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7" r:id="rId4"/>
    <p:sldId id="258" r:id="rId5"/>
    <p:sldId id="259" r:id="rId6"/>
    <p:sldId id="292" r:id="rId7"/>
    <p:sldId id="279" r:id="rId8"/>
    <p:sldId id="291" r:id="rId9"/>
    <p:sldId id="263" r:id="rId10"/>
    <p:sldId id="281" r:id="rId11"/>
    <p:sldId id="293" r:id="rId12"/>
    <p:sldId id="294" r:id="rId13"/>
    <p:sldId id="295" r:id="rId14"/>
    <p:sldId id="296" r:id="rId15"/>
    <p:sldId id="297" r:id="rId16"/>
    <p:sldId id="287" r:id="rId17"/>
    <p:sldId id="289" r:id="rId18"/>
    <p:sldId id="264" r:id="rId19"/>
    <p:sldId id="266" r:id="rId20"/>
    <p:sldId id="290" r:id="rId21"/>
    <p:sldId id="26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993300"/>
    <a:srgbClr val="0000FF"/>
    <a:srgbClr val="0033CC"/>
    <a:srgbClr val="6666FF"/>
    <a:srgbClr val="BBFDE2"/>
    <a:srgbClr val="66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7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4.wdp"/><Relationship Id="rId5" Type="http://schemas.openxmlformats.org/officeDocument/2006/relationships/image" Target="../media/image31.jpeg"/><Relationship Id="rId4" Type="http://schemas.microsoft.com/office/2007/relationships/hdphoto" Target="../media/hdphoto3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6.wdp"/><Relationship Id="rId5" Type="http://schemas.openxmlformats.org/officeDocument/2006/relationships/image" Target="../media/image33.jpeg"/><Relationship Id="rId4" Type="http://schemas.microsoft.com/office/2007/relationships/hdphoto" Target="../media/hdphoto5.wdp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17.jpeg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8495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357157" y="714356"/>
            <a:ext cx="8643999" cy="5865497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214414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3286148" y="3643314"/>
            <a:ext cx="6929486" cy="357190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71438" y="214290"/>
            <a:ext cx="2000232" cy="571504"/>
          </a:xfrm>
          <a:prstGeom prst="round2DiagRect">
            <a:avLst>
              <a:gd name="adj1" fmla="val 46559"/>
              <a:gd name="adj2" fmla="val 0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БУЗОО «НД»</a:t>
            </a:r>
            <a:endParaRPr lang="ru-RU" sz="22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071538" y="785794"/>
            <a:ext cx="78581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МАСТЕР КЛАСС </a:t>
            </a:r>
          </a:p>
          <a:p>
            <a:pPr algn="r"/>
            <a:r>
              <a:rPr lang="ru-RU" sz="3400" b="1" i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«</a:t>
            </a:r>
            <a:r>
              <a:rPr lang="ru-RU" sz="34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ПРОВЕДЕНИЕ	 </a:t>
            </a:r>
          </a:p>
          <a:p>
            <a:pPr algn="r"/>
            <a:r>
              <a:rPr lang="ru-RU" sz="34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ПРЕДРЕЙСОВОГО </a:t>
            </a:r>
          </a:p>
          <a:p>
            <a:pPr algn="r"/>
            <a:r>
              <a:rPr lang="ru-RU" sz="34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И ПОСЛЕРЕЙСОВОГО МЕДИЦИНСКОГО ОСМОТРА ВОДИТЕЛЕЙ ТРАНСПОРТНЫХ СРЕДСТВ</a:t>
            </a:r>
            <a:r>
              <a:rPr lang="ru-RU" sz="3400" b="1" i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»</a:t>
            </a:r>
            <a:endParaRPr lang="ru-RU" sz="3400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algn="r"/>
            <a:r>
              <a:rPr lang="ru-RU" sz="1600" dirty="0" smtClean="0"/>
              <a:t>                                                                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57157" y="5072074"/>
            <a:ext cx="8501123" cy="1569660"/>
          </a:xfrm>
          <a:prstGeom prst="rect">
            <a:avLst/>
          </a:prstGeom>
          <a:effectLst>
            <a:outerShdw blurRad="50800" dist="38100" dir="2700000" algn="tl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r>
              <a:rPr lang="ru-RU" sz="24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Ю.В</a:t>
            </a:r>
            <a:r>
              <a:rPr lang="ru-R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. </a:t>
            </a:r>
            <a:r>
              <a:rPr lang="ru-RU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Савина,</a:t>
            </a:r>
            <a:r>
              <a:rPr lang="en-US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ru-RU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медицинская сестра экспертного отдела, кабинета медицинского освидетельствования на состояние опьянения</a:t>
            </a:r>
          </a:p>
          <a:p>
            <a:r>
              <a:rPr lang="ru-RU" sz="24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БУЗОО</a:t>
            </a:r>
            <a:r>
              <a:rPr lang="ru-R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«Наркологический диспансер</a:t>
            </a:r>
            <a:r>
              <a:rPr lang="ru-RU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»</a:t>
            </a:r>
            <a:endParaRPr lang="ru-RU" sz="24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214290"/>
            <a:ext cx="1428760" cy="1750894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40" y="1556792"/>
            <a:ext cx="3227845" cy="49921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39895" y="1594717"/>
            <a:ext cx="2900856" cy="495422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0" name="Заголовок 9"/>
          <p:cNvSpPr txBox="1">
            <a:spLocks/>
          </p:cNvSpPr>
          <p:nvPr/>
        </p:nvSpPr>
        <p:spPr>
          <a:xfrm>
            <a:off x="3023164" y="541010"/>
            <a:ext cx="4429156" cy="4397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sz="3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Получение согласия водителя на осмотр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85720" y="142852"/>
            <a:ext cx="1428760" cy="1750894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563888" y="1406381"/>
            <a:ext cx="5500694" cy="532453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268288" lvl="0" indent="-268288">
              <a:spcAft>
                <a:spcPts val="3000"/>
              </a:spcAft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состояние кожных покровов, языка, глаз, с целью выявления отклонения (наличие </a:t>
            </a:r>
            <a:r>
              <a:rPr lang="ru-RU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гипергидроза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отечности лица или обложенности языка); </a:t>
            </a:r>
          </a:p>
          <a:p>
            <a:pPr marL="268288" lvl="0" indent="-268288">
              <a:spcAft>
                <a:spcPts val="3000"/>
              </a:spcAft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наличие запаха алкоголя изо рта;</a:t>
            </a:r>
          </a:p>
          <a:p>
            <a:pPr marL="268288" lvl="0" indent="-268288">
              <a:spcAft>
                <a:spcPts val="3000"/>
              </a:spcAft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субъективное самочувствие водителя, настроение; </a:t>
            </a:r>
          </a:p>
          <a:p>
            <a:pPr marL="268288" lvl="0" indent="-268288">
              <a:spcAft>
                <a:spcPts val="3000"/>
              </a:spcAft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продолжительность сна; </a:t>
            </a:r>
          </a:p>
          <a:p>
            <a:pPr marL="268288" lvl="0" indent="-268288">
              <a:spcAft>
                <a:spcPts val="3000"/>
              </a:spcAft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наличие или отсутствие жалоб на состояние здоровья.</a:t>
            </a:r>
            <a:endParaRPr lang="ru-RU" sz="2400" dirty="0">
              <a:ln/>
              <a:solidFill>
                <a:srgbClr val="002060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1835696" y="552670"/>
            <a:ext cx="7094022" cy="500066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sz="3800" b="1" dirty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Осмотр водителя </a:t>
            </a:r>
            <a:r>
              <a:rPr lang="ru-RU" sz="3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ru-RU" sz="3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</a:br>
            <a:r>
              <a:rPr lang="ru-RU" sz="3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транспортного </a:t>
            </a:r>
            <a:r>
              <a:rPr lang="ru-RU" sz="3800" b="1" dirty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средства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2071678"/>
            <a:ext cx="3020612" cy="42862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ru-RU" dirty="0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214290"/>
            <a:ext cx="1428760" cy="1750894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3214686"/>
            <a:ext cx="4286280" cy="2382847"/>
          </a:xfrm>
          <a:prstGeom prst="ellips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6314" y="1000108"/>
            <a:ext cx="4126576" cy="550072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2" name="Скругленный прямоугольник 11"/>
          <p:cNvSpPr/>
          <p:nvPr/>
        </p:nvSpPr>
        <p:spPr>
          <a:xfrm>
            <a:off x="1643042" y="1277310"/>
            <a:ext cx="3929090" cy="107157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Измерение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температуры тела</a:t>
            </a:r>
            <a:endParaRPr lang="ru-RU" sz="3200" b="1" dirty="0">
              <a:ln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Заголовок 9"/>
          <p:cNvSpPr>
            <a:spLocks noGrp="1"/>
          </p:cNvSpPr>
          <p:nvPr>
            <p:ph type="ctrTitle"/>
          </p:nvPr>
        </p:nvSpPr>
        <p:spPr>
          <a:xfrm>
            <a:off x="1726450" y="408654"/>
            <a:ext cx="7094022" cy="500066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sz="3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Объективная информация</a:t>
            </a:r>
            <a:endParaRPr lang="ru-RU" sz="3800" b="1" dirty="0">
              <a:solidFill>
                <a:srgbClr val="99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ru-RU" dirty="0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214290"/>
            <a:ext cx="1428760" cy="1750894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071670" y="1275600"/>
            <a:ext cx="6604786" cy="85725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002060"/>
                </a:solidFill>
              </a:rPr>
              <a:t>Измерение артериального давления и частоты сердечных сокращений</a:t>
            </a:r>
            <a:endParaRPr lang="ru-RU" sz="3000" b="1" dirty="0">
              <a:ln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7638" y="2714620"/>
            <a:ext cx="4214842" cy="37387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2714620"/>
            <a:ext cx="4000528" cy="37387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1" name="Заголовок 9"/>
          <p:cNvSpPr>
            <a:spLocks noGrp="1"/>
          </p:cNvSpPr>
          <p:nvPr>
            <p:ph type="ctrTitle"/>
          </p:nvPr>
        </p:nvSpPr>
        <p:spPr>
          <a:xfrm>
            <a:off x="1726450" y="476672"/>
            <a:ext cx="7094022" cy="500066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sz="3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Объективная информация</a:t>
            </a:r>
            <a:endParaRPr lang="ru-RU" sz="3800" b="1" dirty="0">
              <a:solidFill>
                <a:srgbClr val="99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ru-RU" dirty="0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214290"/>
            <a:ext cx="1428760" cy="1750894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691680" y="1202452"/>
            <a:ext cx="7308304" cy="71438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400" b="1" dirty="0" smtClean="0">
                <a:solidFill>
                  <a:srgbClr val="002060"/>
                </a:solidFill>
              </a:rPr>
              <a:t>Исследование выдыхаемого воздуха</a:t>
            </a:r>
            <a:endParaRPr lang="ru-RU" sz="3400" b="1" dirty="0">
              <a:ln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9254" y="2420888"/>
            <a:ext cx="4000528" cy="38610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26972" y="2420888"/>
            <a:ext cx="4043541" cy="38610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1" name="Заголовок 9"/>
          <p:cNvSpPr>
            <a:spLocks noGrp="1"/>
          </p:cNvSpPr>
          <p:nvPr>
            <p:ph type="ctrTitle"/>
          </p:nvPr>
        </p:nvSpPr>
        <p:spPr>
          <a:xfrm>
            <a:off x="1726450" y="476672"/>
            <a:ext cx="7094022" cy="500066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sz="3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Объективная информация</a:t>
            </a:r>
            <a:endParaRPr lang="ru-RU" sz="3800" b="1" dirty="0">
              <a:solidFill>
                <a:srgbClr val="99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214290"/>
            <a:ext cx="1457366" cy="1785950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267744" y="214290"/>
            <a:ext cx="6590536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Исследование биологической среды 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14644" y="1412776"/>
            <a:ext cx="6143636" cy="48708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7584" y="2564904"/>
            <a:ext cx="4491618" cy="392909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214290"/>
            <a:ext cx="1399071" cy="1714512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357390" y="3071810"/>
            <a:ext cx="6786610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ru-RU" sz="3200" dirty="0">
              <a:ln/>
              <a:solidFill>
                <a:schemeClr val="tx2">
                  <a:lumMod val="75000"/>
                </a:schemeClr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10" name="Заголовок 9"/>
          <p:cNvSpPr txBox="1">
            <a:spLocks/>
          </p:cNvSpPr>
          <p:nvPr/>
        </p:nvSpPr>
        <p:spPr>
          <a:xfrm>
            <a:off x="3059832" y="324986"/>
            <a:ext cx="4429156" cy="4397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ru-RU" sz="3800" b="1" dirty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«Допущен к рейсу»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071934" y="928670"/>
            <a:ext cx="4643470" cy="564360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00034" y="2643182"/>
            <a:ext cx="3357586" cy="27146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</p:pic>
      <p:sp>
        <p:nvSpPr>
          <p:cNvPr id="13" name="Овал 12"/>
          <p:cNvSpPr/>
          <p:nvPr/>
        </p:nvSpPr>
        <p:spPr>
          <a:xfrm>
            <a:off x="5786446" y="5500702"/>
            <a:ext cx="2786082" cy="12144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2786050" y="4214818"/>
            <a:ext cx="3429024" cy="17859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214290"/>
            <a:ext cx="1399071" cy="1714512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357390" y="3071810"/>
            <a:ext cx="6786610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ru-RU" sz="3200" dirty="0">
              <a:ln/>
              <a:solidFill>
                <a:schemeClr val="tx2">
                  <a:lumMod val="75000"/>
                </a:schemeClr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10" name="Заголовок 9"/>
          <p:cNvSpPr txBox="1">
            <a:spLocks/>
          </p:cNvSpPr>
          <p:nvPr/>
        </p:nvSpPr>
        <p:spPr>
          <a:xfrm>
            <a:off x="1619672" y="332656"/>
            <a:ext cx="7522080" cy="11430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sz="3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Журнал </a:t>
            </a:r>
            <a:r>
              <a:rPr lang="ru-RU" sz="3000" b="1" dirty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учета </a:t>
            </a:r>
            <a:r>
              <a:rPr lang="ru-RU" sz="3000" b="1" dirty="0" err="1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предрейсового</a:t>
            </a:r>
            <a:r>
              <a:rPr lang="ru-RU" sz="3000" b="1" dirty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и </a:t>
            </a:r>
            <a:r>
              <a:rPr lang="ru-RU" sz="3000" b="1" dirty="0" err="1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послерейсового</a:t>
            </a:r>
            <a:r>
              <a:rPr lang="ru-RU" sz="3000" b="1" dirty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медицинского осмотра водителей транспортных </a:t>
            </a:r>
            <a:r>
              <a:rPr lang="ru-RU" sz="3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средств</a:t>
            </a:r>
            <a:endParaRPr lang="ru-RU" sz="3000" b="1" dirty="0">
              <a:solidFill>
                <a:srgbClr val="99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25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28596" y="2143116"/>
            <a:ext cx="2786082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928926" y="1785926"/>
            <a:ext cx="6143636" cy="5000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600" dirty="0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85720" y="214290"/>
            <a:ext cx="1399071" cy="1714512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500298" y="357166"/>
            <a:ext cx="5500726" cy="650083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200" dirty="0" smtClean="0">
              <a:solidFill>
                <a:schemeClr val="tx1"/>
              </a:solidFill>
              <a:latin typeface="Courier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200" b="1" dirty="0" smtClean="0">
              <a:solidFill>
                <a:schemeClr val="tx1"/>
              </a:solidFill>
              <a:latin typeface="Courier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200" b="1" dirty="0" smtClean="0">
              <a:solidFill>
                <a:schemeClr val="tx1"/>
              </a:solidFill>
              <a:latin typeface="Courier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200" b="1" dirty="0" smtClean="0">
              <a:solidFill>
                <a:schemeClr val="tx1"/>
              </a:solidFill>
              <a:latin typeface="Courier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ПРОТОКОЛ</a:t>
            </a:r>
            <a:br>
              <a:rPr lang="ru-RU" sz="1200" b="1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КОНТРОЛЯ ТРЕЗВОСТИ ВОДИТЕЛЯ АВТОТРАНСПОРТНОГО СРЕДСТВА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200" b="1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1. Фамилия, имя и</a:t>
            </a:r>
            <a:r>
              <a:rPr lang="ru-RU" sz="12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отчество _______________________________________</a:t>
            </a:r>
            <a:b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где и</a:t>
            </a:r>
            <a:r>
              <a:rPr lang="ru-RU" sz="12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кем работает _______________________________________________</a:t>
            </a:r>
            <a:b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кем и</a:t>
            </a:r>
            <a:r>
              <a:rPr lang="ru-RU" sz="12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когда (точное время) направлен на</a:t>
            </a:r>
            <a:r>
              <a:rPr lang="ru-RU" sz="12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обследование _____________</a:t>
            </a:r>
            <a:b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2. Особенности поведения обследуемого: возбужден, раздражен,</a:t>
            </a:r>
            <a:b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агрессивен, </a:t>
            </a:r>
            <a:r>
              <a:rPr lang="ru-RU" sz="1200" dirty="0" err="1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эйфоричен</a:t>
            </a:r>
            <a: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, болтлив, замкнут, сонлив и</a:t>
            </a:r>
            <a:r>
              <a:rPr lang="ru-RU" sz="12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т.п. ___________</a:t>
            </a:r>
            <a:b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3. Жалобы _____________________________________________________</a:t>
            </a:r>
            <a:b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4. Кожный покров:</a:t>
            </a:r>
            <a:b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а) окраска _____________________________________________________</a:t>
            </a:r>
            <a:r>
              <a:rPr lang="ru-RU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б) наличие повреждений, расчесов, следов от</a:t>
            </a:r>
            <a:r>
              <a:rPr lang="ru-RU" sz="12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инъекций, </a:t>
            </a:r>
            <a:r>
              <a:rPr lang="ru-RU" sz="12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дорожек</a:t>
            </a:r>
            <a:r>
              <a:rPr lang="ru-RU" sz="12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 по</a:t>
            </a:r>
            <a:b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ходу поверхности вен  ____________________________________________</a:t>
            </a:r>
            <a:b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5. Состояние слизистых глаз и</a:t>
            </a:r>
            <a:r>
              <a:rPr lang="ru-RU" sz="12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склер ______________________________</a:t>
            </a:r>
            <a:b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6. Зрачки: расширены, сужены, как реагируют на</a:t>
            </a:r>
            <a:r>
              <a:rPr lang="ru-RU" sz="12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свет ______________</a:t>
            </a:r>
            <a:b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7. Частота дыхательных движений ______________________</a:t>
            </a:r>
            <a:b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пульс ___________________ артериальное давление __________________</a:t>
            </a:r>
            <a:b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8. Особенности походки (шаткая, разбрасывание ног при</a:t>
            </a:r>
            <a:r>
              <a:rPr lang="ru-RU" sz="12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ходьбе) ____</a:t>
            </a:r>
            <a:b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Точность движения (пальценосовая проба) _________________ Дрожание</a:t>
            </a:r>
            <a:b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пальцев рук, век ________________________________________________</a:t>
            </a:r>
            <a:b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9. Наличие запаха алкоголя или</a:t>
            </a:r>
            <a:r>
              <a:rPr lang="ru-RU" sz="12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другого вещества изо рта __________</a:t>
            </a:r>
            <a:b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10. Данные лабораторного исследования:</a:t>
            </a:r>
            <a:b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а) на</a:t>
            </a:r>
            <a:r>
              <a:rPr lang="ru-RU" sz="12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алкоголь:</a:t>
            </a:r>
            <a:b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- выдыхаемый воздух (</a:t>
            </a:r>
            <a:r>
              <a:rPr lang="ru-RU" sz="1200" dirty="0" err="1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алкометр</a:t>
            </a:r>
            <a: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) _________________________________</a:t>
            </a:r>
            <a:b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- экспресс-тест мочи _____________________________________________</a:t>
            </a:r>
            <a:b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б) на</a:t>
            </a:r>
            <a:r>
              <a:rPr lang="ru-RU" sz="12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наркотические средства:</a:t>
            </a:r>
            <a:b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- </a:t>
            </a:r>
            <a:r>
              <a:rPr lang="ru-RU" sz="1200" dirty="0" err="1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экспресс-тесты</a:t>
            </a:r>
            <a: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 мочи ____________________________________________</a:t>
            </a:r>
            <a:b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11. Заключение _________________________________________________</a:t>
            </a:r>
            <a:b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_______________________________________________________________</a:t>
            </a:r>
            <a:b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  <a:t>Подпись медицинского работника _______________________________</a:t>
            </a:r>
            <a:br>
              <a:rPr lang="ru-RU" sz="1200" dirty="0" smtClean="0">
                <a:solidFill>
                  <a:schemeClr val="tx1"/>
                </a:solidFill>
                <a:latin typeface="Courier"/>
                <a:ea typeface="Times New Roman" pitchFamily="18" charset="0"/>
                <a:cs typeface="Times New Roman" pitchFamily="18" charset="0"/>
              </a:rPr>
            </a:br>
            <a:endParaRPr lang="ru-RU" sz="1200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solidFill>
                <a:schemeClr val="tx1"/>
              </a:solidFill>
              <a:latin typeface="Arial" pitchFamily="34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85720" y="214290"/>
            <a:ext cx="1282482" cy="1571636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131840" y="1556792"/>
            <a:ext cx="6143668" cy="513986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363538" indent="-363538">
              <a:spcAft>
                <a:spcPts val="2400"/>
              </a:spcAft>
              <a:buFont typeface="Wingdings" pitchFamily="2" charset="2"/>
              <a:buChar char="ü"/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 позднее 2-х</a:t>
            </a:r>
            <a:r>
              <a:rPr lang="en-US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часов с момента выявления состояния опьянения;</a:t>
            </a:r>
          </a:p>
          <a:p>
            <a:pPr marL="363538" indent="-363538">
              <a:spcAft>
                <a:spcPts val="2400"/>
              </a:spcAft>
              <a:buFont typeface="Wingdings" pitchFamily="2" charset="2"/>
              <a:buChar char="ü"/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сопровождении представителя администрации учреждения, </a:t>
            </a:r>
          </a:p>
          <a:p>
            <a:pPr marL="363538" indent="-363538">
              <a:spcAft>
                <a:spcPts val="2400"/>
              </a:spcAft>
              <a:buFont typeface="Wingdings" pitchFamily="2" charset="2"/>
              <a:buChar char="ü"/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имея при себе направление   на врачебное наркологическое  освидетельствование.</a:t>
            </a:r>
            <a:endParaRPr lang="ru-RU" sz="3200" dirty="0">
              <a:ln/>
              <a:solidFill>
                <a:srgbClr val="00206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10" name="Заголовок 9"/>
          <p:cNvSpPr txBox="1">
            <a:spLocks/>
          </p:cNvSpPr>
          <p:nvPr/>
        </p:nvSpPr>
        <p:spPr>
          <a:xfrm>
            <a:off x="1285852" y="560390"/>
            <a:ext cx="7643866" cy="4397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ct val="80000"/>
              </a:lnSpc>
            </a:pPr>
            <a:r>
              <a:rPr lang="ru-RU" sz="3600" b="1" dirty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Направление на медицинское освидетельствование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0084" y="2103297"/>
            <a:ext cx="2786082" cy="34313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214290"/>
            <a:ext cx="1208950" cy="1654352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259632" y="404664"/>
            <a:ext cx="7884368" cy="206210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В  каждой организации, имеющей автотранспорт, необходима организация проведения  предрейсовых медицинских осмотров водителей транспортных средств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50264" y="2714620"/>
            <a:ext cx="4970893" cy="39547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214290"/>
            <a:ext cx="1428760" cy="1750894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82274" y="1950506"/>
            <a:ext cx="8761726" cy="486287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363538" indent="-363538">
              <a:spcAft>
                <a:spcPts val="1200"/>
              </a:spcAft>
              <a:buFont typeface="Wingdings" pitchFamily="2" charset="2"/>
              <a:buChar char="ü"/>
            </a:pPr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отрицательные результаты исследования выдыхаемого воздуха на наличие алкоголя;</a:t>
            </a:r>
          </a:p>
          <a:p>
            <a:pPr marL="363538" indent="-363538">
              <a:spcAft>
                <a:spcPts val="1200"/>
              </a:spcAft>
              <a:buFont typeface="Wingdings" pitchFamily="2" charset="2"/>
              <a:buChar char="ü"/>
            </a:pPr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отрицательные результаты биологической среды на наличие наркотических средств и психотропных веществ;</a:t>
            </a:r>
          </a:p>
          <a:p>
            <a:pPr marL="363538" indent="-363538">
              <a:spcAft>
                <a:spcPts val="1200"/>
              </a:spcAft>
              <a:buFont typeface="Wingdings" pitchFamily="2" charset="2"/>
              <a:buChar char="ü"/>
            </a:pPr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обеспечение безопасности труда; </a:t>
            </a:r>
          </a:p>
          <a:p>
            <a:pPr marL="363538" lvl="0" indent="-363538">
              <a:spcAft>
                <a:spcPts val="1200"/>
              </a:spcAft>
              <a:buFont typeface="Wingdings" pitchFamily="2" charset="2"/>
              <a:buChar char="ü"/>
            </a:pPr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профилактика травматизма на предприятии;</a:t>
            </a:r>
          </a:p>
          <a:p>
            <a:pPr marL="363538" lvl="0" indent="-363538">
              <a:spcAft>
                <a:spcPts val="1200"/>
              </a:spcAft>
              <a:buFont typeface="Wingdings" pitchFamily="2" charset="2"/>
              <a:buChar char="ü"/>
            </a:pPr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профилактика дорожно-транспортных происшествий.</a:t>
            </a:r>
            <a:endParaRPr lang="ru-RU" sz="3000" b="1" dirty="0">
              <a:ln/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11" name="Заголовок 9"/>
          <p:cNvSpPr txBox="1">
            <a:spLocks/>
          </p:cNvSpPr>
          <p:nvPr/>
        </p:nvSpPr>
        <p:spPr>
          <a:xfrm>
            <a:off x="2195736" y="404664"/>
            <a:ext cx="6515108" cy="10157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ct val="80000"/>
              </a:lnSpc>
            </a:pPr>
            <a:r>
              <a:rPr lang="ru-RU" sz="4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Достигаемые результаты </a:t>
            </a:r>
          </a:p>
          <a:p>
            <a:pPr algn="ctr">
              <a:lnSpc>
                <a:spcPct val="80000"/>
              </a:lnSpc>
            </a:pPr>
            <a:r>
              <a:rPr lang="ru-RU" sz="4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 их оценка</a:t>
            </a:r>
            <a:endParaRPr lang="ru-RU" sz="4000" b="1" dirty="0">
              <a:solidFill>
                <a:srgbClr val="99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>
            <a:lum bright="30000"/>
          </a:blip>
          <a:srcRect/>
          <a:stretch>
            <a:fillRect/>
          </a:stretch>
        </p:blipFill>
        <p:spPr>
          <a:xfrm>
            <a:off x="357157" y="714356"/>
            <a:ext cx="8643999" cy="5865497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214414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3286148" y="3643314"/>
            <a:ext cx="6929486" cy="357190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214282" y="214290"/>
            <a:ext cx="1785950" cy="571504"/>
          </a:xfrm>
          <a:prstGeom prst="round2DiagRect">
            <a:avLst>
              <a:gd name="adj1" fmla="val 46559"/>
              <a:gd name="adj2" fmla="val 0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БУЗОО «НД»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00232" y="2714620"/>
            <a:ext cx="5643602" cy="17859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857224" y="2143116"/>
            <a:ext cx="7929618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rgbClr val="9933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10000" stA="55000" endPos="48000" dist="500" dir="5400000" sy="-100000" algn="bl" rotWithShape="0"/>
                </a:effectLst>
                <a:latin typeface="Georgia" pitchFamily="18" charset="0"/>
                <a:cs typeface="Arial" pitchFamily="34" charset="0"/>
              </a:rPr>
              <a:t>Благодарю</a:t>
            </a:r>
          </a:p>
          <a:p>
            <a:pPr algn="ctr"/>
            <a:r>
              <a:rPr lang="ru-RU" sz="4800" b="1" cap="all" dirty="0" smtClean="0">
                <a:ln/>
                <a:solidFill>
                  <a:srgbClr val="9933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10000" stA="55000" endPos="48000" dist="500" dir="5400000" sy="-100000" algn="bl" rotWithShape="0"/>
                </a:effectLst>
                <a:latin typeface="Georgia" pitchFamily="18" charset="0"/>
                <a:cs typeface="Arial" pitchFamily="34" charset="0"/>
              </a:rPr>
              <a:t> за внимание !</a:t>
            </a:r>
            <a:endParaRPr lang="ru-RU" sz="4800" b="1" cap="all" dirty="0">
              <a:ln/>
              <a:solidFill>
                <a:srgbClr val="9933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10000" stA="55000" endPos="48000" dist="500" dir="5400000" sy="-100000" algn="bl" rotWithShape="0"/>
              </a:effectLst>
              <a:latin typeface="Georgia" pitchFamily="18" charset="0"/>
              <a:cs typeface="Arial" pitchFamily="34" charset="0"/>
            </a:endParaRPr>
          </a:p>
        </p:txBody>
      </p:sp>
      <p:pic>
        <p:nvPicPr>
          <p:cNvPr id="11" name="Рисунок 10" descr="flowers17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57158" y="3786190"/>
            <a:ext cx="2746188" cy="2857520"/>
          </a:xfrm>
          <a:prstGeom prst="ellipse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214290"/>
            <a:ext cx="1208950" cy="1654352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93262" y="1988840"/>
            <a:ext cx="8929718" cy="503727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444500" indent="-444500">
              <a:spcAft>
                <a:spcPts val="1800"/>
              </a:spcAft>
              <a:buFont typeface="Wingdings" pitchFamily="2" charset="2"/>
              <a:buChar char="ü"/>
            </a:pPr>
            <a:r>
              <a:rPr lang="ru-RU" sz="3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признаков различных заболеваний; </a:t>
            </a:r>
          </a:p>
          <a:p>
            <a:pPr marL="444500" indent="-444500">
              <a:spcAft>
                <a:spcPts val="1800"/>
              </a:spcAft>
              <a:buFont typeface="Wingdings" pitchFamily="2" charset="2"/>
              <a:buChar char="ü"/>
            </a:pPr>
            <a:r>
              <a:rPr lang="ru-RU" sz="3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признаков употребления алкоголя; </a:t>
            </a:r>
          </a:p>
          <a:p>
            <a:pPr marL="444500" indent="-444500">
              <a:spcAft>
                <a:spcPts val="1800"/>
              </a:spcAft>
              <a:buFont typeface="Wingdings" pitchFamily="2" charset="2"/>
              <a:buChar char="ü"/>
            </a:pPr>
            <a:r>
              <a:rPr lang="ru-RU" sz="3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наркотических средств; </a:t>
            </a:r>
          </a:p>
          <a:p>
            <a:pPr marL="444500" indent="-444500">
              <a:spcAft>
                <a:spcPts val="1800"/>
              </a:spcAft>
              <a:buFont typeface="Wingdings" pitchFamily="2" charset="2"/>
              <a:buChar char="ü"/>
            </a:pPr>
            <a:r>
              <a:rPr lang="ru-RU" sz="3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психоактивных</a:t>
            </a:r>
            <a:r>
              <a:rPr lang="ru-RU" sz="3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веществ,  </a:t>
            </a:r>
          </a:p>
          <a:p>
            <a:pPr marL="444500" indent="-444500">
              <a:spcAft>
                <a:spcPts val="1800"/>
              </a:spcAft>
              <a:buFont typeface="Wingdings" pitchFamily="2" charset="2"/>
              <a:buChar char="ü"/>
            </a:pPr>
            <a:r>
              <a:rPr lang="ru-RU" sz="3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алкогольной интоксикации (похмельного синдрома),</a:t>
            </a:r>
          </a:p>
          <a:p>
            <a:pPr marL="444500" indent="-444500">
              <a:spcAft>
                <a:spcPts val="1800"/>
              </a:spcAft>
              <a:buFont typeface="Wingdings" pitchFamily="2" charset="2"/>
              <a:buChar char="ü"/>
            </a:pPr>
            <a:r>
              <a:rPr lang="ru-RU" sz="3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утомления.</a:t>
            </a:r>
            <a:endParaRPr lang="ru-RU" sz="3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Заголовок 9"/>
          <p:cNvSpPr txBox="1">
            <a:spLocks/>
          </p:cNvSpPr>
          <p:nvPr/>
        </p:nvSpPr>
        <p:spPr>
          <a:xfrm>
            <a:off x="1475656" y="901050"/>
            <a:ext cx="7704856" cy="4397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Основной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задачей </a:t>
            </a:r>
            <a:r>
              <a:rPr kumimoji="0" lang="ru-RU" sz="3200" b="1" i="0" u="none" strike="noStrike" kern="1200" cap="none" spc="0" normalizeH="0" noProof="0" dirty="0" err="1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предрейсовых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медицинских осмотров является выявление у водителей: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99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42844" y="214290"/>
            <a:ext cx="1320521" cy="1743087"/>
          </a:xfrm>
          <a:prstGeom prst="round2DiagRect">
            <a:avLst>
              <a:gd name="adj1" fmla="val 39893"/>
              <a:gd name="adj2" fmla="val 12412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643042" y="1242040"/>
            <a:ext cx="7286676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44500" marR="0" lvl="0" indent="-4445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Calibri" pitchFamily="34" charset="0"/>
              </a:rPr>
              <a:t>Федеральный закон 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Calibri" pitchFamily="34" charset="0"/>
              </a:rPr>
              <a:t>от 10.12.1995г. № 196-ФЗ 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Calibri" pitchFamily="34" charset="0"/>
              </a:rPr>
              <a:t>«О безопасности дорожного движения».</a:t>
            </a:r>
          </a:p>
          <a:p>
            <a:pPr marL="444500" marR="0" lvl="0" indent="-4445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marL="444500" marR="0" lvl="0" indent="-4445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Calibri" pitchFamily="34" charset="0"/>
              </a:rPr>
              <a:t>Федеральный закон </a:t>
            </a:r>
          </a:p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Calibri" pitchFamily="34" charset="0"/>
              </a:rPr>
              <a:t>от 08.01.1998 г. № 3-ФЗ </a:t>
            </a:r>
          </a:p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Calibri" pitchFamily="34" charset="0"/>
              </a:rPr>
              <a:t>«О наркотических средствах </a:t>
            </a:r>
          </a:p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Calibri" pitchFamily="34" charset="0"/>
              </a:rPr>
              <a:t>и психотропных веществах».</a:t>
            </a:r>
            <a:endParaRPr kumimoji="0" lang="ru-RU" sz="3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Заголовок 9"/>
          <p:cNvSpPr txBox="1">
            <a:spLocks/>
          </p:cNvSpPr>
          <p:nvPr/>
        </p:nvSpPr>
        <p:spPr>
          <a:xfrm>
            <a:off x="2778259" y="469002"/>
            <a:ext cx="5228654" cy="4397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Нормативная база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99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-76439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214290"/>
            <a:ext cx="1428760" cy="1750894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892860" y="1447031"/>
            <a:ext cx="6143636" cy="507831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363538" indent="-363538"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Кодекс законов о труде РФ. </a:t>
            </a:r>
          </a:p>
          <a:p>
            <a:pPr marL="363538" indent="-363538"/>
            <a:endParaRPr lang="ru-RU" sz="36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marL="363538" indent="-363538"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Письмо </a:t>
            </a:r>
            <a:r>
              <a:rPr lang="ru-RU" sz="36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МЗ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РФ N 2510/9468–03-32 от 21.08.2003 г.                               «О </a:t>
            </a:r>
            <a:r>
              <a:rPr lang="ru-RU" sz="36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предрейсовых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медицинских осмотрах водителей транспортных средств»</a:t>
            </a:r>
            <a:endParaRPr lang="ru-RU" sz="3600" dirty="0">
              <a:ln/>
              <a:solidFill>
                <a:srgbClr val="002060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214" y="2714620"/>
            <a:ext cx="2214578" cy="340472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1" name="Заголовок 9"/>
          <p:cNvSpPr txBox="1">
            <a:spLocks/>
          </p:cNvSpPr>
          <p:nvPr/>
        </p:nvSpPr>
        <p:spPr>
          <a:xfrm>
            <a:off x="2778259" y="469002"/>
            <a:ext cx="5228654" cy="4397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Нормативная база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99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85720" y="214290"/>
            <a:ext cx="1365362" cy="1673202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968401" y="1039376"/>
            <a:ext cx="8175599" cy="267765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К проведению медицинского освидетельствования </a:t>
            </a:r>
            <a:endParaRPr lang="en-US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допускаются медицинские работники, прошедшие специальную подготовку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в соответствии с программой, утвержденной Приказом </a:t>
            </a:r>
            <a:r>
              <a:rPr lang="ru-RU" sz="2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МЗ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РФ от 14.07.2003 г. № 308. </a:t>
            </a:r>
            <a:endParaRPr lang="ru-RU" sz="3200" dirty="0">
              <a:ln/>
              <a:solidFill>
                <a:srgbClr val="002060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07704" y="3790060"/>
            <a:ext cx="6021882" cy="299652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</p:spPr>
      </p:pic>
      <p:sp>
        <p:nvSpPr>
          <p:cNvPr id="11" name="Заголовок 9"/>
          <p:cNvSpPr txBox="1">
            <a:spLocks/>
          </p:cNvSpPr>
          <p:nvPr/>
        </p:nvSpPr>
        <p:spPr>
          <a:xfrm>
            <a:off x="2799730" y="332656"/>
            <a:ext cx="5228654" cy="4397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Нормативная база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99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214290"/>
            <a:ext cx="1428760" cy="1750894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000364" y="357166"/>
            <a:ext cx="5786478" cy="928694"/>
          </a:xfrm>
          <a:prstGeom prst="ellipse">
            <a:avLst/>
          </a:prstGeom>
          <a:solidFill>
            <a:srgbClr val="BBFDE2"/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2600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lvl="0" algn="ctr"/>
            <a:r>
              <a:rPr lang="ru-RU" sz="2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сердечно сосудистые заболевания </a:t>
            </a:r>
          </a:p>
          <a:p>
            <a:pPr algn="ctr"/>
            <a:endParaRPr lang="ru-RU" sz="2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428596" y="2928934"/>
            <a:ext cx="2571768" cy="928694"/>
          </a:xfrm>
          <a:prstGeom prst="round2Diag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Группа риска </a:t>
            </a:r>
            <a:endParaRPr lang="ru-RU" sz="3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3071802" y="1428736"/>
            <a:ext cx="6072198" cy="1000132"/>
          </a:xfrm>
          <a:prstGeom prst="ellipse">
            <a:avLst/>
          </a:prstGeom>
          <a:solidFill>
            <a:srgbClr val="FFC000"/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гипертоническая болезнь</a:t>
            </a:r>
          </a:p>
        </p:txBody>
      </p:sp>
      <p:sp>
        <p:nvSpPr>
          <p:cNvPr id="17" name="Овал 16"/>
          <p:cNvSpPr/>
          <p:nvPr/>
        </p:nvSpPr>
        <p:spPr>
          <a:xfrm>
            <a:off x="3143240" y="2571744"/>
            <a:ext cx="6000760" cy="107157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хронические заболевания</a:t>
            </a:r>
            <a:endParaRPr lang="ru-RU" sz="26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143240" y="3857628"/>
            <a:ext cx="6000760" cy="1357322"/>
          </a:xfrm>
          <a:prstGeom prst="ellipse">
            <a:avLst/>
          </a:prstGeom>
          <a:solidFill>
            <a:srgbClr val="92D050"/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прогулы и другие нарушения трудовой дисциплины</a:t>
            </a:r>
            <a:endParaRPr lang="ru-RU" sz="26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2928926" y="5357826"/>
            <a:ext cx="6215074" cy="1500174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употребление водителем алкоголя и других </a:t>
            </a:r>
            <a:r>
              <a:rPr lang="ru-RU" sz="26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психоактивных</a:t>
            </a:r>
            <a:r>
              <a:rPr lang="ru-RU" sz="2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веществ</a:t>
            </a:r>
          </a:p>
        </p:txBody>
      </p:sp>
      <p:cxnSp>
        <p:nvCxnSpPr>
          <p:cNvPr id="22" name="Прямая со стрелкой 21"/>
          <p:cNvCxnSpPr/>
          <p:nvPr/>
        </p:nvCxnSpPr>
        <p:spPr>
          <a:xfrm flipV="1">
            <a:off x="1285852" y="1000108"/>
            <a:ext cx="1928826" cy="18573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2214546" y="2285992"/>
            <a:ext cx="1428760" cy="5715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3000364" y="3357562"/>
            <a:ext cx="500066" cy="10715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214546" y="3857628"/>
            <a:ext cx="928694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1500166" y="3857628"/>
            <a:ext cx="2286016" cy="164307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85720" y="214290"/>
            <a:ext cx="1428760" cy="1750894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9"/>
          <p:cNvSpPr txBox="1">
            <a:spLocks/>
          </p:cNvSpPr>
          <p:nvPr/>
        </p:nvSpPr>
        <p:spPr>
          <a:xfrm>
            <a:off x="3131840" y="396994"/>
            <a:ext cx="4429156" cy="4397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Оснащение: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99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715008" y="2996952"/>
            <a:ext cx="3214710" cy="10058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ru-RU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анализатор концентрации паров этанола</a:t>
            </a:r>
            <a:endParaRPr lang="ru-RU" sz="2200" b="1" dirty="0">
              <a:ln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28596" y="5883020"/>
            <a:ext cx="2199188" cy="8321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ru-RU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термометр       медицинский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131840" y="5877272"/>
            <a:ext cx="2375162" cy="83787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ru-RU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часы</a:t>
            </a:r>
            <a:r>
              <a:rPr lang="en-US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с секундомером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619672" y="2996952"/>
            <a:ext cx="3571900" cy="10058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ru-RU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аппарат для измерения артериального давления,         </a:t>
            </a:r>
            <a:r>
              <a:rPr lang="ru-RU" sz="22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стетофонендоскоп</a:t>
            </a:r>
            <a:r>
              <a:rPr lang="ru-RU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14480" y="714356"/>
            <a:ext cx="3077275" cy="2143140"/>
          </a:xfrm>
          <a:prstGeom prst="ellips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4214818"/>
            <a:ext cx="2324270" cy="1571636"/>
          </a:xfrm>
          <a:prstGeom prst="ellips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87586" y="620688"/>
            <a:ext cx="2888870" cy="2286016"/>
          </a:xfrm>
          <a:prstGeom prst="ellips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3" name="Рисунок 12" descr="Изображение 009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3143240" y="4221088"/>
            <a:ext cx="2446600" cy="157163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8" name="Прямоугольник 17"/>
          <p:cNvSpPr/>
          <p:nvPr/>
        </p:nvSpPr>
        <p:spPr>
          <a:xfrm>
            <a:off x="5787586" y="5893648"/>
            <a:ext cx="3142132" cy="8215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ru-RU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экспресс–тесты на наркотические средства 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143636" y="4143380"/>
            <a:ext cx="2388804" cy="164307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214290"/>
            <a:ext cx="1399071" cy="1714512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357390" y="3071810"/>
            <a:ext cx="6786610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ru-RU" sz="3200" dirty="0">
              <a:ln/>
              <a:solidFill>
                <a:schemeClr val="tx2">
                  <a:lumMod val="75000"/>
                </a:schemeClr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10" name="Заголовок 9"/>
          <p:cNvSpPr txBox="1">
            <a:spLocks/>
          </p:cNvSpPr>
          <p:nvPr/>
        </p:nvSpPr>
        <p:spPr>
          <a:xfrm>
            <a:off x="2915816" y="324986"/>
            <a:ext cx="4429156" cy="4397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sz="3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Путевой лист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28596" y="2000240"/>
            <a:ext cx="3941769" cy="478632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714876" y="928670"/>
            <a:ext cx="4214810" cy="48577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556</TotalTime>
  <Words>331</Words>
  <Application>Microsoft Office PowerPoint</Application>
  <PresentationFormat>Экран (4:3)</PresentationFormat>
  <Paragraphs>86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Осмотр водителя  транспортного средства </vt:lpstr>
      <vt:lpstr>Объективная информация</vt:lpstr>
      <vt:lpstr>Объективная информация</vt:lpstr>
      <vt:lpstr>Объективная информация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ОПСА</cp:lastModifiedBy>
  <cp:revision>98</cp:revision>
  <dcterms:modified xsi:type="dcterms:W3CDTF">2011-10-20T10:06:34Z</dcterms:modified>
</cp:coreProperties>
</file>