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93" r:id="rId8"/>
    <p:sldId id="295" r:id="rId9"/>
    <p:sldId id="294" r:id="rId10"/>
    <p:sldId id="263" r:id="rId11"/>
    <p:sldId id="266" r:id="rId12"/>
    <p:sldId id="265" r:id="rId13"/>
    <p:sldId id="267" r:id="rId14"/>
    <p:sldId id="268" r:id="rId15"/>
    <p:sldId id="285" r:id="rId16"/>
    <p:sldId id="286" r:id="rId17"/>
    <p:sldId id="287" r:id="rId18"/>
    <p:sldId id="271" r:id="rId19"/>
    <p:sldId id="288" r:id="rId20"/>
    <p:sldId id="272" r:id="rId21"/>
    <p:sldId id="273" r:id="rId22"/>
    <p:sldId id="274" r:id="rId23"/>
    <p:sldId id="275" r:id="rId24"/>
    <p:sldId id="276" r:id="rId25"/>
    <p:sldId id="289" r:id="rId26"/>
    <p:sldId id="290" r:id="rId27"/>
    <p:sldId id="277" r:id="rId28"/>
    <p:sldId id="291" r:id="rId29"/>
    <p:sldId id="292" r:id="rId30"/>
    <p:sldId id="284" r:id="rId31"/>
    <p:sldId id="261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33CC"/>
    <a:srgbClr val="0000CC"/>
    <a:srgbClr val="0000FF"/>
    <a:srgbClr val="0066FF"/>
    <a:srgbClr val="993300"/>
    <a:srgbClr val="66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49.jpeg"/><Relationship Id="rId4" Type="http://schemas.microsoft.com/office/2007/relationships/hdphoto" Target="../media/hdphoto2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849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345923" y="714356"/>
            <a:ext cx="8798076" cy="5929353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21441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286148" y="3643314"/>
            <a:ext cx="692948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71438" y="214290"/>
            <a:ext cx="2000232" cy="571504"/>
          </a:xfrm>
          <a:prstGeom prst="round2DiagRect">
            <a:avLst>
              <a:gd name="adj1" fmla="val 46559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«НД»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642918"/>
            <a:ext cx="814393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МАСТЕР КЛАСС</a:t>
            </a:r>
          </a:p>
          <a:p>
            <a:pPr algn="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«ПРОВЕДЕНИЕ МЕДИЦИНСКОГО ОСВИДЕТЕЛЬСТВОВАНИЯ НА СОСТОЯНИЕ ОПЬЯНЕНИЕ</a:t>
            </a:r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»</a:t>
            </a:r>
            <a:endParaRPr lang="ru-RU" sz="4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r>
              <a:rPr lang="ru-RU" sz="1600" dirty="0" smtClean="0"/>
              <a:t>                                                               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5036983"/>
            <a:ext cx="6000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С.И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Витвицкая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, 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старшая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медицинская сестра экспертного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отдела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БУЗОО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НД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282482" cy="157163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432850" y="980728"/>
            <a:ext cx="5739550" cy="144016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Письменное заявление, если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подэкспертный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обратился самостоятельно. </a:t>
            </a:r>
          </a:p>
          <a:p>
            <a:pPr algn="ctr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00034" y="2714620"/>
            <a:ext cx="8143932" cy="3980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Минус 12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Заголовок 9"/>
          <p:cNvSpPr txBox="1">
            <a:spLocks/>
          </p:cNvSpPr>
          <p:nvPr/>
        </p:nvSpPr>
        <p:spPr>
          <a:xfrm>
            <a:off x="2915816" y="263498"/>
            <a:ext cx="5929354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Направление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на экспертизу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1691680" y="622968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28760" cy="1750894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500166" y="142852"/>
            <a:ext cx="8143932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buFont typeface="Arial" charset="0"/>
              <a:buNone/>
            </a:pPr>
            <a:r>
              <a:rPr lang="ru-RU" sz="3000" b="1" dirty="0" smtClean="0">
                <a:solidFill>
                  <a:srgbClr val="002060"/>
                </a:solidFill>
              </a:rPr>
              <a:t>Получение согласие подэкспертного </a:t>
            </a:r>
          </a:p>
          <a:p>
            <a:pPr algn="ctr">
              <a:buFont typeface="Arial" charset="0"/>
              <a:buNone/>
            </a:pPr>
            <a:r>
              <a:rPr lang="ru-RU" sz="3000" b="1" dirty="0" smtClean="0">
                <a:solidFill>
                  <a:srgbClr val="002060"/>
                </a:solidFill>
              </a:rPr>
              <a:t>на проведение экспертизы</a:t>
            </a:r>
            <a:endParaRPr lang="ru-RU" sz="3000" b="1" dirty="0">
              <a:ln/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0" name="Минус 9"/>
          <p:cNvSpPr/>
          <p:nvPr/>
        </p:nvSpPr>
        <p:spPr>
          <a:xfrm>
            <a:off x="1835696" y="112702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43174" y="4643446"/>
            <a:ext cx="4001530" cy="20717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48077" y="1515412"/>
            <a:ext cx="5047846" cy="2931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357322" cy="166335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714481" y="214290"/>
            <a:ext cx="7500990" cy="209288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600" b="1" dirty="0" smtClean="0">
                <a:solidFill>
                  <a:srgbClr val="002060"/>
                </a:solidFill>
              </a:rPr>
              <a:t>«Журнал регистрации медицинских освидетельствований на состояние опьянения лиц, которые управляют транспортными средствами» - форма № 304/у.</a:t>
            </a:r>
          </a:p>
          <a:p>
            <a:pPr algn="ctr"/>
            <a:endParaRPr lang="ru-RU" sz="2600" dirty="0">
              <a:ln/>
              <a:solidFill>
                <a:schemeClr val="tx2">
                  <a:lumMod val="7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0" name="Минус 9"/>
          <p:cNvSpPr/>
          <p:nvPr/>
        </p:nvSpPr>
        <p:spPr>
          <a:xfrm>
            <a:off x="1928794" y="1775096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15051" y="2132855"/>
            <a:ext cx="6039387" cy="45285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85720" y="142852"/>
            <a:ext cx="1428760" cy="1750894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03811" y="1018299"/>
            <a:ext cx="5500694" cy="57554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261938" lvl="0" indent="-261938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состояние кожных покровов, языка, глаз с целью выявления отклонения (наличие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гипергидроза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отечности лица или обложенности языка); </a:t>
            </a:r>
          </a:p>
          <a:p>
            <a:pPr marL="261938" lvl="0" indent="-261938"/>
            <a:endParaRPr lang="ru-RU" sz="1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marL="261938" lvl="0" indent="-261938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наличие запаха алкоголя изо рта;</a:t>
            </a:r>
          </a:p>
          <a:p>
            <a:pPr marL="261938" lvl="0" indent="-261938"/>
            <a:endParaRPr lang="ru-RU" sz="1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marL="261938" lvl="0" indent="-261938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субъективное самочувствие водителя, настроение; </a:t>
            </a:r>
          </a:p>
          <a:p>
            <a:pPr marL="261938" lvl="0" indent="-261938"/>
            <a:endParaRPr lang="ru-RU" sz="1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marL="261938" lvl="0" indent="-261938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продолжительность сна; </a:t>
            </a:r>
          </a:p>
          <a:p>
            <a:pPr marL="261938" lvl="0" indent="-261938"/>
            <a:endParaRPr lang="ru-RU" sz="1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marL="261938" lvl="0" indent="-261938"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наличие или отсутствие жалоб на состояние здоровья.</a:t>
            </a:r>
            <a:endParaRPr lang="ru-RU" sz="3200" dirty="0">
              <a:ln/>
              <a:solidFill>
                <a:schemeClr val="tx2">
                  <a:lumMod val="7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1714480" y="214290"/>
            <a:ext cx="7429520" cy="500066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n-ea"/>
                <a:cs typeface="+mn-cs"/>
              </a:rPr>
              <a:t>Осмотр водителя транспортного средства </a:t>
            </a:r>
          </a:p>
        </p:txBody>
      </p:sp>
      <p:sp>
        <p:nvSpPr>
          <p:cNvPr id="12" name="Минус 11"/>
          <p:cNvSpPr/>
          <p:nvPr/>
        </p:nvSpPr>
        <p:spPr>
          <a:xfrm>
            <a:off x="1714480" y="642918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071678"/>
            <a:ext cx="3071834" cy="45005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28760" cy="1750894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143108" y="214290"/>
            <a:ext cx="678661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Объективная информация  </a:t>
            </a:r>
            <a:endParaRPr lang="ru-RU" sz="2800" b="1" dirty="0">
              <a:ln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11" name="Минус 10"/>
          <p:cNvSpPr/>
          <p:nvPr/>
        </p:nvSpPr>
        <p:spPr>
          <a:xfrm>
            <a:off x="1785918" y="694976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1142984"/>
            <a:ext cx="4929190" cy="5576173"/>
          </a:xfrm>
          <a:prstGeom prst="hexagon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4332301"/>
            <a:ext cx="4286280" cy="2382847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Овал 11"/>
          <p:cNvSpPr/>
          <p:nvPr/>
        </p:nvSpPr>
        <p:spPr>
          <a:xfrm>
            <a:off x="214282" y="2000240"/>
            <a:ext cx="4000528" cy="164478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Измерение </a:t>
            </a:r>
          </a:p>
          <a:p>
            <a:pPr algn="ctr"/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температуры тела</a:t>
            </a:r>
            <a:endParaRPr lang="ru-RU" sz="3000" b="1" dirty="0">
              <a:ln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28760" cy="1750894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22033" y="2071678"/>
            <a:ext cx="3925670" cy="46434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2071678"/>
            <a:ext cx="3385077" cy="46434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2" name="Овал 11"/>
          <p:cNvSpPr/>
          <p:nvPr/>
        </p:nvSpPr>
        <p:spPr>
          <a:xfrm>
            <a:off x="1815558" y="988138"/>
            <a:ext cx="6500858" cy="92869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Измерение артериального давления</a:t>
            </a:r>
            <a:endParaRPr lang="ru-RU" sz="2800" b="1" dirty="0">
              <a:ln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13" name="Минус 12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143108" y="214290"/>
            <a:ext cx="678661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Объективная информация  </a:t>
            </a:r>
            <a:endParaRPr lang="ru-RU" sz="2800" b="1" dirty="0">
              <a:ln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15" name="Минус 14"/>
          <p:cNvSpPr/>
          <p:nvPr/>
        </p:nvSpPr>
        <p:spPr>
          <a:xfrm>
            <a:off x="1785918" y="694976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28760" cy="1750894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54552" y="2276872"/>
            <a:ext cx="5306466" cy="44442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2" name="Овал 11"/>
          <p:cNvSpPr/>
          <p:nvPr/>
        </p:nvSpPr>
        <p:spPr>
          <a:xfrm>
            <a:off x="1785918" y="1060716"/>
            <a:ext cx="6643734" cy="100013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Исследование выдыхаемого воздуха</a:t>
            </a:r>
            <a:endParaRPr lang="ru-RU" sz="2800" b="1" dirty="0">
              <a:ln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13" name="Минус 12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143108" y="214290"/>
            <a:ext cx="678661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Объективная информация  </a:t>
            </a:r>
            <a:endParaRPr lang="ru-RU" sz="2800" b="1" dirty="0">
              <a:ln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15" name="Минус 14"/>
          <p:cNvSpPr/>
          <p:nvPr/>
        </p:nvSpPr>
        <p:spPr>
          <a:xfrm>
            <a:off x="1785918" y="694976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28760" cy="1750894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143108" y="214290"/>
            <a:ext cx="6786610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</a:rPr>
              <a:t>Результат выдыхаемого воздуха  </a:t>
            </a:r>
            <a:endParaRPr lang="ru-RU" sz="3000" b="1" dirty="0">
              <a:ln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11" name="Минус 10"/>
          <p:cNvSpPr/>
          <p:nvPr/>
        </p:nvSpPr>
        <p:spPr>
          <a:xfrm>
            <a:off x="1785918" y="694759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43807" y="1196751"/>
            <a:ext cx="4176465" cy="5252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57366" cy="178595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108150" y="303039"/>
            <a:ext cx="7072362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</a:rPr>
              <a:t>Исследование биологической среды </a:t>
            </a:r>
            <a:endParaRPr lang="ru-RU" sz="3000" b="1" dirty="0">
              <a:solidFill>
                <a:srgbClr val="002060"/>
              </a:solidFill>
            </a:endParaRPr>
          </a:p>
        </p:txBody>
      </p:sp>
      <p:sp>
        <p:nvSpPr>
          <p:cNvPr id="10" name="Минус 9"/>
          <p:cNvSpPr/>
          <p:nvPr/>
        </p:nvSpPr>
        <p:spPr>
          <a:xfrm>
            <a:off x="1785918" y="838992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488" y="1556792"/>
            <a:ext cx="6143636" cy="50869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2331821"/>
            <a:ext cx="4929222" cy="43118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57366" cy="178595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857488" y="231031"/>
            <a:ext cx="6000792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Забор биологической среды  </a:t>
            </a:r>
            <a:endParaRPr lang="ru-RU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Минус 9"/>
          <p:cNvSpPr/>
          <p:nvPr/>
        </p:nvSpPr>
        <p:spPr>
          <a:xfrm>
            <a:off x="1785918" y="76698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3124" y="2714620"/>
            <a:ext cx="3006635" cy="40005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2647944"/>
            <a:ext cx="2713314" cy="40672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2" name="Овал 11"/>
          <p:cNvSpPr/>
          <p:nvPr/>
        </p:nvSpPr>
        <p:spPr>
          <a:xfrm>
            <a:off x="1500166" y="1064706"/>
            <a:ext cx="7429552" cy="150019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«Журнал регистрации отбора биологических сред» – форма № 450\у-06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28760" cy="1750894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785918" y="428604"/>
            <a:ext cx="7143800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Контингент </a:t>
            </a:r>
            <a:r>
              <a:rPr lang="ru-RU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подэкспертных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– это участники дорожного движения, правонарушители, работники  предприятий, производств, учреждений. 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43042" y="3000372"/>
            <a:ext cx="6000792" cy="3643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57366" cy="178595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857488" y="260648"/>
            <a:ext cx="6000792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</a:rPr>
              <a:t>Забор биологической среды  </a:t>
            </a:r>
            <a:endParaRPr lang="ru-RU" sz="3000" b="1" dirty="0">
              <a:solidFill>
                <a:srgbClr val="002060"/>
              </a:solidFill>
            </a:endParaRPr>
          </a:p>
        </p:txBody>
      </p:sp>
      <p:sp>
        <p:nvSpPr>
          <p:cNvPr id="12" name="Минус 11"/>
          <p:cNvSpPr/>
          <p:nvPr/>
        </p:nvSpPr>
        <p:spPr>
          <a:xfrm>
            <a:off x="1714480" y="76698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14510" y="1412776"/>
            <a:ext cx="4701906" cy="50880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2592804"/>
            <a:ext cx="3616632" cy="41185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57366" cy="178595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2714620"/>
            <a:ext cx="3214710" cy="3845112"/>
          </a:xfrm>
          <a:prstGeom prst="can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9058" y="4388192"/>
            <a:ext cx="1571636" cy="2330351"/>
          </a:xfrm>
          <a:prstGeom prst="can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70" y="2714620"/>
            <a:ext cx="3214710" cy="3845112"/>
          </a:xfrm>
          <a:prstGeom prst="can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Минус 10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857488" y="260648"/>
            <a:ext cx="6000792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</a:rPr>
              <a:t>Забор биологической среды  </a:t>
            </a:r>
            <a:endParaRPr lang="ru-RU" sz="3000" b="1" dirty="0">
              <a:solidFill>
                <a:srgbClr val="002060"/>
              </a:solidFill>
            </a:endParaRPr>
          </a:p>
        </p:txBody>
      </p:sp>
      <p:sp>
        <p:nvSpPr>
          <p:cNvPr id="14" name="Минус 13"/>
          <p:cNvSpPr/>
          <p:nvPr/>
        </p:nvSpPr>
        <p:spPr>
          <a:xfrm>
            <a:off x="1714480" y="76698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57366" cy="178595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95921" y="1340768"/>
            <a:ext cx="3786182" cy="54458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5" y="2071679"/>
            <a:ext cx="3630841" cy="45720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4" name="Стрелка вправо с вырезом 13"/>
          <p:cNvSpPr/>
          <p:nvPr/>
        </p:nvSpPr>
        <p:spPr>
          <a:xfrm rot="21017008">
            <a:off x="3675245" y="3509762"/>
            <a:ext cx="1828387" cy="113585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инус 11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857488" y="260648"/>
            <a:ext cx="6000792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</a:rPr>
              <a:t>Забор биологической среды  </a:t>
            </a:r>
            <a:endParaRPr lang="ru-RU" sz="3000" b="1" dirty="0">
              <a:solidFill>
                <a:srgbClr val="002060"/>
              </a:solidFill>
            </a:endParaRPr>
          </a:p>
        </p:txBody>
      </p:sp>
      <p:sp>
        <p:nvSpPr>
          <p:cNvPr id="15" name="Минус 14"/>
          <p:cNvSpPr/>
          <p:nvPr/>
        </p:nvSpPr>
        <p:spPr>
          <a:xfrm>
            <a:off x="1714480" y="76698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57366" cy="178595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0192" y="2907178"/>
            <a:ext cx="2500330" cy="3165362"/>
          </a:xfrm>
          <a:prstGeom prst="can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59150" y="2178833"/>
            <a:ext cx="2571768" cy="3561052"/>
          </a:xfrm>
          <a:prstGeom prst="can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88108" y="1871101"/>
            <a:ext cx="2500330" cy="3511592"/>
          </a:xfrm>
          <a:prstGeom prst="can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Овал 15"/>
          <p:cNvSpPr/>
          <p:nvPr/>
        </p:nvSpPr>
        <p:spPr>
          <a:xfrm>
            <a:off x="1285852" y="2214554"/>
            <a:ext cx="857256" cy="64294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286248" y="1381807"/>
            <a:ext cx="857256" cy="64294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7143768" y="1096055"/>
            <a:ext cx="857256" cy="64294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Минус 13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857488" y="260648"/>
            <a:ext cx="6000792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</a:rPr>
              <a:t>Забор биологической среды  </a:t>
            </a:r>
            <a:endParaRPr lang="ru-RU" sz="3000" b="1" dirty="0">
              <a:solidFill>
                <a:srgbClr val="002060"/>
              </a:solidFill>
            </a:endParaRPr>
          </a:p>
        </p:txBody>
      </p:sp>
      <p:sp>
        <p:nvSpPr>
          <p:cNvPr id="19" name="Минус 18"/>
          <p:cNvSpPr/>
          <p:nvPr/>
        </p:nvSpPr>
        <p:spPr>
          <a:xfrm>
            <a:off x="1714480" y="76698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57366" cy="178595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2714618"/>
            <a:ext cx="5540130" cy="407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Овал 11"/>
          <p:cNvSpPr/>
          <p:nvPr/>
        </p:nvSpPr>
        <p:spPr>
          <a:xfrm>
            <a:off x="1571604" y="1064706"/>
            <a:ext cx="7429552" cy="150019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«Журнал регистрации отбора биологических сред» – форма № 450\у-06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Минус 10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857488" y="260648"/>
            <a:ext cx="6000792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</a:rPr>
              <a:t>Забор биологической среды  </a:t>
            </a:r>
            <a:endParaRPr lang="ru-RU" sz="3000" b="1" dirty="0">
              <a:solidFill>
                <a:srgbClr val="002060"/>
              </a:solidFill>
            </a:endParaRPr>
          </a:p>
        </p:txBody>
      </p:sp>
      <p:sp>
        <p:nvSpPr>
          <p:cNvPr id="14" name="Минус 13"/>
          <p:cNvSpPr/>
          <p:nvPr/>
        </p:nvSpPr>
        <p:spPr>
          <a:xfrm>
            <a:off x="1714480" y="76698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57366" cy="178595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55372" y="2413580"/>
            <a:ext cx="3730942" cy="42930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214942" y="1772816"/>
            <a:ext cx="3929058" cy="493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3" name="Овал 12"/>
          <p:cNvSpPr/>
          <p:nvPr/>
        </p:nvSpPr>
        <p:spPr>
          <a:xfrm>
            <a:off x="1000100" y="1852804"/>
            <a:ext cx="3857652" cy="100013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Направление на ХТЛ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143504" y="1063566"/>
            <a:ext cx="4000496" cy="135732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Справка о доставке биологической среды в ХТЛ</a:t>
            </a:r>
            <a:endParaRPr lang="ru-RU" sz="2400" dirty="0"/>
          </a:p>
        </p:txBody>
      </p:sp>
      <p:sp>
        <p:nvSpPr>
          <p:cNvPr id="12" name="Минус 11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857488" y="260648"/>
            <a:ext cx="6000792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</a:rPr>
              <a:t>Забор биологической среды  </a:t>
            </a:r>
            <a:endParaRPr lang="ru-RU" sz="3000" b="1" dirty="0">
              <a:solidFill>
                <a:srgbClr val="002060"/>
              </a:solidFill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1714480" y="76698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57366" cy="178595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857356" y="1106741"/>
            <a:ext cx="692945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Временное  (не более суток) хранение при температуре 0+2 ⁰С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143116"/>
            <a:ext cx="3071834" cy="44291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0496" y="2143116"/>
            <a:ext cx="4929190" cy="44291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1" name="Минус 10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857488" y="260648"/>
            <a:ext cx="6000792" cy="5539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</a:rPr>
              <a:t>Забор биологической среды  </a:t>
            </a:r>
            <a:endParaRPr lang="ru-RU" sz="3000" b="1" dirty="0">
              <a:solidFill>
                <a:srgbClr val="002060"/>
              </a:solidFill>
            </a:endParaRPr>
          </a:p>
        </p:txBody>
      </p:sp>
      <p:sp>
        <p:nvSpPr>
          <p:cNvPr id="14" name="Минус 13"/>
          <p:cNvSpPr/>
          <p:nvPr/>
        </p:nvSpPr>
        <p:spPr>
          <a:xfrm>
            <a:off x="1714480" y="76698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28760" cy="1750894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11560" y="2806107"/>
            <a:ext cx="7643834" cy="375487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3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наличии клинических признаков опьянения;</a:t>
            </a:r>
          </a:p>
          <a:p>
            <a:pPr lvl="0"/>
            <a:endParaRPr lang="ru-RU" sz="3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Font typeface="Wingdings" pitchFamily="2" charset="2"/>
              <a:buChar char="ü"/>
            </a:pPr>
            <a:r>
              <a:rPr lang="ru-RU" sz="3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положительных результатов определения алкоголя в выдыхаемом воздухе при помощи одного из технических средств измерения.</a:t>
            </a:r>
            <a:endParaRPr lang="ru-RU" sz="3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868" y="214290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r"/>
            <a:r>
              <a:rPr lang="ru-RU" sz="2400" b="1" dirty="0" smtClean="0">
                <a:solidFill>
                  <a:srgbClr val="002060"/>
                </a:solidFill>
              </a:rPr>
              <a:t>Заключение о состоянии опьянения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1" name="Минус 10"/>
          <p:cNvSpPr/>
          <p:nvPr/>
        </p:nvSpPr>
        <p:spPr>
          <a:xfrm>
            <a:off x="1928794" y="622968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786488" y="980728"/>
            <a:ext cx="732201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 о состоянии опьянения</a:t>
            </a:r>
          </a:p>
          <a:p>
            <a:pPr algn="ctr"/>
            <a:r>
              <a:rPr lang="ru-RU" sz="3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результате употребления алкоголя выносится: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28760" cy="1750894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39552" y="3534395"/>
            <a:ext cx="8424936" cy="284693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3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наличии клинических признаков опьянения;</a:t>
            </a:r>
          </a:p>
          <a:p>
            <a:pPr lvl="0"/>
            <a:endParaRPr lang="ru-RU" sz="1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endParaRPr lang="ru-RU" sz="1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Font typeface="Wingdings" pitchFamily="2" charset="2"/>
              <a:buChar char="ü"/>
            </a:pPr>
            <a:r>
              <a:rPr lang="ru-RU" sz="3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обнаружение при химико-токсикологическом исследовании биологической среды одного или нескольких наркотических средств.</a:t>
            </a:r>
            <a:endParaRPr lang="ru-RU" sz="31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43306" y="214290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r"/>
            <a:r>
              <a:rPr lang="ru-RU" sz="2400" b="1" dirty="0" smtClean="0">
                <a:solidFill>
                  <a:srgbClr val="002060"/>
                </a:solidFill>
              </a:rPr>
              <a:t>Заключение о состоянии опьянения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1" name="Минус 10"/>
          <p:cNvSpPr/>
          <p:nvPr/>
        </p:nvSpPr>
        <p:spPr>
          <a:xfrm>
            <a:off x="1928794" y="500042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643042" y="908720"/>
            <a:ext cx="760947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 о состоянии опьянения </a:t>
            </a:r>
            <a:r>
              <a:rPr lang="ru-RU" sz="3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в </a:t>
            </a:r>
            <a:r>
              <a:rPr lang="ru-RU" sz="3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результате употребления наркотических средств, психотропных или иных, веществ выносится: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28760" cy="1750894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428728" y="836712"/>
            <a:ext cx="7715272" cy="20005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проведенного исследования регистрируются  в акте и прилагается бумажный носитель с результатами исследования</a:t>
            </a:r>
            <a:endParaRPr lang="ru-RU" sz="31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86182" y="214290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r"/>
            <a:r>
              <a:rPr lang="ru-RU" sz="2400" b="1" dirty="0" smtClean="0">
                <a:solidFill>
                  <a:srgbClr val="002060"/>
                </a:solidFill>
              </a:rPr>
              <a:t>Заключение о состоянии опьянения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1" name="Минус 10"/>
          <p:cNvSpPr/>
          <p:nvPr/>
        </p:nvSpPr>
        <p:spPr>
          <a:xfrm>
            <a:off x="1928794" y="500042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3024336"/>
            <a:ext cx="5731000" cy="37170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28760" cy="1750894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729692" y="1089737"/>
            <a:ext cx="7234795" cy="535531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>
              <a:buFont typeface="Wingdings" pitchFamily="2" charset="2"/>
              <a:buChar char="Ø"/>
            </a:pPr>
            <a:r>
              <a:rPr lang="en-US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Кодекс РФ об административных правонарушениях;</a:t>
            </a:r>
          </a:p>
          <a:p>
            <a:pPr lvl="0"/>
            <a:endParaRPr lang="ru-RU" sz="3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Федеральный Закон </a:t>
            </a:r>
          </a:p>
          <a:p>
            <a:pPr lvl="0"/>
            <a:r>
              <a:rPr lang="ru-R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«О занятости населения    в Российской Федерации» с дополнениями от 17.07.1999г. № 175. </a:t>
            </a:r>
            <a:endParaRPr lang="ru-RU" sz="3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1" name="Заголовок 9"/>
          <p:cNvSpPr txBox="1">
            <a:spLocks/>
          </p:cNvSpPr>
          <p:nvPr/>
        </p:nvSpPr>
        <p:spPr>
          <a:xfrm>
            <a:off x="3286116" y="252978"/>
            <a:ext cx="4429156" cy="439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Нормативная база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Минус 12"/>
          <p:cNvSpPr/>
          <p:nvPr/>
        </p:nvSpPr>
        <p:spPr>
          <a:xfrm>
            <a:off x="1928794" y="622968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28760" cy="1750894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643174" y="214290"/>
            <a:ext cx="6000792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Достигаемые результаты и их оценка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1" name="Минус 10"/>
          <p:cNvSpPr/>
          <p:nvPr/>
        </p:nvSpPr>
        <p:spPr>
          <a:xfrm>
            <a:off x="1928794" y="500042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40576" y="2420888"/>
            <a:ext cx="84519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>
              <a:buFont typeface="Wingdings" pitchFamily="2" charset="2"/>
              <a:buChar char="ü"/>
            </a:pPr>
            <a:r>
              <a:rPr lang="ru-RU" sz="3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отрицательные результаты биологической среды на наличие наркотических средств и психотропных веществ;</a:t>
            </a:r>
          </a:p>
          <a:p>
            <a:pPr indent="-171450">
              <a:buFont typeface="Wingdings" pitchFamily="2" charset="2"/>
              <a:buChar char="ü"/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285750">
              <a:buFont typeface="Wingdings" pitchFamily="2" charset="2"/>
              <a:buChar char="ü"/>
            </a:pPr>
            <a:r>
              <a:rPr lang="ru-RU" sz="3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обеспечение безопасности труда; </a:t>
            </a:r>
          </a:p>
          <a:p>
            <a:pPr lvl="0" indent="-171450">
              <a:buFont typeface="Wingdings" pitchFamily="2" charset="2"/>
              <a:buChar char="ü"/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indent="-285750">
              <a:buFont typeface="Wingdings" pitchFamily="2" charset="2"/>
              <a:buChar char="ü"/>
            </a:pPr>
            <a:r>
              <a:rPr lang="ru-RU" sz="3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профилактика травматизма на предприятии;</a:t>
            </a:r>
          </a:p>
          <a:p>
            <a:pPr lvl="0" indent="-171450">
              <a:buFont typeface="Wingdings" pitchFamily="2" charset="2"/>
              <a:buChar char="ü"/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indent="-285750">
              <a:buFont typeface="Wingdings" pitchFamily="2" charset="2"/>
              <a:buChar char="ü"/>
            </a:pPr>
            <a:r>
              <a:rPr lang="ru-RU" sz="3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профилактика дорожно-транспортных происшествий.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764704"/>
            <a:ext cx="710770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>
              <a:buFont typeface="Wingdings" pitchFamily="2" charset="2"/>
              <a:buChar char="ü"/>
            </a:pPr>
            <a:r>
              <a:rPr lang="ru-RU" sz="3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отрицательные результаты </a:t>
            </a:r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исследования выдыхаемого воздуха          на наличие алкоголя;</a:t>
            </a:r>
            <a:endParaRPr lang="ru-RU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>
            <a:lum bright="30000"/>
          </a:blip>
          <a:srcRect/>
          <a:stretch>
            <a:fillRect/>
          </a:stretch>
        </p:blipFill>
        <p:spPr>
          <a:xfrm>
            <a:off x="357157" y="714356"/>
            <a:ext cx="8643999" cy="5865497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21441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286148" y="3643314"/>
            <a:ext cx="692948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214282" y="214290"/>
            <a:ext cx="1785950" cy="571504"/>
          </a:xfrm>
          <a:prstGeom prst="round2DiagRect">
            <a:avLst>
              <a:gd name="adj1" fmla="val 46559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«НД»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00232" y="2714620"/>
            <a:ext cx="5643602" cy="1785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57224" y="2143116"/>
            <a:ext cx="792961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rgbClr val="99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  <a:latin typeface="Georgia" pitchFamily="18" charset="0"/>
                <a:cs typeface="Arial" pitchFamily="34" charset="0"/>
              </a:rPr>
              <a:t>Благодарю</a:t>
            </a:r>
          </a:p>
          <a:p>
            <a:pPr algn="ctr"/>
            <a:r>
              <a:rPr lang="ru-RU" sz="4800" b="1" cap="all" dirty="0" smtClean="0">
                <a:ln/>
                <a:solidFill>
                  <a:srgbClr val="99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  <a:latin typeface="Georgia" pitchFamily="18" charset="0"/>
                <a:cs typeface="Arial" pitchFamily="34" charset="0"/>
              </a:rPr>
              <a:t> за внимание !</a:t>
            </a:r>
            <a:endParaRPr lang="ru-RU" sz="4800" b="1" cap="all" dirty="0">
              <a:ln/>
              <a:solidFill>
                <a:srgbClr val="9933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10000" stA="55000" endPos="48000" dist="500" dir="5400000" sy="-100000" algn="bl" rotWithShape="0"/>
              </a:effectLst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1" name="Рисунок 10" descr="flowers17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57158" y="3786190"/>
            <a:ext cx="2746188" cy="2857520"/>
          </a:xfrm>
          <a:prstGeom prst="ellipse">
            <a:avLst/>
          </a:prstGeom>
          <a:effectLst>
            <a:softEdge rad="127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340777" cy="1643074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019632" y="1181065"/>
            <a:ext cx="6286544" cy="56323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>
              <a:buFont typeface="Wingdings" pitchFamily="2" charset="2"/>
              <a:buChar char="Ø"/>
            </a:pP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Трудовой кодекс РФ (ТК РФ), </a:t>
            </a:r>
          </a:p>
          <a:p>
            <a:pPr lvl="0"/>
            <a:endParaRPr lang="ru-RU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Федеральный Закон </a:t>
            </a:r>
          </a:p>
          <a:p>
            <a:pPr lvl="0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от 08.01. 1998г. № 3 </a:t>
            </a:r>
          </a:p>
          <a:p>
            <a:pPr lvl="0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«О наркотических средствах и психотропных веществах»</a:t>
            </a:r>
          </a:p>
          <a:p>
            <a:pPr algn="ctr"/>
            <a:endParaRPr lang="ru-RU" sz="3600" dirty="0">
              <a:ln/>
              <a:solidFill>
                <a:schemeClr val="tx2">
                  <a:lumMod val="7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428868"/>
            <a:ext cx="2402262" cy="3902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2" name="Минус 11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Заголовок 9"/>
          <p:cNvSpPr txBox="1">
            <a:spLocks/>
          </p:cNvSpPr>
          <p:nvPr/>
        </p:nvSpPr>
        <p:spPr>
          <a:xfrm>
            <a:off x="3286116" y="252978"/>
            <a:ext cx="4429156" cy="439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Нормативная база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Минус 13"/>
          <p:cNvSpPr/>
          <p:nvPr/>
        </p:nvSpPr>
        <p:spPr>
          <a:xfrm>
            <a:off x="1928794" y="622968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85720" y="214290"/>
            <a:ext cx="1365362" cy="1673202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475656" y="896521"/>
            <a:ext cx="7668344" cy="310854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 проведению медицинского освидетельствования  допускаются медицинские работники, прошедшие специальную подготовку в соответствии с программой, утвержденной Приказом 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МЗ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РФ       от 14.07.2003 г. № 308</a:t>
            </a:r>
          </a:p>
        </p:txBody>
      </p:sp>
      <p:sp>
        <p:nvSpPr>
          <p:cNvPr id="10" name="Заголовок 9"/>
          <p:cNvSpPr txBox="1">
            <a:spLocks/>
          </p:cNvSpPr>
          <p:nvPr/>
        </p:nvSpPr>
        <p:spPr>
          <a:xfrm>
            <a:off x="3357554" y="142852"/>
            <a:ext cx="4429156" cy="439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Нормативная база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Минус 10"/>
          <p:cNvSpPr/>
          <p:nvPr/>
        </p:nvSpPr>
        <p:spPr>
          <a:xfrm>
            <a:off x="1928794" y="42860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4286256"/>
            <a:ext cx="3643338" cy="235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1585" y="4279743"/>
            <a:ext cx="2214418" cy="21414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85720" y="214290"/>
            <a:ext cx="1428760" cy="1750894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 txBox="1">
            <a:spLocks/>
          </p:cNvSpPr>
          <p:nvPr/>
        </p:nvSpPr>
        <p:spPr>
          <a:xfrm>
            <a:off x="2571736" y="214290"/>
            <a:ext cx="4429156" cy="439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Оснащение: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Минус 10"/>
          <p:cNvSpPr/>
          <p:nvPr/>
        </p:nvSpPr>
        <p:spPr>
          <a:xfrm>
            <a:off x="1928794" y="500042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500694" y="857232"/>
            <a:ext cx="3463794" cy="37147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анализатор концентрации паров этанола</a:t>
            </a:r>
            <a:endParaRPr lang="ru-RU" sz="2400" b="1" dirty="0">
              <a:ln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907704" y="4741698"/>
            <a:ext cx="3267535" cy="207167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термометр       медицинский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792146" y="4741698"/>
            <a:ext cx="2956318" cy="207167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часы с секундомером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14480" y="857232"/>
            <a:ext cx="3571900" cy="37862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аппарат для измерения артериального давления,         </a:t>
            </a:r>
            <a:r>
              <a:rPr lang="ru-RU" sz="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стетофонендоскоп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688" y="980728"/>
            <a:ext cx="3500462" cy="2357454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79142" y="4824536"/>
            <a:ext cx="3142484" cy="1214446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38" y="1000108"/>
            <a:ext cx="3286148" cy="2357454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3" name="Рисунок 12" descr="Изображение 009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863584" y="4680520"/>
            <a:ext cx="2884880" cy="15716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85720" y="214290"/>
            <a:ext cx="1428760" cy="1750894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 txBox="1">
            <a:spLocks/>
          </p:cNvSpPr>
          <p:nvPr/>
        </p:nvSpPr>
        <p:spPr>
          <a:xfrm>
            <a:off x="2571736" y="214290"/>
            <a:ext cx="4429156" cy="439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Оснащение: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Минус 10"/>
          <p:cNvSpPr/>
          <p:nvPr/>
        </p:nvSpPr>
        <p:spPr>
          <a:xfrm>
            <a:off x="1928794" y="500042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782330"/>
            <a:ext cx="4429156" cy="27860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флакон,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резиновая  пробка,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металлический колпачок</a:t>
            </a:r>
            <a:endParaRPr lang="ru-RU" sz="2000" b="1" dirty="0">
              <a:ln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8596" y="3639850"/>
            <a:ext cx="5572164" cy="31015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клейкая лента, сургуч, оттиск штампа кабинета, плитка, емкость для разогрева сургуча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143636" y="3639850"/>
            <a:ext cx="2714612" cy="31015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ru-RU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закаточная машинка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14480" y="782330"/>
            <a:ext cx="2500330" cy="27860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экспресс – тесты на наркотические средства 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764704"/>
            <a:ext cx="2067142" cy="153666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556725" y="614231"/>
            <a:ext cx="1714512" cy="2232247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21501" y="3741489"/>
            <a:ext cx="2422991" cy="185738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13982" y="3720416"/>
            <a:ext cx="2173920" cy="198210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282482" cy="157163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714480" y="785794"/>
            <a:ext cx="728667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endParaRPr lang="ru-RU" sz="2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Заголовок 9"/>
          <p:cNvSpPr txBox="1">
            <a:spLocks/>
          </p:cNvSpPr>
          <p:nvPr/>
        </p:nvSpPr>
        <p:spPr>
          <a:xfrm>
            <a:off x="2643174" y="214290"/>
            <a:ext cx="5929354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Направление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на экспертизу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Минус 10"/>
          <p:cNvSpPr/>
          <p:nvPr/>
        </p:nvSpPr>
        <p:spPr>
          <a:xfrm>
            <a:off x="1928794" y="500042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428728" y="714356"/>
            <a:ext cx="7715272" cy="163452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Медицинское освидетельствование водителей  транспортных средств проводится на основании протокола направления. </a:t>
            </a:r>
          </a:p>
          <a:p>
            <a:pPr algn="ctr"/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4745" y="2502796"/>
            <a:ext cx="8091527" cy="41409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282482" cy="157163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714480" y="785794"/>
            <a:ext cx="728667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endParaRPr lang="ru-RU" sz="2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Заголовок 9"/>
          <p:cNvSpPr txBox="1">
            <a:spLocks/>
          </p:cNvSpPr>
          <p:nvPr/>
        </p:nvSpPr>
        <p:spPr>
          <a:xfrm>
            <a:off x="2915816" y="263498"/>
            <a:ext cx="5929354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Направление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на экспертизу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Минус 10"/>
          <p:cNvSpPr/>
          <p:nvPr/>
        </p:nvSpPr>
        <p:spPr>
          <a:xfrm>
            <a:off x="1691680" y="622968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57158" y="1785926"/>
            <a:ext cx="3675258" cy="472630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1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Работников  предприятий,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производств, учреждений по направлению на  экспертизу при наличии письменного согласия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подэкспертного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1268760"/>
            <a:ext cx="4572032" cy="55178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1110</TotalTime>
  <Words>522</Words>
  <Application>Microsoft Office PowerPoint</Application>
  <PresentationFormat>Экран (4:3)</PresentationFormat>
  <Paragraphs>105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Осмотр водителя транспортного средства 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ОПСА</cp:lastModifiedBy>
  <cp:revision>135</cp:revision>
  <dcterms:modified xsi:type="dcterms:W3CDTF">2011-10-20T10:06:56Z</dcterms:modified>
</cp:coreProperties>
</file>