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6" r:id="rId16"/>
    <p:sldId id="270" r:id="rId17"/>
    <p:sldId id="271" r:id="rId18"/>
    <p:sldId id="272" r:id="rId19"/>
    <p:sldId id="275" r:id="rId20"/>
    <p:sldId id="274" r:id="rId21"/>
  </p:sldIdLst>
  <p:sldSz cx="9144000" cy="6858000" type="screen4x3"/>
  <p:notesSz cx="6791325" cy="99218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0000FF"/>
    <a:srgbClr val="40A6BE"/>
    <a:srgbClr val="5DAEFF"/>
    <a:srgbClr val="3399FF"/>
    <a:srgbClr val="66CCFF"/>
    <a:srgbClr val="E5FFE5"/>
    <a:srgbClr val="CCFFCC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48" y="-102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034" y="-72"/>
      </p:cViewPr>
      <p:guideLst>
        <p:guide orient="horz" pos="3125"/>
        <p:guide pos="213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10.bin"/><Relationship Id="rId7" Type="http://schemas.microsoft.com/office/2006/relationships/legacyDiagramText" Target="legacyDiagramText14.bin"/><Relationship Id="rId2" Type="http://schemas.microsoft.com/office/2006/relationships/legacyDiagramText" Target="legacyDiagramText9.bin"/><Relationship Id="rId1" Type="http://schemas.microsoft.com/office/2006/relationships/legacyDiagramText" Target="legacyDiagramText8.bin"/><Relationship Id="rId6" Type="http://schemas.microsoft.com/office/2006/relationships/legacyDiagramText" Target="legacyDiagramText13.bin"/><Relationship Id="rId5" Type="http://schemas.microsoft.com/office/2006/relationships/legacyDiagramText" Target="legacyDiagramText12.bin"/><Relationship Id="rId4" Type="http://schemas.microsoft.com/office/2006/relationships/legacyDiagramText" Target="legacyDiagramText11.bin"/></Relationships>
</file>

<file path=ppt/drawings/_rels/vmlDrawing3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22.bin"/><Relationship Id="rId3" Type="http://schemas.microsoft.com/office/2006/relationships/legacyDiagramText" Target="legacyDiagramText17.bin"/><Relationship Id="rId7" Type="http://schemas.microsoft.com/office/2006/relationships/legacyDiagramText" Target="legacyDiagramText21.bin"/><Relationship Id="rId2" Type="http://schemas.microsoft.com/office/2006/relationships/legacyDiagramText" Target="legacyDiagramText16.bin"/><Relationship Id="rId1" Type="http://schemas.microsoft.com/office/2006/relationships/legacyDiagramText" Target="legacyDiagramText15.bin"/><Relationship Id="rId6" Type="http://schemas.microsoft.com/office/2006/relationships/legacyDiagramText" Target="legacyDiagramText20.bin"/><Relationship Id="rId5" Type="http://schemas.microsoft.com/office/2006/relationships/legacyDiagramText" Target="legacyDiagramText19.bin"/><Relationship Id="rId4" Type="http://schemas.microsoft.com/office/2006/relationships/legacyDiagramText" Target="legacyDiagramText18.bin"/></Relationships>
</file>

<file path=ppt/drawings/_rels/vmlDrawing4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25.bin"/><Relationship Id="rId2" Type="http://schemas.microsoft.com/office/2006/relationships/legacyDiagramText" Target="legacyDiagramText24.bin"/><Relationship Id="rId1" Type="http://schemas.microsoft.com/office/2006/relationships/legacyDiagramText" Target="legacyDiagramText23.bin"/><Relationship Id="rId5" Type="http://schemas.microsoft.com/office/2006/relationships/legacyDiagramText" Target="legacyDiagramText27.bin"/><Relationship Id="rId4" Type="http://schemas.microsoft.com/office/2006/relationships/legacyDiagramText" Target="legacyDiagramText26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67" tIns="45734" rIns="91467" bIns="45734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46513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67" tIns="45734" rIns="91467" bIns="45734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7258F7D-E47E-4CBC-AB6A-49EA484BC1E5}" type="datetimeFigureOut">
              <a:rPr lang="ru-RU"/>
              <a:pPr>
                <a:defRPr/>
              </a:pPr>
              <a:t>20.10.2011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424988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67" tIns="45734" rIns="91467" bIns="45734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46513" y="9424988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67" tIns="45734" rIns="91467" bIns="45734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80F2579-70B1-4004-81FB-B59DF046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67" tIns="45734" rIns="91467" bIns="45734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46513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67" tIns="45734" rIns="91467" bIns="45734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3A4EE7A-A252-4B69-8702-A3F6A7A940E5}" type="datetimeFigureOut">
              <a:rPr lang="ru-RU"/>
              <a:pPr>
                <a:defRPr/>
              </a:pPr>
              <a:t>20.10.2011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0937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79450" y="4713288"/>
            <a:ext cx="54324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67" tIns="45734" rIns="91467" bIns="457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424988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67" tIns="45734" rIns="91467" bIns="45734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46513" y="9424988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67" tIns="45734" rIns="91467" bIns="45734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BF499D0-AE8B-4D4C-B8D8-75A2BC8EC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64BF73-40D6-4FBA-AFE9-DF890AE008E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86058"/>
            <a:ext cx="7772400" cy="1071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003E1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3BE75-ACCE-4627-B9EB-F4F49429882A}" type="datetimeFigureOut">
              <a:rPr lang="ru-RU"/>
              <a:pPr>
                <a:defRPr/>
              </a:pPr>
              <a:t>20.10.2011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FC6B5-47DB-4BC0-8325-AD2EF4B0F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F4ACB-CE3E-4639-80EE-A25BCB562CD8}" type="datetimeFigureOut">
              <a:rPr lang="ru-RU"/>
              <a:pPr>
                <a:defRPr/>
              </a:pPr>
              <a:t>20.10.2011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9B069-E6CA-4183-B419-5AB9AA896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9F170-85EE-4DBF-95CB-7F788DB0E68E}" type="datetimeFigureOut">
              <a:rPr lang="ru-RU"/>
              <a:pPr>
                <a:defRPr/>
              </a:pPr>
              <a:t>20.10.2011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A4AB4-3DDE-44FE-B6D1-A478893FC7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8A3A0-B49A-42CA-942B-9A5365FE52F0}" type="datetimeFigureOut">
              <a:rPr lang="ru-RU"/>
              <a:pPr>
                <a:defRPr/>
              </a:pPr>
              <a:t>20.10.2011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26F20-E6A3-403D-B3F7-6D4284371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F6C1A-719C-4D6B-9080-F07B22BB5293}" type="datetimeFigureOut">
              <a:rPr lang="ru-RU"/>
              <a:pPr>
                <a:defRPr/>
              </a:pPr>
              <a:t>20.10.2011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A86F6-5A7C-4BBA-B0ED-36554BF8D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875" y="1412875"/>
            <a:ext cx="43576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412875"/>
            <a:ext cx="43926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79BC4-E992-4493-A46D-C0839F3D9574}" type="datetimeFigureOut">
              <a:rPr lang="ru-RU"/>
              <a:pPr>
                <a:defRPr/>
              </a:pPr>
              <a:t>20.10.2011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6E00D-AE74-47D6-A33E-24E4ADD0F7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874" y="1393860"/>
            <a:ext cx="4357689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38100" dir="2700000" algn="tl" rotWithShape="0">
                    <a:schemeClr val="tx1">
                      <a:lumMod val="85000"/>
                      <a:lumOff val="15000"/>
                      <a:alpha val="24000"/>
                    </a:scheme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2874" y="2033622"/>
            <a:ext cx="43576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38" y="1393860"/>
            <a:ext cx="4392611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38100" dir="2700000" algn="tl" rotWithShape="0">
                    <a:schemeClr val="tx1">
                      <a:lumMod val="85000"/>
                      <a:lumOff val="15000"/>
                      <a:alpha val="24000"/>
                    </a:scheme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8" y="2033622"/>
            <a:ext cx="439261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0BEB1-5F29-468E-9BD1-C6C5B3CA9B61}" type="datetimeFigureOut">
              <a:rPr lang="ru-RU"/>
              <a:pPr>
                <a:defRPr/>
              </a:pPr>
              <a:t>20.10.2011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779A0-15C4-4270-B388-93BD3CC00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D252E-90A0-4BAA-8C88-171671AB22BF}" type="datetimeFigureOut">
              <a:rPr lang="ru-RU"/>
              <a:pPr>
                <a:defRPr/>
              </a:pPr>
              <a:t>20.10.2011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60F32-4D7F-4E50-B5B9-E9DF4260C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B0B33-31D2-421A-A4CA-C2B27739D033}" type="datetimeFigureOut">
              <a:rPr lang="ru-RU"/>
              <a:pPr>
                <a:defRPr/>
              </a:pPr>
              <a:t>20.10.2011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858E4-1D15-46C6-A5FC-FCFAFE3C0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2625E-791E-490D-9FDF-D850F25632A6}" type="datetimeFigureOut">
              <a:rPr lang="ru-RU"/>
              <a:pPr>
                <a:defRPr/>
              </a:pPr>
              <a:t>20.10.2011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C7BC9-79BF-4653-A6A0-8AABFFCEC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DC962-F355-4860-BBDB-E43BB886A858}" type="datetimeFigureOut">
              <a:rPr lang="ru-RU"/>
              <a:pPr>
                <a:defRPr/>
              </a:pPr>
              <a:t>20.10.2011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43B87-7628-48BC-8823-B556A07B6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6250" y="142875"/>
            <a:ext cx="6688138" cy="803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28713"/>
            <a:ext cx="82296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395C"/>
                </a:solidFill>
                <a:latin typeface="+mn-lt"/>
              </a:defRPr>
            </a:lvl1pPr>
          </a:lstStyle>
          <a:p>
            <a:pPr>
              <a:defRPr/>
            </a:pPr>
            <a:fld id="{0DFDBD11-704D-4431-9C3D-6E176CFC8E83}" type="datetimeFigureOut">
              <a:rPr lang="ru-RU"/>
              <a:pPr>
                <a:defRPr/>
              </a:pPr>
              <a:t>20.10.2011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395C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395C"/>
                </a:solidFill>
                <a:latin typeface="+mn-lt"/>
              </a:defRPr>
            </a:lvl1pPr>
          </a:lstStyle>
          <a:p>
            <a:pPr>
              <a:defRPr/>
            </a:pPr>
            <a:fld id="{1C70A16C-C522-40D6-8744-D6BD311E7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 descr="Logo placeholder"/>
          <p:cNvPicPr>
            <a:picLocks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396163" y="357188"/>
            <a:ext cx="1155700" cy="7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kern="1200">
          <a:ln w="1905"/>
          <a:gradFill>
            <a:gsLst>
              <a:gs pos="0">
                <a:srgbClr val="00395C"/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Times New Roman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orbel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orbel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orbel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orbel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orbel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orbel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orbel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orbel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 kern="1200">
          <a:solidFill>
            <a:srgbClr val="4B220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 sz="2800" kern="1200">
          <a:solidFill>
            <a:srgbClr val="4B2203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 sz="2400" kern="1200">
          <a:solidFill>
            <a:srgbClr val="4B2203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 sz="2000" kern="1200">
          <a:solidFill>
            <a:srgbClr val="4B2203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 sz="2000" kern="1200">
          <a:solidFill>
            <a:srgbClr val="4B220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16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1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6.jpeg"/><Relationship Id="rId7" Type="http://schemas.openxmlformats.org/officeDocument/2006/relationships/image" Target="../media/image2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611188" y="1628800"/>
            <a:ext cx="8316912" cy="2008163"/>
          </a:xfrm>
          <a:solidFill>
            <a:srgbClr val="40A6BE"/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Организация работы </a:t>
            </a:r>
            <a:br>
              <a:rPr lang="ru-RU" sz="320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320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медицинских сестёр </a:t>
            </a:r>
            <a:br>
              <a:rPr lang="ru-RU" sz="320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lang="ru-RU" sz="320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БУЗОО «Клиническая психиатрическая больница имени Н.Н. Солодникова»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3708400" y="4076700"/>
            <a:ext cx="5284788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solidFill>
                  <a:srgbClr val="0000FF"/>
                </a:solidFill>
              </a:rPr>
              <a:t>Докладчик –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solidFill>
                  <a:srgbClr val="0000FF"/>
                </a:solidFill>
              </a:rPr>
              <a:t>Главная медицинская сестра БУЗОО         «КПБ им. Н.Н. Солодникова»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solidFill>
                  <a:srgbClr val="0000FF"/>
                </a:solidFill>
              </a:rPr>
              <a:t>Гирфанова Е.П.</a:t>
            </a:r>
          </a:p>
        </p:txBody>
      </p:sp>
      <p:pic>
        <p:nvPicPr>
          <p:cNvPr id="15363" name="Picture 4" descr="лого с тексто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8850" y="225425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684213" y="296863"/>
            <a:ext cx="63722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/>
              <a:t>Семинар для медицинских сестёр                           психиатрической и наркологической служб                       Омской области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5651500" y="6092825"/>
            <a:ext cx="1223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14.10.2011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0"/>
            <a:ext cx="7524328" cy="803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70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Общебольничные мероприятия</a:t>
            </a:r>
          </a:p>
        </p:txBody>
      </p:sp>
      <p:pic>
        <p:nvPicPr>
          <p:cNvPr id="29698" name="Picture 4" descr="лого с текстом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8850" y="188913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5" descr="S6005474"/>
          <p:cNvPicPr>
            <a:picLocks noChangeAspect="1" noChangeArrowheads="1"/>
          </p:cNvPicPr>
          <p:nvPr/>
        </p:nvPicPr>
        <p:blipFill>
          <a:blip r:embed="rId3" cstate="email">
            <a:lum bright="12000" contrast="12000"/>
          </a:blip>
          <a:srcRect/>
          <a:stretch>
            <a:fillRect/>
          </a:stretch>
        </p:blipFill>
        <p:spPr bwMode="auto">
          <a:xfrm>
            <a:off x="287338" y="981075"/>
            <a:ext cx="3275012" cy="2455863"/>
          </a:xfrm>
          <a:prstGeom prst="rect">
            <a:avLst/>
          </a:prstGeom>
          <a:noFill/>
          <a:ln w="38100">
            <a:solidFill>
              <a:srgbClr val="12EEE9"/>
            </a:solidFill>
            <a:miter lim="800000"/>
            <a:headEnd/>
            <a:tailEnd/>
          </a:ln>
        </p:spPr>
      </p:pic>
      <p:pic>
        <p:nvPicPr>
          <p:cNvPr id="29700" name="Picture 6" descr="SDC1166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8775" y="3573463"/>
            <a:ext cx="3311525" cy="2482850"/>
          </a:xfrm>
          <a:prstGeom prst="rect">
            <a:avLst/>
          </a:prstGeom>
          <a:noFill/>
          <a:ln w="38100">
            <a:solidFill>
              <a:srgbClr val="5DAEFF"/>
            </a:solidFill>
            <a:miter lim="800000"/>
            <a:headEnd/>
            <a:tailEnd/>
          </a:ln>
        </p:spPr>
      </p:pic>
      <p:pic>
        <p:nvPicPr>
          <p:cNvPr id="29701" name="Picture 7" descr="SDC11432"/>
          <p:cNvPicPr>
            <a:picLocks noChangeAspect="1" noChangeArrowheads="1"/>
          </p:cNvPicPr>
          <p:nvPr/>
        </p:nvPicPr>
        <p:blipFill>
          <a:blip r:embed="rId5" cstate="email">
            <a:lum bright="12000" contrast="12000"/>
          </a:blip>
          <a:srcRect/>
          <a:stretch>
            <a:fillRect/>
          </a:stretch>
        </p:blipFill>
        <p:spPr bwMode="auto">
          <a:xfrm>
            <a:off x="3419475" y="1412875"/>
            <a:ext cx="3340100" cy="2505075"/>
          </a:xfrm>
          <a:prstGeom prst="rect">
            <a:avLst/>
          </a:prstGeom>
          <a:noFill/>
          <a:ln w="38100">
            <a:solidFill>
              <a:srgbClr val="0033CC"/>
            </a:solidFill>
            <a:miter lim="800000"/>
            <a:headEnd/>
            <a:tailEnd/>
          </a:ln>
        </p:spPr>
      </p:pic>
      <p:pic>
        <p:nvPicPr>
          <p:cNvPr id="29702" name="Picture 8" descr="SDC11631"/>
          <p:cNvPicPr>
            <a:picLocks noChangeAspect="1" noChangeArrowheads="1"/>
          </p:cNvPicPr>
          <p:nvPr/>
        </p:nvPicPr>
        <p:blipFill>
          <a:blip r:embed="rId6" cstate="email">
            <a:lum bright="12000" contrast="12000"/>
          </a:blip>
          <a:srcRect/>
          <a:stretch>
            <a:fillRect/>
          </a:stretch>
        </p:blipFill>
        <p:spPr bwMode="auto">
          <a:xfrm>
            <a:off x="6732588" y="2276475"/>
            <a:ext cx="2232025" cy="2976563"/>
          </a:xfrm>
          <a:prstGeom prst="rect">
            <a:avLst/>
          </a:prstGeom>
          <a:noFill/>
          <a:ln w="38100">
            <a:solidFill>
              <a:srgbClr val="006699"/>
            </a:solidFill>
            <a:miter lim="800000"/>
            <a:headEnd/>
            <a:tailEnd/>
          </a:ln>
        </p:spPr>
      </p:pic>
      <p:pic>
        <p:nvPicPr>
          <p:cNvPr id="29703" name="Picture 9" descr="P100030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79838" y="4076700"/>
            <a:ext cx="3203575" cy="2420938"/>
          </a:xfrm>
          <a:prstGeom prst="rect">
            <a:avLst/>
          </a:prstGeom>
          <a:noFill/>
          <a:ln w="38100">
            <a:solidFill>
              <a:srgbClr val="40A6BE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251420" y="44624"/>
            <a:ext cx="7056884" cy="803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60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Учебно-методический комплекс</a:t>
            </a:r>
          </a:p>
        </p:txBody>
      </p:sp>
      <p:pic>
        <p:nvPicPr>
          <p:cNvPr id="30722" name="Picture 4" descr="лого с текстом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8850" y="188913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5" descr="SDC1104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850" y="1016000"/>
            <a:ext cx="3403600" cy="2552700"/>
          </a:xfrm>
          <a:prstGeom prst="rect">
            <a:avLst/>
          </a:prstGeom>
          <a:noFill/>
          <a:ln w="38100">
            <a:solidFill>
              <a:srgbClr val="12EEE9"/>
            </a:solidFill>
            <a:miter lim="800000"/>
            <a:headEnd/>
            <a:tailEnd/>
          </a:ln>
        </p:spPr>
      </p:pic>
      <p:pic>
        <p:nvPicPr>
          <p:cNvPr id="30724" name="Picture 6" descr="SDC1104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84550" y="1412875"/>
            <a:ext cx="3351213" cy="2513013"/>
          </a:xfrm>
          <a:prstGeom prst="rect">
            <a:avLst/>
          </a:prstGeom>
          <a:noFill/>
          <a:ln w="38100">
            <a:solidFill>
              <a:srgbClr val="0033CC"/>
            </a:solidFill>
            <a:miter lim="800000"/>
            <a:headEnd/>
            <a:tailEnd/>
          </a:ln>
        </p:spPr>
      </p:pic>
      <p:pic>
        <p:nvPicPr>
          <p:cNvPr id="30725" name="Picture 8" descr="img07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50" y="3860800"/>
            <a:ext cx="3240088" cy="2171700"/>
          </a:xfrm>
          <a:prstGeom prst="rect">
            <a:avLst/>
          </a:prstGeom>
          <a:noFill/>
          <a:ln w="38100">
            <a:solidFill>
              <a:srgbClr val="66CCFF"/>
            </a:solidFill>
            <a:miter lim="800000"/>
            <a:headEnd/>
            <a:tailEnd/>
          </a:ln>
        </p:spPr>
      </p:pic>
      <p:pic>
        <p:nvPicPr>
          <p:cNvPr id="30726" name="Picture 9" descr="img075"/>
          <p:cNvPicPr>
            <a:picLocks noChangeAspect="1" noChangeArrowheads="1"/>
          </p:cNvPicPr>
          <p:nvPr/>
        </p:nvPicPr>
        <p:blipFill>
          <a:blip r:embed="rId6" cstate="email">
            <a:lum bright="6000" contrast="6000"/>
          </a:blip>
          <a:srcRect/>
          <a:stretch>
            <a:fillRect/>
          </a:stretch>
        </p:blipFill>
        <p:spPr bwMode="auto">
          <a:xfrm>
            <a:off x="3419475" y="4221163"/>
            <a:ext cx="3525838" cy="2303462"/>
          </a:xfrm>
          <a:prstGeom prst="rect">
            <a:avLst/>
          </a:prstGeom>
          <a:noFill/>
          <a:ln w="38100">
            <a:solidFill>
              <a:srgbClr val="40A6BE"/>
            </a:solidFill>
            <a:miter lim="800000"/>
            <a:headEnd/>
            <a:tailEnd/>
          </a:ln>
        </p:spPr>
      </p:pic>
      <p:pic>
        <p:nvPicPr>
          <p:cNvPr id="30727" name="Picture 7" descr="SDC1104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88125" y="2384425"/>
            <a:ext cx="2316163" cy="3089275"/>
          </a:xfrm>
          <a:prstGeom prst="rect">
            <a:avLst/>
          </a:prstGeom>
          <a:noFill/>
          <a:ln w="38100">
            <a:solidFill>
              <a:srgbClr val="0066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лого с текстом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8850" y="188913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5" descr="S7302491"/>
          <p:cNvPicPr>
            <a:picLocks noChangeAspect="1" noChangeArrowheads="1"/>
          </p:cNvPicPr>
          <p:nvPr/>
        </p:nvPicPr>
        <p:blipFill>
          <a:blip r:embed="rId3" cstate="email">
            <a:lum bright="18000" contrast="30000"/>
          </a:blip>
          <a:srcRect/>
          <a:stretch>
            <a:fillRect/>
          </a:stretch>
        </p:blipFill>
        <p:spPr bwMode="auto">
          <a:xfrm>
            <a:off x="323528" y="1268760"/>
            <a:ext cx="4061785" cy="3044895"/>
          </a:xfrm>
          <a:prstGeom prst="rect">
            <a:avLst/>
          </a:prstGeom>
          <a:noFill/>
          <a:ln w="38100">
            <a:solidFill>
              <a:srgbClr val="006699"/>
            </a:solidFill>
            <a:miter lim="800000"/>
            <a:headEnd/>
            <a:tailEnd/>
          </a:ln>
        </p:spPr>
      </p:pic>
      <p:pic>
        <p:nvPicPr>
          <p:cNvPr id="31748" name="Picture 6" descr="S7302492"/>
          <p:cNvPicPr>
            <a:picLocks noChangeAspect="1" noChangeArrowheads="1"/>
          </p:cNvPicPr>
          <p:nvPr/>
        </p:nvPicPr>
        <p:blipFill>
          <a:blip r:embed="rId4" cstate="email">
            <a:lum bright="12000" contrast="12000"/>
          </a:blip>
          <a:srcRect/>
          <a:stretch>
            <a:fillRect/>
          </a:stretch>
        </p:blipFill>
        <p:spPr bwMode="auto">
          <a:xfrm>
            <a:off x="4211960" y="1484784"/>
            <a:ext cx="4094527" cy="3071858"/>
          </a:xfrm>
          <a:prstGeom prst="rect">
            <a:avLst/>
          </a:prstGeom>
          <a:noFill/>
          <a:ln w="38100">
            <a:solidFill>
              <a:srgbClr val="0033CC"/>
            </a:solidFill>
            <a:miter lim="800000"/>
            <a:headEnd/>
            <a:tailEnd/>
          </a:ln>
        </p:spPr>
      </p:pic>
      <p:pic>
        <p:nvPicPr>
          <p:cNvPr id="31749" name="Picture 7" descr="P100056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67175" y="3861048"/>
            <a:ext cx="3817193" cy="2861931"/>
          </a:xfrm>
          <a:prstGeom prst="rect">
            <a:avLst/>
          </a:prstGeom>
          <a:noFill/>
          <a:ln w="38100">
            <a:solidFill>
              <a:srgbClr val="5DAEFF"/>
            </a:solidFill>
            <a:miter lim="800000"/>
            <a:headEnd/>
            <a:tailEnd/>
          </a:ln>
        </p:spPr>
      </p:pic>
      <p:pic>
        <p:nvPicPr>
          <p:cNvPr id="31750" name="Picture 8" descr="P1000565"/>
          <p:cNvPicPr>
            <a:picLocks noChangeAspect="1" noChangeArrowheads="1"/>
          </p:cNvPicPr>
          <p:nvPr/>
        </p:nvPicPr>
        <p:blipFill>
          <a:blip r:embed="rId6" cstate="email">
            <a:lum bright="18000" contrast="18000"/>
          </a:blip>
          <a:srcRect/>
          <a:stretch>
            <a:fillRect/>
          </a:stretch>
        </p:blipFill>
        <p:spPr bwMode="auto">
          <a:xfrm>
            <a:off x="2051720" y="3933056"/>
            <a:ext cx="2070375" cy="2796450"/>
          </a:xfrm>
          <a:prstGeom prst="rect">
            <a:avLst/>
          </a:prstGeom>
          <a:noFill/>
          <a:ln w="38100">
            <a:solidFill>
              <a:srgbClr val="40A6BE"/>
            </a:solidFill>
            <a:miter lim="800000"/>
            <a:headEnd/>
            <a:tailEnd/>
          </a:ln>
        </p:spPr>
      </p:pic>
      <p:sp>
        <p:nvSpPr>
          <p:cNvPr id="8" name="Rectangle 2"/>
          <p:cNvSpPr txBox="1">
            <a:spLocks/>
          </p:cNvSpPr>
          <p:nvPr/>
        </p:nvSpPr>
        <p:spPr bwMode="auto">
          <a:xfrm>
            <a:off x="251420" y="249461"/>
            <a:ext cx="7056884" cy="803275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Учебно-методический комплекс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76250" y="116632"/>
            <a:ext cx="6688138" cy="803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Совет по сестринскому делу</a:t>
            </a:r>
          </a:p>
        </p:txBody>
      </p:sp>
      <p:pic>
        <p:nvPicPr>
          <p:cNvPr id="32770" name="Picture 4" descr="лого с текстом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8850" y="188913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5" descr="IMG_6848"/>
          <p:cNvPicPr>
            <a:picLocks noChangeAspect="1" noChangeArrowheads="1"/>
          </p:cNvPicPr>
          <p:nvPr/>
        </p:nvPicPr>
        <p:blipFill>
          <a:blip r:embed="rId3" cstate="email">
            <a:lum bright="18000" contrast="18000"/>
          </a:blip>
          <a:srcRect/>
          <a:stretch>
            <a:fillRect/>
          </a:stretch>
        </p:blipFill>
        <p:spPr bwMode="auto">
          <a:xfrm>
            <a:off x="251520" y="1340768"/>
            <a:ext cx="7704856" cy="5317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7" descr="SDC1104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5900" y="944563"/>
            <a:ext cx="3708028" cy="2781882"/>
          </a:xfrm>
          <a:prstGeom prst="rect">
            <a:avLst/>
          </a:prstGeom>
          <a:noFill/>
          <a:ln w="38100">
            <a:solidFill>
              <a:srgbClr val="0033CC"/>
            </a:solidFill>
            <a:miter lim="800000"/>
            <a:headEnd/>
            <a:tailEnd/>
          </a:ln>
        </p:spPr>
      </p:pic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5496" y="0"/>
            <a:ext cx="7272808" cy="803275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400" dirty="0" smtClean="0">
                <a:ln>
                  <a:noFill/>
                </a:ln>
                <a:solidFill>
                  <a:srgbClr val="006699"/>
                </a:solidFill>
                <a:effectLst/>
              </a:rPr>
              <a:t>Учебно-методическая деятельность</a:t>
            </a:r>
          </a:p>
        </p:txBody>
      </p:sp>
      <p:pic>
        <p:nvPicPr>
          <p:cNvPr id="33795" name="Picture 4" descr="лого с тексто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8850" y="188913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6" descr="SDC1104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2420888"/>
            <a:ext cx="2941365" cy="3457003"/>
          </a:xfrm>
          <a:prstGeom prst="rect">
            <a:avLst/>
          </a:prstGeom>
          <a:noFill/>
          <a:ln w="38100">
            <a:solidFill>
              <a:srgbClr val="006699"/>
            </a:solidFill>
            <a:miter lim="800000"/>
            <a:headEnd/>
            <a:tailEnd/>
          </a:ln>
        </p:spPr>
      </p:pic>
      <p:pic>
        <p:nvPicPr>
          <p:cNvPr id="33797" name="Picture 5" descr="P100056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5" y="3189901"/>
            <a:ext cx="3072656" cy="3453787"/>
          </a:xfrm>
          <a:prstGeom prst="rect">
            <a:avLst/>
          </a:prstGeom>
          <a:noFill/>
          <a:ln w="38100">
            <a:solidFill>
              <a:srgbClr val="5DAE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лого с текстом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8850" y="188913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2" name="Rectangle 8"/>
          <p:cNvSpPr>
            <a:spLocks noGrp="1"/>
          </p:cNvSpPr>
          <p:nvPr>
            <p:ph type="body" sz="half" idx="4294967295"/>
          </p:nvPr>
        </p:nvSpPr>
        <p:spPr>
          <a:xfrm>
            <a:off x="251520" y="980728"/>
            <a:ext cx="4608512" cy="5688632"/>
          </a:xfrm>
          <a:solidFill>
            <a:srgbClr val="E5FFE5"/>
          </a:solidFill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sz="2000" b="1" dirty="0" smtClean="0">
                <a:latin typeface="Arial" charset="0"/>
              </a:rPr>
              <a:t>Медицинская психология и этика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sz="2000" b="1" dirty="0" smtClean="0">
                <a:latin typeface="Arial" charset="0"/>
              </a:rPr>
              <a:t>Охрана труда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sz="2000" b="1" dirty="0" smtClean="0">
                <a:latin typeface="Arial" charset="0"/>
              </a:rPr>
              <a:t>Лечебно-охранительный режим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sz="2000" b="1" dirty="0" smtClean="0">
                <a:latin typeface="Arial" charset="0"/>
              </a:rPr>
              <a:t>Особенности ухода и наблюдения за психически больными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sz="2000" b="1" dirty="0" smtClean="0">
                <a:latin typeface="Arial" charset="0"/>
              </a:rPr>
              <a:t>Основы рационального питания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sz="2000" b="1" dirty="0" smtClean="0">
                <a:latin typeface="Arial" charset="0"/>
              </a:rPr>
              <a:t>Инфекционная безопасность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sz="2000" b="1" dirty="0" smtClean="0">
                <a:latin typeface="Arial" charset="0"/>
              </a:rPr>
              <a:t>Медикаментозное обеспечение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ru-RU" sz="2000" b="1" dirty="0" smtClean="0">
                <a:latin typeface="Arial" charset="0"/>
              </a:rPr>
              <a:t>Психосоциальная реабилитация</a:t>
            </a:r>
          </a:p>
        </p:txBody>
      </p:sp>
      <p:pic>
        <p:nvPicPr>
          <p:cNvPr id="47113" name="Picture 9" descr="P1000568"/>
          <p:cNvPicPr>
            <a:picLocks noChangeAspect="1" noChangeArrowheads="1"/>
          </p:cNvPicPr>
          <p:nvPr/>
        </p:nvPicPr>
        <p:blipFill>
          <a:blip r:embed="rId3" cstate="email">
            <a:lum bright="6000" contrast="12000"/>
          </a:blip>
          <a:srcRect/>
          <a:stretch>
            <a:fillRect/>
          </a:stretch>
        </p:blipFill>
        <p:spPr bwMode="auto">
          <a:xfrm>
            <a:off x="5003800" y="1628775"/>
            <a:ext cx="3600450" cy="4932363"/>
          </a:xfrm>
          <a:prstGeom prst="rect">
            <a:avLst/>
          </a:prstGeom>
          <a:noFill/>
          <a:ln w="38100">
            <a:solidFill>
              <a:srgbClr val="006699"/>
            </a:solidFill>
            <a:miter lim="800000"/>
            <a:headEnd/>
            <a:tailEnd/>
          </a:ln>
        </p:spPr>
      </p:pic>
      <p:sp>
        <p:nvSpPr>
          <p:cNvPr id="6" name="Rectangle 2"/>
          <p:cNvSpPr txBox="1">
            <a:spLocks/>
          </p:cNvSpPr>
          <p:nvPr/>
        </p:nvSpPr>
        <p:spPr bwMode="auto">
          <a:xfrm>
            <a:off x="35496" y="0"/>
            <a:ext cx="7272808" cy="803275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1" i="0" u="none" strike="noStrike" kern="1200" cap="none" spc="0" normalizeH="0" baseline="0" noProof="0" smtClean="0">
                <a:ln>
                  <a:noFill/>
                </a:ln>
                <a:solidFill>
                  <a:srgbClr val="006699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Учебно-методическая деятельность</a:t>
            </a:r>
            <a:endParaRPr kumimoji="0" lang="ru-RU" sz="3400" b="1" i="0" u="none" strike="noStrike" kern="1200" cap="none" spc="0" normalizeH="0" baseline="0" noProof="0" dirty="0" smtClean="0">
              <a:ln>
                <a:noFill/>
              </a:ln>
              <a:solidFill>
                <a:srgbClr val="006699"/>
              </a:solidFill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0"/>
            <a:ext cx="7155682" cy="803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Дифференциация сестринского труда</a:t>
            </a:r>
            <a:r>
              <a:rPr lang="ru-RU" sz="32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pic>
        <p:nvPicPr>
          <p:cNvPr id="34818" name="Picture 4" descr="лого с текстом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8850" y="188913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6" descr="SL381383"/>
          <p:cNvPicPr>
            <a:picLocks noChangeAspect="1" noChangeArrowheads="1"/>
          </p:cNvPicPr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431800" y="981075"/>
            <a:ext cx="3348038" cy="2511425"/>
          </a:xfrm>
          <a:prstGeom prst="rect">
            <a:avLst/>
          </a:prstGeom>
          <a:noFill/>
          <a:ln w="38100">
            <a:solidFill>
              <a:srgbClr val="5DAEFF"/>
            </a:solidFill>
            <a:miter lim="800000"/>
            <a:headEnd/>
            <a:tailEnd/>
          </a:ln>
        </p:spPr>
      </p:pic>
      <p:pic>
        <p:nvPicPr>
          <p:cNvPr id="34820" name="Picture 5" descr="SDC11239"/>
          <p:cNvPicPr>
            <a:picLocks noChangeAspect="1" noChangeArrowheads="1"/>
          </p:cNvPicPr>
          <p:nvPr/>
        </p:nvPicPr>
        <p:blipFill>
          <a:blip r:embed="rId4" cstate="email">
            <a:lum bright="20000" contrast="18000"/>
          </a:blip>
          <a:srcRect/>
          <a:stretch>
            <a:fillRect/>
          </a:stretch>
        </p:blipFill>
        <p:spPr bwMode="auto">
          <a:xfrm>
            <a:off x="3167063" y="2024063"/>
            <a:ext cx="3389312" cy="2541587"/>
          </a:xfrm>
          <a:prstGeom prst="rect">
            <a:avLst/>
          </a:prstGeom>
          <a:noFill/>
          <a:ln w="38100">
            <a:solidFill>
              <a:srgbClr val="006699"/>
            </a:solidFill>
            <a:miter lim="800000"/>
            <a:headEnd/>
            <a:tailEnd/>
          </a:ln>
        </p:spPr>
      </p:pic>
      <p:pic>
        <p:nvPicPr>
          <p:cNvPr id="34821" name="Picture 7" descr="S6001722"/>
          <p:cNvPicPr>
            <a:picLocks noChangeAspect="1" noChangeArrowheads="1"/>
          </p:cNvPicPr>
          <p:nvPr/>
        </p:nvPicPr>
        <p:blipFill>
          <a:blip r:embed="rId5" cstate="email">
            <a:lum bright="10000" contrast="18000"/>
          </a:blip>
          <a:srcRect/>
          <a:stretch>
            <a:fillRect/>
          </a:stretch>
        </p:blipFill>
        <p:spPr bwMode="auto">
          <a:xfrm>
            <a:off x="5435600" y="4005263"/>
            <a:ext cx="3384550" cy="2538412"/>
          </a:xfrm>
          <a:prstGeom prst="rect">
            <a:avLst/>
          </a:prstGeom>
          <a:noFill/>
          <a:ln w="38100">
            <a:solidFill>
              <a:srgbClr val="5DAE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-36512" y="142875"/>
            <a:ext cx="7416824" cy="803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60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Медицинская сестра-координатор</a:t>
            </a:r>
          </a:p>
        </p:txBody>
      </p:sp>
      <p:pic>
        <p:nvPicPr>
          <p:cNvPr id="35842" name="Picture 4" descr="лого с текстом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8850" y="188913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5" descr="S6005827"/>
          <p:cNvPicPr>
            <a:picLocks noChangeAspect="1" noChangeArrowheads="1"/>
          </p:cNvPicPr>
          <p:nvPr/>
        </p:nvPicPr>
        <p:blipFill>
          <a:blip r:embed="rId3" cstate="email">
            <a:lum bright="12000" contrast="30000"/>
          </a:blip>
          <a:srcRect/>
          <a:stretch>
            <a:fillRect/>
          </a:stretch>
        </p:blipFill>
        <p:spPr bwMode="auto">
          <a:xfrm>
            <a:off x="395536" y="1268759"/>
            <a:ext cx="6840760" cy="5131017"/>
          </a:xfrm>
          <a:prstGeom prst="rect">
            <a:avLst/>
          </a:prstGeom>
          <a:noFill/>
          <a:ln w="38100">
            <a:solidFill>
              <a:srgbClr val="5DAE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6" descr="S6001715"/>
          <p:cNvPicPr>
            <a:picLocks noChangeAspect="1" noChangeArrowheads="1"/>
          </p:cNvPicPr>
          <p:nvPr/>
        </p:nvPicPr>
        <p:blipFill>
          <a:blip r:embed="rId2" cstate="email">
            <a:lum bright="10000" contrast="18000"/>
          </a:blip>
          <a:srcRect/>
          <a:stretch>
            <a:fillRect/>
          </a:stretch>
        </p:blipFill>
        <p:spPr bwMode="auto">
          <a:xfrm>
            <a:off x="323850" y="1267569"/>
            <a:ext cx="4608513" cy="3457575"/>
          </a:xfrm>
          <a:prstGeom prst="rect">
            <a:avLst/>
          </a:prstGeom>
          <a:noFill/>
          <a:ln w="38100">
            <a:solidFill>
              <a:srgbClr val="006699"/>
            </a:solidFill>
            <a:miter lim="800000"/>
            <a:headEnd/>
            <a:tailEnd/>
          </a:ln>
        </p:spPr>
      </p:pic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79512" y="142875"/>
            <a:ext cx="7128792" cy="803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40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Медицинская сестра </a:t>
            </a:r>
            <a:br>
              <a:rPr lang="ru-RU" sz="340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40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реабилитации</a:t>
            </a:r>
          </a:p>
        </p:txBody>
      </p:sp>
      <p:pic>
        <p:nvPicPr>
          <p:cNvPr id="36867" name="Picture 4" descr="лого с тексто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8850" y="188913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 descr="S6001706"/>
          <p:cNvPicPr>
            <a:picLocks noChangeAspect="1" noChangeArrowheads="1"/>
          </p:cNvPicPr>
          <p:nvPr/>
        </p:nvPicPr>
        <p:blipFill>
          <a:blip r:embed="rId4" cstate="email">
            <a:lum bright="12000" contrast="24000"/>
          </a:blip>
          <a:srcRect/>
          <a:stretch>
            <a:fillRect/>
          </a:stretch>
        </p:blipFill>
        <p:spPr bwMode="auto">
          <a:xfrm>
            <a:off x="4392613" y="3176588"/>
            <a:ext cx="4429125" cy="3322637"/>
          </a:xfrm>
          <a:prstGeom prst="rect">
            <a:avLst/>
          </a:prstGeom>
          <a:noFill/>
          <a:ln w="38100">
            <a:solidFill>
              <a:srgbClr val="5DAE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4" name="Rectangle 12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360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Направления модернизации сестринского дела</a:t>
            </a:r>
          </a:p>
        </p:txBody>
      </p:sp>
      <p:graphicFrame>
        <p:nvGraphicFramePr>
          <p:cNvPr id="44037" name="Diagram 5"/>
          <p:cNvGraphicFramePr>
            <a:graphicFrameLocks/>
          </p:cNvGraphicFramePr>
          <p:nvPr>
            <p:ph idx="4294967295"/>
          </p:nvPr>
        </p:nvGraphicFramePr>
        <p:xfrm>
          <a:off x="323528" y="1224136"/>
          <a:ext cx="8424936" cy="5589240"/>
        </p:xfrm>
        <a:graphic>
          <a:graphicData uri="http://schemas.openxmlformats.org/drawingml/2006/compatibility">
            <com:legacyDrawing xmlns:com="http://schemas.openxmlformats.org/drawingml/2006/compatibility" spid="_x0000_s44037"/>
          </a:graphicData>
        </a:graphic>
      </p:graphicFrame>
      <p:pic>
        <p:nvPicPr>
          <p:cNvPr id="44058" name="Picture 4" descr="лого с тексто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43775" y="188913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 descr="P1000292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323850" y="1235075"/>
            <a:ext cx="6948488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4" descr="лого с тексто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8850" y="225425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5"/>
          <p:cNvSpPr>
            <a:spLocks noGrp="1"/>
          </p:cNvSpPr>
          <p:nvPr>
            <p:ph type="title" idx="4294967295"/>
          </p:nvPr>
        </p:nvSpPr>
        <p:spPr bwMode="auto">
          <a:xfrm>
            <a:off x="0" y="0"/>
            <a:ext cx="0" cy="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40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</a:p>
        </p:txBody>
      </p:sp>
      <p:sp>
        <p:nvSpPr>
          <p:cNvPr id="3" name="Rectangle 5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60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БУЗОО «Клиническая психиатрическая больница имени Н.Н. Солодникова»</a:t>
            </a:r>
          </a:p>
        </p:txBody>
      </p:sp>
      <p:sp>
        <p:nvSpPr>
          <p:cNvPr id="18438" name="Rectangle 6"/>
          <p:cNvSpPr>
            <a:spLocks noGrp="1"/>
          </p:cNvSpPr>
          <p:nvPr>
            <p:ph type="body" idx="4294967295"/>
          </p:nvPr>
        </p:nvSpPr>
        <p:spPr>
          <a:xfrm>
            <a:off x="250825" y="1304925"/>
            <a:ext cx="7057479" cy="50863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30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оказывает психиатрическую помощь</a:t>
            </a:r>
          </a:p>
          <a:p>
            <a:pPr eaLnBrk="1" hangingPunct="1">
              <a:defRPr/>
            </a:pPr>
            <a:r>
              <a:rPr lang="ru-RU" sz="3000" b="1" dirty="0" smtClean="0">
                <a:solidFill>
                  <a:schemeClr val="tx1"/>
                </a:solidFill>
              </a:rPr>
              <a:t>неотложную, </a:t>
            </a:r>
          </a:p>
          <a:p>
            <a:pPr eaLnBrk="1" hangingPunct="1">
              <a:defRPr/>
            </a:pPr>
            <a:r>
              <a:rPr lang="ru-RU" sz="3000" b="1" dirty="0" smtClean="0">
                <a:solidFill>
                  <a:schemeClr val="tx1"/>
                </a:solidFill>
              </a:rPr>
              <a:t>консультативную, </a:t>
            </a:r>
          </a:p>
          <a:p>
            <a:pPr eaLnBrk="1" hangingPunct="1">
              <a:defRPr/>
            </a:pPr>
            <a:r>
              <a:rPr lang="ru-RU" sz="3000" b="1" dirty="0" smtClean="0">
                <a:solidFill>
                  <a:schemeClr val="tx1"/>
                </a:solidFill>
              </a:rPr>
              <a:t>лечебную, </a:t>
            </a:r>
          </a:p>
          <a:p>
            <a:pPr eaLnBrk="1" hangingPunct="1">
              <a:defRPr/>
            </a:pPr>
            <a:r>
              <a:rPr lang="ru-RU" sz="3000" b="1" dirty="0" smtClean="0">
                <a:solidFill>
                  <a:schemeClr val="tx1"/>
                </a:solidFill>
              </a:rPr>
              <a:t>психопрофилактическую, </a:t>
            </a:r>
          </a:p>
          <a:p>
            <a:pPr eaLnBrk="1" hangingPunct="1">
              <a:defRPr/>
            </a:pPr>
            <a:r>
              <a:rPr lang="ru-RU" sz="3000" b="1" dirty="0" smtClean="0">
                <a:solidFill>
                  <a:schemeClr val="tx1"/>
                </a:solidFill>
              </a:rPr>
              <a:t>реабилитационную</a:t>
            </a:r>
            <a:r>
              <a:rPr lang="ru-RU" sz="3000" dirty="0" smtClean="0">
                <a:solidFill>
                  <a:schemeClr val="tx1"/>
                </a:solidFill>
              </a:rPr>
              <a:t> </a:t>
            </a:r>
          </a:p>
          <a:p>
            <a:pPr eaLnBrk="1" hangingPunct="1">
              <a:buFontTx/>
              <a:buNone/>
              <a:defRPr/>
            </a:pPr>
            <a:r>
              <a:rPr lang="ru-RU" sz="30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амбулаторных, </a:t>
            </a:r>
          </a:p>
          <a:p>
            <a:pPr eaLnBrk="1" hangingPunct="1">
              <a:buFontTx/>
              <a:buNone/>
              <a:defRPr/>
            </a:pPr>
            <a:r>
              <a:rPr lang="ru-RU" sz="30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</a:t>
            </a:r>
            <a:r>
              <a:rPr lang="ru-RU" sz="3000" b="1" i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полустационарных</a:t>
            </a:r>
            <a:r>
              <a:rPr lang="ru-RU" sz="30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buFontTx/>
              <a:buNone/>
              <a:defRPr/>
            </a:pPr>
            <a:r>
              <a:rPr lang="ru-RU" sz="30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	и стационарных условиях</a:t>
            </a:r>
            <a:r>
              <a:rPr lang="ru-RU" sz="3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4" descr="лого с текстом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8850" y="188913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WordArt 4"/>
          <p:cNvSpPr>
            <a:spLocks noChangeArrowheads="1" noChangeShapeType="1" noTextEdit="1"/>
          </p:cNvSpPr>
          <p:nvPr/>
        </p:nvSpPr>
        <p:spPr bwMode="auto">
          <a:xfrm>
            <a:off x="1150938" y="1736725"/>
            <a:ext cx="6373812" cy="2987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Благодарю </a:t>
            </a:r>
          </a:p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6" name="Rectangle 16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40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Структура БУЗОО «КПБ им. Н.Н. Солодникова»</a:t>
            </a:r>
          </a:p>
        </p:txBody>
      </p:sp>
      <p:pic>
        <p:nvPicPr>
          <p:cNvPr id="20509" name="Picture 5" descr="лого с тексто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8850" y="225425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488" name="Organization Chart 8"/>
          <p:cNvGraphicFramePr>
            <a:graphicFrameLocks/>
          </p:cNvGraphicFramePr>
          <p:nvPr>
            <p:ph idx="4294967295"/>
          </p:nvPr>
        </p:nvGraphicFramePr>
        <p:xfrm>
          <a:off x="457200" y="1128713"/>
          <a:ext cx="8229600" cy="5086350"/>
        </p:xfrm>
        <a:graphic>
          <a:graphicData uri="http://schemas.openxmlformats.org/drawingml/2006/compatibility">
            <com:legacyDrawing xmlns:com="http://schemas.openxmlformats.org/drawingml/2006/compatibility" spid="_x0000_s2048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74" name="Picture 4" descr="лого с тексто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8850" y="225425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3558" name="Organization Chart 6"/>
          <p:cNvGraphicFramePr>
            <a:graphicFrameLocks/>
          </p:cNvGraphicFramePr>
          <p:nvPr>
            <p:ph idx="4294967295"/>
          </p:nvPr>
        </p:nvGraphicFramePr>
        <p:xfrm>
          <a:off x="431800" y="1304925"/>
          <a:ext cx="8229600" cy="5086350"/>
        </p:xfrm>
        <a:graphic>
          <a:graphicData uri="http://schemas.openxmlformats.org/drawingml/2006/compatibility">
            <com:legacyDrawing xmlns:com="http://schemas.openxmlformats.org/drawingml/2006/compatibility" spid="_x0000_s23558"/>
          </a:graphicData>
        </a:graphic>
      </p:graphicFrame>
      <p:sp>
        <p:nvSpPr>
          <p:cNvPr id="20496" name="Rectangle 16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40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Структура БУЗОО «КПБ им. Н.Н. Солодникова»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9" descr="P10001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5963" y="1376363"/>
            <a:ext cx="3003550" cy="2252662"/>
          </a:xfrm>
          <a:prstGeom prst="rect">
            <a:avLst/>
          </a:prstGeom>
          <a:noFill/>
          <a:ln w="38100">
            <a:solidFill>
              <a:srgbClr val="40A6BE"/>
            </a:solidFill>
            <a:miter lim="800000"/>
            <a:headEnd/>
            <a:tailEnd/>
          </a:ln>
        </p:spPr>
      </p:pic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287338" y="225425"/>
            <a:ext cx="6688137" cy="803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40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Загородное реабилитационное отделение</a:t>
            </a:r>
          </a:p>
        </p:txBody>
      </p:sp>
      <p:pic>
        <p:nvPicPr>
          <p:cNvPr id="24579" name="Picture 4" descr="лого с тексто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8850" y="188913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6" descr="P100008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1800" y="1223963"/>
            <a:ext cx="3240088" cy="2428875"/>
          </a:xfrm>
          <a:prstGeom prst="rect">
            <a:avLst/>
          </a:prstGeom>
          <a:noFill/>
          <a:ln w="38100">
            <a:solidFill>
              <a:srgbClr val="40A6BE"/>
            </a:solidFill>
            <a:miter lim="800000"/>
            <a:headEnd/>
            <a:tailEnd/>
          </a:ln>
        </p:spPr>
      </p:pic>
      <p:pic>
        <p:nvPicPr>
          <p:cNvPr id="24581" name="Picture 7" descr="P100009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1500" y="4221163"/>
            <a:ext cx="3121025" cy="2341562"/>
          </a:xfrm>
          <a:prstGeom prst="rect">
            <a:avLst/>
          </a:prstGeom>
          <a:noFill/>
          <a:ln w="38100">
            <a:solidFill>
              <a:srgbClr val="40A6BE"/>
            </a:solidFill>
            <a:miter lim="800000"/>
            <a:headEnd/>
            <a:tailEnd/>
          </a:ln>
        </p:spPr>
      </p:pic>
      <p:pic>
        <p:nvPicPr>
          <p:cNvPr id="24582" name="Picture 8" descr="P100010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288" y="4113213"/>
            <a:ext cx="3252787" cy="2439987"/>
          </a:xfrm>
          <a:prstGeom prst="rect">
            <a:avLst/>
          </a:prstGeom>
          <a:noFill/>
          <a:ln w="38100">
            <a:solidFill>
              <a:srgbClr val="40A6BE"/>
            </a:solidFill>
            <a:miter lim="800000"/>
            <a:headEnd/>
            <a:tailEnd/>
          </a:ln>
        </p:spPr>
      </p:pic>
      <p:pic>
        <p:nvPicPr>
          <p:cNvPr id="24583" name="Picture 5" descr="P100002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79725" y="2241550"/>
            <a:ext cx="3325813" cy="2493963"/>
          </a:xfrm>
          <a:prstGeom prst="rect">
            <a:avLst/>
          </a:prstGeom>
          <a:noFill/>
          <a:ln w="38100">
            <a:solidFill>
              <a:srgbClr val="40A6BE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9" descr="SL38143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376363"/>
            <a:ext cx="2862262" cy="2146300"/>
          </a:xfrm>
          <a:prstGeom prst="rect">
            <a:avLst/>
          </a:prstGeom>
          <a:noFill/>
          <a:ln w="28575">
            <a:solidFill>
              <a:srgbClr val="12EEE9"/>
            </a:solidFill>
            <a:miter lim="800000"/>
            <a:headEnd/>
            <a:tailEnd/>
          </a:ln>
        </p:spPr>
      </p:pic>
      <p:pic>
        <p:nvPicPr>
          <p:cNvPr id="25602" name="Picture 7" descr="DSC01865"/>
          <p:cNvPicPr>
            <a:picLocks noChangeAspect="1" noChangeArrowheads="1"/>
          </p:cNvPicPr>
          <p:nvPr/>
        </p:nvPicPr>
        <p:blipFill>
          <a:blip r:embed="rId3" cstate="email">
            <a:lum bright="18000" contrast="12000"/>
          </a:blip>
          <a:srcRect/>
          <a:stretch>
            <a:fillRect/>
          </a:stretch>
        </p:blipFill>
        <p:spPr bwMode="auto">
          <a:xfrm>
            <a:off x="900113" y="4292600"/>
            <a:ext cx="3192462" cy="1795463"/>
          </a:xfrm>
          <a:prstGeom prst="rect">
            <a:avLst/>
          </a:prstGeom>
          <a:noFill/>
          <a:ln w="28575">
            <a:solidFill>
              <a:srgbClr val="00FF00"/>
            </a:solidFill>
            <a:miter lim="800000"/>
            <a:headEnd/>
            <a:tailEnd/>
          </a:ln>
        </p:spPr>
      </p:pic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76250" y="116632"/>
            <a:ext cx="6688138" cy="803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80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Кадровый состав сестринского персонала</a:t>
            </a:r>
          </a:p>
        </p:txBody>
      </p:sp>
      <p:pic>
        <p:nvPicPr>
          <p:cNvPr id="25604" name="Picture 4" descr="DSC0663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08288" y="2060575"/>
            <a:ext cx="1789112" cy="2376488"/>
          </a:xfrm>
          <a:prstGeom prst="rect">
            <a:avLst/>
          </a:prstGeom>
          <a:noFill/>
          <a:ln w="28575">
            <a:solidFill>
              <a:srgbClr val="5DAEFF"/>
            </a:solidFill>
            <a:miter lim="800000"/>
            <a:headEnd/>
            <a:tailEnd/>
          </a:ln>
        </p:spPr>
      </p:pic>
      <p:pic>
        <p:nvPicPr>
          <p:cNvPr id="25605" name="Picture 4" descr="лого с текстом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08850" y="188913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0" descr="SL38143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67400" y="1438275"/>
            <a:ext cx="2827338" cy="21209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25607" name="Picture 10" descr="SL38139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11638" y="3500438"/>
            <a:ext cx="2574925" cy="1931987"/>
          </a:xfrm>
          <a:prstGeom prst="rect">
            <a:avLst/>
          </a:prstGeom>
          <a:noFill/>
          <a:ln w="38100">
            <a:solidFill>
              <a:srgbClr val="006699"/>
            </a:solidFill>
            <a:miter lim="800000"/>
            <a:headEnd/>
            <a:tailEnd/>
          </a:ln>
        </p:spPr>
      </p:pic>
      <p:pic>
        <p:nvPicPr>
          <p:cNvPr id="25608" name="Picture 8" descr="SL381424"/>
          <p:cNvPicPr>
            <a:picLocks noChangeAspect="1" noChangeArrowheads="1"/>
          </p:cNvPicPr>
          <p:nvPr/>
        </p:nvPicPr>
        <p:blipFill>
          <a:blip r:embed="rId8" cstate="email">
            <a:lum bright="12000" contrast="18000"/>
          </a:blip>
          <a:srcRect/>
          <a:stretch>
            <a:fillRect/>
          </a:stretch>
        </p:blipFill>
        <p:spPr bwMode="auto">
          <a:xfrm>
            <a:off x="5940425" y="4608513"/>
            <a:ext cx="2735263" cy="2052637"/>
          </a:xfrm>
          <a:prstGeom prst="rect">
            <a:avLst/>
          </a:prstGeom>
          <a:noFill/>
          <a:ln w="28575">
            <a:solidFill>
              <a:srgbClr val="40A6BE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76263" y="105445"/>
            <a:ext cx="6688137" cy="803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40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Профессиональный уровень сестринского персонала</a:t>
            </a:r>
          </a:p>
        </p:txBody>
      </p:sp>
      <p:graphicFrame>
        <p:nvGraphicFramePr>
          <p:cNvPr id="26631" name="Organization Chart 7"/>
          <p:cNvGraphicFramePr>
            <a:graphicFrameLocks/>
          </p:cNvGraphicFramePr>
          <p:nvPr>
            <p:ph sz="half" idx="4294967295"/>
          </p:nvPr>
        </p:nvGraphicFramePr>
        <p:xfrm>
          <a:off x="215900" y="1128713"/>
          <a:ext cx="4279900" cy="5086350"/>
        </p:xfrm>
        <a:graphic>
          <a:graphicData uri="http://schemas.openxmlformats.org/drawingml/2006/compatibility">
            <com:legacyDrawing xmlns:com="http://schemas.openxmlformats.org/drawingml/2006/compatibility" spid="_x0000_s26631"/>
          </a:graphicData>
        </a:graphic>
      </p:graphicFrame>
      <p:pic>
        <p:nvPicPr>
          <p:cNvPr id="26650" name="Picture 5" descr="лого с тексто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8850" y="188913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641" name="Organization Chart 17"/>
          <p:cNvGraphicFramePr>
            <a:graphicFrameLocks/>
          </p:cNvGraphicFramePr>
          <p:nvPr>
            <p:ph sz="half" idx="4294967295"/>
          </p:nvPr>
        </p:nvGraphicFramePr>
        <p:xfrm>
          <a:off x="4648200" y="1128713"/>
          <a:ext cx="4279900" cy="5086350"/>
        </p:xfrm>
        <a:graphic>
          <a:graphicData uri="http://schemas.openxmlformats.org/drawingml/2006/compatibility">
            <com:legacyDrawing xmlns:com="http://schemas.openxmlformats.org/drawingml/2006/compatibility" spid="_x0000_s2664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9" descr="SDC11691"/>
          <p:cNvPicPr>
            <a:picLocks noChangeAspect="1" noChangeArrowheads="1"/>
          </p:cNvPicPr>
          <p:nvPr/>
        </p:nvPicPr>
        <p:blipFill>
          <a:blip r:embed="rId2" cstate="email">
            <a:lum bright="18000" contrast="18000"/>
          </a:blip>
          <a:srcRect/>
          <a:stretch>
            <a:fillRect/>
          </a:stretch>
        </p:blipFill>
        <p:spPr bwMode="auto">
          <a:xfrm>
            <a:off x="287338" y="1376363"/>
            <a:ext cx="3168650" cy="2376487"/>
          </a:xfrm>
          <a:prstGeom prst="rect">
            <a:avLst/>
          </a:prstGeom>
          <a:noFill/>
          <a:ln w="38100">
            <a:solidFill>
              <a:srgbClr val="5DAEFF"/>
            </a:solidFill>
            <a:miter lim="800000"/>
            <a:headEnd/>
            <a:tailEnd/>
          </a:ln>
        </p:spPr>
      </p:pic>
      <p:pic>
        <p:nvPicPr>
          <p:cNvPr id="27650" name="Picture 8" descr="DSC06166"/>
          <p:cNvPicPr>
            <a:picLocks noChangeAspect="1" noChangeArrowheads="1"/>
          </p:cNvPicPr>
          <p:nvPr/>
        </p:nvPicPr>
        <p:blipFill>
          <a:blip r:embed="rId3" cstate="email">
            <a:lum bright="12000" contrast="18000"/>
          </a:blip>
          <a:srcRect/>
          <a:stretch>
            <a:fillRect/>
          </a:stretch>
        </p:blipFill>
        <p:spPr bwMode="auto">
          <a:xfrm>
            <a:off x="5832475" y="4221163"/>
            <a:ext cx="3035300" cy="2276475"/>
          </a:xfrm>
          <a:prstGeom prst="rect">
            <a:avLst/>
          </a:prstGeom>
          <a:noFill/>
          <a:ln w="38100">
            <a:solidFill>
              <a:srgbClr val="3399FF"/>
            </a:solidFill>
            <a:miter lim="800000"/>
            <a:headEnd/>
            <a:tailEnd/>
          </a:ln>
        </p:spPr>
      </p:pic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400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Социальное партнерство</a:t>
            </a:r>
            <a:endParaRPr lang="ru-RU" sz="4400" dirty="0" smtClean="0">
              <a:ln>
                <a:noFill/>
              </a:ln>
              <a:solidFill>
                <a:srgbClr val="0066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27652" name="Picture 4" descr="лого с текстом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08850" y="188913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6" descr="S600604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40088" y="2960688"/>
            <a:ext cx="3095625" cy="2322512"/>
          </a:xfrm>
          <a:prstGeom prst="rect">
            <a:avLst/>
          </a:prstGeom>
          <a:noFill/>
          <a:ln w="38100">
            <a:solidFill>
              <a:srgbClr val="006699"/>
            </a:solidFill>
            <a:miter lim="800000"/>
            <a:headEnd/>
            <a:tailEnd/>
          </a:ln>
        </p:spPr>
      </p:pic>
      <p:pic>
        <p:nvPicPr>
          <p:cNvPr id="27654" name="Picture 7" descr="SDC13133"/>
          <p:cNvPicPr>
            <a:picLocks noChangeAspect="1" noChangeArrowheads="1"/>
          </p:cNvPicPr>
          <p:nvPr/>
        </p:nvPicPr>
        <p:blipFill>
          <a:blip r:embed="rId6" cstate="email">
            <a:lum bright="6000"/>
          </a:blip>
          <a:srcRect/>
          <a:stretch>
            <a:fillRect/>
          </a:stretch>
        </p:blipFill>
        <p:spPr bwMode="auto">
          <a:xfrm>
            <a:off x="5832475" y="1449388"/>
            <a:ext cx="3073400" cy="2305050"/>
          </a:xfrm>
          <a:prstGeom prst="rect">
            <a:avLst/>
          </a:prstGeom>
          <a:noFill/>
          <a:ln w="38100">
            <a:solidFill>
              <a:srgbClr val="0033CC"/>
            </a:solidFill>
            <a:miter lim="800000"/>
            <a:headEnd/>
            <a:tailEnd/>
          </a:ln>
        </p:spPr>
      </p:pic>
      <p:pic>
        <p:nvPicPr>
          <p:cNvPr id="27655" name="Picture 5" descr="S6005891"/>
          <p:cNvPicPr>
            <a:picLocks noChangeAspect="1" noChangeArrowheads="1"/>
          </p:cNvPicPr>
          <p:nvPr/>
        </p:nvPicPr>
        <p:blipFill>
          <a:blip r:embed="rId7" cstate="email">
            <a:lum bright="24000" contrast="24000"/>
          </a:blip>
          <a:srcRect/>
          <a:stretch>
            <a:fillRect/>
          </a:stretch>
        </p:blipFill>
        <p:spPr bwMode="auto">
          <a:xfrm>
            <a:off x="250825" y="4075113"/>
            <a:ext cx="3241675" cy="2432050"/>
          </a:xfrm>
          <a:prstGeom prst="rect">
            <a:avLst/>
          </a:prstGeom>
          <a:noFill/>
          <a:ln w="38100">
            <a:solidFill>
              <a:srgbClr val="40A6BE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0" descr="SDC1144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5900" y="4076700"/>
            <a:ext cx="3240088" cy="2430463"/>
          </a:xfrm>
          <a:prstGeom prst="rect">
            <a:avLst/>
          </a:prstGeom>
          <a:noFill/>
          <a:ln w="38100">
            <a:solidFill>
              <a:srgbClr val="12EEE9"/>
            </a:solidFill>
            <a:miter lim="800000"/>
            <a:headEnd/>
            <a:tailEnd/>
          </a:ln>
        </p:spPr>
      </p:pic>
      <p:sp>
        <p:nvSpPr>
          <p:cNvPr id="2867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7544" y="0"/>
            <a:ext cx="6688138" cy="8032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dirty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Непрерывное образование</a:t>
            </a:r>
          </a:p>
        </p:txBody>
      </p:sp>
      <p:pic>
        <p:nvPicPr>
          <p:cNvPr id="28675" name="Picture 4" descr="лого с тексто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8850" y="188913"/>
            <a:ext cx="13430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Image(14)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1484313"/>
            <a:ext cx="2952750" cy="2214562"/>
          </a:xfrm>
          <a:prstGeom prst="rect">
            <a:avLst/>
          </a:prstGeom>
          <a:noFill/>
          <a:ln w="38100">
            <a:solidFill>
              <a:srgbClr val="40A6BE"/>
            </a:solidFill>
            <a:miter lim="800000"/>
            <a:headEnd/>
            <a:tailEnd/>
          </a:ln>
        </p:spPr>
      </p:pic>
      <p:pic>
        <p:nvPicPr>
          <p:cNvPr id="28677" name="Picture 7" descr="S600615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76938" y="1484313"/>
            <a:ext cx="2989262" cy="2189162"/>
          </a:xfrm>
          <a:prstGeom prst="rect">
            <a:avLst/>
          </a:prstGeom>
          <a:noFill/>
          <a:ln w="38100">
            <a:solidFill>
              <a:srgbClr val="006699"/>
            </a:solidFill>
            <a:miter lim="800000"/>
            <a:headEnd/>
            <a:tailEnd/>
          </a:ln>
        </p:spPr>
      </p:pic>
      <p:pic>
        <p:nvPicPr>
          <p:cNvPr id="28678" name="Picture 6" descr="IMG_3535"/>
          <p:cNvPicPr>
            <a:picLocks noChangeAspect="1" noChangeArrowheads="1"/>
          </p:cNvPicPr>
          <p:nvPr/>
        </p:nvPicPr>
        <p:blipFill>
          <a:blip r:embed="rId6" cstate="email">
            <a:lum bright="18000" contrast="18000"/>
          </a:blip>
          <a:srcRect/>
          <a:stretch>
            <a:fillRect/>
          </a:stretch>
        </p:blipFill>
        <p:spPr bwMode="auto">
          <a:xfrm>
            <a:off x="3167063" y="944563"/>
            <a:ext cx="2987675" cy="2241550"/>
          </a:xfrm>
          <a:prstGeom prst="rect">
            <a:avLst/>
          </a:prstGeom>
          <a:noFill/>
          <a:ln w="38100">
            <a:solidFill>
              <a:srgbClr val="0033CC"/>
            </a:solidFill>
            <a:miter lim="800000"/>
            <a:headEnd/>
            <a:tailEnd/>
          </a:ln>
        </p:spPr>
      </p:pic>
      <p:pic>
        <p:nvPicPr>
          <p:cNvPr id="28679" name="Picture 8" descr="SDC1120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95625" y="3465513"/>
            <a:ext cx="3059113" cy="2293937"/>
          </a:xfrm>
          <a:prstGeom prst="rect">
            <a:avLst/>
          </a:prstGeom>
          <a:noFill/>
          <a:ln w="38100">
            <a:solidFill>
              <a:srgbClr val="66CCFF"/>
            </a:solidFill>
            <a:miter lim="800000"/>
            <a:headEnd/>
            <a:tailEnd/>
          </a:ln>
        </p:spPr>
      </p:pic>
      <p:pic>
        <p:nvPicPr>
          <p:cNvPr id="28680" name="Picture 9" descr="SDC1121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940425" y="4292600"/>
            <a:ext cx="3027363" cy="2271713"/>
          </a:xfrm>
          <a:prstGeom prst="rect">
            <a:avLst/>
          </a:prstGeom>
          <a:noFill/>
          <a:ln w="38100">
            <a:solidFill>
              <a:srgbClr val="5DAE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9. Гирфанова Е.П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09. Гирфанова Е.П</Template>
  <TotalTime>0</TotalTime>
  <Words>256</Words>
  <Application>Microsoft Office PowerPoint</Application>
  <PresentationFormat>Экран (4:3)</PresentationFormat>
  <Paragraphs>101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Corbel</vt:lpstr>
      <vt:lpstr>Times New Roman</vt:lpstr>
      <vt:lpstr>Calibri</vt:lpstr>
      <vt:lpstr>Tahoma</vt:lpstr>
      <vt:lpstr>09. Гирфанова Е.П</vt:lpstr>
      <vt:lpstr>Организация работы  медицинских сестёр  БУЗОО «Клиническая психиатрическая больница имени Н.Н. Солодникова»</vt:lpstr>
      <vt:lpstr>        </vt:lpstr>
      <vt:lpstr>Структура БУЗОО «КПБ им. Н.Н. Солодникова»</vt:lpstr>
      <vt:lpstr>Структура БУЗОО «КПБ им. Н.Н. Солодникова»</vt:lpstr>
      <vt:lpstr>Загородное реабилитационное отделение</vt:lpstr>
      <vt:lpstr>Кадровый состав сестринского персонала</vt:lpstr>
      <vt:lpstr>Профессиональный уровень сестринского персонала</vt:lpstr>
      <vt:lpstr>Социальное партнерство</vt:lpstr>
      <vt:lpstr>Непрерывное образование</vt:lpstr>
      <vt:lpstr>Общебольничные мероприятия</vt:lpstr>
      <vt:lpstr>Учебно-методический комплекс</vt:lpstr>
      <vt:lpstr>Слайд 12</vt:lpstr>
      <vt:lpstr>Совет по сестринскому делу</vt:lpstr>
      <vt:lpstr>Учебно-методическая деятельность</vt:lpstr>
      <vt:lpstr>Слайд 15</vt:lpstr>
      <vt:lpstr>Дифференциация сестринского труда </vt:lpstr>
      <vt:lpstr>Медицинская сестра-координатор</vt:lpstr>
      <vt:lpstr>Медицинская сестра  по реабилитации</vt:lpstr>
      <vt:lpstr>Направления модернизации сестринского дела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2011-10-13T04:36:14Z</dcterms:created>
  <dcterms:modified xsi:type="dcterms:W3CDTF">2011-10-20T10:05:29Z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TC103626469990</vt:lpwstr>
  </property>
</Properties>
</file>