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77" r:id="rId8"/>
    <p:sldId id="278" r:id="rId9"/>
    <p:sldId id="267" r:id="rId10"/>
    <p:sldId id="272" r:id="rId11"/>
    <p:sldId id="271" r:id="rId12"/>
    <p:sldId id="268" r:id="rId13"/>
    <p:sldId id="279" r:id="rId14"/>
    <p:sldId id="269" r:id="rId15"/>
    <p:sldId id="270" r:id="rId16"/>
    <p:sldId id="274" r:id="rId17"/>
    <p:sldId id="275" r:id="rId18"/>
    <p:sldId id="280" r:id="rId19"/>
    <p:sldId id="276" r:id="rId20"/>
    <p:sldId id="273" r:id="rId21"/>
    <p:sldId id="282" r:id="rId22"/>
    <p:sldId id="281" r:id="rId23"/>
    <p:sldId id="26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3300"/>
    <a:srgbClr val="66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0"/>
  </p:normalViewPr>
  <p:slideViewPr>
    <p:cSldViewPr>
      <p:cViewPr varScale="1">
        <p:scale>
          <a:sx n="84" d="100"/>
          <a:sy n="84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849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71438" y="214290"/>
            <a:ext cx="2000232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1308447"/>
            <a:ext cx="721523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solidFill>
                  <a:srgbClr val="002060"/>
                </a:solidFill>
                <a:effectLst>
                  <a:glow rad="139700">
                    <a:srgbClr val="CC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работы медицинских сестер</a:t>
            </a:r>
          </a:p>
          <a:p>
            <a:pPr algn="ctr"/>
            <a:r>
              <a:rPr lang="ru-RU" sz="4400" b="1" cap="all" dirty="0" smtClean="0">
                <a:solidFill>
                  <a:srgbClr val="002060"/>
                </a:solidFill>
                <a:effectLst>
                  <a:glow rad="139700">
                    <a:srgbClr val="CC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профилактике наркологических заболеваний</a:t>
            </a:r>
            <a:endParaRPr lang="ru-RU" sz="4400" dirty="0">
              <a:solidFill>
                <a:srgbClr val="002060"/>
              </a:solidFill>
              <a:effectLst>
                <a:glow rad="139700">
                  <a:srgbClr val="CCCC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5085184"/>
            <a:ext cx="6215074" cy="1384995"/>
          </a:xfrm>
          <a:prstGeom prst="rect">
            <a:avLst/>
          </a:prstGeom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r"/>
            <a:r>
              <a:rPr lang="ru-RU" sz="2800" b="1" dirty="0">
                <a:solidFill>
                  <a:srgbClr val="002060"/>
                </a:solidFill>
                <a:effectLst>
                  <a:glow rad="139700">
                    <a:srgbClr val="CC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Корольчук  Н.М.</a:t>
            </a:r>
          </a:p>
          <a:p>
            <a:pPr algn="r"/>
            <a:r>
              <a:rPr lang="ru-RU" sz="2800" b="1" dirty="0">
                <a:solidFill>
                  <a:srgbClr val="002060"/>
                </a:solidFill>
                <a:effectLst>
                  <a:glow rad="139700">
                    <a:srgbClr val="CC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 </a:t>
            </a:r>
          </a:p>
          <a:p>
            <a:pPr algn="r"/>
            <a:r>
              <a:rPr lang="ru-RU" sz="2800" b="1" dirty="0">
                <a:solidFill>
                  <a:srgbClr val="002060"/>
                </a:solidFill>
                <a:effectLst>
                  <a:glow rad="139700">
                    <a:srgbClr val="CC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«Наркологический диспансер»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332656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Планирование работы 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медицинских сестер на год</a:t>
            </a:r>
            <a:endParaRPr lang="ru-RU" sz="3600" b="1" dirty="0">
              <a:ln/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" name="Рисунок 3" descr="D:\Мои документы\Мои рисунки\фото 10 лет\IMG_0283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3275856" y="2204864"/>
            <a:ext cx="2786082" cy="371477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1" name="Рисунок 4" descr="D:\Мои документы\Мои рисунки\Фото гигиеническое воспитание\гигиеническое воспитание 071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67544" y="1772816"/>
            <a:ext cx="2797862" cy="2722244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5" descr="D:\Мои документы\Мои рисунки\Фото гигиеническое воспитание\гигиеническое воспитание 079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6156176" y="3435840"/>
            <a:ext cx="2797861" cy="287348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 rot="5400000">
            <a:off x="-3143304" y="3714752"/>
            <a:ext cx="6786610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142844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43304" y="3786190"/>
            <a:ext cx="671517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71538" y="294521"/>
            <a:ext cx="8072462" cy="11182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ts val="3900"/>
              </a:lnSpc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Подготовка мероприятий             ко всемирно известным датам</a:t>
            </a:r>
            <a:endParaRPr lang="ru-RU" sz="3600" b="1" dirty="0">
              <a:ln/>
              <a:solidFill>
                <a:schemeClr val="accent4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3000364" y="1628800"/>
            <a:ext cx="6143636" cy="2143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None/>
              <a:tabLst/>
              <a:defRPr/>
            </a:pPr>
            <a:r>
              <a:rPr kumimoji="0" lang="ru-RU" sz="3200" b="1" i="1" u="none" strike="noStrike" kern="1200" cap="none" spc="-5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проведение конкурсов санитарных бюллетеней, буклетов, плакатов, детского рисунка,  уголков «Здоровье»</a:t>
            </a:r>
            <a:endParaRPr kumimoji="0" lang="ru-RU" sz="3200" b="1" i="1" u="none" strike="noStrike" kern="1200" cap="none" spc="-50" normalizeH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10" descr="D:\Мои документы\Мои рисунки\Фото гигиеническое воспитание\Фото гигиеническое воспитание 0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4149080"/>
            <a:ext cx="3114250" cy="2214578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13" descr="D:\Мои документы\Мои рисунки\Фото гигиеническое воспитание\Фото гигиеническое воспитание 1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4149080"/>
            <a:ext cx="3214710" cy="224778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" name="Рисунок 12" descr="D:\Мои документы\Мои рисунки\Фото гигиеническое воспитание\гигиеническое воспитание 0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15206" y="4149080"/>
            <a:ext cx="1642801" cy="2234551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8" name="Рисунок 3" descr="D:\Мои документы\Мои рисунки\Фото гигиеническое воспитание\Фото гигиеническое воспитание 0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1700238"/>
            <a:ext cx="2838999" cy="207170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5" name="Рисунок 14" descr="фото диспансера 00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750471"/>
            <a:ext cx="6715172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47664" y="404664"/>
            <a:ext cx="6715172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Видеоматериал, брошюры, </a:t>
            </a:r>
            <a:r>
              <a:rPr lang="ru-RU" sz="3200" b="1" dirty="0" smtClean="0">
                <a:ln/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буклеты,</a:t>
            </a:r>
            <a:r>
              <a:rPr lang="ru-RU" sz="3200" b="1" dirty="0" smtClean="0">
                <a:ln/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плакаты</a:t>
            </a:r>
            <a:endParaRPr lang="ru-RU" sz="3200" b="1" dirty="0">
              <a:ln/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3" descr="D:\Мои документы\Мои рисунки\Фото гигиеническое воспитание\гигиеническое воспитание 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714488"/>
            <a:ext cx="3214710" cy="2357454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1" name="Рисунок 4" descr="D:\Мои документы\Мои рисунки\Фото гигиеническое воспитание\гигиеническое воспитание 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714488"/>
            <a:ext cx="3214685" cy="2357454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9" descr="D:\Мои документы\Мои рисунки\Фото гигиеническое воспитание\Фото гигиеническое воспитание 1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6050" y="4214818"/>
            <a:ext cx="3857652" cy="207170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13" descr="D:\Мои документы\Мои рисунки\Фото гигиеническое воспитание\гигиеническое воспитание 0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4214818"/>
            <a:ext cx="1928826" cy="2071687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5" name="Рисунок 3" descr="D:\Мои документы\Мои рисунки\Фото гигиеническое воспитание\Фото гигиеническое воспитание 15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16" y="4214818"/>
            <a:ext cx="1771664" cy="207170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6" name="Минус 15"/>
          <p:cNvSpPr/>
          <p:nvPr/>
        </p:nvSpPr>
        <p:spPr>
          <a:xfrm>
            <a:off x="214282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фото диспансера 00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7652" name="Рисунок 4" descr="D:\Мои документы\Мои рисунки\Фото гигиеническое воспитание\гигиеническое воспитание 067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1547664" y="500042"/>
            <a:ext cx="2857520" cy="3643338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27653" name="Рисунок 5" descr="D:\Мои документы\Мои рисунки\Фото гигиеническое воспитание\Фото гигиеническое воспитание 132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833812" y="500042"/>
            <a:ext cx="2714644" cy="3643338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27654" name="Рисунок 6" descr="D:\Мои документы\Мои рисунки\Фото гигиеническое воспитание\Фото гигиеническое воспитание 133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4833812" y="4321175"/>
            <a:ext cx="3286148" cy="2036783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9" name="Минус 8"/>
          <p:cNvSpPr/>
          <p:nvPr/>
        </p:nvSpPr>
        <p:spPr>
          <a:xfrm>
            <a:off x="0" y="0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 rot="5400000">
            <a:off x="-3107585" y="3750471"/>
            <a:ext cx="6715172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5" descr="D:\Мои документы\Мои рисунки\Фото гигиеническое воспитание\Фото гигиеническое воспитание 020.jpg"/>
          <p:cNvPicPr>
            <a:picLocks noChangeAspect="1" noChangeArrowheads="1"/>
          </p:cNvPicPr>
          <p:nvPr/>
        </p:nvPicPr>
        <p:blipFill>
          <a:blip r:embed="rId5" cstate="email">
            <a:lum bright="20000"/>
          </a:blip>
          <a:srcRect/>
          <a:stretch>
            <a:fillRect/>
          </a:stretch>
        </p:blipFill>
        <p:spPr bwMode="auto">
          <a:xfrm>
            <a:off x="1220661" y="4286256"/>
            <a:ext cx="3184523" cy="2071702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12" name="Рисунок 11" descr="фото диспансера 00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142844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80" y="3857628"/>
            <a:ext cx="6929486" cy="214314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03648" y="404664"/>
            <a:ext cx="7249438" cy="86177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0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Беседы с пациентами</a:t>
            </a:r>
            <a:endParaRPr lang="ru-RU" sz="5000" b="1" dirty="0">
              <a:ln/>
              <a:solidFill>
                <a:schemeClr val="accent4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" name="Рисунок 4" descr="D:\Мои документы\Мои рисунки\Фото гигиеническое воспитание\Фото гигиеническое воспитание 128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454488" y="2285992"/>
            <a:ext cx="4117512" cy="3087224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11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026" name="Picture 2" descr="D:\Рабочий стол\пост\SAM_3669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4745435" y="2285991"/>
            <a:ext cx="4147045" cy="3110283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214282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43304" y="3786190"/>
            <a:ext cx="671517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17772" y="476672"/>
            <a:ext cx="7646716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Вечера «Вопросов и ответов»</a:t>
            </a:r>
            <a:endParaRPr lang="ru-RU" sz="3800" b="1" dirty="0">
              <a:ln/>
              <a:solidFill>
                <a:schemeClr val="accent4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1" name="Рисунок 4" descr="D:\Мои документы\Мои рисунки\Фото гигиеническое воспитание\Фото гигиеническое воспитание 05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4714876" y="2143116"/>
            <a:ext cx="4219575" cy="321471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11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2050" name="Picture 2" descr="D:\Рабочий стол\Доклады к семинару\SAM_3651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500034" y="2143116"/>
            <a:ext cx="4000357" cy="321471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214282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43304" y="3786190"/>
            <a:ext cx="671517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51720" y="332656"/>
            <a:ext cx="642942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Наглядное пособие </a:t>
            </a:r>
          </a:p>
          <a:p>
            <a:pPr algn="ctr"/>
            <a:r>
              <a:rPr lang="ru-RU" sz="4000" b="1" dirty="0" smtClean="0">
                <a:ln/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«курящая кукла»</a:t>
            </a:r>
            <a:endParaRPr lang="ru-RU" sz="4000" b="1" dirty="0">
              <a:ln/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1" descr="D:\Мои документы\Мои рисунки\Фото гигиеническое воспитание\гигиеническое воспитание 092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1285852" y="2071678"/>
            <a:ext cx="6526508" cy="4434357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142844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071866" y="3714752"/>
            <a:ext cx="6715172" cy="428628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619672" y="404664"/>
            <a:ext cx="6643734" cy="12618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Формы анонимного общения с пациентами</a:t>
            </a:r>
            <a:endParaRPr lang="ru-RU" sz="3800" b="1" dirty="0">
              <a:ln/>
              <a:solidFill>
                <a:schemeClr val="accent4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" name="Рисунок 3" descr="D:\Мои документы\Мои рисунки\Фото гигиеническое воспитание\Фото гигиеническое воспитание 022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3707904" y="2060848"/>
            <a:ext cx="4896544" cy="4284476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1026" name="Picture 2" descr="SDC11777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683568" y="2060848"/>
            <a:ext cx="2743268" cy="4238212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285720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964709" y="3750471"/>
            <a:ext cx="635798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47664" y="332656"/>
            <a:ext cx="678661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dirty="0" err="1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Санбюллетень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 как средство наглядного метода обучения</a:t>
            </a:r>
            <a:endParaRPr lang="ru-RU" sz="3200" b="1" dirty="0">
              <a:ln/>
              <a:solidFill>
                <a:schemeClr val="accent4">
                  <a:lumMod val="50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050" name="Picture 2" descr="SDC11750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857224" y="4000504"/>
            <a:ext cx="3643338" cy="2502403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2052" name="Picture 4" descr="SDC11765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929190" y="1643050"/>
            <a:ext cx="3643338" cy="2143140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1" name="Рисунок 3" descr="D:\Мои документы\Мои рисунки\Фото гигиеническое воспитание\Фото гигиеническое воспитание 098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928662" y="1643050"/>
            <a:ext cx="3550334" cy="214314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4" descr="D:\Мои документы\Мои рисунки\Фото гигиеническое воспитание\Фото гигиеническое воспитание 118.jpg"/>
          <p:cNvPicPr>
            <a:picLocks noChangeAspect="1" noChangeArrowheads="1"/>
          </p:cNvPicPr>
          <p:nvPr/>
        </p:nvPicPr>
        <p:blipFill>
          <a:blip r:embed="rId5" cstate="email">
            <a:lum bright="20000"/>
          </a:blip>
          <a:srcRect/>
          <a:stretch>
            <a:fillRect/>
          </a:stretch>
        </p:blipFill>
        <p:spPr bwMode="auto">
          <a:xfrm>
            <a:off x="4929190" y="4000504"/>
            <a:ext cx="3643338" cy="250033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142844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14742" y="3857628"/>
            <a:ext cx="685804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8662" y="428604"/>
            <a:ext cx="821533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Формы учета и анализа работы сестринского персонала по медицинской профилактике</a:t>
            </a:r>
            <a:endParaRPr lang="ru-RU" sz="3600" b="1" dirty="0">
              <a:ln/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0" name="Рисунок 3" descr="D:\Мои документы\Мои рисунки\Фото гигиеническое воспитание\гигиеническое воспитание 106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428610" y="2928934"/>
            <a:ext cx="2000250" cy="3000396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11" name="Рисунок 4" descr="D:\Мои документы\Мои рисунки\Фото гигиеническое воспитание\гигиеническое воспитание 105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2571736" y="2928934"/>
            <a:ext cx="4071937" cy="3000396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12" name="Рисунок 5" descr="D:\Мои документы\Мои рисунки\Фото гигиеническое воспитание\гигиеническое воспитание 103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6786578" y="2928934"/>
            <a:ext cx="2001838" cy="3000396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642910" y="3714752"/>
            <a:ext cx="1428760" cy="11430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Учет работы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учреждения здравоохранения по медицинской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профилактике</a:t>
            </a:r>
          </a:p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Ф№038/у-02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 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0" y="71414"/>
            <a:ext cx="10215602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464731" y="3893335"/>
            <a:ext cx="7286652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357166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274320" indent="-274320" algn="ctr">
              <a:defRPr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Основные виды деятельности выпускников медицинских образовательных учреждений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272721"/>
            <a:ext cx="657229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274320" indent="-274320" algn="ctr">
              <a:defRPr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лечебно-диагностический</a:t>
            </a:r>
            <a:endParaRPr lang="ru-RU" sz="3200" i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728" y="3344291"/>
            <a:ext cx="657229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медико-профилактический</a:t>
            </a:r>
            <a:endParaRPr lang="ru-RU" sz="3200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5" descr="D:\Мои документы\Мои рисунки\Фото гигиеническое воспитание\гигиеническое воспитание 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4214818"/>
            <a:ext cx="2520950" cy="228601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Picture 2" descr="I:\Здание ЦПК\IMG_12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5" y="4214833"/>
            <a:ext cx="2500330" cy="2143125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214818"/>
            <a:ext cx="2509882" cy="2357454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214282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43304" y="3714752"/>
            <a:ext cx="6786610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95536" y="1535301"/>
            <a:ext cx="4390778" cy="34778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В сборник материалов </a:t>
            </a:r>
            <a:b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вошли рефераты медицинских сестер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2" name="Рисунок 3" descr="D:\Мои документы\Мои рисунки\Фото гигиеническое воспитание\гигиеническое воспитание 085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5220072" y="836712"/>
            <a:ext cx="3672408" cy="5202578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71406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79023" y="3679033"/>
            <a:ext cx="6858048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85852" y="500042"/>
            <a:ext cx="6715172" cy="13747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ts val="4800"/>
              </a:lnSpc>
              <a:defRPr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</a:rPr>
              <a:t>Здоровье – образ мыслей, действий, жизни! 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074" name="Picture 2" descr="D:\Мои документы\Мои рисунки\Мои рисунки\20 мая 2006-спартакиада\фото 054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571472" y="1969624"/>
            <a:ext cx="3729816" cy="253094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3075" name="Picture 3" descr="D:\Мои документы\Мои рисунки\Мои рисунки\День медицинской сестры\День м с 2009 год\день м с 2009год 030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714876" y="2000240"/>
            <a:ext cx="3714776" cy="250033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3076" name="Picture 4" descr="D:\Мои документы\Мои рисунки\Мои рисунки\Марафон 2008 год\IMG_0028.jpg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2357422" y="4572032"/>
            <a:ext cx="4304368" cy="2143116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pic>
        <p:nvPicPr>
          <p:cNvPr id="10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4572008"/>
            <a:ext cx="1415899" cy="1785950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  <a:scene3d>
            <a:camera prst="orthographicFront">
              <a:rot lat="0" lon="10799999" rev="0"/>
            </a:camera>
            <a:lightRig rig="threePt" dir="t"/>
          </a:scene3d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060708" y="5429264"/>
            <a:ext cx="5959564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j-ea"/>
                <a:cs typeface="Arial" charset="0"/>
              </a:rPr>
              <a:t>Иоганн Генрих Песталоцци </a:t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j-ea"/>
                <a:cs typeface="Arial" charset="0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+mj-ea"/>
                <a:cs typeface="Arial" charset="0"/>
              </a:rPr>
              <a:t>( 12 января 1746 –17 февраля 1827)</a:t>
            </a: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428596" y="1071546"/>
            <a:ext cx="835824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«Лучшее, что можно сделать для людей, - это научить их самим себе помогать»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600" b="0" i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2" name="Рисунок 11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4" name="Минус 13"/>
          <p:cNvSpPr/>
          <p:nvPr/>
        </p:nvSpPr>
        <p:spPr>
          <a:xfrm rot="5400000">
            <a:off x="-3179023" y="3750471"/>
            <a:ext cx="6858048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71406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14282" y="214290"/>
            <a:ext cx="1785950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2714620"/>
            <a:ext cx="5643602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2143116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rgbClr val="CC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Благодарю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rgbClr val="CC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 за внимание !</a:t>
            </a:r>
            <a:endParaRPr lang="ru-RU" sz="5400" b="1" cap="all" dirty="0">
              <a:ln/>
              <a:solidFill>
                <a:schemeClr val="accent4">
                  <a:lumMod val="50000"/>
                </a:schemeClr>
              </a:solidFill>
              <a:effectLst>
                <a:glow rad="101600">
                  <a:srgbClr val="CCCCFF"/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76672"/>
            <a:ext cx="8358246" cy="63555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273050" indent="449263" algn="ctr">
              <a:defRPr/>
            </a:pPr>
            <a:r>
              <a:rPr lang="ru-RU" sz="3700" b="1" i="1" dirty="0" smtClean="0">
                <a:solidFill>
                  <a:schemeClr val="accent4">
                    <a:lumMod val="50000"/>
                  </a:schemeClr>
                </a:solidFill>
              </a:rPr>
              <a:t>Гигиеническое обучение и воспитание населения </a:t>
            </a:r>
          </a:p>
          <a:p>
            <a:pPr marL="273050" indent="449263" algn="ctr">
              <a:defRPr/>
            </a:pPr>
            <a:endParaRPr lang="ru-RU" sz="2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73050" indent="449263" algn="ctr">
              <a:defRPr/>
            </a:pPr>
            <a:r>
              <a:rPr lang="ru-RU" sz="37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является обязательным разделом работы учреждения здравоохранения и каждого медицинского работника, оно направлено на повышение санитарной культуры населения, профилактику заболеваний и распространение знаний о здоровом образе жизни </a:t>
            </a:r>
          </a:p>
        </p:txBody>
      </p:sp>
      <p:pic>
        <p:nvPicPr>
          <p:cNvPr id="10" name="Рисунок 9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1" name="Минус 10"/>
          <p:cNvSpPr/>
          <p:nvPr/>
        </p:nvSpPr>
        <p:spPr>
          <a:xfrm rot="5400000">
            <a:off x="-3464731" y="3893335"/>
            <a:ext cx="7286652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0" y="71414"/>
            <a:ext cx="10215602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-71462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0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036147" y="3821909"/>
            <a:ext cx="6858048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216" y="6021288"/>
            <a:ext cx="7675216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среди здорового населения</a:t>
            </a:r>
            <a:endParaRPr lang="ru-RU" sz="3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285852" y="188640"/>
            <a:ext cx="7143801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первичная профилактика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наркологических расстройств</a:t>
            </a:r>
          </a:p>
        </p:txBody>
      </p:sp>
      <p:pic>
        <p:nvPicPr>
          <p:cNvPr id="11" name="Рисунок 3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4929190" y="4000504"/>
            <a:ext cx="3286148" cy="190807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4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929190" y="1500174"/>
            <a:ext cx="3286148" cy="214314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6"/>
          <p:cNvPicPr>
            <a:picLocks noChangeAspect="1" noChangeArrowheads="1"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1214414" y="4000504"/>
            <a:ext cx="3286148" cy="192882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5" name="Рисунок 5" descr="000362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1500174"/>
            <a:ext cx="3286148" cy="2166329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6" name="Рисунок 15" descr="фото диспансера 00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74320" indent="-274320" algn="ctr">
              <a:defRPr/>
            </a:pPr>
            <a:endParaRPr lang="ru-RU" sz="32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Минус 6"/>
          <p:cNvSpPr/>
          <p:nvPr/>
        </p:nvSpPr>
        <p:spPr>
          <a:xfrm>
            <a:off x="214282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750471"/>
            <a:ext cx="6715172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87624" y="5517232"/>
            <a:ext cx="7081482" cy="7848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группами риска</a:t>
            </a:r>
            <a:endParaRPr lang="ru-RU" sz="45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643042" y="404664"/>
            <a:ext cx="68893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74320" lvl="0" indent="-274320" algn="ctr">
              <a:spcBef>
                <a:spcPct val="20000"/>
              </a:spcBef>
              <a:buFont typeface="Wingdings 2"/>
              <a:buChar char=""/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вторичная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профилактика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наркологических расстройств</a:t>
            </a:r>
          </a:p>
        </p:txBody>
      </p:sp>
      <p:pic>
        <p:nvPicPr>
          <p:cNvPr id="11" name="Рисунок 7" descr="D:\Мои документы\Мои рисунки\Фото гигиеническое воспитание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214554"/>
            <a:ext cx="4000499" cy="2887663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8" descr="D:\Мои документы\Мои рисунки\Фото гигиеническое воспитание\1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642910" y="2214554"/>
            <a:ext cx="3857652" cy="288925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214282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036147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71538" y="5325015"/>
            <a:ext cx="7286676" cy="12618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по предупреждению рецидивов</a:t>
            </a:r>
            <a:endParaRPr lang="ru-RU" sz="3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5" descr="IMG_4832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785786" y="2285992"/>
            <a:ext cx="3714750" cy="2643188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9" descr="D:\Мои документы\Мои рисунки\Фото гигиеническое воспитание\гигиеническое воспитание 029.jpg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929190" y="2285992"/>
            <a:ext cx="3643338" cy="2643187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4" name="Содержимое 2"/>
          <p:cNvSpPr txBox="1">
            <a:spLocks/>
          </p:cNvSpPr>
          <p:nvPr/>
        </p:nvSpPr>
        <p:spPr>
          <a:xfrm>
            <a:off x="1547664" y="404664"/>
            <a:ext cx="724886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74320" lvl="0" indent="-274320" algn="ctr">
              <a:spcBef>
                <a:spcPct val="20000"/>
              </a:spcBef>
              <a:buFont typeface="Wingdings 2"/>
              <a:buChar char=""/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третичная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профилактика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наркологических расстройств</a:t>
            </a:r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Загнутый угол 58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9" name="Прямая соединительная линия 98"/>
          <p:cNvCxnSpPr/>
          <p:nvPr/>
        </p:nvCxnSpPr>
        <p:spPr>
          <a:xfrm rot="5400000">
            <a:off x="7535863" y="5392738"/>
            <a:ext cx="357187" cy="1587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 rot="5400000">
            <a:off x="4321175" y="5392738"/>
            <a:ext cx="357187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rot="5400000">
            <a:off x="1322388" y="5392738"/>
            <a:ext cx="357187" cy="1587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8286750" cy="9286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Структура функционального взаимодействия по организации гигиенического обучения и воспитания </a:t>
            </a:r>
            <a:b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 БУЗ ОО «Наркологический диспансер»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2857500" y="1000125"/>
            <a:ext cx="3500438" cy="5715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Министерство здравоохранения Омской области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14313" y="1714500"/>
            <a:ext cx="3500437" cy="5000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БУЗОО «Врачебно-физкультурный диспансер»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5429250" y="1714500"/>
            <a:ext cx="3500438" cy="5000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Главный врач БУЗОО «Наркологический диспансер»</a:t>
            </a:r>
          </a:p>
        </p:txBody>
      </p:sp>
      <p:cxnSp>
        <p:nvCxnSpPr>
          <p:cNvPr id="56" name="Прямая со стрелкой 55"/>
          <p:cNvCxnSpPr>
            <a:stCxn id="52" idx="1"/>
            <a:endCxn id="53" idx="0"/>
          </p:cNvCxnSpPr>
          <p:nvPr/>
        </p:nvCxnSpPr>
        <p:spPr>
          <a:xfrm rot="10800000" flipV="1">
            <a:off x="1963738" y="1285875"/>
            <a:ext cx="893762" cy="428625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52" idx="3"/>
            <a:endCxn id="54" idx="0"/>
          </p:cNvCxnSpPr>
          <p:nvPr/>
        </p:nvCxnSpPr>
        <p:spPr>
          <a:xfrm>
            <a:off x="6357938" y="1285875"/>
            <a:ext cx="822325" cy="428625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0800000">
            <a:off x="3736975" y="1857375"/>
            <a:ext cx="1692275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10800000" flipH="1">
            <a:off x="3736975" y="2071688"/>
            <a:ext cx="1692275" cy="158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214313" y="2571750"/>
            <a:ext cx="2286000" cy="5000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Заведующие подразделений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643688" y="2571750"/>
            <a:ext cx="2286000" cy="5000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Заведующие подразделений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2786063" y="2571750"/>
            <a:ext cx="3571875" cy="5000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Организационно-методический консультативный отдел</a:t>
            </a:r>
          </a:p>
        </p:txBody>
      </p:sp>
      <p:cxnSp>
        <p:nvCxnSpPr>
          <p:cNvPr id="68" name="Прямая со стрелкой 67"/>
          <p:cNvCxnSpPr/>
          <p:nvPr/>
        </p:nvCxnSpPr>
        <p:spPr>
          <a:xfrm rot="10800000">
            <a:off x="2500313" y="2714625"/>
            <a:ext cx="287337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rot="10800000" flipH="1">
            <a:off x="2500313" y="2928938"/>
            <a:ext cx="287337" cy="158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rot="10800000">
            <a:off x="6357938" y="2714625"/>
            <a:ext cx="287337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rot="10800000" flipH="1">
            <a:off x="6357938" y="2928938"/>
            <a:ext cx="287337" cy="158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endCxn id="65" idx="0"/>
          </p:cNvCxnSpPr>
          <p:nvPr/>
        </p:nvCxnSpPr>
        <p:spPr>
          <a:xfrm rot="10800000" flipV="1">
            <a:off x="4572000" y="2214563"/>
            <a:ext cx="1214438" cy="35718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rot="10800000" flipV="1">
            <a:off x="5143500" y="2214563"/>
            <a:ext cx="1143000" cy="35718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214313" y="3500438"/>
            <a:ext cx="2286000" cy="5000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Старшие медицинские сестры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6643688" y="3500438"/>
            <a:ext cx="2286000" cy="5000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Старшие медицинские сестры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786063" y="3500438"/>
            <a:ext cx="3571875" cy="5000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Главная медицинская сестра</a:t>
            </a:r>
          </a:p>
        </p:txBody>
      </p:sp>
      <p:cxnSp>
        <p:nvCxnSpPr>
          <p:cNvPr id="79" name="Прямая со стрелкой 78"/>
          <p:cNvCxnSpPr/>
          <p:nvPr/>
        </p:nvCxnSpPr>
        <p:spPr>
          <a:xfrm rot="10800000">
            <a:off x="2500313" y="3643313"/>
            <a:ext cx="287337" cy="158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10800000" flipH="1">
            <a:off x="2500313" y="3857625"/>
            <a:ext cx="287337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rot="10800000">
            <a:off x="6357938" y="3643313"/>
            <a:ext cx="287337" cy="1587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rot="10800000" flipH="1">
            <a:off x="6357938" y="3857625"/>
            <a:ext cx="287337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0"/>
          <p:cNvGrpSpPr>
            <a:grpSpLocks/>
          </p:cNvGrpSpPr>
          <p:nvPr/>
        </p:nvGrpSpPr>
        <p:grpSpPr bwMode="auto">
          <a:xfrm rot="5400000">
            <a:off x="1124744" y="3161507"/>
            <a:ext cx="395287" cy="215900"/>
            <a:chOff x="2786050" y="4572008"/>
            <a:chExt cx="288000" cy="215902"/>
          </a:xfrm>
        </p:grpSpPr>
        <p:cxnSp>
          <p:nvCxnSpPr>
            <p:cNvPr id="29" name="Прямая со стрелкой 28"/>
            <p:cNvCxnSpPr/>
            <p:nvPr/>
          </p:nvCxnSpPr>
          <p:spPr>
            <a:xfrm rot="10800000">
              <a:off x="2786050" y="4576771"/>
              <a:ext cx="288000" cy="1587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 rot="10800000" flipH="1">
              <a:off x="2786050" y="4791085"/>
              <a:ext cx="288000" cy="1588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31"/>
          <p:cNvGrpSpPr>
            <a:grpSpLocks/>
          </p:cNvGrpSpPr>
          <p:nvPr/>
        </p:nvGrpSpPr>
        <p:grpSpPr bwMode="auto">
          <a:xfrm rot="5400000">
            <a:off x="4267994" y="3161507"/>
            <a:ext cx="395287" cy="215900"/>
            <a:chOff x="2786050" y="4572008"/>
            <a:chExt cx="288000" cy="215902"/>
          </a:xfrm>
        </p:grpSpPr>
        <p:cxnSp>
          <p:nvCxnSpPr>
            <p:cNvPr id="33" name="Прямая со стрелкой 32"/>
            <p:cNvCxnSpPr/>
            <p:nvPr/>
          </p:nvCxnSpPr>
          <p:spPr>
            <a:xfrm rot="10800000">
              <a:off x="2786050" y="4576771"/>
              <a:ext cx="288000" cy="1587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 rot="10800000" flipH="1">
              <a:off x="2786050" y="4791085"/>
              <a:ext cx="288000" cy="1588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4"/>
          <p:cNvGrpSpPr>
            <a:grpSpLocks/>
          </p:cNvGrpSpPr>
          <p:nvPr/>
        </p:nvGrpSpPr>
        <p:grpSpPr bwMode="auto">
          <a:xfrm rot="5400000">
            <a:off x="7482681" y="3161507"/>
            <a:ext cx="395287" cy="215900"/>
            <a:chOff x="2786050" y="4572008"/>
            <a:chExt cx="288000" cy="215902"/>
          </a:xfrm>
        </p:grpSpPr>
        <p:cxnSp>
          <p:nvCxnSpPr>
            <p:cNvPr id="36" name="Прямая со стрелкой 35"/>
            <p:cNvCxnSpPr/>
            <p:nvPr/>
          </p:nvCxnSpPr>
          <p:spPr>
            <a:xfrm rot="10800000">
              <a:off x="2786050" y="4576770"/>
              <a:ext cx="288000" cy="1588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 rot="10800000" flipH="1">
              <a:off x="2786050" y="4791085"/>
              <a:ext cx="288000" cy="1587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Прямая со стрелкой 38"/>
          <p:cNvCxnSpPr/>
          <p:nvPr/>
        </p:nvCxnSpPr>
        <p:spPr>
          <a:xfrm rot="10800000" flipV="1">
            <a:off x="2000250" y="3071813"/>
            <a:ext cx="1500188" cy="428625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500688" y="3071813"/>
            <a:ext cx="1571625" cy="428625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214313" y="4429125"/>
            <a:ext cx="2286000" cy="5000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Сестринский персонал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6643688" y="4429125"/>
            <a:ext cx="2286000" cy="5000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Сестринский персонал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2928926" y="4429125"/>
            <a:ext cx="3214699" cy="5000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Совет по сестринскому делу</a:t>
            </a:r>
          </a:p>
        </p:txBody>
      </p:sp>
      <p:grpSp>
        <p:nvGrpSpPr>
          <p:cNvPr id="5" name="Группа 50"/>
          <p:cNvGrpSpPr>
            <a:grpSpLocks/>
          </p:cNvGrpSpPr>
          <p:nvPr/>
        </p:nvGrpSpPr>
        <p:grpSpPr bwMode="auto">
          <a:xfrm rot="5400000">
            <a:off x="1124744" y="4090194"/>
            <a:ext cx="395288" cy="215900"/>
            <a:chOff x="2786050" y="4572008"/>
            <a:chExt cx="288000" cy="215902"/>
          </a:xfrm>
        </p:grpSpPr>
        <p:cxnSp>
          <p:nvCxnSpPr>
            <p:cNvPr id="55" name="Прямая со стрелкой 54"/>
            <p:cNvCxnSpPr/>
            <p:nvPr/>
          </p:nvCxnSpPr>
          <p:spPr>
            <a:xfrm rot="10800000">
              <a:off x="2786050" y="4576771"/>
              <a:ext cx="288000" cy="1587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>
            <a:xfrm rot="10800000" flipH="1">
              <a:off x="2786050" y="4791085"/>
              <a:ext cx="288000" cy="1588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8"/>
          <p:cNvGrpSpPr>
            <a:grpSpLocks/>
          </p:cNvGrpSpPr>
          <p:nvPr/>
        </p:nvGrpSpPr>
        <p:grpSpPr bwMode="auto">
          <a:xfrm rot="5400000">
            <a:off x="4267994" y="4090194"/>
            <a:ext cx="395288" cy="215900"/>
            <a:chOff x="2786050" y="4572008"/>
            <a:chExt cx="288000" cy="215902"/>
          </a:xfrm>
        </p:grpSpPr>
        <p:cxnSp>
          <p:nvCxnSpPr>
            <p:cNvPr id="62" name="Прямая со стрелкой 61"/>
            <p:cNvCxnSpPr/>
            <p:nvPr/>
          </p:nvCxnSpPr>
          <p:spPr>
            <a:xfrm rot="10800000">
              <a:off x="2786050" y="4576771"/>
              <a:ext cx="288000" cy="1587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 стрелкой 65"/>
            <p:cNvCxnSpPr/>
            <p:nvPr/>
          </p:nvCxnSpPr>
          <p:spPr>
            <a:xfrm rot="10800000" flipH="1">
              <a:off x="2786050" y="4791085"/>
              <a:ext cx="288000" cy="1588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66"/>
          <p:cNvGrpSpPr>
            <a:grpSpLocks/>
          </p:cNvGrpSpPr>
          <p:nvPr/>
        </p:nvGrpSpPr>
        <p:grpSpPr bwMode="auto">
          <a:xfrm rot="5400000">
            <a:off x="7482681" y="4090194"/>
            <a:ext cx="395288" cy="215900"/>
            <a:chOff x="2786050" y="4572008"/>
            <a:chExt cx="288000" cy="215902"/>
          </a:xfrm>
        </p:grpSpPr>
        <p:cxnSp>
          <p:nvCxnSpPr>
            <p:cNvPr id="72" name="Прямая со стрелкой 71"/>
            <p:cNvCxnSpPr/>
            <p:nvPr/>
          </p:nvCxnSpPr>
          <p:spPr>
            <a:xfrm rot="10800000">
              <a:off x="2786050" y="4576770"/>
              <a:ext cx="288000" cy="1588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 стрелкой 73"/>
            <p:cNvCxnSpPr/>
            <p:nvPr/>
          </p:nvCxnSpPr>
          <p:spPr>
            <a:xfrm rot="10800000" flipH="1">
              <a:off x="2786050" y="4791085"/>
              <a:ext cx="288000" cy="1587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Прямоугольник 85"/>
          <p:cNvSpPr/>
          <p:nvPr/>
        </p:nvSpPr>
        <p:spPr>
          <a:xfrm>
            <a:off x="285750" y="5500688"/>
            <a:ext cx="2143125" cy="9286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Образовательные медицинские учебные заведения</a:t>
            </a:r>
          </a:p>
        </p:txBody>
      </p:sp>
      <p:sp>
        <p:nvSpPr>
          <p:cNvPr id="87" name="Прямоугольник 86"/>
          <p:cNvSpPr/>
          <p:nvPr/>
        </p:nvSpPr>
        <p:spPr>
          <a:xfrm>
            <a:off x="2786063" y="5500688"/>
            <a:ext cx="3500449" cy="9286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Главный внештатный специалист по управлению сестринской деятельностью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6500826" y="5500688"/>
            <a:ext cx="2357425" cy="9286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Омская профессиональная сестринская ассоциация</a:t>
            </a:r>
          </a:p>
        </p:txBody>
      </p:sp>
      <p:grpSp>
        <p:nvGrpSpPr>
          <p:cNvPr id="8" name="Группа 88"/>
          <p:cNvGrpSpPr>
            <a:grpSpLocks/>
          </p:cNvGrpSpPr>
          <p:nvPr/>
        </p:nvGrpSpPr>
        <p:grpSpPr bwMode="auto">
          <a:xfrm rot="5400000">
            <a:off x="4339432" y="4947444"/>
            <a:ext cx="252412" cy="215900"/>
            <a:chOff x="2786050" y="4572008"/>
            <a:chExt cx="288000" cy="215902"/>
          </a:xfrm>
        </p:grpSpPr>
        <p:cxnSp>
          <p:nvCxnSpPr>
            <p:cNvPr id="90" name="Прямая со стрелкой 89"/>
            <p:cNvCxnSpPr/>
            <p:nvPr/>
          </p:nvCxnSpPr>
          <p:spPr>
            <a:xfrm rot="10800000">
              <a:off x="2786049" y="4576771"/>
              <a:ext cx="288000" cy="1587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 стрелкой 90"/>
            <p:cNvCxnSpPr/>
            <p:nvPr/>
          </p:nvCxnSpPr>
          <p:spPr>
            <a:xfrm rot="10800000" flipH="1">
              <a:off x="2786050" y="4791085"/>
              <a:ext cx="288000" cy="1588"/>
            </a:xfrm>
            <a:prstGeom prst="straightConnector1">
              <a:avLst/>
            </a:prstGeom>
            <a:ln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Прямая соединительная линия 92"/>
          <p:cNvCxnSpPr/>
          <p:nvPr/>
        </p:nvCxnSpPr>
        <p:spPr>
          <a:xfrm>
            <a:off x="1520825" y="5214938"/>
            <a:ext cx="6194425" cy="1587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Рисунок 66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нутый угол 7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506" name="Рисунок 3" descr="D:\Мои документы\Мои рисунки\Фото гигиеническое воспитание\Фото гигиеническое воспитание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1071546"/>
            <a:ext cx="2930525" cy="2501900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21507" name="Рисунок 4" descr="D:\Мои документы\Мои рисунки\Фото гигиеническое воспитание\Фото гигиеническое воспитание 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1071546"/>
            <a:ext cx="2930525" cy="2501900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21508" name="Рисунок 6" descr="D:\Мои документы\Мои рисунки\Фото гигиеническое воспитание\Фото гигиеническое воспитание 0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1571612"/>
            <a:ext cx="2071702" cy="4000500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21509" name="Рисунок 7" descr="D:\Мои документы\Мои рисунки\Фото гигиеническое воспитание\Фото гигиеническое воспитание 1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3714752"/>
            <a:ext cx="2930525" cy="2501900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21511" name="Заголовок 1"/>
          <p:cNvSpPr>
            <a:spLocks noGrp="1"/>
          </p:cNvSpPr>
          <p:nvPr>
            <p:ph type="title"/>
          </p:nvPr>
        </p:nvSpPr>
        <p:spPr>
          <a:xfrm>
            <a:off x="1248614" y="188640"/>
            <a:ext cx="7643866" cy="7588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Arial" charset="0"/>
                <a:cs typeface="Arial" charset="0"/>
              </a:rPr>
              <a:t>Профилактическая работа 4 часа в месяц</a:t>
            </a:r>
          </a:p>
        </p:txBody>
      </p:sp>
      <p:pic>
        <p:nvPicPr>
          <p:cNvPr id="2" name="Рисунок 4" descr="D:\Мои документы\Мои рисунки\Фото гигиеническое воспитание\Фото гигиеническое воспитание 09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14612" y="3714752"/>
            <a:ext cx="2928957" cy="2492186"/>
          </a:xfrm>
          <a:prstGeom prst="rect">
            <a:avLst/>
          </a:prstGeom>
          <a:noFill/>
          <a:ln w="28575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9" name="Минус 8"/>
          <p:cNvSpPr/>
          <p:nvPr/>
        </p:nvSpPr>
        <p:spPr>
          <a:xfrm>
            <a:off x="214282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 rot="5400000">
            <a:off x="-3143304" y="3714752"/>
            <a:ext cx="6786610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фото диспансера 00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142844" y="71414"/>
            <a:ext cx="971556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43304" y="3714752"/>
            <a:ext cx="6786610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88136" y="332656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Этапы планирования</a:t>
            </a:r>
            <a:endParaRPr lang="ru-RU" sz="4800" dirty="0">
              <a:ln/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467544" y="1500174"/>
            <a:ext cx="867645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Определение основной цели работы.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Формулировка конкретных задач.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Определение времени, необходимого на выполнение отдельных задач.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Определение очерёдности мероприятий.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Учёт проводимых мероприятий.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Контроль исполнения мероприятий.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Оценка результатов.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Корректировка.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5000"/>
              <a:buFont typeface="+mj-lt"/>
              <a:buAutoNum type="arabicPeriod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874420" cy="107157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316</Words>
  <Application>Microsoft Office PowerPoint</Application>
  <PresentationFormat>Экран (4:3)</PresentationFormat>
  <Paragraphs>67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Структура функционального взаимодействия по организации гигиенического обучения и воспитания  в БУЗ ОО «Наркологический диспансер»</vt:lpstr>
      <vt:lpstr>Профилактическая работа 4 часа в месяц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ОПСА</cp:lastModifiedBy>
  <cp:revision>102</cp:revision>
  <dcterms:modified xsi:type="dcterms:W3CDTF">2011-10-20T10:06:45Z</dcterms:modified>
</cp:coreProperties>
</file>