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84" r:id="rId4"/>
    <p:sldId id="279" r:id="rId5"/>
    <p:sldId id="296" r:id="rId6"/>
    <p:sldId id="277" r:id="rId7"/>
    <p:sldId id="276" r:id="rId8"/>
    <p:sldId id="275" r:id="rId9"/>
    <p:sldId id="274" r:id="rId10"/>
    <p:sldId id="273" r:id="rId11"/>
    <p:sldId id="272" r:id="rId12"/>
    <p:sldId id="287" r:id="rId13"/>
    <p:sldId id="288" r:id="rId14"/>
    <p:sldId id="289" r:id="rId15"/>
    <p:sldId id="294" r:id="rId16"/>
    <p:sldId id="295" r:id="rId17"/>
    <p:sldId id="26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  <a:srgbClr val="993300"/>
    <a:srgbClr val="000066"/>
    <a:srgbClr val="99FF33"/>
    <a:srgbClr val="6666FF"/>
    <a:srgbClr val="99CCFF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4" d="100"/>
          <a:sy n="74" d="100"/>
        </p:scale>
        <p:origin x="-1368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2100">
                <a:solidFill>
                  <a:srgbClr val="0000CC"/>
                </a:solidFill>
              </a:defRPr>
            </a:pPr>
            <a:r>
              <a:rPr lang="ru-RU" sz="2100" dirty="0" smtClean="0">
                <a:solidFill>
                  <a:srgbClr val="0000CC"/>
                </a:solidFill>
              </a:rPr>
              <a:t>Процент охвата посещениями</a:t>
            </a:r>
            <a:endParaRPr lang="ru-RU" sz="2100" dirty="0">
              <a:solidFill>
                <a:srgbClr val="0000CC"/>
              </a:solidFill>
            </a:endParaRPr>
          </a:p>
        </c:rich>
      </c:tx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2009 год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plastic"/>
          </c:spPr>
          <c:dLbls>
            <c:txPr>
              <a:bodyPr anchor="b" anchorCtr="1"/>
              <a:lstStyle/>
              <a:p>
                <a:pPr>
                  <a:defRPr sz="2400" b="1">
                    <a:solidFill>
                      <a:srgbClr val="0000CC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58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2010 год</c:v>
                </c:pt>
              </c:strCache>
            </c:strRef>
          </c:tx>
          <c:dLbls>
            <c:txPr>
              <a:bodyPr/>
              <a:lstStyle/>
              <a:p>
                <a:pPr>
                  <a:defRPr sz="2400" b="1">
                    <a:solidFill>
                      <a:srgbClr val="0000CC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62</c:v>
                </c:pt>
              </c:numCache>
            </c:numRef>
          </c:val>
        </c:ser>
        <c:dLbls>
          <c:showVal val="1"/>
        </c:dLbls>
        <c:shape val="cylinder"/>
        <c:axId val="76864896"/>
        <c:axId val="76870784"/>
        <c:axId val="0"/>
      </c:bar3DChart>
      <c:catAx>
        <c:axId val="76864896"/>
        <c:scaling>
          <c:orientation val="minMax"/>
        </c:scaling>
        <c:axPos val="b"/>
        <c:numFmt formatCode="General" sourceLinked="1"/>
        <c:tickLblPos val="nextTo"/>
        <c:crossAx val="76870784"/>
        <c:crosses val="autoZero"/>
        <c:auto val="1"/>
        <c:lblAlgn val="ctr"/>
        <c:lblOffset val="100"/>
      </c:catAx>
      <c:valAx>
        <c:axId val="7687078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solidFill>
                  <a:srgbClr val="0000CC"/>
                </a:solidFill>
              </a:defRPr>
            </a:pPr>
            <a:endParaRPr lang="ru-RU"/>
          </a:p>
        </c:txPr>
        <c:crossAx val="76864896"/>
        <c:crosses val="autoZero"/>
        <c:crossBetween val="between"/>
      </c:valAx>
    </c:plotArea>
    <c:legend>
      <c:legendPos val="r"/>
      <c:txPr>
        <a:bodyPr/>
        <a:lstStyle/>
        <a:p>
          <a:pPr>
            <a:defRPr b="1">
              <a:solidFill>
                <a:srgbClr val="0000CC"/>
              </a:solidFill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2100"/>
            </a:pPr>
            <a:r>
              <a:rPr lang="ru-RU" sz="2100"/>
              <a:t>Процент обследованных пациентов</a:t>
            </a:r>
          </a:p>
        </c:rich>
      </c:tx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2009 год</c:v>
                </c:pt>
              </c:strCache>
            </c:strRef>
          </c:tx>
          <c:dLbls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31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2010 год</c:v>
                </c:pt>
              </c:strCache>
            </c:strRef>
          </c:tx>
          <c:dLbls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58</c:v>
                </c:pt>
              </c:numCache>
            </c:numRef>
          </c:val>
        </c:ser>
        <c:dLbls/>
        <c:shape val="cylinder"/>
        <c:axId val="82609280"/>
        <c:axId val="82610816"/>
        <c:axId val="0"/>
      </c:bar3DChart>
      <c:catAx>
        <c:axId val="82609280"/>
        <c:scaling>
          <c:orientation val="minMax"/>
        </c:scaling>
        <c:axPos val="b"/>
        <c:numFmt formatCode="General" sourceLinked="1"/>
        <c:tickLblPos val="nextTo"/>
        <c:crossAx val="82610816"/>
        <c:crosses val="autoZero"/>
        <c:auto val="1"/>
        <c:lblAlgn val="ctr"/>
        <c:lblOffset val="100"/>
      </c:catAx>
      <c:valAx>
        <c:axId val="82610816"/>
        <c:scaling>
          <c:orientation val="minMax"/>
        </c:scaling>
        <c:axPos val="l"/>
        <c:majorGridlines/>
        <c:numFmt formatCode="General" sourceLinked="1"/>
        <c:tickLblPos val="nextTo"/>
        <c:crossAx val="82609280"/>
        <c:crosses val="autoZero"/>
        <c:crossBetween val="between"/>
      </c:valAx>
    </c:plotArea>
    <c:legend>
      <c:legendPos val="r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</c:chart>
  <c:txPr>
    <a:bodyPr/>
    <a:lstStyle/>
    <a:p>
      <a:pPr>
        <a:defRPr sz="1800">
          <a:solidFill>
            <a:srgbClr val="0000CC"/>
          </a:solidFill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gif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gif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gif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gif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11.jpeg"/><Relationship Id="rId7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8495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285720" y="714357"/>
            <a:ext cx="8738105" cy="5929353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214414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286148" y="3643314"/>
            <a:ext cx="692948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71438" y="214290"/>
            <a:ext cx="2000232" cy="571504"/>
          </a:xfrm>
          <a:prstGeom prst="round2DiagRect">
            <a:avLst>
              <a:gd name="adj1" fmla="val 46559"/>
              <a:gd name="adj2" fmla="val 0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«НД»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-108520" y="959237"/>
            <a:ext cx="9361040" cy="3477875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 работы</a:t>
            </a:r>
          </a:p>
          <a:p>
            <a:pPr algn="ctr"/>
            <a:r>
              <a:rPr lang="ru-RU" sz="4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медицинских сестер </a:t>
            </a:r>
          </a:p>
          <a:p>
            <a:pPr algn="ctr"/>
            <a:r>
              <a:rPr lang="ru-RU" sz="4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Наркологического диспансера</a:t>
            </a:r>
          </a:p>
          <a:p>
            <a:pPr algn="ctr"/>
            <a:r>
              <a:rPr lang="ru-RU" sz="4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проведению посещений пациентов на дому </a:t>
            </a:r>
            <a:endParaRPr lang="ru-RU" sz="44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28612" y="5186516"/>
            <a:ext cx="8286776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7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  <a:ea typeface="Times New Roman" pitchFamily="18" charset="0"/>
                <a:cs typeface="Times New Roman" pitchFamily="18" charset="0"/>
              </a:rPr>
              <a:t>О. Г. </a:t>
            </a:r>
            <a:r>
              <a:rPr lang="ru-RU" sz="27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  <a:ea typeface="Times New Roman" pitchFamily="18" charset="0"/>
                <a:cs typeface="Times New Roman" pitchFamily="18" charset="0"/>
              </a:rPr>
              <a:t>Чаркова</a:t>
            </a:r>
            <a:r>
              <a:rPr lang="ru-RU" sz="27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lang="en-US" sz="27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  <a:ea typeface="Times New Roman" pitchFamily="18" charset="0"/>
                <a:cs typeface="Times New Roman" pitchFamily="18" charset="0"/>
              </a:rPr>
              <a:t>старшая  </a:t>
            </a:r>
            <a:r>
              <a:rPr lang="ru-RU" sz="27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  <a:ea typeface="Times New Roman" pitchFamily="18" charset="0"/>
                <a:cs typeface="Times New Roman" pitchFamily="18" charset="0"/>
              </a:rPr>
              <a:t>медицинская  </a:t>
            </a:r>
            <a:r>
              <a:rPr lang="ru-RU" sz="2700" b="1" i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  <a:ea typeface="Times New Roman" pitchFamily="18" charset="0"/>
                <a:cs typeface="Times New Roman" pitchFamily="18" charset="0"/>
              </a:rPr>
              <a:t>сестра</a:t>
            </a:r>
            <a:r>
              <a:rPr lang="ru-RU" sz="27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7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  <a:ea typeface="Times New Roman" pitchFamily="18" charset="0"/>
                <a:cs typeface="Times New Roman" pitchFamily="18" charset="0"/>
              </a:rPr>
              <a:t>АПО</a:t>
            </a:r>
            <a:endParaRPr lang="ru-RU" sz="27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rbel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7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  <a:ea typeface="Times New Roman" pitchFamily="18" charset="0"/>
                <a:cs typeface="Times New Roman" pitchFamily="18" charset="0"/>
              </a:rPr>
              <a:t>БУЗОО</a:t>
            </a:r>
            <a:r>
              <a:rPr lang="ru-RU" sz="27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700" b="1" i="0" u="none" strike="noStrike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  <a:ea typeface="Times New Roman" pitchFamily="18" charset="0"/>
                <a:cs typeface="Times New Roman" pitchFamily="18" charset="0"/>
              </a:rPr>
              <a:t>«Наркологический  диспансер»</a:t>
            </a:r>
            <a:endParaRPr kumimoji="0" lang="ru-RU" sz="2700" b="1" i="0" u="none" strike="noStrike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rbel" pitchFamily="34" charset="0"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700" b="1" i="0" u="none" strike="noStrike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700" b="1" i="0" u="none" strike="noStrike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rbe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28695" cy="1138083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857224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285984" y="1857364"/>
            <a:ext cx="5929354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dirty="0" smtClean="0">
                <a:ln/>
                <a:solidFill>
                  <a:schemeClr val="tx2">
                    <a:lumMod val="75000"/>
                  </a:schemeClr>
                </a:solidFill>
                <a:effectLst/>
                <a:latin typeface="Georgia" pitchFamily="18" charset="0"/>
                <a:cs typeface="Arial" pitchFamily="34" charset="0"/>
              </a:rPr>
              <a:t>текст</a:t>
            </a:r>
            <a:endParaRPr lang="ru-RU" sz="3200" dirty="0">
              <a:ln/>
              <a:solidFill>
                <a:schemeClr val="tx2">
                  <a:lumMod val="75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71636" y="285728"/>
            <a:ext cx="6858016" cy="86177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  <a:scene3d>
              <a:camera prst="perspectiveAbove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blipFill>
                  <a:blip r:embed="rId3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Опыт работы  медицинских сестер Наркологического диспансера</a:t>
            </a:r>
          </a:p>
          <a:p>
            <a:pPr algn="ctr"/>
            <a:r>
              <a:rPr lang="ru-RU" b="1" dirty="0" smtClean="0">
                <a:ln w="11430"/>
                <a:blipFill>
                  <a:blip r:embed="rId3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по проведению посещений пациентов на дому</a:t>
            </a:r>
          </a:p>
          <a:p>
            <a:pPr algn="r"/>
            <a:r>
              <a:rPr lang="ru-RU" sz="1400" b="1" dirty="0" smtClean="0">
                <a:ln w="11430"/>
                <a:blipFill>
                  <a:blip r:embed="rId3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1400" b="1" dirty="0">
              <a:ln w="11430"/>
              <a:blipFill>
                <a:blip r:embed="rId3"/>
                <a:tile tx="0" ty="0" sx="100000" sy="100000" flip="none" algn="tl"/>
              </a:blip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Минус 10"/>
          <p:cNvSpPr/>
          <p:nvPr/>
        </p:nvSpPr>
        <p:spPr>
          <a:xfrm>
            <a:off x="785786" y="857232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I:\работа\Изображение 11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2285992"/>
            <a:ext cx="1785950" cy="3643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786050" y="1214422"/>
            <a:ext cx="6357949" cy="564357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u="sng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Б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УЗОО  «Наркологический    диспансер»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ПОСЕЩЕНИЕ МЕДИЦИНСКОЙ СЕСТРОЙ НА ДОМУ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Дата ____________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Фамилия, имя, отчество пациента ___________________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Год рождения (полностью) _________________________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Адрес  __________________________________________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Содержание поручения ____________________________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Осмотр пациента _________________________________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Физическое и психическое состояние пациента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_______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Жалобы пациента на момент обследования __________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Режим трезвости _________________________________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Данные обследования  ____________________________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Беседа с родственниками __________________________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Санитарное состояние жилища  _____________________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Социальные условия жизни ________________________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Рекомендации ___________________________________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Посещение выполнила медсестра __________________                                Подпись врача ______________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28695" cy="1138083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5" name="Минус 14"/>
          <p:cNvSpPr/>
          <p:nvPr/>
        </p:nvSpPr>
        <p:spPr>
          <a:xfrm>
            <a:off x="857224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Минус 16"/>
          <p:cNvSpPr/>
          <p:nvPr/>
        </p:nvSpPr>
        <p:spPr>
          <a:xfrm>
            <a:off x="785786" y="857232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23528" y="1304176"/>
            <a:ext cx="8515848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Фамилия, имя, отчество пациента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Дата рождения (полностью)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Адрес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Содержание поручения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Осмотр пациента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Физическое и психическое состояние пациента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Жалобы пациента на момент обследования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Режим трезвости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Данные обследования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Беседа с родственниками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Санитарное состояние жилища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Социальные условия жизни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Рекомендации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10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5881" y="1412776"/>
            <a:ext cx="230643" cy="214314"/>
          </a:xfrm>
          <a:prstGeom prst="rect">
            <a:avLst/>
          </a:prstGeom>
          <a:noFill/>
        </p:spPr>
      </p:pic>
      <p:pic>
        <p:nvPicPr>
          <p:cNvPr id="11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5881" y="1841404"/>
            <a:ext cx="230643" cy="214314"/>
          </a:xfrm>
          <a:prstGeom prst="rect">
            <a:avLst/>
          </a:prstGeom>
          <a:noFill/>
        </p:spPr>
      </p:pic>
      <p:pic>
        <p:nvPicPr>
          <p:cNvPr id="12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5881" y="2276872"/>
            <a:ext cx="230643" cy="214314"/>
          </a:xfrm>
          <a:prstGeom prst="rect">
            <a:avLst/>
          </a:prstGeom>
          <a:noFill/>
        </p:spPr>
      </p:pic>
      <p:pic>
        <p:nvPicPr>
          <p:cNvPr id="13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5881" y="2708920"/>
            <a:ext cx="230643" cy="214314"/>
          </a:xfrm>
          <a:prstGeom prst="rect">
            <a:avLst/>
          </a:prstGeom>
          <a:noFill/>
        </p:spPr>
      </p:pic>
      <p:pic>
        <p:nvPicPr>
          <p:cNvPr id="18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5881" y="3163198"/>
            <a:ext cx="230643" cy="214314"/>
          </a:xfrm>
          <a:prstGeom prst="rect">
            <a:avLst/>
          </a:prstGeom>
          <a:noFill/>
        </p:spPr>
      </p:pic>
      <p:pic>
        <p:nvPicPr>
          <p:cNvPr id="19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5881" y="3548318"/>
            <a:ext cx="230643" cy="214314"/>
          </a:xfrm>
          <a:prstGeom prst="rect">
            <a:avLst/>
          </a:prstGeom>
          <a:noFill/>
        </p:spPr>
      </p:pic>
      <p:pic>
        <p:nvPicPr>
          <p:cNvPr id="20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6018438"/>
            <a:ext cx="230643" cy="214314"/>
          </a:xfrm>
          <a:prstGeom prst="rect">
            <a:avLst/>
          </a:prstGeom>
          <a:noFill/>
        </p:spPr>
      </p:pic>
      <p:pic>
        <p:nvPicPr>
          <p:cNvPr id="21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5881" y="6455046"/>
            <a:ext cx="230643" cy="214314"/>
          </a:xfrm>
          <a:prstGeom prst="rect">
            <a:avLst/>
          </a:prstGeom>
          <a:noFill/>
        </p:spPr>
      </p:pic>
      <p:pic>
        <p:nvPicPr>
          <p:cNvPr id="22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5661248"/>
            <a:ext cx="230643" cy="214314"/>
          </a:xfrm>
          <a:prstGeom prst="rect">
            <a:avLst/>
          </a:prstGeom>
          <a:noFill/>
        </p:spPr>
      </p:pic>
      <p:pic>
        <p:nvPicPr>
          <p:cNvPr id="23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5264540"/>
            <a:ext cx="230643" cy="214314"/>
          </a:xfrm>
          <a:prstGeom prst="rect">
            <a:avLst/>
          </a:prstGeom>
          <a:noFill/>
        </p:spPr>
      </p:pic>
      <p:pic>
        <p:nvPicPr>
          <p:cNvPr id="24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3976946"/>
            <a:ext cx="230643" cy="214314"/>
          </a:xfrm>
          <a:prstGeom prst="rect">
            <a:avLst/>
          </a:prstGeom>
          <a:noFill/>
        </p:spPr>
      </p:pic>
      <p:pic>
        <p:nvPicPr>
          <p:cNvPr id="25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4406144"/>
            <a:ext cx="230643" cy="214314"/>
          </a:xfrm>
          <a:prstGeom prst="rect">
            <a:avLst/>
          </a:prstGeom>
          <a:noFill/>
        </p:spPr>
      </p:pic>
      <p:pic>
        <p:nvPicPr>
          <p:cNvPr id="26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4835342"/>
            <a:ext cx="230643" cy="21431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161880" y="188640"/>
            <a:ext cx="7677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r>
              <a:rPr lang="ru-RU" sz="2400" b="1" dirty="0">
                <a:solidFill>
                  <a:srgbClr val="9933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Лист посещения медицинской сестрой на дому включает в себя следующие разделы: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28695" cy="1138083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5" name="Минус 14"/>
          <p:cNvSpPr/>
          <p:nvPr/>
        </p:nvSpPr>
        <p:spPr>
          <a:xfrm>
            <a:off x="857224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571636" y="285728"/>
            <a:ext cx="6858016" cy="86177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  <a:scene3d>
              <a:camera prst="perspectiveAbove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blipFill>
                  <a:blip r:embed="rId3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Опыт работы  медицинских сестер Наркологического диспансера</a:t>
            </a:r>
          </a:p>
          <a:p>
            <a:pPr algn="ctr"/>
            <a:r>
              <a:rPr lang="ru-RU" b="1" dirty="0" smtClean="0">
                <a:ln w="11430"/>
                <a:blipFill>
                  <a:blip r:embed="rId3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по проведению посещений пациентов на дому</a:t>
            </a:r>
          </a:p>
          <a:p>
            <a:pPr algn="r"/>
            <a:r>
              <a:rPr lang="ru-RU" sz="1400" b="1" dirty="0" smtClean="0">
                <a:ln w="11430"/>
                <a:blipFill>
                  <a:blip r:embed="rId3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1400" b="1" dirty="0">
              <a:ln w="11430"/>
              <a:blipFill>
                <a:blip r:embed="rId3"/>
                <a:tile tx="0" ty="0" sx="100000" sy="100000" flip="none" algn="tl"/>
              </a:blip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7" name="Минус 16"/>
          <p:cNvSpPr/>
          <p:nvPr/>
        </p:nvSpPr>
        <p:spPr>
          <a:xfrm>
            <a:off x="785786" y="857232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7 лист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381202" y="2420888"/>
            <a:ext cx="4714876" cy="4293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F:\Доклады к семинару\для ОПСА\Изображение 11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0568" y="1700808"/>
            <a:ext cx="4429124" cy="4437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28695" cy="1138083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5" name="Минус 14"/>
          <p:cNvSpPr/>
          <p:nvPr/>
        </p:nvSpPr>
        <p:spPr>
          <a:xfrm>
            <a:off x="857224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Минус 16"/>
          <p:cNvSpPr/>
          <p:nvPr/>
        </p:nvSpPr>
        <p:spPr>
          <a:xfrm>
            <a:off x="785786" y="857232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6512" y="251937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Результат проведенной работы:</a:t>
            </a:r>
            <a:endParaRPr kumimoji="0" lang="ru-RU" sz="3200" b="1" i="0" strike="noStrike" cap="none" normalizeH="0" baseline="0" dirty="0" smtClean="0">
              <a:ln>
                <a:noFill/>
              </a:ln>
              <a:solidFill>
                <a:srgbClr val="993300"/>
              </a:solidFill>
              <a:effectLst/>
              <a:latin typeface="+mj-lt"/>
              <a:cs typeface="Arial" pitchFamily="34" charset="0"/>
            </a:endParaRPr>
          </a:p>
        </p:txBody>
      </p:sp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xmlns="" val="3399492427"/>
              </p:ext>
            </p:extLst>
          </p:nvPr>
        </p:nvGraphicFramePr>
        <p:xfrm>
          <a:off x="192577" y="1155954"/>
          <a:ext cx="4357718" cy="3246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Диаграмма 20"/>
          <p:cNvGraphicFramePr/>
          <p:nvPr>
            <p:extLst>
              <p:ext uri="{D42A27DB-BD31-4B8C-83A1-F6EECF244321}">
                <p14:modId xmlns:p14="http://schemas.microsoft.com/office/powerpoint/2010/main" xmlns="" val="2059084315"/>
              </p:ext>
            </p:extLst>
          </p:nvPr>
        </p:nvGraphicFramePr>
        <p:xfrm>
          <a:off x="4452640" y="1181712"/>
          <a:ext cx="4643438" cy="321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4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5794434"/>
            <a:ext cx="483965" cy="354384"/>
          </a:xfrm>
          <a:prstGeom prst="rect">
            <a:avLst/>
          </a:prstGeom>
          <a:noFill/>
        </p:spPr>
      </p:pic>
      <p:pic>
        <p:nvPicPr>
          <p:cNvPr id="25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4437112"/>
            <a:ext cx="483965" cy="354384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357158" y="4456516"/>
            <a:ext cx="8715436" cy="24288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r>
              <a:rPr lang="ru-RU" sz="2000" b="1" dirty="0" smtClean="0">
                <a:solidFill>
                  <a:srgbClr val="0000CC"/>
                </a:solidFill>
                <a:ea typeface="Times New Roman" pitchFamily="18" charset="0"/>
                <a:cs typeface="Times New Roman" pitchFamily="18" charset="0"/>
              </a:rPr>
              <a:t>разработка листа «Посещения медицинской сестрой на дому», выполнение посещения согласно предложенному плану позволяет медсестре применить единый подход к проведению посещения, выполняя его качественно, и информативно;</a:t>
            </a: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endParaRPr lang="ru-RU" sz="1600" b="1" dirty="0" smtClean="0">
              <a:solidFill>
                <a:srgbClr val="0000CC"/>
              </a:solidFill>
              <a:cs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r>
              <a:rPr lang="ru-RU" sz="2000" b="1" dirty="0" smtClean="0">
                <a:solidFill>
                  <a:srgbClr val="0000CC"/>
                </a:solidFill>
                <a:ea typeface="Times New Roman" pitchFamily="18" charset="0"/>
                <a:cs typeface="Times New Roman" pitchFamily="18" charset="0"/>
              </a:rPr>
              <a:t> увеличение количества посещений пациентами наркологических кабинетов для своевременного прохождения лечения и решения вопроса о снятии  с учета.</a:t>
            </a:r>
            <a:endParaRPr lang="ru-RU" sz="2000" b="1" dirty="0" smtClean="0">
              <a:solidFill>
                <a:srgbClr val="0000CC"/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28695" cy="1138083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5" name="Минус 14"/>
          <p:cNvSpPr/>
          <p:nvPr/>
        </p:nvSpPr>
        <p:spPr>
          <a:xfrm>
            <a:off x="857224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571636" y="285728"/>
            <a:ext cx="6858016" cy="86177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  <a:scene3d>
              <a:camera prst="perspectiveAbove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blipFill>
                  <a:blip r:embed="rId3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Опыт работы  медицинских сестер Наркологического диспансера</a:t>
            </a:r>
          </a:p>
          <a:p>
            <a:pPr algn="ctr"/>
            <a:r>
              <a:rPr lang="ru-RU" b="1" dirty="0" smtClean="0">
                <a:ln w="11430"/>
                <a:blipFill>
                  <a:blip r:embed="rId3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по проведению посещений пациентов на дому</a:t>
            </a:r>
          </a:p>
          <a:p>
            <a:pPr algn="r"/>
            <a:r>
              <a:rPr lang="ru-RU" sz="1400" b="1" dirty="0" smtClean="0">
                <a:ln w="11430"/>
                <a:blipFill>
                  <a:blip r:embed="rId3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1400" b="1" dirty="0">
              <a:ln w="11430"/>
              <a:blipFill>
                <a:blip r:embed="rId3"/>
                <a:tile tx="0" ty="0" sx="100000" sy="100000" flip="none" algn="tl"/>
              </a:blip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7" name="Минус 16"/>
          <p:cNvSpPr/>
          <p:nvPr/>
        </p:nvSpPr>
        <p:spPr>
          <a:xfrm>
            <a:off x="785786" y="857232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9 лист 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148064" y="4437112"/>
            <a:ext cx="3574419" cy="2420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57158" y="1124744"/>
            <a:ext cx="8643998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uk-UA" sz="3200" b="1" i="0" u="sng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За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счет организации работы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медицинской сестры мы имеем: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рост охваченных посещениями пациентов состоящих на учете,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повышение количества  обследованных пациентов;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информативные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посещения.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10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2642568"/>
            <a:ext cx="483965" cy="354384"/>
          </a:xfrm>
          <a:prstGeom prst="rect">
            <a:avLst/>
          </a:prstGeom>
          <a:noFill/>
        </p:spPr>
      </p:pic>
      <p:pic>
        <p:nvPicPr>
          <p:cNvPr id="11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4082728"/>
            <a:ext cx="483965" cy="354384"/>
          </a:xfrm>
          <a:prstGeom prst="rect">
            <a:avLst/>
          </a:prstGeom>
          <a:noFill/>
        </p:spPr>
      </p:pic>
      <p:pic>
        <p:nvPicPr>
          <p:cNvPr id="12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5522888"/>
            <a:ext cx="483965" cy="3543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785926"/>
            <a:ext cx="2122296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Загнутый угол 11"/>
          <p:cNvSpPr/>
          <p:nvPr/>
        </p:nvSpPr>
        <p:spPr>
          <a:xfrm>
            <a:off x="2928926" y="1357298"/>
            <a:ext cx="6072230" cy="2928958"/>
          </a:xfrm>
          <a:prstGeom prst="foldedCorner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Главная заповедь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пациенту,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сформированная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времена Гиппократа, -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«не навреди»</a:t>
            </a:r>
            <a:endParaRPr lang="ru-RU" sz="4000" b="1" spc="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Рисунок 13" descr="фото диспансера 00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1" y="214290"/>
            <a:ext cx="928695" cy="1138083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5" name="Минус 14"/>
          <p:cNvSpPr/>
          <p:nvPr/>
        </p:nvSpPr>
        <p:spPr>
          <a:xfrm>
            <a:off x="857224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571636" y="285728"/>
            <a:ext cx="6858016" cy="86177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  <a:scene3d>
              <a:camera prst="perspectiveAbove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blipFill>
                  <a:blip r:embed="rId4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Опыт работы  медицинских сестер Наркологического диспансера</a:t>
            </a:r>
          </a:p>
          <a:p>
            <a:pPr algn="ctr"/>
            <a:r>
              <a:rPr lang="ru-RU" b="1" dirty="0" smtClean="0">
                <a:ln w="11430"/>
                <a:blipFill>
                  <a:blip r:embed="rId4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по проведению посещений пациентов на дому</a:t>
            </a:r>
          </a:p>
          <a:p>
            <a:pPr algn="r"/>
            <a:r>
              <a:rPr lang="ru-RU" sz="1400" b="1" dirty="0" smtClean="0">
                <a:ln w="11430"/>
                <a:blipFill>
                  <a:blip r:embed="rId4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1400" b="1" dirty="0">
              <a:ln w="11430"/>
              <a:blipFill>
                <a:blip r:embed="rId4"/>
                <a:tile tx="0" ty="0" sx="100000" sy="100000" flip="none" algn="tl"/>
              </a:blip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7" name="Минус 16"/>
          <p:cNvSpPr/>
          <p:nvPr/>
        </p:nvSpPr>
        <p:spPr>
          <a:xfrm>
            <a:off x="785786" y="857232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42844" y="4429132"/>
            <a:ext cx="900115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r>
              <a:rPr lang="ru-RU" sz="2800" b="1" dirty="0" smtClean="0">
                <a:solidFill>
                  <a:srgbClr val="0000CC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Медицинская сестра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знает, что слово лечит, но и оно же может ранить, </a:t>
            </a:r>
            <a:r>
              <a:rPr lang="ru-RU" sz="2800" b="1" dirty="0" smtClean="0">
                <a:solidFill>
                  <a:srgbClr val="0000CC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оэтому  она четко придерживается и применяет на практике: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latin typeface="+mj-lt"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-  правила эффективного общения,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latin typeface="+mj-lt"/>
                <a:ea typeface="Times New Roman" pitchFamily="18" charset="0"/>
                <a:cs typeface="Arial" pitchFamily="34" charset="0"/>
              </a:rPr>
              <a:t>-  правила поведения в условиях конфликта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11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3259" y="5786454"/>
            <a:ext cx="483965" cy="354384"/>
          </a:xfrm>
          <a:prstGeom prst="rect">
            <a:avLst/>
          </a:prstGeom>
          <a:noFill/>
        </p:spPr>
      </p:pic>
      <p:pic>
        <p:nvPicPr>
          <p:cNvPr id="13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3259" y="6215082"/>
            <a:ext cx="483965" cy="3543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I:\работа\Изображение 113.jpg"/>
          <p:cNvPicPr preferRelativeResize="0"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000504"/>
            <a:ext cx="2961371" cy="285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IMG_527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950674" y="1997972"/>
            <a:ext cx="6143636" cy="4005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фото диспансера 00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14281" y="214290"/>
            <a:ext cx="928695" cy="1138083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7" name="Минус 16"/>
          <p:cNvSpPr/>
          <p:nvPr/>
        </p:nvSpPr>
        <p:spPr>
          <a:xfrm>
            <a:off x="857224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571636" y="285728"/>
            <a:ext cx="6858016" cy="86177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  <a:scene3d>
              <a:camera prst="perspectiveAbove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blipFill>
                  <a:blip r:embed="rId5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Опыт работы  медицинских сестер Наркологического диспансера</a:t>
            </a:r>
          </a:p>
          <a:p>
            <a:pPr algn="ctr"/>
            <a:r>
              <a:rPr lang="ru-RU" b="1" dirty="0" smtClean="0">
                <a:ln w="11430"/>
                <a:blipFill>
                  <a:blip r:embed="rId5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по проведению посещений пациентов на дому</a:t>
            </a:r>
          </a:p>
          <a:p>
            <a:pPr algn="r"/>
            <a:r>
              <a:rPr lang="ru-RU" sz="1400" b="1" dirty="0" smtClean="0">
                <a:ln w="11430"/>
                <a:blipFill>
                  <a:blip r:embed="rId5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1400" b="1" dirty="0">
              <a:ln w="11430"/>
              <a:blipFill>
                <a:blip r:embed="rId5"/>
                <a:tile tx="0" ty="0" sx="100000" sy="100000" flip="none" algn="tl"/>
              </a:blip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9" name="Минус 18"/>
          <p:cNvSpPr/>
          <p:nvPr/>
        </p:nvSpPr>
        <p:spPr>
          <a:xfrm>
            <a:off x="785786" y="857232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 descr="I:\работа\Изображение 111.jpg"/>
          <p:cNvPicPr preferRelativeResize="0"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1428736"/>
            <a:ext cx="2950674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>
            <a:lum bright="30000"/>
          </a:blip>
          <a:srcRect/>
          <a:stretch>
            <a:fillRect/>
          </a:stretch>
        </p:blipFill>
        <p:spPr>
          <a:xfrm>
            <a:off x="357157" y="714356"/>
            <a:ext cx="8643999" cy="5865497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214414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286148" y="3643314"/>
            <a:ext cx="692948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214282" y="214290"/>
            <a:ext cx="1785950" cy="571504"/>
          </a:xfrm>
          <a:prstGeom prst="round2DiagRect">
            <a:avLst>
              <a:gd name="adj1" fmla="val 46559"/>
              <a:gd name="adj2" fmla="val 0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«НД»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00232" y="2714620"/>
            <a:ext cx="5643602" cy="1785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57224" y="2143116"/>
            <a:ext cx="7929618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rgbClr val="99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  <a:latin typeface="Georgia" pitchFamily="18" charset="0"/>
                <a:cs typeface="Arial" pitchFamily="34" charset="0"/>
              </a:rPr>
              <a:t>Благодарю</a:t>
            </a:r>
          </a:p>
          <a:p>
            <a:pPr algn="ctr"/>
            <a:r>
              <a:rPr lang="ru-RU" sz="4800" b="1" cap="all" dirty="0" smtClean="0">
                <a:ln/>
                <a:solidFill>
                  <a:srgbClr val="99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  <a:latin typeface="Georgia" pitchFamily="18" charset="0"/>
                <a:cs typeface="Arial" pitchFamily="34" charset="0"/>
              </a:rPr>
              <a:t> за внимание !</a:t>
            </a:r>
            <a:endParaRPr lang="ru-RU" sz="4800" b="1" cap="all" dirty="0">
              <a:ln/>
              <a:solidFill>
                <a:srgbClr val="9933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10000" stA="55000" endPos="48000" dist="500" dir="5400000" sy="-100000" algn="bl" rotWithShape="0"/>
              </a:effectLst>
              <a:latin typeface="Georgia" pitchFamily="18" charset="0"/>
              <a:cs typeface="Arial" pitchFamily="34" charset="0"/>
            </a:endParaRPr>
          </a:p>
        </p:txBody>
      </p:sp>
      <p:pic>
        <p:nvPicPr>
          <p:cNvPr id="11" name="Рисунок 10" descr="flowers17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57158" y="3786190"/>
            <a:ext cx="2746188" cy="2857520"/>
          </a:xfrm>
          <a:prstGeom prst="ellipse">
            <a:avLst/>
          </a:prstGeom>
          <a:effectLst>
            <a:softEdge rad="1270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928926" y="1285860"/>
            <a:ext cx="6000792" cy="92869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Амбулаторная помощь </a:t>
            </a:r>
            <a:endParaRPr lang="ru-RU" sz="2800" dirty="0"/>
          </a:p>
        </p:txBody>
      </p:sp>
      <p:pic>
        <p:nvPicPr>
          <p:cNvPr id="19458" name="Picture 2" descr="D:\Clipart\Люди\Общее\000320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78480" y="2143116"/>
            <a:ext cx="3079338" cy="20605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9" name="Picture 3" descr="D:\Clipart\Люди\Общее\000320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61856" y="4857760"/>
            <a:ext cx="3095962" cy="2071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Правая фигурная скобка 15"/>
          <p:cNvSpPr/>
          <p:nvPr/>
        </p:nvSpPr>
        <p:spPr>
          <a:xfrm>
            <a:off x="5143504" y="2643182"/>
            <a:ext cx="428628" cy="3643338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571744"/>
            <a:ext cx="3429024" cy="42862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Наркологический кабинет ЦАО</a:t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643570" y="3357562"/>
            <a:ext cx="3429024" cy="42862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Наркологический кабинет ОАО</a:t>
            </a:r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643570" y="4143380"/>
            <a:ext cx="3429024" cy="42862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Наркологический кабинет ЛАО</a:t>
            </a:r>
            <a:endParaRPr lang="ru-RU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643570" y="5000636"/>
            <a:ext cx="3429024" cy="42862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Наркологический кабинет КАО</a:t>
            </a:r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643570" y="5786454"/>
            <a:ext cx="3429024" cy="42862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Наркологический кабинет САО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71406" y="3071810"/>
            <a:ext cx="6286544" cy="257176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</a:t>
            </a:r>
            <a:r>
              <a:rPr lang="ru-RU" sz="20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Помощь</a:t>
            </a:r>
          </a:p>
          <a:p>
            <a:r>
              <a:rPr lang="ru-RU" sz="20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оказывают:</a:t>
            </a:r>
          </a:p>
          <a:p>
            <a:pPr>
              <a:buFont typeface="Wingdings" pitchFamily="2" charset="2"/>
              <a:buChar char="§"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врачи психиатры-наркологи,</a:t>
            </a:r>
          </a:p>
          <a:p>
            <a:pPr>
              <a:buFont typeface="Wingdings" pitchFamily="2" charset="2"/>
              <a:buChar char="§"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специалисты по социальной работе, </a:t>
            </a:r>
          </a:p>
          <a:p>
            <a:pPr>
              <a:buFont typeface="Wingdings" pitchFamily="2" charset="2"/>
              <a:buChar char="§"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медицинские сестры,</a:t>
            </a:r>
          </a:p>
          <a:p>
            <a:pPr>
              <a:buFont typeface="Wingdings" pitchFamily="2" charset="2"/>
              <a:buChar char="§"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психологи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9" name="Рисунок 18" descr="фото диспансера 00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14281" y="214290"/>
            <a:ext cx="928695" cy="1138083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24" name="Минус 23"/>
          <p:cNvSpPr/>
          <p:nvPr/>
        </p:nvSpPr>
        <p:spPr>
          <a:xfrm>
            <a:off x="857224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259632" y="260648"/>
            <a:ext cx="7500958" cy="1015663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  <a:scene3d>
              <a:camera prst="perspectiveAbove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blipFill>
                  <a:blip r:embed="rId5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Опыт работы  медицинских сестер Наркологического диспансера</a:t>
            </a:r>
          </a:p>
          <a:p>
            <a:pPr algn="ctr"/>
            <a:r>
              <a:rPr lang="ru-RU" sz="2000" b="1" dirty="0" smtClean="0">
                <a:ln w="11430"/>
                <a:blipFill>
                  <a:blip r:embed="rId5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по проведению посещений пациентов на дому</a:t>
            </a:r>
          </a:p>
          <a:p>
            <a:pPr algn="r"/>
            <a:r>
              <a:rPr lang="ru-RU" sz="2000" b="1" dirty="0" smtClean="0">
                <a:ln w="11430"/>
                <a:blipFill>
                  <a:blip r:embed="rId5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2000" b="1" dirty="0">
              <a:ln w="11430"/>
              <a:blipFill>
                <a:blip r:embed="rId5"/>
                <a:tile tx="0" ty="0" sx="100000" sy="100000" flip="none" algn="tl"/>
              </a:blip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7" name="Минус 26"/>
          <p:cNvSpPr/>
          <p:nvPr/>
        </p:nvSpPr>
        <p:spPr>
          <a:xfrm>
            <a:off x="785786" y="857232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-24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643042" y="1142984"/>
            <a:ext cx="6000792" cy="92869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Амбулаторная помощь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Правая фигурная скобка 15"/>
          <p:cNvSpPr/>
          <p:nvPr/>
        </p:nvSpPr>
        <p:spPr>
          <a:xfrm rot="16200000">
            <a:off x="4393405" y="-2036006"/>
            <a:ext cx="500066" cy="8572560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57158" y="4714884"/>
            <a:ext cx="2143140" cy="85725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Наркологический кабинет ЦАО</a:t>
            </a:r>
            <a:endParaRPr lang="ru-RU" b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857356" y="5715016"/>
            <a:ext cx="2214579" cy="92869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Наркологический кабинет ОАО</a:t>
            </a:r>
            <a:endParaRPr lang="ru-RU" b="1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571868" y="4643446"/>
            <a:ext cx="2214578" cy="92869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Наркологический кабинет ЛАО</a:t>
            </a:r>
            <a:endParaRPr lang="ru-RU" b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500694" y="5715016"/>
            <a:ext cx="2178859" cy="92869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Наркологический кабинет КАО</a:t>
            </a:r>
            <a:endParaRPr lang="ru-RU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858016" y="4572008"/>
            <a:ext cx="2143140" cy="100013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Наркологический кабинет САО</a:t>
            </a:r>
            <a:endParaRPr lang="ru-RU" b="1" dirty="0"/>
          </a:p>
        </p:txBody>
      </p:sp>
      <p:pic>
        <p:nvPicPr>
          <p:cNvPr id="17" name="Рисунок 16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28695" cy="1138083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24" name="Минус 23"/>
          <p:cNvSpPr/>
          <p:nvPr/>
        </p:nvSpPr>
        <p:spPr>
          <a:xfrm>
            <a:off x="857224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571636" y="285728"/>
            <a:ext cx="6858016" cy="86177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  <a:scene3d>
              <a:camera prst="perspectiveAbove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blipFill>
                  <a:blip r:embed="rId3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Опыт работы  медицинских сестер Наркологического диспансера</a:t>
            </a:r>
          </a:p>
          <a:p>
            <a:pPr algn="ctr"/>
            <a:r>
              <a:rPr lang="ru-RU" b="1" dirty="0" smtClean="0">
                <a:ln w="11430"/>
                <a:blipFill>
                  <a:blip r:embed="rId3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по проведению посещений пациентов на дому</a:t>
            </a:r>
          </a:p>
          <a:p>
            <a:pPr algn="r"/>
            <a:r>
              <a:rPr lang="ru-RU" sz="1400" b="1" dirty="0" smtClean="0">
                <a:ln w="11430"/>
                <a:blipFill>
                  <a:blip r:embed="rId3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1400" b="1" dirty="0">
              <a:ln w="11430"/>
              <a:blipFill>
                <a:blip r:embed="rId3"/>
                <a:tile tx="0" ty="0" sx="100000" sy="100000" flip="none" algn="tl"/>
              </a:blip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6" name="Минус 25"/>
          <p:cNvSpPr/>
          <p:nvPr/>
        </p:nvSpPr>
        <p:spPr>
          <a:xfrm>
            <a:off x="785786" y="857232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0003216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43504" y="2285992"/>
            <a:ext cx="2786082" cy="18573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 descr="0003332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428728" y="2214554"/>
            <a:ext cx="2663464" cy="19752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" name="Правая фигурная скобка 26"/>
          <p:cNvSpPr/>
          <p:nvPr/>
        </p:nvSpPr>
        <p:spPr>
          <a:xfrm rot="5400000">
            <a:off x="4393405" y="-107182"/>
            <a:ext cx="500066" cy="8572560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643174" y="1071546"/>
            <a:ext cx="6500826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993300"/>
                </a:solidFill>
              </a:rPr>
              <a:t>Задачи медицинской сестры :</a:t>
            </a:r>
          </a:p>
          <a:p>
            <a:pPr algn="ctr"/>
            <a:endParaRPr lang="ru-RU" sz="1100" b="1" dirty="0" smtClean="0">
              <a:solidFill>
                <a:srgbClr val="0000CC"/>
              </a:solidFill>
            </a:endParaRPr>
          </a:p>
          <a:p>
            <a:pPr algn="ctr"/>
            <a:endParaRPr lang="ru-RU" sz="1100" b="1" dirty="0" smtClean="0">
              <a:solidFill>
                <a:srgbClr val="0000CC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0000CC"/>
                </a:solidFill>
              </a:rPr>
              <a:t>  оценка медико-социальных условий проживания пациента;</a:t>
            </a:r>
          </a:p>
          <a:p>
            <a:endParaRPr lang="ru-RU" sz="1100" b="1" dirty="0" smtClean="0">
              <a:solidFill>
                <a:srgbClr val="0000CC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0000CC"/>
                </a:solidFill>
              </a:rPr>
              <a:t>  выявление факторов риска;</a:t>
            </a:r>
          </a:p>
          <a:p>
            <a:endParaRPr lang="ru-RU" sz="1100" b="1" dirty="0" smtClean="0">
              <a:solidFill>
                <a:srgbClr val="0000CC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0000CC"/>
                </a:solidFill>
              </a:rPr>
              <a:t>  динамическое наблюдение за состоянием здоровья;</a:t>
            </a:r>
          </a:p>
          <a:p>
            <a:endParaRPr lang="ru-RU" sz="1100" b="1" dirty="0" smtClean="0">
              <a:solidFill>
                <a:srgbClr val="0000CC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0000CC"/>
                </a:solidFill>
              </a:rPr>
              <a:t>  повышение санитарной культуры в семье;</a:t>
            </a:r>
          </a:p>
          <a:p>
            <a:endParaRPr lang="ru-RU" sz="1100" b="1" dirty="0" smtClean="0">
              <a:solidFill>
                <a:srgbClr val="0000CC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0000CC"/>
                </a:solidFill>
              </a:rPr>
              <a:t>  приглашение на прием к психиатру-наркологу</a:t>
            </a:r>
            <a:endParaRPr lang="ru-RU" sz="2800" b="1" dirty="0">
              <a:solidFill>
                <a:srgbClr val="0000CC"/>
              </a:solidFill>
            </a:endParaRPr>
          </a:p>
        </p:txBody>
      </p:sp>
      <p:pic>
        <p:nvPicPr>
          <p:cNvPr id="12" name="Рисунок 11" descr="I:\работа\Изображение 11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928802"/>
            <a:ext cx="2143139" cy="4643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фото диспансера 00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1" y="214290"/>
            <a:ext cx="928695" cy="1138083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5" name="Минус 14"/>
          <p:cNvSpPr/>
          <p:nvPr/>
        </p:nvSpPr>
        <p:spPr>
          <a:xfrm>
            <a:off x="857224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571636" y="285728"/>
            <a:ext cx="6858016" cy="86177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  <a:scene3d>
              <a:camera prst="perspectiveAbove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blipFill>
                  <a:blip r:embed="rId4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Опыт работы  медицинских сестер Наркологического диспансера</a:t>
            </a:r>
          </a:p>
          <a:p>
            <a:pPr algn="ctr"/>
            <a:r>
              <a:rPr lang="ru-RU" b="1" dirty="0" smtClean="0">
                <a:ln w="11430"/>
                <a:blipFill>
                  <a:blip r:embed="rId4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по проведению посещений пациентов на дому</a:t>
            </a:r>
          </a:p>
          <a:p>
            <a:pPr algn="r"/>
            <a:r>
              <a:rPr lang="ru-RU" sz="1400" b="1" dirty="0" smtClean="0">
                <a:ln w="11430"/>
                <a:blipFill>
                  <a:blip r:embed="rId4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1400" b="1" dirty="0">
              <a:ln w="11430"/>
              <a:blipFill>
                <a:blip r:embed="rId4"/>
                <a:tile tx="0" ty="0" sx="100000" sy="100000" flip="none" algn="tl"/>
              </a:blip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7" name="Минус 16"/>
          <p:cNvSpPr/>
          <p:nvPr/>
        </p:nvSpPr>
        <p:spPr>
          <a:xfrm>
            <a:off x="785786" y="857232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00298" y="1928802"/>
            <a:ext cx="461282" cy="428625"/>
          </a:xfrm>
          <a:prstGeom prst="rect">
            <a:avLst/>
          </a:prstGeom>
          <a:noFill/>
        </p:spPr>
      </p:pic>
      <p:pic>
        <p:nvPicPr>
          <p:cNvPr id="22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00298" y="2928934"/>
            <a:ext cx="461282" cy="428625"/>
          </a:xfrm>
          <a:prstGeom prst="rect">
            <a:avLst/>
          </a:prstGeom>
          <a:noFill/>
        </p:spPr>
      </p:pic>
      <p:pic>
        <p:nvPicPr>
          <p:cNvPr id="23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00298" y="3500438"/>
            <a:ext cx="461282" cy="428625"/>
          </a:xfrm>
          <a:prstGeom prst="rect">
            <a:avLst/>
          </a:prstGeom>
          <a:noFill/>
        </p:spPr>
      </p:pic>
      <p:pic>
        <p:nvPicPr>
          <p:cNvPr id="24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00298" y="4572008"/>
            <a:ext cx="461282" cy="428625"/>
          </a:xfrm>
          <a:prstGeom prst="rect">
            <a:avLst/>
          </a:prstGeom>
          <a:noFill/>
        </p:spPr>
      </p:pic>
      <p:pic>
        <p:nvPicPr>
          <p:cNvPr id="25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71736" y="5572140"/>
            <a:ext cx="461282" cy="4286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28695" cy="1138083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5" name="Минус 14"/>
          <p:cNvSpPr/>
          <p:nvPr/>
        </p:nvSpPr>
        <p:spPr>
          <a:xfrm>
            <a:off x="857224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571636" y="285728"/>
            <a:ext cx="6858016" cy="86177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  <a:scene3d>
              <a:camera prst="perspectiveAbove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blipFill>
                  <a:blip r:embed="rId3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Опыт работы  медицинских сестер Наркологического диспансера</a:t>
            </a:r>
          </a:p>
          <a:p>
            <a:pPr algn="ctr"/>
            <a:r>
              <a:rPr lang="ru-RU" b="1" dirty="0" smtClean="0">
                <a:ln w="11430"/>
                <a:blipFill>
                  <a:blip r:embed="rId3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по проведению посещений пациентов на дому</a:t>
            </a:r>
          </a:p>
          <a:p>
            <a:pPr algn="r"/>
            <a:r>
              <a:rPr lang="ru-RU" sz="1400" b="1" dirty="0" smtClean="0">
                <a:ln w="11430"/>
                <a:blipFill>
                  <a:blip r:embed="rId3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1400" b="1" dirty="0">
              <a:ln w="11430"/>
              <a:blipFill>
                <a:blip r:embed="rId3"/>
                <a:tile tx="0" ty="0" sx="100000" sy="100000" flip="none" algn="tl"/>
              </a:blip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7" name="Минус 16"/>
          <p:cNvSpPr/>
          <p:nvPr/>
        </p:nvSpPr>
        <p:spPr>
          <a:xfrm>
            <a:off x="785786" y="857232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57158" y="1142984"/>
            <a:ext cx="8786842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Цель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организации работы</a:t>
            </a: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медицинской сестры, осуществляющей посещения пациентов на дому: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b="1" dirty="0" smtClean="0">
              <a:solidFill>
                <a:srgbClr val="0000CC"/>
              </a:solidFill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b="1" baseline="0" dirty="0" smtClean="0">
              <a:solidFill>
                <a:srgbClr val="0000CC"/>
              </a:solidFill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повышение процента охвата посещениями;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повышение процента обследованных пациентов;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организация единого подхода к проведению посещения;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повышение информативности проводимых посещений.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21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3143248"/>
            <a:ext cx="461282" cy="428625"/>
          </a:xfrm>
          <a:prstGeom prst="rect">
            <a:avLst/>
          </a:prstGeom>
          <a:noFill/>
        </p:spPr>
      </p:pic>
      <p:pic>
        <p:nvPicPr>
          <p:cNvPr id="22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3714752"/>
            <a:ext cx="461282" cy="428625"/>
          </a:xfrm>
          <a:prstGeom prst="rect">
            <a:avLst/>
          </a:prstGeom>
          <a:noFill/>
        </p:spPr>
      </p:pic>
      <p:pic>
        <p:nvPicPr>
          <p:cNvPr id="23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4286256"/>
            <a:ext cx="461282" cy="428625"/>
          </a:xfrm>
          <a:prstGeom prst="rect">
            <a:avLst/>
          </a:prstGeom>
          <a:noFill/>
        </p:spPr>
      </p:pic>
      <p:pic>
        <p:nvPicPr>
          <p:cNvPr id="24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5357826"/>
            <a:ext cx="461282" cy="4286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143108" y="1071546"/>
            <a:ext cx="6786610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993300"/>
                </a:solidFill>
              </a:rPr>
              <a:t>При подборе  амбулаторных карт</a:t>
            </a:r>
            <a:r>
              <a:rPr lang="en-US" sz="3600" b="1" u="sng" dirty="0" smtClean="0">
                <a:solidFill>
                  <a:srgbClr val="993300"/>
                </a:solidFill>
              </a:rPr>
              <a:t> </a:t>
            </a:r>
            <a:r>
              <a:rPr lang="ru-RU" sz="3600" b="1" u="sng" dirty="0" smtClean="0">
                <a:solidFill>
                  <a:srgbClr val="993300"/>
                </a:solidFill>
              </a:rPr>
              <a:t> учитывается:</a:t>
            </a:r>
          </a:p>
          <a:p>
            <a:r>
              <a:rPr lang="ru-RU" sz="3600" b="1" dirty="0" smtClean="0">
                <a:solidFill>
                  <a:srgbClr val="0000CC"/>
                </a:solidFill>
              </a:rPr>
              <a:t>                </a:t>
            </a:r>
            <a:r>
              <a:rPr lang="ru-RU" sz="3500" b="1" dirty="0" smtClean="0">
                <a:solidFill>
                  <a:srgbClr val="0000CC"/>
                </a:solidFill>
              </a:rPr>
              <a:t>срочность;</a:t>
            </a:r>
          </a:p>
          <a:p>
            <a:r>
              <a:rPr lang="ru-RU" sz="3500" b="1" dirty="0" smtClean="0">
                <a:solidFill>
                  <a:srgbClr val="0000CC"/>
                </a:solidFill>
              </a:rPr>
              <a:t>                периодичность;</a:t>
            </a:r>
          </a:p>
          <a:p>
            <a:r>
              <a:rPr lang="ru-RU" sz="3500" b="1" dirty="0" smtClean="0">
                <a:solidFill>
                  <a:srgbClr val="0000CC"/>
                </a:solidFill>
              </a:rPr>
              <a:t>                территориальное</a:t>
            </a:r>
          </a:p>
          <a:p>
            <a:r>
              <a:rPr lang="ru-RU" sz="3500" b="1" dirty="0" smtClean="0">
                <a:solidFill>
                  <a:srgbClr val="0000CC"/>
                </a:solidFill>
              </a:rPr>
              <a:t>                расположение</a:t>
            </a:r>
            <a:endParaRPr lang="ru-RU" sz="3500" b="1" dirty="0">
              <a:solidFill>
                <a:srgbClr val="0000CC"/>
              </a:solidFill>
            </a:endParaRPr>
          </a:p>
        </p:txBody>
      </p:sp>
      <p:pic>
        <p:nvPicPr>
          <p:cNvPr id="12" name="Рисунок 11" descr="File000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110967">
            <a:off x="223610" y="2212409"/>
            <a:ext cx="3143250" cy="21082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4" name="Рисунок 13" descr="File0008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86534" y="4714884"/>
            <a:ext cx="3143250" cy="20955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5" name="Рисунок 14" descr="File0002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58629">
            <a:off x="557346" y="4526049"/>
            <a:ext cx="3143250" cy="21971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6" name="Рисунок 15" descr="File0004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268481">
            <a:off x="3416280" y="4471630"/>
            <a:ext cx="3206750" cy="21971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7" name="Рисунок 16" descr="фото диспансера 002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214281" y="214290"/>
            <a:ext cx="928695" cy="1138083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8" name="Минус 17"/>
          <p:cNvSpPr/>
          <p:nvPr/>
        </p:nvSpPr>
        <p:spPr>
          <a:xfrm>
            <a:off x="857224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571636" y="285728"/>
            <a:ext cx="6858016" cy="86177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  <a:scene3d>
              <a:camera prst="perspectiveAbove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blipFill>
                  <a:blip r:embed="rId7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Опыт работы  медицинских сестер Наркологического диспансера</a:t>
            </a:r>
          </a:p>
          <a:p>
            <a:pPr algn="ctr"/>
            <a:r>
              <a:rPr lang="ru-RU" b="1" dirty="0" smtClean="0">
                <a:ln w="11430"/>
                <a:blipFill>
                  <a:blip r:embed="rId7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по проведению посещений пациентов на дому</a:t>
            </a:r>
          </a:p>
          <a:p>
            <a:pPr algn="r"/>
            <a:r>
              <a:rPr lang="ru-RU" sz="1400" b="1" dirty="0" smtClean="0">
                <a:ln w="11430"/>
                <a:blipFill>
                  <a:blip r:embed="rId7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1400" b="1" dirty="0">
              <a:ln w="11430"/>
              <a:blipFill>
                <a:blip r:embed="rId7"/>
                <a:tile tx="0" ty="0" sx="100000" sy="100000" flip="none" algn="tl"/>
              </a:blip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Минус 19"/>
          <p:cNvSpPr/>
          <p:nvPr/>
        </p:nvSpPr>
        <p:spPr>
          <a:xfrm>
            <a:off x="785786" y="857232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182024" y="3357562"/>
            <a:ext cx="461282" cy="428625"/>
          </a:xfrm>
          <a:prstGeom prst="rect">
            <a:avLst/>
          </a:prstGeom>
          <a:noFill/>
        </p:spPr>
      </p:pic>
      <p:pic>
        <p:nvPicPr>
          <p:cNvPr id="21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182024" y="2857496"/>
            <a:ext cx="461282" cy="428625"/>
          </a:xfrm>
          <a:prstGeom prst="rect">
            <a:avLst/>
          </a:prstGeom>
          <a:noFill/>
        </p:spPr>
      </p:pic>
      <p:pic>
        <p:nvPicPr>
          <p:cNvPr id="22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182024" y="2357430"/>
            <a:ext cx="461282" cy="4286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57224" y="1142984"/>
            <a:ext cx="8143932" cy="5186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993300"/>
                </a:solidFill>
              </a:rPr>
              <a:t>В первую очередь  в  список планируемых посещений  включаем :</a:t>
            </a:r>
            <a:endParaRPr lang="en-US" sz="3200" b="1" u="sng" dirty="0" smtClean="0">
              <a:solidFill>
                <a:srgbClr val="993300"/>
              </a:solidFill>
            </a:endParaRPr>
          </a:p>
          <a:p>
            <a:pPr algn="ctr"/>
            <a:endParaRPr lang="ru-RU" sz="1100" b="1" u="sng" dirty="0" smtClean="0">
              <a:solidFill>
                <a:srgbClr val="0000CC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3200" b="1" dirty="0" smtClean="0">
                <a:solidFill>
                  <a:srgbClr val="0000CC"/>
                </a:solidFill>
              </a:rPr>
              <a:t>  выписанных из стационара </a:t>
            </a:r>
          </a:p>
          <a:p>
            <a:r>
              <a:rPr lang="ru-RU" sz="3200" b="1" dirty="0" smtClean="0">
                <a:solidFill>
                  <a:srgbClr val="0000CC"/>
                </a:solidFill>
              </a:rPr>
              <a:t>с диагнозом «Алкогольный психоз»;</a:t>
            </a:r>
          </a:p>
          <a:p>
            <a:endParaRPr lang="ru-RU" sz="3200" b="1" dirty="0" smtClean="0">
              <a:solidFill>
                <a:srgbClr val="0000CC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3200" b="1" dirty="0" smtClean="0">
                <a:solidFill>
                  <a:srgbClr val="0000CC"/>
                </a:solidFill>
              </a:rPr>
              <a:t> по назначению врача для уточнения режима трезвости;</a:t>
            </a:r>
          </a:p>
          <a:p>
            <a:endParaRPr lang="ru-RU" sz="3200" b="1" dirty="0" smtClean="0">
              <a:solidFill>
                <a:srgbClr val="0000CC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3200" b="1" dirty="0" smtClean="0">
                <a:solidFill>
                  <a:srgbClr val="0000CC"/>
                </a:solidFill>
              </a:rPr>
              <a:t> состоящих на учете и уклоняющихся от лечения и наблюдения.</a:t>
            </a:r>
            <a:endParaRPr lang="ru-RU" sz="3200" b="1" dirty="0">
              <a:solidFill>
                <a:srgbClr val="0000CC"/>
              </a:solidFill>
            </a:endParaRPr>
          </a:p>
        </p:txBody>
      </p:sp>
      <p:pic>
        <p:nvPicPr>
          <p:cNvPr id="14" name="Рисунок 13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28695" cy="1138083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5" name="Минус 14"/>
          <p:cNvSpPr/>
          <p:nvPr/>
        </p:nvSpPr>
        <p:spPr>
          <a:xfrm>
            <a:off x="857224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571636" y="285728"/>
            <a:ext cx="6858016" cy="86177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  <a:scene3d>
              <a:camera prst="perspectiveAbove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blipFill>
                  <a:blip r:embed="rId3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Опыт работы  медицинских сестер Наркологического диспансера</a:t>
            </a:r>
          </a:p>
          <a:p>
            <a:pPr algn="ctr"/>
            <a:r>
              <a:rPr lang="ru-RU" b="1" dirty="0" smtClean="0">
                <a:ln w="11430"/>
                <a:blipFill>
                  <a:blip r:embed="rId3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по проведению посещений пациентов на дому</a:t>
            </a:r>
          </a:p>
          <a:p>
            <a:pPr algn="r"/>
            <a:r>
              <a:rPr lang="ru-RU" sz="1400" b="1" dirty="0" smtClean="0">
                <a:ln w="11430"/>
                <a:blipFill>
                  <a:blip r:embed="rId3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1400" b="1" dirty="0">
              <a:ln w="11430"/>
              <a:blipFill>
                <a:blip r:embed="rId3"/>
                <a:tile tx="0" ty="0" sx="100000" sy="100000" flip="none" algn="tl"/>
              </a:blip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7" name="Минус 16"/>
          <p:cNvSpPr/>
          <p:nvPr/>
        </p:nvSpPr>
        <p:spPr>
          <a:xfrm>
            <a:off x="785786" y="857232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48" y="5286388"/>
            <a:ext cx="461282" cy="428625"/>
          </a:xfrm>
          <a:prstGeom prst="rect">
            <a:avLst/>
          </a:prstGeom>
          <a:noFill/>
        </p:spPr>
      </p:pic>
      <p:pic>
        <p:nvPicPr>
          <p:cNvPr id="12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48" y="3857628"/>
            <a:ext cx="461282" cy="428625"/>
          </a:xfrm>
          <a:prstGeom prst="rect">
            <a:avLst/>
          </a:prstGeom>
          <a:noFill/>
        </p:spPr>
      </p:pic>
      <p:pic>
        <p:nvPicPr>
          <p:cNvPr id="13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786" y="2428868"/>
            <a:ext cx="461282" cy="4286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00034" y="1142984"/>
            <a:ext cx="8001024" cy="5186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993300"/>
                </a:solidFill>
              </a:rPr>
              <a:t>Информирование пациента с</a:t>
            </a:r>
          </a:p>
          <a:p>
            <a:pPr algn="ctr"/>
            <a:r>
              <a:rPr lang="ru-RU" sz="3200" b="1" u="sng" dirty="0" smtClean="0">
                <a:solidFill>
                  <a:srgbClr val="993300"/>
                </a:solidFill>
              </a:rPr>
              <a:t> впервые выставленным диагнозом «Алкогольный психоз»:</a:t>
            </a:r>
          </a:p>
          <a:p>
            <a:pPr algn="ctr"/>
            <a:endParaRPr lang="ru-RU" sz="1100" b="1" u="sng" dirty="0" smtClean="0">
              <a:solidFill>
                <a:srgbClr val="0000CC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3200" b="1" dirty="0" smtClean="0">
                <a:solidFill>
                  <a:srgbClr val="0000CC"/>
                </a:solidFill>
              </a:rPr>
              <a:t>  о работе наркологического кабинета,</a:t>
            </a:r>
          </a:p>
          <a:p>
            <a:endParaRPr lang="ru-RU" sz="3200" b="1" dirty="0" smtClean="0">
              <a:solidFill>
                <a:srgbClr val="0000CC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3200" b="1" dirty="0" smtClean="0">
                <a:solidFill>
                  <a:srgbClr val="0000CC"/>
                </a:solidFill>
              </a:rPr>
              <a:t>   дневного стационара,</a:t>
            </a:r>
          </a:p>
          <a:p>
            <a:endParaRPr lang="ru-RU" sz="3200" b="1" dirty="0" smtClean="0">
              <a:solidFill>
                <a:srgbClr val="0000CC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3200" b="1" dirty="0" smtClean="0">
                <a:solidFill>
                  <a:srgbClr val="0000CC"/>
                </a:solidFill>
              </a:rPr>
              <a:t>  наркологических отделений, в которых созданы условия для комплексной  реабилитации и социальной адаптации</a:t>
            </a:r>
            <a:r>
              <a:rPr lang="uk-UA" sz="3200" b="1" dirty="0" smtClean="0">
                <a:solidFill>
                  <a:srgbClr val="0000CC"/>
                </a:solidFill>
              </a:rPr>
              <a:t>.</a:t>
            </a:r>
            <a:endParaRPr lang="ru-RU" sz="3200" b="1" dirty="0" smtClean="0">
              <a:solidFill>
                <a:srgbClr val="0000CC"/>
              </a:solidFill>
            </a:endParaRPr>
          </a:p>
        </p:txBody>
      </p:sp>
      <p:pic>
        <p:nvPicPr>
          <p:cNvPr id="14" name="Рисунок 13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28695" cy="1138083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5" name="Минус 14"/>
          <p:cNvSpPr/>
          <p:nvPr/>
        </p:nvSpPr>
        <p:spPr>
          <a:xfrm>
            <a:off x="857224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571636" y="285728"/>
            <a:ext cx="6858016" cy="86177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  <a:scene3d>
              <a:camera prst="perspectiveAbove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blipFill>
                  <a:blip r:embed="rId3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Опыт работы  медицинских сестер Наркологического диспансера</a:t>
            </a:r>
          </a:p>
          <a:p>
            <a:pPr algn="ctr"/>
            <a:r>
              <a:rPr lang="ru-RU" b="1" dirty="0" smtClean="0">
                <a:ln w="11430"/>
                <a:blipFill>
                  <a:blip r:embed="rId3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по проведению посещений пациентов на дому</a:t>
            </a:r>
          </a:p>
          <a:p>
            <a:pPr algn="r"/>
            <a:r>
              <a:rPr lang="ru-RU" sz="1400" b="1" dirty="0" smtClean="0">
                <a:ln w="11430"/>
                <a:blipFill>
                  <a:blip r:embed="rId3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1400" b="1" dirty="0">
              <a:ln w="11430"/>
              <a:blipFill>
                <a:blip r:embed="rId3"/>
                <a:tile tx="0" ty="0" sx="100000" sy="100000" flip="none" algn="tl"/>
              </a:blip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7" name="Минус 16"/>
          <p:cNvSpPr/>
          <p:nvPr/>
        </p:nvSpPr>
        <p:spPr>
          <a:xfrm>
            <a:off x="785786" y="857232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4786322"/>
            <a:ext cx="461282" cy="428625"/>
          </a:xfrm>
          <a:prstGeom prst="rect">
            <a:avLst/>
          </a:prstGeom>
          <a:noFill/>
        </p:spPr>
      </p:pic>
      <p:pic>
        <p:nvPicPr>
          <p:cNvPr id="12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3857628"/>
            <a:ext cx="461282" cy="428625"/>
          </a:xfrm>
          <a:prstGeom prst="rect">
            <a:avLst/>
          </a:prstGeom>
          <a:noFill/>
        </p:spPr>
      </p:pic>
      <p:pic>
        <p:nvPicPr>
          <p:cNvPr id="13" name="Picture 4" descr="E:\Документы\Документы мама\картинки анимированные\d059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2857496"/>
            <a:ext cx="461282" cy="4286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Минус 7"/>
          <p:cNvSpPr/>
          <p:nvPr/>
        </p:nvSpPr>
        <p:spPr>
          <a:xfrm rot="5400000">
            <a:off x="-2071734" y="4857760"/>
            <a:ext cx="4572032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1214422"/>
            <a:ext cx="3786213" cy="50720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</a:t>
            </a: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«Наркологический диспансер»</a:t>
            </a:r>
          </a:p>
          <a:p>
            <a:pPr algn="ctr"/>
            <a:endParaRPr lang="ru-RU" sz="1600" b="1" dirty="0" smtClean="0"/>
          </a:p>
          <a:p>
            <a:pPr algn="ctr"/>
            <a:endParaRPr lang="en-US" sz="16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16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16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Журнал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планируемых посещений</a:t>
            </a:r>
          </a:p>
          <a:p>
            <a:pPr algn="ctr"/>
            <a:endParaRPr lang="ru-RU" b="1" dirty="0" smtClean="0"/>
          </a:p>
          <a:p>
            <a:pPr algn="ctr"/>
            <a:endParaRPr lang="en-US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Амбулаторно-поликлиническое отделение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239797" y="1214422"/>
            <a:ext cx="3643338" cy="514353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«Наркологический диспансер»</a:t>
            </a:r>
          </a:p>
          <a:p>
            <a:pPr algn="ctr"/>
            <a:endParaRPr lang="ru-RU" sz="1600" b="1" dirty="0" smtClean="0"/>
          </a:p>
          <a:p>
            <a:pPr algn="ctr"/>
            <a:endParaRPr lang="ru-RU" sz="1600" b="1" dirty="0" smtClean="0"/>
          </a:p>
          <a:p>
            <a:pPr algn="ctr"/>
            <a:endParaRPr lang="ru-RU" sz="1600" b="1" dirty="0" smtClean="0"/>
          </a:p>
          <a:p>
            <a:pPr algn="ctr"/>
            <a:endParaRPr lang="ru-RU" sz="1600" b="1" dirty="0" smtClean="0"/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Журнал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 регистрации посещений на дому</a:t>
            </a:r>
          </a:p>
          <a:p>
            <a:pPr algn="ctr"/>
            <a:endParaRPr lang="ru-RU" b="1" dirty="0" smtClean="0">
              <a:solidFill>
                <a:srgbClr val="0000CC"/>
              </a:solidFill>
            </a:endParaRPr>
          </a:p>
          <a:p>
            <a:pPr algn="ctr"/>
            <a:endParaRPr lang="ru-RU" b="1" dirty="0" smtClean="0">
              <a:solidFill>
                <a:srgbClr val="0000CC"/>
              </a:solidFill>
            </a:endParaRPr>
          </a:p>
          <a:p>
            <a:pPr algn="ctr"/>
            <a:endParaRPr lang="ru-RU" b="1" dirty="0" smtClean="0">
              <a:solidFill>
                <a:srgbClr val="0000CC"/>
              </a:solidFill>
            </a:endParaRPr>
          </a:p>
          <a:p>
            <a:pPr algn="ctr"/>
            <a:endParaRPr lang="ru-RU" b="1" dirty="0" smtClean="0">
              <a:solidFill>
                <a:srgbClr val="0000CC"/>
              </a:solidFill>
            </a:endParaRPr>
          </a:p>
          <a:p>
            <a:pPr algn="ctr"/>
            <a:endParaRPr lang="ru-RU" b="1" dirty="0" smtClean="0">
              <a:solidFill>
                <a:srgbClr val="0000CC"/>
              </a:solidFill>
            </a:endParaRPr>
          </a:p>
          <a:p>
            <a:pPr algn="ctr"/>
            <a:endParaRPr lang="ru-RU" b="1" dirty="0" smtClean="0">
              <a:solidFill>
                <a:srgbClr val="0000CC"/>
              </a:solidFill>
            </a:endParaRPr>
          </a:p>
          <a:p>
            <a:pPr algn="ctr"/>
            <a:endParaRPr lang="ru-RU" b="1" dirty="0" smtClean="0">
              <a:solidFill>
                <a:srgbClr val="0000CC"/>
              </a:solidFill>
            </a:endParaRPr>
          </a:p>
          <a:p>
            <a:pPr algn="ctr"/>
            <a:r>
              <a:rPr lang="ru-RU" b="1" dirty="0" smtClean="0">
                <a:solidFill>
                  <a:srgbClr val="0000CC"/>
                </a:solidFill>
              </a:rPr>
              <a:t>Амбулаторно-поликлиническое отделение</a:t>
            </a:r>
            <a:endParaRPr lang="ru-RU" dirty="0">
              <a:solidFill>
                <a:srgbClr val="0000CC"/>
              </a:solidFill>
            </a:endParaRPr>
          </a:p>
        </p:txBody>
      </p:sp>
      <p:pic>
        <p:nvPicPr>
          <p:cNvPr id="15" name="Рисунок 14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28695" cy="1138083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6" name="Минус 15"/>
          <p:cNvSpPr/>
          <p:nvPr/>
        </p:nvSpPr>
        <p:spPr>
          <a:xfrm>
            <a:off x="857224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571636" y="285728"/>
            <a:ext cx="6858016" cy="86177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  <a:scene3d>
              <a:camera prst="perspectiveAbove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blipFill>
                  <a:blip r:embed="rId3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Опыт работы  медицинских сестер Наркологического диспансера</a:t>
            </a:r>
          </a:p>
          <a:p>
            <a:pPr algn="ctr"/>
            <a:r>
              <a:rPr lang="ru-RU" b="1" dirty="0" smtClean="0">
                <a:ln w="11430"/>
                <a:blipFill>
                  <a:blip r:embed="rId3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по проведению посещений пациентов на дому</a:t>
            </a:r>
          </a:p>
          <a:p>
            <a:pPr algn="r"/>
            <a:r>
              <a:rPr lang="ru-RU" sz="1400" b="1" dirty="0" smtClean="0">
                <a:ln w="11430"/>
                <a:blipFill>
                  <a:blip r:embed="rId3"/>
                  <a:tile tx="0" ty="0" sx="100000" sy="100000" flip="none" algn="tl"/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1400" b="1" dirty="0">
              <a:ln w="11430"/>
              <a:blipFill>
                <a:blip r:embed="rId3"/>
                <a:tile tx="0" ty="0" sx="100000" sy="100000" flip="none" algn="tl"/>
              </a:blip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785786" y="857232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File0009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4572008"/>
            <a:ext cx="835824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885</TotalTime>
  <Words>729</Words>
  <Application>Microsoft Office PowerPoint</Application>
  <PresentationFormat>Экран (4:3)</PresentationFormat>
  <Paragraphs>220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Серёга</dc:creator>
  <cp:lastModifiedBy>ОПСА</cp:lastModifiedBy>
  <cp:revision>129</cp:revision>
  <dcterms:modified xsi:type="dcterms:W3CDTF">2011-10-20T10:06:24Z</dcterms:modified>
</cp:coreProperties>
</file>