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74" r:id="rId5"/>
    <p:sldId id="259" r:id="rId6"/>
    <p:sldId id="276" r:id="rId7"/>
    <p:sldId id="288" r:id="rId8"/>
    <p:sldId id="275" r:id="rId9"/>
    <p:sldId id="279" r:id="rId10"/>
    <p:sldId id="291" r:id="rId11"/>
    <p:sldId id="292" r:id="rId12"/>
    <p:sldId id="298" r:id="rId13"/>
    <p:sldId id="294" r:id="rId14"/>
    <p:sldId id="289" r:id="rId15"/>
    <p:sldId id="295" r:id="rId16"/>
    <p:sldId id="299" r:id="rId17"/>
    <p:sldId id="296" r:id="rId18"/>
    <p:sldId id="297" r:id="rId19"/>
    <p:sldId id="283" r:id="rId20"/>
    <p:sldId id="300" r:id="rId21"/>
    <p:sldId id="286" r:id="rId22"/>
    <p:sldId id="284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F3151"/>
    <a:srgbClr val="993300"/>
    <a:srgbClr val="99FF33"/>
    <a:srgbClr val="66FF33"/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mamysik.ru/images/stories/vospitanie_i_razvitie/roditeli1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mamysik.ru/images/stories/vospitanie_i_razvitie/roditeli1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849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1438" y="214290"/>
            <a:ext cx="2000232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1357298"/>
            <a:ext cx="76438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chemeClr val="tx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 медицинской сестры в реабилитации наркологических пациентов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cap="all" dirty="0" smtClean="0"/>
              <a:t> 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4149566"/>
            <a:ext cx="71891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 </a:t>
            </a:r>
            <a:endParaRPr lang="ru-RU" sz="1400" dirty="0" smtClean="0"/>
          </a:p>
          <a:p>
            <a:pPr algn="r"/>
            <a:r>
              <a:rPr lang="ru-RU" sz="2800" b="1" dirty="0" smtClean="0">
                <a:solidFill>
                  <a:srgbClr val="99FF3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Тимофеева Е.В.</a:t>
            </a:r>
          </a:p>
          <a:p>
            <a:pPr algn="r"/>
            <a:r>
              <a:rPr lang="ru-RU" sz="2800" b="1" dirty="0" smtClean="0">
                <a:solidFill>
                  <a:srgbClr val="99FF3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</a:t>
            </a:r>
          </a:p>
          <a:p>
            <a:pPr algn="r"/>
            <a:r>
              <a:rPr lang="ru-RU" sz="2800" b="1" dirty="0" smtClean="0">
                <a:solidFill>
                  <a:srgbClr val="99FF3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наркологического отделения</a:t>
            </a:r>
          </a:p>
          <a:p>
            <a:pPr algn="r"/>
            <a:r>
              <a:rPr lang="ru-RU" sz="2800" b="1" dirty="0" smtClean="0">
                <a:solidFill>
                  <a:srgbClr val="99FF33"/>
                </a:solidFill>
                <a:effectLst>
                  <a:glow rad="101600">
                    <a:schemeClr val="accent3">
                      <a:lumMod val="5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«Наркологический диспансер»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27384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1800"/>
              </a:spcAft>
            </a:pPr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8 лист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130030" y="428604"/>
            <a:ext cx="2780980" cy="21431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042259"/>
            <a:ext cx="841097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7030A0"/>
              </a:buClr>
              <a:buSzTx/>
              <a:buFont typeface="Wingdings 2" pitchFamily="18" charset="2"/>
              <a:buChar char="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участвуют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 оценке реабилитационного потенциала;</a:t>
            </a: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7030A0"/>
              </a:buClr>
              <a:buSzTx/>
              <a:buFont typeface="Wingdings 2" pitchFamily="18" charset="2"/>
              <a:buChar char="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определяют реабилитационный прогноз; </a:t>
            </a: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7030A0"/>
              </a:buClr>
              <a:buSzTx/>
              <a:buFont typeface="Wingdings 2" pitchFamily="18" charset="2"/>
              <a:buChar char="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вырабатывают план необходимых реабилитационных мероприятий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28728" y="370296"/>
            <a:ext cx="47149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Медицинские сестры:</a:t>
            </a:r>
            <a:endParaRPr kumimoji="0" lang="ru-RU" sz="45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85852" y="285728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 реабилитации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развитие возможностей приспособления пациентов к условиям внешней среды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P10202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2143116"/>
            <a:ext cx="3500462" cy="21431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40962" name="Picture 2" descr="D:\Рабочий стол\Доклады к семинару\для семинара\SAM_36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2241" y="2143116"/>
            <a:ext cx="3506883" cy="221457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2" name="Рисунок 11" descr="P102025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28662" y="4500570"/>
            <a:ext cx="3500462" cy="21431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 descr="P102027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752971" y="4500570"/>
            <a:ext cx="3533805" cy="21431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13" name="Рисунок 12" descr="P102026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3857628"/>
            <a:ext cx="3680139" cy="242889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177778" y="404664"/>
            <a:ext cx="778671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При всем многообразии работ, выполняемых медицинской сестрой,   одна из сторон её деятельности остается неизменной – это </a:t>
            </a:r>
            <a:r>
              <a:rPr lang="ru-RU" sz="3200" b="1" dirty="0" smtClean="0">
                <a:solidFill>
                  <a:srgbClr val="002060"/>
                </a:solidFill>
              </a:rPr>
              <a:t>ее </a:t>
            </a:r>
            <a:r>
              <a:rPr lang="ru-RU" sz="3200" b="1" i="1" dirty="0" smtClean="0">
                <a:solidFill>
                  <a:srgbClr val="000099"/>
                </a:solidFill>
              </a:rPr>
              <a:t>влияние на эмоциональный фон</a:t>
            </a:r>
            <a:r>
              <a:rPr lang="ru-RU" sz="3200" b="1" dirty="0" smtClean="0">
                <a:solidFill>
                  <a:srgbClr val="000099"/>
                </a:solidFill>
              </a:rPr>
              <a:t> пациента и </a:t>
            </a:r>
            <a:r>
              <a:rPr lang="ru-RU" sz="3200" b="1" i="1" dirty="0" smtClean="0">
                <a:solidFill>
                  <a:srgbClr val="000099"/>
                </a:solidFill>
              </a:rPr>
              <a:t>создание психотерапевтического климата</a:t>
            </a:r>
            <a:endParaRPr lang="ru-RU" sz="3200" b="1" i="1" dirty="0">
              <a:solidFill>
                <a:srgbClr val="000099"/>
              </a:solidFill>
            </a:endParaRPr>
          </a:p>
        </p:txBody>
      </p:sp>
      <p:pic>
        <p:nvPicPr>
          <p:cNvPr id="16" name="Рисунок 15" descr="P10202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7" y="3857628"/>
            <a:ext cx="4000529" cy="242889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9552" y="422662"/>
            <a:ext cx="846803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722313" algn="ctr"/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</a:p>
          <a:p>
            <a:pPr indent="722313"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это «тонкий» психолог, уважаемая и часто обаятельная в общении личность, внутренняя потребность которой -            в доброте, искренности, справедливости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" name="Рисунок 11" descr="SL37497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55474" y="3645024"/>
            <a:ext cx="3990323" cy="278608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5" name="Рисунок 14" descr="P102024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9552" y="3645024"/>
            <a:ext cx="4173046" cy="27520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P102026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5662266" y="3962044"/>
            <a:ext cx="3201226" cy="2357422"/>
          </a:xfrm>
          <a:prstGeom prst="snip2Diag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85786" y="640375"/>
            <a:ext cx="8001056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722313" algn="ctr"/>
            <a:r>
              <a:rPr lang="ru-RU" sz="3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Важность психотерапевтических бесед</a:t>
            </a:r>
            <a:r>
              <a:rPr lang="ru-RU" sz="3800" b="1" dirty="0" smtClean="0">
                <a:solidFill>
                  <a:srgbClr val="000099"/>
                </a:solidFill>
              </a:rPr>
              <a:t> </a:t>
            </a: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в том, что медицинская сестра дает врачу </a:t>
            </a:r>
            <a:r>
              <a:rPr lang="ru-RU" sz="3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данные о динамике </a:t>
            </a:r>
            <a:r>
              <a:rPr lang="ru-RU" sz="3800" b="1" dirty="0" smtClean="0">
                <a:solidFill>
                  <a:schemeClr val="accent1">
                    <a:lumMod val="50000"/>
                  </a:schemeClr>
                </a:solidFill>
              </a:rPr>
              <a:t>состояния пациента </a:t>
            </a:r>
            <a:r>
              <a:rPr lang="ru-RU" sz="3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течение суток</a:t>
            </a:r>
            <a:r>
              <a:rPr lang="ru-RU" sz="3800" b="1" dirty="0" smtClean="0">
                <a:solidFill>
                  <a:srgbClr val="000099"/>
                </a:solidFill>
              </a:rPr>
              <a:t> </a:t>
            </a:r>
            <a:endParaRPr lang="ru-RU" sz="3800" b="1" dirty="0">
              <a:solidFill>
                <a:srgbClr val="000099"/>
              </a:solidFill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7158" y="3491685"/>
            <a:ext cx="58579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Проводимая в вечернее время психотерапия более эффективна, так как внушаемость в это время суток повышена 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85852" y="357166"/>
            <a:ext cx="7143800" cy="21698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5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 реабилитации –</a:t>
            </a:r>
          </a:p>
          <a:p>
            <a:pPr algn="ctr"/>
            <a:r>
              <a:rPr lang="ru-RU" sz="4500" b="1" dirty="0" smtClean="0">
                <a:solidFill>
                  <a:schemeClr val="tx2">
                    <a:lumMod val="75000"/>
                  </a:schemeClr>
                </a:solidFill>
              </a:rPr>
              <a:t>восстановление пациента   в его правах</a:t>
            </a:r>
            <a:r>
              <a:rPr lang="ru-RU" sz="45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12" name="Рисунок 11" descr="P10202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5" y="3090619"/>
            <a:ext cx="4274707" cy="279626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3" name="Рисунок 12" descr="P102025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60032" y="3068960"/>
            <a:ext cx="4107306" cy="282161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4988" y="908720"/>
            <a:ext cx="8611508" cy="504753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 медико-социальной деятельности </a:t>
            </a:r>
          </a:p>
          <a:p>
            <a:pPr algn="ctr"/>
            <a:r>
              <a:rPr lang="ru-RU" sz="4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медицинских сестер является достижение оптимально возможного уровня адаптации и функционирования лиц                    с наркологической патологией </a:t>
            </a:r>
            <a:endParaRPr lang="ru-RU" sz="46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72507" y="71414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7224" y="5357826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40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357166"/>
            <a:ext cx="7678636" cy="36009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медицинской сестры -</a:t>
            </a:r>
          </a:p>
          <a:p>
            <a:pPr algn="ctr"/>
            <a:endParaRPr lang="ru-RU" sz="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«возвращение» пациента         в семью и общество с твердой установкой на трезвый образ жизни</a:t>
            </a:r>
          </a:p>
        </p:txBody>
      </p:sp>
      <p:pic>
        <p:nvPicPr>
          <p:cNvPr id="1027" name="Picture 3" descr="D:\Мои документы\Васецкая\КАРТИНКИ\нарк.картинки\19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4071942"/>
            <a:ext cx="3643338" cy="242889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28" name="i-main-pic" descr="Картинка 265 из 2390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857224" y="4071942"/>
            <a:ext cx="3929090" cy="2488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67544" y="912777"/>
            <a:ext cx="8572528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400" b="1" dirty="0" smtClean="0">
                <a:solidFill>
                  <a:schemeClr val="tx2">
                    <a:lumMod val="50000"/>
                  </a:schemeClr>
                </a:solidFill>
              </a:rPr>
              <a:t>   Медицинские сестры по средствам </a:t>
            </a:r>
            <a:r>
              <a:rPr lang="ru-RU" sz="3400" b="1" dirty="0" err="1" smtClean="0">
                <a:solidFill>
                  <a:schemeClr val="tx2">
                    <a:lumMod val="50000"/>
                  </a:schemeClr>
                </a:solidFill>
              </a:rPr>
              <a:t>психокоррекционных</a:t>
            </a:r>
            <a:r>
              <a:rPr lang="ru-RU" sz="3400" b="1" dirty="0" smtClean="0">
                <a:solidFill>
                  <a:schemeClr val="tx2">
                    <a:lumMod val="50000"/>
                  </a:schemeClr>
                </a:solidFill>
              </a:rPr>
              <a:t> бесед и установок преодолевают разрывы между обществом и личностью пациента, </a:t>
            </a:r>
            <a:r>
              <a:rPr lang="ru-RU" sz="3400" b="1" dirty="0" smtClean="0">
                <a:solidFill>
                  <a:srgbClr val="000099"/>
                </a:solidFill>
              </a:rPr>
              <a:t>пациент вновь интегрируется в макро- и микросоциум </a:t>
            </a:r>
            <a:r>
              <a:rPr lang="ru-RU" sz="3400" b="1" dirty="0" smtClean="0">
                <a:solidFill>
                  <a:schemeClr val="tx2">
                    <a:lumMod val="50000"/>
                  </a:schemeClr>
                </a:solidFill>
              </a:rPr>
              <a:t>максимально адекватно индивидуальным особенностям, склонностям, возможностям, а также с учетом реалий его семейного и трудового модуса  и данной социально-экономической ситуацией</a:t>
            </a:r>
            <a:endParaRPr lang="ru-RU" sz="3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00034" y="769696"/>
            <a:ext cx="8429684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ross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just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     </a:t>
            </a:r>
            <a:r>
              <a:rPr lang="ru-RU" sz="4000" b="1" spc="-40" dirty="0" smtClean="0">
                <a:solidFill>
                  <a:schemeClr val="tx2">
                    <a:lumMod val="50000"/>
                  </a:schemeClr>
                </a:solidFill>
              </a:rPr>
              <a:t>Избавиться от зависимости очень сложно, а ещё труднее - вернуться к нормальной жизни после выхода из диспансера. В результате внедрения реабилитационного звена в систему оказания наркологической помощи 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повышается длительность ремиссий, улучшается их качество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642918"/>
            <a:ext cx="8143932" cy="34120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530225" algn="ctr">
              <a:lnSpc>
                <a:spcPts val="4300"/>
              </a:lnSpc>
            </a:pPr>
            <a:r>
              <a:rPr lang="ru-RU" sz="4400" b="1" spc="-100" dirty="0" smtClean="0">
                <a:solidFill>
                  <a:schemeClr val="accent1">
                    <a:lumMod val="50000"/>
                  </a:schemeClr>
                </a:solidFill>
              </a:rPr>
              <a:t>Реформы в здравоохранении  и  в сестринском деле остро поставили вопрос о рациональной и эффективной организации труда медицинских сестер </a:t>
            </a:r>
            <a:endParaRPr lang="ru-RU" sz="4400" b="1" spc="-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214818"/>
            <a:ext cx="8858280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spcAft>
                <a:spcPts val="1200"/>
              </a:spcAft>
            </a:pPr>
            <a:r>
              <a:rPr lang="ru-RU" sz="3600" b="1" i="1" spc="-40" dirty="0" smtClean="0">
                <a:solidFill>
                  <a:schemeClr val="tx2">
                    <a:lumMod val="50000"/>
                  </a:schemeClr>
                </a:solidFill>
              </a:rPr>
              <a:t>Стратегическим моментом становится 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3600" spc="-130" dirty="0" smtClean="0">
                <a:solidFill>
                  <a:schemeClr val="tx2">
                    <a:lumMod val="50000"/>
                  </a:schemeClr>
                </a:solidFill>
              </a:rPr>
              <a:t>организация качественного ухода;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3600" spc="-100" dirty="0" smtClean="0">
                <a:solidFill>
                  <a:schemeClr val="tx2">
                    <a:lumMod val="50000"/>
                  </a:schemeClr>
                </a:solidFill>
              </a:rPr>
              <a:t>проведение мероприятий по реабилитации. </a:t>
            </a:r>
            <a:endParaRPr lang="ru-RU" sz="3600" spc="-1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42876" y="788506"/>
            <a:ext cx="8929718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361950"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Успех лечения больных алкоголизмом и наркоманией, особенно закрепление результатов этого лечения, зависит в наибольшей степени от </a:t>
            </a:r>
            <a:r>
              <a:rPr lang="ru-RU" sz="4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непрерывности и длительности реабилитационного процесса,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как на самого пациента, так и на его ближайшее окружение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28596" y="332656"/>
            <a:ext cx="8715404" cy="36933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</a:rPr>
              <a:t>Для качественного осуществления реабилитации особое внимание уделяется </a:t>
            </a:r>
            <a:r>
              <a:rPr lang="ru-RU" sz="3800" b="1" dirty="0" err="1" smtClean="0">
                <a:solidFill>
                  <a:schemeClr val="tx2">
                    <a:lumMod val="50000"/>
                  </a:schemeClr>
                </a:solidFill>
              </a:rPr>
              <a:t>постдипломной</a:t>
            </a: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</a:rPr>
              <a:t> подготовке медицинских сестер по таким разделам как </a:t>
            </a:r>
            <a:r>
              <a:rPr lang="ru-RU" sz="4000" b="1" i="1" dirty="0">
                <a:solidFill>
                  <a:srgbClr val="000099"/>
                </a:solidFill>
              </a:rPr>
              <a:t>психология, реабилитация, медицинская педагогика</a:t>
            </a:r>
          </a:p>
        </p:txBody>
      </p:sp>
      <p:pic>
        <p:nvPicPr>
          <p:cNvPr id="1026" name="Picture 2" descr="D:\Фото\ФОТО для СОВЕТА\2009-2010ujl\день м с 2009год 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4077072"/>
            <a:ext cx="4917045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" name="Рисунок 5" descr="IMG_096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75232" y="4147194"/>
            <a:ext cx="6409136" cy="25941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9" name="TextBox 8"/>
          <p:cNvSpPr txBox="1"/>
          <p:nvPr/>
        </p:nvSpPr>
        <p:spPr>
          <a:xfrm>
            <a:off x="357158" y="404664"/>
            <a:ext cx="8786842" cy="36471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</a:rPr>
              <a:t>Активно участвовать в процессах реабилитации, разрабатывать новые сестринские технологии, проявлять активное участие и интерес в поиске новых подходов и решений реабилитационных программ – вот </a:t>
            </a:r>
            <a:r>
              <a:rPr lang="ru-RU" sz="3300" b="1" dirty="0" smtClean="0">
                <a:solidFill>
                  <a:srgbClr val="000099"/>
                </a:solidFill>
              </a:rPr>
              <a:t>задача медицинской сестры наркологического стационара</a:t>
            </a:r>
            <a:endParaRPr lang="ru-RU" sz="33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то диспансера 002.jpg"/>
          <p:cNvPicPr>
            <a:picLocks noChangeAspect="1"/>
          </p:cNvPicPr>
          <p:nvPr/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357157" y="714356"/>
            <a:ext cx="8643999" cy="5865497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7" name="Минус 6"/>
          <p:cNvSpPr/>
          <p:nvPr/>
        </p:nvSpPr>
        <p:spPr>
          <a:xfrm>
            <a:off x="1214414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286148" y="3643314"/>
            <a:ext cx="692948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14282" y="214290"/>
            <a:ext cx="1785950" cy="571504"/>
          </a:xfrm>
          <a:prstGeom prst="round2DiagRect">
            <a:avLst>
              <a:gd name="adj1" fmla="val 46559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«НД»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714620"/>
            <a:ext cx="5643602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57224" y="221653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Благодарю</a:t>
            </a:r>
          </a:p>
          <a:p>
            <a:pPr algn="ctr"/>
            <a:r>
              <a:rPr lang="ru-RU" sz="4800" b="1" cap="all" dirty="0" smtClean="0">
                <a:ln/>
                <a:solidFill>
                  <a:srgbClr val="9933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Arial" pitchFamily="34" charset="0"/>
              </a:rPr>
              <a:t> за внимание !</a:t>
            </a:r>
            <a:endParaRPr lang="ru-RU" sz="4800" b="1" cap="all" dirty="0">
              <a:ln/>
              <a:solidFill>
                <a:srgbClr val="9933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10000" stA="55000" endPos="48000" dist="5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4" name="Рисунок 13" descr="flowers17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9770604">
            <a:off x="542205" y="3807092"/>
            <a:ext cx="2881726" cy="2798437"/>
          </a:xfrm>
          <a:prstGeom prst="ellipse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043608" y="389351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354013">
              <a:spcAft>
                <a:spcPts val="120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Реабилитационная служба Наркологического диспансера:</a:t>
            </a:r>
            <a:endParaRPr lang="ru-RU" sz="44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2060848"/>
            <a:ext cx="8463314" cy="46166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536575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отделение социальной и медицинской реабилитации;</a:t>
            </a:r>
          </a:p>
          <a:p>
            <a:pPr indent="536575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дневной стационар;</a:t>
            </a:r>
          </a:p>
          <a:p>
            <a:pPr indent="536575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амбулаторное реабилитационное отделение;</a:t>
            </a:r>
          </a:p>
          <a:p>
            <a:pPr indent="536575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наркологические кабинеты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785794"/>
            <a:ext cx="7286676" cy="507209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Приказ МЗ РФ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от 22.10.2003 г.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№500</a:t>
            </a:r>
          </a:p>
          <a:p>
            <a:pPr algn="ctr"/>
            <a:endParaRPr lang="ru-RU" sz="10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утверждении протокола ведения больных «Реабилитация наркологических больных»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1714480" y="71414"/>
            <a:ext cx="828680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1472" y="428604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принципы реабилитации наркологических больных : </a:t>
            </a:r>
          </a:p>
        </p:txBody>
      </p:sp>
      <p:pic>
        <p:nvPicPr>
          <p:cNvPr id="12" name="Рисунок 11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4" name="Минус 13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3568" y="3032080"/>
            <a:ext cx="7429552" cy="34932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spcAft>
                <a:spcPts val="1800"/>
              </a:spcAft>
            </a:pPr>
            <a:r>
              <a:rPr lang="ru-RU" sz="4400" b="1" dirty="0" smtClean="0">
                <a:solidFill>
                  <a:srgbClr val="002060"/>
                </a:solidFill>
              </a:rPr>
              <a:t>1.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Единство; </a:t>
            </a:r>
          </a:p>
          <a:p>
            <a:pPr>
              <a:spcAft>
                <a:spcPts val="1800"/>
              </a:spcAft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spc="-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Разносторонность усилий; </a:t>
            </a:r>
          </a:p>
          <a:p>
            <a:pPr>
              <a:spcAft>
                <a:spcPts val="1800"/>
              </a:spcAft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Партнерство; </a:t>
            </a:r>
          </a:p>
          <a:p>
            <a:pPr>
              <a:spcAft>
                <a:spcPts val="1800"/>
              </a:spcAft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Ступенчатость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928662" y="188640"/>
            <a:ext cx="7929618" cy="1323439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354013" algn="ctr"/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Реабилитация </a:t>
            </a:r>
          </a:p>
          <a:p>
            <a:pPr indent="354013" algn="ctr"/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наркологических больных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60" y="1801554"/>
            <a:ext cx="9120640" cy="49398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354013" algn="ctr"/>
            <a:r>
              <a:rPr lang="ru-RU" sz="3500" b="1" dirty="0" smtClean="0">
                <a:solidFill>
                  <a:srgbClr val="002060"/>
                </a:solidFill>
              </a:rPr>
              <a:t>это медико-социальная  система  мер,  направленных на восстановление  физического,  психического  и  духовного  здоровья наркологических  пациентов,  их  личностного и социального статуса, включающего комплекс медицинских, психологических, психотерапевтических, воспитательных, трудовых, социальных мер и технологий </a:t>
            </a:r>
            <a:endParaRPr lang="ru-RU" sz="35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00232" y="642918"/>
            <a:ext cx="542928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Реабилитация</a:t>
            </a:r>
            <a:endParaRPr lang="ru-RU" sz="4000" b="1" dirty="0">
              <a:ln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000232" y="1500174"/>
            <a:ext cx="484632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1500174"/>
            <a:ext cx="484632" cy="2000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000892" y="1500174"/>
            <a:ext cx="484632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0034" y="2928934"/>
            <a:ext cx="271464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1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медицинская</a:t>
            </a:r>
            <a:endParaRPr lang="ru-RU" sz="3200" i="1" dirty="0">
              <a:ln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488" y="3714752"/>
            <a:ext cx="350046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1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психологическая</a:t>
            </a:r>
            <a:endParaRPr lang="ru-RU" sz="3200" i="1" dirty="0">
              <a:ln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2198" y="2857496"/>
            <a:ext cx="271464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1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социальная</a:t>
            </a:r>
            <a:endParaRPr lang="ru-RU" sz="3200" i="1" dirty="0">
              <a:ln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2910" y="5715016"/>
            <a:ext cx="4929222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i="1" dirty="0" smtClean="0">
                <a:ln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pitchFamily="34" charset="0"/>
              </a:rPr>
              <a:t>Медицинская сестра</a:t>
            </a:r>
            <a:endParaRPr lang="ru-RU" sz="3200" i="1" dirty="0">
              <a:ln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0800000">
            <a:off x="3571868" y="4357694"/>
            <a:ext cx="484632" cy="128588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0800000">
            <a:off x="1643042" y="3643314"/>
            <a:ext cx="484632" cy="200026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142944" y="714356"/>
            <a:ext cx="8001088" cy="12422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ts val="4400"/>
              </a:lnSpc>
            </a:pPr>
            <a:r>
              <a:rPr lang="ru-RU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реабилитационных программ: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2204864"/>
            <a:ext cx="8643998" cy="432426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722313">
              <a:spcAft>
                <a:spcPts val="4200"/>
              </a:spcAft>
              <a:buFont typeface="Wingdings" pitchFamily="2" charset="2"/>
              <a:buChar char="ü"/>
              <a:tabLst>
                <a:tab pos="900113" algn="l"/>
              </a:tabLst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индивидуально развивающий подход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722313">
              <a:spcAft>
                <a:spcPts val="4200"/>
              </a:spcAft>
              <a:buFont typeface="Wingdings" pitchFamily="2" charset="2"/>
              <a:buChar char="ü"/>
              <a:tabLst>
                <a:tab pos="900113" algn="l"/>
              </a:tabLst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создание и развитие новых способов реагирования, которые не приведут к срыву или к продолжению употреблению ПАВ.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0"/>
            <a:ext cx="9144000" cy="6858000"/>
          </a:xfrm>
          <a:prstGeom prst="foldedCorner">
            <a:avLst>
              <a:gd name="adj" fmla="val 699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0" y="71414"/>
            <a:ext cx="10358478" cy="285752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 rot="5400000">
            <a:off x="-3107585" y="3821909"/>
            <a:ext cx="6572296" cy="357190"/>
          </a:xfrm>
          <a:prstGeom prst="mathMinus">
            <a:avLst>
              <a:gd name="adj1" fmla="val 3384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фото диспансера 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1" y="214290"/>
            <a:ext cx="991010" cy="1214446"/>
          </a:xfrm>
          <a:prstGeom prst="round2DiagRect">
            <a:avLst>
              <a:gd name="adj1" fmla="val 39893"/>
              <a:gd name="adj2" fmla="val 0"/>
            </a:avLst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735811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реабилитации –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это выяснение проблем и потребностей наркозависимых пациентов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P10202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1" y="3500438"/>
            <a:ext cx="3958385" cy="266293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10" name="Picture 2" descr="D:\Рабочий стол\1 лис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00438"/>
            <a:ext cx="4105026" cy="266169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</TotalTime>
  <Words>538</Words>
  <Application>Microsoft Office PowerPoint</Application>
  <PresentationFormat>Экран (4:3)</PresentationFormat>
  <Paragraphs>67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ОПСА</cp:lastModifiedBy>
  <cp:revision>185</cp:revision>
  <dcterms:modified xsi:type="dcterms:W3CDTF">2011-10-20T10:06:12Z</dcterms:modified>
</cp:coreProperties>
</file>