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19" r:id="rId2"/>
    <p:sldMasterId id="2147484883" r:id="rId3"/>
  </p:sldMasterIdLst>
  <p:notesMasterIdLst>
    <p:notesMasterId r:id="rId35"/>
  </p:notesMasterIdLst>
  <p:sldIdLst>
    <p:sldId id="342" r:id="rId4"/>
    <p:sldId id="341" r:id="rId5"/>
    <p:sldId id="552" r:id="rId6"/>
    <p:sldId id="553" r:id="rId7"/>
    <p:sldId id="554" r:id="rId8"/>
    <p:sldId id="555" r:id="rId9"/>
    <p:sldId id="556" r:id="rId10"/>
    <p:sldId id="557" r:id="rId11"/>
    <p:sldId id="558" r:id="rId12"/>
    <p:sldId id="559" r:id="rId13"/>
    <p:sldId id="560" r:id="rId14"/>
    <p:sldId id="561" r:id="rId15"/>
    <p:sldId id="562" r:id="rId16"/>
    <p:sldId id="563" r:id="rId17"/>
    <p:sldId id="564" r:id="rId18"/>
    <p:sldId id="565" r:id="rId19"/>
    <p:sldId id="566" r:id="rId20"/>
    <p:sldId id="567" r:id="rId21"/>
    <p:sldId id="568" r:id="rId22"/>
    <p:sldId id="445" r:id="rId23"/>
    <p:sldId id="446" r:id="rId24"/>
    <p:sldId id="447" r:id="rId25"/>
    <p:sldId id="448" r:id="rId26"/>
    <p:sldId id="569" r:id="rId27"/>
    <p:sldId id="570" r:id="rId28"/>
    <p:sldId id="571" r:id="rId29"/>
    <p:sldId id="572" r:id="rId30"/>
    <p:sldId id="573" r:id="rId31"/>
    <p:sldId id="574" r:id="rId32"/>
    <p:sldId id="575" r:id="rId33"/>
    <p:sldId id="576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1953"/>
    <a:srgbClr val="DDDDDD"/>
    <a:srgbClr val="532476"/>
    <a:srgbClr val="E20000"/>
    <a:srgbClr val="E373CB"/>
    <a:srgbClr val="FFFFFF"/>
    <a:srgbClr val="8A3CC4"/>
    <a:srgbClr val="F8E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1" autoAdjust="0"/>
    <p:restoredTop sz="93773" autoAdjust="0"/>
  </p:normalViewPr>
  <p:slideViewPr>
    <p:cSldViewPr>
      <p:cViewPr varScale="1">
        <p:scale>
          <a:sx n="66" d="100"/>
          <a:sy n="66" d="100"/>
        </p:scale>
        <p:origin x="-16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194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 smtClean="0"/>
              <a:t>Click to edit Master text styles</a:t>
            </a:r>
          </a:p>
          <a:p>
            <a:pPr lvl="1"/>
            <a:r>
              <a:rPr lang="en-US" altLang="ru-RU" noProof="0" smtClean="0"/>
              <a:t>Second level</a:t>
            </a:r>
          </a:p>
          <a:p>
            <a:pPr lvl="2"/>
            <a:r>
              <a:rPr lang="en-US" altLang="ru-RU" noProof="0" smtClean="0"/>
              <a:t>Third level</a:t>
            </a:r>
          </a:p>
          <a:p>
            <a:pPr lvl="3"/>
            <a:r>
              <a:rPr lang="en-US" altLang="ru-RU" noProof="0" smtClean="0"/>
              <a:t>Fourth level</a:t>
            </a:r>
          </a:p>
          <a:p>
            <a:pPr lvl="4"/>
            <a:r>
              <a:rPr lang="en-US" altLang="ru-RU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828C62-D149-441E-879D-81C25D80CA7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39317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3740D42-40EE-452E-9745-B7FBD4C6BDC2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3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47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FE97454-5837-478A-A2D3-D0377BB33751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17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6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704AB7A-ACD2-444F-BFC5-47FE1C031E53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19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7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103813" cy="4114800"/>
          </a:xfrm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4C5C458-964B-4CAF-8AAC-62A66127FCF3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6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ru-RU" smtClean="0">
              <a:latin typeface="Arial" pitchFamily="34" charset="0"/>
            </a:endParaRPr>
          </a:p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3BF2768-A42C-4034-9EE6-50DA6A9187A7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7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49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</a:rPr>
              <a:t>Уход за пациентом является ответственной составляющей всего лечебного комплекса от которой может зависеть не только качество жизни пациента, но и конечный результат лечения.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2EDCA61-AA94-4385-BF9B-D2D84ECFCB5E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8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0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</a:rPr>
              <a:t>Уход за пациентом подразумевает реализацию концепции безопасности, конфиденциальности, независимости, основанных на уважении чувства собственного достоинства пациента. Одной из наиважнейших концепций в уходе за пациентом является концепция инфекционной безопасности. Ее грамотная реализация позволяет избежать серьезных осложнений инфекционного характера (уроинфекция, пролежни, сепсис, гипостатические легочные осложнения и т.п.).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9469800-FD90-4E2D-AFFB-FDAD28E67EC1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10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1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</a:rPr>
              <a:t>Современный уход за больным основан на модели 14 основных потребностей, известной как модель В. Хендерсон.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E1DB55D-6674-4B79-AE65-B0E94A6D9DA9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2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</a:rPr>
              <a:t>Тяжелобольной не в состоянии реализовать потребность в движении и поддержании нужного положения в пространстве. Это обстоятельство является пусковым механизмом тяжелого осложнения общего ухода – пролежней. Таким образом, одним из ключевых средств профилактики данного осложнения является грамотная помощь пациенту в надлежащем изменении положения тела в пространстве.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1D59AEC-68A6-461A-9D5E-327E449FE907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12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3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pitchFamily="34" charset="0"/>
              </a:rPr>
              <a:t>Пролежни являются одним из наиболее значимых с точки зрения прогноза для жизни и здоровья осложнений общего ухода за пациентами и во всем мире их можно считать основным индикатором некачественного ухода.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C019A28-4076-484C-8215-CF92F29D93FA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14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4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105400" cy="4114800"/>
          </a:xfrm>
          <a:noFill/>
        </p:spPr>
        <p:txBody>
          <a:bodyPr/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AD13EE2-26E8-4705-B487-4842C9EC9549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15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5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ru-RU" smtClean="0">
              <a:latin typeface="Arial" pitchFamily="34" charset="0"/>
            </a:endParaRPr>
          </a:p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8"/>
          <p:cNvSpPr>
            <a:spLocks/>
          </p:cNvSpPr>
          <p:nvPr userDrawn="1"/>
        </p:nvSpPr>
        <p:spPr bwMode="gray">
          <a:xfrm>
            <a:off x="5286375" y="188913"/>
            <a:ext cx="3822700" cy="6550025"/>
          </a:xfrm>
          <a:custGeom>
            <a:avLst/>
            <a:gdLst>
              <a:gd name="T0" fmla="*/ 2147483647 w 2502"/>
              <a:gd name="T1" fmla="*/ 2147483647 h 4352"/>
              <a:gd name="T2" fmla="*/ 2147483647 w 2502"/>
              <a:gd name="T3" fmla="*/ 2147483647 h 4352"/>
              <a:gd name="T4" fmla="*/ 0 w 2502"/>
              <a:gd name="T5" fmla="*/ 2147483647 h 4352"/>
              <a:gd name="T6" fmla="*/ 2147483647 w 2502"/>
              <a:gd name="T7" fmla="*/ 2147483647 h 4352"/>
              <a:gd name="T8" fmla="*/ 2147483647 w 2502"/>
              <a:gd name="T9" fmla="*/ 2147483647 h 4352"/>
              <a:gd name="T10" fmla="*/ 2147483647 w 2502"/>
              <a:gd name="T11" fmla="*/ 0 h 4352"/>
              <a:gd name="T12" fmla="*/ 2147483647 w 2502"/>
              <a:gd name="T13" fmla="*/ 2147483647 h 43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02" h="4352">
                <a:moveTo>
                  <a:pt x="882" y="17"/>
                </a:moveTo>
                <a:cubicBezTo>
                  <a:pt x="2077" y="287"/>
                  <a:pt x="2361" y="1554"/>
                  <a:pt x="2105" y="2560"/>
                </a:cubicBezTo>
                <a:cubicBezTo>
                  <a:pt x="1849" y="3566"/>
                  <a:pt x="905" y="3993"/>
                  <a:pt x="0" y="4344"/>
                </a:cubicBezTo>
                <a:lnTo>
                  <a:pt x="1242" y="4352"/>
                </a:lnTo>
                <a:cubicBezTo>
                  <a:pt x="1563" y="4096"/>
                  <a:pt x="2205" y="3360"/>
                  <a:pt x="2336" y="2584"/>
                </a:cubicBezTo>
                <a:cubicBezTo>
                  <a:pt x="2468" y="1808"/>
                  <a:pt x="2502" y="416"/>
                  <a:pt x="1186" y="0"/>
                </a:cubicBezTo>
                <a:lnTo>
                  <a:pt x="882" y="17"/>
                </a:lnTo>
                <a:close/>
              </a:path>
            </a:pathLst>
          </a:custGeom>
          <a:gradFill rotWithShape="0">
            <a:gsLst>
              <a:gs pos="0">
                <a:srgbClr val="F8EEF6"/>
              </a:gs>
              <a:gs pos="100000">
                <a:srgbClr val="E373CB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TopRight"/>
            <a:lightRig rig="legacyFlat4" dir="b"/>
          </a:scene3d>
          <a:sp3d extrusionH="354000" prstMaterial="legacyMetal">
            <a:bevelT w="13500" h="13500" prst="angle"/>
            <a:bevelB w="13500" h="13500" prst="angle"/>
            <a:extrusionClr>
              <a:srgbClr val="7030A0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3" name="Rectangle 54"/>
          <p:cNvSpPr>
            <a:spLocks noChangeArrowheads="1"/>
          </p:cNvSpPr>
          <p:nvPr/>
        </p:nvSpPr>
        <p:spPr bwMode="gray">
          <a:xfrm>
            <a:off x="1187450" y="5516563"/>
            <a:ext cx="742950" cy="742950"/>
          </a:xfrm>
          <a:prstGeom prst="rect">
            <a:avLst/>
          </a:prstGeom>
          <a:gradFill rotWithShape="1">
            <a:gsLst>
              <a:gs pos="0">
                <a:srgbClr val="E373CB"/>
              </a:gs>
              <a:gs pos="100000">
                <a:srgbClr val="7030A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4" name="Freeform 27"/>
          <p:cNvSpPr>
            <a:spLocks/>
          </p:cNvSpPr>
          <p:nvPr/>
        </p:nvSpPr>
        <p:spPr bwMode="gray">
          <a:xfrm>
            <a:off x="85725" y="76200"/>
            <a:ext cx="8977313" cy="500063"/>
          </a:xfrm>
          <a:custGeom>
            <a:avLst/>
            <a:gdLst>
              <a:gd name="T0" fmla="*/ 0 w 5655"/>
              <a:gd name="T1" fmla="*/ 2147483647 h 315"/>
              <a:gd name="T2" fmla="*/ 2147483647 w 5655"/>
              <a:gd name="T3" fmla="*/ 0 h 315"/>
              <a:gd name="T4" fmla="*/ 2147483647 w 5655"/>
              <a:gd name="T5" fmla="*/ 2147483647 h 315"/>
              <a:gd name="T6" fmla="*/ 2147483647 w 5655"/>
              <a:gd name="T7" fmla="*/ 2147483647 h 315"/>
              <a:gd name="T8" fmla="*/ 2147483647 w 5655"/>
              <a:gd name="T9" fmla="*/ 2147483647 h 315"/>
              <a:gd name="T10" fmla="*/ 0 w 5655"/>
              <a:gd name="T11" fmla="*/ 2147483647 h 3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gradFill rotWithShape="0">
            <a:gsLst>
              <a:gs pos="0">
                <a:srgbClr val="E373CB"/>
              </a:gs>
              <a:gs pos="100000">
                <a:srgbClr val="7030A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gray">
          <a:xfrm>
            <a:off x="114300" y="6669088"/>
            <a:ext cx="8931275" cy="163512"/>
          </a:xfrm>
          <a:prstGeom prst="rect">
            <a:avLst/>
          </a:prstGeom>
          <a:gradFill rotWithShape="1">
            <a:gsLst>
              <a:gs pos="0">
                <a:srgbClr val="E373CB"/>
              </a:gs>
              <a:gs pos="100000">
                <a:srgbClr val="7030A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6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gradFill rotWithShape="1">
            <a:gsLst>
              <a:gs pos="0">
                <a:srgbClr val="E373CB"/>
              </a:gs>
              <a:gs pos="100000">
                <a:srgbClr val="7030A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" name="Rectangle 49"/>
          <p:cNvSpPr>
            <a:spLocks noChangeArrowheads="1"/>
          </p:cNvSpPr>
          <p:nvPr userDrawn="1"/>
        </p:nvSpPr>
        <p:spPr bwMode="gray">
          <a:xfrm>
            <a:off x="323850" y="5516563"/>
            <a:ext cx="742950" cy="742950"/>
          </a:xfrm>
          <a:prstGeom prst="rect">
            <a:avLst/>
          </a:prstGeom>
          <a:gradFill rotWithShape="1">
            <a:gsLst>
              <a:gs pos="0">
                <a:srgbClr val="E373CB"/>
              </a:gs>
              <a:gs pos="100000">
                <a:srgbClr val="7030A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8" name="Rectangle 50"/>
          <p:cNvSpPr>
            <a:spLocks noChangeArrowheads="1"/>
          </p:cNvSpPr>
          <p:nvPr/>
        </p:nvSpPr>
        <p:spPr bwMode="gray">
          <a:xfrm>
            <a:off x="323850" y="4652963"/>
            <a:ext cx="741363" cy="742950"/>
          </a:xfrm>
          <a:prstGeom prst="rect">
            <a:avLst/>
          </a:prstGeom>
          <a:gradFill rotWithShape="1">
            <a:gsLst>
              <a:gs pos="0">
                <a:srgbClr val="E373CB"/>
              </a:gs>
              <a:gs pos="100000">
                <a:srgbClr val="7030A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215900" y="1557338"/>
            <a:ext cx="7596188" cy="292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400" b="1" dirty="0" smtClean="0">
                <a:solidFill>
                  <a:srgbClr val="7030A0"/>
                </a:solidFill>
              </a:rPr>
              <a:t>Всероссийская </a:t>
            </a:r>
          </a:p>
          <a:p>
            <a:pPr eaLnBrk="1" hangingPunct="1">
              <a:defRPr/>
            </a:pPr>
            <a:r>
              <a:rPr lang="ru-RU" altLang="ru-RU" sz="2400" b="1" dirty="0" smtClean="0">
                <a:solidFill>
                  <a:srgbClr val="7030A0"/>
                </a:solidFill>
              </a:rPr>
              <a:t>научно-практическая конференция 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rgbClr val="532476"/>
                </a:solidFill>
                <a:latin typeface="Arial Black" pitchFamily="34" charset="0"/>
              </a:rPr>
              <a:t>«Сестринское дело: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rgbClr val="532476"/>
                </a:solidFill>
                <a:latin typeface="Arial Black" pitchFamily="34" charset="0"/>
              </a:rPr>
              <a:t>вчера, сегодня, завтра. </a:t>
            </a:r>
            <a:r>
              <a:rPr lang="ru-RU" sz="3200" b="1" dirty="0" smtClean="0">
                <a:solidFill>
                  <a:srgbClr val="532476"/>
                </a:solidFill>
                <a:latin typeface="Arial Black" pitchFamily="34" charset="0"/>
              </a:rPr>
              <a:t>Региональный </a:t>
            </a:r>
          </a:p>
          <a:p>
            <a:pPr eaLnBrk="1" hangingPunct="1">
              <a:defRPr/>
            </a:pPr>
            <a:r>
              <a:rPr lang="ru-RU" sz="3200" b="1" dirty="0" smtClean="0">
                <a:solidFill>
                  <a:srgbClr val="532476"/>
                </a:solidFill>
                <a:latin typeface="Arial Black" pitchFamily="34" charset="0"/>
              </a:rPr>
              <a:t>практический  опыт»</a:t>
            </a:r>
            <a:endParaRPr lang="ru-RU" altLang="ru-RU" sz="4400" b="1" dirty="0" smtClean="0">
              <a:solidFill>
                <a:srgbClr val="532476"/>
              </a:solidFill>
              <a:latin typeface="Arial Black" pitchFamily="34" charset="0"/>
            </a:endParaRPr>
          </a:p>
        </p:txBody>
      </p:sp>
      <p:pic>
        <p:nvPicPr>
          <p:cNvPr id="10" name="Picture 2" descr="C:\Users\user\Desktop\СД в с з\emblem-bi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2466975"/>
            <a:ext cx="141763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23"/>
          <p:cNvPicPr>
            <a:picLocks noChangeAspect="1" noChangeArrowheads="1"/>
          </p:cNvPicPr>
          <p:nvPr userDrawn="1"/>
        </p:nvPicPr>
        <p:blipFill>
          <a:blip r:embed="rId3">
            <a:lum bright="-20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538" y="1052513"/>
            <a:ext cx="1306512" cy="1211262"/>
          </a:xfrm>
          <a:prstGeom prst="rect">
            <a:avLst/>
          </a:prstGeom>
          <a:noFill/>
          <a:ln w="9525">
            <a:solidFill>
              <a:srgbClr val="DDDDD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AACC9-EF17-4906-9672-5DA2C4F28F6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13362293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7643813" cy="8683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86EE1-D53C-4541-B186-B8D20D71E3B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27707623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38125"/>
            <a:ext cx="2058988" cy="58372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29325" cy="58372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72032-3508-4C1C-847E-C0F5056C4AE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20478172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8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56"/>
          <a:stretch>
            <a:fillRect/>
          </a:stretch>
        </p:blipFill>
        <p:spPr bwMode="auto">
          <a:xfrm>
            <a:off x="152400" y="0"/>
            <a:ext cx="8839200" cy="1400175"/>
          </a:xfrm>
          <a:prstGeom prst="rect">
            <a:avLst/>
          </a:prstGeom>
          <a:noFill/>
          <a:ln w="38100">
            <a:solidFill>
              <a:srgbClr val="1E56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50813"/>
          </a:xfrm>
          <a:prstGeom prst="rect">
            <a:avLst/>
          </a:pr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707188"/>
            <a:ext cx="9144000" cy="150812"/>
          </a:xfrm>
          <a:prstGeom prst="rect">
            <a:avLst/>
          </a:pr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5400000" flipH="1" flipV="1">
            <a:off x="-3353593" y="3353593"/>
            <a:ext cx="6858000" cy="15081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050 w 21600"/>
              <a:gd name="T13" fmla="*/ 2050 h 21600"/>
              <a:gd name="T14" fmla="*/ 19550 w 21600"/>
              <a:gd name="T15" fmla="*/ 1955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00" y="21600"/>
                </a:lnTo>
                <a:lnTo>
                  <a:pt x="211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16200000" flipH="1" flipV="1">
            <a:off x="5639594" y="3353594"/>
            <a:ext cx="6858000" cy="1508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050 w 21600"/>
              <a:gd name="T13" fmla="*/ 2050 h 21600"/>
              <a:gd name="T14" fmla="*/ 19550 w 21600"/>
              <a:gd name="T15" fmla="*/ 1955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00" y="21600"/>
                </a:lnTo>
                <a:lnTo>
                  <a:pt x="211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247650" y="457200"/>
            <a:ext cx="590550" cy="590550"/>
            <a:chOff x="144" y="336"/>
            <a:chExt cx="372" cy="372"/>
          </a:xfrm>
        </p:grpSpPr>
        <p:pic>
          <p:nvPicPr>
            <p:cNvPr id="10" name="Picture 10" descr="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336"/>
              <a:ext cx="372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144" y="336"/>
              <a:ext cx="372" cy="372"/>
            </a:xfrm>
            <a:prstGeom prst="ellipse">
              <a:avLst/>
            </a:prstGeom>
            <a:noFill/>
            <a:ln w="19050">
              <a:solidFill>
                <a:srgbClr val="1F5B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838200" y="762000"/>
            <a:ext cx="590550" cy="590550"/>
            <a:chOff x="528" y="528"/>
            <a:chExt cx="372" cy="372"/>
          </a:xfrm>
        </p:grpSpPr>
        <p:pic>
          <p:nvPicPr>
            <p:cNvPr id="13" name="Picture 13" descr="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528"/>
              <a:ext cx="37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28" y="528"/>
              <a:ext cx="372" cy="372"/>
            </a:xfrm>
            <a:prstGeom prst="ellipse">
              <a:avLst/>
            </a:prstGeom>
            <a:noFill/>
            <a:ln w="19050">
              <a:solidFill>
                <a:srgbClr val="1F5B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1524000" y="990600"/>
            <a:ext cx="590550" cy="590550"/>
            <a:chOff x="960" y="672"/>
            <a:chExt cx="372" cy="372"/>
          </a:xfrm>
        </p:grpSpPr>
        <p:pic>
          <p:nvPicPr>
            <p:cNvPr id="16" name="Picture 16" descr="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672"/>
              <a:ext cx="372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960" y="672"/>
              <a:ext cx="372" cy="372"/>
            </a:xfrm>
            <a:prstGeom prst="ellipse">
              <a:avLst/>
            </a:prstGeom>
            <a:noFill/>
            <a:ln w="19050">
              <a:solidFill>
                <a:srgbClr val="1F5B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2286000" y="1219200"/>
            <a:ext cx="590550" cy="590550"/>
            <a:chOff x="1440" y="720"/>
            <a:chExt cx="372" cy="372"/>
          </a:xfrm>
        </p:grpSpPr>
        <p:pic>
          <p:nvPicPr>
            <p:cNvPr id="19" name="Picture 19" descr="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720"/>
              <a:ext cx="360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440" y="720"/>
              <a:ext cx="372" cy="372"/>
            </a:xfrm>
            <a:prstGeom prst="ellipse">
              <a:avLst/>
            </a:prstGeom>
            <a:noFill/>
            <a:ln w="19050">
              <a:solidFill>
                <a:srgbClr val="1F5B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3124200" y="1143000"/>
            <a:ext cx="590550" cy="590550"/>
            <a:chOff x="1968" y="768"/>
            <a:chExt cx="372" cy="372"/>
          </a:xfrm>
        </p:grpSpPr>
        <p:pic>
          <p:nvPicPr>
            <p:cNvPr id="22" name="Picture 22" descr="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768"/>
              <a:ext cx="36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1968" y="768"/>
              <a:ext cx="372" cy="372"/>
            </a:xfrm>
            <a:prstGeom prst="ellipse">
              <a:avLst/>
            </a:prstGeom>
            <a:noFill/>
            <a:ln w="19050">
              <a:solidFill>
                <a:srgbClr val="1F5B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4" name="Group 24"/>
          <p:cNvGrpSpPr>
            <a:grpSpLocks/>
          </p:cNvGrpSpPr>
          <p:nvPr/>
        </p:nvGrpSpPr>
        <p:grpSpPr bwMode="auto">
          <a:xfrm>
            <a:off x="3962400" y="1066800"/>
            <a:ext cx="590550" cy="590550"/>
            <a:chOff x="2496" y="720"/>
            <a:chExt cx="372" cy="372"/>
          </a:xfrm>
        </p:grpSpPr>
        <p:pic>
          <p:nvPicPr>
            <p:cNvPr id="25" name="Picture 25" descr="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720"/>
              <a:ext cx="372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2496" y="720"/>
              <a:ext cx="372" cy="372"/>
            </a:xfrm>
            <a:prstGeom prst="ellipse">
              <a:avLst/>
            </a:prstGeom>
            <a:noFill/>
            <a:ln w="19050">
              <a:solidFill>
                <a:srgbClr val="1F5B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7" name="Group 27"/>
          <p:cNvGrpSpPr>
            <a:grpSpLocks/>
          </p:cNvGrpSpPr>
          <p:nvPr/>
        </p:nvGrpSpPr>
        <p:grpSpPr bwMode="auto">
          <a:xfrm>
            <a:off x="4800600" y="933450"/>
            <a:ext cx="590550" cy="590550"/>
            <a:chOff x="3024" y="624"/>
            <a:chExt cx="372" cy="372"/>
          </a:xfrm>
        </p:grpSpPr>
        <p:pic>
          <p:nvPicPr>
            <p:cNvPr id="28" name="Picture 28" descr="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624"/>
              <a:ext cx="372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3024" y="624"/>
              <a:ext cx="372" cy="372"/>
            </a:xfrm>
            <a:prstGeom prst="ellipse">
              <a:avLst/>
            </a:prstGeom>
            <a:noFill/>
            <a:ln w="19050">
              <a:solidFill>
                <a:srgbClr val="1F5B3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08606" name="Rectangle 30"/>
          <p:cNvSpPr>
            <a:spLocks noGrp="1" noChangeArrowheads="1"/>
          </p:cNvSpPr>
          <p:nvPr>
            <p:ph type="ctrTitle"/>
          </p:nvPr>
        </p:nvSpPr>
        <p:spPr>
          <a:xfrm>
            <a:off x="762000" y="2438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8607" name="Rectangle 31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419600"/>
            <a:ext cx="6400800" cy="1295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2897829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1915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904685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24384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4384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3086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19828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1601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073651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5070370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1CEEC-DA97-4DEC-A039-6571CEC6F0D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34220680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8884421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98002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57975" y="1447800"/>
            <a:ext cx="2090738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1447800"/>
            <a:ext cx="6124575" cy="5105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6093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1447800"/>
            <a:ext cx="8367713" cy="5105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96257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49D5F-EB80-4487-9CE6-7958DEBA5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82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1BB2E-A858-4E3E-96DF-F2972A812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6021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00F07-7946-4386-8DD0-61AE6528B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0203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43FC0-5225-43C8-B76E-34C6AE96C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98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D4312-F1FB-446F-AD0E-5F2E4B47A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058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903D4-EDC4-4C2D-8FE0-26F028FC3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524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5BC7F-108E-49F6-B337-1F83EE35586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56413845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ECDC7-AF7A-4962-887C-9BF08D1F1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9313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C38E8-7E61-436C-8A1A-1F3C7A54B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9668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365B6-9AD0-4955-A6F8-8A22DC5E5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5488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C0534-32B5-4A9D-8D6C-C893290A7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149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BACEB-689C-4613-A666-462904009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6264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FF8BF-A55F-4D19-B7F9-F2997717A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680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311D8-2173-49F0-A98D-F389AA261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27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7643813" cy="8683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9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F9EB6-4359-479B-A773-C3D785B5475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4311602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69F83-2FEB-481E-B9FE-0BFAD9025B7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09799526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7643813" cy="8683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9380B-CB5D-46F1-A73B-016F3487A46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18870326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C208A-2E5D-4CF8-96AB-CFC73389692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86913105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E5ECF-B951-4F28-BAAF-7B54FC8A61F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2793857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7C1CC-5E61-415C-9F38-D5E01A59D33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9593049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5"/>
          <p:cNvSpPr>
            <a:spLocks/>
          </p:cNvSpPr>
          <p:nvPr/>
        </p:nvSpPr>
        <p:spPr bwMode="gray">
          <a:xfrm>
            <a:off x="96838" y="6381750"/>
            <a:ext cx="8970962" cy="314325"/>
          </a:xfrm>
          <a:custGeom>
            <a:avLst/>
            <a:gdLst>
              <a:gd name="T0" fmla="*/ 2147483647 w 5651"/>
              <a:gd name="T1" fmla="*/ 2147483647 h 198"/>
              <a:gd name="T2" fmla="*/ 2147483647 w 5651"/>
              <a:gd name="T3" fmla="*/ 2147483647 h 198"/>
              <a:gd name="T4" fmla="*/ 2147483647 w 5651"/>
              <a:gd name="T5" fmla="*/ 2147483647 h 198"/>
              <a:gd name="T6" fmla="*/ 2147483647 w 5651"/>
              <a:gd name="T7" fmla="*/ 2147483647 h 198"/>
              <a:gd name="T8" fmla="*/ 2147483647 w 5651"/>
              <a:gd name="T9" fmla="*/ 2147483647 h 198"/>
              <a:gd name="T10" fmla="*/ 0 w 5651"/>
              <a:gd name="T11" fmla="*/ 0 h 198"/>
              <a:gd name="T12" fmla="*/ 2147483647 w 5651"/>
              <a:gd name="T13" fmla="*/ 2147483647 h 1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Freeform 26"/>
          <p:cNvSpPr>
            <a:spLocks/>
          </p:cNvSpPr>
          <p:nvPr/>
        </p:nvSpPr>
        <p:spPr bwMode="gray">
          <a:xfrm>
            <a:off x="103188" y="6453188"/>
            <a:ext cx="8975725" cy="279400"/>
          </a:xfrm>
          <a:custGeom>
            <a:avLst/>
            <a:gdLst>
              <a:gd name="T0" fmla="*/ 0 w 5650"/>
              <a:gd name="T1" fmla="*/ 2147483647 h 176"/>
              <a:gd name="T2" fmla="*/ 2147483647 w 5650"/>
              <a:gd name="T3" fmla="*/ 2147483647 h 176"/>
              <a:gd name="T4" fmla="*/ 2147483647 w 5650"/>
              <a:gd name="T5" fmla="*/ 2147483647 h 176"/>
              <a:gd name="T6" fmla="*/ 2147483647 w 5650"/>
              <a:gd name="T7" fmla="*/ 2147483647 h 176"/>
              <a:gd name="T8" fmla="*/ 2147483647 w 5650"/>
              <a:gd name="T9" fmla="*/ 2147483647 h 176"/>
              <a:gd name="T10" fmla="*/ 0 w 5650"/>
              <a:gd name="T11" fmla="*/ 0 h 176"/>
              <a:gd name="T12" fmla="*/ 0 w 5650"/>
              <a:gd name="T13" fmla="*/ 2147483647 h 1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gradFill rotWithShape="1">
            <a:gsLst>
              <a:gs pos="0">
                <a:srgbClr val="E373CB"/>
              </a:gs>
              <a:gs pos="100000">
                <a:srgbClr val="8A3CC4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8" name="Freeform 27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>
              <a:gd name="T0" fmla="*/ 0 w 5639"/>
              <a:gd name="T1" fmla="*/ 0 h 113"/>
              <a:gd name="T2" fmla="*/ 2147483647 w 5639"/>
              <a:gd name="T3" fmla="*/ 0 h 113"/>
              <a:gd name="T4" fmla="*/ 2147483647 w 5639"/>
              <a:gd name="T5" fmla="*/ 2147483647 h 113"/>
              <a:gd name="T6" fmla="*/ 2147483647 w 5639"/>
              <a:gd name="T7" fmla="*/ 2147483647 h 113"/>
              <a:gd name="T8" fmla="*/ 0 w 5639"/>
              <a:gd name="T9" fmla="*/ 2147483647 h 113"/>
              <a:gd name="T10" fmla="*/ 0 w 5639"/>
              <a:gd name="T11" fmla="*/ 0 h 1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E373CB"/>
              </a:gs>
              <a:gs pos="100000">
                <a:srgbClr val="7030A0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9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>
              <a:gd name="T0" fmla="*/ 2147483647 w 5446"/>
              <a:gd name="T1" fmla="*/ 0 h 531"/>
              <a:gd name="T2" fmla="*/ 0 w 5446"/>
              <a:gd name="T3" fmla="*/ 0 h 531"/>
              <a:gd name="T4" fmla="*/ 2147483647 w 5446"/>
              <a:gd name="T5" fmla="*/ 2147483647 h 531"/>
              <a:gd name="T6" fmla="*/ 2147483647 w 5446"/>
              <a:gd name="T7" fmla="*/ 2147483647 h 531"/>
              <a:gd name="T8" fmla="*/ 2147483647 w 5446"/>
              <a:gd name="T9" fmla="*/ 2147483647 h 531"/>
              <a:gd name="T10" fmla="*/ 2147483647 w 5446"/>
              <a:gd name="T11" fmla="*/ 2147483647 h 531"/>
              <a:gd name="T12" fmla="*/ 2147483647 w 5446"/>
              <a:gd name="T13" fmla="*/ 0 h 5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0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>
              <a:gd name="T0" fmla="*/ 2147483647 w 5446"/>
              <a:gd name="T1" fmla="*/ 0 h 531"/>
              <a:gd name="T2" fmla="*/ 0 w 5446"/>
              <a:gd name="T3" fmla="*/ 0 h 531"/>
              <a:gd name="T4" fmla="*/ 2147483647 w 5446"/>
              <a:gd name="T5" fmla="*/ 2147483647 h 531"/>
              <a:gd name="T6" fmla="*/ 2147483647 w 5446"/>
              <a:gd name="T7" fmla="*/ 2147483647 h 531"/>
              <a:gd name="T8" fmla="*/ 2147483647 w 5446"/>
              <a:gd name="T9" fmla="*/ 2147483647 h 531"/>
              <a:gd name="T10" fmla="*/ 2147483647 w 5446"/>
              <a:gd name="T11" fmla="*/ 2147483647 h 531"/>
              <a:gd name="T12" fmla="*/ 2147483647 w 5446"/>
              <a:gd name="T13" fmla="*/ 0 h 5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rgbClr val="7030A0"/>
              </a:gs>
              <a:gs pos="100000">
                <a:srgbClr val="E373C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1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gradFill rotWithShape="1">
            <a:gsLst>
              <a:gs pos="0">
                <a:srgbClr val="E373CB"/>
              </a:gs>
              <a:gs pos="100000">
                <a:srgbClr val="8A3CC4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32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>
              <a:gd name="T0" fmla="*/ 0 w 1358"/>
              <a:gd name="T1" fmla="*/ 2147483647 h 33"/>
              <a:gd name="T2" fmla="*/ 2147483647 w 1358"/>
              <a:gd name="T3" fmla="*/ 0 h 33"/>
              <a:gd name="T4" fmla="*/ 2147483647 w 1358"/>
              <a:gd name="T5" fmla="*/ 2147483647 h 33"/>
              <a:gd name="T6" fmla="*/ 2147483647 w 1358"/>
              <a:gd name="T7" fmla="*/ 2147483647 h 33"/>
              <a:gd name="T8" fmla="*/ 0 w 1358"/>
              <a:gd name="T9" fmla="*/ 2147483647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341438"/>
            <a:ext cx="8229600" cy="47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92950" y="5445125"/>
            <a:ext cx="16160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31994CCB-7EC7-44F6-AFB3-C756DD5DB0E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395288" y="296863"/>
            <a:ext cx="7643812" cy="8683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FF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b="1" dirty="0" smtClean="0"/>
              <a:t>Всероссийская научно-практическая конференция </a:t>
            </a:r>
          </a:p>
          <a:p>
            <a:pPr eaLnBrk="1" hangingPunct="1">
              <a:defRPr/>
            </a:pPr>
            <a:r>
              <a:rPr lang="ru-RU" sz="1400" b="1" dirty="0" smtClean="0">
                <a:latin typeface="Arial Black" pitchFamily="34" charset="0"/>
              </a:rPr>
              <a:t>«Сестринское дело: вчера, сегодня, завтра. </a:t>
            </a:r>
          </a:p>
          <a:p>
            <a:pPr eaLnBrk="1" hangingPunct="1">
              <a:defRPr/>
            </a:pPr>
            <a:r>
              <a:rPr lang="ru-RU" sz="1400" b="1" dirty="0" smtClean="0">
                <a:latin typeface="Arial Black" pitchFamily="34" charset="0"/>
              </a:rPr>
              <a:t>Региональный практический  опыт»</a:t>
            </a:r>
            <a:endParaRPr lang="ru-RU" altLang="ru-RU" sz="1400" b="1" dirty="0" smtClean="0">
              <a:latin typeface="Arial Black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28" r:id="rId1"/>
    <p:sldLayoutId id="2147484980" r:id="rId2"/>
    <p:sldLayoutId id="2147485029" r:id="rId3"/>
    <p:sldLayoutId id="2147485030" r:id="rId4"/>
    <p:sldLayoutId id="2147485031" r:id="rId5"/>
    <p:sldLayoutId id="2147485032" r:id="rId6"/>
    <p:sldLayoutId id="2147485033" r:id="rId7"/>
    <p:sldLayoutId id="2147485034" r:id="rId8"/>
    <p:sldLayoutId id="2147485035" r:id="rId9"/>
    <p:sldLayoutId id="2147485036" r:id="rId10"/>
    <p:sldLayoutId id="2147485037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g8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56"/>
          <a:stretch>
            <a:fillRect/>
          </a:stretch>
        </p:blipFill>
        <p:spPr bwMode="auto">
          <a:xfrm>
            <a:off x="152400" y="0"/>
            <a:ext cx="8839200" cy="1400175"/>
          </a:xfrm>
          <a:prstGeom prst="rect">
            <a:avLst/>
          </a:prstGeom>
          <a:noFill/>
          <a:ln w="28575">
            <a:solidFill>
              <a:srgbClr val="1E563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150813"/>
          </a:xfrm>
          <a:prstGeom prst="rect">
            <a:avLst/>
          </a:pr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707188"/>
            <a:ext cx="9144000" cy="150812"/>
          </a:xfrm>
          <a:prstGeom prst="rect">
            <a:avLst/>
          </a:pr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 rot="5400000" flipH="1" flipV="1">
            <a:off x="-3353593" y="3353593"/>
            <a:ext cx="6858000" cy="15081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050 w 21600"/>
              <a:gd name="T13" fmla="*/ 2050 h 21600"/>
              <a:gd name="T14" fmla="*/ 19550 w 21600"/>
              <a:gd name="T15" fmla="*/ 1955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00" y="21600"/>
                </a:lnTo>
                <a:lnTo>
                  <a:pt x="211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 rot="-5400000" flipH="1" flipV="1">
            <a:off x="5639594" y="3353594"/>
            <a:ext cx="6858000" cy="1508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050 w 21600"/>
              <a:gd name="T13" fmla="*/ 2050 h 21600"/>
              <a:gd name="T14" fmla="*/ 19550 w 21600"/>
              <a:gd name="T15" fmla="*/ 1955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00" y="21600"/>
                </a:lnTo>
                <a:lnTo>
                  <a:pt x="211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285B3D"/>
              </a:gs>
              <a:gs pos="50000">
                <a:srgbClr val="56C583"/>
              </a:gs>
              <a:gs pos="100000">
                <a:srgbClr val="285B3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19113" y="1447800"/>
            <a:ext cx="822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2438400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61" r:id="rId1"/>
    <p:sldLayoutId id="2147484992" r:id="rId2"/>
    <p:sldLayoutId id="2147484993" r:id="rId3"/>
    <p:sldLayoutId id="2147484994" r:id="rId4"/>
    <p:sldLayoutId id="2147484995" r:id="rId5"/>
    <p:sldLayoutId id="2147484996" r:id="rId6"/>
    <p:sldLayoutId id="2147484997" r:id="rId7"/>
    <p:sldLayoutId id="2147484998" r:id="rId8"/>
    <p:sldLayoutId id="2147484999" r:id="rId9"/>
    <p:sldLayoutId id="2147485000" r:id="rId10"/>
    <p:sldLayoutId id="2147485001" r:id="rId11"/>
    <p:sldLayoutId id="2147485002" r:id="rId12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1E5635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rgbClr val="0A1C1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i="1">
          <a:solidFill>
            <a:srgbClr val="0A1C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rgbClr val="0A1C1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 i="1">
          <a:solidFill>
            <a:srgbClr val="0A1C1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 i="1">
          <a:solidFill>
            <a:srgbClr val="0A1C1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i="1">
          <a:solidFill>
            <a:srgbClr val="0A1C1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i="1">
          <a:solidFill>
            <a:srgbClr val="0A1C1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i="1">
          <a:solidFill>
            <a:srgbClr val="0A1C1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i="1">
          <a:solidFill>
            <a:srgbClr val="0A1C1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FF1FC"/>
            </a:gs>
            <a:gs pos="100000">
              <a:srgbClr val="B4BE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9A8785E4-A1CD-4CBF-A9EB-5FBF95B6E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3" r:id="rId1"/>
    <p:sldLayoutId id="2147485004" r:id="rId2"/>
    <p:sldLayoutId id="2147485005" r:id="rId3"/>
    <p:sldLayoutId id="2147485006" r:id="rId4"/>
    <p:sldLayoutId id="2147485007" r:id="rId5"/>
    <p:sldLayoutId id="2147485008" r:id="rId6"/>
    <p:sldLayoutId id="2147485009" r:id="rId7"/>
    <p:sldLayoutId id="2147485010" r:id="rId8"/>
    <p:sldLayoutId id="2147485011" r:id="rId9"/>
    <p:sldLayoutId id="2147485012" r:id="rId10"/>
    <p:sldLayoutId id="2147485013" r:id="rId11"/>
    <p:sldLayoutId id="2147485014" r:id="rId12"/>
    <p:sldLayoutId id="214748501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6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2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6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14398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rgbClr val="3A1953"/>
                </a:solidFill>
              </a:rPr>
              <a:t>Современные подходы к организации сестринского ухода </a:t>
            </a:r>
          </a:p>
        </p:txBody>
      </p:sp>
      <p:sp>
        <p:nvSpPr>
          <p:cNvPr id="287747" name="Объект 2"/>
          <p:cNvSpPr txBox="1">
            <a:spLocks/>
          </p:cNvSpPr>
          <p:nvPr/>
        </p:nvSpPr>
        <p:spPr bwMode="gray">
          <a:xfrm>
            <a:off x="179388" y="4943475"/>
            <a:ext cx="8856662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altLang="ru-RU" sz="2800" b="1">
                <a:solidFill>
                  <a:srgbClr val="532476"/>
                </a:solidFill>
              </a:rPr>
              <a:t>Моисеева Т.Ф.</a:t>
            </a:r>
            <a:endParaRPr lang="en-US" altLang="ru-RU" sz="2800" b="1">
              <a:solidFill>
                <a:srgbClr val="532476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ru-RU" altLang="ru-RU" b="1">
                <a:solidFill>
                  <a:srgbClr val="532476"/>
                </a:solidFill>
              </a:rPr>
              <a:t>Главная медицинская сестра БУЗОО «ОКБ», главный внештатный специалист Министерства здравоохранения Омской области по управлению сестринской деятельностью, член правления ОРОО «ОПСА»</a:t>
            </a:r>
          </a:p>
        </p:txBody>
      </p:sp>
      <p:pic>
        <p:nvPicPr>
          <p:cNvPr id="100357" name="Picture 5" descr="C:\Users\user\Desktop\03. Моисеева Т.Ф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236788"/>
            <a:ext cx="1798638" cy="2706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9900" y="0"/>
            <a:ext cx="7100888" cy="88265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993300"/>
                </a:solidFill>
              </a:rPr>
              <a:t>14 основных потребностей</a:t>
            </a:r>
            <a:br>
              <a:rPr lang="ru-RU" altLang="ru-RU" sz="2400" b="1" smtClean="0">
                <a:solidFill>
                  <a:srgbClr val="993300"/>
                </a:solidFill>
              </a:rPr>
            </a:br>
            <a:r>
              <a:rPr lang="ru-RU" altLang="ru-RU" sz="2400" b="1" smtClean="0">
                <a:solidFill>
                  <a:srgbClr val="993300"/>
                </a:solidFill>
              </a:rPr>
              <a:t>Модель В. Хендерсон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280400" cy="5448300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Нормально дышать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Употреблять достаточное количество пищи и жидкости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Выделять из организма продукты жизнедеятельности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Двигаться и поддерживать нужное положение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Спать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Самостоятельно одеваться и раздеваться, выбирать одежду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Поддерживать температуру тела в пределах нормы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Соблюдать личную гигиену, заботится о внешнем виде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Обеспечивать свою безопасность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Поддерживать общение с другими людьми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Отправлять религиозные обряды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Заниматься любимой работой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Отдыхать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ru-RU" altLang="ru-RU" sz="2000" smtClean="0">
                <a:solidFill>
                  <a:srgbClr val="000066"/>
                </a:solidFill>
              </a:rPr>
              <a:t>Удовлетворять любознательность, нормально развиваться</a:t>
            </a:r>
          </a:p>
        </p:txBody>
      </p:sp>
      <p:grpSp>
        <p:nvGrpSpPr>
          <p:cNvPr id="296964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6965" name="Rectangle 5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6966" name="Group 49" descr="hartmann9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0"/>
            <a:ext cx="7488238" cy="1989138"/>
          </a:xfrm>
        </p:spPr>
        <p:txBody>
          <a:bodyPr/>
          <a:lstStyle/>
          <a:p>
            <a:pPr marL="609600" indent="-609600" eaLnBrk="1" hangingPunct="1"/>
            <a:r>
              <a:rPr lang="ru-RU" altLang="ru-RU" sz="2400" b="1" smtClean="0">
                <a:solidFill>
                  <a:srgbClr val="993300"/>
                </a:solidFill>
              </a:rPr>
              <a:t>4. Двигаться и поддерживать нужное положение</a:t>
            </a:r>
            <a:br>
              <a:rPr lang="ru-RU" altLang="ru-RU" sz="2400" b="1" smtClean="0">
                <a:solidFill>
                  <a:srgbClr val="993300"/>
                </a:solidFill>
              </a:rPr>
            </a:br>
            <a:r>
              <a:rPr lang="ru-RU" altLang="ru-RU" sz="2400" b="1" smtClean="0">
                <a:solidFill>
                  <a:srgbClr val="993300"/>
                </a:solidFill>
              </a:rPr>
              <a:t>(14 основных потребностей </a:t>
            </a:r>
            <a:br>
              <a:rPr lang="ru-RU" altLang="ru-RU" sz="2400" b="1" smtClean="0">
                <a:solidFill>
                  <a:srgbClr val="993300"/>
                </a:solidFill>
              </a:rPr>
            </a:br>
            <a:r>
              <a:rPr lang="ru-RU" altLang="ru-RU" sz="2400" b="1" smtClean="0">
                <a:solidFill>
                  <a:srgbClr val="993300"/>
                </a:solidFill>
              </a:rPr>
              <a:t>Модель В. Хендерсон)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2060575"/>
            <a:ext cx="8064500" cy="3168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>
                <a:solidFill>
                  <a:srgbClr val="000099"/>
                </a:solidFill>
                <a:latin typeface="Times New Roman" pitchFamily="18" charset="0"/>
              </a:rPr>
              <a:t>     </a:t>
            </a:r>
            <a:r>
              <a:rPr lang="ru-RU" altLang="ru-RU" sz="2400" smtClean="0">
                <a:solidFill>
                  <a:srgbClr val="000066"/>
                </a:solidFill>
              </a:rPr>
              <a:t>Здоровый человек, как правило, не испытывает трудностей при движении и изменении положения тела.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>
                <a:solidFill>
                  <a:srgbClr val="000066"/>
                </a:solidFill>
              </a:rPr>
              <a:t>     Изменение положения тела лежачего больного каждые 2 часа, включая ночное время,  является обязательным условием для профилактики образования и развития пролежней.</a:t>
            </a:r>
          </a:p>
        </p:txBody>
      </p:sp>
      <p:pic>
        <p:nvPicPr>
          <p:cNvPr id="297988" name="Picture 4" descr="gesunde sei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5046663"/>
            <a:ext cx="2449512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989" name="Picture 5" descr="больной в постел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038725"/>
            <a:ext cx="2447925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990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7991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7992" name="Group 49" descr="hartmann90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457200"/>
            <a:ext cx="6389688" cy="554038"/>
          </a:xfrm>
        </p:spPr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0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smtClean="0">
                <a:solidFill>
                  <a:srgbClr val="993300"/>
                </a:solidFill>
                <a:cs typeface="Times New Roman" pitchFamily="18" charset="0"/>
              </a:rPr>
              <a:t>Осложнения ухода за больными</a:t>
            </a:r>
            <a:r>
              <a:rPr lang="ru-RU" alt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b="1" smtClean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200" y="1357313"/>
            <a:ext cx="5783263" cy="3700462"/>
          </a:xfrm>
        </p:spPr>
        <p:txBody>
          <a:bodyPr/>
          <a:lstStyle/>
          <a:p>
            <a:pPr eaLnBrk="1" hangingPunct="1"/>
            <a:r>
              <a:rPr lang="ru-RU" altLang="ru-RU" smtClean="0">
                <a:latin typeface="Times New Roman" pitchFamily="18" charset="0"/>
              </a:rPr>
              <a:t>    </a:t>
            </a:r>
            <a:r>
              <a:rPr lang="ru-RU" altLang="ru-RU" sz="2400" smtClean="0">
                <a:solidFill>
                  <a:srgbClr val="000066"/>
                </a:solidFill>
              </a:rPr>
              <a:t>Основным осложнением  в уходе за лежачим больным в стационаре и на  дому  являются появление и развитие пролежней.</a:t>
            </a:r>
          </a:p>
          <a:p>
            <a:pPr eaLnBrk="1" hangingPunct="1">
              <a:buFontTx/>
              <a:buNone/>
            </a:pPr>
            <a:r>
              <a:rPr lang="ru-RU" altLang="ru-RU" sz="2400" smtClean="0">
                <a:solidFill>
                  <a:srgbClr val="000066"/>
                </a:solidFill>
              </a:rPr>
              <a:t>    </a:t>
            </a:r>
          </a:p>
          <a:p>
            <a:pPr eaLnBrk="1" hangingPunct="1">
              <a:buFontTx/>
              <a:buNone/>
            </a:pPr>
            <a:r>
              <a:rPr lang="ru-RU" altLang="ru-RU" sz="2400" smtClean="0">
                <a:solidFill>
                  <a:srgbClr val="000066"/>
                </a:solidFill>
              </a:rPr>
              <a:t>    </a:t>
            </a:r>
            <a:r>
              <a:rPr lang="ru-RU" altLang="ru-RU" sz="2400" b="1" smtClean="0">
                <a:solidFill>
                  <a:srgbClr val="FF0066"/>
                </a:solidFill>
              </a:rPr>
              <a:t>По наличию или отсутствию у больного пролежней можно оценить качество ухода!!!</a:t>
            </a:r>
            <a:r>
              <a:rPr lang="ru-RU" altLang="ru-RU" sz="2400" smtClean="0">
                <a:solidFill>
                  <a:srgbClr val="000066"/>
                </a:solidFill>
              </a:rPr>
              <a:t>     </a:t>
            </a:r>
          </a:p>
        </p:txBody>
      </p:sp>
      <p:pic>
        <p:nvPicPr>
          <p:cNvPr id="299012" name="Picture 4" descr="pflegeri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775" y="4506913"/>
            <a:ext cx="3170238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9013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9014" name="Rectangle 6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9015" name="Group 49" descr="hartmann9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993300"/>
                </a:solidFill>
              </a:rPr>
              <a:t>Школа Здоровья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1800" b="1" smtClean="0">
                <a:solidFill>
                  <a:srgbClr val="000066"/>
                </a:solidFill>
              </a:rPr>
              <a:t>12 апреля 2013 года в Омске прошел семинар на тему «Инновационные технологии в сестринском уходе за тяжелобольными пациентами».</a:t>
            </a:r>
          </a:p>
          <a:p>
            <a:pPr eaLnBrk="1" hangingPunct="1">
              <a:buFontTx/>
              <a:buNone/>
            </a:pPr>
            <a:r>
              <a:rPr lang="ru-RU" altLang="ru-RU" sz="1800" b="1" smtClean="0">
                <a:solidFill>
                  <a:srgbClr val="000066"/>
                </a:solidFill>
              </a:rPr>
              <a:t>Организаторы: Омская профессиональная сестринская ассоциация и компания «Пауль Хартманн».</a:t>
            </a:r>
          </a:p>
          <a:p>
            <a:pPr eaLnBrk="1" hangingPunct="1">
              <a:buFontTx/>
              <a:buNone/>
            </a:pPr>
            <a:r>
              <a:rPr lang="ru-RU" altLang="ru-RU" sz="1800" b="1" smtClean="0">
                <a:solidFill>
                  <a:srgbClr val="000066"/>
                </a:solidFill>
              </a:rPr>
              <a:t>На семинаре принято решение об организации Школы ухода для медицинских сестер и родственников пациентов на базе ОКБ.  </a:t>
            </a:r>
          </a:p>
          <a:p>
            <a:pPr eaLnBrk="1" hangingPunct="1"/>
            <a:endParaRPr lang="ru-RU" altLang="ru-RU" sz="1800" b="1" smtClean="0">
              <a:solidFill>
                <a:srgbClr val="000066"/>
              </a:solidFill>
            </a:endParaRPr>
          </a:p>
        </p:txBody>
      </p:sp>
      <p:pic>
        <p:nvPicPr>
          <p:cNvPr id="3000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1000"/>
            <a:ext cx="30480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00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91000"/>
            <a:ext cx="3124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0038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300040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300041" name="Group 49" descr="hartmann9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003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04800"/>
            <a:ext cx="2362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0"/>
            <a:ext cx="7488238" cy="1989138"/>
          </a:xfrm>
        </p:spPr>
        <p:txBody>
          <a:bodyPr/>
          <a:lstStyle/>
          <a:p>
            <a:pPr marL="609600" indent="-609600" eaLnBrk="1" hangingPunct="1"/>
            <a:r>
              <a:rPr lang="ru-RU" altLang="ru-RU" sz="2400" b="1" smtClean="0">
                <a:solidFill>
                  <a:srgbClr val="993300"/>
                </a:solidFill>
              </a:rPr>
              <a:t>Школа Здоровья</a:t>
            </a:r>
            <a:r>
              <a:rPr lang="ru-RU" altLang="ru-RU" smtClean="0"/>
              <a:t> 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524000"/>
            <a:ext cx="8064500" cy="3276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smtClean="0"/>
              <a:t>Открывая 26 октября 2013г. Школу Здоровья  в Областной Клинической больнице мы ставили перед собой две основные задачи, это: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- непрерывное обучение персонала больницы (медицинских сестер и младших медсестер по уходу), что позволит повысить качество ухода за нашими пациентами.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smtClean="0"/>
              <a:t>   - а так же мы смогли предложить пациентам и родственникам новый вид услуги - это обучение родственников правильному уходу за лежачим больным </a:t>
            </a:r>
            <a:r>
              <a:rPr lang="ru-RU" altLang="ru-RU" sz="2000" b="1" smtClean="0"/>
              <a:t>для достижения наивысшего качества жизни пациента и всей семьи</a:t>
            </a:r>
            <a:r>
              <a:rPr lang="ru-RU" altLang="ru-RU" sz="2000" smtClean="0"/>
              <a:t> после того, как пациент будет выписан домой. 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smtClean="0"/>
          </a:p>
        </p:txBody>
      </p:sp>
      <p:grpSp>
        <p:nvGrpSpPr>
          <p:cNvPr id="301060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30106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301065" name="Group 49" descr="hartmann9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106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062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106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5720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082" name="Group 2"/>
          <p:cNvGrpSpPr>
            <a:grpSpLocks/>
          </p:cNvGrpSpPr>
          <p:nvPr/>
        </p:nvGrpSpPr>
        <p:grpSpPr bwMode="auto">
          <a:xfrm>
            <a:off x="0" y="457200"/>
            <a:ext cx="1154113" cy="615950"/>
            <a:chOff x="1296" y="2320"/>
            <a:chExt cx="628" cy="322"/>
          </a:xfrm>
        </p:grpSpPr>
        <p:sp>
          <p:nvSpPr>
            <p:cNvPr id="302095" name="Freeform 3"/>
            <p:cNvSpPr>
              <a:spLocks noChangeAspect="1"/>
            </p:cNvSpPr>
            <p:nvPr/>
          </p:nvSpPr>
          <p:spPr bwMode="auto">
            <a:xfrm>
              <a:off x="1296" y="2320"/>
              <a:ext cx="628" cy="315"/>
            </a:xfrm>
            <a:custGeom>
              <a:avLst/>
              <a:gdLst>
                <a:gd name="T0" fmla="*/ 0 w 2746"/>
                <a:gd name="T1" fmla="*/ 34 h 1378"/>
                <a:gd name="T2" fmla="*/ 1 w 2746"/>
                <a:gd name="T3" fmla="*/ 31 h 1378"/>
                <a:gd name="T4" fmla="*/ 2 w 2746"/>
                <a:gd name="T5" fmla="*/ 27 h 1378"/>
                <a:gd name="T6" fmla="*/ 5 w 2746"/>
                <a:gd name="T7" fmla="*/ 24 h 1378"/>
                <a:gd name="T8" fmla="*/ 7 w 2746"/>
                <a:gd name="T9" fmla="*/ 21 h 1378"/>
                <a:gd name="T10" fmla="*/ 11 w 2746"/>
                <a:gd name="T11" fmla="*/ 17 h 1378"/>
                <a:gd name="T12" fmla="*/ 14 w 2746"/>
                <a:gd name="T13" fmla="*/ 15 h 1378"/>
                <a:gd name="T14" fmla="*/ 17 w 2746"/>
                <a:gd name="T15" fmla="*/ 13 h 1378"/>
                <a:gd name="T16" fmla="*/ 22 w 2746"/>
                <a:gd name="T17" fmla="*/ 10 h 1378"/>
                <a:gd name="T18" fmla="*/ 27 w 2746"/>
                <a:gd name="T19" fmla="*/ 8 h 1378"/>
                <a:gd name="T20" fmla="*/ 36 w 2746"/>
                <a:gd name="T21" fmla="*/ 5 h 1378"/>
                <a:gd name="T22" fmla="*/ 42 w 2746"/>
                <a:gd name="T23" fmla="*/ 3 h 1378"/>
                <a:gd name="T24" fmla="*/ 52 w 2746"/>
                <a:gd name="T25" fmla="*/ 2 h 1378"/>
                <a:gd name="T26" fmla="*/ 63 w 2746"/>
                <a:gd name="T27" fmla="*/ 0 h 1378"/>
                <a:gd name="T28" fmla="*/ 68 w 2746"/>
                <a:gd name="T29" fmla="*/ 0 h 1378"/>
                <a:gd name="T30" fmla="*/ 77 w 2746"/>
                <a:gd name="T31" fmla="*/ 0 h 1378"/>
                <a:gd name="T32" fmla="*/ 83 w 2746"/>
                <a:gd name="T33" fmla="*/ 0 h 1378"/>
                <a:gd name="T34" fmla="*/ 88 w 2746"/>
                <a:gd name="T35" fmla="*/ 1 h 1378"/>
                <a:gd name="T36" fmla="*/ 97 w 2746"/>
                <a:gd name="T37" fmla="*/ 2 h 1378"/>
                <a:gd name="T38" fmla="*/ 105 w 2746"/>
                <a:gd name="T39" fmla="*/ 4 h 1378"/>
                <a:gd name="T40" fmla="*/ 113 w 2746"/>
                <a:gd name="T41" fmla="*/ 6 h 1378"/>
                <a:gd name="T42" fmla="*/ 119 w 2746"/>
                <a:gd name="T43" fmla="*/ 8 h 1378"/>
                <a:gd name="T44" fmla="*/ 123 w 2746"/>
                <a:gd name="T45" fmla="*/ 10 h 1378"/>
                <a:gd name="T46" fmla="*/ 126 w 2746"/>
                <a:gd name="T47" fmla="*/ 12 h 1378"/>
                <a:gd name="T48" fmla="*/ 132 w 2746"/>
                <a:gd name="T49" fmla="*/ 16 h 1378"/>
                <a:gd name="T50" fmla="*/ 135 w 2746"/>
                <a:gd name="T51" fmla="*/ 19 h 1378"/>
                <a:gd name="T52" fmla="*/ 137 w 2746"/>
                <a:gd name="T53" fmla="*/ 21 h 1378"/>
                <a:gd name="T54" fmla="*/ 140 w 2746"/>
                <a:gd name="T55" fmla="*/ 23 h 1378"/>
                <a:gd name="T56" fmla="*/ 141 w 2746"/>
                <a:gd name="T57" fmla="*/ 26 h 1378"/>
                <a:gd name="T58" fmla="*/ 142 w 2746"/>
                <a:gd name="T59" fmla="*/ 29 h 1378"/>
                <a:gd name="T60" fmla="*/ 143 w 2746"/>
                <a:gd name="T61" fmla="*/ 31 h 1378"/>
                <a:gd name="T62" fmla="*/ 144 w 2746"/>
                <a:gd name="T63" fmla="*/ 34 h 1378"/>
                <a:gd name="T64" fmla="*/ 144 w 2746"/>
                <a:gd name="T65" fmla="*/ 37 h 1378"/>
                <a:gd name="T66" fmla="*/ 143 w 2746"/>
                <a:gd name="T67" fmla="*/ 40 h 1378"/>
                <a:gd name="T68" fmla="*/ 142 w 2746"/>
                <a:gd name="T69" fmla="*/ 44 h 1378"/>
                <a:gd name="T70" fmla="*/ 140 w 2746"/>
                <a:gd name="T71" fmla="*/ 46 h 1378"/>
                <a:gd name="T72" fmla="*/ 139 w 2746"/>
                <a:gd name="T73" fmla="*/ 48 h 1378"/>
                <a:gd name="T74" fmla="*/ 136 w 2746"/>
                <a:gd name="T75" fmla="*/ 51 h 1378"/>
                <a:gd name="T76" fmla="*/ 133 w 2746"/>
                <a:gd name="T77" fmla="*/ 54 h 1378"/>
                <a:gd name="T78" fmla="*/ 130 w 2746"/>
                <a:gd name="T79" fmla="*/ 57 h 1378"/>
                <a:gd name="T80" fmla="*/ 122 w 2746"/>
                <a:gd name="T81" fmla="*/ 52 h 1378"/>
                <a:gd name="T82" fmla="*/ 107 w 2746"/>
                <a:gd name="T83" fmla="*/ 54 h 1378"/>
                <a:gd name="T84" fmla="*/ 100 w 2746"/>
                <a:gd name="T85" fmla="*/ 68 h 1378"/>
                <a:gd name="T86" fmla="*/ 93 w 2746"/>
                <a:gd name="T87" fmla="*/ 70 h 1378"/>
                <a:gd name="T88" fmla="*/ 85 w 2746"/>
                <a:gd name="T89" fmla="*/ 71 h 1378"/>
                <a:gd name="T90" fmla="*/ 79 w 2746"/>
                <a:gd name="T91" fmla="*/ 72 h 1378"/>
                <a:gd name="T92" fmla="*/ 73 w 2746"/>
                <a:gd name="T93" fmla="*/ 72 h 1378"/>
                <a:gd name="T94" fmla="*/ 64 w 2746"/>
                <a:gd name="T95" fmla="*/ 72 h 1378"/>
                <a:gd name="T96" fmla="*/ 58 w 2746"/>
                <a:gd name="T97" fmla="*/ 71 h 1378"/>
                <a:gd name="T98" fmla="*/ 48 w 2746"/>
                <a:gd name="T99" fmla="*/ 70 h 1378"/>
                <a:gd name="T100" fmla="*/ 43 w 2746"/>
                <a:gd name="T101" fmla="*/ 69 h 1378"/>
                <a:gd name="T102" fmla="*/ 35 w 2746"/>
                <a:gd name="T103" fmla="*/ 67 h 1378"/>
                <a:gd name="T104" fmla="*/ 27 w 2746"/>
                <a:gd name="T105" fmla="*/ 64 h 1378"/>
                <a:gd name="T106" fmla="*/ 20 w 2746"/>
                <a:gd name="T107" fmla="*/ 61 h 1378"/>
                <a:gd name="T108" fmla="*/ 15 w 2746"/>
                <a:gd name="T109" fmla="*/ 58 h 1378"/>
                <a:gd name="T110" fmla="*/ 11 w 2746"/>
                <a:gd name="T111" fmla="*/ 55 h 1378"/>
                <a:gd name="T112" fmla="*/ 7 w 2746"/>
                <a:gd name="T113" fmla="*/ 51 h 1378"/>
                <a:gd name="T114" fmla="*/ 5 w 2746"/>
                <a:gd name="T115" fmla="*/ 49 h 1378"/>
                <a:gd name="T116" fmla="*/ 3 w 2746"/>
                <a:gd name="T117" fmla="*/ 46 h 1378"/>
                <a:gd name="T118" fmla="*/ 2 w 2746"/>
                <a:gd name="T119" fmla="*/ 44 h 1378"/>
                <a:gd name="T120" fmla="*/ 0 w 2746"/>
                <a:gd name="T121" fmla="*/ 40 h 1378"/>
                <a:gd name="T122" fmla="*/ 0 w 2746"/>
                <a:gd name="T123" fmla="*/ 38 h 137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746" h="1378">
                  <a:moveTo>
                    <a:pt x="0" y="710"/>
                  </a:moveTo>
                  <a:lnTo>
                    <a:pt x="2" y="672"/>
                  </a:lnTo>
                  <a:lnTo>
                    <a:pt x="3" y="652"/>
                  </a:lnTo>
                  <a:lnTo>
                    <a:pt x="7" y="633"/>
                  </a:lnTo>
                  <a:lnTo>
                    <a:pt x="10" y="615"/>
                  </a:lnTo>
                  <a:lnTo>
                    <a:pt x="15" y="597"/>
                  </a:lnTo>
                  <a:lnTo>
                    <a:pt x="28" y="560"/>
                  </a:lnTo>
                  <a:lnTo>
                    <a:pt x="35" y="542"/>
                  </a:lnTo>
                  <a:lnTo>
                    <a:pt x="43" y="526"/>
                  </a:lnTo>
                  <a:lnTo>
                    <a:pt x="53" y="507"/>
                  </a:lnTo>
                  <a:lnTo>
                    <a:pt x="63" y="491"/>
                  </a:lnTo>
                  <a:lnTo>
                    <a:pt x="86" y="458"/>
                  </a:lnTo>
                  <a:lnTo>
                    <a:pt x="98" y="441"/>
                  </a:lnTo>
                  <a:lnTo>
                    <a:pt x="111" y="425"/>
                  </a:lnTo>
                  <a:lnTo>
                    <a:pt x="141" y="393"/>
                  </a:lnTo>
                  <a:lnTo>
                    <a:pt x="156" y="378"/>
                  </a:lnTo>
                  <a:lnTo>
                    <a:pt x="172" y="362"/>
                  </a:lnTo>
                  <a:lnTo>
                    <a:pt x="207" y="332"/>
                  </a:lnTo>
                  <a:lnTo>
                    <a:pt x="225" y="319"/>
                  </a:lnTo>
                  <a:lnTo>
                    <a:pt x="243" y="304"/>
                  </a:lnTo>
                  <a:lnTo>
                    <a:pt x="263" y="290"/>
                  </a:lnTo>
                  <a:lnTo>
                    <a:pt x="283" y="275"/>
                  </a:lnTo>
                  <a:lnTo>
                    <a:pt x="305" y="262"/>
                  </a:lnTo>
                  <a:lnTo>
                    <a:pt x="326" y="249"/>
                  </a:lnTo>
                  <a:lnTo>
                    <a:pt x="348" y="237"/>
                  </a:lnTo>
                  <a:lnTo>
                    <a:pt x="371" y="224"/>
                  </a:lnTo>
                  <a:lnTo>
                    <a:pt x="419" y="199"/>
                  </a:lnTo>
                  <a:lnTo>
                    <a:pt x="469" y="178"/>
                  </a:lnTo>
                  <a:lnTo>
                    <a:pt x="493" y="166"/>
                  </a:lnTo>
                  <a:lnTo>
                    <a:pt x="520" y="154"/>
                  </a:lnTo>
                  <a:lnTo>
                    <a:pt x="573" y="135"/>
                  </a:lnTo>
                  <a:lnTo>
                    <a:pt x="629" y="116"/>
                  </a:lnTo>
                  <a:lnTo>
                    <a:pt x="687" y="98"/>
                  </a:lnTo>
                  <a:lnTo>
                    <a:pt x="745" y="82"/>
                  </a:lnTo>
                  <a:lnTo>
                    <a:pt x="775" y="73"/>
                  </a:lnTo>
                  <a:lnTo>
                    <a:pt x="806" y="67"/>
                  </a:lnTo>
                  <a:lnTo>
                    <a:pt x="869" y="53"/>
                  </a:lnTo>
                  <a:lnTo>
                    <a:pt x="932" y="40"/>
                  </a:lnTo>
                  <a:lnTo>
                    <a:pt x="997" y="30"/>
                  </a:lnTo>
                  <a:lnTo>
                    <a:pt x="1063" y="20"/>
                  </a:lnTo>
                  <a:lnTo>
                    <a:pt x="1131" y="14"/>
                  </a:lnTo>
                  <a:lnTo>
                    <a:pt x="1199" y="7"/>
                  </a:lnTo>
                  <a:lnTo>
                    <a:pt x="1234" y="5"/>
                  </a:lnTo>
                  <a:lnTo>
                    <a:pt x="1268" y="4"/>
                  </a:lnTo>
                  <a:lnTo>
                    <a:pt x="1303" y="2"/>
                  </a:lnTo>
                  <a:lnTo>
                    <a:pt x="1338" y="0"/>
                  </a:lnTo>
                  <a:lnTo>
                    <a:pt x="1408" y="0"/>
                  </a:lnTo>
                  <a:lnTo>
                    <a:pt x="1479" y="0"/>
                  </a:lnTo>
                  <a:lnTo>
                    <a:pt x="1514" y="2"/>
                  </a:lnTo>
                  <a:lnTo>
                    <a:pt x="1548" y="4"/>
                  </a:lnTo>
                  <a:lnTo>
                    <a:pt x="1583" y="5"/>
                  </a:lnTo>
                  <a:lnTo>
                    <a:pt x="1616" y="7"/>
                  </a:lnTo>
                  <a:lnTo>
                    <a:pt x="1651" y="10"/>
                  </a:lnTo>
                  <a:lnTo>
                    <a:pt x="1684" y="14"/>
                  </a:lnTo>
                  <a:lnTo>
                    <a:pt x="1750" y="22"/>
                  </a:lnTo>
                  <a:lnTo>
                    <a:pt x="1815" y="32"/>
                  </a:lnTo>
                  <a:lnTo>
                    <a:pt x="1846" y="37"/>
                  </a:lnTo>
                  <a:lnTo>
                    <a:pt x="1878" y="42"/>
                  </a:lnTo>
                  <a:lnTo>
                    <a:pt x="1939" y="55"/>
                  </a:lnTo>
                  <a:lnTo>
                    <a:pt x="2000" y="68"/>
                  </a:lnTo>
                  <a:lnTo>
                    <a:pt x="2058" y="85"/>
                  </a:lnTo>
                  <a:lnTo>
                    <a:pt x="2116" y="101"/>
                  </a:lnTo>
                  <a:lnTo>
                    <a:pt x="2171" y="120"/>
                  </a:lnTo>
                  <a:lnTo>
                    <a:pt x="2224" y="140"/>
                  </a:lnTo>
                  <a:lnTo>
                    <a:pt x="2249" y="149"/>
                  </a:lnTo>
                  <a:lnTo>
                    <a:pt x="2275" y="159"/>
                  </a:lnTo>
                  <a:lnTo>
                    <a:pt x="2300" y="171"/>
                  </a:lnTo>
                  <a:lnTo>
                    <a:pt x="2323" y="183"/>
                  </a:lnTo>
                  <a:lnTo>
                    <a:pt x="2347" y="194"/>
                  </a:lnTo>
                  <a:lnTo>
                    <a:pt x="2370" y="206"/>
                  </a:lnTo>
                  <a:lnTo>
                    <a:pt x="2393" y="217"/>
                  </a:lnTo>
                  <a:lnTo>
                    <a:pt x="2414" y="231"/>
                  </a:lnTo>
                  <a:lnTo>
                    <a:pt x="2458" y="256"/>
                  </a:lnTo>
                  <a:lnTo>
                    <a:pt x="2497" y="282"/>
                  </a:lnTo>
                  <a:lnTo>
                    <a:pt x="2515" y="297"/>
                  </a:lnTo>
                  <a:lnTo>
                    <a:pt x="2534" y="310"/>
                  </a:lnTo>
                  <a:lnTo>
                    <a:pt x="2568" y="340"/>
                  </a:lnTo>
                  <a:lnTo>
                    <a:pt x="2583" y="353"/>
                  </a:lnTo>
                  <a:lnTo>
                    <a:pt x="2600" y="368"/>
                  </a:lnTo>
                  <a:lnTo>
                    <a:pt x="2615" y="385"/>
                  </a:lnTo>
                  <a:lnTo>
                    <a:pt x="2628" y="400"/>
                  </a:lnTo>
                  <a:lnTo>
                    <a:pt x="2641" y="415"/>
                  </a:lnTo>
                  <a:lnTo>
                    <a:pt x="2655" y="431"/>
                  </a:lnTo>
                  <a:lnTo>
                    <a:pt x="2666" y="448"/>
                  </a:lnTo>
                  <a:lnTo>
                    <a:pt x="2678" y="463"/>
                  </a:lnTo>
                  <a:lnTo>
                    <a:pt x="2688" y="479"/>
                  </a:lnTo>
                  <a:lnTo>
                    <a:pt x="2698" y="496"/>
                  </a:lnTo>
                  <a:lnTo>
                    <a:pt x="2706" y="514"/>
                  </a:lnTo>
                  <a:lnTo>
                    <a:pt x="2714" y="531"/>
                  </a:lnTo>
                  <a:lnTo>
                    <a:pt x="2721" y="547"/>
                  </a:lnTo>
                  <a:lnTo>
                    <a:pt x="2727" y="565"/>
                  </a:lnTo>
                  <a:lnTo>
                    <a:pt x="2732" y="582"/>
                  </a:lnTo>
                  <a:lnTo>
                    <a:pt x="2737" y="600"/>
                  </a:lnTo>
                  <a:lnTo>
                    <a:pt x="2741" y="618"/>
                  </a:lnTo>
                  <a:lnTo>
                    <a:pt x="2742" y="637"/>
                  </a:lnTo>
                  <a:lnTo>
                    <a:pt x="2746" y="655"/>
                  </a:lnTo>
                  <a:lnTo>
                    <a:pt x="2746" y="673"/>
                  </a:lnTo>
                  <a:lnTo>
                    <a:pt x="2746" y="691"/>
                  </a:lnTo>
                  <a:lnTo>
                    <a:pt x="2746" y="710"/>
                  </a:lnTo>
                  <a:lnTo>
                    <a:pt x="2742" y="735"/>
                  </a:lnTo>
                  <a:lnTo>
                    <a:pt x="2741" y="748"/>
                  </a:lnTo>
                  <a:lnTo>
                    <a:pt x="2737" y="761"/>
                  </a:lnTo>
                  <a:lnTo>
                    <a:pt x="2729" y="788"/>
                  </a:lnTo>
                  <a:lnTo>
                    <a:pt x="2719" y="814"/>
                  </a:lnTo>
                  <a:lnTo>
                    <a:pt x="2708" y="841"/>
                  </a:lnTo>
                  <a:lnTo>
                    <a:pt x="2701" y="854"/>
                  </a:lnTo>
                  <a:lnTo>
                    <a:pt x="2693" y="865"/>
                  </a:lnTo>
                  <a:lnTo>
                    <a:pt x="2684" y="879"/>
                  </a:lnTo>
                  <a:lnTo>
                    <a:pt x="2676" y="892"/>
                  </a:lnTo>
                  <a:lnTo>
                    <a:pt x="2668" y="905"/>
                  </a:lnTo>
                  <a:lnTo>
                    <a:pt x="2658" y="918"/>
                  </a:lnTo>
                  <a:lnTo>
                    <a:pt x="2638" y="943"/>
                  </a:lnTo>
                  <a:lnTo>
                    <a:pt x="2616" y="968"/>
                  </a:lnTo>
                  <a:lnTo>
                    <a:pt x="2605" y="981"/>
                  </a:lnTo>
                  <a:lnTo>
                    <a:pt x="2592" y="993"/>
                  </a:lnTo>
                  <a:lnTo>
                    <a:pt x="2567" y="1018"/>
                  </a:lnTo>
                  <a:lnTo>
                    <a:pt x="2540" y="1039"/>
                  </a:lnTo>
                  <a:lnTo>
                    <a:pt x="2512" y="1063"/>
                  </a:lnTo>
                  <a:lnTo>
                    <a:pt x="2499" y="1073"/>
                  </a:lnTo>
                  <a:lnTo>
                    <a:pt x="2484" y="1084"/>
                  </a:lnTo>
                  <a:lnTo>
                    <a:pt x="2454" y="1104"/>
                  </a:lnTo>
                  <a:lnTo>
                    <a:pt x="2386" y="1038"/>
                  </a:lnTo>
                  <a:lnTo>
                    <a:pt x="2340" y="991"/>
                  </a:lnTo>
                  <a:lnTo>
                    <a:pt x="2320" y="970"/>
                  </a:lnTo>
                  <a:lnTo>
                    <a:pt x="2126" y="970"/>
                  </a:lnTo>
                  <a:lnTo>
                    <a:pt x="2057" y="1036"/>
                  </a:lnTo>
                  <a:lnTo>
                    <a:pt x="1989" y="1106"/>
                  </a:lnTo>
                  <a:lnTo>
                    <a:pt x="1989" y="1293"/>
                  </a:lnTo>
                  <a:lnTo>
                    <a:pt x="1921" y="1310"/>
                  </a:lnTo>
                  <a:lnTo>
                    <a:pt x="1886" y="1318"/>
                  </a:lnTo>
                  <a:lnTo>
                    <a:pt x="1851" y="1326"/>
                  </a:lnTo>
                  <a:lnTo>
                    <a:pt x="1779" y="1341"/>
                  </a:lnTo>
                  <a:lnTo>
                    <a:pt x="1742" y="1348"/>
                  </a:lnTo>
                  <a:lnTo>
                    <a:pt x="1706" y="1353"/>
                  </a:lnTo>
                  <a:lnTo>
                    <a:pt x="1631" y="1363"/>
                  </a:lnTo>
                  <a:lnTo>
                    <a:pt x="1591" y="1368"/>
                  </a:lnTo>
                  <a:lnTo>
                    <a:pt x="1553" y="1371"/>
                  </a:lnTo>
                  <a:lnTo>
                    <a:pt x="1514" y="1374"/>
                  </a:lnTo>
                  <a:lnTo>
                    <a:pt x="1474" y="1376"/>
                  </a:lnTo>
                  <a:lnTo>
                    <a:pt x="1434" y="1378"/>
                  </a:lnTo>
                  <a:lnTo>
                    <a:pt x="1393" y="1378"/>
                  </a:lnTo>
                  <a:lnTo>
                    <a:pt x="1323" y="1376"/>
                  </a:lnTo>
                  <a:lnTo>
                    <a:pt x="1252" y="1374"/>
                  </a:lnTo>
                  <a:lnTo>
                    <a:pt x="1219" y="1373"/>
                  </a:lnTo>
                  <a:lnTo>
                    <a:pt x="1184" y="1369"/>
                  </a:lnTo>
                  <a:lnTo>
                    <a:pt x="1149" y="1366"/>
                  </a:lnTo>
                  <a:lnTo>
                    <a:pt x="1116" y="1364"/>
                  </a:lnTo>
                  <a:lnTo>
                    <a:pt x="1050" y="1356"/>
                  </a:lnTo>
                  <a:lnTo>
                    <a:pt x="984" y="1346"/>
                  </a:lnTo>
                  <a:lnTo>
                    <a:pt x="919" y="1336"/>
                  </a:lnTo>
                  <a:lnTo>
                    <a:pt x="888" y="1329"/>
                  </a:lnTo>
                  <a:lnTo>
                    <a:pt x="856" y="1323"/>
                  </a:lnTo>
                  <a:lnTo>
                    <a:pt x="826" y="1316"/>
                  </a:lnTo>
                  <a:lnTo>
                    <a:pt x="795" y="1310"/>
                  </a:lnTo>
                  <a:lnTo>
                    <a:pt x="735" y="1295"/>
                  </a:lnTo>
                  <a:lnTo>
                    <a:pt x="677" y="1278"/>
                  </a:lnTo>
                  <a:lnTo>
                    <a:pt x="619" y="1260"/>
                  </a:lnTo>
                  <a:lnTo>
                    <a:pt x="565" y="1242"/>
                  </a:lnTo>
                  <a:lnTo>
                    <a:pt x="513" y="1222"/>
                  </a:lnTo>
                  <a:lnTo>
                    <a:pt x="462" y="1200"/>
                  </a:lnTo>
                  <a:lnTo>
                    <a:pt x="414" y="1179"/>
                  </a:lnTo>
                  <a:lnTo>
                    <a:pt x="389" y="1167"/>
                  </a:lnTo>
                  <a:lnTo>
                    <a:pt x="366" y="1154"/>
                  </a:lnTo>
                  <a:lnTo>
                    <a:pt x="323" y="1131"/>
                  </a:lnTo>
                  <a:lnTo>
                    <a:pt x="282" y="1104"/>
                  </a:lnTo>
                  <a:lnTo>
                    <a:pt x="242" y="1078"/>
                  </a:lnTo>
                  <a:lnTo>
                    <a:pt x="224" y="1064"/>
                  </a:lnTo>
                  <a:lnTo>
                    <a:pt x="205" y="1051"/>
                  </a:lnTo>
                  <a:lnTo>
                    <a:pt x="171" y="1023"/>
                  </a:lnTo>
                  <a:lnTo>
                    <a:pt x="139" y="995"/>
                  </a:lnTo>
                  <a:lnTo>
                    <a:pt x="126" y="980"/>
                  </a:lnTo>
                  <a:lnTo>
                    <a:pt x="111" y="965"/>
                  </a:lnTo>
                  <a:lnTo>
                    <a:pt x="99" y="950"/>
                  </a:lnTo>
                  <a:lnTo>
                    <a:pt x="86" y="935"/>
                  </a:lnTo>
                  <a:lnTo>
                    <a:pt x="75" y="920"/>
                  </a:lnTo>
                  <a:lnTo>
                    <a:pt x="65" y="904"/>
                  </a:lnTo>
                  <a:lnTo>
                    <a:pt x="55" y="889"/>
                  </a:lnTo>
                  <a:lnTo>
                    <a:pt x="45" y="874"/>
                  </a:lnTo>
                  <a:lnTo>
                    <a:pt x="36" y="857"/>
                  </a:lnTo>
                  <a:lnTo>
                    <a:pt x="30" y="841"/>
                  </a:lnTo>
                  <a:lnTo>
                    <a:pt x="17" y="809"/>
                  </a:lnTo>
                  <a:lnTo>
                    <a:pt x="12" y="793"/>
                  </a:lnTo>
                  <a:lnTo>
                    <a:pt x="8" y="776"/>
                  </a:lnTo>
                  <a:lnTo>
                    <a:pt x="5" y="759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1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096" name="Freeform 4"/>
            <p:cNvSpPr>
              <a:spLocks noChangeAspect="1"/>
            </p:cNvSpPr>
            <p:nvPr/>
          </p:nvSpPr>
          <p:spPr bwMode="auto">
            <a:xfrm>
              <a:off x="1367" y="2439"/>
              <a:ext cx="53" cy="65"/>
            </a:xfrm>
            <a:custGeom>
              <a:avLst/>
              <a:gdLst>
                <a:gd name="T0" fmla="*/ 0 w 232"/>
                <a:gd name="T1" fmla="*/ 0 h 285"/>
                <a:gd name="T2" fmla="*/ 3 w 232"/>
                <a:gd name="T3" fmla="*/ 0 h 285"/>
                <a:gd name="T4" fmla="*/ 3 w 232"/>
                <a:gd name="T5" fmla="*/ 6 h 285"/>
                <a:gd name="T6" fmla="*/ 10 w 232"/>
                <a:gd name="T7" fmla="*/ 6 h 285"/>
                <a:gd name="T8" fmla="*/ 10 w 232"/>
                <a:gd name="T9" fmla="*/ 0 h 285"/>
                <a:gd name="T10" fmla="*/ 12 w 232"/>
                <a:gd name="T11" fmla="*/ 0 h 285"/>
                <a:gd name="T12" fmla="*/ 12 w 232"/>
                <a:gd name="T13" fmla="*/ 15 h 285"/>
                <a:gd name="T14" fmla="*/ 10 w 232"/>
                <a:gd name="T15" fmla="*/ 15 h 285"/>
                <a:gd name="T16" fmla="*/ 10 w 232"/>
                <a:gd name="T17" fmla="*/ 8 h 285"/>
                <a:gd name="T18" fmla="*/ 3 w 232"/>
                <a:gd name="T19" fmla="*/ 8 h 285"/>
                <a:gd name="T20" fmla="*/ 3 w 232"/>
                <a:gd name="T21" fmla="*/ 15 h 285"/>
                <a:gd name="T22" fmla="*/ 0 w 232"/>
                <a:gd name="T23" fmla="*/ 15 h 285"/>
                <a:gd name="T24" fmla="*/ 0 w 232"/>
                <a:gd name="T25" fmla="*/ 0 h 2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2" h="285">
                  <a:moveTo>
                    <a:pt x="0" y="0"/>
                  </a:moveTo>
                  <a:lnTo>
                    <a:pt x="48" y="0"/>
                  </a:lnTo>
                  <a:lnTo>
                    <a:pt x="48" y="114"/>
                  </a:lnTo>
                  <a:lnTo>
                    <a:pt x="182" y="114"/>
                  </a:lnTo>
                  <a:lnTo>
                    <a:pt x="182" y="0"/>
                  </a:lnTo>
                  <a:lnTo>
                    <a:pt x="232" y="0"/>
                  </a:lnTo>
                  <a:lnTo>
                    <a:pt x="232" y="285"/>
                  </a:lnTo>
                  <a:lnTo>
                    <a:pt x="182" y="285"/>
                  </a:lnTo>
                  <a:lnTo>
                    <a:pt x="182" y="164"/>
                  </a:lnTo>
                  <a:lnTo>
                    <a:pt x="48" y="164"/>
                  </a:lnTo>
                  <a:lnTo>
                    <a:pt x="48" y="285"/>
                  </a:lnTo>
                  <a:lnTo>
                    <a:pt x="0" y="2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097" name="Freeform 5"/>
            <p:cNvSpPr>
              <a:spLocks noChangeAspect="1"/>
            </p:cNvSpPr>
            <p:nvPr/>
          </p:nvSpPr>
          <p:spPr bwMode="auto">
            <a:xfrm>
              <a:off x="1423" y="2438"/>
              <a:ext cx="62" cy="66"/>
            </a:xfrm>
            <a:custGeom>
              <a:avLst/>
              <a:gdLst>
                <a:gd name="T0" fmla="*/ 6 w 269"/>
                <a:gd name="T1" fmla="*/ 0 h 287"/>
                <a:gd name="T2" fmla="*/ 8 w 269"/>
                <a:gd name="T3" fmla="*/ 0 h 287"/>
                <a:gd name="T4" fmla="*/ 14 w 269"/>
                <a:gd name="T5" fmla="*/ 15 h 287"/>
                <a:gd name="T6" fmla="*/ 12 w 269"/>
                <a:gd name="T7" fmla="*/ 15 h 287"/>
                <a:gd name="T8" fmla="*/ 10 w 269"/>
                <a:gd name="T9" fmla="*/ 12 h 287"/>
                <a:gd name="T10" fmla="*/ 4 w 269"/>
                <a:gd name="T11" fmla="*/ 12 h 287"/>
                <a:gd name="T12" fmla="*/ 3 w 269"/>
                <a:gd name="T13" fmla="*/ 15 h 287"/>
                <a:gd name="T14" fmla="*/ 0 w 269"/>
                <a:gd name="T15" fmla="*/ 15 h 287"/>
                <a:gd name="T16" fmla="*/ 6 w 269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87">
                  <a:moveTo>
                    <a:pt x="110" y="0"/>
                  </a:moveTo>
                  <a:lnTo>
                    <a:pt x="154" y="0"/>
                  </a:lnTo>
                  <a:lnTo>
                    <a:pt x="269" y="287"/>
                  </a:lnTo>
                  <a:lnTo>
                    <a:pt x="217" y="287"/>
                  </a:lnTo>
                  <a:lnTo>
                    <a:pt x="194" y="226"/>
                  </a:lnTo>
                  <a:lnTo>
                    <a:pt x="77" y="226"/>
                  </a:lnTo>
                  <a:lnTo>
                    <a:pt x="52" y="287"/>
                  </a:lnTo>
                  <a:lnTo>
                    <a:pt x="0" y="287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098" name="Freeform 6"/>
            <p:cNvSpPr>
              <a:spLocks noChangeAspect="1"/>
            </p:cNvSpPr>
            <p:nvPr/>
          </p:nvSpPr>
          <p:spPr bwMode="auto">
            <a:xfrm>
              <a:off x="1444" y="2454"/>
              <a:ext cx="20" cy="27"/>
            </a:xfrm>
            <a:custGeom>
              <a:avLst/>
              <a:gdLst>
                <a:gd name="T0" fmla="*/ 0 w 87"/>
                <a:gd name="T1" fmla="*/ 6 h 116"/>
                <a:gd name="T2" fmla="*/ 5 w 87"/>
                <a:gd name="T3" fmla="*/ 6 h 116"/>
                <a:gd name="T4" fmla="*/ 2 w 87"/>
                <a:gd name="T5" fmla="*/ 0 h 116"/>
                <a:gd name="T6" fmla="*/ 0 w 87"/>
                <a:gd name="T7" fmla="*/ 6 h 1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7" h="116">
                  <a:moveTo>
                    <a:pt x="0" y="116"/>
                  </a:moveTo>
                  <a:lnTo>
                    <a:pt x="87" y="116"/>
                  </a:lnTo>
                  <a:lnTo>
                    <a:pt x="42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099" name="Freeform 7"/>
            <p:cNvSpPr>
              <a:spLocks noChangeAspect="1"/>
            </p:cNvSpPr>
            <p:nvPr/>
          </p:nvSpPr>
          <p:spPr bwMode="auto">
            <a:xfrm>
              <a:off x="1489" y="2438"/>
              <a:ext cx="52" cy="66"/>
            </a:xfrm>
            <a:custGeom>
              <a:avLst/>
              <a:gdLst>
                <a:gd name="T0" fmla="*/ 0 w 228"/>
                <a:gd name="T1" fmla="*/ 0 h 287"/>
                <a:gd name="T2" fmla="*/ 0 w 228"/>
                <a:gd name="T3" fmla="*/ 15 h 287"/>
                <a:gd name="T4" fmla="*/ 3 w 228"/>
                <a:gd name="T5" fmla="*/ 15 h 287"/>
                <a:gd name="T6" fmla="*/ 3 w 228"/>
                <a:gd name="T7" fmla="*/ 9 h 287"/>
                <a:gd name="T8" fmla="*/ 6 w 228"/>
                <a:gd name="T9" fmla="*/ 9 h 287"/>
                <a:gd name="T10" fmla="*/ 9 w 228"/>
                <a:gd name="T11" fmla="*/ 15 h 287"/>
                <a:gd name="T12" fmla="*/ 12 w 228"/>
                <a:gd name="T13" fmla="*/ 15 h 287"/>
                <a:gd name="T14" fmla="*/ 8 w 228"/>
                <a:gd name="T15" fmla="*/ 8 h 287"/>
                <a:gd name="T16" fmla="*/ 9 w 228"/>
                <a:gd name="T17" fmla="*/ 8 h 287"/>
                <a:gd name="T18" fmla="*/ 9 w 228"/>
                <a:gd name="T19" fmla="*/ 8 h 287"/>
                <a:gd name="T20" fmla="*/ 10 w 228"/>
                <a:gd name="T21" fmla="*/ 8 h 287"/>
                <a:gd name="T22" fmla="*/ 10 w 228"/>
                <a:gd name="T23" fmla="*/ 7 h 287"/>
                <a:gd name="T24" fmla="*/ 10 w 228"/>
                <a:gd name="T25" fmla="*/ 7 h 287"/>
                <a:gd name="T26" fmla="*/ 10 w 228"/>
                <a:gd name="T27" fmla="*/ 7 h 287"/>
                <a:gd name="T28" fmla="*/ 10 w 228"/>
                <a:gd name="T29" fmla="*/ 6 h 287"/>
                <a:gd name="T30" fmla="*/ 11 w 228"/>
                <a:gd name="T31" fmla="*/ 6 h 287"/>
                <a:gd name="T32" fmla="*/ 11 w 228"/>
                <a:gd name="T33" fmla="*/ 5 h 287"/>
                <a:gd name="T34" fmla="*/ 11 w 228"/>
                <a:gd name="T35" fmla="*/ 4 h 287"/>
                <a:gd name="T36" fmla="*/ 11 w 228"/>
                <a:gd name="T37" fmla="*/ 3 h 287"/>
                <a:gd name="T38" fmla="*/ 11 w 228"/>
                <a:gd name="T39" fmla="*/ 3 h 287"/>
                <a:gd name="T40" fmla="*/ 10 w 228"/>
                <a:gd name="T41" fmla="*/ 2 h 287"/>
                <a:gd name="T42" fmla="*/ 10 w 228"/>
                <a:gd name="T43" fmla="*/ 2 h 287"/>
                <a:gd name="T44" fmla="*/ 10 w 228"/>
                <a:gd name="T45" fmla="*/ 1 h 287"/>
                <a:gd name="T46" fmla="*/ 10 w 228"/>
                <a:gd name="T47" fmla="*/ 1 h 287"/>
                <a:gd name="T48" fmla="*/ 10 w 228"/>
                <a:gd name="T49" fmla="*/ 1 h 287"/>
                <a:gd name="T50" fmla="*/ 9 w 228"/>
                <a:gd name="T51" fmla="*/ 0 h 287"/>
                <a:gd name="T52" fmla="*/ 9 w 228"/>
                <a:gd name="T53" fmla="*/ 0 h 287"/>
                <a:gd name="T54" fmla="*/ 9 w 228"/>
                <a:gd name="T55" fmla="*/ 0 h 287"/>
                <a:gd name="T56" fmla="*/ 8 w 228"/>
                <a:gd name="T57" fmla="*/ 0 h 287"/>
                <a:gd name="T58" fmla="*/ 8 w 228"/>
                <a:gd name="T59" fmla="*/ 0 h 287"/>
                <a:gd name="T60" fmla="*/ 0 w 228"/>
                <a:gd name="T61" fmla="*/ 0 h 28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28" h="287">
                  <a:moveTo>
                    <a:pt x="0" y="0"/>
                  </a:moveTo>
                  <a:lnTo>
                    <a:pt x="0" y="287"/>
                  </a:lnTo>
                  <a:lnTo>
                    <a:pt x="49" y="287"/>
                  </a:lnTo>
                  <a:lnTo>
                    <a:pt x="49" y="166"/>
                  </a:lnTo>
                  <a:lnTo>
                    <a:pt x="109" y="166"/>
                  </a:lnTo>
                  <a:lnTo>
                    <a:pt x="172" y="287"/>
                  </a:lnTo>
                  <a:lnTo>
                    <a:pt x="228" y="287"/>
                  </a:lnTo>
                  <a:lnTo>
                    <a:pt x="159" y="158"/>
                  </a:lnTo>
                  <a:lnTo>
                    <a:pt x="170" y="151"/>
                  </a:lnTo>
                  <a:lnTo>
                    <a:pt x="180" y="146"/>
                  </a:lnTo>
                  <a:lnTo>
                    <a:pt x="185" y="143"/>
                  </a:lnTo>
                  <a:lnTo>
                    <a:pt x="190" y="140"/>
                  </a:lnTo>
                  <a:lnTo>
                    <a:pt x="197" y="131"/>
                  </a:lnTo>
                  <a:lnTo>
                    <a:pt x="200" y="126"/>
                  </a:lnTo>
                  <a:lnTo>
                    <a:pt x="202" y="121"/>
                  </a:lnTo>
                  <a:lnTo>
                    <a:pt x="207" y="110"/>
                  </a:lnTo>
                  <a:lnTo>
                    <a:pt x="208" y="98"/>
                  </a:lnTo>
                  <a:lnTo>
                    <a:pt x="208" y="82"/>
                  </a:lnTo>
                  <a:lnTo>
                    <a:pt x="207" y="67"/>
                  </a:lnTo>
                  <a:lnTo>
                    <a:pt x="205" y="55"/>
                  </a:lnTo>
                  <a:lnTo>
                    <a:pt x="202" y="43"/>
                  </a:lnTo>
                  <a:lnTo>
                    <a:pt x="197" y="34"/>
                  </a:lnTo>
                  <a:lnTo>
                    <a:pt x="192" y="25"/>
                  </a:lnTo>
                  <a:lnTo>
                    <a:pt x="187" y="19"/>
                  </a:lnTo>
                  <a:lnTo>
                    <a:pt x="182" y="14"/>
                  </a:lnTo>
                  <a:lnTo>
                    <a:pt x="175" y="10"/>
                  </a:lnTo>
                  <a:lnTo>
                    <a:pt x="170" y="7"/>
                  </a:lnTo>
                  <a:lnTo>
                    <a:pt x="165" y="4"/>
                  </a:lnTo>
                  <a:lnTo>
                    <a:pt x="155" y="2"/>
                  </a:lnTo>
                  <a:lnTo>
                    <a:pt x="1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0" name="Freeform 8"/>
            <p:cNvSpPr>
              <a:spLocks noChangeAspect="1"/>
            </p:cNvSpPr>
            <p:nvPr/>
          </p:nvSpPr>
          <p:spPr bwMode="auto">
            <a:xfrm>
              <a:off x="1500" y="2448"/>
              <a:ext cx="27" cy="19"/>
            </a:xfrm>
            <a:custGeom>
              <a:avLst/>
              <a:gdLst>
                <a:gd name="T0" fmla="*/ 0 w 115"/>
                <a:gd name="T1" fmla="*/ 0 h 83"/>
                <a:gd name="T2" fmla="*/ 0 w 115"/>
                <a:gd name="T3" fmla="*/ 4 h 83"/>
                <a:gd name="T4" fmla="*/ 5 w 115"/>
                <a:gd name="T5" fmla="*/ 4 h 83"/>
                <a:gd name="T6" fmla="*/ 5 w 115"/>
                <a:gd name="T7" fmla="*/ 4 h 83"/>
                <a:gd name="T8" fmla="*/ 5 w 115"/>
                <a:gd name="T9" fmla="*/ 4 h 83"/>
                <a:gd name="T10" fmla="*/ 6 w 115"/>
                <a:gd name="T11" fmla="*/ 4 h 83"/>
                <a:gd name="T12" fmla="*/ 6 w 115"/>
                <a:gd name="T13" fmla="*/ 4 h 83"/>
                <a:gd name="T14" fmla="*/ 6 w 115"/>
                <a:gd name="T15" fmla="*/ 3 h 83"/>
                <a:gd name="T16" fmla="*/ 6 w 115"/>
                <a:gd name="T17" fmla="*/ 3 h 83"/>
                <a:gd name="T18" fmla="*/ 6 w 115"/>
                <a:gd name="T19" fmla="*/ 2 h 83"/>
                <a:gd name="T20" fmla="*/ 6 w 115"/>
                <a:gd name="T21" fmla="*/ 1 h 83"/>
                <a:gd name="T22" fmla="*/ 6 w 115"/>
                <a:gd name="T23" fmla="*/ 1 h 83"/>
                <a:gd name="T24" fmla="*/ 6 w 115"/>
                <a:gd name="T25" fmla="*/ 1 h 83"/>
                <a:gd name="T26" fmla="*/ 6 w 115"/>
                <a:gd name="T27" fmla="*/ 0 h 83"/>
                <a:gd name="T28" fmla="*/ 5 w 115"/>
                <a:gd name="T29" fmla="*/ 0 h 83"/>
                <a:gd name="T30" fmla="*/ 5 w 115"/>
                <a:gd name="T31" fmla="*/ 0 h 83"/>
                <a:gd name="T32" fmla="*/ 0 w 115"/>
                <a:gd name="T33" fmla="*/ 0 h 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5" h="83">
                  <a:moveTo>
                    <a:pt x="0" y="0"/>
                  </a:moveTo>
                  <a:lnTo>
                    <a:pt x="0" y="83"/>
                  </a:lnTo>
                  <a:lnTo>
                    <a:pt x="91" y="83"/>
                  </a:lnTo>
                  <a:lnTo>
                    <a:pt x="96" y="81"/>
                  </a:lnTo>
                  <a:lnTo>
                    <a:pt x="100" y="78"/>
                  </a:lnTo>
                  <a:lnTo>
                    <a:pt x="105" y="74"/>
                  </a:lnTo>
                  <a:lnTo>
                    <a:pt x="108" y="68"/>
                  </a:lnTo>
                  <a:lnTo>
                    <a:pt x="113" y="61"/>
                  </a:lnTo>
                  <a:lnTo>
                    <a:pt x="115" y="51"/>
                  </a:lnTo>
                  <a:lnTo>
                    <a:pt x="115" y="40"/>
                  </a:lnTo>
                  <a:lnTo>
                    <a:pt x="113" y="28"/>
                  </a:lnTo>
                  <a:lnTo>
                    <a:pt x="110" y="20"/>
                  </a:lnTo>
                  <a:lnTo>
                    <a:pt x="106" y="11"/>
                  </a:lnTo>
                  <a:lnTo>
                    <a:pt x="103" y="6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1" name="Freeform 9"/>
            <p:cNvSpPr>
              <a:spLocks noChangeAspect="1"/>
            </p:cNvSpPr>
            <p:nvPr/>
          </p:nvSpPr>
          <p:spPr bwMode="auto">
            <a:xfrm>
              <a:off x="1539" y="2438"/>
              <a:ext cx="46" cy="66"/>
            </a:xfrm>
            <a:custGeom>
              <a:avLst/>
              <a:gdLst>
                <a:gd name="T0" fmla="*/ 0 w 204"/>
                <a:gd name="T1" fmla="*/ 0 h 287"/>
                <a:gd name="T2" fmla="*/ 10 w 204"/>
                <a:gd name="T3" fmla="*/ 0 h 287"/>
                <a:gd name="T4" fmla="*/ 10 w 204"/>
                <a:gd name="T5" fmla="*/ 2 h 287"/>
                <a:gd name="T6" fmla="*/ 6 w 204"/>
                <a:gd name="T7" fmla="*/ 2 h 287"/>
                <a:gd name="T8" fmla="*/ 6 w 204"/>
                <a:gd name="T9" fmla="*/ 15 h 287"/>
                <a:gd name="T10" fmla="*/ 4 w 204"/>
                <a:gd name="T11" fmla="*/ 15 h 287"/>
                <a:gd name="T12" fmla="*/ 4 w 204"/>
                <a:gd name="T13" fmla="*/ 2 h 287"/>
                <a:gd name="T14" fmla="*/ 0 w 204"/>
                <a:gd name="T15" fmla="*/ 2 h 287"/>
                <a:gd name="T16" fmla="*/ 0 w 204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87">
                  <a:moveTo>
                    <a:pt x="0" y="0"/>
                  </a:moveTo>
                  <a:lnTo>
                    <a:pt x="204" y="0"/>
                  </a:lnTo>
                  <a:lnTo>
                    <a:pt x="204" y="42"/>
                  </a:lnTo>
                  <a:lnTo>
                    <a:pt x="126" y="42"/>
                  </a:lnTo>
                  <a:lnTo>
                    <a:pt x="125" y="287"/>
                  </a:lnTo>
                  <a:lnTo>
                    <a:pt x="80" y="287"/>
                  </a:lnTo>
                  <a:lnTo>
                    <a:pt x="80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2" name="Freeform 10"/>
            <p:cNvSpPr>
              <a:spLocks noChangeAspect="1"/>
            </p:cNvSpPr>
            <p:nvPr/>
          </p:nvSpPr>
          <p:spPr bwMode="auto">
            <a:xfrm>
              <a:off x="1589" y="2438"/>
              <a:ext cx="70" cy="66"/>
            </a:xfrm>
            <a:custGeom>
              <a:avLst/>
              <a:gdLst>
                <a:gd name="T0" fmla="*/ 0 w 306"/>
                <a:gd name="T1" fmla="*/ 0 h 287"/>
                <a:gd name="T2" fmla="*/ 0 w 306"/>
                <a:gd name="T3" fmla="*/ 15 h 287"/>
                <a:gd name="T4" fmla="*/ 3 w 306"/>
                <a:gd name="T5" fmla="*/ 15 h 287"/>
                <a:gd name="T6" fmla="*/ 3 w 306"/>
                <a:gd name="T7" fmla="*/ 3 h 287"/>
                <a:gd name="T8" fmla="*/ 7 w 306"/>
                <a:gd name="T9" fmla="*/ 15 h 287"/>
                <a:gd name="T10" fmla="*/ 9 w 306"/>
                <a:gd name="T11" fmla="*/ 15 h 287"/>
                <a:gd name="T12" fmla="*/ 13 w 306"/>
                <a:gd name="T13" fmla="*/ 3 h 287"/>
                <a:gd name="T14" fmla="*/ 13 w 306"/>
                <a:gd name="T15" fmla="*/ 15 h 287"/>
                <a:gd name="T16" fmla="*/ 16 w 306"/>
                <a:gd name="T17" fmla="*/ 15 h 287"/>
                <a:gd name="T18" fmla="*/ 16 w 306"/>
                <a:gd name="T19" fmla="*/ 0 h 287"/>
                <a:gd name="T20" fmla="*/ 12 w 306"/>
                <a:gd name="T21" fmla="*/ 0 h 287"/>
                <a:gd name="T22" fmla="*/ 8 w 306"/>
                <a:gd name="T23" fmla="*/ 11 h 287"/>
                <a:gd name="T24" fmla="*/ 4 w 306"/>
                <a:gd name="T25" fmla="*/ 0 h 287"/>
                <a:gd name="T26" fmla="*/ 0 w 306"/>
                <a:gd name="T27" fmla="*/ 0 h 28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6" h="287">
                  <a:moveTo>
                    <a:pt x="0" y="0"/>
                  </a:moveTo>
                  <a:lnTo>
                    <a:pt x="0" y="287"/>
                  </a:lnTo>
                  <a:lnTo>
                    <a:pt x="48" y="287"/>
                  </a:lnTo>
                  <a:lnTo>
                    <a:pt x="48" y="62"/>
                  </a:lnTo>
                  <a:lnTo>
                    <a:pt x="129" y="287"/>
                  </a:lnTo>
                  <a:lnTo>
                    <a:pt x="177" y="287"/>
                  </a:lnTo>
                  <a:lnTo>
                    <a:pt x="256" y="55"/>
                  </a:lnTo>
                  <a:lnTo>
                    <a:pt x="256" y="287"/>
                  </a:lnTo>
                  <a:lnTo>
                    <a:pt x="306" y="287"/>
                  </a:lnTo>
                  <a:lnTo>
                    <a:pt x="306" y="0"/>
                  </a:lnTo>
                  <a:lnTo>
                    <a:pt x="227" y="0"/>
                  </a:lnTo>
                  <a:lnTo>
                    <a:pt x="152" y="213"/>
                  </a:lnTo>
                  <a:lnTo>
                    <a:pt x="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3" name="Freeform 11"/>
            <p:cNvSpPr>
              <a:spLocks noChangeAspect="1"/>
            </p:cNvSpPr>
            <p:nvPr/>
          </p:nvSpPr>
          <p:spPr bwMode="auto">
            <a:xfrm>
              <a:off x="1664" y="2438"/>
              <a:ext cx="62" cy="66"/>
            </a:xfrm>
            <a:custGeom>
              <a:avLst/>
              <a:gdLst>
                <a:gd name="T0" fmla="*/ 6 w 269"/>
                <a:gd name="T1" fmla="*/ 0 h 287"/>
                <a:gd name="T2" fmla="*/ 8 w 269"/>
                <a:gd name="T3" fmla="*/ 0 h 287"/>
                <a:gd name="T4" fmla="*/ 14 w 269"/>
                <a:gd name="T5" fmla="*/ 15 h 287"/>
                <a:gd name="T6" fmla="*/ 12 w 269"/>
                <a:gd name="T7" fmla="*/ 15 h 287"/>
                <a:gd name="T8" fmla="*/ 10 w 269"/>
                <a:gd name="T9" fmla="*/ 12 h 287"/>
                <a:gd name="T10" fmla="*/ 4 w 269"/>
                <a:gd name="T11" fmla="*/ 12 h 287"/>
                <a:gd name="T12" fmla="*/ 3 w 269"/>
                <a:gd name="T13" fmla="*/ 15 h 287"/>
                <a:gd name="T14" fmla="*/ 0 w 269"/>
                <a:gd name="T15" fmla="*/ 15 h 287"/>
                <a:gd name="T16" fmla="*/ 6 w 269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87">
                  <a:moveTo>
                    <a:pt x="110" y="0"/>
                  </a:moveTo>
                  <a:lnTo>
                    <a:pt x="153" y="0"/>
                  </a:lnTo>
                  <a:lnTo>
                    <a:pt x="269" y="287"/>
                  </a:lnTo>
                  <a:lnTo>
                    <a:pt x="216" y="287"/>
                  </a:lnTo>
                  <a:lnTo>
                    <a:pt x="192" y="226"/>
                  </a:lnTo>
                  <a:lnTo>
                    <a:pt x="75" y="226"/>
                  </a:lnTo>
                  <a:lnTo>
                    <a:pt x="50" y="287"/>
                  </a:lnTo>
                  <a:lnTo>
                    <a:pt x="0" y="287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4" name="Freeform 12"/>
            <p:cNvSpPr>
              <a:spLocks noChangeAspect="1"/>
            </p:cNvSpPr>
            <p:nvPr/>
          </p:nvSpPr>
          <p:spPr bwMode="auto">
            <a:xfrm>
              <a:off x="1685" y="2454"/>
              <a:ext cx="20" cy="27"/>
            </a:xfrm>
            <a:custGeom>
              <a:avLst/>
              <a:gdLst>
                <a:gd name="T0" fmla="*/ 0 w 87"/>
                <a:gd name="T1" fmla="*/ 6 h 116"/>
                <a:gd name="T2" fmla="*/ 5 w 87"/>
                <a:gd name="T3" fmla="*/ 6 h 116"/>
                <a:gd name="T4" fmla="*/ 2 w 87"/>
                <a:gd name="T5" fmla="*/ 0 h 116"/>
                <a:gd name="T6" fmla="*/ 0 w 87"/>
                <a:gd name="T7" fmla="*/ 6 h 1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7" h="116">
                  <a:moveTo>
                    <a:pt x="0" y="116"/>
                  </a:moveTo>
                  <a:lnTo>
                    <a:pt x="87" y="116"/>
                  </a:lnTo>
                  <a:lnTo>
                    <a:pt x="41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5" name="Freeform 13"/>
            <p:cNvSpPr>
              <a:spLocks noChangeAspect="1"/>
            </p:cNvSpPr>
            <p:nvPr/>
          </p:nvSpPr>
          <p:spPr bwMode="auto">
            <a:xfrm>
              <a:off x="1730" y="2438"/>
              <a:ext cx="57" cy="66"/>
            </a:xfrm>
            <a:custGeom>
              <a:avLst/>
              <a:gdLst>
                <a:gd name="T0" fmla="*/ 0 w 246"/>
                <a:gd name="T1" fmla="*/ 15 h 287"/>
                <a:gd name="T2" fmla="*/ 0 w 246"/>
                <a:gd name="T3" fmla="*/ 0 h 287"/>
                <a:gd name="T4" fmla="*/ 3 w 246"/>
                <a:gd name="T5" fmla="*/ 0 h 287"/>
                <a:gd name="T6" fmla="*/ 10 w 246"/>
                <a:gd name="T7" fmla="*/ 11 h 287"/>
                <a:gd name="T8" fmla="*/ 10 w 246"/>
                <a:gd name="T9" fmla="*/ 0 h 287"/>
                <a:gd name="T10" fmla="*/ 13 w 246"/>
                <a:gd name="T11" fmla="*/ 0 h 287"/>
                <a:gd name="T12" fmla="*/ 13 w 246"/>
                <a:gd name="T13" fmla="*/ 15 h 287"/>
                <a:gd name="T14" fmla="*/ 10 w 246"/>
                <a:gd name="T15" fmla="*/ 15 h 287"/>
                <a:gd name="T16" fmla="*/ 3 w 246"/>
                <a:gd name="T17" fmla="*/ 4 h 287"/>
                <a:gd name="T18" fmla="*/ 3 w 246"/>
                <a:gd name="T19" fmla="*/ 15 h 287"/>
                <a:gd name="T20" fmla="*/ 0 w 246"/>
                <a:gd name="T21" fmla="*/ 15 h 2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6" h="287">
                  <a:moveTo>
                    <a:pt x="0" y="287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96" y="208"/>
                  </a:lnTo>
                  <a:lnTo>
                    <a:pt x="196" y="0"/>
                  </a:lnTo>
                  <a:lnTo>
                    <a:pt x="246" y="0"/>
                  </a:lnTo>
                  <a:lnTo>
                    <a:pt x="246" y="287"/>
                  </a:lnTo>
                  <a:lnTo>
                    <a:pt x="188" y="287"/>
                  </a:lnTo>
                  <a:lnTo>
                    <a:pt x="50" y="75"/>
                  </a:lnTo>
                  <a:lnTo>
                    <a:pt x="50" y="287"/>
                  </a:lnTo>
                  <a:lnTo>
                    <a:pt x="0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6" name="Freeform 14"/>
            <p:cNvSpPr>
              <a:spLocks noChangeAspect="1"/>
            </p:cNvSpPr>
            <p:nvPr/>
          </p:nvSpPr>
          <p:spPr bwMode="auto">
            <a:xfrm>
              <a:off x="1795" y="2438"/>
              <a:ext cx="57" cy="66"/>
            </a:xfrm>
            <a:custGeom>
              <a:avLst/>
              <a:gdLst>
                <a:gd name="T0" fmla="*/ 0 w 245"/>
                <a:gd name="T1" fmla="*/ 15 h 287"/>
                <a:gd name="T2" fmla="*/ 0 w 245"/>
                <a:gd name="T3" fmla="*/ 0 h 287"/>
                <a:gd name="T4" fmla="*/ 3 w 245"/>
                <a:gd name="T5" fmla="*/ 0 h 287"/>
                <a:gd name="T6" fmla="*/ 11 w 245"/>
                <a:gd name="T7" fmla="*/ 11 h 287"/>
                <a:gd name="T8" fmla="*/ 11 w 245"/>
                <a:gd name="T9" fmla="*/ 0 h 287"/>
                <a:gd name="T10" fmla="*/ 13 w 245"/>
                <a:gd name="T11" fmla="*/ 0 h 287"/>
                <a:gd name="T12" fmla="*/ 13 w 245"/>
                <a:gd name="T13" fmla="*/ 15 h 287"/>
                <a:gd name="T14" fmla="*/ 10 w 245"/>
                <a:gd name="T15" fmla="*/ 15 h 287"/>
                <a:gd name="T16" fmla="*/ 3 w 245"/>
                <a:gd name="T17" fmla="*/ 4 h 287"/>
                <a:gd name="T18" fmla="*/ 3 w 245"/>
                <a:gd name="T19" fmla="*/ 15 h 287"/>
                <a:gd name="T20" fmla="*/ 0 w 245"/>
                <a:gd name="T21" fmla="*/ 15 h 2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5" h="287">
                  <a:moveTo>
                    <a:pt x="2" y="287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97" y="208"/>
                  </a:lnTo>
                  <a:lnTo>
                    <a:pt x="197" y="0"/>
                  </a:lnTo>
                  <a:lnTo>
                    <a:pt x="245" y="0"/>
                  </a:lnTo>
                  <a:lnTo>
                    <a:pt x="245" y="287"/>
                  </a:lnTo>
                  <a:lnTo>
                    <a:pt x="187" y="287"/>
                  </a:lnTo>
                  <a:lnTo>
                    <a:pt x="50" y="75"/>
                  </a:lnTo>
                  <a:lnTo>
                    <a:pt x="50" y="287"/>
                  </a:lnTo>
                  <a:lnTo>
                    <a:pt x="2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7" name="Freeform 15"/>
            <p:cNvSpPr>
              <a:spLocks noChangeAspect="1"/>
            </p:cNvSpPr>
            <p:nvPr/>
          </p:nvSpPr>
          <p:spPr bwMode="auto">
            <a:xfrm>
              <a:off x="1757" y="2548"/>
              <a:ext cx="94" cy="94"/>
            </a:xfrm>
            <a:custGeom>
              <a:avLst/>
              <a:gdLst>
                <a:gd name="T0" fmla="*/ 6 w 413"/>
                <a:gd name="T1" fmla="*/ 0 h 412"/>
                <a:gd name="T2" fmla="*/ 15 w 413"/>
                <a:gd name="T3" fmla="*/ 0 h 412"/>
                <a:gd name="T4" fmla="*/ 21 w 413"/>
                <a:gd name="T5" fmla="*/ 6 h 412"/>
                <a:gd name="T6" fmla="*/ 21 w 413"/>
                <a:gd name="T7" fmla="*/ 15 h 412"/>
                <a:gd name="T8" fmla="*/ 15 w 413"/>
                <a:gd name="T9" fmla="*/ 21 h 412"/>
                <a:gd name="T10" fmla="*/ 6 w 413"/>
                <a:gd name="T11" fmla="*/ 21 h 412"/>
                <a:gd name="T12" fmla="*/ 0 w 413"/>
                <a:gd name="T13" fmla="*/ 15 h 412"/>
                <a:gd name="T14" fmla="*/ 0 w 413"/>
                <a:gd name="T15" fmla="*/ 6 h 412"/>
                <a:gd name="T16" fmla="*/ 6 w 413"/>
                <a:gd name="T17" fmla="*/ 0 h 4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3" h="412">
                  <a:moveTo>
                    <a:pt x="121" y="0"/>
                  </a:moveTo>
                  <a:lnTo>
                    <a:pt x="293" y="0"/>
                  </a:lnTo>
                  <a:lnTo>
                    <a:pt x="413" y="121"/>
                  </a:lnTo>
                  <a:lnTo>
                    <a:pt x="413" y="291"/>
                  </a:lnTo>
                  <a:lnTo>
                    <a:pt x="293" y="412"/>
                  </a:lnTo>
                  <a:lnTo>
                    <a:pt x="121" y="412"/>
                  </a:lnTo>
                  <a:lnTo>
                    <a:pt x="0" y="291"/>
                  </a:lnTo>
                  <a:lnTo>
                    <a:pt x="0" y="121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8" name="Freeform 16"/>
            <p:cNvSpPr>
              <a:spLocks noChangeAspect="1"/>
            </p:cNvSpPr>
            <p:nvPr/>
          </p:nvSpPr>
          <p:spPr bwMode="auto">
            <a:xfrm>
              <a:off x="1787" y="2558"/>
              <a:ext cx="34" cy="26"/>
            </a:xfrm>
            <a:custGeom>
              <a:avLst/>
              <a:gdLst>
                <a:gd name="T0" fmla="*/ 0 w 149"/>
                <a:gd name="T1" fmla="*/ 0 h 116"/>
                <a:gd name="T2" fmla="*/ 8 w 149"/>
                <a:gd name="T3" fmla="*/ 0 h 116"/>
                <a:gd name="T4" fmla="*/ 8 w 149"/>
                <a:gd name="T5" fmla="*/ 2 h 116"/>
                <a:gd name="T6" fmla="*/ 6 w 149"/>
                <a:gd name="T7" fmla="*/ 2 h 116"/>
                <a:gd name="T8" fmla="*/ 6 w 149"/>
                <a:gd name="T9" fmla="*/ 6 h 116"/>
                <a:gd name="T10" fmla="*/ 2 w 149"/>
                <a:gd name="T11" fmla="*/ 6 h 116"/>
                <a:gd name="T12" fmla="*/ 2 w 149"/>
                <a:gd name="T13" fmla="*/ 2 h 116"/>
                <a:gd name="T14" fmla="*/ 0 w 149"/>
                <a:gd name="T15" fmla="*/ 2 h 116"/>
                <a:gd name="T16" fmla="*/ 0 w 149"/>
                <a:gd name="T17" fmla="*/ 0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9" h="116">
                  <a:moveTo>
                    <a:pt x="0" y="0"/>
                  </a:moveTo>
                  <a:lnTo>
                    <a:pt x="149" y="0"/>
                  </a:lnTo>
                  <a:lnTo>
                    <a:pt x="149" y="35"/>
                  </a:lnTo>
                  <a:lnTo>
                    <a:pt x="111" y="35"/>
                  </a:lnTo>
                  <a:lnTo>
                    <a:pt x="111" y="116"/>
                  </a:lnTo>
                  <a:lnTo>
                    <a:pt x="38" y="116"/>
                  </a:lnTo>
                  <a:lnTo>
                    <a:pt x="38" y="35"/>
                  </a:lnTo>
                  <a:lnTo>
                    <a:pt x="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09" name="Freeform 17"/>
            <p:cNvSpPr>
              <a:spLocks noChangeAspect="1"/>
            </p:cNvSpPr>
            <p:nvPr/>
          </p:nvSpPr>
          <p:spPr bwMode="auto">
            <a:xfrm>
              <a:off x="1787" y="2605"/>
              <a:ext cx="34" cy="27"/>
            </a:xfrm>
            <a:custGeom>
              <a:avLst/>
              <a:gdLst>
                <a:gd name="T0" fmla="*/ 8 w 148"/>
                <a:gd name="T1" fmla="*/ 6 h 117"/>
                <a:gd name="T2" fmla="*/ 0 w 148"/>
                <a:gd name="T3" fmla="*/ 6 h 117"/>
                <a:gd name="T4" fmla="*/ 0 w 148"/>
                <a:gd name="T5" fmla="*/ 4 h 117"/>
                <a:gd name="T6" fmla="*/ 2 w 148"/>
                <a:gd name="T7" fmla="*/ 4 h 117"/>
                <a:gd name="T8" fmla="*/ 2 w 148"/>
                <a:gd name="T9" fmla="*/ 0 h 117"/>
                <a:gd name="T10" fmla="*/ 6 w 148"/>
                <a:gd name="T11" fmla="*/ 0 h 117"/>
                <a:gd name="T12" fmla="*/ 6 w 148"/>
                <a:gd name="T13" fmla="*/ 4 h 117"/>
                <a:gd name="T14" fmla="*/ 8 w 148"/>
                <a:gd name="T15" fmla="*/ 4 h 117"/>
                <a:gd name="T16" fmla="*/ 8 w 148"/>
                <a:gd name="T17" fmla="*/ 6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117"/>
                  </a:lnTo>
                  <a:lnTo>
                    <a:pt x="0" y="82"/>
                  </a:lnTo>
                  <a:lnTo>
                    <a:pt x="37" y="82"/>
                  </a:lnTo>
                  <a:lnTo>
                    <a:pt x="37" y="0"/>
                  </a:lnTo>
                  <a:lnTo>
                    <a:pt x="110" y="0"/>
                  </a:lnTo>
                  <a:lnTo>
                    <a:pt x="110" y="82"/>
                  </a:lnTo>
                  <a:lnTo>
                    <a:pt x="148" y="82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2110" name="Rectangle 18"/>
            <p:cNvSpPr>
              <a:spLocks noChangeAspect="1" noChangeArrowheads="1"/>
            </p:cNvSpPr>
            <p:nvPr/>
          </p:nvSpPr>
          <p:spPr bwMode="auto">
            <a:xfrm>
              <a:off x="1767" y="2578"/>
              <a:ext cx="8" cy="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302111" name="Rectangle 19"/>
            <p:cNvSpPr>
              <a:spLocks noChangeAspect="1" noChangeArrowheads="1"/>
            </p:cNvSpPr>
            <p:nvPr/>
          </p:nvSpPr>
          <p:spPr bwMode="auto">
            <a:xfrm>
              <a:off x="1834" y="2578"/>
              <a:ext cx="8" cy="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302112" name="Freeform 20"/>
            <p:cNvSpPr>
              <a:spLocks noChangeAspect="1"/>
            </p:cNvSpPr>
            <p:nvPr/>
          </p:nvSpPr>
          <p:spPr bwMode="auto">
            <a:xfrm>
              <a:off x="1775" y="2566"/>
              <a:ext cx="59" cy="58"/>
            </a:xfrm>
            <a:custGeom>
              <a:avLst/>
              <a:gdLst>
                <a:gd name="T0" fmla="*/ 0 w 259"/>
                <a:gd name="T1" fmla="*/ 0 h 256"/>
                <a:gd name="T2" fmla="*/ 5 w 259"/>
                <a:gd name="T3" fmla="*/ 0 h 256"/>
                <a:gd name="T4" fmla="*/ 5 w 259"/>
                <a:gd name="T5" fmla="*/ 4 h 256"/>
                <a:gd name="T6" fmla="*/ 9 w 259"/>
                <a:gd name="T7" fmla="*/ 4 h 256"/>
                <a:gd name="T8" fmla="*/ 9 w 259"/>
                <a:gd name="T9" fmla="*/ 0 h 256"/>
                <a:gd name="T10" fmla="*/ 13 w 259"/>
                <a:gd name="T11" fmla="*/ 0 h 256"/>
                <a:gd name="T12" fmla="*/ 13 w 259"/>
                <a:gd name="T13" fmla="*/ 13 h 256"/>
                <a:gd name="T14" fmla="*/ 9 w 259"/>
                <a:gd name="T15" fmla="*/ 13 h 256"/>
                <a:gd name="T16" fmla="*/ 9 w 259"/>
                <a:gd name="T17" fmla="*/ 9 h 256"/>
                <a:gd name="T18" fmla="*/ 5 w 259"/>
                <a:gd name="T19" fmla="*/ 9 h 256"/>
                <a:gd name="T20" fmla="*/ 5 w 259"/>
                <a:gd name="T21" fmla="*/ 13 h 256"/>
                <a:gd name="T22" fmla="*/ 0 w 259"/>
                <a:gd name="T23" fmla="*/ 13 h 256"/>
                <a:gd name="T24" fmla="*/ 0 w 259"/>
                <a:gd name="T25" fmla="*/ 0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9" h="256">
                  <a:moveTo>
                    <a:pt x="0" y="0"/>
                  </a:moveTo>
                  <a:lnTo>
                    <a:pt x="93" y="0"/>
                  </a:lnTo>
                  <a:lnTo>
                    <a:pt x="93" y="81"/>
                  </a:lnTo>
                  <a:lnTo>
                    <a:pt x="166" y="81"/>
                  </a:lnTo>
                  <a:lnTo>
                    <a:pt x="166" y="0"/>
                  </a:lnTo>
                  <a:lnTo>
                    <a:pt x="259" y="0"/>
                  </a:lnTo>
                  <a:lnTo>
                    <a:pt x="259" y="256"/>
                  </a:lnTo>
                  <a:lnTo>
                    <a:pt x="166" y="256"/>
                  </a:lnTo>
                  <a:lnTo>
                    <a:pt x="166" y="175"/>
                  </a:lnTo>
                  <a:lnTo>
                    <a:pt x="93" y="175"/>
                  </a:lnTo>
                  <a:lnTo>
                    <a:pt x="93" y="256"/>
                  </a:lnTo>
                  <a:lnTo>
                    <a:pt x="0" y="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2083" name="Text Box 21"/>
          <p:cNvSpPr txBox="1">
            <a:spLocks noChangeArrowheads="1"/>
          </p:cNvSpPr>
          <p:nvPr/>
        </p:nvSpPr>
        <p:spPr bwMode="auto">
          <a:xfrm>
            <a:off x="447675" y="385921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200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302084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085" name="Text Box 23"/>
          <p:cNvSpPr txBox="1">
            <a:spLocks noChangeArrowheads="1"/>
          </p:cNvSpPr>
          <p:nvPr/>
        </p:nvSpPr>
        <p:spPr bwMode="auto">
          <a:xfrm>
            <a:off x="1166813" y="10509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 sz="2000" b="1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302086" name="Text Box 24"/>
          <p:cNvSpPr txBox="1">
            <a:spLocks noChangeArrowheads="1"/>
          </p:cNvSpPr>
          <p:nvPr/>
        </p:nvSpPr>
        <p:spPr bwMode="auto">
          <a:xfrm>
            <a:off x="250825" y="1628775"/>
            <a:ext cx="257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ru-RU" altLang="ru-RU" sz="2000" b="1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302087" name="Rectangle 25"/>
          <p:cNvSpPr>
            <a:spLocks noGrp="1" noChangeArrowheads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/>
          <a:lstStyle/>
          <a:p>
            <a:pPr algn="l" eaLnBrk="1" hangingPunct="1"/>
            <a:r>
              <a:rPr lang="ru-RU" altLang="ru-RU" sz="2400" b="1" smtClean="0">
                <a:solidFill>
                  <a:srgbClr val="993300"/>
                </a:solidFill>
              </a:rPr>
              <a:t>Преимущества ЛПУ</a:t>
            </a:r>
          </a:p>
        </p:txBody>
      </p:sp>
      <p:sp>
        <p:nvSpPr>
          <p:cNvPr id="302088" name="Rectangle 2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b="1" smtClean="0">
              <a:solidFill>
                <a:schemeClr val="accent2"/>
              </a:solidFill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302089" name="Rectangle 27"/>
          <p:cNvSpPr>
            <a:spLocks noChangeArrowheads="1"/>
          </p:cNvSpPr>
          <p:nvPr/>
        </p:nvSpPr>
        <p:spPr bwMode="auto">
          <a:xfrm>
            <a:off x="323850" y="1484313"/>
            <a:ext cx="3960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 sz="2000" b="1">
              <a:solidFill>
                <a:srgbClr val="000000"/>
              </a:solidFill>
              <a:latin typeface="Arial Narrow" pitchFamily="34" charset="0"/>
            </a:endParaRPr>
          </a:p>
        </p:txBody>
      </p:sp>
      <p:pic>
        <p:nvPicPr>
          <p:cNvPr id="302090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872038" y="908050"/>
            <a:ext cx="4271962" cy="454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2091" name="Rectangle 29"/>
          <p:cNvSpPr>
            <a:spLocks noChangeArrowheads="1"/>
          </p:cNvSpPr>
          <p:nvPr/>
        </p:nvSpPr>
        <p:spPr bwMode="auto"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2000">
                <a:solidFill>
                  <a:srgbClr val="000000"/>
                </a:solidFill>
              </a:rPr>
              <a:t>Повышение имиджа больницы - позиционируется как клиника высоких технологий.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2000">
                <a:solidFill>
                  <a:srgbClr val="000000"/>
                </a:solidFill>
              </a:rPr>
              <a:t>Комплексная программа по уходу за кожей.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2000">
                <a:solidFill>
                  <a:srgbClr val="000000"/>
                </a:solidFill>
              </a:rPr>
              <a:t>Экономия средств за счет сокращения койко-дней и снижения затрат на расходные материалы.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sz="2000">
                <a:solidFill>
                  <a:srgbClr val="000000"/>
                </a:solidFill>
              </a:rPr>
              <a:t>Внедрение инновационных технологий в уходе за тяжелобольным пациентом. </a:t>
            </a:r>
          </a:p>
        </p:txBody>
      </p:sp>
      <p:grpSp>
        <p:nvGrpSpPr>
          <p:cNvPr id="302092" name="*Logo_Title_display"/>
          <p:cNvGrpSpPr>
            <a:grpSpLocks/>
          </p:cNvGrpSpPr>
          <p:nvPr/>
        </p:nvGrpSpPr>
        <p:grpSpPr bwMode="auto">
          <a:xfrm>
            <a:off x="0" y="228600"/>
            <a:ext cx="1447800" cy="838200"/>
            <a:chOff x="0" y="0"/>
            <a:chExt cx="912" cy="528"/>
          </a:xfrm>
        </p:grpSpPr>
        <p:sp>
          <p:nvSpPr>
            <p:cNvPr id="302093" name="Rectangle 31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302094" name="Group 49" descr="hartmann90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2"/>
          <p:cNvSpPr txBox="1">
            <a:spLocks noChangeArrowheads="1"/>
          </p:cNvSpPr>
          <p:nvPr/>
        </p:nvSpPr>
        <p:spPr bwMode="auto">
          <a:xfrm>
            <a:off x="2411413" y="333375"/>
            <a:ext cx="47529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de-DE" sz="3600" b="1">
                <a:solidFill>
                  <a:srgbClr val="993300"/>
                </a:solidFill>
              </a:rPr>
              <a:t>МОЛИСИСТЕМА</a:t>
            </a:r>
            <a:endParaRPr lang="de-DE" altLang="de-DE" sz="3600" b="1">
              <a:solidFill>
                <a:srgbClr val="993300"/>
              </a:solidFill>
            </a:endParaRPr>
          </a:p>
        </p:txBody>
      </p:sp>
      <p:sp>
        <p:nvSpPr>
          <p:cNvPr id="303107" name="Rectangle 3"/>
          <p:cNvSpPr>
            <a:spLocks noChangeArrowheads="1"/>
          </p:cNvSpPr>
          <p:nvPr/>
        </p:nvSpPr>
        <p:spPr bwMode="auto">
          <a:xfrm>
            <a:off x="625475" y="1731963"/>
            <a:ext cx="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de-DE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3108" name="Rectangle 4"/>
          <p:cNvSpPr>
            <a:spLocks noChangeArrowheads="1"/>
          </p:cNvSpPr>
          <p:nvPr/>
        </p:nvSpPr>
        <p:spPr bwMode="auto">
          <a:xfrm>
            <a:off x="625475" y="3627438"/>
            <a:ext cx="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GB" altLang="de-DE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3109" name="Picture 5" descr="Ассортимент молисисте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217613"/>
            <a:ext cx="5832475" cy="549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3110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303111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303112" name="Group 49" descr="hartmann9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2"/>
          <p:cNvSpPr txBox="1">
            <a:spLocks noChangeArrowheads="1"/>
          </p:cNvSpPr>
          <p:nvPr/>
        </p:nvSpPr>
        <p:spPr bwMode="auto">
          <a:xfrm>
            <a:off x="1752600" y="0"/>
            <a:ext cx="66294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sz="2400" b="1">
                <a:solidFill>
                  <a:srgbClr val="993300"/>
                </a:solidFill>
              </a:rPr>
              <a:t>Прокладки при легкой степени недержании</a:t>
            </a:r>
          </a:p>
          <a:p>
            <a:pPr algn="r"/>
            <a:r>
              <a:rPr lang="en-GB" altLang="ru-RU" sz="2800" b="1">
                <a:solidFill>
                  <a:srgbClr val="993300"/>
                </a:solidFill>
                <a:latin typeface="Times New Roman" pitchFamily="18" charset="0"/>
              </a:rPr>
              <a:t>MoliMed</a:t>
            </a:r>
            <a:r>
              <a:rPr lang="en-US" altLang="ru-RU" sz="2800" b="1">
                <a:solidFill>
                  <a:srgbClr val="993300"/>
                </a:solidFill>
                <a:latin typeface="Times New Roman" pitchFamily="18" charset="0"/>
              </a:rPr>
              <a:t>®</a:t>
            </a:r>
            <a:r>
              <a:rPr lang="en-GB" altLang="ru-RU" sz="2800" b="1">
                <a:solidFill>
                  <a:srgbClr val="993300"/>
                </a:solidFill>
                <a:latin typeface="Times New Roman" pitchFamily="18" charset="0"/>
              </a:rPr>
              <a:t> Premium</a:t>
            </a:r>
            <a:r>
              <a:rPr lang="en-GB" altLang="ru-RU" sz="28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ru-RU" altLang="ru-RU" sz="2800" b="1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304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557338"/>
            <a:ext cx="2178050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1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412875"/>
            <a:ext cx="2736850" cy="187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1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868863"/>
            <a:ext cx="3097213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13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38600"/>
            <a:ext cx="2841625" cy="222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13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1697038" cy="289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413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1566863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4137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304138" name="Rectangle 10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304139" name="Group 49" descr="hartmann90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150" t="15398" r="-34019" b="15398"/>
          <a:stretch>
            <a:fillRect/>
          </a:stretch>
        </p:blipFill>
        <p:spPr bwMode="auto">
          <a:xfrm>
            <a:off x="2514600" y="1524000"/>
            <a:ext cx="6402388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5155" name="Text Box 3"/>
          <p:cNvSpPr txBox="1">
            <a:spLocks noChangeArrowheads="1"/>
          </p:cNvSpPr>
          <p:nvPr/>
        </p:nvSpPr>
        <p:spPr bwMode="auto">
          <a:xfrm>
            <a:off x="2411413" y="228600"/>
            <a:ext cx="4465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ru-RU" sz="2800" b="1">
                <a:solidFill>
                  <a:srgbClr val="000099"/>
                </a:solidFill>
              </a:rPr>
              <a:t>Menalind® professional</a:t>
            </a:r>
            <a:endParaRPr lang="ru-RU" altLang="ru-RU" sz="2800" b="1">
              <a:solidFill>
                <a:srgbClr val="000099"/>
              </a:solidFill>
            </a:endParaRPr>
          </a:p>
        </p:txBody>
      </p:sp>
      <p:grpSp>
        <p:nvGrpSpPr>
          <p:cNvPr id="305156" name="Group 4"/>
          <p:cNvGrpSpPr>
            <a:grpSpLocks/>
          </p:cNvGrpSpPr>
          <p:nvPr/>
        </p:nvGrpSpPr>
        <p:grpSpPr bwMode="auto">
          <a:xfrm>
            <a:off x="228600" y="152400"/>
            <a:ext cx="8496300" cy="963613"/>
            <a:chOff x="113" y="73"/>
            <a:chExt cx="5352" cy="607"/>
          </a:xfrm>
        </p:grpSpPr>
        <p:grpSp>
          <p:nvGrpSpPr>
            <p:cNvPr id="305159" name="Group 5"/>
            <p:cNvGrpSpPr>
              <a:grpSpLocks/>
            </p:cNvGrpSpPr>
            <p:nvPr/>
          </p:nvGrpSpPr>
          <p:grpSpPr bwMode="auto">
            <a:xfrm>
              <a:off x="113" y="73"/>
              <a:ext cx="952" cy="543"/>
              <a:chOff x="204" y="255"/>
              <a:chExt cx="952" cy="543"/>
            </a:xfrm>
          </p:grpSpPr>
          <p:sp>
            <p:nvSpPr>
              <p:cNvPr id="305162" name="Rectangle 6"/>
              <p:cNvSpPr>
                <a:spLocks noChangeArrowheads="1"/>
              </p:cNvSpPr>
              <p:nvPr/>
            </p:nvSpPr>
            <p:spPr bwMode="auto">
              <a:xfrm>
                <a:off x="340" y="436"/>
                <a:ext cx="680" cy="18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ru-RU" altLang="ru-RU">
                  <a:solidFill>
                    <a:srgbClr val="000000"/>
                  </a:solidFill>
                </a:endParaRPr>
              </a:p>
            </p:txBody>
          </p:sp>
          <p:pic>
            <p:nvPicPr>
              <p:cNvPr id="305163" name="Picture 7" descr="hartmann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4" y="255"/>
                <a:ext cx="952" cy="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5160" name="Line 8"/>
            <p:cNvSpPr>
              <a:spLocks noChangeShapeType="1"/>
            </p:cNvSpPr>
            <p:nvPr/>
          </p:nvSpPr>
          <p:spPr bwMode="auto">
            <a:xfrm>
              <a:off x="204" y="680"/>
              <a:ext cx="5261" cy="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5161" name="Text Box 9"/>
            <p:cNvSpPr txBox="1">
              <a:spLocks noChangeArrowheads="1"/>
            </p:cNvSpPr>
            <p:nvPr/>
          </p:nvSpPr>
          <p:spPr bwMode="auto">
            <a:xfrm>
              <a:off x="1280" y="206"/>
              <a:ext cx="11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ES" altLang="ru-RU" sz="2800">
                <a:solidFill>
                  <a:srgbClr val="000099"/>
                </a:solidFill>
              </a:endParaRPr>
            </a:p>
          </p:txBody>
        </p:sp>
      </p:grpSp>
      <p:pic>
        <p:nvPicPr>
          <p:cNvPr id="305157" name="Picture 10" descr="меналинд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3803650" cy="226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158" name="Rectangle 13"/>
          <p:cNvSpPr>
            <a:spLocks noChangeArrowheads="1"/>
          </p:cNvSpPr>
          <p:nvPr/>
        </p:nvSpPr>
        <p:spPr bwMode="auto">
          <a:xfrm>
            <a:off x="4343400" y="4953000"/>
            <a:ext cx="4267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DE" altLang="ru-RU" sz="2000" b="1" u="sng">
                <a:solidFill>
                  <a:srgbClr val="333399"/>
                </a:solidFill>
              </a:rPr>
              <a:t>Серия </a:t>
            </a:r>
            <a:r>
              <a:rPr lang="en-US" altLang="ru-RU" sz="2000" b="1" u="sng">
                <a:solidFill>
                  <a:srgbClr val="333399"/>
                </a:solidFill>
              </a:rPr>
              <a:t>Menalind Professional </a:t>
            </a:r>
            <a:r>
              <a:rPr lang="ru-RU" altLang="ru-RU" sz="2000" b="1" u="sng">
                <a:solidFill>
                  <a:srgbClr val="333399"/>
                </a:solidFill>
              </a:rPr>
              <a:t>является уникальной по уходу за сухой, раздраженной, особо чувствительной кожей.</a:t>
            </a:r>
            <a:endParaRPr lang="de-DE" altLang="ru-RU" sz="2000" b="1" u="sng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Text Box 2"/>
          <p:cNvSpPr txBox="1">
            <a:spLocks noChangeArrowheads="1"/>
          </p:cNvSpPr>
          <p:nvPr/>
        </p:nvSpPr>
        <p:spPr bwMode="auto">
          <a:xfrm>
            <a:off x="304800" y="5105400"/>
            <a:ext cx="8378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de-DE" sz="3600" b="1">
                <a:solidFill>
                  <a:srgbClr val="000099"/>
                </a:solidFill>
              </a:rPr>
              <a:t>Спасибо за внимание</a:t>
            </a:r>
            <a:r>
              <a:rPr lang="de-DE" altLang="de-DE" sz="3600" b="1">
                <a:solidFill>
                  <a:srgbClr val="000099"/>
                </a:solidFill>
              </a:rPr>
              <a:t>!</a:t>
            </a:r>
          </a:p>
        </p:txBody>
      </p:sp>
      <p:pic>
        <p:nvPicPr>
          <p:cNvPr id="3061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" r="27090"/>
          <a:stretch>
            <a:fillRect/>
          </a:stretch>
        </p:blipFill>
        <p:spPr bwMode="auto">
          <a:xfrm>
            <a:off x="1979613" y="981075"/>
            <a:ext cx="496887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Объект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14398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rgbClr val="3A1953"/>
                </a:solidFill>
              </a:rPr>
              <a:t>Современные технологии ухода </a:t>
            </a:r>
            <a:endParaRPr lang="en-US" altLang="ru-RU" sz="2800" b="1" smtClean="0">
              <a:solidFill>
                <a:srgbClr val="3A1953"/>
              </a:solidFill>
            </a:endParaRPr>
          </a:p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rgbClr val="3A1953"/>
                </a:solidFill>
              </a:rPr>
              <a:t>за тяжелобольными пациентами</a:t>
            </a:r>
            <a:endParaRPr lang="ru-RU" altLang="ru-RU" sz="2800" smtClean="0">
              <a:solidFill>
                <a:srgbClr val="3A1953"/>
              </a:solidFill>
            </a:endParaRPr>
          </a:p>
        </p:txBody>
      </p:sp>
      <p:sp>
        <p:nvSpPr>
          <p:cNvPr id="288771" name="Объект 2"/>
          <p:cNvSpPr txBox="1">
            <a:spLocks/>
          </p:cNvSpPr>
          <p:nvPr/>
        </p:nvSpPr>
        <p:spPr bwMode="gray">
          <a:xfrm>
            <a:off x="395288" y="3811588"/>
            <a:ext cx="8229600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altLang="ru-RU" sz="2800" b="1">
                <a:solidFill>
                  <a:srgbClr val="532476"/>
                </a:solidFill>
              </a:rPr>
              <a:t>Пиценко Мария</a:t>
            </a:r>
            <a:endParaRPr lang="en-US" altLang="ru-RU" sz="2800" b="1">
              <a:solidFill>
                <a:srgbClr val="532476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ru-RU" altLang="ru-RU" sz="2000" b="1">
                <a:solidFill>
                  <a:srgbClr val="532476"/>
                </a:solidFill>
              </a:rPr>
              <a:t>Представитель фирмы  Hartmann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Объект 2"/>
          <p:cNvSpPr>
            <a:spLocks noGrp="1"/>
          </p:cNvSpPr>
          <p:nvPr>
            <p:ph idx="1"/>
          </p:nvPr>
        </p:nvSpPr>
        <p:spPr>
          <a:xfrm>
            <a:off x="468313" y="2349500"/>
            <a:ext cx="8229600" cy="14398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rgbClr val="3A1953"/>
                </a:solidFill>
              </a:rPr>
              <a:t>Мастер класс </a:t>
            </a:r>
          </a:p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rgbClr val="3A1953"/>
                </a:solidFill>
              </a:rPr>
              <a:t>«Элементы школы ухода»</a:t>
            </a:r>
            <a:r>
              <a:rPr lang="ru-RU" altLang="ru-RU" sz="2800" smtClean="0">
                <a:solidFill>
                  <a:srgbClr val="3A1953"/>
                </a:solidFill>
              </a:rPr>
              <a:t> </a:t>
            </a:r>
          </a:p>
        </p:txBody>
      </p:sp>
      <p:sp>
        <p:nvSpPr>
          <p:cNvPr id="307203" name="Объект 2"/>
          <p:cNvSpPr txBox="1">
            <a:spLocks/>
          </p:cNvSpPr>
          <p:nvPr/>
        </p:nvSpPr>
        <p:spPr bwMode="gray">
          <a:xfrm>
            <a:off x="606425" y="3716338"/>
            <a:ext cx="8229600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altLang="ru-RU" sz="2800" b="1">
                <a:solidFill>
                  <a:srgbClr val="532476"/>
                </a:solidFill>
              </a:rPr>
              <a:t>Ященко М.А.</a:t>
            </a:r>
            <a:endParaRPr lang="en-US" altLang="ru-RU" sz="2800" b="1">
              <a:solidFill>
                <a:srgbClr val="532476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ru-RU" altLang="ru-RU" sz="2000" b="1">
                <a:solidFill>
                  <a:srgbClr val="532476"/>
                </a:solidFill>
              </a:rPr>
              <a:t>Старшая медицинская сестра БУЗОО «ОКБ»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Объект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14398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rgbClr val="3A1953"/>
                </a:solidFill>
              </a:rPr>
              <a:t>Современные подходы к катетеризации периферических сосудов</a:t>
            </a:r>
            <a:endParaRPr lang="ru-RU" altLang="ru-RU" sz="2800" smtClean="0">
              <a:solidFill>
                <a:srgbClr val="3A1953"/>
              </a:solidFill>
            </a:endParaRPr>
          </a:p>
        </p:txBody>
      </p:sp>
      <p:sp>
        <p:nvSpPr>
          <p:cNvPr id="308227" name="Объект 2"/>
          <p:cNvSpPr txBox="1">
            <a:spLocks/>
          </p:cNvSpPr>
          <p:nvPr/>
        </p:nvSpPr>
        <p:spPr bwMode="gray">
          <a:xfrm>
            <a:off x="395288" y="3811588"/>
            <a:ext cx="8229600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altLang="ru-RU" sz="2800" b="1">
                <a:solidFill>
                  <a:srgbClr val="532476"/>
                </a:solidFill>
              </a:rPr>
              <a:t>Фрис И.В.</a:t>
            </a:r>
            <a:endParaRPr lang="en-US" altLang="ru-RU" sz="2800" b="1">
              <a:solidFill>
                <a:srgbClr val="532476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ru-RU" altLang="ru-RU" sz="2000" b="1">
                <a:solidFill>
                  <a:srgbClr val="532476"/>
                </a:solidFill>
              </a:rPr>
              <a:t> руководитель представительства  ООО «Б.</a:t>
            </a:r>
            <a:r>
              <a:rPr lang="en-US" altLang="ru-RU" sz="2000" b="1">
                <a:solidFill>
                  <a:srgbClr val="532476"/>
                </a:solidFill>
              </a:rPr>
              <a:t> </a:t>
            </a:r>
            <a:r>
              <a:rPr lang="ru-RU" altLang="ru-RU" sz="2000" b="1">
                <a:solidFill>
                  <a:srgbClr val="532476"/>
                </a:solidFill>
              </a:rPr>
              <a:t>Браун Медикал», </a:t>
            </a:r>
            <a:endParaRPr lang="en-US" altLang="ru-RU" sz="2000" b="1">
              <a:solidFill>
                <a:srgbClr val="532476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ru-RU" altLang="ru-RU" sz="2000" b="1">
                <a:solidFill>
                  <a:srgbClr val="532476"/>
                </a:solidFill>
              </a:rPr>
              <a:t> г. Омск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Объект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143986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rgbClr val="3A1953"/>
                </a:solidFill>
              </a:rPr>
              <a:t>Мастер класс «Современные аспекты катетеризации  периферических вен»</a:t>
            </a:r>
            <a:endParaRPr lang="ru-RU" altLang="ru-RU" sz="2800" smtClean="0">
              <a:solidFill>
                <a:srgbClr val="3A1953"/>
              </a:solidFill>
            </a:endParaRPr>
          </a:p>
        </p:txBody>
      </p:sp>
      <p:sp>
        <p:nvSpPr>
          <p:cNvPr id="309251" name="Объект 2"/>
          <p:cNvSpPr txBox="1">
            <a:spLocks/>
          </p:cNvSpPr>
          <p:nvPr/>
        </p:nvSpPr>
        <p:spPr bwMode="gray">
          <a:xfrm>
            <a:off x="395288" y="2781300"/>
            <a:ext cx="82296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altLang="ru-RU" sz="2400" b="1">
                <a:solidFill>
                  <a:srgbClr val="532476"/>
                </a:solidFill>
              </a:rPr>
              <a:t>Медицинские сестры - анестезисты БУЗОО «ОКБ»:</a:t>
            </a:r>
          </a:p>
          <a:p>
            <a:pPr algn="ctr">
              <a:spcBef>
                <a:spcPct val="20000"/>
              </a:spcBef>
            </a:pPr>
            <a:r>
              <a:rPr lang="ru-RU" altLang="ru-RU" sz="2400" b="1">
                <a:solidFill>
                  <a:srgbClr val="532476"/>
                </a:solidFill>
              </a:rPr>
              <a:t> Золотарёва С.А., Грушевская Л.Г, Жлудова Ю.А., Шоль А.В., Курочкина И.М.</a:t>
            </a:r>
          </a:p>
        </p:txBody>
      </p:sp>
      <p:sp>
        <p:nvSpPr>
          <p:cNvPr id="309252" name="TextBox 1"/>
          <p:cNvSpPr txBox="1">
            <a:spLocks noChangeArrowheads="1"/>
          </p:cNvSpPr>
          <p:nvPr/>
        </p:nvSpPr>
        <p:spPr bwMode="auto">
          <a:xfrm>
            <a:off x="827088" y="4581525"/>
            <a:ext cx="75612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3A1953"/>
                </a:solidFill>
              </a:rPr>
              <a:t>Холл 3 этажа главного корпуса</a:t>
            </a:r>
          </a:p>
          <a:p>
            <a:pPr algn="ctr" eaLnBrk="1" hangingPunct="1"/>
            <a:r>
              <a:rPr lang="ru-RU" altLang="ru-RU" sz="3600">
                <a:solidFill>
                  <a:srgbClr val="3A1953"/>
                </a:solidFill>
              </a:rPr>
              <a:t>14.50 – 16.00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Объект 2"/>
          <p:cNvSpPr>
            <a:spLocks noGrp="1"/>
          </p:cNvSpPr>
          <p:nvPr>
            <p:ph idx="1"/>
          </p:nvPr>
        </p:nvSpPr>
        <p:spPr>
          <a:xfrm>
            <a:off x="473075" y="2205038"/>
            <a:ext cx="8229600" cy="6477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4000" b="1" smtClean="0">
                <a:solidFill>
                  <a:srgbClr val="3A1953"/>
                </a:solidFill>
              </a:rPr>
              <a:t>Резолюция</a:t>
            </a:r>
            <a:endParaRPr lang="ru-RU" altLang="ru-RU" sz="2800" smtClean="0">
              <a:solidFill>
                <a:srgbClr val="3A1953"/>
              </a:solidFill>
            </a:endParaRPr>
          </a:p>
        </p:txBody>
      </p:sp>
      <p:sp>
        <p:nvSpPr>
          <p:cNvPr id="310275" name="Объект 2"/>
          <p:cNvSpPr txBox="1">
            <a:spLocks/>
          </p:cNvSpPr>
          <p:nvPr/>
        </p:nvSpPr>
        <p:spPr bwMode="gray">
          <a:xfrm>
            <a:off x="458788" y="2924175"/>
            <a:ext cx="822960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altLang="ru-RU" sz="2800" b="1">
                <a:solidFill>
                  <a:srgbClr val="532476"/>
                </a:solidFill>
              </a:rPr>
              <a:t>Всероссийской</a:t>
            </a:r>
          </a:p>
          <a:p>
            <a:pPr algn="ctr">
              <a:spcBef>
                <a:spcPct val="20000"/>
              </a:spcBef>
            </a:pPr>
            <a:r>
              <a:rPr lang="ru-RU" altLang="ru-RU" sz="2800" b="1">
                <a:solidFill>
                  <a:srgbClr val="532476"/>
                </a:solidFill>
              </a:rPr>
              <a:t>научно-практической конференции </a:t>
            </a:r>
          </a:p>
          <a:p>
            <a:pPr algn="ctr">
              <a:spcBef>
                <a:spcPct val="20000"/>
              </a:spcBef>
            </a:pPr>
            <a:r>
              <a:rPr lang="ru-RU" altLang="ru-RU" sz="2800" b="1">
                <a:solidFill>
                  <a:srgbClr val="532476"/>
                </a:solidFill>
              </a:rPr>
              <a:t> «Сестринское дело: вчера, сегодня, завтра. Региональный опыт»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400" dirty="0">
                <a:solidFill>
                  <a:srgbClr val="3A1953"/>
                </a:solidFill>
              </a:rPr>
              <a:t>Во Всероссийской научно-практической конференции </a:t>
            </a:r>
            <a:r>
              <a:rPr lang="ru-RU" sz="2400" b="1" dirty="0">
                <a:solidFill>
                  <a:srgbClr val="3A1953"/>
                </a:solidFill>
              </a:rPr>
              <a:t>«Сестринское дело: вчера, сегодня, завтра. Региональный опыт» </a:t>
            </a:r>
            <a:r>
              <a:rPr lang="ru-RU" sz="2400" dirty="0">
                <a:solidFill>
                  <a:srgbClr val="3A1953"/>
                </a:solidFill>
              </a:rPr>
              <a:t> </a:t>
            </a:r>
            <a:r>
              <a:rPr lang="ru-RU" sz="2400" b="1" cap="all" dirty="0">
                <a:solidFill>
                  <a:srgbClr val="3A1953"/>
                </a:solidFill>
              </a:rPr>
              <a:t> </a:t>
            </a:r>
            <a:r>
              <a:rPr lang="ru-RU" sz="2400" dirty="0">
                <a:solidFill>
                  <a:srgbClr val="3A1953"/>
                </a:solidFill>
              </a:rPr>
              <a:t>приняли участие преподаватели медицинских образовательных учреждений системы среднего специального  образования России, представители ОРОО «Омская профессиональная сестринская ассоциация», руководители сестринского персонала медицинских организаций, медицинские сёстры, возглавляющие учебно-методические кабинеты медицинских организаций Омской области. Всего количество участников 130 человек. 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500" smtClean="0">
                <a:solidFill>
                  <a:srgbClr val="3A1953"/>
                </a:solidFill>
              </a:rPr>
              <a:t>Координацию программы Конференции осуществляли Колледж ГБОУ ВПО ОмГМА Минздрава России и ОРОО «Омская профессиональная сестринская ассоциация».</a:t>
            </a:r>
          </a:p>
          <a:p>
            <a:r>
              <a:rPr lang="ru-RU" altLang="ru-RU" sz="2500" smtClean="0">
                <a:solidFill>
                  <a:srgbClr val="3A1953"/>
                </a:solidFill>
              </a:rPr>
              <a:t>Участники Конференции отметили, что в период серьёзных преобразований, происходящих в сфере образования и здравоохранения возрастает роль работодателей в профессиональной подготовке студентов, следовательно, необходимо построение современной системы СПО, основанной на  модульно-компетентностном подходе.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7339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800" dirty="0">
                <a:solidFill>
                  <a:srgbClr val="3A1953"/>
                </a:solidFill>
              </a:rPr>
              <a:t>Учитывая </a:t>
            </a:r>
            <a:r>
              <a:rPr lang="ru-RU" sz="2800" dirty="0" err="1">
                <a:solidFill>
                  <a:srgbClr val="3A1953"/>
                </a:solidFill>
              </a:rPr>
              <a:t>практикоориентированный</a:t>
            </a:r>
            <a:r>
              <a:rPr lang="ru-RU" sz="2800" dirty="0">
                <a:solidFill>
                  <a:srgbClr val="3A1953"/>
                </a:solidFill>
              </a:rPr>
              <a:t> характер обучения в СПО, важная роль в подготовке специалистов должна отводиться формированию общих и профессиональный компетенций, востребованных работодателями, в связи с чем, назрела острая необходимость в проведении совместных мероприятий образовательных и медицинских организаций.</a:t>
            </a:r>
          </a:p>
          <a:p>
            <a:pPr>
              <a:defRPr/>
            </a:pPr>
            <a:endParaRPr lang="ru-RU" sz="2800" dirty="0">
              <a:solidFill>
                <a:srgbClr val="3A1953"/>
              </a:solidFill>
            </a:endParaRP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200" i="1" dirty="0">
                <a:solidFill>
                  <a:srgbClr val="3A1953"/>
                </a:solidFill>
              </a:rPr>
              <a:t>Участники Конференции рекомендуют руководителям и преподавателям образовательных учреждений, организаторам и исполнителям сестринского дела медицинских организаций: </a:t>
            </a:r>
            <a:endParaRPr lang="ru-RU" sz="2200" dirty="0">
              <a:solidFill>
                <a:srgbClr val="3A1953"/>
              </a:solidFill>
            </a:endParaRPr>
          </a:p>
          <a:p>
            <a:pPr>
              <a:defRPr/>
            </a:pPr>
            <a:r>
              <a:rPr lang="ru-RU" sz="2200" dirty="0">
                <a:solidFill>
                  <a:srgbClr val="3A1953"/>
                </a:solidFill>
              </a:rPr>
              <a:t>продолжить содержательную работу  по внедрению современных образовательных технологий, основанных на модульно-</a:t>
            </a:r>
            <a:r>
              <a:rPr lang="ru-RU" sz="2200" dirty="0" err="1">
                <a:solidFill>
                  <a:srgbClr val="3A1953"/>
                </a:solidFill>
              </a:rPr>
              <a:t>компетентностном</a:t>
            </a:r>
            <a:r>
              <a:rPr lang="ru-RU" sz="2200" dirty="0">
                <a:solidFill>
                  <a:srgbClr val="3A1953"/>
                </a:solidFill>
              </a:rPr>
              <a:t> подходе в практику подготовки современного специалиста медицинского профиля; </a:t>
            </a:r>
          </a:p>
          <a:p>
            <a:pPr>
              <a:defRPr/>
            </a:pPr>
            <a:r>
              <a:rPr lang="ru-RU" sz="2200" dirty="0">
                <a:solidFill>
                  <a:srgbClr val="3A1953"/>
                </a:solidFill>
              </a:rPr>
              <a:t>усилить развитие интеграционных процессов по формированию единого информационного, образовательного и профессионального пространства для сестринского </a:t>
            </a:r>
            <a:r>
              <a:rPr lang="ru-RU" sz="2200" dirty="0" smtClean="0">
                <a:solidFill>
                  <a:srgbClr val="3A1953"/>
                </a:solidFill>
              </a:rPr>
              <a:t>персонала.</a:t>
            </a:r>
            <a:endParaRPr lang="ru-RU" sz="2200" dirty="0">
              <a:solidFill>
                <a:srgbClr val="3A1953"/>
              </a:solidFill>
            </a:endParaRP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300" smtClean="0">
                <a:solidFill>
                  <a:srgbClr val="3A1953"/>
                </a:solidFill>
              </a:rPr>
              <a:t>отрегулировать систему информационного обмена между образовательными учреждениями СПО, медицинскими организациями, дополнительным профессиональным образованием и ОРОО «ОПСА»;</a:t>
            </a:r>
          </a:p>
          <a:p>
            <a:r>
              <a:rPr lang="ru-RU" altLang="ru-RU" sz="2300" smtClean="0">
                <a:solidFill>
                  <a:srgbClr val="3A1953"/>
                </a:solidFill>
              </a:rPr>
              <a:t>разработать предложения по активному внедрению новых образовательных технологий – симуляционных и тренинговых классов, виртуальных ситуационных задач, дистанционных интерактивных сессий, электронных информационных баз и библиотек, систем помощи в принятии решений в медицинских колледжах для повышения качества клинической подготовки специалистов здравоохранения со средним медицинским образованием;</a:t>
            </a: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smtClean="0">
                <a:solidFill>
                  <a:srgbClr val="3A1953"/>
                </a:solidFill>
              </a:rPr>
              <a:t>развивать социальное партнерство, привлекая работодателей к организации учебного процесса и разработке единых требований в подготовке специалистов сестринского дела на этапе реализации ФГОС; </a:t>
            </a:r>
          </a:p>
          <a:p>
            <a:r>
              <a:rPr lang="ru-RU" altLang="ru-RU" sz="2400" smtClean="0">
                <a:solidFill>
                  <a:srgbClr val="3A1953"/>
                </a:solidFill>
              </a:rPr>
              <a:t>принимать участие в организации и проведении научно-методических, научно-практических семинаров, совещаний и т.д. по актуальным вопросам сестринской практики, в целях оптимизации системы непрерывного профессионального развития специалистов сестринского дела; 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5663" y="279400"/>
            <a:ext cx="5335587" cy="714375"/>
          </a:xfrm>
        </p:spPr>
        <p:txBody>
          <a:bodyPr/>
          <a:lstStyle/>
          <a:p>
            <a:pPr eaLnBrk="1" hangingPunct="1"/>
            <a:r>
              <a:rPr lang="en-US" altLang="ru-RU" sz="2400" b="1" smtClean="0">
                <a:solidFill>
                  <a:srgbClr val="993300"/>
                </a:solidFill>
              </a:rPr>
              <a:t>Paul Hartmann</a:t>
            </a:r>
            <a:r>
              <a:rPr lang="ru-RU" altLang="ru-RU" sz="2400" b="1" smtClean="0">
                <a:solidFill>
                  <a:srgbClr val="993300"/>
                </a:solidFill>
              </a:rPr>
              <a:t> сегодня</a:t>
            </a:r>
            <a:r>
              <a:rPr lang="ru-RU" altLang="ru-RU" sz="4000" b="1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3513" y="992188"/>
            <a:ext cx="8820150" cy="3365500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altLang="ru-RU" sz="1900" smtClean="0">
                <a:solidFill>
                  <a:srgbClr val="000066"/>
                </a:solidFill>
                <a:latin typeface="Times New Roman" pitchFamily="18" charset="0"/>
              </a:rPr>
              <a:t>- </a:t>
            </a:r>
            <a:r>
              <a:rPr lang="ru-RU" altLang="ru-RU" sz="1800" b="1" smtClean="0">
                <a:solidFill>
                  <a:srgbClr val="000066"/>
                </a:solidFill>
              </a:rPr>
              <a:t>акционерное общество со штаб-квартирой  в  г.Хайденхайм</a:t>
            </a:r>
            <a:r>
              <a:rPr lang="en-US" altLang="ru-RU" sz="1800" b="1" smtClean="0">
                <a:solidFill>
                  <a:srgbClr val="000066"/>
                </a:solidFill>
              </a:rPr>
              <a:t> </a:t>
            </a:r>
            <a:r>
              <a:rPr lang="ru-RU" altLang="ru-RU" sz="1800" b="1" smtClean="0">
                <a:solidFill>
                  <a:srgbClr val="000066"/>
                </a:solidFill>
              </a:rPr>
              <a:t> (Германия) ;</a:t>
            </a:r>
            <a:endParaRPr lang="en-US" altLang="ru-RU" sz="1800" b="1" smtClean="0">
              <a:solidFill>
                <a:srgbClr val="000066"/>
              </a:solidFill>
            </a:endParaRPr>
          </a:p>
          <a:p>
            <a:pPr eaLnBrk="1" hangingPunct="1">
              <a:buFont typeface="Symbol" pitchFamily="18" charset="2"/>
              <a:buNone/>
            </a:pPr>
            <a:endParaRPr lang="ru-RU" altLang="ru-RU" sz="1800" b="1" smtClean="0">
              <a:solidFill>
                <a:srgbClr val="000066"/>
              </a:solidFill>
            </a:endParaRPr>
          </a:p>
          <a:p>
            <a:pPr eaLnBrk="1" hangingPunct="1">
              <a:buFont typeface="Symbol" pitchFamily="18" charset="2"/>
              <a:buNone/>
            </a:pPr>
            <a:r>
              <a:rPr lang="en-US" altLang="ru-RU" sz="1800" b="1" smtClean="0">
                <a:solidFill>
                  <a:srgbClr val="000066"/>
                </a:solidFill>
              </a:rPr>
              <a:t> </a:t>
            </a:r>
            <a:r>
              <a:rPr lang="ru-RU" altLang="ru-RU" sz="1800" b="1" smtClean="0">
                <a:solidFill>
                  <a:srgbClr val="000066"/>
                </a:solidFill>
              </a:rPr>
              <a:t>- семь заводов в Германии, три во Франции, четыре – в Чехии, а также</a:t>
            </a:r>
            <a:endParaRPr lang="en-US" altLang="ru-RU" sz="1800" b="1" smtClean="0">
              <a:solidFill>
                <a:srgbClr val="000066"/>
              </a:solidFill>
            </a:endParaRPr>
          </a:p>
          <a:p>
            <a:pPr eaLnBrk="1" hangingPunct="1">
              <a:buFont typeface="Symbol" pitchFamily="18" charset="2"/>
              <a:buNone/>
            </a:pPr>
            <a:r>
              <a:rPr lang="en-US" altLang="ru-RU" sz="1800" b="1" smtClean="0">
                <a:solidFill>
                  <a:srgbClr val="000066"/>
                </a:solidFill>
              </a:rPr>
              <a:t>   </a:t>
            </a:r>
            <a:r>
              <a:rPr lang="ru-RU" altLang="ru-RU" sz="1800" b="1" smtClean="0">
                <a:solidFill>
                  <a:srgbClr val="000066"/>
                </a:solidFill>
              </a:rPr>
              <a:t> по одному в Швейцарии,  Австрии, Испании и Голландии;</a:t>
            </a:r>
            <a:endParaRPr lang="en-US" altLang="ru-RU" sz="1800" b="1" smtClean="0">
              <a:solidFill>
                <a:srgbClr val="000066"/>
              </a:solidFill>
            </a:endParaRPr>
          </a:p>
          <a:p>
            <a:pPr eaLnBrk="1" hangingPunct="1">
              <a:buFont typeface="Symbol" pitchFamily="18" charset="2"/>
              <a:buNone/>
            </a:pPr>
            <a:endParaRPr lang="ru-RU" altLang="ru-RU" sz="1800" b="1" smtClean="0">
              <a:solidFill>
                <a:srgbClr val="000066"/>
              </a:solidFill>
            </a:endParaRPr>
          </a:p>
          <a:p>
            <a:pPr eaLnBrk="1" hangingPunct="1">
              <a:buFontTx/>
              <a:buNone/>
            </a:pPr>
            <a:r>
              <a:rPr lang="en-US" altLang="ru-RU" sz="1800" b="1" smtClean="0">
                <a:solidFill>
                  <a:srgbClr val="000066"/>
                </a:solidFill>
              </a:rPr>
              <a:t> </a:t>
            </a:r>
            <a:r>
              <a:rPr lang="ru-RU" altLang="ru-RU" sz="1800" b="1" smtClean="0">
                <a:solidFill>
                  <a:srgbClr val="000066"/>
                </a:solidFill>
              </a:rPr>
              <a:t>-</a:t>
            </a:r>
            <a:r>
              <a:rPr lang="en-US" altLang="ru-RU" sz="1800" b="1" smtClean="0">
                <a:solidFill>
                  <a:srgbClr val="000066"/>
                </a:solidFill>
              </a:rPr>
              <a:t> </a:t>
            </a:r>
            <a:r>
              <a:rPr lang="ru-RU" altLang="ru-RU" sz="1800" b="1" smtClean="0">
                <a:solidFill>
                  <a:srgbClr val="000066"/>
                </a:solidFill>
              </a:rPr>
              <a:t>современные научно-исследовательские лаборатории;</a:t>
            </a:r>
            <a:endParaRPr lang="ru-RU" altLang="ru-RU" sz="1800" b="1" smtClean="0">
              <a:solidFill>
                <a:srgbClr val="000066"/>
              </a:solidFill>
              <a:sym typeface="Symbol" pitchFamily="18" charset="2"/>
            </a:endParaRPr>
          </a:p>
          <a:p>
            <a:pPr eaLnBrk="1" hangingPunct="1">
              <a:buFontTx/>
              <a:buNone/>
            </a:pPr>
            <a:endParaRPr lang="en-US" altLang="ru-RU" sz="1800" b="1" smtClean="0">
              <a:solidFill>
                <a:srgbClr val="000066"/>
              </a:solidFill>
            </a:endParaRPr>
          </a:p>
          <a:p>
            <a:pPr eaLnBrk="1" hangingPunct="1">
              <a:buFontTx/>
              <a:buNone/>
            </a:pPr>
            <a:r>
              <a:rPr lang="en-US" altLang="ru-RU" sz="1800" b="1" smtClean="0">
                <a:solidFill>
                  <a:srgbClr val="000066"/>
                </a:solidFill>
              </a:rPr>
              <a:t> </a:t>
            </a:r>
            <a:r>
              <a:rPr lang="ru-RU" altLang="ru-RU" sz="1800" b="1" smtClean="0">
                <a:solidFill>
                  <a:srgbClr val="000066"/>
                </a:solidFill>
              </a:rPr>
              <a:t>-</a:t>
            </a:r>
            <a:r>
              <a:rPr lang="en-US" altLang="ru-RU" sz="1800" b="1" smtClean="0">
                <a:solidFill>
                  <a:srgbClr val="000066"/>
                </a:solidFill>
              </a:rPr>
              <a:t> </a:t>
            </a:r>
            <a:r>
              <a:rPr lang="ru-RU" altLang="ru-RU" sz="1800" b="1" smtClean="0">
                <a:solidFill>
                  <a:srgbClr val="000066"/>
                </a:solidFill>
              </a:rPr>
              <a:t>фундаментальные научные исследования и разработка на</a:t>
            </a:r>
            <a:r>
              <a:rPr lang="en-US" altLang="ru-RU" sz="1800" b="1" smtClean="0">
                <a:solidFill>
                  <a:srgbClr val="000066"/>
                </a:solidFill>
              </a:rPr>
              <a:t>  </a:t>
            </a:r>
            <a:r>
              <a:rPr lang="ru-RU" altLang="ru-RU" sz="1800" b="1" smtClean="0">
                <a:solidFill>
                  <a:srgbClr val="000066"/>
                </a:solidFill>
              </a:rPr>
              <a:t>их основе новых, современных материалов и предметов медицинского назначения для профилактики, диагностики, лечения</a:t>
            </a:r>
            <a:r>
              <a:rPr lang="en-US" altLang="ru-RU" sz="1800" b="1" smtClean="0">
                <a:solidFill>
                  <a:srgbClr val="000066"/>
                </a:solidFill>
              </a:rPr>
              <a:t> </a:t>
            </a:r>
            <a:r>
              <a:rPr lang="ru-RU" altLang="ru-RU" sz="1800" b="1" smtClean="0">
                <a:solidFill>
                  <a:srgbClr val="000066"/>
                </a:solidFill>
              </a:rPr>
              <a:t>и ухода за больными. </a:t>
            </a:r>
          </a:p>
        </p:txBody>
      </p:sp>
      <p:pic>
        <p:nvPicPr>
          <p:cNvPr id="289796" name="Picture 4" descr="12891_5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1800" y="4581525"/>
            <a:ext cx="2808288" cy="2014538"/>
          </a:xfrm>
        </p:spPr>
      </p:pic>
      <p:pic>
        <p:nvPicPr>
          <p:cNvPr id="289797" name="Picture 5" descr="1568_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4568825"/>
            <a:ext cx="2592388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798" name="Picture 6" descr="1569_5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86450" y="4581525"/>
            <a:ext cx="3095625" cy="2033588"/>
          </a:xfrm>
        </p:spPr>
      </p:pic>
      <p:sp>
        <p:nvSpPr>
          <p:cNvPr id="289799" name="Rectangle 8"/>
          <p:cNvSpPr>
            <a:spLocks noChangeArrowheads="1"/>
          </p:cNvSpPr>
          <p:nvPr/>
        </p:nvSpPr>
        <p:spPr bwMode="gray">
          <a:xfrm>
            <a:off x="0" y="115888"/>
            <a:ext cx="1447800" cy="838200"/>
          </a:xfrm>
          <a:prstGeom prst="rect">
            <a:avLst/>
          </a:prstGeom>
          <a:solidFill>
            <a:srgbClr val="9EDDEA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289800" name="Group 49" descr="hartmann90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28600" y="341313"/>
            <a:ext cx="1095375" cy="555625"/>
          </a:xfrm>
          <a:prstGeom prst="rect">
            <a:avLst/>
          </a:prstGeom>
          <a:gradFill rotWithShape="1">
            <a:gsLst>
              <a:gs pos="0">
                <a:srgbClr val="9EDDEA">
                  <a:alpha val="0"/>
                </a:srgbClr>
              </a:gs>
              <a:gs pos="100000">
                <a:srgbClr val="49666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Объект 1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733925"/>
          </a:xfrm>
        </p:spPr>
        <p:txBody>
          <a:bodyPr/>
          <a:lstStyle/>
          <a:p>
            <a:r>
              <a:rPr lang="ru-RU" altLang="ru-RU" sz="2300" smtClean="0">
                <a:solidFill>
                  <a:srgbClr val="3A1953"/>
                </a:solidFill>
              </a:rPr>
              <a:t>совместно с другими медицинскими образовательными учреждениями проводить мероприятия по обмену опытом с целью оперативного обмена инновациями в образовательном процессе, совершенствования профессиональной компетентности работников учреждений сестринского профессионального образования;</a:t>
            </a:r>
          </a:p>
          <a:p>
            <a:r>
              <a:rPr lang="ru-RU" altLang="ru-RU" sz="2300" smtClean="0">
                <a:solidFill>
                  <a:srgbClr val="3A1953"/>
                </a:solidFill>
              </a:rPr>
              <a:t>активизировать научные исследования в области сестринского дела, обратив особое внимание на вопросы прикладного характера, в том числе анализа и оценки экономической эффективности вклада специалистов сестринского дела в оказание медицинской помощи различным категориям больных;</a:t>
            </a: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3A1953"/>
                </a:solidFill>
              </a:rPr>
              <a:t>медицинским сестрам методических кабинетов медицинских организаций провести обучение медицинского персонала, используя материалы конференции;</a:t>
            </a:r>
          </a:p>
          <a:p>
            <a:r>
              <a:rPr lang="ru-RU" altLang="ru-RU" smtClean="0">
                <a:solidFill>
                  <a:srgbClr val="3A1953"/>
                </a:solidFill>
              </a:rPr>
              <a:t>опубликовать полный отчет и избранные материалы по итогам работы   конференции на сайте колледжа.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0"/>
            <a:ext cx="7543800" cy="11430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993300"/>
                </a:solidFill>
              </a:rPr>
              <a:t>Пауль Хартманн</a:t>
            </a:r>
            <a:r>
              <a:rPr lang="ru-RU" altLang="ru-RU" sz="2400" b="1" smtClean="0">
                <a:solidFill>
                  <a:srgbClr val="000066"/>
                </a:solidFill>
              </a:rPr>
              <a:t> </a:t>
            </a:r>
            <a:br>
              <a:rPr lang="ru-RU" altLang="ru-RU" sz="2400" b="1" smtClean="0">
                <a:solidFill>
                  <a:srgbClr val="000066"/>
                </a:solidFill>
              </a:rPr>
            </a:br>
            <a:r>
              <a:rPr lang="ru-RU" altLang="ru-RU" sz="2400" b="1" smtClean="0">
                <a:solidFill>
                  <a:srgbClr val="AB0736"/>
                </a:solidFill>
              </a:rPr>
              <a:t>сегодня</a:t>
            </a:r>
          </a:p>
        </p:txBody>
      </p:sp>
      <p:sp>
        <p:nvSpPr>
          <p:cNvPr id="290819" name="Rectangle 3"/>
          <p:cNvSpPr>
            <a:spLocks noChangeArrowheads="1"/>
          </p:cNvSpPr>
          <p:nvPr/>
        </p:nvSpPr>
        <p:spPr bwMode="auto">
          <a:xfrm>
            <a:off x="241300" y="1273175"/>
            <a:ext cx="429101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b="1">
                <a:solidFill>
                  <a:srgbClr val="000080"/>
                </a:solidFill>
              </a:rPr>
              <a:t>Пауль Хартманн  выступает не только как производитель медицинской продукции, но и как специалист, который передает свой опыт российским медикам.</a:t>
            </a:r>
          </a:p>
        </p:txBody>
      </p:sp>
      <p:pic>
        <p:nvPicPr>
          <p:cNvPr id="290820" name="Picture 4" descr="Schul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0" y="1346200"/>
            <a:ext cx="42370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0821" name="Picture 5" descr="ухо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89363"/>
            <a:ext cx="42481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994275" y="4548188"/>
            <a:ext cx="38131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  <a:defRPr/>
            </a:pPr>
            <a:r>
              <a:rPr lang="ru-RU" b="1">
                <a:solidFill>
                  <a:srgbClr val="000080"/>
                </a:solidFill>
                <a:latin typeface="Arial" charset="0"/>
              </a:rPr>
              <a:t>Реализация  опыта </a:t>
            </a:r>
            <a:r>
              <a:rPr lang="en-US" b="1">
                <a:solidFill>
                  <a:srgbClr val="000080"/>
                </a:solidFill>
                <a:latin typeface="Arial" charset="0"/>
              </a:rPr>
              <a:t> </a:t>
            </a:r>
            <a:r>
              <a:rPr lang="ru-RU" b="1">
                <a:solidFill>
                  <a:srgbClr val="000080"/>
                </a:solidFill>
                <a:latin typeface="Arial" charset="0"/>
              </a:rPr>
              <a:t>ухода за больными, облегчает методику лечения в клиниках и экономит материальные средства.</a:t>
            </a:r>
            <a:endParaRPr lang="ru-RU" b="1" u="sng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290823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0824" name="Rectangle 8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0825" name="Group 49" descr="hartmann9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993300"/>
                </a:solidFill>
              </a:rPr>
              <a:t>Пауль Хартманн</a:t>
            </a:r>
            <a:br>
              <a:rPr lang="ru-RU" altLang="ru-RU" sz="2400" b="1" smtClean="0">
                <a:solidFill>
                  <a:srgbClr val="993300"/>
                </a:solidFill>
              </a:rPr>
            </a:br>
            <a:r>
              <a:rPr lang="ru-RU" altLang="ru-RU" sz="2400" b="1" smtClean="0">
                <a:solidFill>
                  <a:srgbClr val="993300"/>
                </a:solidFill>
              </a:rPr>
              <a:t>Основной принцип – системный подход</a:t>
            </a:r>
          </a:p>
        </p:txBody>
      </p:sp>
      <p:sp>
        <p:nvSpPr>
          <p:cNvPr id="291843" name="Text Box 3"/>
          <p:cNvSpPr txBox="1">
            <a:spLocks noChangeArrowheads="1"/>
          </p:cNvSpPr>
          <p:nvPr/>
        </p:nvSpPr>
        <p:spPr bwMode="auto">
          <a:xfrm>
            <a:off x="2286000" y="6230938"/>
            <a:ext cx="464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9B1778"/>
                </a:solidFill>
              </a:rPr>
              <a:t>Более 3000 наименований!</a:t>
            </a:r>
          </a:p>
        </p:txBody>
      </p:sp>
      <p:sp>
        <p:nvSpPr>
          <p:cNvPr id="291844" name="Rectangle 4"/>
          <p:cNvSpPr>
            <a:spLocks noChangeArrowheads="1"/>
          </p:cNvSpPr>
          <p:nvPr/>
        </p:nvSpPr>
        <p:spPr bwMode="auto">
          <a:xfrm>
            <a:off x="2362200" y="2743200"/>
            <a:ext cx="4267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800000"/>
                </a:solidFill>
                <a:cs typeface="Times New Roman" pitchFamily="18" charset="0"/>
              </a:rPr>
              <a:t>Лечение ран</a:t>
            </a:r>
          </a:p>
          <a:p>
            <a:pPr algn="ctr" eaLnBrk="1" hangingPunct="1"/>
            <a:r>
              <a:rPr lang="ru-RU" altLang="ru-RU" b="1">
                <a:solidFill>
                  <a:srgbClr val="800000"/>
                </a:solidFill>
                <a:cs typeface="Times New Roman" pitchFamily="18" charset="0"/>
              </a:rPr>
              <a:t>Средства десмургии</a:t>
            </a:r>
          </a:p>
          <a:p>
            <a:pPr algn="ctr" eaLnBrk="1" hangingPunct="1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Первая помощь</a:t>
            </a:r>
          </a:p>
          <a:p>
            <a:pPr algn="ctr" eaLnBrk="1" hangingPunct="1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Потребности операционной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Гигиена при недержании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Уход за пациентом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Медицинская косметика по уходу за кожей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Диагностика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Женская гигиена</a:t>
            </a:r>
          </a:p>
          <a:p>
            <a:pPr algn="ctr"/>
            <a:r>
              <a:rPr lang="ru-RU" altLang="ru-RU" b="1">
                <a:solidFill>
                  <a:srgbClr val="000066"/>
                </a:solidFill>
                <a:cs typeface="Times New Roman" pitchFamily="18" charset="0"/>
              </a:rPr>
              <a:t>Косметическая   продукция</a:t>
            </a:r>
            <a:endParaRPr lang="ru-RU" altLang="ru-RU" b="1">
              <a:solidFill>
                <a:srgbClr val="000066"/>
              </a:solidFill>
            </a:endParaRPr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211138" y="1371600"/>
            <a:ext cx="84597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000066"/>
                </a:solidFill>
              </a:rPr>
              <a:t>За долгий период своей истории (с 1818г.) компании удалось отработать в медицине, а затем перенести в сферу гигиены собственные технологии производства и разработать уникальные материалы.</a:t>
            </a:r>
            <a:r>
              <a:rPr lang="en-US" altLang="ru-RU" b="1">
                <a:solidFill>
                  <a:srgbClr val="000066"/>
                </a:solidFill>
              </a:rPr>
              <a:t> </a:t>
            </a:r>
            <a:endParaRPr lang="ru-RU" altLang="ru-RU" b="1">
              <a:solidFill>
                <a:srgbClr val="000066"/>
              </a:solidFill>
            </a:endParaRPr>
          </a:p>
        </p:txBody>
      </p:sp>
      <p:pic>
        <p:nvPicPr>
          <p:cNvPr id="291846" name="Picture 6" descr="PHO07_68QU_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338" y="238442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1847" name="Picture 7" descr="puet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275" y="5132388"/>
            <a:ext cx="1824038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1848" name="Picture 8" descr="рена каст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5262563"/>
            <a:ext cx="206851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1849" name="Picture 9" descr="molica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2693988"/>
            <a:ext cx="1982787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1850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1851" name="Rectangle 11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1852" name="Group 49" descr="hartmann90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866" name="Group 2"/>
          <p:cNvGrpSpPr>
            <a:grpSpLocks/>
          </p:cNvGrpSpPr>
          <p:nvPr/>
        </p:nvGrpSpPr>
        <p:grpSpPr bwMode="auto">
          <a:xfrm>
            <a:off x="7596188" y="6021388"/>
            <a:ext cx="1154112" cy="615950"/>
            <a:chOff x="1296" y="2320"/>
            <a:chExt cx="628" cy="322"/>
          </a:xfrm>
        </p:grpSpPr>
        <p:sp>
          <p:nvSpPr>
            <p:cNvPr id="292876" name="Freeform 3"/>
            <p:cNvSpPr>
              <a:spLocks noChangeAspect="1"/>
            </p:cNvSpPr>
            <p:nvPr/>
          </p:nvSpPr>
          <p:spPr bwMode="auto">
            <a:xfrm>
              <a:off x="1296" y="2320"/>
              <a:ext cx="628" cy="315"/>
            </a:xfrm>
            <a:custGeom>
              <a:avLst/>
              <a:gdLst>
                <a:gd name="T0" fmla="*/ 0 w 2746"/>
                <a:gd name="T1" fmla="*/ 34 h 1378"/>
                <a:gd name="T2" fmla="*/ 1 w 2746"/>
                <a:gd name="T3" fmla="*/ 31 h 1378"/>
                <a:gd name="T4" fmla="*/ 2 w 2746"/>
                <a:gd name="T5" fmla="*/ 27 h 1378"/>
                <a:gd name="T6" fmla="*/ 5 w 2746"/>
                <a:gd name="T7" fmla="*/ 24 h 1378"/>
                <a:gd name="T8" fmla="*/ 7 w 2746"/>
                <a:gd name="T9" fmla="*/ 21 h 1378"/>
                <a:gd name="T10" fmla="*/ 11 w 2746"/>
                <a:gd name="T11" fmla="*/ 17 h 1378"/>
                <a:gd name="T12" fmla="*/ 14 w 2746"/>
                <a:gd name="T13" fmla="*/ 15 h 1378"/>
                <a:gd name="T14" fmla="*/ 17 w 2746"/>
                <a:gd name="T15" fmla="*/ 13 h 1378"/>
                <a:gd name="T16" fmla="*/ 22 w 2746"/>
                <a:gd name="T17" fmla="*/ 10 h 1378"/>
                <a:gd name="T18" fmla="*/ 27 w 2746"/>
                <a:gd name="T19" fmla="*/ 8 h 1378"/>
                <a:gd name="T20" fmla="*/ 36 w 2746"/>
                <a:gd name="T21" fmla="*/ 5 h 1378"/>
                <a:gd name="T22" fmla="*/ 42 w 2746"/>
                <a:gd name="T23" fmla="*/ 3 h 1378"/>
                <a:gd name="T24" fmla="*/ 52 w 2746"/>
                <a:gd name="T25" fmla="*/ 2 h 1378"/>
                <a:gd name="T26" fmla="*/ 63 w 2746"/>
                <a:gd name="T27" fmla="*/ 0 h 1378"/>
                <a:gd name="T28" fmla="*/ 68 w 2746"/>
                <a:gd name="T29" fmla="*/ 0 h 1378"/>
                <a:gd name="T30" fmla="*/ 77 w 2746"/>
                <a:gd name="T31" fmla="*/ 0 h 1378"/>
                <a:gd name="T32" fmla="*/ 83 w 2746"/>
                <a:gd name="T33" fmla="*/ 0 h 1378"/>
                <a:gd name="T34" fmla="*/ 88 w 2746"/>
                <a:gd name="T35" fmla="*/ 1 h 1378"/>
                <a:gd name="T36" fmla="*/ 97 w 2746"/>
                <a:gd name="T37" fmla="*/ 2 h 1378"/>
                <a:gd name="T38" fmla="*/ 105 w 2746"/>
                <a:gd name="T39" fmla="*/ 4 h 1378"/>
                <a:gd name="T40" fmla="*/ 113 w 2746"/>
                <a:gd name="T41" fmla="*/ 6 h 1378"/>
                <a:gd name="T42" fmla="*/ 119 w 2746"/>
                <a:gd name="T43" fmla="*/ 8 h 1378"/>
                <a:gd name="T44" fmla="*/ 123 w 2746"/>
                <a:gd name="T45" fmla="*/ 10 h 1378"/>
                <a:gd name="T46" fmla="*/ 126 w 2746"/>
                <a:gd name="T47" fmla="*/ 12 h 1378"/>
                <a:gd name="T48" fmla="*/ 132 w 2746"/>
                <a:gd name="T49" fmla="*/ 16 h 1378"/>
                <a:gd name="T50" fmla="*/ 135 w 2746"/>
                <a:gd name="T51" fmla="*/ 19 h 1378"/>
                <a:gd name="T52" fmla="*/ 137 w 2746"/>
                <a:gd name="T53" fmla="*/ 21 h 1378"/>
                <a:gd name="T54" fmla="*/ 140 w 2746"/>
                <a:gd name="T55" fmla="*/ 23 h 1378"/>
                <a:gd name="T56" fmla="*/ 141 w 2746"/>
                <a:gd name="T57" fmla="*/ 26 h 1378"/>
                <a:gd name="T58" fmla="*/ 142 w 2746"/>
                <a:gd name="T59" fmla="*/ 29 h 1378"/>
                <a:gd name="T60" fmla="*/ 143 w 2746"/>
                <a:gd name="T61" fmla="*/ 31 h 1378"/>
                <a:gd name="T62" fmla="*/ 144 w 2746"/>
                <a:gd name="T63" fmla="*/ 34 h 1378"/>
                <a:gd name="T64" fmla="*/ 144 w 2746"/>
                <a:gd name="T65" fmla="*/ 37 h 1378"/>
                <a:gd name="T66" fmla="*/ 143 w 2746"/>
                <a:gd name="T67" fmla="*/ 40 h 1378"/>
                <a:gd name="T68" fmla="*/ 142 w 2746"/>
                <a:gd name="T69" fmla="*/ 44 h 1378"/>
                <a:gd name="T70" fmla="*/ 140 w 2746"/>
                <a:gd name="T71" fmla="*/ 46 h 1378"/>
                <a:gd name="T72" fmla="*/ 139 w 2746"/>
                <a:gd name="T73" fmla="*/ 48 h 1378"/>
                <a:gd name="T74" fmla="*/ 136 w 2746"/>
                <a:gd name="T75" fmla="*/ 51 h 1378"/>
                <a:gd name="T76" fmla="*/ 133 w 2746"/>
                <a:gd name="T77" fmla="*/ 54 h 1378"/>
                <a:gd name="T78" fmla="*/ 130 w 2746"/>
                <a:gd name="T79" fmla="*/ 57 h 1378"/>
                <a:gd name="T80" fmla="*/ 122 w 2746"/>
                <a:gd name="T81" fmla="*/ 52 h 1378"/>
                <a:gd name="T82" fmla="*/ 107 w 2746"/>
                <a:gd name="T83" fmla="*/ 54 h 1378"/>
                <a:gd name="T84" fmla="*/ 100 w 2746"/>
                <a:gd name="T85" fmla="*/ 68 h 1378"/>
                <a:gd name="T86" fmla="*/ 93 w 2746"/>
                <a:gd name="T87" fmla="*/ 70 h 1378"/>
                <a:gd name="T88" fmla="*/ 85 w 2746"/>
                <a:gd name="T89" fmla="*/ 71 h 1378"/>
                <a:gd name="T90" fmla="*/ 79 w 2746"/>
                <a:gd name="T91" fmla="*/ 72 h 1378"/>
                <a:gd name="T92" fmla="*/ 73 w 2746"/>
                <a:gd name="T93" fmla="*/ 72 h 1378"/>
                <a:gd name="T94" fmla="*/ 64 w 2746"/>
                <a:gd name="T95" fmla="*/ 72 h 1378"/>
                <a:gd name="T96" fmla="*/ 58 w 2746"/>
                <a:gd name="T97" fmla="*/ 71 h 1378"/>
                <a:gd name="T98" fmla="*/ 48 w 2746"/>
                <a:gd name="T99" fmla="*/ 70 h 1378"/>
                <a:gd name="T100" fmla="*/ 43 w 2746"/>
                <a:gd name="T101" fmla="*/ 69 h 1378"/>
                <a:gd name="T102" fmla="*/ 35 w 2746"/>
                <a:gd name="T103" fmla="*/ 67 h 1378"/>
                <a:gd name="T104" fmla="*/ 27 w 2746"/>
                <a:gd name="T105" fmla="*/ 64 h 1378"/>
                <a:gd name="T106" fmla="*/ 20 w 2746"/>
                <a:gd name="T107" fmla="*/ 61 h 1378"/>
                <a:gd name="T108" fmla="*/ 15 w 2746"/>
                <a:gd name="T109" fmla="*/ 58 h 1378"/>
                <a:gd name="T110" fmla="*/ 11 w 2746"/>
                <a:gd name="T111" fmla="*/ 55 h 1378"/>
                <a:gd name="T112" fmla="*/ 7 w 2746"/>
                <a:gd name="T113" fmla="*/ 51 h 1378"/>
                <a:gd name="T114" fmla="*/ 5 w 2746"/>
                <a:gd name="T115" fmla="*/ 49 h 1378"/>
                <a:gd name="T116" fmla="*/ 3 w 2746"/>
                <a:gd name="T117" fmla="*/ 46 h 1378"/>
                <a:gd name="T118" fmla="*/ 2 w 2746"/>
                <a:gd name="T119" fmla="*/ 44 h 1378"/>
                <a:gd name="T120" fmla="*/ 0 w 2746"/>
                <a:gd name="T121" fmla="*/ 40 h 1378"/>
                <a:gd name="T122" fmla="*/ 0 w 2746"/>
                <a:gd name="T123" fmla="*/ 38 h 137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746" h="1378">
                  <a:moveTo>
                    <a:pt x="0" y="710"/>
                  </a:moveTo>
                  <a:lnTo>
                    <a:pt x="2" y="672"/>
                  </a:lnTo>
                  <a:lnTo>
                    <a:pt x="3" y="652"/>
                  </a:lnTo>
                  <a:lnTo>
                    <a:pt x="7" y="633"/>
                  </a:lnTo>
                  <a:lnTo>
                    <a:pt x="10" y="615"/>
                  </a:lnTo>
                  <a:lnTo>
                    <a:pt x="15" y="597"/>
                  </a:lnTo>
                  <a:lnTo>
                    <a:pt x="28" y="560"/>
                  </a:lnTo>
                  <a:lnTo>
                    <a:pt x="35" y="542"/>
                  </a:lnTo>
                  <a:lnTo>
                    <a:pt x="43" y="526"/>
                  </a:lnTo>
                  <a:lnTo>
                    <a:pt x="53" y="507"/>
                  </a:lnTo>
                  <a:lnTo>
                    <a:pt x="63" y="491"/>
                  </a:lnTo>
                  <a:lnTo>
                    <a:pt x="86" y="458"/>
                  </a:lnTo>
                  <a:lnTo>
                    <a:pt x="98" y="441"/>
                  </a:lnTo>
                  <a:lnTo>
                    <a:pt x="111" y="425"/>
                  </a:lnTo>
                  <a:lnTo>
                    <a:pt x="141" y="393"/>
                  </a:lnTo>
                  <a:lnTo>
                    <a:pt x="156" y="378"/>
                  </a:lnTo>
                  <a:lnTo>
                    <a:pt x="172" y="362"/>
                  </a:lnTo>
                  <a:lnTo>
                    <a:pt x="207" y="332"/>
                  </a:lnTo>
                  <a:lnTo>
                    <a:pt x="225" y="319"/>
                  </a:lnTo>
                  <a:lnTo>
                    <a:pt x="243" y="304"/>
                  </a:lnTo>
                  <a:lnTo>
                    <a:pt x="263" y="290"/>
                  </a:lnTo>
                  <a:lnTo>
                    <a:pt x="283" y="275"/>
                  </a:lnTo>
                  <a:lnTo>
                    <a:pt x="305" y="262"/>
                  </a:lnTo>
                  <a:lnTo>
                    <a:pt x="326" y="249"/>
                  </a:lnTo>
                  <a:lnTo>
                    <a:pt x="348" y="237"/>
                  </a:lnTo>
                  <a:lnTo>
                    <a:pt x="371" y="224"/>
                  </a:lnTo>
                  <a:lnTo>
                    <a:pt x="419" y="199"/>
                  </a:lnTo>
                  <a:lnTo>
                    <a:pt x="469" y="178"/>
                  </a:lnTo>
                  <a:lnTo>
                    <a:pt x="493" y="166"/>
                  </a:lnTo>
                  <a:lnTo>
                    <a:pt x="520" y="154"/>
                  </a:lnTo>
                  <a:lnTo>
                    <a:pt x="573" y="135"/>
                  </a:lnTo>
                  <a:lnTo>
                    <a:pt x="629" y="116"/>
                  </a:lnTo>
                  <a:lnTo>
                    <a:pt x="687" y="98"/>
                  </a:lnTo>
                  <a:lnTo>
                    <a:pt x="745" y="82"/>
                  </a:lnTo>
                  <a:lnTo>
                    <a:pt x="775" y="73"/>
                  </a:lnTo>
                  <a:lnTo>
                    <a:pt x="806" y="67"/>
                  </a:lnTo>
                  <a:lnTo>
                    <a:pt x="869" y="53"/>
                  </a:lnTo>
                  <a:lnTo>
                    <a:pt x="932" y="40"/>
                  </a:lnTo>
                  <a:lnTo>
                    <a:pt x="997" y="30"/>
                  </a:lnTo>
                  <a:lnTo>
                    <a:pt x="1063" y="20"/>
                  </a:lnTo>
                  <a:lnTo>
                    <a:pt x="1131" y="14"/>
                  </a:lnTo>
                  <a:lnTo>
                    <a:pt x="1199" y="7"/>
                  </a:lnTo>
                  <a:lnTo>
                    <a:pt x="1234" y="5"/>
                  </a:lnTo>
                  <a:lnTo>
                    <a:pt x="1268" y="4"/>
                  </a:lnTo>
                  <a:lnTo>
                    <a:pt x="1303" y="2"/>
                  </a:lnTo>
                  <a:lnTo>
                    <a:pt x="1338" y="0"/>
                  </a:lnTo>
                  <a:lnTo>
                    <a:pt x="1408" y="0"/>
                  </a:lnTo>
                  <a:lnTo>
                    <a:pt x="1479" y="0"/>
                  </a:lnTo>
                  <a:lnTo>
                    <a:pt x="1514" y="2"/>
                  </a:lnTo>
                  <a:lnTo>
                    <a:pt x="1548" y="4"/>
                  </a:lnTo>
                  <a:lnTo>
                    <a:pt x="1583" y="5"/>
                  </a:lnTo>
                  <a:lnTo>
                    <a:pt x="1616" y="7"/>
                  </a:lnTo>
                  <a:lnTo>
                    <a:pt x="1651" y="10"/>
                  </a:lnTo>
                  <a:lnTo>
                    <a:pt x="1684" y="14"/>
                  </a:lnTo>
                  <a:lnTo>
                    <a:pt x="1750" y="22"/>
                  </a:lnTo>
                  <a:lnTo>
                    <a:pt x="1815" y="32"/>
                  </a:lnTo>
                  <a:lnTo>
                    <a:pt x="1846" y="37"/>
                  </a:lnTo>
                  <a:lnTo>
                    <a:pt x="1878" y="42"/>
                  </a:lnTo>
                  <a:lnTo>
                    <a:pt x="1939" y="55"/>
                  </a:lnTo>
                  <a:lnTo>
                    <a:pt x="2000" y="68"/>
                  </a:lnTo>
                  <a:lnTo>
                    <a:pt x="2058" y="85"/>
                  </a:lnTo>
                  <a:lnTo>
                    <a:pt x="2116" y="101"/>
                  </a:lnTo>
                  <a:lnTo>
                    <a:pt x="2171" y="120"/>
                  </a:lnTo>
                  <a:lnTo>
                    <a:pt x="2224" y="140"/>
                  </a:lnTo>
                  <a:lnTo>
                    <a:pt x="2249" y="149"/>
                  </a:lnTo>
                  <a:lnTo>
                    <a:pt x="2275" y="159"/>
                  </a:lnTo>
                  <a:lnTo>
                    <a:pt x="2300" y="171"/>
                  </a:lnTo>
                  <a:lnTo>
                    <a:pt x="2323" y="183"/>
                  </a:lnTo>
                  <a:lnTo>
                    <a:pt x="2347" y="194"/>
                  </a:lnTo>
                  <a:lnTo>
                    <a:pt x="2370" y="206"/>
                  </a:lnTo>
                  <a:lnTo>
                    <a:pt x="2393" y="217"/>
                  </a:lnTo>
                  <a:lnTo>
                    <a:pt x="2414" y="231"/>
                  </a:lnTo>
                  <a:lnTo>
                    <a:pt x="2458" y="256"/>
                  </a:lnTo>
                  <a:lnTo>
                    <a:pt x="2497" y="282"/>
                  </a:lnTo>
                  <a:lnTo>
                    <a:pt x="2515" y="297"/>
                  </a:lnTo>
                  <a:lnTo>
                    <a:pt x="2534" y="310"/>
                  </a:lnTo>
                  <a:lnTo>
                    <a:pt x="2568" y="340"/>
                  </a:lnTo>
                  <a:lnTo>
                    <a:pt x="2583" y="353"/>
                  </a:lnTo>
                  <a:lnTo>
                    <a:pt x="2600" y="368"/>
                  </a:lnTo>
                  <a:lnTo>
                    <a:pt x="2615" y="385"/>
                  </a:lnTo>
                  <a:lnTo>
                    <a:pt x="2628" y="400"/>
                  </a:lnTo>
                  <a:lnTo>
                    <a:pt x="2641" y="415"/>
                  </a:lnTo>
                  <a:lnTo>
                    <a:pt x="2655" y="431"/>
                  </a:lnTo>
                  <a:lnTo>
                    <a:pt x="2666" y="448"/>
                  </a:lnTo>
                  <a:lnTo>
                    <a:pt x="2678" y="463"/>
                  </a:lnTo>
                  <a:lnTo>
                    <a:pt x="2688" y="479"/>
                  </a:lnTo>
                  <a:lnTo>
                    <a:pt x="2698" y="496"/>
                  </a:lnTo>
                  <a:lnTo>
                    <a:pt x="2706" y="514"/>
                  </a:lnTo>
                  <a:lnTo>
                    <a:pt x="2714" y="531"/>
                  </a:lnTo>
                  <a:lnTo>
                    <a:pt x="2721" y="547"/>
                  </a:lnTo>
                  <a:lnTo>
                    <a:pt x="2727" y="565"/>
                  </a:lnTo>
                  <a:lnTo>
                    <a:pt x="2732" y="582"/>
                  </a:lnTo>
                  <a:lnTo>
                    <a:pt x="2737" y="600"/>
                  </a:lnTo>
                  <a:lnTo>
                    <a:pt x="2741" y="618"/>
                  </a:lnTo>
                  <a:lnTo>
                    <a:pt x="2742" y="637"/>
                  </a:lnTo>
                  <a:lnTo>
                    <a:pt x="2746" y="655"/>
                  </a:lnTo>
                  <a:lnTo>
                    <a:pt x="2746" y="673"/>
                  </a:lnTo>
                  <a:lnTo>
                    <a:pt x="2746" y="691"/>
                  </a:lnTo>
                  <a:lnTo>
                    <a:pt x="2746" y="710"/>
                  </a:lnTo>
                  <a:lnTo>
                    <a:pt x="2742" y="735"/>
                  </a:lnTo>
                  <a:lnTo>
                    <a:pt x="2741" y="748"/>
                  </a:lnTo>
                  <a:lnTo>
                    <a:pt x="2737" y="761"/>
                  </a:lnTo>
                  <a:lnTo>
                    <a:pt x="2729" y="788"/>
                  </a:lnTo>
                  <a:lnTo>
                    <a:pt x="2719" y="814"/>
                  </a:lnTo>
                  <a:lnTo>
                    <a:pt x="2708" y="841"/>
                  </a:lnTo>
                  <a:lnTo>
                    <a:pt x="2701" y="854"/>
                  </a:lnTo>
                  <a:lnTo>
                    <a:pt x="2693" y="865"/>
                  </a:lnTo>
                  <a:lnTo>
                    <a:pt x="2684" y="879"/>
                  </a:lnTo>
                  <a:lnTo>
                    <a:pt x="2676" y="892"/>
                  </a:lnTo>
                  <a:lnTo>
                    <a:pt x="2668" y="905"/>
                  </a:lnTo>
                  <a:lnTo>
                    <a:pt x="2658" y="918"/>
                  </a:lnTo>
                  <a:lnTo>
                    <a:pt x="2638" y="943"/>
                  </a:lnTo>
                  <a:lnTo>
                    <a:pt x="2616" y="968"/>
                  </a:lnTo>
                  <a:lnTo>
                    <a:pt x="2605" y="981"/>
                  </a:lnTo>
                  <a:lnTo>
                    <a:pt x="2592" y="993"/>
                  </a:lnTo>
                  <a:lnTo>
                    <a:pt x="2567" y="1018"/>
                  </a:lnTo>
                  <a:lnTo>
                    <a:pt x="2540" y="1039"/>
                  </a:lnTo>
                  <a:lnTo>
                    <a:pt x="2512" y="1063"/>
                  </a:lnTo>
                  <a:lnTo>
                    <a:pt x="2499" y="1073"/>
                  </a:lnTo>
                  <a:lnTo>
                    <a:pt x="2484" y="1084"/>
                  </a:lnTo>
                  <a:lnTo>
                    <a:pt x="2454" y="1104"/>
                  </a:lnTo>
                  <a:lnTo>
                    <a:pt x="2386" y="1038"/>
                  </a:lnTo>
                  <a:lnTo>
                    <a:pt x="2340" y="991"/>
                  </a:lnTo>
                  <a:lnTo>
                    <a:pt x="2320" y="970"/>
                  </a:lnTo>
                  <a:lnTo>
                    <a:pt x="2126" y="970"/>
                  </a:lnTo>
                  <a:lnTo>
                    <a:pt x="2057" y="1036"/>
                  </a:lnTo>
                  <a:lnTo>
                    <a:pt x="1989" y="1106"/>
                  </a:lnTo>
                  <a:lnTo>
                    <a:pt x="1989" y="1293"/>
                  </a:lnTo>
                  <a:lnTo>
                    <a:pt x="1921" y="1310"/>
                  </a:lnTo>
                  <a:lnTo>
                    <a:pt x="1886" y="1318"/>
                  </a:lnTo>
                  <a:lnTo>
                    <a:pt x="1851" y="1326"/>
                  </a:lnTo>
                  <a:lnTo>
                    <a:pt x="1779" y="1341"/>
                  </a:lnTo>
                  <a:lnTo>
                    <a:pt x="1742" y="1348"/>
                  </a:lnTo>
                  <a:lnTo>
                    <a:pt x="1706" y="1353"/>
                  </a:lnTo>
                  <a:lnTo>
                    <a:pt x="1631" y="1363"/>
                  </a:lnTo>
                  <a:lnTo>
                    <a:pt x="1591" y="1368"/>
                  </a:lnTo>
                  <a:lnTo>
                    <a:pt x="1553" y="1371"/>
                  </a:lnTo>
                  <a:lnTo>
                    <a:pt x="1514" y="1374"/>
                  </a:lnTo>
                  <a:lnTo>
                    <a:pt x="1474" y="1376"/>
                  </a:lnTo>
                  <a:lnTo>
                    <a:pt x="1434" y="1378"/>
                  </a:lnTo>
                  <a:lnTo>
                    <a:pt x="1393" y="1378"/>
                  </a:lnTo>
                  <a:lnTo>
                    <a:pt x="1323" y="1376"/>
                  </a:lnTo>
                  <a:lnTo>
                    <a:pt x="1252" y="1374"/>
                  </a:lnTo>
                  <a:lnTo>
                    <a:pt x="1219" y="1373"/>
                  </a:lnTo>
                  <a:lnTo>
                    <a:pt x="1184" y="1369"/>
                  </a:lnTo>
                  <a:lnTo>
                    <a:pt x="1149" y="1366"/>
                  </a:lnTo>
                  <a:lnTo>
                    <a:pt x="1116" y="1364"/>
                  </a:lnTo>
                  <a:lnTo>
                    <a:pt x="1050" y="1356"/>
                  </a:lnTo>
                  <a:lnTo>
                    <a:pt x="984" y="1346"/>
                  </a:lnTo>
                  <a:lnTo>
                    <a:pt x="919" y="1336"/>
                  </a:lnTo>
                  <a:lnTo>
                    <a:pt x="888" y="1329"/>
                  </a:lnTo>
                  <a:lnTo>
                    <a:pt x="856" y="1323"/>
                  </a:lnTo>
                  <a:lnTo>
                    <a:pt x="826" y="1316"/>
                  </a:lnTo>
                  <a:lnTo>
                    <a:pt x="795" y="1310"/>
                  </a:lnTo>
                  <a:lnTo>
                    <a:pt x="735" y="1295"/>
                  </a:lnTo>
                  <a:lnTo>
                    <a:pt x="677" y="1278"/>
                  </a:lnTo>
                  <a:lnTo>
                    <a:pt x="619" y="1260"/>
                  </a:lnTo>
                  <a:lnTo>
                    <a:pt x="565" y="1242"/>
                  </a:lnTo>
                  <a:lnTo>
                    <a:pt x="513" y="1222"/>
                  </a:lnTo>
                  <a:lnTo>
                    <a:pt x="462" y="1200"/>
                  </a:lnTo>
                  <a:lnTo>
                    <a:pt x="414" y="1179"/>
                  </a:lnTo>
                  <a:lnTo>
                    <a:pt x="389" y="1167"/>
                  </a:lnTo>
                  <a:lnTo>
                    <a:pt x="366" y="1154"/>
                  </a:lnTo>
                  <a:lnTo>
                    <a:pt x="323" y="1131"/>
                  </a:lnTo>
                  <a:lnTo>
                    <a:pt x="282" y="1104"/>
                  </a:lnTo>
                  <a:lnTo>
                    <a:pt x="242" y="1078"/>
                  </a:lnTo>
                  <a:lnTo>
                    <a:pt x="224" y="1064"/>
                  </a:lnTo>
                  <a:lnTo>
                    <a:pt x="205" y="1051"/>
                  </a:lnTo>
                  <a:lnTo>
                    <a:pt x="171" y="1023"/>
                  </a:lnTo>
                  <a:lnTo>
                    <a:pt x="139" y="995"/>
                  </a:lnTo>
                  <a:lnTo>
                    <a:pt x="126" y="980"/>
                  </a:lnTo>
                  <a:lnTo>
                    <a:pt x="111" y="965"/>
                  </a:lnTo>
                  <a:lnTo>
                    <a:pt x="99" y="950"/>
                  </a:lnTo>
                  <a:lnTo>
                    <a:pt x="86" y="935"/>
                  </a:lnTo>
                  <a:lnTo>
                    <a:pt x="75" y="920"/>
                  </a:lnTo>
                  <a:lnTo>
                    <a:pt x="65" y="904"/>
                  </a:lnTo>
                  <a:lnTo>
                    <a:pt x="55" y="889"/>
                  </a:lnTo>
                  <a:lnTo>
                    <a:pt x="45" y="874"/>
                  </a:lnTo>
                  <a:lnTo>
                    <a:pt x="36" y="857"/>
                  </a:lnTo>
                  <a:lnTo>
                    <a:pt x="30" y="841"/>
                  </a:lnTo>
                  <a:lnTo>
                    <a:pt x="17" y="809"/>
                  </a:lnTo>
                  <a:lnTo>
                    <a:pt x="12" y="793"/>
                  </a:lnTo>
                  <a:lnTo>
                    <a:pt x="8" y="776"/>
                  </a:lnTo>
                  <a:lnTo>
                    <a:pt x="5" y="759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1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77" name="Freeform 4"/>
            <p:cNvSpPr>
              <a:spLocks noChangeAspect="1"/>
            </p:cNvSpPr>
            <p:nvPr/>
          </p:nvSpPr>
          <p:spPr bwMode="auto">
            <a:xfrm>
              <a:off x="1367" y="2439"/>
              <a:ext cx="53" cy="65"/>
            </a:xfrm>
            <a:custGeom>
              <a:avLst/>
              <a:gdLst>
                <a:gd name="T0" fmla="*/ 0 w 232"/>
                <a:gd name="T1" fmla="*/ 0 h 285"/>
                <a:gd name="T2" fmla="*/ 3 w 232"/>
                <a:gd name="T3" fmla="*/ 0 h 285"/>
                <a:gd name="T4" fmla="*/ 3 w 232"/>
                <a:gd name="T5" fmla="*/ 6 h 285"/>
                <a:gd name="T6" fmla="*/ 10 w 232"/>
                <a:gd name="T7" fmla="*/ 6 h 285"/>
                <a:gd name="T8" fmla="*/ 10 w 232"/>
                <a:gd name="T9" fmla="*/ 0 h 285"/>
                <a:gd name="T10" fmla="*/ 12 w 232"/>
                <a:gd name="T11" fmla="*/ 0 h 285"/>
                <a:gd name="T12" fmla="*/ 12 w 232"/>
                <a:gd name="T13" fmla="*/ 15 h 285"/>
                <a:gd name="T14" fmla="*/ 10 w 232"/>
                <a:gd name="T15" fmla="*/ 15 h 285"/>
                <a:gd name="T16" fmla="*/ 10 w 232"/>
                <a:gd name="T17" fmla="*/ 8 h 285"/>
                <a:gd name="T18" fmla="*/ 3 w 232"/>
                <a:gd name="T19" fmla="*/ 8 h 285"/>
                <a:gd name="T20" fmla="*/ 3 w 232"/>
                <a:gd name="T21" fmla="*/ 15 h 285"/>
                <a:gd name="T22" fmla="*/ 0 w 232"/>
                <a:gd name="T23" fmla="*/ 15 h 285"/>
                <a:gd name="T24" fmla="*/ 0 w 232"/>
                <a:gd name="T25" fmla="*/ 0 h 2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2" h="285">
                  <a:moveTo>
                    <a:pt x="0" y="0"/>
                  </a:moveTo>
                  <a:lnTo>
                    <a:pt x="48" y="0"/>
                  </a:lnTo>
                  <a:lnTo>
                    <a:pt x="48" y="114"/>
                  </a:lnTo>
                  <a:lnTo>
                    <a:pt x="182" y="114"/>
                  </a:lnTo>
                  <a:lnTo>
                    <a:pt x="182" y="0"/>
                  </a:lnTo>
                  <a:lnTo>
                    <a:pt x="232" y="0"/>
                  </a:lnTo>
                  <a:lnTo>
                    <a:pt x="232" y="285"/>
                  </a:lnTo>
                  <a:lnTo>
                    <a:pt x="182" y="285"/>
                  </a:lnTo>
                  <a:lnTo>
                    <a:pt x="182" y="164"/>
                  </a:lnTo>
                  <a:lnTo>
                    <a:pt x="48" y="164"/>
                  </a:lnTo>
                  <a:lnTo>
                    <a:pt x="48" y="285"/>
                  </a:lnTo>
                  <a:lnTo>
                    <a:pt x="0" y="2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78" name="Freeform 5"/>
            <p:cNvSpPr>
              <a:spLocks noChangeAspect="1"/>
            </p:cNvSpPr>
            <p:nvPr/>
          </p:nvSpPr>
          <p:spPr bwMode="auto">
            <a:xfrm>
              <a:off x="1423" y="2438"/>
              <a:ext cx="62" cy="66"/>
            </a:xfrm>
            <a:custGeom>
              <a:avLst/>
              <a:gdLst>
                <a:gd name="T0" fmla="*/ 6 w 269"/>
                <a:gd name="T1" fmla="*/ 0 h 287"/>
                <a:gd name="T2" fmla="*/ 8 w 269"/>
                <a:gd name="T3" fmla="*/ 0 h 287"/>
                <a:gd name="T4" fmla="*/ 14 w 269"/>
                <a:gd name="T5" fmla="*/ 15 h 287"/>
                <a:gd name="T6" fmla="*/ 12 w 269"/>
                <a:gd name="T7" fmla="*/ 15 h 287"/>
                <a:gd name="T8" fmla="*/ 10 w 269"/>
                <a:gd name="T9" fmla="*/ 12 h 287"/>
                <a:gd name="T10" fmla="*/ 4 w 269"/>
                <a:gd name="T11" fmla="*/ 12 h 287"/>
                <a:gd name="T12" fmla="*/ 3 w 269"/>
                <a:gd name="T13" fmla="*/ 15 h 287"/>
                <a:gd name="T14" fmla="*/ 0 w 269"/>
                <a:gd name="T15" fmla="*/ 15 h 287"/>
                <a:gd name="T16" fmla="*/ 6 w 269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87">
                  <a:moveTo>
                    <a:pt x="110" y="0"/>
                  </a:moveTo>
                  <a:lnTo>
                    <a:pt x="154" y="0"/>
                  </a:lnTo>
                  <a:lnTo>
                    <a:pt x="269" y="287"/>
                  </a:lnTo>
                  <a:lnTo>
                    <a:pt x="217" y="287"/>
                  </a:lnTo>
                  <a:lnTo>
                    <a:pt x="194" y="226"/>
                  </a:lnTo>
                  <a:lnTo>
                    <a:pt x="77" y="226"/>
                  </a:lnTo>
                  <a:lnTo>
                    <a:pt x="52" y="287"/>
                  </a:lnTo>
                  <a:lnTo>
                    <a:pt x="0" y="287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79" name="Freeform 6"/>
            <p:cNvSpPr>
              <a:spLocks noChangeAspect="1"/>
            </p:cNvSpPr>
            <p:nvPr/>
          </p:nvSpPr>
          <p:spPr bwMode="auto">
            <a:xfrm>
              <a:off x="1444" y="2454"/>
              <a:ext cx="20" cy="27"/>
            </a:xfrm>
            <a:custGeom>
              <a:avLst/>
              <a:gdLst>
                <a:gd name="T0" fmla="*/ 0 w 87"/>
                <a:gd name="T1" fmla="*/ 6 h 116"/>
                <a:gd name="T2" fmla="*/ 5 w 87"/>
                <a:gd name="T3" fmla="*/ 6 h 116"/>
                <a:gd name="T4" fmla="*/ 2 w 87"/>
                <a:gd name="T5" fmla="*/ 0 h 116"/>
                <a:gd name="T6" fmla="*/ 0 w 87"/>
                <a:gd name="T7" fmla="*/ 6 h 1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7" h="116">
                  <a:moveTo>
                    <a:pt x="0" y="116"/>
                  </a:moveTo>
                  <a:lnTo>
                    <a:pt x="87" y="116"/>
                  </a:lnTo>
                  <a:lnTo>
                    <a:pt x="42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0" name="Freeform 7"/>
            <p:cNvSpPr>
              <a:spLocks noChangeAspect="1"/>
            </p:cNvSpPr>
            <p:nvPr/>
          </p:nvSpPr>
          <p:spPr bwMode="auto">
            <a:xfrm>
              <a:off x="1489" y="2438"/>
              <a:ext cx="52" cy="66"/>
            </a:xfrm>
            <a:custGeom>
              <a:avLst/>
              <a:gdLst>
                <a:gd name="T0" fmla="*/ 0 w 228"/>
                <a:gd name="T1" fmla="*/ 0 h 287"/>
                <a:gd name="T2" fmla="*/ 0 w 228"/>
                <a:gd name="T3" fmla="*/ 15 h 287"/>
                <a:gd name="T4" fmla="*/ 3 w 228"/>
                <a:gd name="T5" fmla="*/ 15 h 287"/>
                <a:gd name="T6" fmla="*/ 3 w 228"/>
                <a:gd name="T7" fmla="*/ 9 h 287"/>
                <a:gd name="T8" fmla="*/ 6 w 228"/>
                <a:gd name="T9" fmla="*/ 9 h 287"/>
                <a:gd name="T10" fmla="*/ 9 w 228"/>
                <a:gd name="T11" fmla="*/ 15 h 287"/>
                <a:gd name="T12" fmla="*/ 12 w 228"/>
                <a:gd name="T13" fmla="*/ 15 h 287"/>
                <a:gd name="T14" fmla="*/ 8 w 228"/>
                <a:gd name="T15" fmla="*/ 8 h 287"/>
                <a:gd name="T16" fmla="*/ 9 w 228"/>
                <a:gd name="T17" fmla="*/ 8 h 287"/>
                <a:gd name="T18" fmla="*/ 9 w 228"/>
                <a:gd name="T19" fmla="*/ 8 h 287"/>
                <a:gd name="T20" fmla="*/ 10 w 228"/>
                <a:gd name="T21" fmla="*/ 8 h 287"/>
                <a:gd name="T22" fmla="*/ 10 w 228"/>
                <a:gd name="T23" fmla="*/ 7 h 287"/>
                <a:gd name="T24" fmla="*/ 10 w 228"/>
                <a:gd name="T25" fmla="*/ 7 h 287"/>
                <a:gd name="T26" fmla="*/ 10 w 228"/>
                <a:gd name="T27" fmla="*/ 7 h 287"/>
                <a:gd name="T28" fmla="*/ 10 w 228"/>
                <a:gd name="T29" fmla="*/ 6 h 287"/>
                <a:gd name="T30" fmla="*/ 11 w 228"/>
                <a:gd name="T31" fmla="*/ 6 h 287"/>
                <a:gd name="T32" fmla="*/ 11 w 228"/>
                <a:gd name="T33" fmla="*/ 5 h 287"/>
                <a:gd name="T34" fmla="*/ 11 w 228"/>
                <a:gd name="T35" fmla="*/ 4 h 287"/>
                <a:gd name="T36" fmla="*/ 11 w 228"/>
                <a:gd name="T37" fmla="*/ 3 h 287"/>
                <a:gd name="T38" fmla="*/ 11 w 228"/>
                <a:gd name="T39" fmla="*/ 3 h 287"/>
                <a:gd name="T40" fmla="*/ 10 w 228"/>
                <a:gd name="T41" fmla="*/ 2 h 287"/>
                <a:gd name="T42" fmla="*/ 10 w 228"/>
                <a:gd name="T43" fmla="*/ 2 h 287"/>
                <a:gd name="T44" fmla="*/ 10 w 228"/>
                <a:gd name="T45" fmla="*/ 1 h 287"/>
                <a:gd name="T46" fmla="*/ 10 w 228"/>
                <a:gd name="T47" fmla="*/ 1 h 287"/>
                <a:gd name="T48" fmla="*/ 10 w 228"/>
                <a:gd name="T49" fmla="*/ 1 h 287"/>
                <a:gd name="T50" fmla="*/ 9 w 228"/>
                <a:gd name="T51" fmla="*/ 0 h 287"/>
                <a:gd name="T52" fmla="*/ 9 w 228"/>
                <a:gd name="T53" fmla="*/ 0 h 287"/>
                <a:gd name="T54" fmla="*/ 9 w 228"/>
                <a:gd name="T55" fmla="*/ 0 h 287"/>
                <a:gd name="T56" fmla="*/ 8 w 228"/>
                <a:gd name="T57" fmla="*/ 0 h 287"/>
                <a:gd name="T58" fmla="*/ 8 w 228"/>
                <a:gd name="T59" fmla="*/ 0 h 287"/>
                <a:gd name="T60" fmla="*/ 0 w 228"/>
                <a:gd name="T61" fmla="*/ 0 h 28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28" h="287">
                  <a:moveTo>
                    <a:pt x="0" y="0"/>
                  </a:moveTo>
                  <a:lnTo>
                    <a:pt x="0" y="287"/>
                  </a:lnTo>
                  <a:lnTo>
                    <a:pt x="49" y="287"/>
                  </a:lnTo>
                  <a:lnTo>
                    <a:pt x="49" y="166"/>
                  </a:lnTo>
                  <a:lnTo>
                    <a:pt x="109" y="166"/>
                  </a:lnTo>
                  <a:lnTo>
                    <a:pt x="172" y="287"/>
                  </a:lnTo>
                  <a:lnTo>
                    <a:pt x="228" y="287"/>
                  </a:lnTo>
                  <a:lnTo>
                    <a:pt x="159" y="158"/>
                  </a:lnTo>
                  <a:lnTo>
                    <a:pt x="170" y="151"/>
                  </a:lnTo>
                  <a:lnTo>
                    <a:pt x="180" y="146"/>
                  </a:lnTo>
                  <a:lnTo>
                    <a:pt x="185" y="143"/>
                  </a:lnTo>
                  <a:lnTo>
                    <a:pt x="190" y="140"/>
                  </a:lnTo>
                  <a:lnTo>
                    <a:pt x="197" y="131"/>
                  </a:lnTo>
                  <a:lnTo>
                    <a:pt x="200" y="126"/>
                  </a:lnTo>
                  <a:lnTo>
                    <a:pt x="202" y="121"/>
                  </a:lnTo>
                  <a:lnTo>
                    <a:pt x="207" y="110"/>
                  </a:lnTo>
                  <a:lnTo>
                    <a:pt x="208" y="98"/>
                  </a:lnTo>
                  <a:lnTo>
                    <a:pt x="208" y="82"/>
                  </a:lnTo>
                  <a:lnTo>
                    <a:pt x="207" y="67"/>
                  </a:lnTo>
                  <a:lnTo>
                    <a:pt x="205" y="55"/>
                  </a:lnTo>
                  <a:lnTo>
                    <a:pt x="202" y="43"/>
                  </a:lnTo>
                  <a:lnTo>
                    <a:pt x="197" y="34"/>
                  </a:lnTo>
                  <a:lnTo>
                    <a:pt x="192" y="25"/>
                  </a:lnTo>
                  <a:lnTo>
                    <a:pt x="187" y="19"/>
                  </a:lnTo>
                  <a:lnTo>
                    <a:pt x="182" y="14"/>
                  </a:lnTo>
                  <a:lnTo>
                    <a:pt x="175" y="10"/>
                  </a:lnTo>
                  <a:lnTo>
                    <a:pt x="170" y="7"/>
                  </a:lnTo>
                  <a:lnTo>
                    <a:pt x="165" y="4"/>
                  </a:lnTo>
                  <a:lnTo>
                    <a:pt x="155" y="2"/>
                  </a:lnTo>
                  <a:lnTo>
                    <a:pt x="1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1" name="Freeform 8"/>
            <p:cNvSpPr>
              <a:spLocks noChangeAspect="1"/>
            </p:cNvSpPr>
            <p:nvPr/>
          </p:nvSpPr>
          <p:spPr bwMode="auto">
            <a:xfrm>
              <a:off x="1500" y="2448"/>
              <a:ext cx="27" cy="19"/>
            </a:xfrm>
            <a:custGeom>
              <a:avLst/>
              <a:gdLst>
                <a:gd name="T0" fmla="*/ 0 w 115"/>
                <a:gd name="T1" fmla="*/ 0 h 83"/>
                <a:gd name="T2" fmla="*/ 0 w 115"/>
                <a:gd name="T3" fmla="*/ 4 h 83"/>
                <a:gd name="T4" fmla="*/ 5 w 115"/>
                <a:gd name="T5" fmla="*/ 4 h 83"/>
                <a:gd name="T6" fmla="*/ 5 w 115"/>
                <a:gd name="T7" fmla="*/ 4 h 83"/>
                <a:gd name="T8" fmla="*/ 5 w 115"/>
                <a:gd name="T9" fmla="*/ 4 h 83"/>
                <a:gd name="T10" fmla="*/ 6 w 115"/>
                <a:gd name="T11" fmla="*/ 4 h 83"/>
                <a:gd name="T12" fmla="*/ 6 w 115"/>
                <a:gd name="T13" fmla="*/ 4 h 83"/>
                <a:gd name="T14" fmla="*/ 6 w 115"/>
                <a:gd name="T15" fmla="*/ 3 h 83"/>
                <a:gd name="T16" fmla="*/ 6 w 115"/>
                <a:gd name="T17" fmla="*/ 3 h 83"/>
                <a:gd name="T18" fmla="*/ 6 w 115"/>
                <a:gd name="T19" fmla="*/ 2 h 83"/>
                <a:gd name="T20" fmla="*/ 6 w 115"/>
                <a:gd name="T21" fmla="*/ 1 h 83"/>
                <a:gd name="T22" fmla="*/ 6 w 115"/>
                <a:gd name="T23" fmla="*/ 1 h 83"/>
                <a:gd name="T24" fmla="*/ 6 w 115"/>
                <a:gd name="T25" fmla="*/ 1 h 83"/>
                <a:gd name="T26" fmla="*/ 6 w 115"/>
                <a:gd name="T27" fmla="*/ 0 h 83"/>
                <a:gd name="T28" fmla="*/ 5 w 115"/>
                <a:gd name="T29" fmla="*/ 0 h 83"/>
                <a:gd name="T30" fmla="*/ 5 w 115"/>
                <a:gd name="T31" fmla="*/ 0 h 83"/>
                <a:gd name="T32" fmla="*/ 0 w 115"/>
                <a:gd name="T33" fmla="*/ 0 h 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5" h="83">
                  <a:moveTo>
                    <a:pt x="0" y="0"/>
                  </a:moveTo>
                  <a:lnTo>
                    <a:pt x="0" y="83"/>
                  </a:lnTo>
                  <a:lnTo>
                    <a:pt x="91" y="83"/>
                  </a:lnTo>
                  <a:lnTo>
                    <a:pt x="96" y="81"/>
                  </a:lnTo>
                  <a:lnTo>
                    <a:pt x="100" y="78"/>
                  </a:lnTo>
                  <a:lnTo>
                    <a:pt x="105" y="74"/>
                  </a:lnTo>
                  <a:lnTo>
                    <a:pt x="108" y="68"/>
                  </a:lnTo>
                  <a:lnTo>
                    <a:pt x="113" y="61"/>
                  </a:lnTo>
                  <a:lnTo>
                    <a:pt x="115" y="51"/>
                  </a:lnTo>
                  <a:lnTo>
                    <a:pt x="115" y="40"/>
                  </a:lnTo>
                  <a:lnTo>
                    <a:pt x="113" y="28"/>
                  </a:lnTo>
                  <a:lnTo>
                    <a:pt x="110" y="20"/>
                  </a:lnTo>
                  <a:lnTo>
                    <a:pt x="106" y="11"/>
                  </a:lnTo>
                  <a:lnTo>
                    <a:pt x="103" y="6"/>
                  </a:lnTo>
                  <a:lnTo>
                    <a:pt x="95" y="1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2" name="Freeform 9"/>
            <p:cNvSpPr>
              <a:spLocks noChangeAspect="1"/>
            </p:cNvSpPr>
            <p:nvPr/>
          </p:nvSpPr>
          <p:spPr bwMode="auto">
            <a:xfrm>
              <a:off x="1539" y="2438"/>
              <a:ext cx="46" cy="66"/>
            </a:xfrm>
            <a:custGeom>
              <a:avLst/>
              <a:gdLst>
                <a:gd name="T0" fmla="*/ 0 w 204"/>
                <a:gd name="T1" fmla="*/ 0 h 287"/>
                <a:gd name="T2" fmla="*/ 10 w 204"/>
                <a:gd name="T3" fmla="*/ 0 h 287"/>
                <a:gd name="T4" fmla="*/ 10 w 204"/>
                <a:gd name="T5" fmla="*/ 2 h 287"/>
                <a:gd name="T6" fmla="*/ 6 w 204"/>
                <a:gd name="T7" fmla="*/ 2 h 287"/>
                <a:gd name="T8" fmla="*/ 6 w 204"/>
                <a:gd name="T9" fmla="*/ 15 h 287"/>
                <a:gd name="T10" fmla="*/ 4 w 204"/>
                <a:gd name="T11" fmla="*/ 15 h 287"/>
                <a:gd name="T12" fmla="*/ 4 w 204"/>
                <a:gd name="T13" fmla="*/ 2 h 287"/>
                <a:gd name="T14" fmla="*/ 0 w 204"/>
                <a:gd name="T15" fmla="*/ 2 h 287"/>
                <a:gd name="T16" fmla="*/ 0 w 204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4" h="287">
                  <a:moveTo>
                    <a:pt x="0" y="0"/>
                  </a:moveTo>
                  <a:lnTo>
                    <a:pt x="204" y="0"/>
                  </a:lnTo>
                  <a:lnTo>
                    <a:pt x="204" y="42"/>
                  </a:lnTo>
                  <a:lnTo>
                    <a:pt x="126" y="42"/>
                  </a:lnTo>
                  <a:lnTo>
                    <a:pt x="125" y="287"/>
                  </a:lnTo>
                  <a:lnTo>
                    <a:pt x="80" y="287"/>
                  </a:lnTo>
                  <a:lnTo>
                    <a:pt x="80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3" name="Freeform 10"/>
            <p:cNvSpPr>
              <a:spLocks noChangeAspect="1"/>
            </p:cNvSpPr>
            <p:nvPr/>
          </p:nvSpPr>
          <p:spPr bwMode="auto">
            <a:xfrm>
              <a:off x="1589" y="2438"/>
              <a:ext cx="70" cy="66"/>
            </a:xfrm>
            <a:custGeom>
              <a:avLst/>
              <a:gdLst>
                <a:gd name="T0" fmla="*/ 0 w 306"/>
                <a:gd name="T1" fmla="*/ 0 h 287"/>
                <a:gd name="T2" fmla="*/ 0 w 306"/>
                <a:gd name="T3" fmla="*/ 15 h 287"/>
                <a:gd name="T4" fmla="*/ 3 w 306"/>
                <a:gd name="T5" fmla="*/ 15 h 287"/>
                <a:gd name="T6" fmla="*/ 3 w 306"/>
                <a:gd name="T7" fmla="*/ 3 h 287"/>
                <a:gd name="T8" fmla="*/ 7 w 306"/>
                <a:gd name="T9" fmla="*/ 15 h 287"/>
                <a:gd name="T10" fmla="*/ 9 w 306"/>
                <a:gd name="T11" fmla="*/ 15 h 287"/>
                <a:gd name="T12" fmla="*/ 13 w 306"/>
                <a:gd name="T13" fmla="*/ 3 h 287"/>
                <a:gd name="T14" fmla="*/ 13 w 306"/>
                <a:gd name="T15" fmla="*/ 15 h 287"/>
                <a:gd name="T16" fmla="*/ 16 w 306"/>
                <a:gd name="T17" fmla="*/ 15 h 287"/>
                <a:gd name="T18" fmla="*/ 16 w 306"/>
                <a:gd name="T19" fmla="*/ 0 h 287"/>
                <a:gd name="T20" fmla="*/ 12 w 306"/>
                <a:gd name="T21" fmla="*/ 0 h 287"/>
                <a:gd name="T22" fmla="*/ 8 w 306"/>
                <a:gd name="T23" fmla="*/ 11 h 287"/>
                <a:gd name="T24" fmla="*/ 4 w 306"/>
                <a:gd name="T25" fmla="*/ 0 h 287"/>
                <a:gd name="T26" fmla="*/ 0 w 306"/>
                <a:gd name="T27" fmla="*/ 0 h 28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06" h="287">
                  <a:moveTo>
                    <a:pt x="0" y="0"/>
                  </a:moveTo>
                  <a:lnTo>
                    <a:pt x="0" y="287"/>
                  </a:lnTo>
                  <a:lnTo>
                    <a:pt x="48" y="287"/>
                  </a:lnTo>
                  <a:lnTo>
                    <a:pt x="48" y="62"/>
                  </a:lnTo>
                  <a:lnTo>
                    <a:pt x="129" y="287"/>
                  </a:lnTo>
                  <a:lnTo>
                    <a:pt x="177" y="287"/>
                  </a:lnTo>
                  <a:lnTo>
                    <a:pt x="256" y="55"/>
                  </a:lnTo>
                  <a:lnTo>
                    <a:pt x="256" y="287"/>
                  </a:lnTo>
                  <a:lnTo>
                    <a:pt x="306" y="287"/>
                  </a:lnTo>
                  <a:lnTo>
                    <a:pt x="306" y="0"/>
                  </a:lnTo>
                  <a:lnTo>
                    <a:pt x="227" y="0"/>
                  </a:lnTo>
                  <a:lnTo>
                    <a:pt x="152" y="213"/>
                  </a:lnTo>
                  <a:lnTo>
                    <a:pt x="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4" name="Freeform 11"/>
            <p:cNvSpPr>
              <a:spLocks noChangeAspect="1"/>
            </p:cNvSpPr>
            <p:nvPr/>
          </p:nvSpPr>
          <p:spPr bwMode="auto">
            <a:xfrm>
              <a:off x="1664" y="2438"/>
              <a:ext cx="62" cy="66"/>
            </a:xfrm>
            <a:custGeom>
              <a:avLst/>
              <a:gdLst>
                <a:gd name="T0" fmla="*/ 6 w 269"/>
                <a:gd name="T1" fmla="*/ 0 h 287"/>
                <a:gd name="T2" fmla="*/ 8 w 269"/>
                <a:gd name="T3" fmla="*/ 0 h 287"/>
                <a:gd name="T4" fmla="*/ 14 w 269"/>
                <a:gd name="T5" fmla="*/ 15 h 287"/>
                <a:gd name="T6" fmla="*/ 12 w 269"/>
                <a:gd name="T7" fmla="*/ 15 h 287"/>
                <a:gd name="T8" fmla="*/ 10 w 269"/>
                <a:gd name="T9" fmla="*/ 12 h 287"/>
                <a:gd name="T10" fmla="*/ 4 w 269"/>
                <a:gd name="T11" fmla="*/ 12 h 287"/>
                <a:gd name="T12" fmla="*/ 3 w 269"/>
                <a:gd name="T13" fmla="*/ 15 h 287"/>
                <a:gd name="T14" fmla="*/ 0 w 269"/>
                <a:gd name="T15" fmla="*/ 15 h 287"/>
                <a:gd name="T16" fmla="*/ 6 w 269"/>
                <a:gd name="T17" fmla="*/ 0 h 2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87">
                  <a:moveTo>
                    <a:pt x="110" y="0"/>
                  </a:moveTo>
                  <a:lnTo>
                    <a:pt x="153" y="0"/>
                  </a:lnTo>
                  <a:lnTo>
                    <a:pt x="269" y="287"/>
                  </a:lnTo>
                  <a:lnTo>
                    <a:pt x="216" y="287"/>
                  </a:lnTo>
                  <a:lnTo>
                    <a:pt x="192" y="226"/>
                  </a:lnTo>
                  <a:lnTo>
                    <a:pt x="75" y="226"/>
                  </a:lnTo>
                  <a:lnTo>
                    <a:pt x="50" y="287"/>
                  </a:lnTo>
                  <a:lnTo>
                    <a:pt x="0" y="287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5" name="Freeform 12"/>
            <p:cNvSpPr>
              <a:spLocks noChangeAspect="1"/>
            </p:cNvSpPr>
            <p:nvPr/>
          </p:nvSpPr>
          <p:spPr bwMode="auto">
            <a:xfrm>
              <a:off x="1685" y="2454"/>
              <a:ext cx="20" cy="27"/>
            </a:xfrm>
            <a:custGeom>
              <a:avLst/>
              <a:gdLst>
                <a:gd name="T0" fmla="*/ 0 w 87"/>
                <a:gd name="T1" fmla="*/ 6 h 116"/>
                <a:gd name="T2" fmla="*/ 5 w 87"/>
                <a:gd name="T3" fmla="*/ 6 h 116"/>
                <a:gd name="T4" fmla="*/ 2 w 87"/>
                <a:gd name="T5" fmla="*/ 0 h 116"/>
                <a:gd name="T6" fmla="*/ 0 w 87"/>
                <a:gd name="T7" fmla="*/ 6 h 11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7" h="116">
                  <a:moveTo>
                    <a:pt x="0" y="116"/>
                  </a:moveTo>
                  <a:lnTo>
                    <a:pt x="87" y="116"/>
                  </a:lnTo>
                  <a:lnTo>
                    <a:pt x="41" y="0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6" name="Freeform 13"/>
            <p:cNvSpPr>
              <a:spLocks noChangeAspect="1"/>
            </p:cNvSpPr>
            <p:nvPr/>
          </p:nvSpPr>
          <p:spPr bwMode="auto">
            <a:xfrm>
              <a:off x="1730" y="2438"/>
              <a:ext cx="57" cy="66"/>
            </a:xfrm>
            <a:custGeom>
              <a:avLst/>
              <a:gdLst>
                <a:gd name="T0" fmla="*/ 0 w 246"/>
                <a:gd name="T1" fmla="*/ 15 h 287"/>
                <a:gd name="T2" fmla="*/ 0 w 246"/>
                <a:gd name="T3" fmla="*/ 0 h 287"/>
                <a:gd name="T4" fmla="*/ 3 w 246"/>
                <a:gd name="T5" fmla="*/ 0 h 287"/>
                <a:gd name="T6" fmla="*/ 10 w 246"/>
                <a:gd name="T7" fmla="*/ 11 h 287"/>
                <a:gd name="T8" fmla="*/ 10 w 246"/>
                <a:gd name="T9" fmla="*/ 0 h 287"/>
                <a:gd name="T10" fmla="*/ 13 w 246"/>
                <a:gd name="T11" fmla="*/ 0 h 287"/>
                <a:gd name="T12" fmla="*/ 13 w 246"/>
                <a:gd name="T13" fmla="*/ 15 h 287"/>
                <a:gd name="T14" fmla="*/ 10 w 246"/>
                <a:gd name="T15" fmla="*/ 15 h 287"/>
                <a:gd name="T16" fmla="*/ 3 w 246"/>
                <a:gd name="T17" fmla="*/ 4 h 287"/>
                <a:gd name="T18" fmla="*/ 3 w 246"/>
                <a:gd name="T19" fmla="*/ 15 h 287"/>
                <a:gd name="T20" fmla="*/ 0 w 246"/>
                <a:gd name="T21" fmla="*/ 15 h 2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6" h="287">
                  <a:moveTo>
                    <a:pt x="0" y="287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96" y="208"/>
                  </a:lnTo>
                  <a:lnTo>
                    <a:pt x="196" y="0"/>
                  </a:lnTo>
                  <a:lnTo>
                    <a:pt x="246" y="0"/>
                  </a:lnTo>
                  <a:lnTo>
                    <a:pt x="246" y="287"/>
                  </a:lnTo>
                  <a:lnTo>
                    <a:pt x="188" y="287"/>
                  </a:lnTo>
                  <a:lnTo>
                    <a:pt x="50" y="75"/>
                  </a:lnTo>
                  <a:lnTo>
                    <a:pt x="50" y="287"/>
                  </a:lnTo>
                  <a:lnTo>
                    <a:pt x="0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7" name="Freeform 14"/>
            <p:cNvSpPr>
              <a:spLocks noChangeAspect="1"/>
            </p:cNvSpPr>
            <p:nvPr/>
          </p:nvSpPr>
          <p:spPr bwMode="auto">
            <a:xfrm>
              <a:off x="1795" y="2438"/>
              <a:ext cx="57" cy="66"/>
            </a:xfrm>
            <a:custGeom>
              <a:avLst/>
              <a:gdLst>
                <a:gd name="T0" fmla="*/ 0 w 245"/>
                <a:gd name="T1" fmla="*/ 15 h 287"/>
                <a:gd name="T2" fmla="*/ 0 w 245"/>
                <a:gd name="T3" fmla="*/ 0 h 287"/>
                <a:gd name="T4" fmla="*/ 3 w 245"/>
                <a:gd name="T5" fmla="*/ 0 h 287"/>
                <a:gd name="T6" fmla="*/ 11 w 245"/>
                <a:gd name="T7" fmla="*/ 11 h 287"/>
                <a:gd name="T8" fmla="*/ 11 w 245"/>
                <a:gd name="T9" fmla="*/ 0 h 287"/>
                <a:gd name="T10" fmla="*/ 13 w 245"/>
                <a:gd name="T11" fmla="*/ 0 h 287"/>
                <a:gd name="T12" fmla="*/ 13 w 245"/>
                <a:gd name="T13" fmla="*/ 15 h 287"/>
                <a:gd name="T14" fmla="*/ 10 w 245"/>
                <a:gd name="T15" fmla="*/ 15 h 287"/>
                <a:gd name="T16" fmla="*/ 3 w 245"/>
                <a:gd name="T17" fmla="*/ 4 h 287"/>
                <a:gd name="T18" fmla="*/ 3 w 245"/>
                <a:gd name="T19" fmla="*/ 15 h 287"/>
                <a:gd name="T20" fmla="*/ 0 w 245"/>
                <a:gd name="T21" fmla="*/ 15 h 2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5" h="287">
                  <a:moveTo>
                    <a:pt x="2" y="287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97" y="208"/>
                  </a:lnTo>
                  <a:lnTo>
                    <a:pt x="197" y="0"/>
                  </a:lnTo>
                  <a:lnTo>
                    <a:pt x="245" y="0"/>
                  </a:lnTo>
                  <a:lnTo>
                    <a:pt x="245" y="287"/>
                  </a:lnTo>
                  <a:lnTo>
                    <a:pt x="187" y="287"/>
                  </a:lnTo>
                  <a:lnTo>
                    <a:pt x="50" y="75"/>
                  </a:lnTo>
                  <a:lnTo>
                    <a:pt x="50" y="287"/>
                  </a:lnTo>
                  <a:lnTo>
                    <a:pt x="2" y="2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8" name="Freeform 15"/>
            <p:cNvSpPr>
              <a:spLocks noChangeAspect="1"/>
            </p:cNvSpPr>
            <p:nvPr/>
          </p:nvSpPr>
          <p:spPr bwMode="auto">
            <a:xfrm>
              <a:off x="1757" y="2548"/>
              <a:ext cx="94" cy="94"/>
            </a:xfrm>
            <a:custGeom>
              <a:avLst/>
              <a:gdLst>
                <a:gd name="T0" fmla="*/ 6 w 413"/>
                <a:gd name="T1" fmla="*/ 0 h 412"/>
                <a:gd name="T2" fmla="*/ 15 w 413"/>
                <a:gd name="T3" fmla="*/ 0 h 412"/>
                <a:gd name="T4" fmla="*/ 21 w 413"/>
                <a:gd name="T5" fmla="*/ 6 h 412"/>
                <a:gd name="T6" fmla="*/ 21 w 413"/>
                <a:gd name="T7" fmla="*/ 15 h 412"/>
                <a:gd name="T8" fmla="*/ 15 w 413"/>
                <a:gd name="T9" fmla="*/ 21 h 412"/>
                <a:gd name="T10" fmla="*/ 6 w 413"/>
                <a:gd name="T11" fmla="*/ 21 h 412"/>
                <a:gd name="T12" fmla="*/ 0 w 413"/>
                <a:gd name="T13" fmla="*/ 15 h 412"/>
                <a:gd name="T14" fmla="*/ 0 w 413"/>
                <a:gd name="T15" fmla="*/ 6 h 412"/>
                <a:gd name="T16" fmla="*/ 6 w 413"/>
                <a:gd name="T17" fmla="*/ 0 h 4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3" h="412">
                  <a:moveTo>
                    <a:pt x="121" y="0"/>
                  </a:moveTo>
                  <a:lnTo>
                    <a:pt x="293" y="0"/>
                  </a:lnTo>
                  <a:lnTo>
                    <a:pt x="413" y="121"/>
                  </a:lnTo>
                  <a:lnTo>
                    <a:pt x="413" y="291"/>
                  </a:lnTo>
                  <a:lnTo>
                    <a:pt x="293" y="412"/>
                  </a:lnTo>
                  <a:lnTo>
                    <a:pt x="121" y="412"/>
                  </a:lnTo>
                  <a:lnTo>
                    <a:pt x="0" y="291"/>
                  </a:lnTo>
                  <a:lnTo>
                    <a:pt x="0" y="121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89" name="Freeform 16"/>
            <p:cNvSpPr>
              <a:spLocks noChangeAspect="1"/>
            </p:cNvSpPr>
            <p:nvPr/>
          </p:nvSpPr>
          <p:spPr bwMode="auto">
            <a:xfrm>
              <a:off x="1787" y="2558"/>
              <a:ext cx="34" cy="26"/>
            </a:xfrm>
            <a:custGeom>
              <a:avLst/>
              <a:gdLst>
                <a:gd name="T0" fmla="*/ 0 w 149"/>
                <a:gd name="T1" fmla="*/ 0 h 116"/>
                <a:gd name="T2" fmla="*/ 8 w 149"/>
                <a:gd name="T3" fmla="*/ 0 h 116"/>
                <a:gd name="T4" fmla="*/ 8 w 149"/>
                <a:gd name="T5" fmla="*/ 2 h 116"/>
                <a:gd name="T6" fmla="*/ 6 w 149"/>
                <a:gd name="T7" fmla="*/ 2 h 116"/>
                <a:gd name="T8" fmla="*/ 6 w 149"/>
                <a:gd name="T9" fmla="*/ 6 h 116"/>
                <a:gd name="T10" fmla="*/ 2 w 149"/>
                <a:gd name="T11" fmla="*/ 6 h 116"/>
                <a:gd name="T12" fmla="*/ 2 w 149"/>
                <a:gd name="T13" fmla="*/ 2 h 116"/>
                <a:gd name="T14" fmla="*/ 0 w 149"/>
                <a:gd name="T15" fmla="*/ 2 h 116"/>
                <a:gd name="T16" fmla="*/ 0 w 149"/>
                <a:gd name="T17" fmla="*/ 0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9" h="116">
                  <a:moveTo>
                    <a:pt x="0" y="0"/>
                  </a:moveTo>
                  <a:lnTo>
                    <a:pt x="149" y="0"/>
                  </a:lnTo>
                  <a:lnTo>
                    <a:pt x="149" y="35"/>
                  </a:lnTo>
                  <a:lnTo>
                    <a:pt x="111" y="35"/>
                  </a:lnTo>
                  <a:lnTo>
                    <a:pt x="111" y="116"/>
                  </a:lnTo>
                  <a:lnTo>
                    <a:pt x="38" y="116"/>
                  </a:lnTo>
                  <a:lnTo>
                    <a:pt x="38" y="35"/>
                  </a:lnTo>
                  <a:lnTo>
                    <a:pt x="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90" name="Freeform 17"/>
            <p:cNvSpPr>
              <a:spLocks noChangeAspect="1"/>
            </p:cNvSpPr>
            <p:nvPr/>
          </p:nvSpPr>
          <p:spPr bwMode="auto">
            <a:xfrm>
              <a:off x="1787" y="2605"/>
              <a:ext cx="34" cy="27"/>
            </a:xfrm>
            <a:custGeom>
              <a:avLst/>
              <a:gdLst>
                <a:gd name="T0" fmla="*/ 8 w 148"/>
                <a:gd name="T1" fmla="*/ 6 h 117"/>
                <a:gd name="T2" fmla="*/ 0 w 148"/>
                <a:gd name="T3" fmla="*/ 6 h 117"/>
                <a:gd name="T4" fmla="*/ 0 w 148"/>
                <a:gd name="T5" fmla="*/ 4 h 117"/>
                <a:gd name="T6" fmla="*/ 2 w 148"/>
                <a:gd name="T7" fmla="*/ 4 h 117"/>
                <a:gd name="T8" fmla="*/ 2 w 148"/>
                <a:gd name="T9" fmla="*/ 0 h 117"/>
                <a:gd name="T10" fmla="*/ 6 w 148"/>
                <a:gd name="T11" fmla="*/ 0 h 117"/>
                <a:gd name="T12" fmla="*/ 6 w 148"/>
                <a:gd name="T13" fmla="*/ 4 h 117"/>
                <a:gd name="T14" fmla="*/ 8 w 148"/>
                <a:gd name="T15" fmla="*/ 4 h 117"/>
                <a:gd name="T16" fmla="*/ 8 w 148"/>
                <a:gd name="T17" fmla="*/ 6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117"/>
                  </a:lnTo>
                  <a:lnTo>
                    <a:pt x="0" y="82"/>
                  </a:lnTo>
                  <a:lnTo>
                    <a:pt x="37" y="82"/>
                  </a:lnTo>
                  <a:lnTo>
                    <a:pt x="37" y="0"/>
                  </a:lnTo>
                  <a:lnTo>
                    <a:pt x="110" y="0"/>
                  </a:lnTo>
                  <a:lnTo>
                    <a:pt x="110" y="82"/>
                  </a:lnTo>
                  <a:lnTo>
                    <a:pt x="148" y="82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2891" name="Rectangle 18"/>
            <p:cNvSpPr>
              <a:spLocks noChangeAspect="1" noChangeArrowheads="1"/>
            </p:cNvSpPr>
            <p:nvPr/>
          </p:nvSpPr>
          <p:spPr bwMode="auto">
            <a:xfrm>
              <a:off x="1767" y="2578"/>
              <a:ext cx="8" cy="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92892" name="Rectangle 19"/>
            <p:cNvSpPr>
              <a:spLocks noChangeAspect="1" noChangeArrowheads="1"/>
            </p:cNvSpPr>
            <p:nvPr/>
          </p:nvSpPr>
          <p:spPr bwMode="auto">
            <a:xfrm>
              <a:off x="1834" y="2578"/>
              <a:ext cx="8" cy="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92893" name="Freeform 20"/>
            <p:cNvSpPr>
              <a:spLocks noChangeAspect="1"/>
            </p:cNvSpPr>
            <p:nvPr/>
          </p:nvSpPr>
          <p:spPr bwMode="auto">
            <a:xfrm>
              <a:off x="1775" y="2566"/>
              <a:ext cx="59" cy="58"/>
            </a:xfrm>
            <a:custGeom>
              <a:avLst/>
              <a:gdLst>
                <a:gd name="T0" fmla="*/ 0 w 259"/>
                <a:gd name="T1" fmla="*/ 0 h 256"/>
                <a:gd name="T2" fmla="*/ 5 w 259"/>
                <a:gd name="T3" fmla="*/ 0 h 256"/>
                <a:gd name="T4" fmla="*/ 5 w 259"/>
                <a:gd name="T5" fmla="*/ 4 h 256"/>
                <a:gd name="T6" fmla="*/ 9 w 259"/>
                <a:gd name="T7" fmla="*/ 4 h 256"/>
                <a:gd name="T8" fmla="*/ 9 w 259"/>
                <a:gd name="T9" fmla="*/ 0 h 256"/>
                <a:gd name="T10" fmla="*/ 13 w 259"/>
                <a:gd name="T11" fmla="*/ 0 h 256"/>
                <a:gd name="T12" fmla="*/ 13 w 259"/>
                <a:gd name="T13" fmla="*/ 13 h 256"/>
                <a:gd name="T14" fmla="*/ 9 w 259"/>
                <a:gd name="T15" fmla="*/ 13 h 256"/>
                <a:gd name="T16" fmla="*/ 9 w 259"/>
                <a:gd name="T17" fmla="*/ 9 h 256"/>
                <a:gd name="T18" fmla="*/ 5 w 259"/>
                <a:gd name="T19" fmla="*/ 9 h 256"/>
                <a:gd name="T20" fmla="*/ 5 w 259"/>
                <a:gd name="T21" fmla="*/ 13 h 256"/>
                <a:gd name="T22" fmla="*/ 0 w 259"/>
                <a:gd name="T23" fmla="*/ 13 h 256"/>
                <a:gd name="T24" fmla="*/ 0 w 259"/>
                <a:gd name="T25" fmla="*/ 0 h 2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9" h="256">
                  <a:moveTo>
                    <a:pt x="0" y="0"/>
                  </a:moveTo>
                  <a:lnTo>
                    <a:pt x="93" y="0"/>
                  </a:lnTo>
                  <a:lnTo>
                    <a:pt x="93" y="81"/>
                  </a:lnTo>
                  <a:lnTo>
                    <a:pt x="166" y="81"/>
                  </a:lnTo>
                  <a:lnTo>
                    <a:pt x="166" y="0"/>
                  </a:lnTo>
                  <a:lnTo>
                    <a:pt x="259" y="0"/>
                  </a:lnTo>
                  <a:lnTo>
                    <a:pt x="259" y="256"/>
                  </a:lnTo>
                  <a:lnTo>
                    <a:pt x="166" y="256"/>
                  </a:lnTo>
                  <a:lnTo>
                    <a:pt x="166" y="175"/>
                  </a:lnTo>
                  <a:lnTo>
                    <a:pt x="93" y="175"/>
                  </a:lnTo>
                  <a:lnTo>
                    <a:pt x="93" y="256"/>
                  </a:lnTo>
                  <a:lnTo>
                    <a:pt x="0" y="2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2867" name="Text Box 21"/>
          <p:cNvSpPr txBox="1">
            <a:spLocks noChangeArrowheads="1"/>
          </p:cNvSpPr>
          <p:nvPr/>
        </p:nvSpPr>
        <p:spPr bwMode="auto">
          <a:xfrm>
            <a:off x="447675" y="3859213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ru-RU" altLang="ru-RU" sz="200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292868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800"/>
            <a:ext cx="9144000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2869" name="Text Box 23"/>
          <p:cNvSpPr txBox="1">
            <a:spLocks noChangeArrowheads="1"/>
          </p:cNvSpPr>
          <p:nvPr/>
        </p:nvSpPr>
        <p:spPr bwMode="auto">
          <a:xfrm>
            <a:off x="1166813" y="1050925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 sz="2000" b="1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292870" name="Text Box 24"/>
          <p:cNvSpPr txBox="1">
            <a:spLocks noChangeArrowheads="1"/>
          </p:cNvSpPr>
          <p:nvPr/>
        </p:nvSpPr>
        <p:spPr bwMode="auto">
          <a:xfrm>
            <a:off x="250825" y="1628775"/>
            <a:ext cx="257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endParaRPr lang="ru-RU" altLang="ru-RU" sz="2000" b="1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110617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40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Социальная значимость проекта</a:t>
            </a:r>
          </a:p>
        </p:txBody>
      </p:sp>
      <p:sp>
        <p:nvSpPr>
          <p:cNvPr id="292872" name="Rectangle 2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b="1" smtClean="0">
              <a:solidFill>
                <a:schemeClr val="accent2"/>
              </a:solidFill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292873" name="Rectangle 27"/>
          <p:cNvSpPr>
            <a:spLocks noChangeArrowheads="1"/>
          </p:cNvSpPr>
          <p:nvPr/>
        </p:nvSpPr>
        <p:spPr bwMode="auto">
          <a:xfrm>
            <a:off x="323850" y="1484313"/>
            <a:ext cx="3960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 sz="2000" b="1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92874" name="Rectangle 28"/>
          <p:cNvSpPr>
            <a:spLocks noChangeArrowheads="1"/>
          </p:cNvSpPr>
          <p:nvPr/>
        </p:nvSpPr>
        <p:spPr bwMode="auto">
          <a:xfrm>
            <a:off x="250825" y="1676400"/>
            <a:ext cx="568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10% населения нашей планеты являются инвалидами. </a:t>
            </a:r>
          </a:p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В России на 10 000 здоровых жителей приходится 50 инвалидов. Причинами первичной инвалидности являются 4 группы заболеваний: болезни органов кровообращения; злокачественные новообразования; травмы; болезни нервной системы и органов чувств. По данным всемирной организации здравоохранения, чаще всего инвалидами становятся из-за пристрастия к алкоголю, наркотикам,  табаку; в результате бытового и производственного травматизма, аварий  на дорогах.</a:t>
            </a:r>
            <a:r>
              <a:rPr lang="en-US" altLang="ru-RU" sz="1500" b="1">
                <a:solidFill>
                  <a:srgbClr val="000000"/>
                </a:solidFill>
              </a:rPr>
              <a:t> </a:t>
            </a:r>
            <a:r>
              <a:rPr lang="ru-RU" altLang="ru-RU" sz="1500" b="1">
                <a:solidFill>
                  <a:srgbClr val="000000"/>
                </a:solidFill>
              </a:rPr>
              <a:t>Большинство людей становятся инвалидами в трудоспособном возрасте. </a:t>
            </a:r>
          </a:p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В России ежегодно регистрируется  около полумиллиона </a:t>
            </a:r>
            <a:endParaRPr lang="en-US" altLang="ru-RU" sz="1500" b="1">
              <a:solidFill>
                <a:srgbClr val="000000"/>
              </a:solidFill>
            </a:endParaRPr>
          </a:p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подобных случаев, примерно 200 000 человек умирают.</a:t>
            </a:r>
            <a:endParaRPr lang="en-US" altLang="ru-RU" sz="1500" b="1">
              <a:solidFill>
                <a:srgbClr val="000000"/>
              </a:solidFill>
            </a:endParaRPr>
          </a:p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Выжившие оказываются в больничной палате </a:t>
            </a:r>
            <a:endParaRPr lang="en-US" altLang="ru-RU" sz="1500" b="1">
              <a:solidFill>
                <a:srgbClr val="000000"/>
              </a:solidFill>
            </a:endParaRPr>
          </a:p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наедине со своей бедой, и помочь им могут только</a:t>
            </a:r>
            <a:endParaRPr lang="en-US" altLang="ru-RU" sz="1500" b="1">
              <a:solidFill>
                <a:srgbClr val="000000"/>
              </a:solidFill>
            </a:endParaRPr>
          </a:p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медицинские работник и близкие. </a:t>
            </a:r>
          </a:p>
          <a:p>
            <a:pPr eaLnBrk="1" hangingPunct="1"/>
            <a:r>
              <a:rPr lang="ru-RU" altLang="ru-RU" sz="1500" b="1">
                <a:solidFill>
                  <a:srgbClr val="000000"/>
                </a:solidFill>
              </a:rPr>
              <a:t>Сегодня в нашей стране около 1 миллиона человек перенесли</a:t>
            </a:r>
            <a:endParaRPr lang="en-US" altLang="ru-RU" sz="1500" b="1">
              <a:solidFill>
                <a:srgbClr val="000000"/>
              </a:solidFill>
            </a:endParaRPr>
          </a:p>
          <a:p>
            <a:pPr eaLnBrk="1" hangingPunct="1"/>
            <a:r>
              <a:rPr lang="ru-RU" altLang="ru-RU" sz="1400" b="1">
                <a:solidFill>
                  <a:srgbClr val="000000"/>
                </a:solidFill>
              </a:rPr>
              <a:t>инсульт, более 800 000 из них - инвалиды.</a:t>
            </a:r>
            <a:r>
              <a:rPr lang="ru-RU" altLang="ru-RU" sz="1400" b="1">
                <a:solidFill>
                  <a:srgbClr val="333399"/>
                </a:solidFill>
              </a:rPr>
              <a:t>  </a:t>
            </a:r>
          </a:p>
        </p:txBody>
      </p:sp>
      <p:pic>
        <p:nvPicPr>
          <p:cNvPr id="292875" name="Picture 29" descr="Фото инвалиды, фотографии инвалидов, постеры и плакаты инвалид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50" y="1050925"/>
            <a:ext cx="297815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457200"/>
            <a:ext cx="5341938" cy="688975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993300"/>
                </a:solidFill>
                <a:cs typeface="Times New Roman" pitchFamily="18" charset="0"/>
              </a:rPr>
              <a:t>Уход – это искусство</a:t>
            </a:r>
            <a:r>
              <a:rPr lang="ru-RU" altLang="ru-RU" sz="2400" smtClean="0">
                <a:solidFill>
                  <a:srgbClr val="993300"/>
                </a:solidFill>
                <a:cs typeface="Times New Roman" pitchFamily="18" charset="0"/>
              </a:rPr>
              <a:t/>
            </a:r>
            <a:br>
              <a:rPr lang="ru-RU" altLang="ru-RU" sz="2400" smtClean="0">
                <a:solidFill>
                  <a:srgbClr val="993300"/>
                </a:solidFill>
                <a:cs typeface="Times New Roman" pitchFamily="18" charset="0"/>
              </a:rPr>
            </a:br>
            <a:endParaRPr lang="ru-RU" altLang="ru-RU" sz="2400" smtClean="0">
              <a:solidFill>
                <a:srgbClr val="993300"/>
              </a:solidFill>
              <a:cs typeface="Times New Roman" pitchFamily="18" charset="0"/>
            </a:endParaRPr>
          </a:p>
        </p:txBody>
      </p:sp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0" y="1125538"/>
            <a:ext cx="5940425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000066"/>
                </a:solidFill>
                <a:cs typeface="Times New Roman" pitchFamily="18" charset="0"/>
              </a:rPr>
              <a:t>Профессиональный уход за тяжелобольным пациентом – это, прежде всего максимально качественный уход. </a:t>
            </a:r>
          </a:p>
          <a:p>
            <a:pPr eaLnBrk="1" hangingPunct="1"/>
            <a:endParaRPr lang="ru-RU" altLang="ru-RU" sz="2000">
              <a:solidFill>
                <a:srgbClr val="000066"/>
              </a:solidFill>
              <a:cs typeface="Times New Roman" pitchFamily="18" charset="0"/>
            </a:endParaRPr>
          </a:p>
          <a:p>
            <a:pPr eaLnBrk="1" hangingPunct="1"/>
            <a:r>
              <a:rPr lang="ru-RU" altLang="ru-RU" sz="2000">
                <a:solidFill>
                  <a:srgbClr val="000066"/>
                </a:solidFill>
                <a:cs typeface="Times New Roman" pitchFamily="18" charset="0"/>
              </a:rPr>
              <a:t>Искусство ухода заключается в том, чтобы ухаживать не за пациентом, с каким либо заболеванием, а за человеком, обладающим индивидуальными особенностями, характером, привычками, желаниями.</a:t>
            </a:r>
          </a:p>
          <a:p>
            <a:pPr eaLnBrk="1" hangingPunct="1"/>
            <a:endParaRPr lang="ru-RU" altLang="ru-RU" sz="2000">
              <a:solidFill>
                <a:srgbClr val="000066"/>
              </a:solidFill>
              <a:cs typeface="Times New Roman" pitchFamily="18" charset="0"/>
            </a:endParaRPr>
          </a:p>
          <a:p>
            <a:pPr eaLnBrk="1" hangingPunct="1"/>
            <a:r>
              <a:rPr lang="ru-RU" altLang="ru-RU" sz="2000">
                <a:solidFill>
                  <a:srgbClr val="000066"/>
                </a:solidFill>
                <a:cs typeface="Times New Roman" pitchFamily="18" charset="0"/>
              </a:rPr>
              <a:t>Создание благоприятных условий для пациентов, деликатное и тактичное отношение, готовность оказать помощь в любую минуту, являются обязательными условиями качественного сестринского ухода.</a:t>
            </a:r>
          </a:p>
          <a:p>
            <a:endParaRPr lang="ru-RU" altLang="ru-RU" sz="2000">
              <a:solidFill>
                <a:srgbClr val="000066"/>
              </a:solidFill>
              <a:cs typeface="Times New Roman" pitchFamily="18" charset="0"/>
            </a:endParaRPr>
          </a:p>
          <a:p>
            <a:endParaRPr lang="en-US" altLang="ru-RU" sz="2000">
              <a:solidFill>
                <a:srgbClr val="000066"/>
              </a:solidFill>
              <a:cs typeface="Times New Roman" pitchFamily="18" charset="0"/>
            </a:endParaRPr>
          </a:p>
        </p:txBody>
      </p:sp>
      <p:pic>
        <p:nvPicPr>
          <p:cNvPr id="293892" name="Picture 4" descr="Krank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5" y="1971675"/>
            <a:ext cx="3276600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3893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3894" name="Rectangle 6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3895" name="Group 49" descr="hartmann9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3188" y="200025"/>
            <a:ext cx="75406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Современные принципы ухода</a:t>
            </a:r>
          </a:p>
        </p:txBody>
      </p:sp>
      <p:pic>
        <p:nvPicPr>
          <p:cNvPr id="294915" name="Picture 3" descr="медсестра и пожилой мужчи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484313"/>
            <a:ext cx="3384550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916" name="Text Box 4"/>
          <p:cNvSpPr txBox="1">
            <a:spLocks noChangeArrowheads="1"/>
          </p:cNvSpPr>
          <p:nvPr/>
        </p:nvSpPr>
        <p:spPr bwMode="auto">
          <a:xfrm>
            <a:off x="323850" y="1773238"/>
            <a:ext cx="182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</a:rPr>
              <a:t>Безопасность</a:t>
            </a:r>
          </a:p>
        </p:txBody>
      </p:sp>
      <p:sp>
        <p:nvSpPr>
          <p:cNvPr id="294917" name="Text Box 5"/>
          <p:cNvSpPr txBox="1">
            <a:spLocks noChangeArrowheads="1"/>
          </p:cNvSpPr>
          <p:nvPr/>
        </p:nvSpPr>
        <p:spPr bwMode="auto">
          <a:xfrm>
            <a:off x="0" y="4652963"/>
            <a:ext cx="2693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</a:rPr>
              <a:t>Конфиденциальность</a:t>
            </a:r>
          </a:p>
        </p:txBody>
      </p:sp>
      <p:sp>
        <p:nvSpPr>
          <p:cNvPr id="294918" name="Text Box 6"/>
          <p:cNvSpPr txBox="1">
            <a:spLocks noChangeArrowheads="1"/>
          </p:cNvSpPr>
          <p:nvPr/>
        </p:nvSpPr>
        <p:spPr bwMode="auto">
          <a:xfrm>
            <a:off x="6659563" y="1628775"/>
            <a:ext cx="1936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66"/>
                </a:solidFill>
                <a:latin typeface="Times" pitchFamily="18" charset="0"/>
              </a:rPr>
              <a:t>Независимость</a:t>
            </a:r>
          </a:p>
        </p:txBody>
      </p:sp>
      <p:sp>
        <p:nvSpPr>
          <p:cNvPr id="294919" name="Text Box 7"/>
          <p:cNvSpPr txBox="1">
            <a:spLocks noChangeArrowheads="1"/>
          </p:cNvSpPr>
          <p:nvPr/>
        </p:nvSpPr>
        <p:spPr bwMode="auto">
          <a:xfrm>
            <a:off x="6516688" y="4437063"/>
            <a:ext cx="23701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</a:rPr>
              <a:t>Уважение чувства </a:t>
            </a:r>
          </a:p>
          <a:p>
            <a:pPr eaLnBrk="1" hangingPunct="1"/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</a:rPr>
              <a:t>достоинства</a:t>
            </a:r>
          </a:p>
        </p:txBody>
      </p:sp>
      <p:sp>
        <p:nvSpPr>
          <p:cNvPr id="294920" name="Text Box 8"/>
          <p:cNvSpPr txBox="1">
            <a:spLocks noChangeArrowheads="1"/>
          </p:cNvSpPr>
          <p:nvPr/>
        </p:nvSpPr>
        <p:spPr bwMode="auto">
          <a:xfrm>
            <a:off x="2700338" y="5876925"/>
            <a:ext cx="3502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</a:rPr>
              <a:t>Инфекционная безопасность</a:t>
            </a:r>
          </a:p>
        </p:txBody>
      </p:sp>
      <p:sp>
        <p:nvSpPr>
          <p:cNvPr id="294921" name="Line 9"/>
          <p:cNvSpPr>
            <a:spLocks noChangeShapeType="1"/>
          </p:cNvSpPr>
          <p:nvPr/>
        </p:nvSpPr>
        <p:spPr bwMode="auto">
          <a:xfrm flipH="1" flipV="1">
            <a:off x="1908175" y="2205038"/>
            <a:ext cx="935038" cy="3603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4922" name="Line 10"/>
          <p:cNvSpPr>
            <a:spLocks noChangeShapeType="1"/>
          </p:cNvSpPr>
          <p:nvPr/>
        </p:nvSpPr>
        <p:spPr bwMode="auto">
          <a:xfrm flipH="1">
            <a:off x="1331913" y="3141663"/>
            <a:ext cx="1511300" cy="1511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4923" name="Line 11"/>
          <p:cNvSpPr>
            <a:spLocks noChangeShapeType="1"/>
          </p:cNvSpPr>
          <p:nvPr/>
        </p:nvSpPr>
        <p:spPr bwMode="auto">
          <a:xfrm>
            <a:off x="4572000" y="4437063"/>
            <a:ext cx="0" cy="14398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4924" name="Line 12"/>
          <p:cNvSpPr>
            <a:spLocks noChangeShapeType="1"/>
          </p:cNvSpPr>
          <p:nvPr/>
        </p:nvSpPr>
        <p:spPr bwMode="auto">
          <a:xfrm>
            <a:off x="6372225" y="3068638"/>
            <a:ext cx="1728788" cy="14398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4925" name="Line 13"/>
          <p:cNvSpPr>
            <a:spLocks noChangeShapeType="1"/>
          </p:cNvSpPr>
          <p:nvPr/>
        </p:nvSpPr>
        <p:spPr bwMode="auto">
          <a:xfrm flipV="1">
            <a:off x="6372225" y="1989138"/>
            <a:ext cx="1152525" cy="5762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4926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4927" name="Rectangle 15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4928" name="Group 49" descr="hartmann90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993300"/>
                </a:solidFill>
              </a:rPr>
              <a:t>Медицинский уход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accent2"/>
                </a:solidFill>
              </a:rPr>
              <a:t>Медицинский уход </a:t>
            </a:r>
            <a:r>
              <a:rPr lang="ru-RU" altLang="ru-RU" sz="2000" smtClean="0">
                <a:solidFill>
                  <a:schemeClr val="accent2"/>
                </a:solidFill>
              </a:rPr>
              <a:t>- это комплексная система поддержки пациентов, их семей, групп населения и общества в целом, включающая в себя медицинский, психологический и социальный компоненты.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accent2"/>
                </a:solidFill>
              </a:rPr>
              <a:t>Цель медицинского ухода </a:t>
            </a:r>
            <a:r>
              <a:rPr lang="ru-RU" altLang="ru-RU" sz="2000" smtClean="0">
                <a:solidFill>
                  <a:schemeClr val="accent2"/>
                </a:solidFill>
              </a:rPr>
              <a:t>- достижение наивысшего уровня адаптации пациента к ситуации, связанной со здоровьем, к условиям острого и хронического заболевания, либо паллиативный процесс в конце жизни и, тем самым, достижение наивысшего качества жизни пациента.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accent2"/>
                </a:solidFill>
              </a:rPr>
              <a:t>Медицинский уход, </a:t>
            </a:r>
            <a:r>
              <a:rPr lang="ru-RU" altLang="ru-RU" sz="2000" smtClean="0">
                <a:solidFill>
                  <a:schemeClr val="accent2"/>
                </a:solidFill>
              </a:rPr>
              <a:t>в узком значении термина, представляет собой комплекс манипуляционных медицинских вмешательств, выполняемых медицинской сестрой самостоятельно или по назначению врача и направленных на удовлетворение пациентом своих базовых (в первую очередь физиологических) потребностей.</a:t>
            </a:r>
          </a:p>
        </p:txBody>
      </p:sp>
      <p:grpSp>
        <p:nvGrpSpPr>
          <p:cNvPr id="295940" name="*Logo_Title_display"/>
          <p:cNvGrpSpPr>
            <a:grpSpLocks/>
          </p:cNvGrpSpPr>
          <p:nvPr/>
        </p:nvGrpSpPr>
        <p:grpSpPr bwMode="auto">
          <a:xfrm>
            <a:off x="0" y="115888"/>
            <a:ext cx="1447800" cy="838200"/>
            <a:chOff x="0" y="0"/>
            <a:chExt cx="912" cy="528"/>
          </a:xfrm>
        </p:grpSpPr>
        <p:sp>
          <p:nvSpPr>
            <p:cNvPr id="295941" name="Rectangle 6"/>
            <p:cNvSpPr>
              <a:spLocks noChangeArrowheads="1"/>
            </p:cNvSpPr>
            <p:nvPr/>
          </p:nvSpPr>
          <p:spPr bwMode="gray">
            <a:xfrm>
              <a:off x="0" y="0"/>
              <a:ext cx="912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>
                <a:solidFill>
                  <a:srgbClr val="000000"/>
                </a:solidFill>
              </a:endParaRPr>
            </a:p>
          </p:txBody>
        </p:sp>
        <p:pic>
          <p:nvPicPr>
            <p:cNvPr id="295942" name="Group 49" descr="hartmann90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44" y="142"/>
              <a:ext cx="690" cy="3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574TGp_natural_light_ani">
  <a:themeElements>
    <a:clrScheme name="574TGp_natural_light_ani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574TGp_natu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74TGp_natural_light_ani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езентация 1">
  <a:themeElements>
    <a:clrScheme name="Презентация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езентаци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резентация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574TGp_natural_light_ani</Template>
  <TotalTime>496</TotalTime>
  <Words>1587</Words>
  <Application>Microsoft Office PowerPoint</Application>
  <PresentationFormat>Экран (4:3)</PresentationFormat>
  <Paragraphs>151</Paragraphs>
  <Slides>31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50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Candara</vt:lpstr>
      <vt:lpstr>Symbol</vt:lpstr>
      <vt:lpstr>Verdana</vt:lpstr>
      <vt:lpstr>Wingdings</vt:lpstr>
      <vt:lpstr>Arial Black</vt:lpstr>
      <vt:lpstr>Georgia</vt:lpstr>
      <vt:lpstr>Royal Times New Roman</vt:lpstr>
      <vt:lpstr>Cambria Math</vt:lpstr>
      <vt:lpstr>Arial Narrow</vt:lpstr>
      <vt:lpstr>Times</vt:lpstr>
      <vt:lpstr>574TGp_natural_light_ani</vt:lpstr>
      <vt:lpstr>Презентация 1</vt:lpstr>
      <vt:lpstr>Оформление по умолчанию</vt:lpstr>
      <vt:lpstr>Презентация PowerPoint</vt:lpstr>
      <vt:lpstr>Презентация PowerPoint</vt:lpstr>
      <vt:lpstr>Paul Hartmann сегодня </vt:lpstr>
      <vt:lpstr>Пауль Хартманн  сегодня</vt:lpstr>
      <vt:lpstr>Пауль Хартманн Основной принцип – системный подход</vt:lpstr>
      <vt:lpstr>Социальная значимость проекта</vt:lpstr>
      <vt:lpstr>Уход – это искусство </vt:lpstr>
      <vt:lpstr>Современные принципы ухода</vt:lpstr>
      <vt:lpstr>Медицинский уход</vt:lpstr>
      <vt:lpstr>14 основных потребностей Модель В. Хендерсон</vt:lpstr>
      <vt:lpstr>4. Двигаться и поддерживать нужное положение (14 основных потребностей  Модель В. Хендерсон)</vt:lpstr>
      <vt:lpstr> Осложнения ухода за больными </vt:lpstr>
      <vt:lpstr>Школа Здоровья</vt:lpstr>
      <vt:lpstr>Школа Здоровья </vt:lpstr>
      <vt:lpstr>Преимущества ЛПУ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№30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subject>урок</dc:subject>
  <dc:creator>Стрелкова Н.</dc:creator>
  <cp:lastModifiedBy>Sveta</cp:lastModifiedBy>
  <cp:revision>62</cp:revision>
  <dcterms:created xsi:type="dcterms:W3CDTF">2009-07-05T12:28:04Z</dcterms:created>
  <dcterms:modified xsi:type="dcterms:W3CDTF">2013-12-18T16:08:18Z</dcterms:modified>
</cp:coreProperties>
</file>