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3"/>
  </p:notesMasterIdLst>
  <p:sldIdLst>
    <p:sldId id="256" r:id="rId2"/>
    <p:sldId id="291" r:id="rId3"/>
    <p:sldId id="282" r:id="rId4"/>
    <p:sldId id="283" r:id="rId5"/>
    <p:sldId id="263" r:id="rId6"/>
    <p:sldId id="292" r:id="rId7"/>
    <p:sldId id="293" r:id="rId8"/>
    <p:sldId id="294" r:id="rId9"/>
    <p:sldId id="295" r:id="rId10"/>
    <p:sldId id="261" r:id="rId11"/>
    <p:sldId id="262" r:id="rId12"/>
    <p:sldId id="264" r:id="rId13"/>
    <p:sldId id="296" r:id="rId14"/>
    <p:sldId id="297" r:id="rId15"/>
    <p:sldId id="260" r:id="rId16"/>
    <p:sldId id="267" r:id="rId17"/>
    <p:sldId id="268" r:id="rId18"/>
    <p:sldId id="269" r:id="rId19"/>
    <p:sldId id="273" r:id="rId20"/>
    <p:sldId id="279" r:id="rId21"/>
    <p:sldId id="280" r:id="rId22"/>
    <p:sldId id="277" r:id="rId23"/>
    <p:sldId id="271" r:id="rId24"/>
    <p:sldId id="281" r:id="rId25"/>
    <p:sldId id="278" r:id="rId26"/>
    <p:sldId id="285" r:id="rId27"/>
    <p:sldId id="286" r:id="rId28"/>
    <p:sldId id="287" r:id="rId29"/>
    <p:sldId id="288" r:id="rId30"/>
    <p:sldId id="289" r:id="rId31"/>
    <p:sldId id="29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44;&#1080;&#1072;&#1075;&#1088;&#1072;&#1084;&#1084;&#1072;%20&#1074;%20Microsoft%20PowerPoint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2.1726752583046435E-3"/>
          <c:y val="1.4912271093509245E-3"/>
          <c:w val="0.94785603531974705"/>
          <c:h val="0.74692189913171136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FF6D6D"/>
              </a:solidFill>
            </c:spPr>
          </c:dPt>
          <c:dPt>
            <c:idx val="3"/>
            <c:spPr>
              <a:solidFill>
                <a:srgbClr val="DC2012"/>
              </a:solidFill>
            </c:spPr>
          </c:dPt>
          <c:dLbls>
            <c:dLbl>
              <c:idx val="0"/>
              <c:layout>
                <c:manualLayout>
                  <c:x val="-6.7517497812774061E-3"/>
                  <c:y val="-2.9842884222805482E-2"/>
                </c:manualLayout>
              </c:layout>
              <c:showVal val="1"/>
            </c:dLbl>
            <c:dLbl>
              <c:idx val="1"/>
              <c:layout>
                <c:manualLayout>
                  <c:x val="2.333545065041084E-2"/>
                  <c:y val="-8.3645349521696E-3"/>
                </c:manualLayout>
              </c:layout>
              <c:showVal val="1"/>
            </c:dLbl>
            <c:dLbl>
              <c:idx val="2"/>
              <c:layout>
                <c:manualLayout>
                  <c:x val="-2.5587736628297452E-2"/>
                  <c:y val="-3.999027494597629E-2"/>
                </c:manualLayout>
              </c:layout>
              <c:showVal val="1"/>
            </c:dLbl>
            <c:dLbl>
              <c:idx val="3"/>
              <c:layout>
                <c:manualLayout>
                  <c:x val="-4.5738879254962114E-3"/>
                  <c:y val="-7.5839417510824274E-3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'[Диаграмма в Microsoft PowerPoint]Sheet1'!$B$1:$E$1</c:f>
              <c:strCache>
                <c:ptCount val="4"/>
                <c:pt idx="0">
                  <c:v>попадание крови на кожу</c:v>
                </c:pt>
                <c:pt idx="1">
                  <c:v>попадание крови на слизистую глаз</c:v>
                </c:pt>
                <c:pt idx="2">
                  <c:v>прокол кожи через перчатку</c:v>
                </c:pt>
                <c:pt idx="3">
                  <c:v>порез через перчатку</c:v>
                </c:pt>
              </c:strCache>
            </c:strRef>
          </c:cat>
          <c:val>
            <c:numRef>
              <c:f>'[Диаграмма в Microsoft PowerPoint]Sheet1'!$B$2:$E$2</c:f>
              <c:numCache>
                <c:formatCode>0.00%</c:formatCode>
                <c:ptCount val="4"/>
                <c:pt idx="0">
                  <c:v>7.7000000000000304E-2</c:v>
                </c:pt>
                <c:pt idx="1">
                  <c:v>0.13500000000000001</c:v>
                </c:pt>
                <c:pt idx="2">
                  <c:v>0.75000000000000244</c:v>
                </c:pt>
                <c:pt idx="3">
                  <c:v>3.8000000000000082E-2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"/>
          <c:y val="0.65006235613883534"/>
          <c:w val="1"/>
          <c:h val="0.33706426985421384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AA1038-99F6-47E0-BBF4-C05290E92281}" type="doc">
      <dgm:prSet loTypeId="urn:microsoft.com/office/officeart/2005/8/layout/default#2" loCatId="list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AC318F36-668F-4153-9E45-2BCFCDC13C27}">
      <dgm:prSet phldrT="[Текст]"/>
      <dgm:spPr>
        <a:solidFill>
          <a:srgbClr val="7030A0"/>
        </a:solidFill>
      </dgm:spPr>
      <dgm:t>
        <a:bodyPr/>
        <a:lstStyle/>
        <a:p>
          <a:r>
            <a:rPr lang="ru-RU" b="1" dirty="0" smtClean="0">
              <a:ln>
                <a:noFill/>
              </a:ln>
            </a:rPr>
            <a:t>Первая помощь,</a:t>
          </a:r>
        </a:p>
        <a:p>
          <a:r>
            <a:rPr lang="ru-RU" b="1" dirty="0" smtClean="0">
              <a:ln>
                <a:noFill/>
              </a:ln>
            </a:rPr>
            <a:t>оценка риска</a:t>
          </a:r>
          <a:endParaRPr lang="ru-RU" b="1" dirty="0">
            <a:ln>
              <a:noFill/>
            </a:ln>
          </a:endParaRPr>
        </a:p>
      </dgm:t>
    </dgm:pt>
    <dgm:pt modelId="{F5BA90DA-DAFE-4398-B989-8AA3C532E445}" type="parTrans" cxnId="{0226EBEF-4054-4342-907A-9E8D646BFEA9}">
      <dgm:prSet/>
      <dgm:spPr/>
      <dgm:t>
        <a:bodyPr/>
        <a:lstStyle/>
        <a:p>
          <a:endParaRPr lang="ru-RU"/>
        </a:p>
      </dgm:t>
    </dgm:pt>
    <dgm:pt modelId="{4C10D686-88EE-450A-B4C3-E7E82B17B6BB}" type="sibTrans" cxnId="{0226EBEF-4054-4342-907A-9E8D646BFEA9}">
      <dgm:prSet/>
      <dgm:spPr/>
      <dgm:t>
        <a:bodyPr/>
        <a:lstStyle/>
        <a:p>
          <a:endParaRPr lang="ru-RU"/>
        </a:p>
      </dgm:t>
    </dgm:pt>
    <dgm:pt modelId="{845EE1F4-0FBE-422B-80ED-26EBA2F4891C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b="1" dirty="0" smtClean="0"/>
            <a:t>Регистрация аварийного случая, оформление </a:t>
          </a:r>
          <a:r>
            <a:rPr lang="ru-RU" b="1" dirty="0" err="1" smtClean="0"/>
            <a:t>АКТа</a:t>
          </a:r>
          <a:r>
            <a:rPr lang="ru-RU" b="1" dirty="0" smtClean="0"/>
            <a:t> о случае</a:t>
          </a:r>
          <a:endParaRPr lang="ru-RU" b="1" dirty="0"/>
        </a:p>
      </dgm:t>
    </dgm:pt>
    <dgm:pt modelId="{FF28C703-CC9E-444F-B3F3-BA8FE3BE161C}" type="parTrans" cxnId="{92CA59BC-B947-4B61-9D0B-994C6C1010C9}">
      <dgm:prSet/>
      <dgm:spPr/>
      <dgm:t>
        <a:bodyPr/>
        <a:lstStyle/>
        <a:p>
          <a:endParaRPr lang="ru-RU"/>
        </a:p>
      </dgm:t>
    </dgm:pt>
    <dgm:pt modelId="{21D9204E-0398-4F52-BCB2-44FD63AE33D4}" type="sibTrans" cxnId="{92CA59BC-B947-4B61-9D0B-994C6C1010C9}">
      <dgm:prSet/>
      <dgm:spPr/>
      <dgm:t>
        <a:bodyPr/>
        <a:lstStyle/>
        <a:p>
          <a:endParaRPr lang="ru-RU"/>
        </a:p>
      </dgm:t>
    </dgm:pt>
    <dgm:pt modelId="{291DDF3B-6140-447D-93E8-985D520BD010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Освидетельствование</a:t>
          </a:r>
        </a:p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пациента, медработника с предоставлением консультирования и информированного согласия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90FCC532-0556-4B14-A456-91D9E21CE5EE}" type="parTrans" cxnId="{5A4B89E1-3DA6-466B-B595-F819F707BA07}">
      <dgm:prSet/>
      <dgm:spPr/>
      <dgm:t>
        <a:bodyPr/>
        <a:lstStyle/>
        <a:p>
          <a:endParaRPr lang="ru-RU"/>
        </a:p>
      </dgm:t>
    </dgm:pt>
    <dgm:pt modelId="{A60223E2-E03A-4DFD-B672-BE1F9B5CCAFE}" type="sibTrans" cxnId="{5A4B89E1-3DA6-466B-B595-F819F707BA07}">
      <dgm:prSet/>
      <dgm:spPr/>
      <dgm:t>
        <a:bodyPr/>
        <a:lstStyle/>
        <a:p>
          <a:endParaRPr lang="ru-RU"/>
        </a:p>
      </dgm:t>
    </dgm:pt>
    <dgm:pt modelId="{1DAC2037-68BA-412A-AB55-785B9D5051E9}">
      <dgm:prSet phldrT="[Текст]"/>
      <dgm:spPr/>
      <dgm:t>
        <a:bodyPr/>
        <a:lstStyle/>
        <a:p>
          <a:r>
            <a:rPr lang="ru-RU" b="1" dirty="0" err="1" smtClean="0">
              <a:solidFill>
                <a:schemeClr val="tx2"/>
              </a:solidFill>
            </a:rPr>
            <a:t>Постконтактная</a:t>
          </a:r>
          <a:r>
            <a:rPr lang="ru-RU" b="1" dirty="0" smtClean="0">
              <a:solidFill>
                <a:schemeClr val="tx2"/>
              </a:solidFill>
            </a:rPr>
            <a:t> терапия</a:t>
          </a:r>
        </a:p>
        <a:p>
          <a:r>
            <a:rPr lang="ru-RU" b="1" dirty="0" smtClean="0">
              <a:solidFill>
                <a:schemeClr val="tx2"/>
              </a:solidFill>
            </a:rPr>
            <a:t>не позднее 72 часов  в течение 28 дней.</a:t>
          </a:r>
          <a:endParaRPr lang="ru-RU" b="1" dirty="0">
            <a:solidFill>
              <a:schemeClr val="tx2"/>
            </a:solidFill>
          </a:endParaRPr>
        </a:p>
      </dgm:t>
    </dgm:pt>
    <dgm:pt modelId="{39B4080E-1BB9-4C97-BDE8-3742044F3E8D}" type="parTrans" cxnId="{DFA9B5DD-32EF-4D49-99E7-2306F925784F}">
      <dgm:prSet/>
      <dgm:spPr/>
      <dgm:t>
        <a:bodyPr/>
        <a:lstStyle/>
        <a:p>
          <a:endParaRPr lang="ru-RU"/>
        </a:p>
      </dgm:t>
    </dgm:pt>
    <dgm:pt modelId="{B7AAD8C4-EDB6-4846-B5BB-63A274C18738}" type="sibTrans" cxnId="{DFA9B5DD-32EF-4D49-99E7-2306F925784F}">
      <dgm:prSet/>
      <dgm:spPr/>
      <dgm:t>
        <a:bodyPr/>
        <a:lstStyle/>
        <a:p>
          <a:endParaRPr lang="ru-RU"/>
        </a:p>
      </dgm:t>
    </dgm:pt>
    <dgm:pt modelId="{DE10171B-6CF2-44D3-B654-455A188243DA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Диспансерное наблюдение</a:t>
          </a:r>
        </a:p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не менее 1года с обследованием на ВИЧ:</a:t>
          </a:r>
        </a:p>
        <a:p>
          <a:r>
            <a:rPr lang="ru-RU" b="1" dirty="0" smtClean="0">
              <a:solidFill>
                <a:schemeClr val="tx2">
                  <a:lumMod val="75000"/>
                </a:schemeClr>
              </a:solidFill>
            </a:rPr>
            <a:t>1/3/6/12 мес.</a:t>
          </a:r>
          <a:endParaRPr lang="ru-RU" b="1" dirty="0">
            <a:solidFill>
              <a:schemeClr val="tx2">
                <a:lumMod val="75000"/>
              </a:schemeClr>
            </a:solidFill>
          </a:endParaRPr>
        </a:p>
      </dgm:t>
    </dgm:pt>
    <dgm:pt modelId="{E9EAE45C-F093-4B4E-B01A-17F0904D6D6E}" type="parTrans" cxnId="{43A4510C-51B0-4A3D-A121-B4E768C348AF}">
      <dgm:prSet/>
      <dgm:spPr/>
      <dgm:t>
        <a:bodyPr/>
        <a:lstStyle/>
        <a:p>
          <a:endParaRPr lang="ru-RU"/>
        </a:p>
      </dgm:t>
    </dgm:pt>
    <dgm:pt modelId="{747A880F-1F67-474E-9C96-B60EDC4D2052}" type="sibTrans" cxnId="{43A4510C-51B0-4A3D-A121-B4E768C348AF}">
      <dgm:prSet/>
      <dgm:spPr/>
      <dgm:t>
        <a:bodyPr/>
        <a:lstStyle/>
        <a:p>
          <a:endParaRPr lang="ru-RU"/>
        </a:p>
      </dgm:t>
    </dgm:pt>
    <dgm:pt modelId="{BB3C7BC2-4231-4C17-90B3-5F0EDC0AB1F6}" type="pres">
      <dgm:prSet presAssocID="{DCAA1038-99F6-47E0-BBF4-C05290E922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AC16F8-591C-4B55-991B-201C2AB51669}" type="pres">
      <dgm:prSet presAssocID="{AC318F36-668F-4153-9E45-2BCFCDC13C27}" presName="node" presStyleLbl="node1" presStyleIdx="0" presStyleCnt="5" custScaleX="113448" custLinFactNeighborX="-37609" custLinFactNeighborY="-37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53912-811B-41A9-A545-DA323F204AAB}" type="pres">
      <dgm:prSet presAssocID="{4C10D686-88EE-450A-B4C3-E7E82B17B6BB}" presName="sibTrans" presStyleCnt="0"/>
      <dgm:spPr/>
    </dgm:pt>
    <dgm:pt modelId="{BA6E368C-E312-4BA0-A10A-B15454D9E7AB}" type="pres">
      <dgm:prSet presAssocID="{845EE1F4-0FBE-422B-80ED-26EBA2F4891C}" presName="node" presStyleLbl="node1" presStyleIdx="1" presStyleCnt="5" custScaleX="116001" custScaleY="99999" custLinFactX="-42799" custLinFactY="100000" custLinFactNeighborX="-100000" custLinFactNeighborY="133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1F534D-D03D-4456-B021-1D72BC8E3347}" type="pres">
      <dgm:prSet presAssocID="{21D9204E-0398-4F52-BCB2-44FD63AE33D4}" presName="sibTrans" presStyleCnt="0"/>
      <dgm:spPr/>
    </dgm:pt>
    <dgm:pt modelId="{5236FADA-8742-482D-BF7A-CE3C6DFB06BA}" type="pres">
      <dgm:prSet presAssocID="{291DDF3B-6140-447D-93E8-985D520BD010}" presName="node" presStyleLbl="node1" presStyleIdx="2" presStyleCnt="5" custLinFactX="26228" custLinFactY="-9532" custLinFactNeighborX="100000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45C3F-0D81-4853-9950-8150729E6068}" type="pres">
      <dgm:prSet presAssocID="{A60223E2-E03A-4DFD-B672-BE1F9B5CCAFE}" presName="sibTrans" presStyleCnt="0"/>
      <dgm:spPr/>
    </dgm:pt>
    <dgm:pt modelId="{789C05E7-82EB-4007-BB32-342925CC05F2}" type="pres">
      <dgm:prSet presAssocID="{1DAC2037-68BA-412A-AB55-785B9D5051E9}" presName="node" presStyleLbl="node1" presStyleIdx="3" presStyleCnt="5" custLinFactNeighborX="-39725" custLinFactNeighborY="5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2D4441-2B7A-4666-923A-F83E4D4DDA7D}" type="pres">
      <dgm:prSet presAssocID="{B7AAD8C4-EDB6-4846-B5BB-63A274C18738}" presName="sibTrans" presStyleCnt="0"/>
      <dgm:spPr/>
    </dgm:pt>
    <dgm:pt modelId="{EB6E3F1C-8174-4743-A40C-87995542458A}" type="pres">
      <dgm:prSet presAssocID="{DE10171B-6CF2-44D3-B654-455A188243DA}" presName="node" presStyleLbl="node1" presStyleIdx="4" presStyleCnt="5" custLinFactNeighborX="89875" custLinFactNeighborY="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8248CC-F0F1-49D4-8BAB-6CA7EA53BC61}" type="presOf" srcId="{DCAA1038-99F6-47E0-BBF4-C05290E92281}" destId="{BB3C7BC2-4231-4C17-90B3-5F0EDC0AB1F6}" srcOrd="0" destOrd="0" presId="urn:microsoft.com/office/officeart/2005/8/layout/default#2"/>
    <dgm:cxn modelId="{DFA9B5DD-32EF-4D49-99E7-2306F925784F}" srcId="{DCAA1038-99F6-47E0-BBF4-C05290E92281}" destId="{1DAC2037-68BA-412A-AB55-785B9D5051E9}" srcOrd="3" destOrd="0" parTransId="{39B4080E-1BB9-4C97-BDE8-3742044F3E8D}" sibTransId="{B7AAD8C4-EDB6-4846-B5BB-63A274C18738}"/>
    <dgm:cxn modelId="{43EB6422-BC93-4F0E-82BD-D4307773F6AC}" type="presOf" srcId="{845EE1F4-0FBE-422B-80ED-26EBA2F4891C}" destId="{BA6E368C-E312-4BA0-A10A-B15454D9E7AB}" srcOrd="0" destOrd="0" presId="urn:microsoft.com/office/officeart/2005/8/layout/default#2"/>
    <dgm:cxn modelId="{92CA59BC-B947-4B61-9D0B-994C6C1010C9}" srcId="{DCAA1038-99F6-47E0-BBF4-C05290E92281}" destId="{845EE1F4-0FBE-422B-80ED-26EBA2F4891C}" srcOrd="1" destOrd="0" parTransId="{FF28C703-CC9E-444F-B3F3-BA8FE3BE161C}" sibTransId="{21D9204E-0398-4F52-BCB2-44FD63AE33D4}"/>
    <dgm:cxn modelId="{0226EBEF-4054-4342-907A-9E8D646BFEA9}" srcId="{DCAA1038-99F6-47E0-BBF4-C05290E92281}" destId="{AC318F36-668F-4153-9E45-2BCFCDC13C27}" srcOrd="0" destOrd="0" parTransId="{F5BA90DA-DAFE-4398-B989-8AA3C532E445}" sibTransId="{4C10D686-88EE-450A-B4C3-E7E82B17B6BB}"/>
    <dgm:cxn modelId="{0FC28805-D05C-4F79-A055-5286CC7C2D68}" type="presOf" srcId="{1DAC2037-68BA-412A-AB55-785B9D5051E9}" destId="{789C05E7-82EB-4007-BB32-342925CC05F2}" srcOrd="0" destOrd="0" presId="urn:microsoft.com/office/officeart/2005/8/layout/default#2"/>
    <dgm:cxn modelId="{DC0613F1-5764-4334-9FCB-0A79B2030585}" type="presOf" srcId="{291DDF3B-6140-447D-93E8-985D520BD010}" destId="{5236FADA-8742-482D-BF7A-CE3C6DFB06BA}" srcOrd="0" destOrd="0" presId="urn:microsoft.com/office/officeart/2005/8/layout/default#2"/>
    <dgm:cxn modelId="{5A4B89E1-3DA6-466B-B595-F819F707BA07}" srcId="{DCAA1038-99F6-47E0-BBF4-C05290E92281}" destId="{291DDF3B-6140-447D-93E8-985D520BD010}" srcOrd="2" destOrd="0" parTransId="{90FCC532-0556-4B14-A456-91D9E21CE5EE}" sibTransId="{A60223E2-E03A-4DFD-B672-BE1F9B5CCAFE}"/>
    <dgm:cxn modelId="{AD5342C7-7ED2-451C-8E9A-4E5CDC2C4302}" type="presOf" srcId="{AC318F36-668F-4153-9E45-2BCFCDC13C27}" destId="{5DAC16F8-591C-4B55-991B-201C2AB51669}" srcOrd="0" destOrd="0" presId="urn:microsoft.com/office/officeart/2005/8/layout/default#2"/>
    <dgm:cxn modelId="{43A4510C-51B0-4A3D-A121-B4E768C348AF}" srcId="{DCAA1038-99F6-47E0-BBF4-C05290E92281}" destId="{DE10171B-6CF2-44D3-B654-455A188243DA}" srcOrd="4" destOrd="0" parTransId="{E9EAE45C-F093-4B4E-B01A-17F0904D6D6E}" sibTransId="{747A880F-1F67-474E-9C96-B60EDC4D2052}"/>
    <dgm:cxn modelId="{12731363-FD88-46D6-8288-0D2BACC34E82}" type="presOf" srcId="{DE10171B-6CF2-44D3-B654-455A188243DA}" destId="{EB6E3F1C-8174-4743-A40C-87995542458A}" srcOrd="0" destOrd="0" presId="urn:microsoft.com/office/officeart/2005/8/layout/default#2"/>
    <dgm:cxn modelId="{E3101D6A-D852-4731-9605-499C32D104CA}" type="presParOf" srcId="{BB3C7BC2-4231-4C17-90B3-5F0EDC0AB1F6}" destId="{5DAC16F8-591C-4B55-991B-201C2AB51669}" srcOrd="0" destOrd="0" presId="urn:microsoft.com/office/officeart/2005/8/layout/default#2"/>
    <dgm:cxn modelId="{4CBF6797-6D5E-4C28-842B-C91461F0F228}" type="presParOf" srcId="{BB3C7BC2-4231-4C17-90B3-5F0EDC0AB1F6}" destId="{7AC53912-811B-41A9-A545-DA323F204AAB}" srcOrd="1" destOrd="0" presId="urn:microsoft.com/office/officeart/2005/8/layout/default#2"/>
    <dgm:cxn modelId="{FFD933D6-E88F-4A7D-B23F-E61792DD5D99}" type="presParOf" srcId="{BB3C7BC2-4231-4C17-90B3-5F0EDC0AB1F6}" destId="{BA6E368C-E312-4BA0-A10A-B15454D9E7AB}" srcOrd="2" destOrd="0" presId="urn:microsoft.com/office/officeart/2005/8/layout/default#2"/>
    <dgm:cxn modelId="{7AEAC175-7B07-4C0D-A3DC-72ED45311959}" type="presParOf" srcId="{BB3C7BC2-4231-4C17-90B3-5F0EDC0AB1F6}" destId="{AF1F534D-D03D-4456-B021-1D72BC8E3347}" srcOrd="3" destOrd="0" presId="urn:microsoft.com/office/officeart/2005/8/layout/default#2"/>
    <dgm:cxn modelId="{93E6F5A3-1981-4C2C-B256-0B7DEFFB4C42}" type="presParOf" srcId="{BB3C7BC2-4231-4C17-90B3-5F0EDC0AB1F6}" destId="{5236FADA-8742-482D-BF7A-CE3C6DFB06BA}" srcOrd="4" destOrd="0" presId="urn:microsoft.com/office/officeart/2005/8/layout/default#2"/>
    <dgm:cxn modelId="{3FC781CC-F487-44CE-AF20-910E712922DE}" type="presParOf" srcId="{BB3C7BC2-4231-4C17-90B3-5F0EDC0AB1F6}" destId="{5A045C3F-0D81-4853-9950-8150729E6068}" srcOrd="5" destOrd="0" presId="urn:microsoft.com/office/officeart/2005/8/layout/default#2"/>
    <dgm:cxn modelId="{7886FCD3-817A-4842-9837-FE578E46138C}" type="presParOf" srcId="{BB3C7BC2-4231-4C17-90B3-5F0EDC0AB1F6}" destId="{789C05E7-82EB-4007-BB32-342925CC05F2}" srcOrd="6" destOrd="0" presId="urn:microsoft.com/office/officeart/2005/8/layout/default#2"/>
    <dgm:cxn modelId="{208755F2-5CFA-4BB6-8E88-A29DCD908F66}" type="presParOf" srcId="{BB3C7BC2-4231-4C17-90B3-5F0EDC0AB1F6}" destId="{D42D4441-2B7A-4666-923A-F83E4D4DDA7D}" srcOrd="7" destOrd="0" presId="urn:microsoft.com/office/officeart/2005/8/layout/default#2"/>
    <dgm:cxn modelId="{05A55385-8564-45E3-B5AA-859B0F20124C}" type="presParOf" srcId="{BB3C7BC2-4231-4C17-90B3-5F0EDC0AB1F6}" destId="{EB6E3F1C-8174-4743-A40C-87995542458A}" srcOrd="8" destOrd="0" presId="urn:microsoft.com/office/officeart/2005/8/layout/default#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65B20-BF34-4051-8879-C3AE1FCB32B1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AF987-9DEB-4203-ADEE-D308E766A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1225" fontAlgn="base">
              <a:spcBef>
                <a:spcPct val="0"/>
              </a:spcBef>
              <a:spcAft>
                <a:spcPct val="0"/>
              </a:spcAft>
            </a:pPr>
            <a:fld id="{C412574A-42B1-4487-91A4-D25E3FC94E2F}" type="slidenum">
              <a:rPr lang="ru-RU" smtClean="0">
                <a:latin typeface="Times New Roman" pitchFamily="18" charset="0"/>
                <a:cs typeface="Arial" charset="0"/>
              </a:rPr>
              <a:pPr defTabSz="911225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ru-RU" smtClean="0">
              <a:latin typeface="Times New Roman" pitchFamily="18" charset="0"/>
              <a:cs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C5EFD-329D-4410-B6C0-B301E2701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CBD1AA-200A-4A87-BC03-50BB49B77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401887"/>
            <a:ext cx="8715436" cy="66992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+mn-lt"/>
              </a:rPr>
              <a:t>Эпидемиологическая безопасность Профилактика профессионального инфицирования</a:t>
            </a:r>
            <a:endParaRPr lang="ru-RU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Заведующий</a:t>
            </a:r>
          </a:p>
          <a:p>
            <a:r>
              <a:rPr lang="ru-RU" smtClean="0"/>
              <a:t>эпидемиологическим </a:t>
            </a:r>
            <a:r>
              <a:rPr lang="ru-RU" dirty="0" smtClean="0"/>
              <a:t>отделом БУЗОО «ОДКБ»</a:t>
            </a:r>
          </a:p>
          <a:p>
            <a:r>
              <a:rPr lang="ru-RU" dirty="0" err="1" smtClean="0"/>
              <a:t>О.Н.Парыгина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+mn-lt"/>
              </a:rPr>
              <a:t>Медицинские работники</a:t>
            </a:r>
            <a:endParaRPr lang="ru-RU" sz="36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401080" cy="54292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Уровень смертности медицинских работников в возрасте до </a:t>
            </a:r>
            <a:r>
              <a:rPr lang="ru-RU" b="1" dirty="0" smtClean="0"/>
              <a:t>50</a:t>
            </a:r>
            <a:r>
              <a:rPr lang="ru-RU" dirty="0" smtClean="0"/>
              <a:t> лет на </a:t>
            </a:r>
            <a:r>
              <a:rPr lang="ru-RU" b="1" dirty="0" smtClean="0"/>
              <a:t>32%</a:t>
            </a:r>
            <a:r>
              <a:rPr lang="ru-RU" dirty="0" smtClean="0"/>
              <a:t> выше, чем в среднем по стране.</a:t>
            </a:r>
          </a:p>
          <a:p>
            <a:pPr algn="just"/>
            <a:r>
              <a:rPr lang="ru-RU" dirty="0" smtClean="0"/>
              <a:t>Наибольшее количество профессиональных заболеваний регистрируются в следующих профессиональных группах:</a:t>
            </a:r>
          </a:p>
          <a:p>
            <a:pPr algn="just"/>
            <a:r>
              <a:rPr lang="ru-RU" dirty="0" smtClean="0"/>
              <a:t>Врачи – </a:t>
            </a:r>
            <a:r>
              <a:rPr lang="ru-RU" b="1" dirty="0" smtClean="0"/>
              <a:t>24,5%</a:t>
            </a:r>
          </a:p>
          <a:p>
            <a:pPr algn="just"/>
            <a:r>
              <a:rPr lang="ru-RU" dirty="0" smtClean="0"/>
              <a:t>Медицинские сестры – </a:t>
            </a:r>
            <a:r>
              <a:rPr lang="ru-RU" b="1" dirty="0" smtClean="0"/>
              <a:t>43,5%</a:t>
            </a:r>
          </a:p>
          <a:p>
            <a:pPr algn="just"/>
            <a:r>
              <a:rPr lang="ru-RU" dirty="0" smtClean="0"/>
              <a:t>Лаборанты – </a:t>
            </a:r>
            <a:r>
              <a:rPr lang="ru-RU" b="1" dirty="0" smtClean="0"/>
              <a:t>2,5%</a:t>
            </a:r>
          </a:p>
          <a:p>
            <a:pPr algn="just"/>
            <a:r>
              <a:rPr lang="ru-RU" dirty="0" smtClean="0"/>
              <a:t>Санитарки – </a:t>
            </a:r>
            <a:r>
              <a:rPr lang="ru-RU" b="1" dirty="0" smtClean="0"/>
              <a:t>10%</a:t>
            </a:r>
          </a:p>
          <a:p>
            <a:pPr algn="just">
              <a:buNone/>
            </a:pPr>
            <a:r>
              <a:rPr lang="ru-RU" dirty="0" smtClean="0"/>
              <a:t>   (Экспертный Совет по здравоохранению Комитета Совета Федерации по социальной политике и здравоохранению, 2011 г.)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  <a:latin typeface="+mn-lt"/>
              </a:rPr>
              <a:t>Медицинские работники</a:t>
            </a:r>
            <a:endParaRPr lang="ru-RU" sz="36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Около </a:t>
            </a:r>
            <a:r>
              <a:rPr lang="ru-RU" b="1" dirty="0" smtClean="0"/>
              <a:t>20%</a:t>
            </a:r>
            <a:r>
              <a:rPr lang="ru-RU" dirty="0" smtClean="0"/>
              <a:t> всех профессиональных заболеваний, выявленных среди женщин, приходится на лиц, работающих в учреждениях здравоохранения и предоставления социальных услуг.</a:t>
            </a:r>
          </a:p>
          <a:p>
            <a:pPr algn="just"/>
            <a:r>
              <a:rPr lang="ru-RU" dirty="0" smtClean="0"/>
              <a:t>На долю медицинских работников приходится свыше </a:t>
            </a:r>
            <a:r>
              <a:rPr lang="ru-RU" b="1" dirty="0" smtClean="0"/>
              <a:t>10%</a:t>
            </a:r>
            <a:r>
              <a:rPr lang="ru-RU" dirty="0" smtClean="0"/>
              <a:t> всех профессиональных заболеваний среди женщин.</a:t>
            </a:r>
          </a:p>
          <a:p>
            <a:pPr algn="just"/>
            <a:r>
              <a:rPr lang="ru-RU" dirty="0" smtClean="0"/>
              <a:t>Профессия медицинской сестры устойчиво занимает </a:t>
            </a:r>
            <a:r>
              <a:rPr lang="ru-RU" b="1" dirty="0" smtClean="0"/>
              <a:t>1-2</a:t>
            </a:r>
            <a:r>
              <a:rPr lang="ru-RU" dirty="0" smtClean="0"/>
              <a:t> место в России по числу профессиональных заболеваний на протяжении ряда лет.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1430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Основные причины возникновения профессиональных заболеваний среди медицинских работников в России </a:t>
            </a:r>
            <a:br>
              <a:rPr lang="ru-RU" sz="2400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в 2004 – 2012 гг.</a:t>
            </a:r>
            <a:endParaRPr lang="ru-RU" sz="24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214554"/>
          <a:ext cx="8229600" cy="4357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122"/>
                <a:gridCol w="2757478"/>
              </a:tblGrid>
              <a:tr h="3729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Причины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Структура</a:t>
                      </a:r>
                      <a:endParaRPr lang="ru-RU" dirty="0"/>
                    </a:p>
                  </a:txBody>
                  <a:tcPr/>
                </a:tc>
              </a:tr>
              <a:tr h="70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Профессиональный контакт с инфекционным</a:t>
                      </a:r>
                      <a:r>
                        <a:rPr lang="ru-RU" sz="2000" baseline="0" dirty="0" smtClean="0"/>
                        <a:t> агентом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39,7% – 58,0%</a:t>
                      </a:r>
                      <a:endParaRPr lang="ru-RU" sz="2400" b="1" dirty="0"/>
                    </a:p>
                  </a:txBody>
                  <a:tcPr/>
                </a:tc>
              </a:tr>
              <a:tr h="70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Несовершенство технологических процессов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6,2% – 10,7%</a:t>
                      </a:r>
                      <a:endParaRPr lang="ru-RU" sz="2400" b="1" dirty="0"/>
                    </a:p>
                  </a:txBody>
                  <a:tcPr/>
                </a:tc>
              </a:tr>
              <a:tr h="45978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Нарушение техники безопасности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1,3% – 18,0%</a:t>
                      </a:r>
                      <a:endParaRPr lang="ru-RU" sz="2400" b="1" dirty="0"/>
                    </a:p>
                  </a:txBody>
                  <a:tcPr/>
                </a:tc>
              </a:tr>
              <a:tr h="70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Несовершенство средств индивидуальной защиты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4,9% – 9,6%</a:t>
                      </a:r>
                      <a:endParaRPr lang="ru-RU" sz="2400" b="1" dirty="0"/>
                    </a:p>
                  </a:txBody>
                  <a:tcPr/>
                </a:tc>
              </a:tr>
              <a:tr h="70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Неприменение средств индивидуальной защиты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1,6% – 8,1%</a:t>
                      </a:r>
                      <a:endParaRPr lang="ru-RU" sz="2400" b="1" dirty="0"/>
                    </a:p>
                  </a:txBody>
                  <a:tcPr/>
                </a:tc>
              </a:tr>
              <a:tr h="70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Отсутствие средств индивидуальной</a:t>
                      </a:r>
                      <a:r>
                        <a:rPr lang="ru-RU" sz="2000" baseline="0" dirty="0" smtClean="0"/>
                        <a:t> защиты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0,3% – 2.7%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715040"/>
          </a:xfrm>
        </p:spPr>
        <p:txBody>
          <a:bodyPr/>
          <a:lstStyle/>
          <a:p>
            <a:pPr algn="just"/>
            <a:r>
              <a:rPr lang="ru-RU" dirty="0" smtClean="0"/>
              <a:t>Инъекции – самая массовая </a:t>
            </a:r>
            <a:r>
              <a:rPr lang="ru-RU" dirty="0" err="1" smtClean="0"/>
              <a:t>инвазивная</a:t>
            </a:r>
            <a:r>
              <a:rPr lang="ru-RU" dirty="0" smtClean="0"/>
              <a:t> процедура, связанная с забором крови, лечением и </a:t>
            </a:r>
            <a:r>
              <a:rPr lang="ru-RU" dirty="0" err="1" smtClean="0"/>
              <a:t>вакцинопрофилактикой</a:t>
            </a:r>
            <a:r>
              <a:rPr lang="ru-RU" dirty="0" smtClean="0"/>
              <a:t>. По расчетным данным ВОЗ, в странах с высоким и средним уровнем доходов ежегодно проводится до 12 млрд. инъекций. Из-за широкого использования и практики проведения, не удовлетворяющей требованиям безопасности, каждый год регистрируется от 8 до 10 </a:t>
            </a:r>
            <a:r>
              <a:rPr lang="ru-RU" dirty="0" err="1" smtClean="0"/>
              <a:t>млн</a:t>
            </a:r>
            <a:r>
              <a:rPr lang="ru-RU" dirty="0" smtClean="0"/>
              <a:t> случаев гепатита В, от 2 до 4,5 </a:t>
            </a:r>
            <a:r>
              <a:rPr lang="ru-RU" dirty="0" err="1" smtClean="0"/>
              <a:t>млн</a:t>
            </a:r>
            <a:r>
              <a:rPr lang="ru-RU" dirty="0" smtClean="0"/>
              <a:t> случаев гепатита С  и от 75 до 150 тыс. – ВИЧ-инфекции. При этом страдают и медицинские работники.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78634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По данным выборочных исследований (Санкт-Петербург), на </a:t>
            </a:r>
            <a:r>
              <a:rPr lang="ru-RU" sz="3200" b="1" dirty="0" smtClean="0"/>
              <a:t>100 </a:t>
            </a:r>
            <a:r>
              <a:rPr lang="ru-RU" sz="3200" dirty="0" smtClean="0"/>
              <a:t>манипуляций у медицинского персонала приходится </a:t>
            </a:r>
            <a:r>
              <a:rPr lang="ru-RU" sz="3200" b="1" dirty="0" smtClean="0"/>
              <a:t>9</a:t>
            </a:r>
            <a:r>
              <a:rPr lang="ru-RU" sz="3200" dirty="0" smtClean="0"/>
              <a:t> проколов перчаток с повреждениями кожных покровов, попадание биологического материала на кожу и слизистые оболочки – </a:t>
            </a:r>
            <a:r>
              <a:rPr lang="ru-RU" sz="3200" b="1" dirty="0" smtClean="0"/>
              <a:t>14</a:t>
            </a:r>
            <a:r>
              <a:rPr lang="ru-RU" sz="3200" dirty="0" smtClean="0"/>
              <a:t>, проколы перчаток без повреждения кожных покровов – </a:t>
            </a:r>
            <a:r>
              <a:rPr lang="ru-RU" sz="3200" b="1" dirty="0" smtClean="0"/>
              <a:t>17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Профессиональное заражение медицинских работников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645734"/>
          </a:xfrm>
        </p:spPr>
        <p:txBody>
          <a:bodyPr/>
          <a:lstStyle/>
          <a:p>
            <a:pPr algn="just"/>
            <a:r>
              <a:rPr lang="ru-RU" dirty="0" smtClean="0"/>
              <a:t>Первый в мире случай заражения медицинского работника в результате укола иглой зарегистрирован в </a:t>
            </a:r>
            <a:r>
              <a:rPr lang="ru-RU" b="1" dirty="0" smtClean="0"/>
              <a:t>1984</a:t>
            </a:r>
            <a:r>
              <a:rPr lang="ru-RU" dirty="0" smtClean="0"/>
              <a:t> г.</a:t>
            </a:r>
          </a:p>
          <a:p>
            <a:pPr algn="just"/>
            <a:r>
              <a:rPr lang="ru-RU" dirty="0" smtClean="0"/>
              <a:t>В мире описано </a:t>
            </a:r>
            <a:r>
              <a:rPr lang="ru-RU" b="1" dirty="0" smtClean="0"/>
              <a:t>344</a:t>
            </a:r>
            <a:r>
              <a:rPr lang="ru-RU" dirty="0" smtClean="0"/>
              <a:t> случая профессионального инфицирования ВИЧ, из них </a:t>
            </a:r>
            <a:r>
              <a:rPr lang="ru-RU" b="1" dirty="0" smtClean="0"/>
              <a:t>106</a:t>
            </a:r>
            <a:r>
              <a:rPr lang="ru-RU" dirty="0" smtClean="0"/>
              <a:t> – доказаны (2009 г.)</a:t>
            </a:r>
          </a:p>
          <a:p>
            <a:pPr algn="just"/>
            <a:r>
              <a:rPr lang="ru-RU" b="1" dirty="0" smtClean="0"/>
              <a:t>48,2%</a:t>
            </a:r>
            <a:r>
              <a:rPr lang="ru-RU" dirty="0" smtClean="0"/>
              <a:t> - медицинские сестры;</a:t>
            </a:r>
          </a:p>
          <a:p>
            <a:pPr algn="just"/>
            <a:r>
              <a:rPr lang="ru-RU" b="1" dirty="0" smtClean="0"/>
              <a:t>39,3%</a:t>
            </a:r>
            <a:r>
              <a:rPr lang="ru-RU" dirty="0" smtClean="0"/>
              <a:t> - сотрудники клинических лабораторий;</a:t>
            </a:r>
          </a:p>
          <a:p>
            <a:pPr algn="just"/>
            <a:r>
              <a:rPr lang="ru-RU" b="1" dirty="0" smtClean="0"/>
              <a:t>12,5%</a:t>
            </a:r>
            <a:r>
              <a:rPr lang="ru-RU" dirty="0" smtClean="0"/>
              <a:t> - врачи хирургических специальностей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Профессиональное заражение медицинских работников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17106"/>
          </a:xfrm>
        </p:spPr>
        <p:txBody>
          <a:bodyPr/>
          <a:lstStyle/>
          <a:p>
            <a:pPr algn="just"/>
            <a:r>
              <a:rPr lang="ru-RU" dirty="0" smtClean="0"/>
              <a:t>В западноевропейских странах ежегодно </a:t>
            </a:r>
            <a:r>
              <a:rPr lang="ru-RU" b="1" dirty="0" smtClean="0"/>
              <a:t>один</a:t>
            </a:r>
            <a:r>
              <a:rPr lang="ru-RU" dirty="0" smtClean="0"/>
              <a:t> из каждых </a:t>
            </a:r>
            <a:r>
              <a:rPr lang="ru-RU" b="1" dirty="0" smtClean="0"/>
              <a:t>180</a:t>
            </a:r>
            <a:r>
              <a:rPr lang="ru-RU" dirty="0" smtClean="0"/>
              <a:t> медицинских работников инфицируется возбудителем гепатита В.</a:t>
            </a:r>
          </a:p>
          <a:p>
            <a:pPr algn="just"/>
            <a:r>
              <a:rPr lang="ru-RU" dirty="0" smtClean="0"/>
              <a:t>Это </a:t>
            </a:r>
            <a:r>
              <a:rPr lang="ru-RU" b="1" dirty="0" smtClean="0"/>
              <a:t>18</a:t>
            </a:r>
            <a:r>
              <a:rPr lang="ru-RU" dirty="0" smtClean="0"/>
              <a:t> тысяч медицинских работников в году или </a:t>
            </a:r>
            <a:r>
              <a:rPr lang="ru-RU" b="1" dirty="0" smtClean="0"/>
              <a:t>50</a:t>
            </a:r>
            <a:r>
              <a:rPr lang="ru-RU" dirty="0" smtClean="0"/>
              <a:t> в день (</a:t>
            </a:r>
            <a:r>
              <a:rPr lang="en-US" dirty="0" err="1" smtClean="0"/>
              <a:t>P.Van</a:t>
            </a:r>
            <a:r>
              <a:rPr lang="en-US" dirty="0" smtClean="0"/>
              <a:t> </a:t>
            </a:r>
            <a:r>
              <a:rPr lang="en-US" dirty="0" err="1" smtClean="0"/>
              <a:t>Damme</a:t>
            </a:r>
            <a:r>
              <a:rPr lang="en-US" dirty="0" smtClean="0"/>
              <a:t>, G. </a:t>
            </a:r>
            <a:r>
              <a:rPr lang="en-US" dirty="0" err="1" smtClean="0"/>
              <a:t>Tormans</a:t>
            </a:r>
            <a:r>
              <a:rPr lang="en-US" dirty="0" smtClean="0"/>
              <a:t>, 1993)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429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+mn-lt"/>
              </a:rPr>
              <a:t>Профессиональное заражение медицинских работников</a:t>
            </a:r>
            <a:endParaRPr lang="ru-RU" sz="28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401080" cy="486004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Российской Федерации более </a:t>
            </a:r>
            <a:r>
              <a:rPr lang="ru-RU" b="1" dirty="0" smtClean="0"/>
              <a:t>300</a:t>
            </a:r>
            <a:r>
              <a:rPr lang="ru-RU" dirty="0" smtClean="0"/>
              <a:t> случаев заражения медицинских работников, только </a:t>
            </a:r>
            <a:r>
              <a:rPr lang="ru-RU" b="1" dirty="0" smtClean="0"/>
              <a:t>3</a:t>
            </a:r>
            <a:r>
              <a:rPr lang="ru-RU" dirty="0" smtClean="0"/>
              <a:t> из них расцениваются как профессиональное заражение (данные 2011 г.)</a:t>
            </a:r>
          </a:p>
          <a:p>
            <a:pPr algn="just"/>
            <a:r>
              <a:rPr lang="ru-RU" dirty="0" smtClean="0"/>
              <a:t>В Омской области с 1996 – 2013 гг. не зарегистрировано профессионального заражения ВИЧ-инфекцией</a:t>
            </a:r>
          </a:p>
          <a:p>
            <a:pPr algn="just"/>
            <a:r>
              <a:rPr lang="ru-RU" dirty="0" smtClean="0"/>
              <a:t>Единичные случаи инфицирования медицинских работников на связаны с профессиональной деятельностью (половой, наркотический путь). Всего более </a:t>
            </a:r>
            <a:r>
              <a:rPr lang="ru-RU" b="1" dirty="0" smtClean="0"/>
              <a:t>50</a:t>
            </a:r>
            <a:r>
              <a:rPr lang="ru-RU" dirty="0" smtClean="0"/>
              <a:t> случаев, из них в </a:t>
            </a:r>
            <a:r>
              <a:rPr lang="ru-RU" b="1" dirty="0" smtClean="0"/>
              <a:t>2014 </a:t>
            </a:r>
            <a:r>
              <a:rPr lang="ru-RU" dirty="0" smtClean="0"/>
              <a:t>году – </a:t>
            </a:r>
            <a:r>
              <a:rPr lang="ru-RU" b="1" dirty="0" smtClean="0"/>
              <a:t>10</a:t>
            </a:r>
            <a:r>
              <a:rPr lang="ru-RU" dirty="0" smtClean="0"/>
              <a:t> случаев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+mn-lt"/>
              </a:rPr>
              <a:t>Аварийные ситуации</a:t>
            </a:r>
            <a:endParaRPr lang="ru-RU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 </a:t>
            </a:r>
            <a:r>
              <a:rPr lang="ru-RU" b="1" dirty="0" smtClean="0"/>
              <a:t>01.01.2015</a:t>
            </a:r>
            <a:r>
              <a:rPr lang="ru-RU" dirty="0" smtClean="0"/>
              <a:t> г. в Омской области зарегистрировано </a:t>
            </a:r>
            <a:r>
              <a:rPr lang="ru-RU" b="1" dirty="0" smtClean="0"/>
              <a:t>242</a:t>
            </a:r>
            <a:r>
              <a:rPr lang="ru-RU" dirty="0" smtClean="0"/>
              <a:t> аварийных ситуации, в том числе в </a:t>
            </a:r>
            <a:r>
              <a:rPr lang="ru-RU" b="1" dirty="0" smtClean="0"/>
              <a:t>2014 </a:t>
            </a:r>
            <a:r>
              <a:rPr lang="ru-RU" dirty="0" smtClean="0"/>
              <a:t>г. – </a:t>
            </a:r>
            <a:r>
              <a:rPr lang="ru-RU" b="1" dirty="0" smtClean="0"/>
              <a:t>24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В числе пострадавших – врачи, средний медицинский персонал, младший медицинский персонал, студент, врачи-интерны, врач-ординатор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642918"/>
            <a:ext cx="8686800" cy="78581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2"/>
                </a:solidFill>
              </a:rPr>
              <a:t/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100" b="1" dirty="0" smtClean="0">
                <a:solidFill>
                  <a:schemeClr val="accent2"/>
                </a:solidFill>
                <a:latin typeface="+mn-lt"/>
                <a:cs typeface="Arial" pitchFamily="34" charset="0"/>
              </a:rPr>
              <a:t>Структура аварийных ситуаций в 2013г. </a:t>
            </a:r>
            <a:br>
              <a:rPr lang="ru-RU" sz="3100" b="1" dirty="0" smtClean="0">
                <a:solidFill>
                  <a:schemeClr val="accent2"/>
                </a:solidFill>
                <a:latin typeface="+mn-lt"/>
                <a:cs typeface="Arial" pitchFamily="34" charset="0"/>
              </a:rPr>
            </a:br>
            <a:endParaRPr lang="ru-RU" sz="3100" b="1" dirty="0" smtClean="0">
              <a:solidFill>
                <a:schemeClr val="accent2"/>
              </a:solidFill>
              <a:latin typeface="+mn-lt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2051720" y="1714488"/>
          <a:ext cx="4968552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3000"/>
            <a:ext cx="8501122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Эпидемиологическая безопасность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931354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Эпидемиологическая безопасность является важнейшей составляющей обеспечения качества и безопасности медицинской помощи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Наибольшему риску заражения в 2013 г. подвергались: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42915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Сестринский персонал стационаров (процедурные и палатные медицинские сестры) – </a:t>
            </a:r>
            <a:r>
              <a:rPr lang="ru-RU" b="1" dirty="0" smtClean="0"/>
              <a:t>44,2%</a:t>
            </a:r>
          </a:p>
          <a:p>
            <a:pPr algn="just"/>
            <a:r>
              <a:rPr lang="ru-RU" dirty="0" smtClean="0"/>
              <a:t>Оперирующие хирурги и операционные сестры – </a:t>
            </a:r>
            <a:r>
              <a:rPr lang="ru-RU" b="1" dirty="0" smtClean="0"/>
              <a:t>15,4%</a:t>
            </a:r>
          </a:p>
          <a:p>
            <a:pPr algn="just"/>
            <a:r>
              <a:rPr lang="ru-RU" dirty="0" smtClean="0"/>
              <a:t>Медицинские работники акушерско-гинекологической службы – </a:t>
            </a:r>
            <a:r>
              <a:rPr lang="ru-RU" b="1" dirty="0" smtClean="0"/>
              <a:t>11,5%</a:t>
            </a:r>
          </a:p>
          <a:p>
            <a:pPr algn="just"/>
            <a:r>
              <a:rPr lang="ru-RU" dirty="0" smtClean="0"/>
              <a:t>Специалисты службы анестезиологии и реаниматологии – </a:t>
            </a:r>
            <a:r>
              <a:rPr lang="ru-RU" b="1" dirty="0" smtClean="0"/>
              <a:t>11,5%</a:t>
            </a:r>
          </a:p>
          <a:p>
            <a:pPr algn="just"/>
            <a:r>
              <a:rPr lang="ru-RU" dirty="0" smtClean="0"/>
              <a:t>Работники бригад «скорой помощи» – </a:t>
            </a:r>
            <a:r>
              <a:rPr lang="ru-RU" b="1" dirty="0" smtClean="0"/>
              <a:t>5,8%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</p:spPr>
        <p:txBody>
          <a:bodyPr/>
          <a:lstStyle/>
          <a:p>
            <a:r>
              <a:rPr lang="ru-RU" dirty="0" smtClean="0"/>
              <a:t>Повреждение кожи рук медицинских работников </a:t>
            </a:r>
            <a:r>
              <a:rPr lang="ru-RU" b="1" dirty="0" smtClean="0"/>
              <a:t>в 2013 </a:t>
            </a:r>
            <a:r>
              <a:rPr lang="ru-RU" dirty="0" smtClean="0"/>
              <a:t>г. произошло: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Инъекционной иглой – </a:t>
            </a:r>
            <a:r>
              <a:rPr lang="ru-RU" b="1" dirty="0" smtClean="0"/>
              <a:t>82,9%</a:t>
            </a:r>
          </a:p>
          <a:p>
            <a:r>
              <a:rPr lang="ru-RU" dirty="0" smtClean="0"/>
              <a:t>Хирургической иглой – </a:t>
            </a:r>
            <a:r>
              <a:rPr lang="ru-RU" b="1" dirty="0" smtClean="0"/>
              <a:t>12,2%</a:t>
            </a:r>
          </a:p>
          <a:p>
            <a:r>
              <a:rPr lang="ru-RU" dirty="0" smtClean="0"/>
              <a:t>Скальпелем – </a:t>
            </a:r>
            <a:r>
              <a:rPr lang="ru-RU" b="1" dirty="0" smtClean="0"/>
              <a:t>2,4%</a:t>
            </a:r>
            <a:endParaRPr lang="ru-RU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401080" cy="114300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Ситуации, при которых произошел</a:t>
            </a:r>
            <a:br>
              <a:rPr lang="ru-RU" sz="3200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 прокол кожи рук в 2013 г.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50179" name="Объект 3"/>
          <p:cNvGraphicFramePr>
            <a:graphicFrameLocks noGrp="1"/>
          </p:cNvGraphicFramePr>
          <p:nvPr>
            <p:ph idx="1"/>
          </p:nvPr>
        </p:nvGraphicFramePr>
        <p:xfrm>
          <a:off x="757238" y="2071678"/>
          <a:ext cx="7858125" cy="4572032"/>
        </p:xfrm>
        <a:graphic>
          <a:graphicData uri="http://schemas.openxmlformats.org/presentationml/2006/ole">
            <p:oleObj spid="_x0000_s21506" r:id="rId3" imgW="9242337" imgH="5310076" progId="Excel.Sheet.8">
              <p:embed/>
            </p:oleObj>
          </a:graphicData>
        </a:graphic>
      </p:graphicFrame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>
          <a:xfrm>
            <a:off x="457200" y="500041"/>
            <a:ext cx="8362950" cy="85725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  <a:t>Алгоритм действий </a:t>
            </a:r>
            <a:br>
              <a:rPr lang="ru-RU" sz="28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</a:br>
            <a:r>
              <a:rPr lang="ru-RU" sz="28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  <a:t>при аварийной ситуации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971600" y="1556791"/>
          <a:ext cx="7942030" cy="504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трелка вправо 3"/>
          <p:cNvSpPr/>
          <p:nvPr/>
        </p:nvSpPr>
        <p:spPr>
          <a:xfrm>
            <a:off x="4356100" y="1989138"/>
            <a:ext cx="971550" cy="434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Выгнутая вправо стрелка 4"/>
          <p:cNvSpPr/>
          <p:nvPr/>
        </p:nvSpPr>
        <p:spPr>
          <a:xfrm rot="1803329">
            <a:off x="7380288" y="3321050"/>
            <a:ext cx="690562" cy="97155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2206361">
            <a:off x="2938463" y="3543300"/>
            <a:ext cx="785812" cy="9191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4500563" y="5762625"/>
            <a:ext cx="1006475" cy="4032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86808" cy="92869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Обследование на ВИЧ-инфекцию, гепатиты  с использованием простых «быстрых» </a:t>
            </a:r>
            <a:r>
              <a:rPr lang="ru-RU" sz="2800" b="1" dirty="0" err="1" smtClean="0">
                <a:solidFill>
                  <a:schemeClr val="accent2"/>
                </a:solidFill>
                <a:latin typeface="+mn-lt"/>
                <a:cs typeface="Times New Roman" pitchFamily="18" charset="0"/>
              </a:rPr>
              <a:t>экспресс-тестов</a:t>
            </a:r>
            <a:endParaRPr lang="ru-RU" sz="2800" b="1" dirty="0">
              <a:solidFill>
                <a:schemeClr val="accent2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421710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Чувствительность в среднем – </a:t>
            </a:r>
            <a:r>
              <a:rPr lang="ru-RU" b="1" dirty="0" smtClean="0"/>
              <a:t>99,6%</a:t>
            </a:r>
          </a:p>
          <a:p>
            <a:pPr algn="just"/>
            <a:r>
              <a:rPr lang="ru-RU" dirty="0" smtClean="0"/>
              <a:t>Специфичность – </a:t>
            </a:r>
            <a:r>
              <a:rPr lang="ru-RU" b="1" dirty="0" smtClean="0"/>
              <a:t>99,97%</a:t>
            </a:r>
          </a:p>
          <a:p>
            <a:pPr algn="just"/>
            <a:r>
              <a:rPr lang="ru-RU" dirty="0" smtClean="0"/>
              <a:t>Тест занимает около </a:t>
            </a:r>
            <a:r>
              <a:rPr lang="ru-RU" b="1" dirty="0" smtClean="0"/>
              <a:t>15 – 20 </a:t>
            </a:r>
            <a:r>
              <a:rPr lang="ru-RU" dirty="0" smtClean="0"/>
              <a:t>минут</a:t>
            </a: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Тест</a:t>
            </a:r>
            <a:r>
              <a:rPr lang="ru-RU" dirty="0" smtClean="0"/>
              <a:t> системы для выявления антител: </a:t>
            </a:r>
            <a:endParaRPr lang="en-US" dirty="0" smtClean="0"/>
          </a:p>
          <a:p>
            <a:pPr algn="just">
              <a:buNone/>
            </a:pPr>
            <a:r>
              <a:rPr lang="ru-RU" dirty="0" smtClean="0"/>
              <a:t> «</a:t>
            </a:r>
            <a:r>
              <a:rPr lang="en-US" dirty="0" err="1" smtClean="0"/>
              <a:t>Ora</a:t>
            </a:r>
            <a:r>
              <a:rPr lang="en-US" dirty="0" smtClean="0"/>
              <a:t> Quick Rapid HIV – 1 Antibody Test</a:t>
            </a:r>
            <a:r>
              <a:rPr lang="ru-RU" dirty="0" smtClean="0"/>
              <a:t> </a:t>
            </a:r>
            <a:r>
              <a:rPr lang="ru-RU" dirty="0" err="1" smtClean="0"/>
              <a:t>Детермины</a:t>
            </a:r>
            <a:r>
              <a:rPr lang="ru-RU" dirty="0" smtClean="0"/>
              <a:t> ВИЧ», «</a:t>
            </a:r>
            <a:r>
              <a:rPr lang="ru-RU" dirty="0" err="1" smtClean="0"/>
              <a:t>Рерочек</a:t>
            </a:r>
            <a:r>
              <a:rPr lang="ru-RU" dirty="0" smtClean="0"/>
              <a:t> ВИЧ», «</a:t>
            </a:r>
            <a:r>
              <a:rPr lang="ru-RU" dirty="0" err="1" smtClean="0"/>
              <a:t>Иммуно</a:t>
            </a:r>
            <a:r>
              <a:rPr lang="ru-RU" dirty="0" smtClean="0"/>
              <a:t> </a:t>
            </a:r>
            <a:r>
              <a:rPr lang="ru-RU" dirty="0" err="1" smtClean="0"/>
              <a:t>Хром-антиВИЧ</a:t>
            </a:r>
            <a:r>
              <a:rPr lang="ru-RU" dirty="0" smtClean="0"/>
              <a:t> ½ - экспресс» и др.</a:t>
            </a:r>
          </a:p>
          <a:p>
            <a:pPr algn="just">
              <a:buNone/>
            </a:pPr>
            <a:r>
              <a:rPr lang="ru-RU" dirty="0" smtClean="0"/>
              <a:t>   Для проведения теста достаточно </a:t>
            </a:r>
            <a:r>
              <a:rPr lang="ru-RU" b="1" dirty="0" smtClean="0"/>
              <a:t>1 </a:t>
            </a:r>
            <a:r>
              <a:rPr lang="ru-RU" dirty="0" smtClean="0"/>
              <a:t>капли крови из пальца. Положительные результаты должны быть подтверждены в лаборатории Центра СПИД методом </a:t>
            </a:r>
            <a:r>
              <a:rPr lang="ru-RU" b="1" dirty="0" smtClean="0"/>
              <a:t>ИФА</a:t>
            </a:r>
            <a:r>
              <a:rPr lang="ru-RU" dirty="0" smtClean="0"/>
              <a:t> и </a:t>
            </a:r>
            <a:r>
              <a:rPr lang="ru-RU" b="1" dirty="0" smtClean="0"/>
              <a:t>ИБ</a:t>
            </a:r>
            <a:endParaRPr lang="ru-RU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714356"/>
            <a:ext cx="8229600" cy="1201756"/>
          </a:xfrm>
        </p:spPr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  <a:t>ЖУРНАЛ УЧЕТА АВАРИЙНЫХ СИТУАЦИЙ, </a:t>
            </a:r>
            <a:br>
              <a:rPr lang="ru-RU" sz="24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</a:br>
            <a:r>
              <a:rPr lang="ru-RU" sz="24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  <a:t>ТРАВМ МЕДИЦИНСКОГО ПЕРСОНАЛА</a:t>
            </a:r>
            <a:br>
              <a:rPr lang="ru-RU" sz="24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</a:br>
            <a:r>
              <a:rPr lang="ru-RU" sz="2000" b="1" dirty="0" smtClean="0">
                <a:solidFill>
                  <a:schemeClr val="accent2"/>
                </a:solidFill>
                <a:effectLst/>
                <a:latin typeface="+mn-lt"/>
                <a:cs typeface="Arial" charset="0"/>
              </a:rPr>
              <a:t>(приложение №2 к Письму МЗОО от 06.04.2012 № 581/05)</a:t>
            </a:r>
          </a:p>
        </p:txBody>
      </p:sp>
      <p:graphicFrame>
        <p:nvGraphicFramePr>
          <p:cNvPr id="52227" name="Group 3"/>
          <p:cNvGraphicFramePr>
            <a:graphicFrameLocks noGrp="1"/>
          </p:cNvGraphicFramePr>
          <p:nvPr>
            <p:ph type="tbl" idx="1"/>
          </p:nvPr>
        </p:nvGraphicFramePr>
        <p:xfrm>
          <a:off x="395288" y="2205038"/>
          <a:ext cx="8229600" cy="3791064"/>
        </p:xfrm>
        <a:graphic>
          <a:graphicData uri="http://schemas.openxmlformats.org/drawingml/2006/table">
            <a:tbl>
              <a:tblPr/>
              <a:tblGrid>
                <a:gridCol w="720080"/>
                <a:gridCol w="926157"/>
                <a:gridCol w="822325"/>
                <a:gridCol w="699790"/>
                <a:gridCol w="864096"/>
                <a:gridCol w="648072"/>
                <a:gridCol w="1008112"/>
                <a:gridCol w="1008112"/>
                <a:gridCol w="710531"/>
                <a:gridCol w="822325"/>
              </a:tblGrid>
              <a:tr h="3242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ФИО меди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цинского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работника, получившего травму</a:t>
                      </a:r>
                    </a:p>
                  </a:txBody>
                  <a:tcPr marT="45612" marB="456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Место где произошла аварийная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ситуа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ция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(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проце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дурная, операционная, палата)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Долж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ность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медицинского работника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Дата (час, мину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ты) трав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мы,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ава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рии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Манипу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ляция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, при которой произошла травма, авария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Крат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кое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описа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ние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трав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мы,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ава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рии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ФИО, дата рождения пациента, при оказании помощи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которо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му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получе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на травма, ДИАГНОЗ 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Проведен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ные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противо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эпидемические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мероприя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тия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, первичная обработка раны, прививки против гепатита В, 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направ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ление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работника в СПИД Центр. 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Результаты экс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пресс-тестирования мед. работника и па-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циента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Подписи зав. отделе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нием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 или старшей медсестры и ответственного лица 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marT="45612" marB="456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6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0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12" marB="456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513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tx2"/>
              </a:solidFill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+mn-lt"/>
              </a:rPr>
              <a:t>Комплекс мероприятий, направленных на снижение общей и профессиональной заболеваемости работников здравоохранения</a:t>
            </a:r>
            <a:endParaRPr lang="ru-RU" sz="28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571744"/>
            <a:ext cx="8143932" cy="400279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1.</a:t>
            </a:r>
            <a:r>
              <a:rPr lang="ru-RU" sz="2400" dirty="0" smtClean="0"/>
              <a:t> Соблюдение требований следующих документов:</a:t>
            </a:r>
          </a:p>
          <a:p>
            <a:pPr algn="just"/>
            <a:r>
              <a:rPr lang="ru-RU" sz="2400" dirty="0" smtClean="0"/>
              <a:t>«Санитарно-эпидемиологические требования к организациям, осуществляющим медицинскую деятельность» (</a:t>
            </a:r>
            <a:r>
              <a:rPr lang="ru-RU" sz="2400" dirty="0" err="1" smtClean="0"/>
              <a:t>СанПиН</a:t>
            </a:r>
            <a:r>
              <a:rPr lang="ru-RU" sz="2400" dirty="0" smtClean="0"/>
              <a:t> 2.1.3.2630-10);</a:t>
            </a:r>
          </a:p>
          <a:p>
            <a:pPr algn="just"/>
            <a:r>
              <a:rPr lang="ru-RU" sz="2400" dirty="0" smtClean="0"/>
              <a:t>«Гигиенические и эпидемиологические требования к условиям труда медицинских работников, выполняющих работы, связанные с риском возникновения инфекционных заболеваний» (МР 2.2.9.2242-07)</a:t>
            </a: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472518" cy="5502990"/>
          </a:xfrm>
        </p:spPr>
        <p:txBody>
          <a:bodyPr/>
          <a:lstStyle/>
          <a:p>
            <a:pPr algn="just"/>
            <a:r>
              <a:rPr lang="ru-RU" dirty="0" smtClean="0"/>
              <a:t>«Гигиенические требования к устройству и эксплуатации рентгеновских кабинетов, аппаратов и проведению рентгенологических исследований» (</a:t>
            </a:r>
            <a:r>
              <a:rPr lang="ru-RU" dirty="0" err="1" smtClean="0"/>
              <a:t>СанПиН</a:t>
            </a:r>
            <a:r>
              <a:rPr lang="ru-RU" dirty="0" smtClean="0"/>
              <a:t> 2.6.1.1192-03)</a:t>
            </a:r>
          </a:p>
          <a:p>
            <a:pPr algn="just"/>
            <a:r>
              <a:rPr lang="ru-RU" dirty="0" smtClean="0"/>
              <a:t>«Гигиенические требования к условиям труда медицинских работников, выполняющих ультразвуковые исследования» (Руководство. Р 2.2.4/2.2.9.2266-07);</a:t>
            </a:r>
          </a:p>
          <a:p>
            <a:pPr algn="just"/>
            <a:r>
              <a:rPr lang="ru-RU" dirty="0" smtClean="0"/>
              <a:t>«Санитарно-эпидемиологические требования к обращению с медицинскими отходами» (</a:t>
            </a:r>
            <a:r>
              <a:rPr lang="ru-RU" dirty="0" err="1" smtClean="0"/>
              <a:t>СанПиН</a:t>
            </a:r>
            <a:r>
              <a:rPr lang="ru-RU" dirty="0" smtClean="0"/>
              <a:t> 2.1.7.2790-10)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186766" cy="564586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2. </a:t>
            </a:r>
            <a:r>
              <a:rPr lang="ru-RU" dirty="0" smtClean="0"/>
              <a:t>Соблюдение медицинскими работниками нормативных документов по охране труда для лечебно-профилактических учреждений.</a:t>
            </a:r>
          </a:p>
          <a:p>
            <a:pPr algn="just"/>
            <a:r>
              <a:rPr lang="ru-RU" b="1" dirty="0" smtClean="0"/>
              <a:t>3.</a:t>
            </a:r>
            <a:r>
              <a:rPr lang="ru-RU" dirty="0" smtClean="0"/>
              <a:t> Обучение всех категорий медицинских работников правилам профессиональной безопасности и профилактики профессиональных заражений.</a:t>
            </a:r>
          </a:p>
          <a:p>
            <a:pPr algn="just"/>
            <a:r>
              <a:rPr lang="ru-RU" b="1" dirty="0" smtClean="0"/>
              <a:t>4.</a:t>
            </a:r>
            <a:r>
              <a:rPr lang="ru-RU" dirty="0" smtClean="0"/>
              <a:t> Соблюдение правил ношения рабочей одежды и использования сотрудниками специальных защитных приспособлений (перчаток, масок и др. индивидуальных защитных средств), снижающих риск возникновения профессиональных заболеваний.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7929618" cy="58601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5.</a:t>
            </a:r>
            <a:r>
              <a:rPr lang="ru-RU" dirty="0" smtClean="0"/>
              <a:t> Соблюдение правил личной безопасности при обращении с острыми (колющими) предметами, </a:t>
            </a:r>
            <a:r>
              <a:rPr lang="ru-RU" dirty="0" err="1" smtClean="0"/>
              <a:t>контаминированными</a:t>
            </a:r>
            <a:r>
              <a:rPr lang="ru-RU" dirty="0" smtClean="0"/>
              <a:t> биологическими жидкостями пациентов; выполнение алгоритма действий при возникновении «аварийных» ситуаций в процессе профессиональной деятельности.</a:t>
            </a:r>
          </a:p>
          <a:p>
            <a:pPr algn="just"/>
            <a:r>
              <a:rPr lang="ru-RU" b="1" dirty="0" smtClean="0"/>
              <a:t>6. </a:t>
            </a:r>
            <a:r>
              <a:rPr lang="ru-RU" dirty="0" smtClean="0"/>
              <a:t>Своевременное проведение специфической иммунопрофилактики гепатита В студентов медицинских ВУЗов и училищ, а также всех медицинских работников вне зависимости от специальности.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  <a:latin typeface="+mn-lt"/>
              </a:rPr>
              <a:t>Безопасность </a:t>
            </a:r>
            <a:endParaRPr lang="ru-RU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pPr algn="just"/>
            <a:r>
              <a:rPr lang="ru-RU" dirty="0" smtClean="0"/>
              <a:t>Безопасность – состояние человека, когда действие внешних и внутренних факторов не приводит к смерти, ухудшению функционирования и развития организма, сознания, психики и человека в целом, и не препятствует достижению определенных желательных для человека целей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dirty="0" err="1" smtClean="0"/>
              <a:t>Заплатнский</a:t>
            </a:r>
            <a:r>
              <a:rPr lang="ru-RU" dirty="0" smtClean="0"/>
              <a:t>, В.М. Терминология науки о безопасности, 2006</a:t>
            </a:r>
            <a:r>
              <a:rPr lang="en-US" dirty="0" smtClean="0"/>
              <a:t>]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7238"/>
          </a:xfrm>
        </p:spPr>
        <p:txBody>
          <a:bodyPr/>
          <a:lstStyle/>
          <a:p>
            <a:pPr algn="just"/>
            <a:r>
              <a:rPr lang="ru-RU" b="1" dirty="0" smtClean="0"/>
              <a:t>7.</a:t>
            </a:r>
            <a:r>
              <a:rPr lang="ru-RU" dirty="0" smtClean="0"/>
              <a:t> Проведение предварительных и периодических медицинских осмотров в соответствии с действующими нормативными документами.</a:t>
            </a:r>
          </a:p>
          <a:p>
            <a:pPr algn="just"/>
            <a:r>
              <a:rPr lang="ru-RU" b="1" dirty="0" smtClean="0"/>
              <a:t>8. </a:t>
            </a:r>
            <a:r>
              <a:rPr lang="ru-RU" dirty="0" smtClean="0"/>
              <a:t>Проведение Специальной оценки условий труда (СОУТ) рабочих мест в соответствии с действующим законодательством.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  <a:latin typeface="+mn-lt"/>
              </a:rPr>
              <a:t>Благодарю за внимание!</a:t>
            </a:r>
            <a:endParaRPr lang="ru-RU" sz="44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24311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+mn-lt"/>
              </a:rPr>
              <a:t>Безопасность</a:t>
            </a:r>
            <a:endParaRPr lang="ru-RU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6011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Безопасность – отсутствие недопустимого риска, связанного с возможностью нанесения ущерба. В области стандартизации безопасности продукции, процессов и услуг это понятие обычно рассматривается с целью достижения оптимального баланса ряда факторов, включая такие нетехнические факторы, как поведение человека, позволяющих свести риск, связанный с возможностью нанесения ущерба здоровью людей и сохранности имущества до приемлемого уровня.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en-US" dirty="0" smtClean="0"/>
              <a:t>[</a:t>
            </a:r>
            <a:r>
              <a:rPr lang="ru-RU" sz="2400" dirty="0" smtClean="0"/>
              <a:t>Российская энциклопедия по охране труда: В 3 т. М.: Изд-во НЦ ЭНАС, 2007 </a:t>
            </a:r>
            <a:r>
              <a:rPr lang="en-US" dirty="0" smtClean="0"/>
              <a:t>]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+mn-lt"/>
              </a:rPr>
              <a:t>Профессиональные факторы в труде медицинских работников, опасные для здоровья</a:t>
            </a:r>
            <a:endParaRPr lang="ru-RU" sz="2400" b="1" dirty="0">
              <a:solidFill>
                <a:schemeClr val="accent2"/>
              </a:solidFill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3" y="2071677"/>
          <a:ext cx="8858314" cy="428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9"/>
                <a:gridCol w="1428759"/>
                <a:gridCol w="1928826"/>
                <a:gridCol w="1961736"/>
                <a:gridCol w="2038794"/>
              </a:tblGrid>
              <a:tr h="410090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782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Физические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50" dirty="0" smtClean="0"/>
                        <a:t>Химические</a:t>
                      </a:r>
                      <a:endParaRPr lang="ru-RU" sz="16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Биологические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Нервно-</a:t>
                      </a:r>
                    </a:p>
                    <a:p>
                      <a:pPr algn="ctr"/>
                      <a:r>
                        <a:rPr lang="ru-RU" dirty="0" smtClean="0"/>
                        <a:t>эмоциональные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Эргономические</a:t>
                      </a:r>
                      <a:endParaRPr lang="ru-RU" dirty="0"/>
                    </a:p>
                  </a:txBody>
                  <a:tcPr/>
                </a:tc>
              </a:tr>
              <a:tr h="3168364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Электрические и </a:t>
                      </a:r>
                      <a:r>
                        <a:rPr lang="ru-RU" sz="1400" dirty="0" err="1" smtClean="0"/>
                        <a:t>электромагнит-ные</a:t>
                      </a:r>
                      <a:r>
                        <a:rPr lang="ru-RU" sz="1400" dirty="0" smtClean="0"/>
                        <a:t> поля</a:t>
                      </a:r>
                    </a:p>
                    <a:p>
                      <a:pPr algn="just"/>
                      <a:r>
                        <a:rPr lang="ru-RU" sz="1400" dirty="0" smtClean="0"/>
                        <a:t>Ультразвук</a:t>
                      </a:r>
                    </a:p>
                    <a:p>
                      <a:pPr algn="just"/>
                      <a:r>
                        <a:rPr lang="ru-RU" sz="1400" dirty="0" smtClean="0"/>
                        <a:t>Лазерные излучения</a:t>
                      </a:r>
                    </a:p>
                    <a:p>
                      <a:pPr algn="just"/>
                      <a:r>
                        <a:rPr lang="ru-RU" sz="1400" dirty="0" smtClean="0"/>
                        <a:t>Ионизирующее излучение</a:t>
                      </a:r>
                    </a:p>
                    <a:p>
                      <a:pPr algn="just"/>
                      <a:r>
                        <a:rPr lang="ru-RU" sz="1400" dirty="0" smtClean="0"/>
                        <a:t>Шум, вибрация</a:t>
                      </a:r>
                    </a:p>
                    <a:p>
                      <a:pPr algn="just"/>
                      <a:r>
                        <a:rPr lang="ru-RU" sz="1400" dirty="0" err="1" smtClean="0"/>
                        <a:t>Нерациональ-ное</a:t>
                      </a:r>
                      <a:endParaRPr lang="ru-RU" sz="1400" dirty="0" smtClean="0"/>
                    </a:p>
                    <a:p>
                      <a:pPr algn="just"/>
                      <a:r>
                        <a:rPr lang="ru-RU" sz="1400" dirty="0" smtClean="0"/>
                        <a:t>освещение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Анестетики</a:t>
                      </a:r>
                    </a:p>
                    <a:p>
                      <a:r>
                        <a:rPr lang="ru-RU" sz="1400" dirty="0" smtClean="0"/>
                        <a:t>Антибиотики</a:t>
                      </a:r>
                    </a:p>
                    <a:p>
                      <a:r>
                        <a:rPr lang="ru-RU" sz="1400" dirty="0" smtClean="0"/>
                        <a:t>Химические вещества, в т.ч. </a:t>
                      </a:r>
                      <a:r>
                        <a:rPr lang="ru-RU" sz="1400" dirty="0" err="1" smtClean="0"/>
                        <a:t>цитостатики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Бактерии</a:t>
                      </a:r>
                    </a:p>
                    <a:p>
                      <a:r>
                        <a:rPr lang="ru-RU" sz="1400" dirty="0" smtClean="0"/>
                        <a:t>Вирусы</a:t>
                      </a:r>
                    </a:p>
                    <a:p>
                      <a:r>
                        <a:rPr lang="ru-RU" sz="1400" dirty="0" smtClean="0"/>
                        <a:t>Простейшие</a:t>
                      </a:r>
                    </a:p>
                    <a:p>
                      <a:r>
                        <a:rPr lang="ru-RU" sz="1400" dirty="0" smtClean="0"/>
                        <a:t>Грибы</a:t>
                      </a:r>
                    </a:p>
                    <a:p>
                      <a:r>
                        <a:rPr lang="ru-RU" sz="1400" dirty="0" smtClean="0"/>
                        <a:t>Паразиты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Интеллектуальное напряжение</a:t>
                      </a:r>
                    </a:p>
                    <a:p>
                      <a:r>
                        <a:rPr lang="ru-RU" sz="1400" dirty="0" smtClean="0"/>
                        <a:t>Эмоциональное напряжение</a:t>
                      </a:r>
                    </a:p>
                    <a:p>
                      <a:r>
                        <a:rPr lang="ru-RU" sz="1400" dirty="0" smtClean="0"/>
                        <a:t>Напряжение внимания, памяти</a:t>
                      </a:r>
                    </a:p>
                    <a:p>
                      <a:r>
                        <a:rPr lang="ru-RU" sz="1400" dirty="0" smtClean="0"/>
                        <a:t>Необходимость принимать решения в экстремальной ситуации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Работа в вынужденной позе</a:t>
                      </a:r>
                    </a:p>
                    <a:p>
                      <a:r>
                        <a:rPr lang="ru-RU" sz="1400" dirty="0" smtClean="0"/>
                        <a:t>Эксплуатация </a:t>
                      </a:r>
                      <a:r>
                        <a:rPr lang="ru-RU" sz="1400" dirty="0" err="1" smtClean="0"/>
                        <a:t>эргономически</a:t>
                      </a:r>
                      <a:r>
                        <a:rPr lang="ru-RU" sz="1400" dirty="0" smtClean="0"/>
                        <a:t> неадекватного  оборудования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Безопасность медицинской помощи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400279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При оказании медицинской помощи всегда есть риск возникновения инфекции как у пациентов, так и у медицинского персонала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3614734" cy="57864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000108"/>
            <a:ext cx="4543428" cy="55721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«Современный научно обоснованный подход к профилактике и контролю инфекций четко демонстрирует, что ни один тип учреждения здравоохранения ни в одной стране не может претендовать на то, чтобы быть свободным от риска возникновения инфекций, связанных с оказанием медицинской помощи» (ВОЗ)</a:t>
            </a:r>
            <a:endParaRPr lang="ru-RU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3500461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+mn-lt"/>
              </a:rPr>
              <a:t>Стратегическая задача здравоохранения</a:t>
            </a:r>
            <a:endParaRPr lang="ru-RU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145668"/>
          </a:xfrm>
        </p:spPr>
        <p:txBody>
          <a:bodyPr/>
          <a:lstStyle/>
          <a:p>
            <a:pPr algn="just"/>
            <a:r>
              <a:rPr lang="ru-RU" dirty="0" smtClean="0"/>
              <a:t>Обеспечение качества и безопасности медицинской помощи</a:t>
            </a:r>
          </a:p>
          <a:p>
            <a:pPr algn="just"/>
            <a:endParaRPr lang="ru-RU" dirty="0" smtClean="0"/>
          </a:p>
          <a:p>
            <a:pPr algn="just"/>
            <a:r>
              <a:rPr lang="ru-RU" b="1" dirty="0" smtClean="0">
                <a:solidFill>
                  <a:schemeClr val="accent2"/>
                </a:solidFill>
              </a:rPr>
              <a:t>Эпидемиологическая безопасность </a:t>
            </a:r>
            <a:r>
              <a:rPr lang="ru-RU" dirty="0" smtClean="0"/>
              <a:t>– неотъемлемая составляющая качества и безопасности медицинской помощи.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latin typeface="+mn-lt"/>
              </a:rPr>
              <a:t>Эпидемиологическая безопасность медицинской помощи</a:t>
            </a:r>
            <a:endParaRPr lang="ru-RU" sz="3200" b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Состояние, характеризующееся совокупностью условий, при которых </a:t>
            </a:r>
            <a:r>
              <a:rPr lang="ru-RU" b="1" u="sng" dirty="0" smtClean="0">
                <a:solidFill>
                  <a:schemeClr val="accent2"/>
                </a:solidFill>
              </a:rPr>
              <a:t>отсутствует недопустимый риск </a:t>
            </a:r>
            <a:r>
              <a:rPr lang="ru-RU" dirty="0" smtClean="0"/>
              <a:t>возникновения у пациентов и медицинского персонала заболеваний инфекциями, связанными с оказанием медицинской помощи, состояния носительства, интоксикации, </a:t>
            </a:r>
            <a:r>
              <a:rPr lang="ru-RU" dirty="0" err="1" smtClean="0"/>
              <a:t>сенсебилизации</a:t>
            </a:r>
            <a:r>
              <a:rPr lang="ru-RU" dirty="0" smtClean="0"/>
              <a:t> организма, травм, вызванных микро- и </a:t>
            </a:r>
            <a:r>
              <a:rPr lang="ru-RU" dirty="0" err="1" smtClean="0"/>
              <a:t>макроорганизмами</a:t>
            </a:r>
            <a:r>
              <a:rPr lang="ru-RU" dirty="0" smtClean="0"/>
              <a:t> </a:t>
            </a:r>
            <a:r>
              <a:rPr lang="ru-RU" dirty="0" err="1" smtClean="0"/>
              <a:t>и</a:t>
            </a:r>
            <a:r>
              <a:rPr lang="ru-RU" dirty="0" smtClean="0"/>
              <a:t> продуктами их жизнедеятельности, а также культурами клеток и тканей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illy_mim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illy_mime">
    <a:majorFont>
      <a:latin typeface="Impact"/>
      <a:ea typeface=""/>
      <a:cs typeface=""/>
    </a:majorFont>
    <a:minorFont>
      <a:latin typeface="Tahoma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493</TotalTime>
  <Words>1510</Words>
  <PresentationFormat>Экран (4:3)</PresentationFormat>
  <Paragraphs>189</Paragraphs>
  <Slides>31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Городская</vt:lpstr>
      <vt:lpstr>Лист Microsoft Office Excel 97-2003</vt:lpstr>
      <vt:lpstr>Эпидемиологическая безопасность Профилактика профессионального инфицирования</vt:lpstr>
      <vt:lpstr>Эпидемиологическая безопасность</vt:lpstr>
      <vt:lpstr>Безопасность </vt:lpstr>
      <vt:lpstr>Безопасность</vt:lpstr>
      <vt:lpstr>Профессиональные факторы в труде медицинских работников, опасные для здоровья</vt:lpstr>
      <vt:lpstr>Безопасность медицинской помощи</vt:lpstr>
      <vt:lpstr>Слайд 7</vt:lpstr>
      <vt:lpstr>Стратегическая задача здравоохранения</vt:lpstr>
      <vt:lpstr>Эпидемиологическая безопасность медицинской помощи</vt:lpstr>
      <vt:lpstr>Медицинские работники</vt:lpstr>
      <vt:lpstr>Медицинские работники</vt:lpstr>
      <vt:lpstr>Основные причины возникновения профессиональных заболеваний среди медицинских работников в России  в 2004 – 2012 гг.</vt:lpstr>
      <vt:lpstr>Слайд 13</vt:lpstr>
      <vt:lpstr>Слайд 14</vt:lpstr>
      <vt:lpstr>Профессиональное заражение медицинских работников</vt:lpstr>
      <vt:lpstr>Профессиональное заражение медицинских работников</vt:lpstr>
      <vt:lpstr>Профессиональное заражение медицинских работников</vt:lpstr>
      <vt:lpstr>Аварийные ситуации</vt:lpstr>
      <vt:lpstr> Структура аварийных ситуаций в 2013г.  </vt:lpstr>
      <vt:lpstr>Наибольшему риску заражения в 2013 г. подвергались:</vt:lpstr>
      <vt:lpstr>Слайд 21</vt:lpstr>
      <vt:lpstr>Ситуации, при которых произошел  прокол кожи рук в 2013 г.</vt:lpstr>
      <vt:lpstr>Алгоритм действий  при аварийной ситуации</vt:lpstr>
      <vt:lpstr>Обследование на ВИЧ-инфекцию, гепатиты  с использованием простых «быстрых» экспресс-тестов</vt:lpstr>
      <vt:lpstr>ЖУРНАЛ УЧЕТА АВАРИЙНЫХ СИТУАЦИЙ,  ТРАВМ МЕДИЦИНСКОГО ПЕРСОНАЛА (приложение №2 к Письму МЗОО от 06.04.2012 № 581/05)</vt:lpstr>
      <vt:lpstr>Комплекс мероприятий, направленных на снижение общей и профессиональной заболеваемости работников здравоохранения</vt:lpstr>
      <vt:lpstr>Слайд 27</vt:lpstr>
      <vt:lpstr>Слайд 28</vt:lpstr>
      <vt:lpstr>Слайд 29</vt:lpstr>
      <vt:lpstr>Слайд 30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Инфекционная безопасность: профилактика профессионального инфицирования</dc:title>
  <dc:creator>Ольга Николаевна</dc:creator>
  <cp:lastModifiedBy>pletneva_tv</cp:lastModifiedBy>
  <cp:revision>104</cp:revision>
  <dcterms:created xsi:type="dcterms:W3CDTF">2015-04-16T07:24:06Z</dcterms:created>
  <dcterms:modified xsi:type="dcterms:W3CDTF">2015-08-18T09:27:58Z</dcterms:modified>
</cp:coreProperties>
</file>