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77" r:id="rId4"/>
    <p:sldId id="258" r:id="rId5"/>
    <p:sldId id="290" r:id="rId6"/>
    <p:sldId id="262" r:id="rId7"/>
    <p:sldId id="263" r:id="rId8"/>
    <p:sldId id="265" r:id="rId9"/>
    <p:sldId id="260" r:id="rId10"/>
    <p:sldId id="261" r:id="rId11"/>
    <p:sldId id="264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2" r:id="rId20"/>
    <p:sldId id="275" r:id="rId21"/>
    <p:sldId id="291" r:id="rId22"/>
    <p:sldId id="289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7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55" autoAdjust="0"/>
  </p:normalViewPr>
  <p:slideViewPr>
    <p:cSldViewPr>
      <p:cViewPr varScale="1">
        <p:scale>
          <a:sx n="63" d="100"/>
          <a:sy n="63" d="100"/>
        </p:scale>
        <p:origin x="-7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8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threePt" dir="t"/>
            </a:scene3d>
          </a:bodyPr>
          <a:lstStyle>
            <a:lvl1pPr>
              <a:defRPr b="1">
                <a:solidFill>
                  <a:srgbClr val="14436A"/>
                </a:solidFill>
                <a:latin typeface="Century Gothic" pitchFamily="34" charset="0"/>
                <a:cs typeface="Segoe UI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245A4D"/>
                </a:solidFill>
                <a:effectLst>
                  <a:outerShdw blurRad="50800" dist="38100" dir="2700000" algn="tl" rotWithShape="0">
                    <a:schemeClr val="bg1">
                      <a:lumMod val="75000"/>
                      <a:alpha val="40000"/>
                    </a:schemeClr>
                  </a:outerShdw>
                </a:effectLst>
                <a:latin typeface="Century Gothic" pitchFamily="34" charset="0"/>
                <a:cs typeface="Segoe U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3A927D"/>
                </a:solidFill>
              </a:defRPr>
            </a:lvl1pPr>
            <a:lvl2pPr>
              <a:defRPr sz="2400">
                <a:solidFill>
                  <a:srgbClr val="3A927D"/>
                </a:solidFill>
              </a:defRPr>
            </a:lvl2pPr>
            <a:lvl3pPr>
              <a:defRPr sz="2000">
                <a:solidFill>
                  <a:srgbClr val="3A927D"/>
                </a:solidFill>
              </a:defRPr>
            </a:lvl3pPr>
            <a:lvl4pPr>
              <a:defRPr sz="1800">
                <a:solidFill>
                  <a:srgbClr val="3A927D"/>
                </a:solidFill>
              </a:defRPr>
            </a:lvl4pPr>
            <a:lvl5pPr>
              <a:defRPr sz="1800">
                <a:solidFill>
                  <a:srgbClr val="3A927D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3A92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3A927D"/>
                </a:solidFill>
              </a:defRPr>
            </a:lvl1pPr>
            <a:lvl2pPr>
              <a:defRPr sz="2000">
                <a:solidFill>
                  <a:srgbClr val="3A927D"/>
                </a:solidFill>
              </a:defRPr>
            </a:lvl2pPr>
            <a:lvl3pPr>
              <a:defRPr sz="1800">
                <a:solidFill>
                  <a:srgbClr val="3A927D"/>
                </a:solidFill>
              </a:defRPr>
            </a:lvl3pPr>
            <a:lvl4pPr>
              <a:defRPr sz="1600">
                <a:solidFill>
                  <a:srgbClr val="3A927D"/>
                </a:solidFill>
              </a:defRPr>
            </a:lvl4pPr>
            <a:lvl5pPr>
              <a:defRPr sz="1600">
                <a:solidFill>
                  <a:srgbClr val="3A927D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>
              <a:bevelB w="0" h="0"/>
              <a:contourClr>
                <a:srgbClr val="1C5C90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A32329B-2FDD-43DF-B5C1-9F5D1B8C56D3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E844E67-FAD6-427D-97AC-9C1FD910F4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ln>
            <a:noFill/>
          </a:ln>
          <a:solidFill>
            <a:srgbClr val="164770"/>
          </a:solidFill>
          <a:effectLst>
            <a:outerShdw blurRad="50800" dist="38100" dir="2700000" algn="tl" rotWithShape="0">
              <a:schemeClr val="bg1">
                <a:lumMod val="75000"/>
                <a:alpha val="40000"/>
              </a:schemeClr>
            </a:outerShdw>
          </a:effectLst>
          <a:latin typeface="+mj-lt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 baseline="0">
          <a:solidFill>
            <a:srgbClr val="1C5C90"/>
          </a:solidFill>
          <a:latin typeface="+mn-lt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164770"/>
          </a:solidFill>
          <a:latin typeface="Segoe UI" pitchFamily="34" charset="0"/>
          <a:ea typeface="+mn-ea"/>
          <a:cs typeface="Segoe UI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000108"/>
            <a:ext cx="8640960" cy="106754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18000">
                  <a:solidFill>
                    <a:schemeClr val="accent5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«ВМЕСТЕ ПРОТИВ ИНФЕКЦИЙ»</a:t>
            </a:r>
            <a:endParaRPr lang="ru-RU" dirty="0">
              <a:ln w="18000">
                <a:solidFill>
                  <a:schemeClr val="accent5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34" y="5715016"/>
            <a:ext cx="4071966" cy="720080"/>
          </a:xfrm>
        </p:spPr>
        <p:txBody>
          <a:bodyPr>
            <a:noAutofit/>
          </a:bodyPr>
          <a:lstStyle/>
          <a:p>
            <a:pPr algn="l"/>
            <a:r>
              <a:rPr lang="ru-RU" sz="1800" dirty="0" err="1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Номинас</a:t>
            </a:r>
            <a:r>
              <a:rPr lang="ru-RU" sz="1800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В. И. </a:t>
            </a:r>
          </a:p>
          <a:p>
            <a:pPr algn="l"/>
            <a:r>
              <a:rPr lang="ru-RU" sz="1800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Старшая </a:t>
            </a:r>
            <a:r>
              <a:rPr lang="ru-RU" sz="1800" dirty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медицинская </a:t>
            </a:r>
            <a:r>
              <a:rPr lang="ru-RU" sz="1800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сестра </a:t>
            </a:r>
          </a:p>
          <a:p>
            <a:pPr algn="l"/>
            <a:r>
              <a:rPr lang="ru-RU" sz="1800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корпуса № 2 БУЗ ОО «КОД»</a:t>
            </a:r>
          </a:p>
          <a:p>
            <a:pPr algn="l"/>
            <a:r>
              <a:rPr lang="ru-RU" sz="1400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000240"/>
            <a:ext cx="5786021" cy="357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19"/>
          <p:cNvSpPr txBox="1">
            <a:spLocks noChangeArrowheads="1"/>
          </p:cNvSpPr>
          <p:nvPr/>
        </p:nvSpPr>
        <p:spPr bwMode="auto">
          <a:xfrm>
            <a:off x="785786" y="0"/>
            <a:ext cx="7621588" cy="792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C</a:t>
            </a:r>
            <a:r>
              <a:rPr lang="ru-RU" sz="2400" dirty="0" err="1" smtClean="0">
                <a:solidFill>
                  <a:srgbClr val="002060"/>
                </a:solidFill>
              </a:rPr>
              <a:t>пециализированная</a:t>
            </a:r>
            <a:r>
              <a:rPr lang="ru-RU" sz="2400" dirty="0" smtClean="0">
                <a:solidFill>
                  <a:srgbClr val="002060"/>
                </a:solidFill>
              </a:rPr>
              <a:t>  секция ОПСА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«Сестринское дело в онкологии»</a:t>
            </a:r>
            <a:endParaRPr lang="ru-RU" sz="24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27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ПРОБЛЕМНЫЕ ЗОНЫ ПРИ НАНЕСЕНИИ АНТИСЕПТИКА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408614"/>
            <a:ext cx="6278359" cy="5262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22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ГИГИЕНА РУК В ЗАВИСИМОСТИ ОТ ТИПА КОНТАКТА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066615"/>
              </p:ext>
            </p:extLst>
          </p:nvPr>
        </p:nvGraphicFramePr>
        <p:xfrm>
          <a:off x="323528" y="1196752"/>
          <a:ext cx="8496945" cy="53340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899542"/>
                <a:gridCol w="1780978"/>
                <a:gridCol w="2232248"/>
                <a:gridCol w="15841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Тип контакта</a:t>
                      </a:r>
                      <a:endParaRPr lang="ru-RU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Обработка</a:t>
                      </a:r>
                      <a:r>
                        <a:rPr lang="ru-RU" sz="1600" baseline="0" dirty="0" smtClean="0"/>
                        <a:t> рук антисептиком до контакта</a:t>
                      </a:r>
                      <a:endParaRPr lang="ru-RU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Использование перчаток</a:t>
                      </a:r>
                      <a:endParaRPr lang="ru-RU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Обработка рук антисептиком после контакта</a:t>
                      </a:r>
                      <a:endParaRPr lang="ru-RU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Контакт</a:t>
                      </a:r>
                      <a:r>
                        <a:rPr lang="ru-RU" sz="1600" b="1" baseline="0" dirty="0" smtClean="0"/>
                        <a:t> с пациентом, включающий инвазивную процедуру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ДА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ДА(стерильные)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ДА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Контакт,</a:t>
                      </a:r>
                      <a:r>
                        <a:rPr lang="ru-RU" sz="1600" b="1" baseline="0" dirty="0" smtClean="0"/>
                        <a:t> при котором возможно соприкосновение с биожидкостями и  поврежденной кожей пациента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ДА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ДА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endParaRPr lang="ru-RU" sz="1600" b="1" dirty="0" smtClean="0"/>
                    </a:p>
                    <a:p>
                      <a:pPr algn="ctr"/>
                      <a:r>
                        <a:rPr lang="ru-RU" sz="1600" b="1" dirty="0" smtClean="0"/>
                        <a:t>ДА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Контакт с неповрежденной</a:t>
                      </a:r>
                      <a:r>
                        <a:rPr lang="ru-RU" sz="1600" b="1" baseline="0" dirty="0" smtClean="0"/>
                        <a:t> кожей пациента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ДА</a:t>
                      </a:r>
                    </a:p>
                    <a:p>
                      <a:pPr algn="ctr"/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/>
                        <a:t>ДА,</a:t>
                      </a:r>
                      <a:r>
                        <a:rPr lang="ru-RU" sz="1600" b="1" baseline="0" dirty="0" smtClean="0"/>
                        <a:t> если выявлены маркеры гепатита В, С, ВИЧ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ДА</a:t>
                      </a:r>
                    </a:p>
                    <a:p>
                      <a:pPr algn="ctr"/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Контакт с предметами, находящимися вблизи</a:t>
                      </a:r>
                      <a:r>
                        <a:rPr lang="ru-RU" sz="1600" b="1" baseline="0" dirty="0" smtClean="0"/>
                        <a:t> пациента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ДА</a:t>
                      </a:r>
                      <a:endParaRPr lang="ru-RU" sz="1600" b="1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ДА,</a:t>
                      </a:r>
                      <a:r>
                        <a:rPr lang="ru-RU" sz="1600" b="1" baseline="0" dirty="0" smtClean="0"/>
                        <a:t> если выявлены маркеры гепатита В, С, ВИЧ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ДА</a:t>
                      </a:r>
                      <a:endParaRPr lang="ru-RU" sz="1600" b="1" dirty="0" smtClean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627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ФАКТОРЫ, ПРИВОДЯЩИЕ К КОНТАКТНОМУ ДЕРМАТИТУ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0405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НЕЗАЩИЩЕННЫЙ КОНТАКТ С РАЗДРАЖАЮЩИМИ ХИМИЧЕСКИМИ ВЕЩЕСТВАМИ.</a:t>
            </a:r>
          </a:p>
          <a:p>
            <a:pPr marL="0" indent="0">
              <a:buNone/>
            </a:pPr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ЧАСТОЕ МЫТЬЕ РУК, ИСПОЛЬЗОВАНИЕ ЩЕТОК, ГОРЯЧЕЙ И ХОЛОДНОЙ ВОДЫ, КУСКОВОГО МЫЛА.</a:t>
            </a:r>
          </a:p>
          <a:p>
            <a:pPr marL="0" indent="0">
              <a:buNone/>
            </a:pPr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ОТСУТСТВИЕ УХАЖИВАЮЩИХ КОМПОНЕНТОВ  В СОСТАВЕ АНТИСЕПТИКОВ.</a:t>
            </a:r>
          </a:p>
          <a:p>
            <a:pPr marL="0" indent="0">
              <a:buNone/>
            </a:pPr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ДЛИТЕЛЬНОЕ НОШЕНИЕ ПЕРЧАТОК (ОБРАЗУЕТСЯ ПЕРЧАТОЧНЫЙ СОК).</a:t>
            </a:r>
          </a:p>
          <a:p>
            <a:pPr marL="0" indent="0">
              <a:buNone/>
            </a:pPr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ЛАТЕКСНАЯ АЛЛЕРГИЯ.</a:t>
            </a:r>
          </a:p>
          <a:p>
            <a:pPr marL="0" indent="0">
              <a:buNone/>
            </a:pPr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КЛИМАТИЧЕСКИЕ ВОЗДЕЙСТВИЯ.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14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800" b="1" dirty="0" smtClean="0">
                <a:solidFill>
                  <a:srgbClr val="FF0000"/>
                </a:solidFill>
              </a:rPr>
              <a:t>СНИЖЕНИЕ РИСКА РАЗВИТИЯ КОНТАКТНОГО ДЕРМАТИТА</a:t>
            </a:r>
            <a:endParaRPr lang="ru-RU" sz="3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63388"/>
            <a:ext cx="8229600" cy="48245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МИНИМИЗАЦИЯ КОНТАКТА С ВОДОЙ И РАСТВОРАМИ БЕЗ ПРИМЕНЕНИЯ ЗАЩИТНЫХ ПЕРЧАТОК.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СНИЖЕНИЕ ЧАСТОТЫ МЫТЬЯ МЫЛОМ И ВОДОЙ В ПОЛЬЗУ ОБРАБОТКИ РУК АНТИСЕПТИКОМ.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РЕГУЛЯРНОЕ ИСПОЛЬЗОВАНИЕ ЗАЩИТНЫХ КРЕМОВ И УВЛАЖНЯЮЩИХ СРЕДСТВ УХОДА ЗА КОЖЕЙ РУК.</a:t>
            </a: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ОБУЧЕНИЕ ПРАВИЛАМ ЗАЩИТЫ КОЖИ РУК И АЛГОРИТМАМ БЕЗОПАСНОЙ РАБОТЫ.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7840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ТЕХНИКА НАНЕСЕНИЯ УХАЖИВАЮЩИХ СРЕДСТВ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59664" y="1600200"/>
            <a:ext cx="462467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434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83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ПЕРЧАТКИ КАК СРЕДСТВО ЗАЩИТЫ ПЕРСОНАЛА И ПАЦИЕНТА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48362"/>
            <a:ext cx="8229600" cy="43891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ПЕРЧАТКИ НЕОБХОДИМО НАДЕВАТЬ ВО ВСЕХ СЛУЧАЯХ, КОГДА ВОЗМОЖЕН КОНТАКТ:</a:t>
            </a:r>
          </a:p>
          <a:p>
            <a:pPr marL="0" indent="0" algn="ctr">
              <a:buNone/>
            </a:pPr>
            <a:endParaRPr lang="ru-RU" sz="900" b="1" dirty="0" smtClean="0">
              <a:solidFill>
                <a:srgbClr val="00B050"/>
              </a:solidFill>
              <a:latin typeface="+mj-lt"/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 РАНЕВОЙ ПОВЕРХНОСТЬЮ;</a:t>
            </a:r>
          </a:p>
          <a:p>
            <a:endParaRPr lang="ru-RU" sz="9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СО СЛИЗИСТЫМИ ОБОЛОЧКАМИ;</a:t>
            </a:r>
          </a:p>
          <a:p>
            <a:endParaRPr lang="ru-RU" sz="9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 ПОВРЕЖДЕННОЙ КОЖЕЙ;</a:t>
            </a:r>
          </a:p>
          <a:p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 КРОВЬЮ ИЛИ ДРУГИМИ БИОЛОГИЧЕСКИМИ ЖИДКОСТЯМИ;</a:t>
            </a:r>
          </a:p>
          <a:p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 ИНФИЦИРОВАННЫМИ ПАЦИЕНТАМИ.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59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ПРАВИЛЬНО НАДЕВАТЬ ПЕРЧАТКИ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839816"/>
          </a:xfrm>
        </p:spPr>
        <p:txBody>
          <a:bodyPr>
            <a:noAutofit/>
          </a:bodyPr>
          <a:lstStyle/>
          <a:p>
            <a:pPr marL="0" indent="457200" algn="just">
              <a:buNone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Стерильные перчатки  - на руки, обработанные антисептиком по технологии «обработка рук хирурга».</a:t>
            </a:r>
          </a:p>
          <a:p>
            <a:pPr marL="0" indent="457200" algn="just">
              <a:buNone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Нестерильные перчатки – достаточно предварительного мытья мылом и водой или использования кожного антисептика.</a:t>
            </a:r>
          </a:p>
          <a:p>
            <a:pPr marL="0" indent="457200" algn="just">
              <a:buNone/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При надевании нестерильных перчаток главное условие – не применять чрезмерной силы во избежание нарушения их целостности.</a:t>
            </a:r>
          </a:p>
          <a:p>
            <a:pPr marL="0" indent="457200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ПЕРЧАТКИ НАДЕВАЮТ  ТОЛЬКО </a:t>
            </a:r>
          </a:p>
          <a:p>
            <a:pPr marL="0" indent="457200"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НА ХОРОШО ВЫСУШЕННЫЕ РУКИ!</a:t>
            </a:r>
            <a:endParaRPr lang="ru-RU" sz="28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543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ПРАВИЛЬНО СНИМАТЬ ПЕРЧАТКИ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5013176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Поддевая за </a:t>
            </a:r>
            <a:r>
              <a:rPr lang="ru-RU" sz="2800" b="1" dirty="0" smtClean="0">
                <a:solidFill>
                  <a:schemeClr val="accent5"/>
                </a:solidFill>
                <a:latin typeface="+mj-lt"/>
              </a:rPr>
              <a:t>внешний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край, потянуть первую перчатку вниз, одновременно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ее выворачивая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72" y="1556792"/>
            <a:ext cx="7740352" cy="2951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48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КАК ПРАВИЛЬНО СНИМАТЬ ПЕРЧАТКИ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437112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Затем, зажав снятую перчатку в кулаке, рукой без перчатки поддеть перчатку на другой руке изнутри, не касаясь ее внешней стороны. Вывернуть перчатку и утилизировать как мед. отходы класса Б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984" y="1397805"/>
            <a:ext cx="8530047" cy="3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48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04764"/>
            <a:ext cx="5122912" cy="16561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Произвести гигиеническую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обработку рук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кожным антисептиком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D:\ПРЕЗЕНТАЦИИ\С телефона\antiseptik-ruki.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971070"/>
            <a:ext cx="2971260" cy="2457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ПРЕЗЕНТАЦИИ\С телефона\руки с полотенце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3533" y="4149080"/>
            <a:ext cx="2664296" cy="237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8610" y="0"/>
            <a:ext cx="8745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4000" b="1" dirty="0">
                <a:solidFill>
                  <a:srgbClr val="FF0000"/>
                </a:solidFill>
                <a:latin typeface="+mj-lt"/>
              </a:rPr>
              <a:t>ПОСЛЕ СНЯТИЯ ПЕРЧАТОК НЕОБХОДИМО: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4887297" y="4009932"/>
            <a:ext cx="4259882" cy="3094646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 2"/>
              <a:buNone/>
            </a:pPr>
            <a:r>
              <a:rPr lang="ru-RU" sz="74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При наличии видимых загрязнений – вымыть руки с мылом, высушить одноразовым полотенцем, затем обработать спиртсодержащим антисептиком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Font typeface="Wingdings 2"/>
              <a:buNone/>
            </a:pP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1" name="Picture 3" descr="D:\ПРЕЗЕНТАЦИИ\С телефона\руки с мылом 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610" y="2665662"/>
            <a:ext cx="2621409" cy="203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84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</a:rPr>
              <a:t>ОСНОВНЫЕ ХАРАКТЕРИСТИКИ МИКРОФЛОРЫ РУК</a:t>
            </a:r>
            <a:endParaRPr lang="ru-RU" sz="30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156425"/>
              </p:ext>
            </p:extLst>
          </p:nvPr>
        </p:nvGraphicFramePr>
        <p:xfrm>
          <a:off x="467544" y="1449212"/>
          <a:ext cx="8229600" cy="51054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300" dirty="0" smtClean="0"/>
                        <a:t>РЕЗИДЕНТНАЯ МИКРОФЛОРА РУК</a:t>
                      </a:r>
                      <a:endParaRPr lang="ru-RU" sz="23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dirty="0" smtClean="0"/>
                        <a:t>ТРАНЗИТОРНАЯ МИКРОФЛОРА РУК</a:t>
                      </a:r>
                      <a:endParaRPr lang="ru-RU" sz="23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постоянная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временная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при гигиене рук количество снижается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при гигиене рук в основном удаляется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размножается в/на</a:t>
                      </a:r>
                      <a:r>
                        <a:rPr lang="ru-RU" sz="2300" b="1" baseline="0" dirty="0" smtClean="0"/>
                        <a:t> коже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не размножается в/на коже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нормальная микрофлора кожи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возбудители ИСМП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нормальная микрофлора кожи рук и</a:t>
                      </a:r>
                      <a:r>
                        <a:rPr lang="ru-RU" sz="2300" b="1" baseline="0" dirty="0" smtClean="0"/>
                        <a:t> их естественная защита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300" b="1" dirty="0" smtClean="0"/>
                        <a:t>патогенная микрофлора, потенциальная опасность развития ИСМП</a:t>
                      </a:r>
                      <a:endParaRPr lang="ru-RU" sz="2300" b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69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ПОРЯДОК ИСПОЛЬЗОВАНИЯ ПЕРЧАТОК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680520"/>
          </a:xfrm>
        </p:spPr>
        <p:txBody>
          <a:bodyPr>
            <a:normAutofit fontScale="70000" lnSpcReduction="20000"/>
          </a:bodyPr>
          <a:lstStyle/>
          <a:p>
            <a:r>
              <a:rPr lang="ru-RU" sz="41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ИСПОЛЬЗУЮТСЯ ВСЕГДА ОДНОКРАТНО.</a:t>
            </a:r>
          </a:p>
          <a:p>
            <a:endParaRPr lang="ru-RU" sz="41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41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НЕЛЬЗЯ ИСПОЛЬЗОВАТЬ ОДНИ И ТЕ ЖЕ ПЕРЧАТКИ ПРИ ПЕРЕХОДЕ ОТ «ГРЯЗНЫХ» МАНИПУЛЯЦИЙ (СМЕНА МОЧЕВОГО КАТЕТЕРА) – К «ЧИСТЫМ» (ВЫПОЛНЕНИЕ ИНЪЕКЦИЙ).</a:t>
            </a:r>
          </a:p>
          <a:p>
            <a:endParaRPr lang="ru-RU" sz="41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41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ЗАПРЕЩАЕТСЯ МЫТЬ И ОБРАБАТЫВАТЬ РУКИ В ПЕРЧАТКАХ.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9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78" y="2852936"/>
            <a:ext cx="8856984" cy="1143000"/>
          </a:xfrm>
        </p:spPr>
        <p:txBody>
          <a:bodyPr>
            <a:noAutofit/>
          </a:bodyPr>
          <a:lstStyle/>
          <a:p>
            <a:r>
              <a:rPr lang="en-US" sz="5800" b="1" dirty="0" smtClean="0">
                <a:solidFill>
                  <a:schemeClr val="accent5">
                    <a:lumMod val="75000"/>
                  </a:schemeClr>
                </a:solidFill>
              </a:rPr>
              <a:t>www.bode-science-center.ru</a:t>
            </a:r>
            <a:endParaRPr lang="ru-RU" sz="5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4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Практические рекомендации по обработке поверхностей</a:t>
            </a:r>
            <a:endParaRPr lang="ru-RU" sz="4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04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ФАКТОРЫ РИСКА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СО СТОРОНЫ ПАЦИЕНТА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80920" cy="5040560"/>
          </a:xfrm>
        </p:spPr>
        <p:txBody>
          <a:bodyPr>
            <a:normAutofit fontScale="85000" lnSpcReduction="10000"/>
          </a:bodyPr>
          <a:lstStyle/>
          <a:p>
            <a:r>
              <a:rPr lang="ru-RU" sz="39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ВОСПРИИМЧИВОСТЬ К ИНФЕКЦИИ;</a:t>
            </a:r>
          </a:p>
          <a:p>
            <a:endParaRPr lang="ru-RU" sz="39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39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НЕБЛАГОПРИЯТНЫЙ ПРОГНОЗ ДЛЯ ЖИЗНИ В СЛУЧАЕ ПРИСОЕДИНЕНИЯ ИНФЕКЦИИ;</a:t>
            </a:r>
          </a:p>
          <a:p>
            <a:endParaRPr lang="ru-RU" sz="39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39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АГРЕССИВНОСТЬ ВМЕШАТЕЛЬСТВ, НАЛИЧИЕ И ДЛИТЕЛЬНОСТЬ НАХОЖДЕНИЯ ИНВАЗИВНЫХ УСТРОЙСТВ.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7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ВХОДНЫЕ ВОРОТА ДЛЯ ВОЗБУДИТЕЛЕЙ ИСМП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81606"/>
            <a:ext cx="822960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ИНФЕКЦИИ ОБЛАСТИ ХИРУРГИЧЕСКОГО ВМЕШАТЕЛЬСТВА;</a:t>
            </a:r>
          </a:p>
          <a:p>
            <a:endParaRPr lang="ru-RU" sz="36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ИНФЕКЦИИ, СВЯЗАННЫЕ С СОСУДИСТЫМИ КАТЕТЕРАМИ;</a:t>
            </a:r>
          </a:p>
          <a:p>
            <a:endParaRPr lang="ru-RU" sz="36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ИНФЕКЦИИ, СВЯЗАННЫЕ С ИВЛ;</a:t>
            </a:r>
          </a:p>
          <a:p>
            <a:endParaRPr lang="ru-RU" sz="36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ИНФЕКЦИИ, СВЯЗАННЫЕ С МОЧЕВЫМ КАТЕТЕРОМ.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120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6487271"/>
              </p:ext>
            </p:extLst>
          </p:nvPr>
        </p:nvGraphicFramePr>
        <p:xfrm>
          <a:off x="251520" y="116632"/>
          <a:ext cx="8712968" cy="6566823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999179"/>
                <a:gridCol w="2622482"/>
                <a:gridCol w="4091307"/>
              </a:tblGrid>
              <a:tr h="93557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Вид микро-организма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Длительность выживания во внешней среде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Факторы передачи</a:t>
                      </a:r>
                      <a:endParaRPr lang="ru-RU" dirty="0">
                        <a:latin typeface="+mj-lt"/>
                      </a:endParaRPr>
                    </a:p>
                  </a:txBody>
                  <a:tcPr/>
                </a:tc>
              </a:tr>
              <a:tr h="654905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Золотистый стафилококк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От нескольких</a:t>
                      </a:r>
                      <a:r>
                        <a:rPr lang="ru-RU" sz="1600" b="1" baseline="0" dirty="0" smtClean="0"/>
                        <a:t> дней до нескольких недель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/>
                        <a:t>Руки, предметы больничной среды, ИМН, воздух.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654905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Энтерококк 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От нескольких</a:t>
                      </a:r>
                      <a:r>
                        <a:rPr lang="ru-RU" sz="1600" b="1" baseline="0" dirty="0" smtClean="0"/>
                        <a:t> дней до нескольких недель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Руки, предметы больничной среды, ИМН.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1216252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Ацинетобактер</a:t>
                      </a:r>
                      <a:r>
                        <a:rPr lang="ru-RU" sz="1600" b="1" dirty="0" smtClean="0"/>
                        <a:t> 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От нескольких</a:t>
                      </a:r>
                      <a:r>
                        <a:rPr lang="ru-RU" sz="1600" b="1" baseline="0" dirty="0" smtClean="0"/>
                        <a:t> дней до нескольких недель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Руки, предметы больничной среды, ИМН, ингаляционное оборудование, катетеры, зонды и т.д.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1216252"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Синегнойная палочка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До нескольких месяцев на сухих поверхностях, до года во влажной среде.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/>
                        <a:t>Руки, предметы больничной среды, ИМН, ингаляционное оборудование, катетеры, зонды и т.д.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654905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Норовирус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До месяца при 20˚С в высушенном виде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/>
                        <a:t>Руки, предметы ухода, посуда, пища.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374232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Ротавирус</a:t>
                      </a:r>
                      <a:r>
                        <a:rPr lang="en-US" sz="1600" b="1" dirty="0" smtClean="0"/>
                        <a:t> 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10 – 30 дней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/>
                        <a:t>Руки, предметы ухода, посуда, пища.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  <a:tr h="654905">
                <a:tc>
                  <a:txBody>
                    <a:bodyPr/>
                    <a:lstStyle/>
                    <a:p>
                      <a:r>
                        <a:rPr lang="ru-RU" sz="1600" b="1" dirty="0" err="1" smtClean="0"/>
                        <a:t>Клостридии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/>
                        <a:t>Споры до 5 месяцев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b="1" dirty="0" smtClean="0"/>
                        <a:t>Руки, предметы больничной среды.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3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ТРЕБОВАНИЯ К ДЕЗСРЕДСТВАМ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ЭФФЕКТИВНОСТЬ</a:t>
            </a: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БЕЗОПАСНОСТЬ </a:t>
            </a:r>
          </a:p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БЛАГОПРИЯТНЫЕ ФИЗИКО-ХИМИЧЕСКИЕ 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СВОЙСТВА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3782" y="4010487"/>
            <a:ext cx="3877143" cy="2492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56992"/>
            <a:ext cx="4884399" cy="314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31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675" y="1467585"/>
            <a:ext cx="355281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8" y="4392685"/>
            <a:ext cx="3393540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48565"/>
            <a:ext cx="8513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ПРАВИЛА ПРИГОТОВЛЕНИЯ И ХРАНЕНИЯ РАБОЧЕГО РАСТВОРА ДС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20" y="1374189"/>
            <a:ext cx="2869704" cy="2869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3131393" cy="2915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5040" y="4725144"/>
            <a:ext cx="2736304" cy="1659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2025" y="3861048"/>
            <a:ext cx="2851500" cy="211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204" y="1340768"/>
            <a:ext cx="3093132" cy="3148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123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896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ПРАВИЛА ПРИГОТОВЛЕНИЯ И ХРАНЕНИЯ РАБОЧЕГО РАСТВОРА ДС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412776"/>
            <a:ext cx="2906125" cy="2257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412776"/>
            <a:ext cx="3888433" cy="2257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965441"/>
            <a:ext cx="3384376" cy="25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3456384" cy="25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7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00820"/>
            <a:ext cx="3029658" cy="2944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27576" y="1556087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СРОК ГОДНОСТИ ПО ИНСТРУКЦИИ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3916770" y="1861420"/>
            <a:ext cx="583222" cy="3434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987603" y="4886221"/>
            <a:ext cx="576064" cy="324147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70349" y="4257982"/>
            <a:ext cx="36464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СРОК ГОДНОСТИ -  ОДНО ПРИМЕНЕНИЕ ИЛИ ОДНА РАБОЧАЯ СМЕНА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7"/>
            <a:ext cx="406342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право 9"/>
          <p:cNvSpPr/>
          <p:nvPr/>
        </p:nvSpPr>
        <p:spPr>
          <a:xfrm rot="10800000">
            <a:off x="4751512" y="1880717"/>
            <a:ext cx="576064" cy="324147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9544" y="3742826"/>
            <a:ext cx="3564904" cy="248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689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6945" y="623749"/>
            <a:ext cx="3707457" cy="250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89040"/>
            <a:ext cx="3096343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17052" y="3701866"/>
            <a:ext cx="3322182" cy="278808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95536" y="3681639"/>
            <a:ext cx="3322183" cy="280831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4644008" y="415340"/>
            <a:ext cx="4248472" cy="274456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44008" y="383066"/>
            <a:ext cx="4177262" cy="290191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6348" y="3780716"/>
            <a:ext cx="3070697" cy="2665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55" y="620688"/>
            <a:ext cx="3209263" cy="250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06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4142" y="800152"/>
            <a:ext cx="3528392" cy="5768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9162" y="310344"/>
            <a:ext cx="3041419" cy="22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2880320" cy="4431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4900" y="5082624"/>
            <a:ext cx="3497746" cy="148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3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5844" y="435459"/>
            <a:ext cx="3590493" cy="2954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54" y="3592640"/>
            <a:ext cx="3672408" cy="3112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D:\ПРЕЗЕНТАЦИИ\Петри черна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540746"/>
            <a:ext cx="3056605" cy="3056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874" y="510224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лево 3"/>
          <p:cNvSpPr/>
          <p:nvPr/>
        </p:nvSpPr>
        <p:spPr>
          <a:xfrm>
            <a:off x="3826242" y="1950384"/>
            <a:ext cx="864096" cy="288032"/>
          </a:xfrm>
          <a:prstGeom prst="lef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779912" y="4764880"/>
            <a:ext cx="864096" cy="304168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32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5381" y="1772816"/>
            <a:ext cx="8229600" cy="4895226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ИСПОЛЬЗОВАНИЕ АНТИБИОТИКОТЕРАПИИ ПРИ ИСМП;</a:t>
            </a:r>
          </a:p>
          <a:p>
            <a:pPr algn="just"/>
            <a:endParaRPr lang="ru-RU" sz="10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just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ИСПОЛЬЗОВАНИЕ АНТИСЕПТИКОВ ДЛЯ ОБРАБОТКИ КОЖИ, СЛИЗИСТЫХ И РАН;</a:t>
            </a:r>
          </a:p>
          <a:p>
            <a:pPr marL="0" indent="0" algn="just">
              <a:buNone/>
            </a:pPr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just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ПРИМЕНЕНИЕ ДЕЗИНФЕКТАНТОВ НА ПОВЕРХНОСТЯХ;</a:t>
            </a:r>
          </a:p>
          <a:p>
            <a:pPr marL="0" indent="0" algn="just">
              <a:buNone/>
            </a:pPr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just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СОБЛЮДЕНИЕ ПРАВИЛ ГИГИЕНЫ РУК МЕДРАБОТНИКАМИ.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526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483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0649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60649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4411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6339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834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598" y="261966"/>
            <a:ext cx="648072" cy="128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5" name="Прямая соединительная линия 24"/>
          <p:cNvCxnSpPr/>
          <p:nvPr/>
        </p:nvCxnSpPr>
        <p:spPr>
          <a:xfrm flipV="1">
            <a:off x="149736" y="261966"/>
            <a:ext cx="8712968" cy="128797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49736" y="225961"/>
            <a:ext cx="8670736" cy="1359985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21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1556792"/>
            <a:ext cx="5247506" cy="17956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</a:rPr>
              <a:t>Благодарю</a:t>
            </a:r>
            <a:r>
              <a:rPr lang="ru-RU" sz="6000" b="1" dirty="0" smtClean="0"/>
              <a:t> </a:t>
            </a:r>
            <a:r>
              <a:rPr lang="ru-RU" sz="6000" b="1" dirty="0" smtClean="0">
                <a:solidFill>
                  <a:schemeClr val="accent5">
                    <a:lumMod val="75000"/>
                  </a:schemeClr>
                </a:solidFill>
              </a:rPr>
              <a:t>за внимание!</a:t>
            </a:r>
            <a:endParaRPr lang="ru-RU" sz="6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472" y="297926"/>
            <a:ext cx="4617528" cy="59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382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65821"/>
            <a:ext cx="8229600" cy="427199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СРАВНИТЕЛЬНАЯ ХАРАКТЕРИСТИКА ТЕХНОЛОГИЙ ГИГИЕНИЧЕСКОЙ ОБРАБОТКИ РУК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115696"/>
              </p:ext>
            </p:extLst>
          </p:nvPr>
        </p:nvGraphicFramePr>
        <p:xfrm>
          <a:off x="269738" y="836712"/>
          <a:ext cx="8640960" cy="5832649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088232"/>
                <a:gridCol w="3168352"/>
                <a:gridCol w="3384376"/>
              </a:tblGrid>
              <a:tr h="81439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Характеристика </a:t>
                      </a:r>
                      <a:endParaRPr lang="ru-RU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Обработка</a:t>
                      </a:r>
                      <a:r>
                        <a:rPr lang="ru-RU" sz="1600" baseline="0" dirty="0" smtClean="0"/>
                        <a:t> спиртсодержащим антисептиком</a:t>
                      </a:r>
                      <a:endParaRPr lang="ru-RU" sz="160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Мытье</a:t>
                      </a:r>
                      <a:r>
                        <a:rPr lang="ru-RU" sz="1600" baseline="0" dirty="0" smtClean="0"/>
                        <a:t> мылом и водой</a:t>
                      </a:r>
                      <a:endParaRPr lang="ru-RU" sz="1600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1017563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Условия применения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Наличие дозатора. Легко применять у постели больного, при входе в палату 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Наличие раковины, крана с</a:t>
                      </a:r>
                      <a:r>
                        <a:rPr lang="ru-RU" sz="1400" b="1" baseline="0" dirty="0" smtClean="0"/>
                        <a:t> водой, жидкого мыла, одноразовых полотенец. 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1017563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Снижение количества транзиторных микроорганизмов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 среднем в 10 000 раз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 среднем в 100…1000 раз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55239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Механизм воздействия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Вызывает гибель микроорганизмов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Преимущественно механическое удаление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1017563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Антимикробный спектр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Быстрое воздействие и широкий антимикробный спектр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Снижение количества микроорганизмов достигается только смыванием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552391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Время воздействия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20 – 30 секунд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Не менее 1 минуты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  <a:tr h="852218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Повреждение кожи рук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Смягчающие ингредиенты способствуют сохранению </a:t>
                      </a:r>
                      <a:r>
                        <a:rPr lang="ru-RU" sz="1400" b="1" dirty="0" err="1" smtClean="0"/>
                        <a:t>гидролипидного</a:t>
                      </a:r>
                      <a:r>
                        <a:rPr lang="ru-RU" sz="1400" b="1" dirty="0" smtClean="0"/>
                        <a:t> слоя кожи рук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При частом мытье – повреждение рогового слоя кожи,</a:t>
                      </a:r>
                      <a:r>
                        <a:rPr lang="ru-RU" sz="1400" b="1" baseline="0" dirty="0" smtClean="0"/>
                        <a:t> что приводит к потере защитных свойств кожи</a:t>
                      </a:r>
                      <a:endParaRPr lang="ru-RU" sz="1400" b="1" dirty="0">
                        <a:latin typeface="+mj-lt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66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23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КАК ПОМЫТЬ РУКИ: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526152"/>
              </p:ext>
            </p:extLst>
          </p:nvPr>
        </p:nvGraphicFramePr>
        <p:xfrm>
          <a:off x="352504" y="889674"/>
          <a:ext cx="8496944" cy="582168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535181"/>
                <a:gridCol w="396176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НАДО: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 НАДО:</a:t>
                      </a:r>
                      <a:endParaRPr lang="ru-RU" sz="20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Мыть руки только когда есть показания, в остальных случаях – обрабатывайте антисептиком;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Мыть руки слишком часто;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Использовать мягкую щетку только</a:t>
                      </a:r>
                      <a:r>
                        <a:rPr lang="ru-RU" sz="2000" b="1" baseline="0" dirty="0" smtClean="0"/>
                        <a:t> при сильном загрязнении околоногтевой области;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Мыть руки более 1 – 2 минут;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Использовать теплую (не горячую!) воду;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Тереть руки щеткой, если нет видимых загрязнений;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Использовать моющие лосьоны с </a:t>
                      </a:r>
                      <a:r>
                        <a:rPr lang="en-US" sz="2000" b="1" dirty="0" smtClean="0"/>
                        <a:t>pH</a:t>
                      </a:r>
                      <a:r>
                        <a:rPr lang="ru-RU" sz="2000" b="1" dirty="0" smtClean="0"/>
                        <a:t> 5,5;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Использовать горячую или холодную</a:t>
                      </a:r>
                      <a:r>
                        <a:rPr lang="ru-RU" sz="2000" b="1" baseline="0" dirty="0" smtClean="0"/>
                        <a:t> воду;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Тщательно ополаскивать руки;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Использовать щелочные и кусковые виды мыла;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Тщательно высушивать руки после мытья.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Использовать электросушилку или не полностью высушивать руки.</a:t>
                      </a:r>
                      <a:endParaRPr lang="ru-RU" sz="2000" b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04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8238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КОГДА МЫТЬ РУКИ МЫЛОМ И ВОДОЙ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86872"/>
            <a:ext cx="8229600" cy="4389120"/>
          </a:xfrm>
        </p:spPr>
        <p:txBody>
          <a:bodyPr>
            <a:normAutofit fontScale="92500" lnSpcReduction="20000"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КОГДА ПРИШЛИ НА РАБОТУ;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КОГДА ЕСТЬ ВИДИМЫЕ ЗАГРЯЗНЕНИЯ;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ПЕРЕД ЕДОЙ;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ПОСЛЕ ПОСЕЩЕНИЯ ТУАЛЕТА, ЧИХАНИЯ и т. д.;</a:t>
            </a:r>
          </a:p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КОГДА ЕСТЬ ЗАГРЯЗНЕНИЕ БИОЛОГИЧЕСКИМИ ЖИДКОСТЯМИ.</a:t>
            </a:r>
            <a:endParaRPr lang="ru-RU" sz="40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28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363272" cy="17304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5 ОСНОВНЫХ ПОКАЗАНИЙ ДЛЯ ГИГИЕНИЧЕСКОЙ ОБРАБОТКИ РУК КОЖНЫМ АНТИСЕПТИКОМ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4389120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ПЕРЕД НЕПОСРЕДСТВЕННЫМ КОНТАКТОМ С ПАЦИЕНТОМ;</a:t>
            </a:r>
          </a:p>
          <a:p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ПЕРЕД ПРОВЕДЕНИЕМ ИНВАЗИВНЫХ ПРОЦЕДУР И МАНИПУЛЯЦИЙ ПО УХОДУ ЗА ПАЦИЕНТОМ;</a:t>
            </a:r>
          </a:p>
          <a:p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ПОСЛЕ КОНТАКТА С НЕПОВРЕЖДЕННОЙ КОЖЕЙ ПАЦИЕНТА;</a:t>
            </a:r>
          </a:p>
          <a:p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ПОСЛЕ КОНТАКТА С СЕКРЕТАМИ И ЭКСКРЕТАМИ ОРГАНИЗМА, СЛИЗИСТЫМИ ОБОЛОЧКАМИ, ПОВЯЗКАМИ;</a:t>
            </a:r>
          </a:p>
          <a:p>
            <a:r>
              <a:rPr lang="ru-RU" sz="26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ПОСЛЕ КОНТАКТА С МЕДОБОРУДОВАНИЕМ И ДРУГИМИ ОБЪЕКТАМИ, НАХОДЯЩИМИСЯ В ОКРУЖЕНИИ ПАЦИЕНТА. </a:t>
            </a:r>
            <a:endParaRPr lang="ru-RU" sz="26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16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173045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ЭФФЕКТИВНОСТЬ ОБРАБОТКИ РУК КОЖНЫМ АНТИСЕПТИКОМ ОБЕСПЕЧИВАЕТСЯ: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640960" cy="4389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ДОСТАТОЧНЫМ КОЛИЧЕСТВОМ АНТИСЕПТИКА (В СРЕДНЕМ 3 МЛ);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ДОСТАТОЧНЫМ ВРЕМЕНЕМ ОБРАБОТКИ –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 20-30 СЕКУНД;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ВЫПОЛНЕНИЕМ ТЕХНИКИ ОБРАБОТКИ – СРЕДСТВО ВТИРАЮТ В КОЖУ РУК РАВНОМЕРНО СО ВСЕХ СТОРОН ДО ТЕХ ПОР, ПОКА СПИРТ ПОЛНОСТЬЮ НЕ ИСПАРИТСЯ И РУКИ НЕ СТАНУТ СУХИМИ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498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0072" y="3657467"/>
            <a:ext cx="3672408" cy="27825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ОБЯЗАТЕЛЬНА ОБРАБОТКА РУК ДО НАДЕВАНИЯ И ПОСЛЕ СНЯТИЯ ПЕРЧАТОК!</a:t>
            </a:r>
            <a:endParaRPr lang="ru-RU" sz="36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6064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ТЕХНИКА НАНЕСЕНИЯ АНТИСЕПТИКА ДЛЯ ГИГИЕНИЧЕСКОЙ ОБРАБОТКИ РУК</a:t>
            </a:r>
            <a:endParaRPr lang="ru-RU" sz="36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154" y="1412776"/>
            <a:ext cx="5011573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2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P102589846_template">
  <a:themeElements>
    <a:clrScheme name="Другая 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00863D"/>
      </a:accent5>
      <a:accent6>
        <a:srgbClr val="A5C249"/>
      </a:accent6>
      <a:hlink>
        <a:srgbClr val="F491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Грация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2700000" scaled="1"/>
        </a:gradFill>
        <a:blipFill>
          <a:blip xmlns:r="http://schemas.openxmlformats.org/officeDocument/2006/relationships" r:embed="rId1">
            <a:duotone>
              <a:srgbClr val="FFFFFF"/>
              <a:schemeClr val="phClr">
                <a:tint val="100000"/>
              </a:schemeClr>
            </a:duotone>
          </a:blip>
          <a:tile tx="0" ty="0" sx="80000" sy="85000" flip="none" algn="tl"/>
        </a:blipFill>
      </a:fillStyleLst>
      <a:lnStyleLst>
        <a:ln w="13175" cap="flat" cmpd="sng" algn="ctr">
          <a:solidFill>
            <a:schemeClr val="phClr">
              <a:alpha val="100000"/>
            </a:schemeClr>
          </a:solidFill>
          <a:prstDash val="solid"/>
        </a:ln>
        <a:ln w="19525" cap="flat" cmpd="sng" algn="ctr">
          <a:solidFill>
            <a:schemeClr val="phClr">
              <a:alpha val="100000"/>
            </a:schemeClr>
          </a:solidFill>
          <a:prstDash val="solid"/>
        </a:ln>
        <a:ln w="26350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95000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4800000"/>
            </a:lightRig>
          </a:scene3d>
          <a:sp3d contourW="12700" prstMaterial="powder">
            <a:bevelT h="25400"/>
            <a:bevelB h="2540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254000" dist="50800" dir="2700000" algn="tl">
              <a:srgbClr val="000000">
                <a:alpha val="55000"/>
              </a:srgbClr>
            </a:outerShdw>
          </a:effectLst>
          <a:scene3d>
            <a:camera prst="perspectiveFront" fov="7200000"/>
            <a:lightRig rig="brightRoom" dir="t">
              <a:rot lat="0" lon="0" rev="2700000"/>
            </a:lightRig>
          </a:scene3d>
          <a:sp3d>
            <a:bevelT w="342900" h="38100" prst="softRound"/>
            <a:bevelB w="342900" h="38100" prst="softRound"/>
            <a:contourClr>
              <a:srgbClr val="000000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4705</TotalTime>
  <Words>1149</Words>
  <Application>Microsoft Office PowerPoint</Application>
  <PresentationFormat>Экран (4:3)</PresentationFormat>
  <Paragraphs>225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TP102589846_template</vt:lpstr>
      <vt:lpstr>«ВМЕСТЕ ПРОТИВ ИНФЕКЦИЙ»</vt:lpstr>
      <vt:lpstr>ОСНОВНЫЕ ХАРАКТЕРИСТИКИ МИКРОФЛОРЫ РУК</vt:lpstr>
      <vt:lpstr>Презентация PowerPoint</vt:lpstr>
      <vt:lpstr>СРАВНИТЕЛЬНАЯ ХАРАКТЕРИСТИКА ТЕХНОЛОГИЙ ГИГИЕНИЧЕСКОЙ ОБРАБОТКИ РУК</vt:lpstr>
      <vt:lpstr>КАК ПОМЫТЬ РУКИ:</vt:lpstr>
      <vt:lpstr>КОГДА МЫТЬ РУКИ МЫЛОМ И ВОДОЙ</vt:lpstr>
      <vt:lpstr>5 ОСНОВНЫХ ПОКАЗАНИЙ ДЛЯ ГИГИЕНИЧЕСКОЙ ОБРАБОТКИ РУК КОЖНЫМ АНТИСЕПТИКОМ</vt:lpstr>
      <vt:lpstr>ЭФФЕКТИВНОСТЬ ОБРАБОТКИ РУК КОЖНЫМ АНТИСЕПТИКОМ ОБЕСПЕЧИВАЕТСЯ:</vt:lpstr>
      <vt:lpstr>Презентация PowerPoint</vt:lpstr>
      <vt:lpstr>ПРОБЛЕМНЫЕ ЗОНЫ ПРИ НАНЕСЕНИИ АНТИСЕПТИКА</vt:lpstr>
      <vt:lpstr>ГИГИЕНА РУК В ЗАВИСИМОСТИ ОТ ТИПА КОНТАКТА</vt:lpstr>
      <vt:lpstr>ФАКТОРЫ, ПРИВОДЯЩИЕ К КОНТАКТНОМУ ДЕРМАТИТУ</vt:lpstr>
      <vt:lpstr>СНИЖЕНИЕ РИСКА РАЗВИТИЯ КОНТАКТНОГО ДЕРМАТИТА</vt:lpstr>
      <vt:lpstr>ТЕХНИКА НАНЕСЕНИЯ УХАЖИВАЮЩИХ СРЕДСТВ</vt:lpstr>
      <vt:lpstr>ПЕРЧАТКИ КАК СРЕДСТВО ЗАЩИТЫ ПЕРСОНАЛА И ПАЦИЕНТА</vt:lpstr>
      <vt:lpstr>КАК ПРАВИЛЬНО НАДЕВАТЬ ПЕРЧАТКИ</vt:lpstr>
      <vt:lpstr>КАК ПРАВИЛЬНО СНИМАТЬ ПЕРЧАТКИ</vt:lpstr>
      <vt:lpstr>КАК ПРАВИЛЬНО СНИМАТЬ ПЕРЧАТКИ</vt:lpstr>
      <vt:lpstr>Презентация PowerPoint</vt:lpstr>
      <vt:lpstr>ПОРЯДОК ИСПОЛЬЗОВАНИЯ ПЕРЧАТОК</vt:lpstr>
      <vt:lpstr>www.bode-science-center.ru</vt:lpstr>
      <vt:lpstr>Практические рекомендации по обработке поверхностей</vt:lpstr>
      <vt:lpstr>ФАКТОРЫ РИСКА  СО СТОРОНЫ ПАЦИЕНТА</vt:lpstr>
      <vt:lpstr>ВХОДНЫЕ ВОРОТА ДЛЯ ВОЗБУДИТЕЛЕЙ ИСМП</vt:lpstr>
      <vt:lpstr>Презентация PowerPoint</vt:lpstr>
      <vt:lpstr>ТРЕБОВАНИЯ К ДЕЗСРЕДСТВАМ</vt:lpstr>
      <vt:lpstr>ПРАВИЛА ПРИГОТОВЛЕНИЯ И ХРАНЕНИЯ РАБОЧЕГО РАСТВОРА ДС</vt:lpstr>
      <vt:lpstr>ПРАВИЛА ПРИГОТОВЛЕНИЯ И ХРАНЕНИЯ РАБОЧЕГО РАСТВОРА ДС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конференции  «Вместе против инфекций»</dc:title>
  <dc:creator>Admin</dc:creator>
  <cp:lastModifiedBy>Sveta</cp:lastModifiedBy>
  <cp:revision>135</cp:revision>
  <cp:lastPrinted>2015-01-29T02:20:15Z</cp:lastPrinted>
  <dcterms:created xsi:type="dcterms:W3CDTF">2014-09-29T03:51:25Z</dcterms:created>
  <dcterms:modified xsi:type="dcterms:W3CDTF">2015-09-21T15:21:08Z</dcterms:modified>
</cp:coreProperties>
</file>