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459" r:id="rId2"/>
    <p:sldId id="782" r:id="rId3"/>
    <p:sldId id="783" r:id="rId4"/>
    <p:sldId id="804" r:id="rId5"/>
    <p:sldId id="805" r:id="rId6"/>
    <p:sldId id="825" r:id="rId7"/>
    <p:sldId id="827" r:id="rId8"/>
    <p:sldId id="828" r:id="rId9"/>
    <p:sldId id="807" r:id="rId10"/>
    <p:sldId id="831" r:id="rId11"/>
    <p:sldId id="832" r:id="rId12"/>
    <p:sldId id="833" r:id="rId13"/>
    <p:sldId id="848" r:id="rId14"/>
    <p:sldId id="817" r:id="rId15"/>
    <p:sldId id="835" r:id="rId16"/>
    <p:sldId id="760" r:id="rId17"/>
    <p:sldId id="808" r:id="rId18"/>
    <p:sldId id="809" r:id="rId19"/>
    <p:sldId id="810" r:id="rId20"/>
    <p:sldId id="837" r:id="rId21"/>
    <p:sldId id="836" r:id="rId22"/>
    <p:sldId id="829" r:id="rId23"/>
    <p:sldId id="838" r:id="rId24"/>
    <p:sldId id="841" r:id="rId25"/>
    <p:sldId id="844" r:id="rId26"/>
    <p:sldId id="842" r:id="rId27"/>
    <p:sldId id="846" r:id="rId28"/>
    <p:sldId id="847" r:id="rId29"/>
    <p:sldId id="662" r:id="rId30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F9F7"/>
    <a:srgbClr val="0424AC"/>
    <a:srgbClr val="990033"/>
    <a:srgbClr val="686868"/>
    <a:srgbClr val="003366"/>
    <a:srgbClr val="008000"/>
    <a:srgbClr val="FF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47160" autoAdjust="0"/>
  </p:normalViewPr>
  <p:slideViewPr>
    <p:cSldViewPr snapToGrid="0">
      <p:cViewPr varScale="1">
        <p:scale>
          <a:sx n="67" d="100"/>
          <a:sy n="67" d="100"/>
        </p:scale>
        <p:origin x="-7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ACD2D264-8314-47DB-B981-E406FD989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2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ACA764-304F-4280-A1B5-DFA3619D3D8A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8" tIns="45714" rIns="91428" bIns="45714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1A1F3F3-0F17-4E7E-9FFF-79582562D45D}" type="slidenum">
              <a:rPr lang="ru-RU" altLang="ru-RU" sz="1200"/>
              <a:pPr eaLnBrk="1" hangingPunct="1"/>
              <a:t>4</a:t>
            </a:fld>
            <a:endParaRPr lang="ru-RU" altLang="ru-RU" sz="1200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cap="flat"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62" tIns="46032" rIns="92062" bIns="46032"/>
          <a:lstStyle/>
          <a:p>
            <a:pPr eaLnBrk="1" hangingPunct="1"/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74BFC51-DED7-4351-922D-4919FECF51BA}" type="slidenum">
              <a:rPr lang="de-DE" altLang="ru-RU" smtClean="0"/>
              <a:pPr eaLnBrk="1" hangingPunct="1"/>
              <a:t>7</a:t>
            </a:fld>
            <a:endParaRPr lang="de-DE" alt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527D5F0-7578-45BF-AFDB-7F69C3CB8315}" type="slidenum">
              <a:rPr lang="de-DE" altLang="ru-RU" smtClean="0"/>
              <a:pPr eaLnBrk="1" hangingPunct="1"/>
              <a:t>8</a:t>
            </a:fld>
            <a:endParaRPr lang="de-DE" alt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890C055-A5BE-4F7A-9DC8-6BB0E00852B2}" type="slidenum">
              <a:rPr lang="de-DE" altLang="ru-RU" smtClean="0"/>
              <a:pPr eaLnBrk="1" hangingPunct="1"/>
              <a:t>10</a:t>
            </a:fld>
            <a:endParaRPr lang="de-DE" altLang="ru-RU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07B05D99-5EA6-4BEF-BC63-A979EB5559C8}" type="slidenum">
              <a:rPr lang="de-DE" altLang="ru-RU" smtClean="0"/>
              <a:pPr eaLnBrk="1" hangingPunct="1"/>
              <a:t>11</a:t>
            </a:fld>
            <a:endParaRPr lang="de-DE" alt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777D624-926E-4F81-B180-3AE9FA34353B}" type="slidenum">
              <a:rPr lang="de-DE" altLang="ru-RU" smtClean="0"/>
              <a:pPr eaLnBrk="1" hangingPunct="1"/>
              <a:t>12</a:t>
            </a:fld>
            <a:endParaRPr lang="de-DE" alt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noProof="1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F5649B1-9200-43B9-8C42-D98F1A0A6987}" type="slidenum">
              <a:rPr lang="ru-RU" altLang="ru-RU" sz="1300" smtClean="0"/>
              <a:pPr eaLnBrk="1" hangingPunct="1"/>
              <a:t>14</a:t>
            </a:fld>
            <a:endParaRPr lang="ru-RU" altLang="ru-RU" sz="1300" smtClean="0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02" tIns="48301" rIns="96602" bIns="48301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8814E23-66C0-4C98-9D91-42842A70A07B}" type="slidenum">
              <a:rPr lang="ru-RU" altLang="ru-RU" sz="1300"/>
              <a:pPr eaLnBrk="1" hangingPunct="1"/>
              <a:t>14</a:t>
            </a:fld>
            <a:endParaRPr lang="ru-RU" altLang="ru-RU" sz="1300"/>
          </a:p>
        </p:txBody>
      </p:sp>
      <p:sp>
        <p:nvSpPr>
          <p:cNvPr id="3994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02" tIns="48301" rIns="96602" bIns="48301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4F72EB2D-4534-4312-9F95-8B6C858FE29C}" type="slidenum">
              <a:rPr lang="ru-RU" altLang="ru-RU" sz="1300"/>
              <a:pPr eaLnBrk="1" hangingPunct="1"/>
              <a:t>14</a:t>
            </a:fld>
            <a:endParaRPr lang="ru-RU" altLang="ru-RU" sz="1300"/>
          </a:p>
        </p:txBody>
      </p:sp>
      <p:sp>
        <p:nvSpPr>
          <p:cNvPr id="399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 cap="flat"/>
        </p:spPr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272" tIns="48637" rIns="97272" bIns="48637"/>
          <a:lstStyle/>
          <a:p>
            <a:pPr eaLnBrk="1" hangingPunct="1"/>
            <a:endParaRPr lang="ru-RU" alt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379C4-18CC-4577-B608-A9CC4B5DB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90374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DADFD-C706-4636-8C63-C66B9AAF5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3830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FB679-57A9-4DF0-8460-651391AF0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6468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025E5-5F79-49E1-AC00-D8DD40AEF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61132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28AC6-244F-47E5-A556-B89D1717B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9292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33F81-D4D8-427F-9516-5821A095F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53643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327EED4B-A467-4F93-A61C-817CCF6D0250}" type="datetimeFigureOut">
              <a:rPr lang="en-US"/>
              <a:pPr>
                <a:defRPr/>
              </a:pPr>
              <a:t>9/21/2015</a:t>
            </a:fld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fld id="{87BD5942-4BC0-4DA6-AA15-92B202C965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35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6128C-79FA-49A8-977A-A1E2372BA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0324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BBF2F-1CCC-4F0E-A7D9-1694D9BC3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03682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35636-EC87-45B3-9986-7784F2505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21259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F8F7A-42D0-47D7-B37A-32F2BCF03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43641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8FC83-BE89-4F9D-A0F9-6E4A17CED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622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2E0B4-B546-4E34-932A-4DF25915E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3071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D9A1F0-DF04-4256-B7EB-5ECE555C54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96807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9ACBC-A701-4F94-8812-5B6E6C52E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5146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BFF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1EA9877F-21F8-4D99-A81A-97AE538E92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://www.google.ru/url?sa=i&amp;rct=j&amp;q=&amp;esrc=s&amp;source=images&amp;cd=&amp;cad=rja&amp;uact=8&amp;ved=0CAcQjRxqFQoTCNKUv46p9scCFYSILAodGRkM-g&amp;url=http%3A%2F%2Fhealthage.ru%2Fbudushhim-mamam%2Fsovety-beremennym%2Fdiagnostika-i-metody-lecheniya-vnematochnoj-beremennosti%2F&amp;bvm=bv.102537793,d.bGg&amp;psig=AFQjCNGSQf4g9QNF-nglZLqhcxGPriF6Fg&amp;ust=1442313088565548" TargetMode="Externa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legantwoman.ru/kolposkopiya-chto-eto-takoe/" TargetMode="External"/><Relationship Id="rId3" Type="http://schemas.openxmlformats.org/officeDocument/2006/relationships/hyperlink" Target="http://www.google.ru/url?sa=i&amp;rct=j&amp;q=&amp;esrc=s&amp;source=images&amp;cd=&amp;cad=rja&amp;uact=8&amp;ved=0CAcQjRxqFQoTCJ_S6cmj9scCFQheLAodfO8A6g&amp;url=http%3A%2F%2Fmc.ecosafety.ru%2Fendoskopi%2F&amp;bvm=bv.102537793,d.bGg&amp;psig=AFQjCNG8ksGI5hpifXRaBXvdNafkEY5Whg&amp;ust=1442311594574143" TargetMode="Externa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xqFQoTCPyhrIHc9scCFQoXLAodVicCAg&amp;url=http%3A%2F%2Fzd2000.ru%2Farticle%2Fopuxol%2F&amp;psig=AFQjCNGgyMG-WFJijadGOl76UmBp0HfH7A&amp;ust=144232674800132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www.google.ru/url?sa=i&amp;rct=j&amp;q=&amp;esrc=s&amp;source=images&amp;cd=&amp;cad=rja&amp;uact=8&amp;ved=0CAcQjRxqFQoTCLjj3are9scCFQNXLAodZQQI9g&amp;url=http%3A%2F%2Fub-mikun.ru%2Fnapravleniya-xirurgiya&amp;bvm=bv.102537793,d.bGg&amp;psig=AFQjCNGlTwCauJAdpYMG-K7V_w-Qf0wHeA&amp;ust=144232737185977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jpeg"/><Relationship Id="rId4" Type="http://schemas.openxmlformats.org/officeDocument/2006/relationships/hyperlink" Target="http://www.google.ru/url?sa=i&amp;rct=j&amp;q=&amp;esrc=s&amp;source=images&amp;cd=&amp;cad=rja&amp;uact=8&amp;ved=0CAcQjRxqFQoTCLCp8fHe9scCFcyNLAodM8wM_w&amp;url=http%3A%2F%2Fpolysalov.vipvrach.ru%2Fp208.htm&amp;bvm=bv.102537793,d.bGg&amp;psig=AFQjCNFEbcvPDX9i8bc-LUyMUSLT1tipTw&amp;ust=144232747497244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http://www.google.ru/url?sa=i&amp;rct=j&amp;q=&amp;esrc=s&amp;source=images&amp;cd=&amp;cad=rja&amp;uact=8&amp;ved=0CAcQjRxqFQoTCIbu8af998cCFeqmcgodELAFHA&amp;url=http%3A%2F%2Fwww.onclinic.ru%2Farticles%2Fzabolevaniya%2Fonkologiya%2Fkurs_khimioterapii%2F&amp;bvm=bv.102537793,d.bGQ&amp;psig=AFQjCNFTtlruo2Tgf4NhsMLRiGXO7RtnOQ&amp;ust=1442370016884672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5888" y="1971675"/>
            <a:ext cx="8961437" cy="1865313"/>
          </a:xfrm>
        </p:spPr>
        <p:txBody>
          <a:bodyPr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Современная онкология.</a:t>
            </a:r>
            <a:b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Возможности диагностики и лечения.</a:t>
            </a:r>
            <a:endPara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7588" y="130175"/>
            <a:ext cx="6780212" cy="59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/>
            </a:pPr>
            <a:r>
              <a:rPr kumimoji="1" lang="ru-RU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0"/>
                <a:cs typeface="Times New Roman Cyr" pitchFamily="18" charset="0"/>
              </a:rPr>
              <a:t>Бюджетное учреждение здравоохранения Омской области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/>
            </a:pPr>
            <a:r>
              <a:rPr kumimoji="1" lang="ru-RU" kern="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0"/>
                <a:cs typeface="Times New Roman Cyr" pitchFamily="18" charset="0"/>
              </a:rPr>
              <a:t>«Клинический онкологический диспансер»</a:t>
            </a:r>
            <a:endParaRPr kumimoji="1" lang="ru-RU" i="1" kern="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itchFamily="18" charset="0"/>
              <a:cs typeface="Times New Roman Cyr" pitchFamily="18" charset="0"/>
            </a:endParaRPr>
          </a:p>
        </p:txBody>
      </p:sp>
      <p:sp>
        <p:nvSpPr>
          <p:cNvPr id="6149" name="Подзаголовок 2"/>
          <p:cNvSpPr>
            <a:spLocks/>
          </p:cNvSpPr>
          <p:nvPr/>
        </p:nvSpPr>
        <p:spPr bwMode="auto">
          <a:xfrm>
            <a:off x="895350" y="6208713"/>
            <a:ext cx="640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Monotype Sorts"/>
              <a:buNone/>
              <a:defRPr/>
            </a:pPr>
            <a:r>
              <a:rPr kumimoji="1"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г. Омск, 2015 г.</a:t>
            </a:r>
          </a:p>
        </p:txBody>
      </p:sp>
      <p:sp>
        <p:nvSpPr>
          <p:cNvPr id="6" name="Rectangle 80"/>
          <p:cNvSpPr>
            <a:spLocks noChangeArrowheads="1"/>
          </p:cNvSpPr>
          <p:nvPr/>
        </p:nvSpPr>
        <p:spPr bwMode="auto">
          <a:xfrm>
            <a:off x="3544888" y="4487863"/>
            <a:ext cx="533717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Заместитель главного врача </a:t>
            </a:r>
          </a:p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по научно-практической работе</a:t>
            </a:r>
          </a:p>
          <a:p>
            <a:pPr>
              <a:defRPr/>
            </a:pPr>
            <a:r>
              <a:rPr lang="ru-RU" sz="28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д.м.н. О.В. Леонов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195263"/>
            <a:ext cx="8534400" cy="723900"/>
          </a:xfrm>
        </p:spPr>
        <p:txBody>
          <a:bodyPr/>
          <a:lstStyle/>
          <a:p>
            <a:pPr eaLnBrk="1" hangingPunct="1"/>
            <a:r>
              <a:rPr lang="ru-RU" altLang="ru-RU" sz="4200" b="1" noProof="1" smtClean="0">
                <a:latin typeface="Times New Roman" pitchFamily="18" charset="0"/>
                <a:cs typeface="Times New Roman" pitchFamily="18" charset="0"/>
              </a:rPr>
              <a:t>Диагностика злокачественного новообразования</a:t>
            </a:r>
          </a:p>
        </p:txBody>
      </p:sp>
      <p:sp>
        <p:nvSpPr>
          <p:cNvPr id="13315" name="AutoShape 8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6" name="AutoShape 10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17" name="Прямоугольник 12"/>
          <p:cNvSpPr>
            <a:spLocks noChangeArrowheads="1"/>
          </p:cNvSpPr>
          <p:nvPr/>
        </p:nvSpPr>
        <p:spPr bwMode="auto">
          <a:xfrm>
            <a:off x="1370013" y="3787775"/>
            <a:ext cx="5772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Лучевые методы диагностики</a:t>
            </a:r>
            <a:endParaRPr lang="ru-RU" altLang="ru-RU" sz="2400"/>
          </a:p>
        </p:txBody>
      </p:sp>
      <p:pic>
        <p:nvPicPr>
          <p:cNvPr id="13318" name="Picture 2" descr="http://healthage.ru/wp-content/uploads/transvaginalnoe-uzi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5700" y="2089150"/>
            <a:ext cx="1970088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6" descr="Картинки по запросу рентгенологические исследован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8" y="1601788"/>
            <a:ext cx="2286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Прямоугольник 16"/>
          <p:cNvSpPr>
            <a:spLocks noChangeArrowheads="1"/>
          </p:cNvSpPr>
          <p:nvPr/>
        </p:nvSpPr>
        <p:spPr bwMode="auto">
          <a:xfrm>
            <a:off x="0" y="1189038"/>
            <a:ext cx="25701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рентгенологический</a:t>
            </a:r>
          </a:p>
        </p:txBody>
      </p:sp>
      <p:sp>
        <p:nvSpPr>
          <p:cNvPr id="13321" name="Прямоугольник 17"/>
          <p:cNvSpPr>
            <a:spLocks noChangeArrowheads="1"/>
          </p:cNvSpPr>
          <p:nvPr/>
        </p:nvSpPr>
        <p:spPr bwMode="auto">
          <a:xfrm>
            <a:off x="2636838" y="1235075"/>
            <a:ext cx="2540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УЗИ абдоминальное</a:t>
            </a:r>
          </a:p>
        </p:txBody>
      </p:sp>
      <p:sp>
        <p:nvSpPr>
          <p:cNvPr id="13322" name="Прямоугольник 18"/>
          <p:cNvSpPr>
            <a:spLocks noChangeArrowheads="1"/>
          </p:cNvSpPr>
          <p:nvPr/>
        </p:nvSpPr>
        <p:spPr bwMode="auto">
          <a:xfrm>
            <a:off x="5037138" y="1501775"/>
            <a:ext cx="2244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УЗИ вагинальное</a:t>
            </a:r>
          </a:p>
        </p:txBody>
      </p:sp>
      <p:sp>
        <p:nvSpPr>
          <p:cNvPr id="13323" name="Прямоугольник 19"/>
          <p:cNvSpPr>
            <a:spLocks noChangeArrowheads="1"/>
          </p:cNvSpPr>
          <p:nvPr/>
        </p:nvSpPr>
        <p:spPr bwMode="auto">
          <a:xfrm>
            <a:off x="7043738" y="1927225"/>
            <a:ext cx="2100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УЗИ ректальное</a:t>
            </a:r>
          </a:p>
        </p:txBody>
      </p:sp>
      <p:pic>
        <p:nvPicPr>
          <p:cNvPr id="13324" name="Picture 8" descr="Картинки по запросу ультразвуковое исследовани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3275" y="2393950"/>
            <a:ext cx="1809750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0" descr="Картинки по запросу ультразвуковое исследования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7150" y="1631950"/>
            <a:ext cx="2132013" cy="190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2" descr="Картинки по запросу Рентгеновская компьютерная томография  исследовани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7600" y="4510088"/>
            <a:ext cx="25241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7" name="Прямоугольник 22"/>
          <p:cNvSpPr>
            <a:spLocks noChangeArrowheads="1"/>
          </p:cNvSpPr>
          <p:nvPr/>
        </p:nvSpPr>
        <p:spPr bwMode="auto">
          <a:xfrm>
            <a:off x="5748338" y="6211888"/>
            <a:ext cx="3395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рентгенологический компьютерный томограф</a:t>
            </a:r>
          </a:p>
        </p:txBody>
      </p:sp>
      <p:sp>
        <p:nvSpPr>
          <p:cNvPr id="13328" name="AutoShape 14" descr="Картинки по запросу магнитно резонансная компьютерная томография исследования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3329" name="AutoShape 16" descr="Картинки по запросу магнитно резонансная компьютерная томография исследования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3330" name="Picture 6" descr="Картинки по запросу магнитно резонансная компьютерная томография исследования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88" y="4505325"/>
            <a:ext cx="277495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1" name="Прямоугольник 26"/>
          <p:cNvSpPr>
            <a:spLocks noChangeArrowheads="1"/>
          </p:cNvSpPr>
          <p:nvPr/>
        </p:nvSpPr>
        <p:spPr bwMode="auto">
          <a:xfrm>
            <a:off x="0" y="6269038"/>
            <a:ext cx="30972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магнитно-резонансный томограф</a:t>
            </a:r>
          </a:p>
        </p:txBody>
      </p:sp>
      <p:sp>
        <p:nvSpPr>
          <p:cNvPr id="13332" name="Прямоугольник 19"/>
          <p:cNvSpPr>
            <a:spLocks noChangeArrowheads="1"/>
          </p:cNvSpPr>
          <p:nvPr/>
        </p:nvSpPr>
        <p:spPr bwMode="auto">
          <a:xfrm>
            <a:off x="3014663" y="4802188"/>
            <a:ext cx="28432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Достоверная визуализация тканей и опухоли.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title"/>
          </p:nvPr>
        </p:nvSpPr>
        <p:spPr>
          <a:xfrm>
            <a:off x="996950" y="195263"/>
            <a:ext cx="8147050" cy="723900"/>
          </a:xfrm>
        </p:spPr>
        <p:txBody>
          <a:bodyPr/>
          <a:lstStyle/>
          <a:p>
            <a:pPr eaLnBrk="1" hangingPunct="1"/>
            <a:r>
              <a:rPr lang="ru-RU" altLang="ru-RU" sz="4200" b="1" noProof="1" smtClean="0">
                <a:latin typeface="Times New Roman" pitchFamily="18" charset="0"/>
                <a:cs typeface="Times New Roman" pitchFamily="18" charset="0"/>
              </a:rPr>
              <a:t>Диагностика злокачественного новообразования</a:t>
            </a:r>
          </a:p>
        </p:txBody>
      </p:sp>
      <p:sp>
        <p:nvSpPr>
          <p:cNvPr id="14339" name="AutoShape 8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0" name="AutoShape 10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1689100" y="6211888"/>
            <a:ext cx="7454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определяют</a:t>
            </a:r>
            <a:r>
              <a:rPr lang="ru-RU" altLang="ru-RU">
                <a:latin typeface="Times New Roman" pitchFamily="18" charset="0"/>
                <a:cs typeface="Times New Roman" pitchFamily="18" charset="0"/>
              </a:rPr>
              <a:t> локализацию, границы поражения, размеры, анатомический тип роста опухоли, наличие внутристеночных метастазов. </a:t>
            </a:r>
          </a:p>
        </p:txBody>
      </p:sp>
      <p:pic>
        <p:nvPicPr>
          <p:cNvPr id="14342" name="Picture 2" descr="http://mc.ecosafety.ru/media/tinymce/uploaded_files/349_a_2026_290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98613"/>
            <a:ext cx="3327400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4" descr="Картинки по запросу эндоскопические исследован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6288" y="1157288"/>
            <a:ext cx="2017712" cy="237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Прямоугольник 7"/>
          <p:cNvSpPr>
            <a:spLocks noChangeArrowheads="1"/>
          </p:cNvSpPr>
          <p:nvPr/>
        </p:nvSpPr>
        <p:spPr bwMode="auto">
          <a:xfrm>
            <a:off x="1938338" y="1217613"/>
            <a:ext cx="5772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Эндоскопические исследования</a:t>
            </a:r>
            <a:endParaRPr lang="ru-RU" altLang="ru-RU" sz="2400"/>
          </a:p>
        </p:txBody>
      </p:sp>
      <p:sp>
        <p:nvSpPr>
          <p:cNvPr id="14345" name="Прямоугольник 8"/>
          <p:cNvSpPr>
            <a:spLocks noChangeArrowheads="1"/>
          </p:cNvSpPr>
          <p:nvPr/>
        </p:nvSpPr>
        <p:spPr bwMode="auto">
          <a:xfrm>
            <a:off x="3352800" y="2051050"/>
            <a:ext cx="3748088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+ состояние слизистой оболочки полостных органов, </a:t>
            </a:r>
          </a:p>
          <a:p>
            <a:pPr algn="just" eaLnBrk="1" hangingPunct="1"/>
            <a:endParaRPr lang="ru-RU" altLang="ru-RU" sz="8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наличие опухоли органов</a:t>
            </a:r>
          </a:p>
          <a:p>
            <a:pPr algn="just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+ желудочно-кишечного тракта,</a:t>
            </a:r>
          </a:p>
          <a:p>
            <a:pPr algn="just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+ трахее-бронхиального дерева,</a:t>
            </a:r>
          </a:p>
          <a:p>
            <a:pPr algn="just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+ фарингеальной области,</a:t>
            </a:r>
          </a:p>
          <a:p>
            <a:pPr algn="just" eaLnBrk="1" hangingPunct="1"/>
            <a:r>
              <a:rPr lang="ru-RU" altLang="ru-RU">
                <a:latin typeface="Times New Roman" pitchFamily="18" charset="0"/>
                <a:cs typeface="Times New Roman" pitchFamily="18" charset="0"/>
              </a:rPr>
              <a:t>+ мочеполовой системы.</a:t>
            </a:r>
          </a:p>
        </p:txBody>
      </p:sp>
      <p:sp>
        <p:nvSpPr>
          <p:cNvPr id="14346" name="Прямоугольник 9"/>
          <p:cNvSpPr>
            <a:spLocks noChangeArrowheads="1"/>
          </p:cNvSpPr>
          <p:nvPr/>
        </p:nvSpPr>
        <p:spPr bwMode="auto">
          <a:xfrm>
            <a:off x="3957638" y="1646238"/>
            <a:ext cx="145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оценивают</a:t>
            </a:r>
          </a:p>
        </p:txBody>
      </p:sp>
      <p:sp>
        <p:nvSpPr>
          <p:cNvPr id="14347" name="Прямоугольник 10"/>
          <p:cNvSpPr>
            <a:spLocks noChangeArrowheads="1"/>
          </p:cNvSpPr>
          <p:nvPr/>
        </p:nvSpPr>
        <p:spPr bwMode="auto">
          <a:xfrm>
            <a:off x="1476375" y="1790700"/>
            <a:ext cx="908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ФГДС</a:t>
            </a:r>
          </a:p>
        </p:txBody>
      </p:sp>
      <p:sp>
        <p:nvSpPr>
          <p:cNvPr id="14348" name="Прямоугольник 11"/>
          <p:cNvSpPr>
            <a:spLocks noChangeArrowheads="1"/>
          </p:cNvSpPr>
          <p:nvPr/>
        </p:nvSpPr>
        <p:spPr bwMode="auto">
          <a:xfrm>
            <a:off x="1058863" y="3170238"/>
            <a:ext cx="768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ФКС</a:t>
            </a:r>
          </a:p>
        </p:txBody>
      </p:sp>
      <p:sp>
        <p:nvSpPr>
          <p:cNvPr id="14349" name="Прямоугольник 12"/>
          <p:cNvSpPr>
            <a:spLocks noChangeArrowheads="1"/>
          </p:cNvSpPr>
          <p:nvPr/>
        </p:nvSpPr>
        <p:spPr bwMode="auto">
          <a:xfrm>
            <a:off x="7861300" y="3578225"/>
            <a:ext cx="758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ФБС</a:t>
            </a:r>
          </a:p>
        </p:txBody>
      </p:sp>
      <p:pic>
        <p:nvPicPr>
          <p:cNvPr id="14350" name="Picture 6" descr="Картинки по запросу эндоскопические исследован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3913" y="4292600"/>
            <a:ext cx="2851150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8" descr="Картинки по запросу цистоскопическое  исследовани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0988" y="4016375"/>
            <a:ext cx="2513012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2" name="Прямоугольник 15"/>
          <p:cNvSpPr>
            <a:spLocks noChangeArrowheads="1"/>
          </p:cNvSpPr>
          <p:nvPr/>
        </p:nvSpPr>
        <p:spPr bwMode="auto">
          <a:xfrm>
            <a:off x="6265863" y="5683250"/>
            <a:ext cx="1666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цистоскопия</a:t>
            </a:r>
          </a:p>
        </p:txBody>
      </p:sp>
      <p:pic>
        <p:nvPicPr>
          <p:cNvPr id="14353" name="Picture 12" descr="http://elegantwoman.ru/wp-content/uploads/2012/06/a_2728_891-300x215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50" y="4330700"/>
            <a:ext cx="2857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4" name="Прямоугольник 17"/>
          <p:cNvSpPr>
            <a:spLocks noChangeArrowheads="1"/>
          </p:cNvSpPr>
          <p:nvPr/>
        </p:nvSpPr>
        <p:spPr bwMode="auto">
          <a:xfrm>
            <a:off x="-98425" y="4270375"/>
            <a:ext cx="18303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кольпоскопия</a:t>
            </a:r>
          </a:p>
        </p:txBody>
      </p:sp>
      <p:cxnSp>
        <p:nvCxnSpPr>
          <p:cNvPr id="14355" name="Прямая соединительная линия 19"/>
          <p:cNvCxnSpPr>
            <a:cxnSpLocks noChangeShapeType="1"/>
          </p:cNvCxnSpPr>
          <p:nvPr/>
        </p:nvCxnSpPr>
        <p:spPr bwMode="auto">
          <a:xfrm flipV="1">
            <a:off x="3327400" y="1581150"/>
            <a:ext cx="3698875" cy="9525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title"/>
          </p:nvPr>
        </p:nvSpPr>
        <p:spPr>
          <a:xfrm>
            <a:off x="996950" y="195263"/>
            <a:ext cx="8147050" cy="723900"/>
          </a:xfrm>
        </p:spPr>
        <p:txBody>
          <a:bodyPr/>
          <a:lstStyle/>
          <a:p>
            <a:pPr eaLnBrk="1" hangingPunct="1"/>
            <a:r>
              <a:rPr lang="ru-RU" altLang="ru-RU" sz="4200" b="1" noProof="1" smtClean="0">
                <a:latin typeface="Times New Roman" pitchFamily="18" charset="0"/>
                <a:cs typeface="Times New Roman" pitchFamily="18" charset="0"/>
              </a:rPr>
              <a:t>Диагностика злокачественного новообразования</a:t>
            </a:r>
          </a:p>
        </p:txBody>
      </p:sp>
      <p:sp>
        <p:nvSpPr>
          <p:cNvPr id="15363" name="AutoShape 8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4" name="AutoShape 10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5" name="AutoShape 2" descr="Картинки по запросу магнитно резонансная компьютерная томография исследования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6" name="AutoShape 4" descr="Картинки по запросу магнитно резонансная компьютерная томография исследования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1946275" y="1052513"/>
            <a:ext cx="5772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Лабораторные исследования</a:t>
            </a:r>
            <a:endParaRPr lang="ru-RU" altLang="ru-RU" sz="2400"/>
          </a:p>
        </p:txBody>
      </p:sp>
      <p:sp>
        <p:nvSpPr>
          <p:cNvPr id="15368" name="Прямоугольник 7"/>
          <p:cNvSpPr>
            <a:spLocks noChangeArrowheads="1"/>
          </p:cNvSpPr>
          <p:nvPr/>
        </p:nvSpPr>
        <p:spPr bwMode="auto">
          <a:xfrm>
            <a:off x="214313" y="4611688"/>
            <a:ext cx="86995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ru-RU" sz="2000" u="sng">
                <a:latin typeface="Times New Roman" pitchFamily="18" charset="0"/>
                <a:cs typeface="Times New Roman" pitchFamily="18" charset="0"/>
              </a:rPr>
              <a:t>Область применения опухолевых маркеров:</a:t>
            </a:r>
          </a:p>
          <a:p>
            <a:pPr algn="just" eaLnBrk="1" hangingPunct="1">
              <a:buFontTx/>
              <a:buChar char="-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дифференциальная диагностика злокачественных процессов,</a:t>
            </a:r>
          </a:p>
          <a:p>
            <a:pPr algn="just" eaLnBrk="1" hangingPunct="1">
              <a:buFontTx/>
              <a:buChar char="-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первичная диагностика опухоли,</a:t>
            </a:r>
          </a:p>
          <a:p>
            <a:pPr algn="just" eaLnBrk="1" hangingPunct="1">
              <a:buFontTx/>
              <a:buChar char="-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топическая диагностика опухоли при первично невыясненном очаге,</a:t>
            </a:r>
          </a:p>
          <a:p>
            <a:pPr algn="just" eaLnBrk="1" hangingPunct="1">
              <a:buFontTx/>
              <a:buChar char="-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оценка распространенности процесса,</a:t>
            </a:r>
          </a:p>
          <a:p>
            <a:pPr algn="just" eaLnBrk="1" hangingPunct="1">
              <a:buFontTx/>
              <a:buChar char="-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раннее выявление рецидивов и метастазов,</a:t>
            </a:r>
          </a:p>
          <a:p>
            <a:pPr algn="just" eaLnBrk="1" hangingPunct="1">
              <a:buFontTx/>
              <a:buChar char="-"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оценка эффективности проводимой терапии.</a:t>
            </a:r>
            <a:r>
              <a:rPr lang="ru-RU" altLang="ru-RU"/>
              <a:t> </a:t>
            </a:r>
          </a:p>
        </p:txBody>
      </p:sp>
      <p:sp>
        <p:nvSpPr>
          <p:cNvPr id="15369" name="AutoShape 8" descr="Картинки по запросу Clinical tumor markers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5370" name="Picture 6" descr="http://zd2000.ru/pics/om1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508125"/>
            <a:ext cx="5651500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1" name="Прямоугольник 7"/>
          <p:cNvSpPr>
            <a:spLocks noChangeArrowheads="1"/>
          </p:cNvSpPr>
          <p:nvPr/>
        </p:nvSpPr>
        <p:spPr bwMode="auto">
          <a:xfrm>
            <a:off x="204788" y="3643313"/>
            <a:ext cx="3016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Опухолевые маркеры</a:t>
            </a:r>
            <a:endParaRPr lang="ru-RU" altLang="ru-RU" sz="2400"/>
          </a:p>
        </p:txBody>
      </p:sp>
      <p:pic>
        <p:nvPicPr>
          <p:cNvPr id="15372" name="Picture 10" descr="Картинки по запросу опухолевые маркер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3" y="1104900"/>
            <a:ext cx="1919287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569913" y="311150"/>
            <a:ext cx="81470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4200" b="1" noProof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Диагностика злокачественного новообразования</a:t>
            </a:r>
          </a:p>
        </p:txBody>
      </p:sp>
      <p:sp>
        <p:nvSpPr>
          <p:cNvPr id="16387" name="Прямоугольник 7"/>
          <p:cNvSpPr>
            <a:spLocks noChangeArrowheads="1"/>
          </p:cNvSpPr>
          <p:nvPr/>
        </p:nvSpPr>
        <p:spPr bwMode="auto">
          <a:xfrm>
            <a:off x="0" y="5672138"/>
            <a:ext cx="88963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совместная работа медицинских работников различных специальностей приведет к своевременному диагностированию злокачественных новообразований.</a:t>
            </a:r>
            <a:endParaRPr lang="ru-RU" altLang="ru-RU" sz="2400"/>
          </a:p>
        </p:txBody>
      </p:sp>
      <p:pic>
        <p:nvPicPr>
          <p:cNvPr id="16388" name="Picture 19" descr="Картинки по запросу консилиум врач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6363" y="1368425"/>
            <a:ext cx="5822950" cy="410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45424" y="136201"/>
            <a:ext cx="73269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Министерство здравоохранения Омской области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Бюджетное учреждение здравоохранения Омской области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«Клинический онкологический диспансер»</a:t>
            </a:r>
          </a:p>
        </p:txBody>
      </p:sp>
      <p:pic>
        <p:nvPicPr>
          <p:cNvPr id="17411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3" name="Группа 29"/>
          <p:cNvGrpSpPr>
            <a:grpSpLocks/>
          </p:cNvGrpSpPr>
          <p:nvPr/>
        </p:nvGrpSpPr>
        <p:grpSpPr bwMode="auto">
          <a:xfrm>
            <a:off x="1243013" y="1700213"/>
            <a:ext cx="952500" cy="2551112"/>
            <a:chOff x="323528" y="1700808"/>
            <a:chExt cx="952500" cy="2551088"/>
          </a:xfrm>
        </p:grpSpPr>
        <p:pic>
          <p:nvPicPr>
            <p:cNvPr id="17442" name="Picture 6" descr="lap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700808"/>
              <a:ext cx="952500" cy="75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43" name="Picture 6" descr="lap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636912"/>
              <a:ext cx="952500" cy="75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44" name="Picture 6" descr="lap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501008"/>
              <a:ext cx="952500" cy="75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7414" name="Picture 8" descr="j028575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492375"/>
            <a:ext cx="1944687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1" name="Text Box 22"/>
          <p:cNvSpPr txBox="1">
            <a:spLocks noChangeArrowheads="1"/>
          </p:cNvSpPr>
          <p:nvPr/>
        </p:nvSpPr>
        <p:spPr bwMode="auto">
          <a:xfrm>
            <a:off x="5867400" y="4384675"/>
            <a:ext cx="3168650" cy="12049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5787" tIns="47894" rIns="95787" bIns="47894">
            <a:spAutoFit/>
          </a:bodyPr>
          <a:lstStyle>
            <a:lvl1pPr marL="457200" indent="-4572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solidFill>
                  <a:srgbClr val="FF0000"/>
                </a:solidFill>
                <a:latin typeface="Tahoma" pitchFamily="34" charset="0"/>
              </a:rPr>
              <a:t>Доступ </a:t>
            </a:r>
            <a:r>
              <a:rPr kumimoji="0" lang="ru-RU" altLang="ru-RU" sz="1200" dirty="0" smtClean="0">
                <a:latin typeface="Tahoma" pitchFamily="34" charset="0"/>
              </a:rPr>
              <a:t>к выписке из ИБ и амбулаторной карты  пациента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solidFill>
                  <a:srgbClr val="FF0000"/>
                </a:solidFill>
                <a:latin typeface="Tahoma" pitchFamily="34" charset="0"/>
              </a:rPr>
              <a:t>Доступ </a:t>
            </a:r>
            <a:r>
              <a:rPr kumimoji="0" lang="ru-RU" altLang="ru-RU" sz="1200" dirty="0" smtClean="0">
                <a:latin typeface="Tahoma" pitchFamily="34" charset="0"/>
              </a:rPr>
              <a:t>к результатам диагностических    исследований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solidFill>
                  <a:srgbClr val="FF0000"/>
                </a:solidFill>
                <a:latin typeface="Tahoma" pitchFamily="34" charset="0"/>
              </a:rPr>
              <a:t>Результаты</a:t>
            </a:r>
            <a:r>
              <a:rPr kumimoji="0" lang="ru-RU" altLang="ru-RU" sz="1200" dirty="0" smtClean="0">
                <a:latin typeface="Tahoma" pitchFamily="34" charset="0"/>
              </a:rPr>
              <a:t>  скрининга  независимо </a:t>
            </a:r>
          </a:p>
          <a:p>
            <a:pPr marL="228600" indent="-228600"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    от места обращения</a:t>
            </a:r>
            <a:endParaRPr kumimoji="0" lang="it-IT" altLang="ru-RU" sz="1200" dirty="0">
              <a:latin typeface="Tahoma" pitchFamily="34" charset="0"/>
            </a:endParaRPr>
          </a:p>
        </p:txBody>
      </p:sp>
      <p:grpSp>
        <p:nvGrpSpPr>
          <p:cNvPr id="17416" name="Группа 54"/>
          <p:cNvGrpSpPr>
            <a:grpSpLocks/>
          </p:cNvGrpSpPr>
          <p:nvPr/>
        </p:nvGrpSpPr>
        <p:grpSpPr bwMode="auto">
          <a:xfrm>
            <a:off x="2268538" y="2060575"/>
            <a:ext cx="1079500" cy="1944688"/>
            <a:chOff x="2267744" y="2060848"/>
            <a:chExt cx="1080120" cy="1944216"/>
          </a:xfrm>
        </p:grpSpPr>
        <p:cxnSp>
          <p:nvCxnSpPr>
            <p:cNvPr id="57" name="Прямая со стрелкой 56"/>
            <p:cNvCxnSpPr/>
            <p:nvPr/>
          </p:nvCxnSpPr>
          <p:spPr>
            <a:xfrm>
              <a:off x="2267744" y="3068666"/>
              <a:ext cx="108012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 стрелкой 63"/>
            <p:cNvCxnSpPr/>
            <p:nvPr/>
          </p:nvCxnSpPr>
          <p:spPr>
            <a:xfrm flipV="1">
              <a:off x="2339222" y="3573369"/>
              <a:ext cx="1008642" cy="431695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 стрелкой 64"/>
            <p:cNvCxnSpPr/>
            <p:nvPr/>
          </p:nvCxnSpPr>
          <p:spPr>
            <a:xfrm>
              <a:off x="2339222" y="2060848"/>
              <a:ext cx="1008642" cy="504702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Прямая со стрелкой 68"/>
          <p:cNvCxnSpPr/>
          <p:nvPr/>
        </p:nvCxnSpPr>
        <p:spPr>
          <a:xfrm>
            <a:off x="4652963" y="1628775"/>
            <a:ext cx="0" cy="792163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18" name="Группа 30"/>
          <p:cNvGrpSpPr>
            <a:grpSpLocks/>
          </p:cNvGrpSpPr>
          <p:nvPr/>
        </p:nvGrpSpPr>
        <p:grpSpPr bwMode="auto">
          <a:xfrm>
            <a:off x="6643688" y="1773238"/>
            <a:ext cx="952500" cy="2551112"/>
            <a:chOff x="323528" y="1700808"/>
            <a:chExt cx="952500" cy="2551088"/>
          </a:xfrm>
        </p:grpSpPr>
        <p:pic>
          <p:nvPicPr>
            <p:cNvPr id="17436" name="Picture 6" descr="lap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1700808"/>
              <a:ext cx="952500" cy="75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37" name="Picture 6" descr="lap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636912"/>
              <a:ext cx="952500" cy="75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438" name="Picture 6" descr="lap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501008"/>
              <a:ext cx="952500" cy="750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Text Box 22"/>
          <p:cNvSpPr txBox="1">
            <a:spLocks noChangeArrowheads="1"/>
          </p:cNvSpPr>
          <p:nvPr/>
        </p:nvSpPr>
        <p:spPr bwMode="auto">
          <a:xfrm>
            <a:off x="107950" y="4365625"/>
            <a:ext cx="3887788" cy="825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5787" tIns="47894" rIns="95787" bIns="47894">
            <a:spAutoFit/>
          </a:bodyPr>
          <a:lstStyle>
            <a:lvl1pPr marL="457200" indent="-4572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Электронная ИБ и амбулаторная карта пациента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Архив снимков МРТ, МСКТ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Статистика</a:t>
            </a:r>
          </a:p>
        </p:txBody>
      </p:sp>
      <p:sp>
        <p:nvSpPr>
          <p:cNvPr id="17420" name="TextBox 35"/>
          <p:cNvSpPr txBox="1">
            <a:spLocks noChangeArrowheads="1"/>
          </p:cNvSpPr>
          <p:nvPr/>
        </p:nvSpPr>
        <p:spPr bwMode="auto">
          <a:xfrm rot="-5400000">
            <a:off x="-336550" y="2576513"/>
            <a:ext cx="2293937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>
                <a:solidFill>
                  <a:srgbClr val="002060"/>
                </a:solidFill>
              </a:rPr>
              <a:t>Рабочие   места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altLang="ru-RU">
                <a:solidFill>
                  <a:srgbClr val="002060"/>
                </a:solidFill>
              </a:rPr>
              <a:t>врачей БУЗОО «КОД»</a:t>
            </a:r>
          </a:p>
        </p:txBody>
      </p:sp>
      <p:sp>
        <p:nvSpPr>
          <p:cNvPr id="17421" name="TextBox 36"/>
          <p:cNvSpPr txBox="1">
            <a:spLocks noChangeArrowheads="1"/>
          </p:cNvSpPr>
          <p:nvPr/>
        </p:nvSpPr>
        <p:spPr bwMode="auto">
          <a:xfrm rot="5400000">
            <a:off x="7217569" y="2539207"/>
            <a:ext cx="20161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>
                <a:solidFill>
                  <a:srgbClr val="002060"/>
                </a:solidFill>
              </a:rPr>
              <a:t>Рабочие   места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altLang="ru-RU">
                <a:solidFill>
                  <a:srgbClr val="002060"/>
                </a:solidFill>
              </a:rPr>
              <a:t>врачей-онкологов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altLang="ru-RU">
                <a:solidFill>
                  <a:srgbClr val="002060"/>
                </a:solidFill>
              </a:rPr>
              <a:t>первичного звена</a:t>
            </a:r>
          </a:p>
        </p:txBody>
      </p:sp>
      <p:grpSp>
        <p:nvGrpSpPr>
          <p:cNvPr id="17422" name="Группа 55"/>
          <p:cNvGrpSpPr>
            <a:grpSpLocks/>
          </p:cNvGrpSpPr>
          <p:nvPr/>
        </p:nvGrpSpPr>
        <p:grpSpPr bwMode="auto">
          <a:xfrm rot="10800000">
            <a:off x="5580063" y="1989138"/>
            <a:ext cx="1079500" cy="1944687"/>
            <a:chOff x="2267744" y="2060848"/>
            <a:chExt cx="1080120" cy="1944216"/>
          </a:xfrm>
        </p:grpSpPr>
        <p:cxnSp>
          <p:nvCxnSpPr>
            <p:cNvPr id="58" name="Прямая со стрелкой 57"/>
            <p:cNvCxnSpPr/>
            <p:nvPr/>
          </p:nvCxnSpPr>
          <p:spPr>
            <a:xfrm>
              <a:off x="2286805" y="3049620"/>
              <a:ext cx="1080120" cy="0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>
            <a:xfrm flipV="1">
              <a:off x="2377345" y="3554323"/>
              <a:ext cx="1008641" cy="431695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 стрелкой 59"/>
            <p:cNvCxnSpPr/>
            <p:nvPr/>
          </p:nvCxnSpPr>
          <p:spPr>
            <a:xfrm>
              <a:off x="2358284" y="2041803"/>
              <a:ext cx="1008641" cy="504703"/>
            </a:xfrm>
            <a:prstGeom prst="straightConnector1">
              <a:avLst/>
            </a:prstGeom>
            <a:ln w="158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Прямоугольник 60"/>
          <p:cNvSpPr/>
          <p:nvPr/>
        </p:nvSpPr>
        <p:spPr>
          <a:xfrm>
            <a:off x="2339975" y="1125538"/>
            <a:ext cx="424815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2" name="TextBox 61"/>
          <p:cNvSpPr txBox="1"/>
          <p:nvPr/>
        </p:nvSpPr>
        <p:spPr>
          <a:xfrm>
            <a:off x="1979712" y="1124744"/>
            <a:ext cx="496855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Канцер-регистр  </a:t>
            </a:r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МНИОИ им. П.А. Герцена</a:t>
            </a:r>
          </a:p>
        </p:txBody>
      </p:sp>
      <p:sp>
        <p:nvSpPr>
          <p:cNvPr id="17425" name="TextBox 67"/>
          <p:cNvSpPr txBox="1">
            <a:spLocks noChangeArrowheads="1"/>
          </p:cNvSpPr>
          <p:nvPr/>
        </p:nvSpPr>
        <p:spPr bwMode="auto">
          <a:xfrm rot="-5400000">
            <a:off x="3921126" y="1824037"/>
            <a:ext cx="9001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/>
              <a:t>База </a:t>
            </a:r>
          </a:p>
          <a:p>
            <a:pPr algn="ctr" eaLnBrk="1" hangingPunct="1"/>
            <a:r>
              <a:rPr lang="ru-RU" altLang="ru-RU" sz="1200" b="1"/>
              <a:t>данных КР</a:t>
            </a:r>
          </a:p>
        </p:txBody>
      </p:sp>
      <p:grpSp>
        <p:nvGrpSpPr>
          <p:cNvPr id="17426" name="Группа 71"/>
          <p:cNvGrpSpPr>
            <a:grpSpLocks/>
          </p:cNvGrpSpPr>
          <p:nvPr/>
        </p:nvGrpSpPr>
        <p:grpSpPr bwMode="auto">
          <a:xfrm>
            <a:off x="3563938" y="5157788"/>
            <a:ext cx="1944687" cy="647700"/>
            <a:chOff x="3779912" y="4437112"/>
            <a:chExt cx="1944216" cy="720080"/>
          </a:xfrm>
        </p:grpSpPr>
        <p:sp>
          <p:nvSpPr>
            <p:cNvPr id="70" name="Прямоугольник 69"/>
            <p:cNvSpPr/>
            <p:nvPr/>
          </p:nvSpPr>
          <p:spPr>
            <a:xfrm>
              <a:off x="3779912" y="4437112"/>
              <a:ext cx="1944216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851920" y="4437113"/>
              <a:ext cx="1872208" cy="6497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1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+mn-lt"/>
                </a:rPr>
                <a:t>Орг. метод отдел</a:t>
              </a:r>
            </a:p>
            <a:p>
              <a:pPr algn="ctr">
                <a:defRPr/>
              </a:pPr>
              <a:r>
                <a:rPr lang="ru-RU" sz="16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БУЗОО «КОД»</a:t>
              </a:r>
            </a:p>
          </p:txBody>
        </p:sp>
      </p:grpSp>
      <p:cxnSp>
        <p:nvCxnSpPr>
          <p:cNvPr id="73" name="Прямая со стрелкой 72"/>
          <p:cNvCxnSpPr/>
          <p:nvPr/>
        </p:nvCxnSpPr>
        <p:spPr>
          <a:xfrm flipV="1">
            <a:off x="4716463" y="3716338"/>
            <a:ext cx="0" cy="1368425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8" name="TextBox 75"/>
          <p:cNvSpPr txBox="1">
            <a:spLocks noChangeArrowheads="1"/>
          </p:cNvSpPr>
          <p:nvPr/>
        </p:nvSpPr>
        <p:spPr bwMode="auto">
          <a:xfrm rot="-5400000">
            <a:off x="3841751" y="4140200"/>
            <a:ext cx="1143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1200" b="1"/>
              <a:t>База данных</a:t>
            </a:r>
          </a:p>
          <a:p>
            <a:pPr algn="ctr" eaLnBrk="1" hangingPunct="1"/>
            <a:r>
              <a:rPr lang="ru-RU" altLang="ru-RU" sz="1200" b="1"/>
              <a:t>АРМ онколога</a:t>
            </a:r>
          </a:p>
        </p:txBody>
      </p:sp>
      <p:sp>
        <p:nvSpPr>
          <p:cNvPr id="78" name="Text Box 22"/>
          <p:cNvSpPr txBox="1">
            <a:spLocks noChangeArrowheads="1"/>
          </p:cNvSpPr>
          <p:nvPr/>
        </p:nvSpPr>
        <p:spPr bwMode="auto">
          <a:xfrm>
            <a:off x="2339975" y="5876925"/>
            <a:ext cx="4679950" cy="8255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5787" tIns="47894" rIns="95787" bIns="47894">
            <a:spAutoFit/>
          </a:bodyPr>
          <a:lstStyle>
            <a:lvl1pPr marL="457200" indent="-4572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88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885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Персонифицированный учет </a:t>
            </a:r>
            <a:r>
              <a:rPr kumimoji="0" lang="ru-RU" altLang="ru-RU" sz="1200" dirty="0" err="1" smtClean="0">
                <a:latin typeface="Tahoma" pitchFamily="34" charset="0"/>
              </a:rPr>
              <a:t>скринингов</a:t>
            </a:r>
            <a:r>
              <a:rPr kumimoji="0" lang="ru-RU" altLang="ru-RU" sz="1200" dirty="0" smtClean="0">
                <a:latin typeface="Tahoma" pitchFamily="34" charset="0"/>
              </a:rPr>
              <a:t> по каждой МО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Маршрутизация пациентов с ЗНО и подозрением на ЗНО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Анализ деятельности </a:t>
            </a:r>
            <a:r>
              <a:rPr kumimoji="0" lang="ru-RU" altLang="ru-RU" sz="1200" dirty="0" err="1" smtClean="0">
                <a:latin typeface="Tahoma" pitchFamily="34" charset="0"/>
              </a:rPr>
              <a:t>онкослужбы</a:t>
            </a:r>
            <a:r>
              <a:rPr kumimoji="0" lang="ru-RU" altLang="ru-RU" sz="1200" dirty="0" smtClean="0">
                <a:latin typeface="Tahoma" pitchFamily="34" charset="0"/>
              </a:rPr>
              <a:t> МО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kumimoji="0" lang="ru-RU" altLang="ru-RU" sz="1200" dirty="0" smtClean="0">
                <a:latin typeface="Tahoma" pitchFamily="34" charset="0"/>
              </a:rPr>
              <a:t>Статистика по БУЗОО «КОД» и муниципальным МО</a:t>
            </a:r>
          </a:p>
        </p:txBody>
      </p:sp>
      <p:sp>
        <p:nvSpPr>
          <p:cNvPr id="17430" name="TextBox 38"/>
          <p:cNvSpPr txBox="1">
            <a:spLocks noChangeArrowheads="1"/>
          </p:cNvSpPr>
          <p:nvPr/>
        </p:nvSpPr>
        <p:spPr bwMode="auto">
          <a:xfrm>
            <a:off x="3995738" y="2792413"/>
            <a:ext cx="6461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200" b="1">
                <a:solidFill>
                  <a:schemeClr val="bg1"/>
                </a:solidFill>
              </a:rPr>
              <a:t>МИАЦ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"/>
          <p:cNvGrpSpPr/>
          <p:nvPr/>
        </p:nvGrpSpPr>
        <p:grpSpPr>
          <a:xfrm>
            <a:off x="3145655" y="6309537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Модуль «Цитология»</a:t>
              </a:r>
            </a:p>
          </p:txBody>
        </p:sp>
      </p:grpSp>
      <p:grpSp>
        <p:nvGrpSpPr>
          <p:cNvPr id="3" name="Группа 5"/>
          <p:cNvGrpSpPr/>
          <p:nvPr/>
        </p:nvGrpSpPr>
        <p:grpSpPr>
          <a:xfrm>
            <a:off x="3549312" y="3986466"/>
            <a:ext cx="2440790" cy="433780"/>
            <a:chOff x="2022000" y="1087760"/>
            <a:chExt cx="2440790" cy="433780"/>
          </a:xfrm>
          <a:scene3d>
            <a:camera prst="orthographicFront"/>
            <a:lightRig rig="flat" dir="t"/>
          </a:scene3d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2022000" y="1087760"/>
              <a:ext cx="2440790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Скругленный прямоугольник 4"/>
            <p:cNvSpPr/>
            <p:nvPr/>
          </p:nvSpPr>
          <p:spPr>
            <a:xfrm>
              <a:off x="2034705" y="1100465"/>
              <a:ext cx="2415380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Модуль «Лаборатория»</a:t>
              </a:r>
            </a:p>
          </p:txBody>
        </p:sp>
      </p:grpSp>
      <p:grpSp>
        <p:nvGrpSpPr>
          <p:cNvPr id="6" name="Группа 8"/>
          <p:cNvGrpSpPr/>
          <p:nvPr/>
        </p:nvGrpSpPr>
        <p:grpSpPr>
          <a:xfrm>
            <a:off x="3236379" y="4909104"/>
            <a:ext cx="2358205" cy="433780"/>
            <a:chOff x="2067467" y="1643542"/>
            <a:chExt cx="2358205" cy="433780"/>
          </a:xfrm>
          <a:scene3d>
            <a:camera prst="orthographicFront"/>
            <a:lightRig rig="flat" dir="t"/>
          </a:scene3d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067467" y="1643542"/>
              <a:ext cx="2358205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080172" y="1656247"/>
              <a:ext cx="2332795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Модуль «Маммография»</a:t>
              </a:r>
            </a:p>
          </p:txBody>
        </p:sp>
      </p:grpSp>
      <p:grpSp>
        <p:nvGrpSpPr>
          <p:cNvPr id="9" name="Группа 11"/>
          <p:cNvGrpSpPr/>
          <p:nvPr/>
        </p:nvGrpSpPr>
        <p:grpSpPr>
          <a:xfrm>
            <a:off x="3207776" y="5576369"/>
            <a:ext cx="2382459" cy="433780"/>
            <a:chOff x="2011665" y="2172376"/>
            <a:chExt cx="2382459" cy="433780"/>
          </a:xfrm>
          <a:scene3d>
            <a:camera prst="orthographicFront"/>
            <a:lightRig rig="flat" dir="t"/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2011665" y="2172376"/>
              <a:ext cx="2382459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Скругленный прямоугольник 4"/>
            <p:cNvSpPr/>
            <p:nvPr/>
          </p:nvSpPr>
          <p:spPr>
            <a:xfrm>
              <a:off x="2024370" y="2185081"/>
              <a:ext cx="2357049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Модуль «СА-125»</a:t>
              </a:r>
            </a:p>
          </p:txBody>
        </p:sp>
      </p:grpSp>
      <p:grpSp>
        <p:nvGrpSpPr>
          <p:cNvPr id="12" name="Группа 14"/>
          <p:cNvGrpSpPr/>
          <p:nvPr/>
        </p:nvGrpSpPr>
        <p:grpSpPr>
          <a:xfrm>
            <a:off x="4838866" y="2289472"/>
            <a:ext cx="2382459" cy="433780"/>
            <a:chOff x="2011665" y="3256991"/>
            <a:chExt cx="2382459" cy="433780"/>
          </a:xfrm>
          <a:scene3d>
            <a:camera prst="orthographicFront"/>
            <a:lightRig rig="flat" dir="t"/>
          </a:scene3d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011665" y="3256991"/>
              <a:ext cx="2382459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2024370" y="3269696"/>
              <a:ext cx="2357049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Модуль «Смотровой кабинет»</a:t>
              </a:r>
            </a:p>
          </p:txBody>
        </p:sp>
      </p:grpSp>
      <p:grpSp>
        <p:nvGrpSpPr>
          <p:cNvPr id="15" name="Группа 17"/>
          <p:cNvGrpSpPr/>
          <p:nvPr/>
        </p:nvGrpSpPr>
        <p:grpSpPr>
          <a:xfrm>
            <a:off x="4912157" y="3053953"/>
            <a:ext cx="2779579" cy="338202"/>
            <a:chOff x="1938309" y="4263200"/>
            <a:chExt cx="2779579" cy="338202"/>
          </a:xfrm>
          <a:scene3d>
            <a:camera prst="orthographicFront"/>
            <a:lightRig rig="flat" dir="t"/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938309" y="4263200"/>
              <a:ext cx="2779579" cy="338202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1948215" y="4273106"/>
              <a:ext cx="2759767" cy="31839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30480" tIns="20320" rIns="30480" bIns="2032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rgbClr val="002060"/>
                  </a:solidFill>
                  <a:cs typeface="Arial" pitchFamily="34" charset="0"/>
                </a:rPr>
                <a:t>Модуль </a:t>
              </a:r>
              <a:r>
                <a:rPr lang="en-US" sz="1600" b="1" dirty="0" err="1">
                  <a:solidFill>
                    <a:srgbClr val="002060"/>
                  </a:solidFill>
                  <a:cs typeface="Arial" pitchFamily="34" charset="0"/>
                </a:rPr>
                <a:t>iFOBT</a:t>
              </a:r>
              <a:endParaRPr lang="ru-RU" sz="1600" b="1" dirty="0">
                <a:solidFill>
                  <a:srgbClr val="002060"/>
                </a:solidFill>
                <a:cs typeface="Arial" pitchFamily="34" charset="0"/>
              </a:endParaRPr>
            </a:p>
          </p:txBody>
        </p:sp>
      </p:grpSp>
      <p:grpSp>
        <p:nvGrpSpPr>
          <p:cNvPr id="18" name="Группа 20"/>
          <p:cNvGrpSpPr/>
          <p:nvPr/>
        </p:nvGrpSpPr>
        <p:grpSpPr>
          <a:xfrm>
            <a:off x="4817425" y="1461257"/>
            <a:ext cx="2721908" cy="492073"/>
            <a:chOff x="1961196" y="3689230"/>
            <a:chExt cx="2721908" cy="492073"/>
          </a:xfrm>
          <a:scene3d>
            <a:camera prst="orthographicFront"/>
            <a:lightRig rig="flat" dir="t"/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1961196" y="3689230"/>
              <a:ext cx="2721908" cy="492073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1975608" y="3703642"/>
              <a:ext cx="2693084" cy="463249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30480" tIns="20320" rIns="30480" bIns="20320" spcCol="1270" anchor="ctr"/>
            <a:lstStyle/>
            <a:p>
              <a:pPr algn="ctr" defTabSz="711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srgbClr val="002060"/>
                  </a:solidFill>
                  <a:cs typeface="Arial" pitchFamily="34" charset="0"/>
                </a:rPr>
                <a:t>Модуль флюорография</a:t>
              </a:r>
            </a:p>
          </p:txBody>
        </p:sp>
      </p:grpSp>
      <p:sp>
        <p:nvSpPr>
          <p:cNvPr id="24" name="Rectangle 8"/>
          <p:cNvSpPr txBox="1">
            <a:spLocks noChangeArrowheads="1"/>
          </p:cNvSpPr>
          <p:nvPr/>
        </p:nvSpPr>
        <p:spPr bwMode="auto">
          <a:xfrm>
            <a:off x="361950" y="195263"/>
            <a:ext cx="87820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Программы ранней диагностики злокачественных новообразований в Омской области</a:t>
            </a:r>
          </a:p>
        </p:txBody>
      </p:sp>
      <p:grpSp>
        <p:nvGrpSpPr>
          <p:cNvPr id="21" name="Группа 24"/>
          <p:cNvGrpSpPr/>
          <p:nvPr/>
        </p:nvGrpSpPr>
        <p:grpSpPr>
          <a:xfrm>
            <a:off x="6576713" y="6247753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шейки матки</a:t>
              </a:r>
            </a:p>
          </p:txBody>
        </p:sp>
      </p:grpSp>
      <p:grpSp>
        <p:nvGrpSpPr>
          <p:cNvPr id="25" name="Группа 27"/>
          <p:cNvGrpSpPr/>
          <p:nvPr/>
        </p:nvGrpSpPr>
        <p:grpSpPr>
          <a:xfrm>
            <a:off x="105893" y="4002944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предстательной железы</a:t>
              </a:r>
            </a:p>
          </p:txBody>
        </p:sp>
      </p:grpSp>
      <p:grpSp>
        <p:nvGrpSpPr>
          <p:cNvPr id="28" name="Группа 30"/>
          <p:cNvGrpSpPr/>
          <p:nvPr/>
        </p:nvGrpSpPr>
        <p:grpSpPr>
          <a:xfrm>
            <a:off x="1345687" y="3051473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 err="1">
                  <a:solidFill>
                    <a:srgbClr val="002060"/>
                  </a:solidFill>
                  <a:cs typeface="Arial" pitchFamily="34" charset="0"/>
                </a:rPr>
                <a:t>Колоректальный</a:t>
              </a: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 рак</a:t>
              </a:r>
            </a:p>
          </p:txBody>
        </p:sp>
      </p:grpSp>
      <p:grpSp>
        <p:nvGrpSpPr>
          <p:cNvPr id="31" name="Группа 33"/>
          <p:cNvGrpSpPr/>
          <p:nvPr/>
        </p:nvGrpSpPr>
        <p:grpSpPr>
          <a:xfrm>
            <a:off x="6604349" y="5572252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яичников</a:t>
              </a:r>
            </a:p>
          </p:txBody>
        </p:sp>
      </p:grpSp>
      <p:grpSp>
        <p:nvGrpSpPr>
          <p:cNvPr id="34" name="Группа 36"/>
          <p:cNvGrpSpPr/>
          <p:nvPr/>
        </p:nvGrpSpPr>
        <p:grpSpPr>
          <a:xfrm>
            <a:off x="1353924" y="2310068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кожи</a:t>
              </a:r>
            </a:p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полости рта</a:t>
              </a:r>
            </a:p>
          </p:txBody>
        </p:sp>
      </p:grpSp>
      <p:grpSp>
        <p:nvGrpSpPr>
          <p:cNvPr id="37" name="Группа 39"/>
          <p:cNvGrpSpPr/>
          <p:nvPr/>
        </p:nvGrpSpPr>
        <p:grpSpPr>
          <a:xfrm>
            <a:off x="1329211" y="1478046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2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легкого</a:t>
              </a:r>
            </a:p>
          </p:txBody>
        </p:sp>
      </p:grpSp>
      <p:grpSp>
        <p:nvGrpSpPr>
          <p:cNvPr id="40" name="Группа 42"/>
          <p:cNvGrpSpPr/>
          <p:nvPr/>
        </p:nvGrpSpPr>
        <p:grpSpPr>
          <a:xfrm>
            <a:off x="6593190" y="4904987"/>
            <a:ext cx="2440797" cy="433780"/>
            <a:chOff x="0" y="0"/>
            <a:chExt cx="2440797" cy="433780"/>
          </a:xfrm>
          <a:scene3d>
            <a:camera prst="orthographicFront"/>
            <a:lightRig rig="flat" dir="t"/>
          </a:scene3d>
        </p:grpSpPr>
        <p:sp>
          <p:nvSpPr>
            <p:cNvPr id="44" name="Скругленный прямоугольник 43"/>
            <p:cNvSpPr/>
            <p:nvPr/>
          </p:nvSpPr>
          <p:spPr>
            <a:xfrm>
              <a:off x="0" y="0"/>
              <a:ext cx="2440797" cy="433780"/>
            </a:xfrm>
            <a:prstGeom prst="roundRect">
              <a:avLst>
                <a:gd name="adj" fmla="val 10000"/>
              </a:avLst>
            </a:prstGeom>
            <a:sp3d z="-190500" extrusionH="12700" prstMaterial="plastic">
              <a:bevelT w="50800" h="50800"/>
            </a:sp3d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5" name="Скругленный прямоугольник 4"/>
            <p:cNvSpPr/>
            <p:nvPr/>
          </p:nvSpPr>
          <p:spPr>
            <a:xfrm>
              <a:off x="12705" y="12705"/>
              <a:ext cx="2415387" cy="408370"/>
            </a:xfrm>
            <a:prstGeom prst="rect">
              <a:avLst/>
            </a:prstGeom>
            <a:sp3d z="-1905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26670" tIns="17780" rIns="26670" bIns="17780" spcCol="1270" anchor="ctr"/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b="1" dirty="0">
                  <a:solidFill>
                    <a:srgbClr val="002060"/>
                  </a:solidFill>
                  <a:cs typeface="Arial" pitchFamily="34" charset="0"/>
                </a:rPr>
                <a:t>Рак молочной железы</a:t>
              </a:r>
            </a:p>
          </p:txBody>
        </p:sp>
      </p:grpSp>
      <p:sp>
        <p:nvSpPr>
          <p:cNvPr id="46" name="Стрелка вправо с вырезом 45"/>
          <p:cNvSpPr/>
          <p:nvPr/>
        </p:nvSpPr>
        <p:spPr bwMode="auto">
          <a:xfrm rot="10800000">
            <a:off x="3822700" y="2298700"/>
            <a:ext cx="977900" cy="484188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7" name="Стрелка вправо с вырезом 46"/>
          <p:cNvSpPr/>
          <p:nvPr/>
        </p:nvSpPr>
        <p:spPr bwMode="auto">
          <a:xfrm rot="10800000">
            <a:off x="3835400" y="2994025"/>
            <a:ext cx="977900" cy="485775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8" name="Стрелка вправо с вырезом 47"/>
          <p:cNvSpPr/>
          <p:nvPr/>
        </p:nvSpPr>
        <p:spPr bwMode="auto">
          <a:xfrm rot="10800000">
            <a:off x="3781425" y="1482725"/>
            <a:ext cx="977900" cy="484188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452" name="Прямоугольник 7"/>
          <p:cNvSpPr>
            <a:spLocks noChangeArrowheads="1"/>
          </p:cNvSpPr>
          <p:nvPr/>
        </p:nvSpPr>
        <p:spPr bwMode="auto">
          <a:xfrm>
            <a:off x="1690688" y="1028700"/>
            <a:ext cx="5772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Мужчины и женщины</a:t>
            </a:r>
            <a:endParaRPr lang="ru-RU" altLang="ru-RU" sz="2400"/>
          </a:p>
        </p:txBody>
      </p:sp>
      <p:sp>
        <p:nvSpPr>
          <p:cNvPr id="18453" name="Прямоугольник 7"/>
          <p:cNvSpPr>
            <a:spLocks noChangeArrowheads="1"/>
          </p:cNvSpPr>
          <p:nvPr/>
        </p:nvSpPr>
        <p:spPr bwMode="auto">
          <a:xfrm>
            <a:off x="442913" y="3487738"/>
            <a:ext cx="3914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Мужчины</a:t>
            </a:r>
            <a:endParaRPr lang="ru-RU" altLang="ru-RU" sz="2400"/>
          </a:p>
        </p:txBody>
      </p:sp>
      <p:sp>
        <p:nvSpPr>
          <p:cNvPr id="18454" name="Прямоугольник 7"/>
          <p:cNvSpPr>
            <a:spLocks noChangeArrowheads="1"/>
          </p:cNvSpPr>
          <p:nvPr/>
        </p:nvSpPr>
        <p:spPr bwMode="auto">
          <a:xfrm>
            <a:off x="6089650" y="4371975"/>
            <a:ext cx="3359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Женщины</a:t>
            </a:r>
            <a:endParaRPr lang="ru-RU" altLang="ru-RU" sz="2400"/>
          </a:p>
        </p:txBody>
      </p:sp>
      <p:sp>
        <p:nvSpPr>
          <p:cNvPr id="52" name="Стрелка вправо с вырезом 51"/>
          <p:cNvSpPr/>
          <p:nvPr/>
        </p:nvSpPr>
        <p:spPr bwMode="auto">
          <a:xfrm rot="10800000">
            <a:off x="2544763" y="3978275"/>
            <a:ext cx="979487" cy="485775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3" name="Стрелка вправо с вырезом 52"/>
          <p:cNvSpPr/>
          <p:nvPr/>
        </p:nvSpPr>
        <p:spPr bwMode="auto">
          <a:xfrm>
            <a:off x="5597525" y="6264275"/>
            <a:ext cx="977900" cy="485775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4" name="Стрелка вправо с вырезом 53"/>
          <p:cNvSpPr/>
          <p:nvPr/>
        </p:nvSpPr>
        <p:spPr bwMode="auto">
          <a:xfrm>
            <a:off x="5592763" y="4910138"/>
            <a:ext cx="979487" cy="484187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5" name="Стрелка вправо с вырезом 54"/>
          <p:cNvSpPr/>
          <p:nvPr/>
        </p:nvSpPr>
        <p:spPr bwMode="auto">
          <a:xfrm>
            <a:off x="5638800" y="5561013"/>
            <a:ext cx="977900" cy="484187"/>
          </a:xfrm>
          <a:prstGeom prst="notchedRightArrow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00" y="1193800"/>
            <a:ext cx="7413625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8"/>
          <p:cNvSpPr txBox="1">
            <a:spLocks noChangeArrowheads="1"/>
          </p:cNvSpPr>
          <p:nvPr/>
        </p:nvSpPr>
        <p:spPr bwMode="auto">
          <a:xfrm>
            <a:off x="361950" y="195263"/>
            <a:ext cx="87820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kern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Программы ранней диагностики злокачественных новообразований в Омской области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9525" y="5478463"/>
            <a:ext cx="1474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Прямоугольник 7"/>
          <p:cNvSpPr>
            <a:spLocks noChangeArrowheads="1"/>
          </p:cNvSpPr>
          <p:nvPr/>
        </p:nvSpPr>
        <p:spPr bwMode="auto">
          <a:xfrm>
            <a:off x="315913" y="6027738"/>
            <a:ext cx="85645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Медики знают как это прекрасно. </a:t>
            </a:r>
          </a:p>
          <a:p>
            <a:pPr algn="ctr"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Население воздерживается, пока нет тревожных жалоб.</a:t>
            </a:r>
            <a:endParaRPr lang="ru-RU" altLang="ru-RU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Для классификации злокачественных опухолей </a:t>
            </a:r>
            <a:r>
              <a:rPr lang="en-US" altLang="ru-RU" sz="1600" b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ru-RU" sz="1600" b="1">
                <a:latin typeface="Times New Roman" pitchFamily="18" charset="0"/>
                <a:cs typeface="Times New Roman" pitchFamily="18" charset="0"/>
              </a:rPr>
              <a:t>Denoix 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и соавт. (Франция) в 1943-1952 годах разрабатывал и предложил систему TNM.</a:t>
            </a:r>
            <a:endParaRPr lang="ru-RU" altLang="ru-RU" sz="1600" b="1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76225" y="115888"/>
            <a:ext cx="84994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ru-RU" sz="3200" b="1" i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 Cyr" pitchFamily="18" charset="0"/>
                <a:ea typeface="+mj-ea"/>
                <a:cs typeface="Arial" pitchFamily="34" charset="0"/>
              </a:rPr>
              <a:t>Классификация злокачественных новообразований</a:t>
            </a:r>
            <a:endParaRPr lang="ru-RU" sz="3200" b="1" i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 Cyr" pitchFamily="18" charset="0"/>
              <a:ea typeface="+mj-ea"/>
              <a:cs typeface="Arial" pitchFamily="34" charset="0"/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165100" y="4117975"/>
            <a:ext cx="88138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600" b="1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В 1953 году в рамках Международного конгресса прошло совместное заседание Комитета по номенклатуре и статистике опухолей и Международной комиссии по стадированию и результатам лечения злокачественных новообразований. На заседании достигнута договорённость по основным методам классификации новообразований с использованием </a:t>
            </a: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Международной с</a:t>
            </a:r>
            <a:r>
              <a:rPr lang="ru-RU" altLang="ru-RU" sz="1600" b="1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истемы TNM</a:t>
            </a:r>
            <a:r>
              <a:rPr lang="ru-RU" altLang="ru-RU" sz="1400" b="1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b="1"/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5165725" y="1452563"/>
            <a:ext cx="387191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ru-RU" sz="9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Denoix P.F. Nomenclature and classification of cancers based on an atlas / P.F. Denoix // Acta Unio Int Contra Cancrum. - 1953, № 9 (4). - P. 769-771</a:t>
            </a:r>
            <a:r>
              <a:rPr lang="en-US" altLang="ru-RU" sz="10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000" b="1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6" name="Rectangle 1"/>
          <p:cNvSpPr>
            <a:spLocks noChangeArrowheads="1"/>
          </p:cNvSpPr>
          <p:nvPr/>
        </p:nvSpPr>
        <p:spPr bwMode="auto">
          <a:xfrm>
            <a:off x="206375" y="2147888"/>
            <a:ext cx="87391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1952 году ВОЗ на техническом заседании обсуждалась система TNM для описания анатомического распространения /поражения/ опухоли, основанная на 3 компонентах:</a:t>
            </a:r>
          </a:p>
        </p:txBody>
      </p:sp>
      <p:sp>
        <p:nvSpPr>
          <p:cNvPr id="20487" name="Прямоугольник 6"/>
          <p:cNvSpPr>
            <a:spLocks noChangeArrowheads="1"/>
          </p:cNvSpPr>
          <p:nvPr/>
        </p:nvSpPr>
        <p:spPr bwMode="auto">
          <a:xfrm>
            <a:off x="5099050" y="3740150"/>
            <a:ext cx="40449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ru-RU" sz="9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World Health Organization. Technical Report Series, № 53. - 1952. - P. 47-48.</a:t>
            </a:r>
            <a:endParaRPr lang="ru-RU" altLang="ru-RU" sz="900" b="1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Прямоугольник 8"/>
          <p:cNvSpPr>
            <a:spLocks noChangeArrowheads="1"/>
          </p:cNvSpPr>
          <p:nvPr/>
        </p:nvSpPr>
        <p:spPr bwMode="auto">
          <a:xfrm>
            <a:off x="625475" y="2695575"/>
            <a:ext cx="83121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– размер и распространение первичной опухоли; </a:t>
            </a:r>
            <a:endParaRPr lang="ru-RU" alt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 – наличие или отсутствие метастазов в регионарных лимфатических узлах и степень их поражения; </a:t>
            </a:r>
            <a:endParaRPr lang="ru-RU" alt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1" hangingPunct="1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 - наличие или отсутствие отдаленных метастазов. </a:t>
            </a:r>
            <a:endParaRPr lang="ru-RU" alt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Прямоугольник 9"/>
          <p:cNvSpPr>
            <a:spLocks noChangeArrowheads="1"/>
          </p:cNvSpPr>
          <p:nvPr/>
        </p:nvSpPr>
        <p:spPr bwMode="auto">
          <a:xfrm>
            <a:off x="4267200" y="6350000"/>
            <a:ext cx="48768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9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Атлас по классификации стадий злокачественных опухолей: приложение к Руководству по (</a:t>
            </a:r>
            <a:r>
              <a:rPr lang="en-US" altLang="ru-RU" sz="9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TNM</a:t>
            </a:r>
            <a:r>
              <a:rPr lang="ru-RU" altLang="ru-RU" sz="900" b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) классификации стадий злокачественных опухолей: пер. с анг. / Под ред. А.Д. Каприна и А.Х. Трахтенберга. - 2-е изд. - М.: Практ. медицина, 2014. - 649 с.</a:t>
            </a:r>
          </a:p>
        </p:txBody>
      </p:sp>
      <p:sp>
        <p:nvSpPr>
          <p:cNvPr id="20490" name="Rectangle 1"/>
          <p:cNvSpPr>
            <a:spLocks noChangeArrowheads="1"/>
          </p:cNvSpPr>
          <p:nvPr/>
        </p:nvSpPr>
        <p:spPr bwMode="auto">
          <a:xfrm>
            <a:off x="609600" y="5592763"/>
            <a:ext cx="82962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настоящий момент во всем мире в рутинной клинической практике используется 7-е издание Международной TNM-классификации злокачественных опухолей, опубликованное в 2009 году.</a:t>
            </a:r>
            <a:endParaRPr lang="ru-RU" altLang="ru-RU" sz="1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425575" y="152400"/>
            <a:ext cx="6527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66FF99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Стадирование</a:t>
            </a: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ЗНО по 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TNM</a:t>
            </a: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158750" y="4162425"/>
            <a:ext cx="2108200" cy="641350"/>
          </a:xfrm>
          <a:prstGeom prst="rect">
            <a:avLst/>
          </a:prstGeom>
          <a:solidFill>
            <a:srgbClr val="FF33CC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 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tumor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228975" y="4195763"/>
            <a:ext cx="1984375" cy="522287"/>
          </a:xfrm>
          <a:prstGeom prst="rect">
            <a:avLst/>
          </a:prstGeom>
          <a:solidFill>
            <a:srgbClr val="FF33CC"/>
          </a:soli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>
            <a:spAutoFit/>
            <a:flatTx/>
          </a:bodyPr>
          <a:lstStyle/>
          <a:p>
            <a:pPr>
              <a:defRPr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(</a:t>
            </a:r>
            <a:r>
              <a:rPr lang="ru-RU" sz="28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nodes</a:t>
            </a: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6208713" y="4179888"/>
            <a:ext cx="2663825" cy="519112"/>
          </a:xfrm>
          <a:prstGeom prst="rect">
            <a:avLst/>
          </a:prstGeom>
          <a:solidFill>
            <a:srgbClr val="FF33CC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chemeClr val="bg1"/>
                </a:solidFill>
              </a:rPr>
              <a:t>M (metastasis)</a:t>
            </a:r>
          </a:p>
        </p:txBody>
      </p:sp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6408738" y="5527675"/>
            <a:ext cx="2735262" cy="127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M Х – недостаточно данных для определения отдаленных метастазов.</a:t>
            </a:r>
          </a:p>
          <a:p>
            <a:pPr algn="l" eaLnBrk="1" hangingPunct="1">
              <a:lnSpc>
                <a:spcPct val="80000"/>
              </a:lnSpc>
            </a:pPr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M 0 – нет признаков отдаленных метастазов.</a:t>
            </a: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M 1 - отдаленные метастазы есть.</a:t>
            </a:r>
          </a:p>
        </p:txBody>
      </p:sp>
      <p:sp>
        <p:nvSpPr>
          <p:cNvPr id="21511" name="Text Box 4"/>
          <p:cNvSpPr txBox="1">
            <a:spLocks noChangeArrowheads="1"/>
          </p:cNvSpPr>
          <p:nvPr/>
        </p:nvSpPr>
        <p:spPr bwMode="auto">
          <a:xfrm>
            <a:off x="2844800" y="5343525"/>
            <a:ext cx="33178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7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N Х - о наличии или отсутствии метастазов в регионарных лимфатических узлах нет данных. Больной не полностью обследован и не оперирован.</a:t>
            </a:r>
          </a:p>
          <a:p>
            <a:pPr algn="l" eaLnBrk="1" hangingPunct="1">
              <a:lnSpc>
                <a:spcPct val="70000"/>
              </a:lnSpc>
            </a:pPr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7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N 0 - в регионарных лимфатических узлах метастазов нет.</a:t>
            </a:r>
          </a:p>
          <a:p>
            <a:pPr algn="l" eaLnBrk="1" hangingPunct="1">
              <a:lnSpc>
                <a:spcPct val="70000"/>
              </a:lnSpc>
            </a:pPr>
            <a:endParaRPr lang="ru-RU" altLang="ru-RU" sz="1200" b="1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lnSpc>
                <a:spcPct val="7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N 1 -  N 3 - обозначают расстояние  поражения разных групп лимфатических узлов от первичной опухоли.</a:t>
            </a:r>
          </a:p>
        </p:txBody>
      </p:sp>
      <p:sp>
        <p:nvSpPr>
          <p:cNvPr id="21512" name="Text Box 4"/>
          <p:cNvSpPr txBox="1">
            <a:spLocks noChangeArrowheads="1"/>
          </p:cNvSpPr>
          <p:nvPr/>
        </p:nvSpPr>
        <p:spPr bwMode="auto">
          <a:xfrm>
            <a:off x="0" y="5287963"/>
            <a:ext cx="262731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T 0 - признаки первичной опухоли отсутствуют</a:t>
            </a: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T is (in situ) - внутриэпителиальная опухоль (рак на месте)</a:t>
            </a: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l" eaLnBrk="1" hangingPunct="1">
              <a:lnSpc>
                <a:spcPct val="80000"/>
              </a:lnSpc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T 1 -  T 4 размер первичной опухоли в см или в пропорции к размеру пораженного органа.</a:t>
            </a:r>
          </a:p>
        </p:txBody>
      </p:sp>
      <p:sp>
        <p:nvSpPr>
          <p:cNvPr id="21513" name="Овал 9"/>
          <p:cNvSpPr>
            <a:spLocks noChangeArrowheads="1"/>
          </p:cNvSpPr>
          <p:nvPr/>
        </p:nvSpPr>
        <p:spPr bwMode="auto">
          <a:xfrm>
            <a:off x="0" y="3295650"/>
            <a:ext cx="9144000" cy="1819275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817813" y="2676525"/>
            <a:ext cx="3089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just" eaLnBrk="0" hangingPunct="0">
              <a:defRPr/>
            </a:pPr>
            <a:r>
              <a:rPr lang="ru-RU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СТАДИЯ</a:t>
            </a:r>
          </a:p>
        </p:txBody>
      </p:sp>
      <p:sp>
        <p:nvSpPr>
          <p:cNvPr id="21515" name="Rectangle 1"/>
          <p:cNvSpPr>
            <a:spLocks noChangeArrowheads="1"/>
          </p:cNvSpPr>
          <p:nvPr/>
        </p:nvSpPr>
        <p:spPr bwMode="auto">
          <a:xfrm>
            <a:off x="222250" y="2171700"/>
            <a:ext cx="309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Локализованные опухоли</a:t>
            </a:r>
          </a:p>
        </p:txBody>
      </p:sp>
      <p:sp>
        <p:nvSpPr>
          <p:cNvPr id="21516" name="Rectangle 1"/>
          <p:cNvSpPr>
            <a:spLocks noChangeArrowheads="1"/>
          </p:cNvSpPr>
          <p:nvPr/>
        </p:nvSpPr>
        <p:spPr bwMode="auto">
          <a:xfrm>
            <a:off x="3773488" y="2109788"/>
            <a:ext cx="53705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Местнораспространенные и генерализованные опухоли</a:t>
            </a:r>
          </a:p>
        </p:txBody>
      </p:sp>
      <p:sp>
        <p:nvSpPr>
          <p:cNvPr id="21517" name="Rectangle 1"/>
          <p:cNvSpPr>
            <a:spLocks noChangeArrowheads="1"/>
          </p:cNvSpPr>
          <p:nvPr/>
        </p:nvSpPr>
        <p:spPr bwMode="auto">
          <a:xfrm>
            <a:off x="292100" y="1541463"/>
            <a:ext cx="1577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8" name="Rectangle 1"/>
          <p:cNvSpPr>
            <a:spLocks noChangeArrowheads="1"/>
          </p:cNvSpPr>
          <p:nvPr/>
        </p:nvSpPr>
        <p:spPr bwMode="auto">
          <a:xfrm>
            <a:off x="1978025" y="1554163"/>
            <a:ext cx="2041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9" name="Rectangle 1"/>
          <p:cNvSpPr>
            <a:spLocks noChangeArrowheads="1"/>
          </p:cNvSpPr>
          <p:nvPr/>
        </p:nvSpPr>
        <p:spPr bwMode="auto">
          <a:xfrm>
            <a:off x="4765675" y="1582738"/>
            <a:ext cx="20431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20" name="Rectangle 1"/>
          <p:cNvSpPr>
            <a:spLocks noChangeArrowheads="1"/>
          </p:cNvSpPr>
          <p:nvPr/>
        </p:nvSpPr>
        <p:spPr bwMode="auto">
          <a:xfrm>
            <a:off x="6738938" y="1554163"/>
            <a:ext cx="20431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521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733425" y="1836738"/>
            <a:ext cx="1201738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22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2665413" y="1857375"/>
            <a:ext cx="1201737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23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5470525" y="1878013"/>
            <a:ext cx="1201738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24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7359650" y="1857375"/>
            <a:ext cx="1203325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407988" y="13493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Пятилетняя выживаемость </a:t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 хирургического лечения</a:t>
            </a:r>
            <a:endParaRPr lang="ru-RU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533400" y="1752600"/>
          <a:ext cx="9617075" cy="472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окумент" r:id="rId3" imgW="9764280" imgH="4800600" progId="Word.Document.8">
                  <p:embed/>
                </p:oleObj>
              </mc:Choice>
              <mc:Fallback>
                <p:oleObj name="Документ" r:id="rId3" imgW="9764280" imgH="48006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752600"/>
                        <a:ext cx="9617075" cy="472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918325" y="5867400"/>
            <a:ext cx="22256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1144" tIns="55572" rIns="111144" bIns="55572"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kumimoji="1" lang="en-US" altLang="ru-RU" sz="36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Basil B.</a:t>
            </a:r>
            <a:endParaRPr kumimoji="1" lang="ru-RU" altLang="ru-RU" sz="440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028" name="Заголовок 2"/>
          <p:cNvSpPr>
            <a:spLocks noGrp="1"/>
          </p:cNvSpPr>
          <p:nvPr>
            <p:ph type="title"/>
          </p:nvPr>
        </p:nvSpPr>
        <p:spPr>
          <a:xfrm>
            <a:off x="379413" y="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GLOBOCAN 2012  СТАНДАРТИЗОВАННЫЕ ПОКАЗАТЕЛИ (ЗАБОЛЕВАЕМОСТИ И СМЕРТНОСТИ все ЗНО (без ЗНО кожи, кроме меланомы), ОБА ПОЛА 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3850" y="1196975"/>
          <a:ext cx="8362950" cy="531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Диаграмма" r:id="rId3" imgW="6553155" imgH="4162320" progId="MSGraph.Chart.8">
                  <p:embed followColorScheme="full"/>
                </p:oleObj>
              </mc:Choice>
              <mc:Fallback>
                <p:oleObj name="Диаграмма" r:id="rId3" imgW="6553155" imgH="4162320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196975"/>
                        <a:ext cx="8362950" cy="5310188"/>
                      </a:xfrm>
                      <a:prstGeom prst="rect">
                        <a:avLst/>
                      </a:prstGeom>
                      <a:solidFill>
                        <a:srgbClr val="E5F6D8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ChangeArrowheads="1"/>
          </p:cNvSpPr>
          <p:nvPr/>
        </p:nvSpPr>
        <p:spPr bwMode="auto">
          <a:xfrm>
            <a:off x="1425575" y="152400"/>
            <a:ext cx="6527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400" dirty="0">
                <a:solidFill>
                  <a:srgbClr val="66FF99"/>
                </a:solidFill>
              </a:rPr>
              <a:t> </a:t>
            </a:r>
            <a:r>
              <a:rPr lang="ru-RU" sz="36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Стадирование</a:t>
            </a: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ЗНО по </a:t>
            </a:r>
            <a:r>
              <a:rPr 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TNM</a:t>
            </a:r>
            <a:endParaRPr lang="ru-RU" sz="3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916238" y="904875"/>
            <a:ext cx="30892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450850" algn="just" eaLnBrk="0" hangingPunct="0"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СТАДИЯ</a:t>
            </a:r>
          </a:p>
        </p:txBody>
      </p:sp>
      <p:sp>
        <p:nvSpPr>
          <p:cNvPr id="22532" name="Rectangle 1"/>
          <p:cNvSpPr>
            <a:spLocks noChangeArrowheads="1"/>
          </p:cNvSpPr>
          <p:nvPr/>
        </p:nvSpPr>
        <p:spPr bwMode="auto">
          <a:xfrm>
            <a:off x="222250" y="2171700"/>
            <a:ext cx="30972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Локализованные опухоли</a:t>
            </a:r>
          </a:p>
        </p:txBody>
      </p:sp>
      <p:sp>
        <p:nvSpPr>
          <p:cNvPr id="22533" name="Rectangle 1"/>
          <p:cNvSpPr>
            <a:spLocks noChangeArrowheads="1"/>
          </p:cNvSpPr>
          <p:nvPr/>
        </p:nvSpPr>
        <p:spPr bwMode="auto">
          <a:xfrm>
            <a:off x="3773488" y="2109788"/>
            <a:ext cx="5370512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Местнораспространенные и генерализованные опухоли</a:t>
            </a:r>
          </a:p>
        </p:txBody>
      </p:sp>
      <p:sp>
        <p:nvSpPr>
          <p:cNvPr id="22534" name="Rectangle 1"/>
          <p:cNvSpPr>
            <a:spLocks noChangeArrowheads="1"/>
          </p:cNvSpPr>
          <p:nvPr/>
        </p:nvSpPr>
        <p:spPr bwMode="auto">
          <a:xfrm>
            <a:off x="292100" y="1541463"/>
            <a:ext cx="1577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5" name="Rectangle 1"/>
          <p:cNvSpPr>
            <a:spLocks noChangeArrowheads="1"/>
          </p:cNvSpPr>
          <p:nvPr/>
        </p:nvSpPr>
        <p:spPr bwMode="auto">
          <a:xfrm>
            <a:off x="1978025" y="1554163"/>
            <a:ext cx="2041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6" name="Rectangle 1"/>
          <p:cNvSpPr>
            <a:spLocks noChangeArrowheads="1"/>
          </p:cNvSpPr>
          <p:nvPr/>
        </p:nvSpPr>
        <p:spPr bwMode="auto">
          <a:xfrm>
            <a:off x="4765675" y="1582738"/>
            <a:ext cx="20431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7" name="Rectangle 1"/>
          <p:cNvSpPr>
            <a:spLocks noChangeArrowheads="1"/>
          </p:cNvSpPr>
          <p:nvPr/>
        </p:nvSpPr>
        <p:spPr bwMode="auto">
          <a:xfrm>
            <a:off x="6738938" y="1554163"/>
            <a:ext cx="20431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508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en-US" altLang="ru-RU"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altLang="ru-RU" sz="16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538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733425" y="1836738"/>
            <a:ext cx="1201738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39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2665413" y="1857375"/>
            <a:ext cx="1201737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0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5470525" y="1878013"/>
            <a:ext cx="1201738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541" name="Прямая соединительная линия 15"/>
          <p:cNvCxnSpPr>
            <a:cxnSpLocks noChangeShapeType="1"/>
          </p:cNvCxnSpPr>
          <p:nvPr/>
        </p:nvCxnSpPr>
        <p:spPr bwMode="auto">
          <a:xfrm flipV="1">
            <a:off x="7359650" y="1857375"/>
            <a:ext cx="1203325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2542" name="Содержимое 3" descr="0d1e07dd303925186867c6ed38e623f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5" y="2903538"/>
            <a:ext cx="3548063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3" name="Содержимое 3" descr="02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2652713"/>
            <a:ext cx="208756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19-v_2h_Vasnetsov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3200" y="1206500"/>
            <a:ext cx="6034088" cy="4525963"/>
          </a:xfrm>
        </p:spPr>
      </p:pic>
      <p:sp>
        <p:nvSpPr>
          <p:cNvPr id="23555" name="Прямоугольник 4"/>
          <p:cNvSpPr>
            <a:spLocks noChangeArrowheads="1"/>
          </p:cNvSpPr>
          <p:nvPr/>
        </p:nvSpPr>
        <p:spPr bwMode="auto">
          <a:xfrm>
            <a:off x="0" y="5703888"/>
            <a:ext cx="91440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3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Сегодня мы не редко стоим на распутье при выборе последовательности методов лечения злокачественного новообразования.</a:t>
            </a:r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 bwMode="auto">
          <a:xfrm>
            <a:off x="782638" y="128588"/>
            <a:ext cx="814705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200" b="1" kern="0" noProof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Лечение злокачественного новообразования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 bwMode="auto">
          <a:xfrm>
            <a:off x="996950" y="195263"/>
            <a:ext cx="81470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200" b="1" kern="0" noProof="1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Лечение злокачественного новообразования</a:t>
            </a: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2555875" y="2193925"/>
            <a:ext cx="616743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Хирургический</a:t>
            </a:r>
          </a:p>
          <a:p>
            <a:pPr eaLnBrk="1" hangingPunct="1">
              <a:lnSpc>
                <a:spcPct val="90000"/>
              </a:lnSpc>
            </a:pP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Лучевая терапия</a:t>
            </a:r>
          </a:p>
          <a:p>
            <a:pPr eaLnBrk="1" hangingPunct="1">
              <a:lnSpc>
                <a:spcPct val="90000"/>
              </a:lnSpc>
            </a:pP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Химиотерапия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1184275"/>
            <a:ext cx="74136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Лечение злокачественных опухолей проводят тремя основными методами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57175" y="4492625"/>
            <a:ext cx="8532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Сочетание различных методов между собой</a:t>
            </a:r>
          </a:p>
        </p:txBody>
      </p:sp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2487613" y="5303838"/>
            <a:ext cx="6265862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Комбинированный</a:t>
            </a:r>
          </a:p>
          <a:p>
            <a:pPr eaLnBrk="1" hangingPunct="1">
              <a:lnSpc>
                <a:spcPct val="90000"/>
              </a:lnSpc>
            </a:pPr>
            <a:endParaRPr lang="ru-RU" altLang="ru-RU" sz="32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Комплексный</a:t>
            </a:r>
          </a:p>
        </p:txBody>
      </p:sp>
      <p:pic>
        <p:nvPicPr>
          <p:cNvPr id="24583" name="Picture 6" descr="Картинки по запросу лучевое ле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2640013"/>
            <a:ext cx="37528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4" descr="Картинки по запросу химиотерап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8213"/>
            <a:ext cx="1662113" cy="117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2" descr="Картинки по запросу хирургическое леч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013" y="2166938"/>
            <a:ext cx="138271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 bwMode="auto">
          <a:xfrm>
            <a:off x="0" y="195263"/>
            <a:ext cx="91440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200" b="1" kern="0" noProof="1">
                <a:solidFill>
                  <a:schemeClr val="tx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Хирургическое лечение злокачественного новообразования</a:t>
            </a:r>
          </a:p>
        </p:txBody>
      </p:sp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4222750" y="1157288"/>
            <a:ext cx="4921250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Клинический радикализм вмешательств предполагает удаление опухоли в пределах здоровых тканей, в едином блоке с регионарными лимфатическими узлами и при необходимости с резекций соседних органов; подтверждается путем срочного и/или планового морфологического изучения краев резекции, удаленного препарата. </a:t>
            </a: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0" y="1166813"/>
            <a:ext cx="4160838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Современный этап развития хирургического метода характеризуется, во-первых, совершенствованием онкологического радикализма вмешательств за счет использования разработанных принципов анатомической "футлярности" и "зональности". </a:t>
            </a:r>
          </a:p>
        </p:txBody>
      </p:sp>
      <p:pic>
        <p:nvPicPr>
          <p:cNvPr id="25605" name="Picture 2" descr="http://ub-mikun.ru/wp-content/uploads/2015/03/31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4187825"/>
            <a:ext cx="383381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4" descr="http://polysalov.vipvrach.ru/p208/i0020rp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825" y="4048125"/>
            <a:ext cx="36861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8"/>
          <p:cNvSpPr txBox="1">
            <a:spLocks noChangeArrowheads="1"/>
          </p:cNvSpPr>
          <p:nvPr/>
        </p:nvSpPr>
        <p:spPr bwMode="auto">
          <a:xfrm>
            <a:off x="0" y="195263"/>
            <a:ext cx="9144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4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Лучевое </a:t>
            </a:r>
            <a:r>
              <a:rPr lang="ru-RU" altLang="ru-RU" sz="4200" b="1" noProof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лечение</a:t>
            </a:r>
            <a:endParaRPr lang="ru-RU" altLang="ru-RU" sz="4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4200" b="1" noProof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злокачественного новообразования</a:t>
            </a:r>
          </a:p>
        </p:txBody>
      </p:sp>
      <p:pic>
        <p:nvPicPr>
          <p:cNvPr id="26627" name="Picture 5" descr="C:\Users\Admin\Desktop\imagesWH9LDK0Rрррррррррррррр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6988"/>
            <a:ext cx="25908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8"/>
          <p:cNvSpPr>
            <a:spLocks noChangeArrowheads="1"/>
          </p:cNvSpPr>
          <p:nvPr/>
        </p:nvSpPr>
        <p:spPr bwMode="auto">
          <a:xfrm>
            <a:off x="2992438" y="1420813"/>
            <a:ext cx="579913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Лучевая терапия основана на способности ионизирующих излучений повреждать жизненно важные структуры клетки, прежде всего ДНК, в результате которых эти клетки теряют способность к делению и погибают.</a:t>
            </a:r>
          </a:p>
        </p:txBody>
      </p:sp>
      <p:pic>
        <p:nvPicPr>
          <p:cNvPr id="26629" name="Picture 4" descr="D:\1. Конференции\2015 г\Тюмень радиологи\фото от Довгаль\DSCN31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3" y="3230563"/>
            <a:ext cx="4364037" cy="362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Rectangle 10"/>
          <p:cNvSpPr>
            <a:spLocks noChangeArrowheads="1"/>
          </p:cNvSpPr>
          <p:nvPr/>
        </p:nvSpPr>
        <p:spPr bwMode="auto">
          <a:xfrm>
            <a:off x="0" y="4452938"/>
            <a:ext cx="456406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latin typeface="Times New Roman" pitchFamily="18" charset="0"/>
              </a:rPr>
              <a:t>Основной постулат клинической радиологии заключается в создании максимальной дозы в патологическом очаге при минимальном облучении нормальных тканей.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C:\Users\Admin\Desktop\images7FJOVYMHииииииии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73563"/>
            <a:ext cx="2133600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6388"/>
            <a:ext cx="8839200" cy="1066800"/>
          </a:xfrm>
        </p:spPr>
        <p:txBody>
          <a:bodyPr anchor="b"/>
          <a:lstStyle/>
          <a:p>
            <a:pPr eaLnBrk="1" hangingPunct="1">
              <a:defRPr/>
            </a:pPr>
            <a:r>
              <a:rPr lang="ru-RU" sz="42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Возможности лечения опухолей головного мозга</a:t>
            </a:r>
          </a:p>
        </p:txBody>
      </p:sp>
      <p:pic>
        <p:nvPicPr>
          <p:cNvPr id="27652" name="Picture 2" descr="C:\Users\Admin\Desktop\images7YM4FK8Hрррррррррррррр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828800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0" y="3810000"/>
            <a:ext cx="2971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Хирургическое удаление.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324600" y="3581400"/>
            <a:ext cx="2362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2800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Лучевая терапия.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048000" y="3886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>
              <a:defRPr/>
            </a:pPr>
            <a:r>
              <a:rPr lang="ru-RU" sz="2800" kern="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Метод выбора?</a:t>
            </a:r>
          </a:p>
        </p:txBody>
      </p:sp>
      <p:pic>
        <p:nvPicPr>
          <p:cNvPr id="27656" name="Picture 4" descr="C:\Users\Admin\Desktop\ExacTrac_xxxйййййййййййййй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76400"/>
            <a:ext cx="2743200" cy="198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5" descr="C:\Users\Admin\Desktop\images3WRZ6HONддддддддддддддд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00" y="4570413"/>
            <a:ext cx="3111500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8" name="Picture 6" descr="C:\Users\Admin\Desktop\fibr_kranio33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36"/>
          <a:stretch>
            <a:fillRect/>
          </a:stretch>
        </p:blipFill>
        <p:spPr bwMode="auto">
          <a:xfrm>
            <a:off x="152400" y="4572000"/>
            <a:ext cx="2847975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Picture 7" descr="C:\Users\Admin\Desktop\images0VZ1W86U1111111111111111111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21907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608138" y="3814763"/>
            <a:ext cx="7229475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Стереотаксическая лучевая терапия интракраниальных опухолей.</a:t>
            </a:r>
            <a:endParaRPr lang="ru-RU" sz="3200" b="1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8" descr="C:\Users\Admin\Desktop\imagesA56YT0SMзззззззззззззз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2850"/>
            <a:ext cx="3255963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8"/>
          <p:cNvSpPr txBox="1">
            <a:spLocks noChangeArrowheads="1"/>
          </p:cNvSpPr>
          <p:nvPr/>
        </p:nvSpPr>
        <p:spPr bwMode="auto">
          <a:xfrm>
            <a:off x="0" y="271463"/>
            <a:ext cx="9144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4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Лучевое </a:t>
            </a:r>
            <a:r>
              <a:rPr lang="ru-RU" altLang="ru-RU" sz="4200" b="1" noProof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лечение</a:t>
            </a:r>
            <a:endParaRPr lang="ru-RU" altLang="ru-RU" sz="4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4200" b="1" noProof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4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новообразований головного мозга</a:t>
            </a:r>
            <a:endParaRPr lang="ru-RU" altLang="ru-RU" sz="4200" b="1" noProof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7" name="Picture 6" descr="C:\Users\Admin\Desktop\imagesC0HZBNTJппппппппппппппппппп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4648200"/>
            <a:ext cx="353536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52400" y="2590800"/>
            <a:ext cx="28194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24600" y="2590800"/>
            <a:ext cx="2819400" cy="1066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276600" y="2590800"/>
            <a:ext cx="2819400" cy="121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52400" y="2667000"/>
            <a:ext cx="2667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 err="1">
                <a:latin typeface="Times New Roman" pitchFamily="18" charset="0"/>
                <a:cs typeface="Times New Roman" pitchFamily="18" charset="0"/>
              </a:rPr>
              <a:t>радиохирургия</a:t>
            </a:r>
            <a:endParaRPr lang="ru-RU" sz="2600" kern="0" dirty="0">
              <a:latin typeface="Times New Roman" pitchFamily="18" charset="0"/>
              <a:cs typeface="Times New Roman" pitchFamily="18" charset="0"/>
            </a:endParaRPr>
          </a:p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 (СРХ)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048000" y="2590800"/>
            <a:ext cx="3276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kern="0" dirty="0" err="1">
                <a:latin typeface="Times New Roman" pitchFamily="18" charset="0"/>
                <a:cs typeface="Times New Roman" pitchFamily="18" charset="0"/>
              </a:rPr>
              <a:t>радиохирургия</a:t>
            </a: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/фракционированная/</a:t>
            </a:r>
          </a:p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600" kern="0" dirty="0" err="1">
                <a:latin typeface="Times New Roman" pitchFamily="18" charset="0"/>
                <a:cs typeface="Times New Roman" pitchFamily="18" charset="0"/>
              </a:rPr>
              <a:t>СфРХ</a:t>
            </a: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553200" y="2667000"/>
            <a:ext cx="2438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радиотерапия</a:t>
            </a:r>
          </a:p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(СРТ)</a:t>
            </a:r>
          </a:p>
        </p:txBody>
      </p:sp>
      <p:sp>
        <p:nvSpPr>
          <p:cNvPr id="13" name="Лента лицом вверх 12"/>
          <p:cNvSpPr/>
          <p:nvPr/>
        </p:nvSpPr>
        <p:spPr>
          <a:xfrm>
            <a:off x="0" y="1905000"/>
            <a:ext cx="9144000" cy="612775"/>
          </a:xfrm>
          <a:prstGeom prst="ribbon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438400" y="19050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69900" indent="-469900" algn="ctr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600" kern="0" dirty="0">
                <a:latin typeface="Times New Roman" pitchFamily="18" charset="0"/>
                <a:cs typeface="Times New Roman" pitchFamily="18" charset="0"/>
              </a:rPr>
              <a:t>Стереотаксическая </a:t>
            </a:r>
          </a:p>
        </p:txBody>
      </p:sp>
      <p:sp>
        <p:nvSpPr>
          <p:cNvPr id="29706" name="Прямоугольник 14"/>
          <p:cNvSpPr>
            <a:spLocks noChangeArrowheads="1"/>
          </p:cNvSpPr>
          <p:nvPr/>
        </p:nvSpPr>
        <p:spPr bwMode="auto">
          <a:xfrm>
            <a:off x="0" y="304800"/>
            <a:ext cx="9144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700">
                <a:latin typeface="Times New Roman" pitchFamily="18" charset="0"/>
                <a:cs typeface="Times New Roman" pitchFamily="18" charset="0"/>
              </a:rPr>
              <a:t>Технология сводит к минимуму воздействие ионизирующего излучения на здоровые ткани головного мозга. </a:t>
            </a:r>
          </a:p>
        </p:txBody>
      </p:sp>
      <p:sp>
        <p:nvSpPr>
          <p:cNvPr id="29707" name="Прямоугольник 15"/>
          <p:cNvSpPr>
            <a:spLocks noChangeArrowheads="1"/>
          </p:cNvSpPr>
          <p:nvPr/>
        </p:nvSpPr>
        <p:spPr bwMode="auto">
          <a:xfrm>
            <a:off x="0" y="3810000"/>
            <a:ext cx="2971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однократное облучение патологического очага высокой дозой ионизирующего излучения.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2971800" y="4038600"/>
            <a:ext cx="0" cy="2133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09" name="Прямоугольник 18"/>
          <p:cNvSpPr>
            <a:spLocks noChangeArrowheads="1"/>
          </p:cNvSpPr>
          <p:nvPr/>
        </p:nvSpPr>
        <p:spPr bwMode="auto">
          <a:xfrm>
            <a:off x="3200400" y="3787775"/>
            <a:ext cx="2971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от двух до пяти фракций облучения патологического очага высокой дозой ионизирующего излучения.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6248400" y="4038600"/>
            <a:ext cx="0" cy="21336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11" name="Прямоугольник 22"/>
          <p:cNvSpPr>
            <a:spLocks noChangeArrowheads="1"/>
          </p:cNvSpPr>
          <p:nvPr/>
        </p:nvSpPr>
        <p:spPr bwMode="auto">
          <a:xfrm>
            <a:off x="6172200" y="3787775"/>
            <a:ext cx="29718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Times New Roman" pitchFamily="18" charset="0"/>
                <a:cs typeface="Times New Roman" pitchFamily="18" charset="0"/>
              </a:rPr>
              <a:t>более пяти фракций облучения патологического очага высокой дозой ионизирующего излучения.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8"/>
          <p:cNvSpPr txBox="1">
            <a:spLocks noChangeArrowheads="1"/>
          </p:cNvSpPr>
          <p:nvPr/>
        </p:nvSpPr>
        <p:spPr bwMode="auto">
          <a:xfrm>
            <a:off x="0" y="195263"/>
            <a:ext cx="91440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4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Лекарственное</a:t>
            </a:r>
            <a:r>
              <a:rPr lang="ru-RU" altLang="ru-RU" sz="4200" b="1" noProof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лечение злокачественного новообразования</a:t>
            </a:r>
          </a:p>
        </p:txBody>
      </p:sp>
      <p:sp>
        <p:nvSpPr>
          <p:cNvPr id="30723" name="Rectangle 7"/>
          <p:cNvSpPr>
            <a:spLocks noChangeArrowheads="1"/>
          </p:cNvSpPr>
          <p:nvPr/>
        </p:nvSpPr>
        <p:spPr bwMode="auto">
          <a:xfrm>
            <a:off x="3013075" y="2125663"/>
            <a:ext cx="61309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0424AC"/>
                </a:solidFill>
                <a:latin typeface="Times New Roman" pitchFamily="18" charset="0"/>
              </a:rPr>
              <a:t>Основные механизмы действия, торможение или необратимое повреждение опухолевых клеток.</a:t>
            </a:r>
          </a:p>
        </p:txBody>
      </p:sp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3248025" y="2994025"/>
            <a:ext cx="58959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0424AC"/>
                </a:solidFill>
                <a:latin typeface="Times New Roman" pitchFamily="18" charset="0"/>
              </a:rPr>
              <a:t>Не существует в клинической практике универсального противоопухолевого препарата, вызывающего лечебный эффект при большинстве или многих опухолях. </a:t>
            </a:r>
          </a:p>
        </p:txBody>
      </p:sp>
      <p:sp>
        <p:nvSpPr>
          <p:cNvPr id="30725" name="Rectangle 9"/>
          <p:cNvSpPr>
            <a:spLocks noChangeArrowheads="1"/>
          </p:cNvSpPr>
          <p:nvPr/>
        </p:nvSpPr>
        <p:spPr bwMode="auto">
          <a:xfrm>
            <a:off x="874713" y="5002213"/>
            <a:ext cx="499903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Противоопухолевый спектр действия того или иного химиопрепарата ограничивается новообразованиями нескольких локализаций, а иногда только одной злокачественной опухолью.</a:t>
            </a:r>
          </a:p>
        </p:txBody>
      </p:sp>
      <p:sp>
        <p:nvSpPr>
          <p:cNvPr id="30726" name="Rectangle 10"/>
          <p:cNvSpPr>
            <a:spLocks noChangeArrowheads="1"/>
          </p:cNvSpPr>
          <p:nvPr/>
        </p:nvSpPr>
        <p:spPr bwMode="auto">
          <a:xfrm>
            <a:off x="0" y="1303338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r>
              <a:rPr lang="ru-RU" altLang="ru-RU" sz="2000" b="1">
                <a:solidFill>
                  <a:srgbClr val="FF0000"/>
                </a:solidFill>
                <a:latin typeface="Times New Roman" pitchFamily="18" charset="0"/>
              </a:rPr>
              <a:t>В настоящее время в клиническую онкологию внедрено более 60 различных противоопухолевых препаратов, которые разделены на различные группы. </a:t>
            </a:r>
          </a:p>
        </p:txBody>
      </p:sp>
      <p:sp>
        <p:nvSpPr>
          <p:cNvPr id="30727" name="AutoShape 20" descr="Картинки по запросу химиотерапия препараты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30728" name="Picture 22" descr="http://www.onclinic.ru/_images/articles/kurs_khimioterapii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" y="2332038"/>
            <a:ext cx="3046413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24" descr="Картинки по запросу химиотерапия препарат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0" y="4756150"/>
            <a:ext cx="3192463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Изображение 4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12875"/>
            <a:ext cx="6877050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763688" y="5637670"/>
            <a:ext cx="5760640" cy="117570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Благодарю</a:t>
            </a:r>
            <a:r>
              <a:rPr lang="ru-RU" sz="44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внимание!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7838" y="336550"/>
            <a:ext cx="8001000" cy="749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/>
            </a:pPr>
            <a:r>
              <a:rPr kumimoji="1"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0"/>
                <a:cs typeface="Times New Roman Cyr" pitchFamily="18" charset="0"/>
              </a:rPr>
              <a:t>Бюджетное учреждение здравоохранения Омской области</a:t>
            </a:r>
          </a:p>
          <a:p>
            <a:pPr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/>
            </a:pPr>
            <a:r>
              <a:rPr kumimoji="1" lang="ru-RU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 Cyr" pitchFamily="18" charset="0"/>
                <a:cs typeface="Times New Roman Cyr" pitchFamily="18" charset="0"/>
              </a:rPr>
              <a:t>«Клинический онкологический диспансер»</a:t>
            </a:r>
            <a:endParaRPr kumimoji="1" lang="ru-RU" sz="2400" i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 Cyr" pitchFamily="18" charset="0"/>
              <a:cs typeface="Times New Roman Cyr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2291" name="Заголовок 2"/>
          <p:cNvSpPr>
            <a:spLocks noGrp="1"/>
          </p:cNvSpPr>
          <p:nvPr>
            <p:ph type="title"/>
          </p:nvPr>
        </p:nvSpPr>
        <p:spPr>
          <a:xfrm>
            <a:off x="906463" y="0"/>
            <a:ext cx="7364412" cy="7985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smtClean="0">
                <a:solidFill>
                  <a:schemeClr val="tx1"/>
                </a:solidFill>
                <a:cs typeface="Arial" pitchFamily="34" charset="0"/>
              </a:rPr>
              <a:t>Структура смертности населения России </a:t>
            </a:r>
            <a:br>
              <a:rPr lang="ru-RU" sz="2400" smtClean="0">
                <a:solidFill>
                  <a:schemeClr val="tx1"/>
                </a:solidFill>
                <a:cs typeface="Arial" pitchFamily="34" charset="0"/>
              </a:rPr>
            </a:br>
            <a:r>
              <a:rPr lang="ru-RU" sz="2400" smtClean="0">
                <a:solidFill>
                  <a:schemeClr val="tx1"/>
                </a:solidFill>
                <a:cs typeface="Arial" pitchFamily="34" charset="0"/>
              </a:rPr>
              <a:t>и ряда зарубежных стран, %</a:t>
            </a:r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-1" y="782594"/>
          <a:ext cx="9144002" cy="571706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852707"/>
                <a:gridCol w="900505"/>
                <a:gridCol w="1134657"/>
                <a:gridCol w="1059570"/>
                <a:gridCol w="959452"/>
                <a:gridCol w="1101285"/>
                <a:gridCol w="1017854"/>
                <a:gridCol w="1117972"/>
              </a:tblGrid>
              <a:tr h="9947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Причины смерти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Россия 2013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Германия 2011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Израиль 2010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Нидер</a:t>
                      </a: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-ланды 2011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Норвегия 2011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Испания 2010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Велико-</a:t>
                      </a:r>
                      <a:r>
                        <a:rPr kumimoji="0" lang="ru-RU" sz="15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британия</a:t>
                      </a:r>
                      <a:r>
                        <a:rPr kumimoji="0" lang="ru-RU" sz="15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2010</a:t>
                      </a:r>
                      <a:endParaRPr kumimoji="0" 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700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Болезни системы кровообращения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53,5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35,9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24,3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26,3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28,2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28,3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29,7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5836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Новообразования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15,4*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28,7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34,2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29,7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30,8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5513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Травмы и отравления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9,9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7,7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700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Болезни органов дыхания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6,6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9,2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12,2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700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Болезни органов пищеварения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3,4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700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Инфекционные болезни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4,0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  <a:tr h="785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Неточно обозначенные состояния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6,7 </a:t>
                      </a:r>
                      <a:b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(2012-5,6)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0,3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2,9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4,5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/>
                </a:tc>
              </a:tr>
            </a:tbl>
          </a:graphicData>
        </a:graphic>
      </p:graphicFrame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611188" y="6478588"/>
            <a:ext cx="8532812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200" b="1" i="1">
                <a:latin typeface="Tahoma" pitchFamily="34" charset="0"/>
              </a:rPr>
              <a:t>*ЗНО; Удельный вес вскрытий 33,0% (для мужчин – 32,8%, для женщин – 33,0%)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0825" y="523875"/>
            <a:ext cx="8499475" cy="889000"/>
          </a:xfrm>
        </p:spPr>
        <p:txBody>
          <a:bodyPr lIns="92075" tIns="46038" rIns="92075" bIns="46038"/>
          <a:lstStyle/>
          <a:p>
            <a:pPr eaLnBrk="1" hangingPunct="1"/>
            <a:r>
              <a:rPr lang="ru-RU" altLang="ru-RU" sz="2400" b="1" i="1" smtClean="0">
                <a:solidFill>
                  <a:schemeClr val="tx1"/>
                </a:solidFill>
                <a:latin typeface="Times New Roman Cyr" pitchFamily="18" charset="0"/>
                <a:cs typeface="Arial" pitchFamily="34" charset="0"/>
              </a:rPr>
              <a:t>Структура заболеваемости </a:t>
            </a:r>
            <a:br>
              <a:rPr lang="ru-RU" altLang="ru-RU" sz="2400" b="1" i="1" smtClean="0">
                <a:solidFill>
                  <a:schemeClr val="tx1"/>
                </a:solidFill>
                <a:latin typeface="Times New Roman Cyr" pitchFamily="18" charset="0"/>
                <a:cs typeface="Arial" pitchFamily="34" charset="0"/>
              </a:rPr>
            </a:br>
            <a:r>
              <a:rPr lang="ru-RU" altLang="ru-RU" sz="2400" b="1" i="1" smtClean="0">
                <a:solidFill>
                  <a:schemeClr val="tx1"/>
                </a:solidFill>
                <a:latin typeface="Times New Roman Cyr" pitchFamily="18" charset="0"/>
                <a:cs typeface="Arial" pitchFamily="34" charset="0"/>
              </a:rPr>
              <a:t>злокачественными новообразованиями</a:t>
            </a:r>
            <a:br>
              <a:rPr lang="ru-RU" altLang="ru-RU" sz="2400" b="1" i="1" smtClean="0">
                <a:solidFill>
                  <a:schemeClr val="tx1"/>
                </a:solidFill>
                <a:latin typeface="Times New Roman Cyr" pitchFamily="18" charset="0"/>
                <a:cs typeface="Arial" pitchFamily="34" charset="0"/>
              </a:rPr>
            </a:br>
            <a:r>
              <a:rPr lang="ru-RU" altLang="ru-RU" sz="2400" b="1" i="1" smtClean="0">
                <a:solidFill>
                  <a:srgbClr val="FF0000"/>
                </a:solidFill>
                <a:latin typeface="Times New Roman Cyr" pitchFamily="18" charset="0"/>
                <a:cs typeface="Arial" pitchFamily="34" charset="0"/>
              </a:rPr>
              <a:t>мужского</a:t>
            </a:r>
            <a:r>
              <a:rPr lang="ru-RU" altLang="ru-RU" sz="2400" b="1" i="1" smtClean="0">
                <a:solidFill>
                  <a:schemeClr val="tx1"/>
                </a:solidFill>
                <a:latin typeface="Times New Roman Cyr" pitchFamily="18" charset="0"/>
                <a:cs typeface="Arial" pitchFamily="34" charset="0"/>
              </a:rPr>
              <a:t> населения в Омской области</a:t>
            </a:r>
            <a:r>
              <a:rPr lang="ru-RU" altLang="ru-RU" sz="2400" b="1" i="1" smtClean="0">
                <a:latin typeface="Times New Roman Cyr" pitchFamily="18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950" y="1611313"/>
          <a:ext cx="8977313" cy="3990976"/>
        </p:xfrm>
        <a:graphic>
          <a:graphicData uri="http://schemas.openxmlformats.org/drawingml/2006/table">
            <a:tbl>
              <a:tblPr/>
              <a:tblGrid>
                <a:gridCol w="505329"/>
                <a:gridCol w="816859"/>
                <a:gridCol w="447837"/>
                <a:gridCol w="805964"/>
                <a:gridCol w="458733"/>
                <a:gridCol w="739096"/>
                <a:gridCol w="525601"/>
                <a:gridCol w="826792"/>
                <a:gridCol w="437906"/>
                <a:gridCol w="721287"/>
                <a:gridCol w="553837"/>
                <a:gridCol w="837194"/>
                <a:gridCol w="412158"/>
                <a:gridCol w="618236"/>
                <a:gridCol w="270484"/>
              </a:tblGrid>
              <a:tr h="45847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i="0" u="none" strike="noStrike" dirty="0" smtClean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400" b="1" i="0" u="none" strike="noStrike" dirty="0">
                        <a:solidFill>
                          <a:srgbClr val="68686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2008 г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2009 г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 г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 г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 г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1" i="0" u="none" strike="noStrike" dirty="0">
                        <a:solidFill>
                          <a:srgbClr val="68686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686868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 b="1" i="0" u="none" strike="noStrike" dirty="0">
                        <a:solidFill>
                          <a:srgbClr val="686868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24,8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23,3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21,3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легкое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14,2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9,4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простата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8,3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8,9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8,6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5,6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кишка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16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кишка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38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место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прямая кишка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4,7</a:t>
                      </a: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мочевой пузырь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687" marR="5687" marT="568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333" name="Rectangle 9"/>
          <p:cNvSpPr>
            <a:spLocks noChangeArrowheads="1"/>
          </p:cNvSpPr>
          <p:nvPr/>
        </p:nvSpPr>
        <p:spPr bwMode="auto">
          <a:xfrm>
            <a:off x="-206375" y="5280025"/>
            <a:ext cx="8491538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endParaRPr lang="ru-RU" altLang="ru-RU" sz="1600" b="1" i="1">
              <a:latin typeface="Times New Roman Cyr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9700" y="1512888"/>
          <a:ext cx="8921750" cy="3752851"/>
        </p:xfrm>
        <a:graphic>
          <a:graphicData uri="http://schemas.openxmlformats.org/drawingml/2006/table">
            <a:tbl>
              <a:tblPr/>
              <a:tblGrid>
                <a:gridCol w="542925"/>
                <a:gridCol w="701675"/>
                <a:gridCol w="369888"/>
                <a:gridCol w="733425"/>
                <a:gridCol w="420687"/>
                <a:gridCol w="839788"/>
                <a:gridCol w="395287"/>
                <a:gridCol w="758825"/>
                <a:gridCol w="414338"/>
                <a:gridCol w="787400"/>
                <a:gridCol w="461962"/>
                <a:gridCol w="865188"/>
                <a:gridCol w="382587"/>
                <a:gridCol w="831850"/>
                <a:gridCol w="415925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2008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2010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г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молочная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кожа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16,9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толстая кишка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щитовидная железа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тело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желудок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5,2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3,8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шейка матки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3,9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3,3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почка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4,1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3328" marR="433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66700" y="268288"/>
            <a:ext cx="84994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ru-RU" sz="2400" b="1" i="1" kern="0" dirty="0">
                <a:latin typeface="Times New Roman Cyr" pitchFamily="18" charset="0"/>
                <a:ea typeface="+mj-ea"/>
                <a:cs typeface="Arial" pitchFamily="34" charset="0"/>
              </a:rPr>
              <a:t>Структура заболеваемости </a:t>
            </a:r>
            <a:br>
              <a:rPr lang="ru-RU" sz="2400" b="1" i="1" kern="0" dirty="0">
                <a:latin typeface="Times New Roman Cyr" pitchFamily="18" charset="0"/>
                <a:ea typeface="+mj-ea"/>
                <a:cs typeface="Arial" pitchFamily="34" charset="0"/>
              </a:rPr>
            </a:br>
            <a:r>
              <a:rPr lang="ru-RU" sz="2400" b="1" i="1" kern="0" dirty="0">
                <a:latin typeface="Times New Roman Cyr" pitchFamily="18" charset="0"/>
                <a:ea typeface="+mj-ea"/>
                <a:cs typeface="Arial" pitchFamily="34" charset="0"/>
              </a:rPr>
              <a:t>злокачественными новообразованиями</a:t>
            </a:r>
            <a:br>
              <a:rPr lang="ru-RU" sz="2400" b="1" i="1" kern="0" dirty="0">
                <a:latin typeface="Times New Roman Cyr" pitchFamily="18" charset="0"/>
                <a:ea typeface="+mj-ea"/>
                <a:cs typeface="Arial" pitchFamily="34" charset="0"/>
              </a:rPr>
            </a:br>
            <a:r>
              <a:rPr lang="ru-RU" sz="2400" b="1" i="1" kern="0" dirty="0">
                <a:solidFill>
                  <a:srgbClr val="FF0000"/>
                </a:solidFill>
                <a:latin typeface="Times New Roman Cyr" pitchFamily="18" charset="0"/>
                <a:ea typeface="+mj-ea"/>
                <a:cs typeface="Arial" pitchFamily="34" charset="0"/>
              </a:rPr>
              <a:t>женского</a:t>
            </a:r>
            <a:r>
              <a:rPr lang="ru-RU" sz="2400" b="1" i="1" kern="0" dirty="0">
                <a:latin typeface="Times New Roman Cyr" pitchFamily="18" charset="0"/>
                <a:ea typeface="+mj-ea"/>
                <a:cs typeface="Arial" pitchFamily="34" charset="0"/>
              </a:rPr>
              <a:t> населения в Омской области</a:t>
            </a:r>
            <a:r>
              <a:rPr lang="ru-RU" sz="2400" b="1" i="1" kern="0" dirty="0">
                <a:solidFill>
                  <a:schemeClr val="tx2"/>
                </a:solidFill>
                <a:latin typeface="Times New Roman Cyr" pitchFamily="18" charset="0"/>
                <a:ea typeface="+mj-ea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508125" y="793750"/>
            <a:ext cx="60547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Этапы диагностики</a:t>
            </a:r>
          </a:p>
          <a:p>
            <a:pPr algn="ctr" eaLnBrk="1" hangingPunct="1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злокачественного новообразования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0" y="2501900"/>
            <a:ext cx="45466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Главная задача  - установление диагноза онкологического заболевания.</a:t>
            </a:r>
          </a:p>
          <a:p>
            <a:pPr algn="ctr" eaLnBrk="1" hangingPunct="1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Эта задача в основном решается медицинскими учреждениями общей лечебной сети.</a:t>
            </a:r>
          </a:p>
          <a:p>
            <a:pPr algn="ctr" eaLnBrk="1" hangingPunct="1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Если больной направляется в онкологическое учреждение с подозрением на онкологическое заболевание, то, естественно, эту задачу решают онкологи. 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4556125" y="2463800"/>
            <a:ext cx="4587875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Проводится в условиях специализированной поликлиники или стационара.</a:t>
            </a:r>
          </a:p>
          <a:p>
            <a:pPr algn="ctr" eaLnBrk="1" hangingPunct="1"/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 Задачи следующие: </a:t>
            </a:r>
          </a:p>
          <a:p>
            <a:pPr algn="l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+ определение исходной локализации опухоли;</a:t>
            </a:r>
          </a:p>
          <a:p>
            <a:pPr algn="l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+ морфологическое подтверждение диагноза; </a:t>
            </a:r>
          </a:p>
          <a:p>
            <a:pPr algn="l" eaLnBrk="1" hangingPunct="1"/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+ определение степени распространенности опухолевого поражения.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7838" y="131763"/>
            <a:ext cx="866616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Диагностика онкологического заболевания </a:t>
            </a:r>
          </a:p>
        </p:txBody>
      </p:sp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255588" y="1943100"/>
            <a:ext cx="4572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Первичная диагностика</a:t>
            </a:r>
          </a:p>
        </p:txBody>
      </p:sp>
      <p:sp>
        <p:nvSpPr>
          <p:cNvPr id="9223" name="Прямоугольник 6"/>
          <p:cNvSpPr>
            <a:spLocks noChangeArrowheads="1"/>
          </p:cNvSpPr>
          <p:nvPr/>
        </p:nvSpPr>
        <p:spPr bwMode="auto">
          <a:xfrm>
            <a:off x="5202238" y="1963738"/>
            <a:ext cx="36861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Уточняющая диагностика</a:t>
            </a:r>
          </a:p>
        </p:txBody>
      </p:sp>
      <p:cxnSp>
        <p:nvCxnSpPr>
          <p:cNvPr id="9224" name="Прямая со стрелкой 8"/>
          <p:cNvCxnSpPr>
            <a:cxnSpLocks noChangeShapeType="1"/>
          </p:cNvCxnSpPr>
          <p:nvPr/>
        </p:nvCxnSpPr>
        <p:spPr bwMode="auto">
          <a:xfrm>
            <a:off x="4489450" y="1655763"/>
            <a:ext cx="2125663" cy="395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5" name="Прямая со стрелкой 9"/>
          <p:cNvCxnSpPr>
            <a:cxnSpLocks noChangeShapeType="1"/>
          </p:cNvCxnSpPr>
          <p:nvPr/>
        </p:nvCxnSpPr>
        <p:spPr bwMode="auto">
          <a:xfrm>
            <a:off x="3975100" y="2162175"/>
            <a:ext cx="1519238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6" name="Прямая со стрелкой 10"/>
          <p:cNvCxnSpPr>
            <a:cxnSpLocks noChangeShapeType="1"/>
          </p:cNvCxnSpPr>
          <p:nvPr/>
        </p:nvCxnSpPr>
        <p:spPr bwMode="auto">
          <a:xfrm flipH="1">
            <a:off x="2619375" y="1663700"/>
            <a:ext cx="1870075" cy="3714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7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136650" y="2298700"/>
            <a:ext cx="2859088" cy="7938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8" name="Прямая соединительная линия 16"/>
          <p:cNvCxnSpPr>
            <a:cxnSpLocks noChangeShapeType="1"/>
          </p:cNvCxnSpPr>
          <p:nvPr/>
        </p:nvCxnSpPr>
        <p:spPr bwMode="auto">
          <a:xfrm>
            <a:off x="5638800" y="2335213"/>
            <a:ext cx="3001963" cy="20637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9" name="Прямая соединительная линия 19"/>
          <p:cNvCxnSpPr>
            <a:cxnSpLocks noChangeShapeType="1"/>
          </p:cNvCxnSpPr>
          <p:nvPr/>
        </p:nvCxnSpPr>
        <p:spPr bwMode="auto">
          <a:xfrm>
            <a:off x="3740150" y="1663700"/>
            <a:ext cx="16557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30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4473575" y="2479675"/>
            <a:ext cx="31750" cy="3987800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Grp="1" noChangeArrowheads="1"/>
          </p:cNvSpPr>
          <p:nvPr>
            <p:ph type="title"/>
          </p:nvPr>
        </p:nvSpPr>
        <p:spPr>
          <a:xfrm>
            <a:off x="0" y="171450"/>
            <a:ext cx="9144000" cy="723900"/>
          </a:xfrm>
        </p:spPr>
        <p:txBody>
          <a:bodyPr/>
          <a:lstStyle/>
          <a:p>
            <a:pPr eaLnBrk="1" hangingPunct="1"/>
            <a:r>
              <a:rPr lang="ru-RU" altLang="ru-RU" sz="4200" b="1" noProof="1" smtClean="0">
                <a:latin typeface="Times New Roman" pitchFamily="18" charset="0"/>
                <a:cs typeface="Times New Roman" pitchFamily="18" charset="0"/>
              </a:rPr>
              <a:t>Диагностика злокачественного новообразования</a:t>
            </a:r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3394075" y="1082675"/>
            <a:ext cx="2100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54013" lvl="1" indent="-285750" algn="ctr">
              <a:defRPr/>
            </a:pPr>
            <a:r>
              <a:rPr lang="ru-RU" sz="2400" b="1" kern="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Жалобы</a:t>
            </a:r>
            <a:endParaRPr lang="ru-RU" sz="2400" b="1" kern="0" noProof="1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algn="l">
              <a:defRPr/>
            </a:pPr>
            <a:endParaRPr lang="ru-RU" kern="0" noProof="1">
              <a:latin typeface="+mn-lt"/>
            </a:endParaRPr>
          </a:p>
        </p:txBody>
      </p:sp>
      <p:sp>
        <p:nvSpPr>
          <p:cNvPr id="9" name="Rectangle 9"/>
          <p:cNvSpPr txBox="1">
            <a:spLocks noChangeArrowheads="1"/>
          </p:cNvSpPr>
          <p:nvPr/>
        </p:nvSpPr>
        <p:spPr bwMode="auto">
          <a:xfrm>
            <a:off x="650875" y="3854450"/>
            <a:ext cx="8139113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defRPr/>
            </a:pPr>
            <a:r>
              <a:rPr lang="ru-RU" sz="2400" b="1" kern="0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Анамнез заболевания и жизни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Начало заболевания и интенсивность нарастания симптомов,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Хронические заболевания,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Профессиональные вредности,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Стаж курения,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Перенесенные заболевания,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Наследственность,</a:t>
            </a:r>
          </a:p>
          <a:p>
            <a:pPr marL="742950" lvl="1" indent="-285750" algn="l">
              <a:buFontTx/>
              <a:buChar char="–"/>
              <a:defRPr/>
            </a:pPr>
            <a:r>
              <a:rPr lang="ru-RU" sz="2000" kern="0" noProof="1">
                <a:latin typeface="Times New Roman" pitchFamily="18" charset="0"/>
                <a:cs typeface="Times New Roman" pitchFamily="18" charset="0"/>
              </a:rPr>
              <a:t>Режим мочеиспускания, дефекации и пищевой, питьевой режим.</a:t>
            </a:r>
          </a:p>
          <a:p>
            <a:pPr marL="742950" lvl="1" indent="-285750" algn="l">
              <a:buFont typeface="Wingdings" pitchFamily="2" charset="2"/>
              <a:buChar char="§"/>
              <a:defRPr/>
            </a:pPr>
            <a:endParaRPr lang="ru-RU" sz="2000" kern="0" noProof="1">
              <a:latin typeface="+mn-lt"/>
            </a:endParaRPr>
          </a:p>
          <a:p>
            <a:pPr marL="742950" lvl="1" indent="-285750">
              <a:defRPr/>
            </a:pPr>
            <a:endParaRPr lang="ru-RU" kern="0" noProof="1">
              <a:latin typeface="+mn-lt"/>
            </a:endParaRPr>
          </a:p>
        </p:txBody>
      </p:sp>
      <p:pic>
        <p:nvPicPr>
          <p:cNvPr id="10245" name="Picture 4" descr="Картинки по запросу осмотр пациен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013" y="1501775"/>
            <a:ext cx="46386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1" descr="821_b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113" y="4603750"/>
            <a:ext cx="3278187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9"/>
          <p:cNvSpPr>
            <a:spLocks noGrp="1" noChangeArrowheads="1"/>
          </p:cNvSpPr>
          <p:nvPr>
            <p:ph idx="1"/>
          </p:nvPr>
        </p:nvSpPr>
        <p:spPr>
          <a:xfrm>
            <a:off x="1219200" y="2841625"/>
            <a:ext cx="7924800" cy="1928813"/>
          </a:xfrm>
        </p:spPr>
        <p:txBody>
          <a:bodyPr/>
          <a:lstStyle/>
          <a:p>
            <a:pPr lvl="1" indent="-742950" algn="r" eaLnBrk="1" hangingPunct="1">
              <a:buFontTx/>
              <a:buNone/>
              <a:defRPr/>
            </a:pPr>
            <a:r>
              <a:rPr lang="ru-RU" sz="2400" b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lvl="1" eaLnBrk="1" hangingPunct="1">
              <a:defRPr/>
            </a:pPr>
            <a:r>
              <a:rPr lang="ru-RU" sz="2400" b="1" noProof="1" smtClean="0">
                <a:latin typeface="Times New Roman" pitchFamily="18" charset="0"/>
                <a:cs typeface="Times New Roman" pitchFamily="18" charset="0"/>
              </a:rPr>
              <a:t>Общий осмотр</a:t>
            </a:r>
          </a:p>
          <a:p>
            <a:pPr lvl="1" eaLnBrk="1" hangingPunct="1">
              <a:defRPr/>
            </a:pPr>
            <a:r>
              <a:rPr lang="ru-RU" sz="2400" b="1" noProof="1" smtClean="0">
                <a:latin typeface="Times New Roman" pitchFamily="18" charset="0"/>
                <a:cs typeface="Times New Roman" pitchFamily="18" charset="0"/>
              </a:rPr>
              <a:t>Пальцевое ректальное обследование</a:t>
            </a:r>
          </a:p>
          <a:p>
            <a:pPr lvl="1" eaLnBrk="1" hangingPunct="1">
              <a:defRPr/>
            </a:pPr>
            <a:r>
              <a:rPr lang="ru-RU" sz="2400" b="1" noProof="1" smtClean="0">
                <a:latin typeface="Times New Roman" pitchFamily="18" charset="0"/>
                <a:cs typeface="Times New Roman" pitchFamily="18" charset="0"/>
              </a:rPr>
              <a:t>Бимануальное обследование органов малого таза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endParaRPr lang="ru-RU" sz="3200" b="1" noProof="1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buFontTx/>
              <a:buNone/>
              <a:defRPr/>
            </a:pPr>
            <a:endParaRPr lang="ru-RU" sz="3200" noProof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8" name="Rectangle 8"/>
          <p:cNvSpPr>
            <a:spLocks noGrp="1" noChangeArrowheads="1"/>
          </p:cNvSpPr>
          <p:nvPr>
            <p:ph type="title"/>
          </p:nvPr>
        </p:nvSpPr>
        <p:spPr>
          <a:xfrm>
            <a:off x="996950" y="195263"/>
            <a:ext cx="8147050" cy="723900"/>
          </a:xfrm>
        </p:spPr>
        <p:txBody>
          <a:bodyPr/>
          <a:lstStyle/>
          <a:p>
            <a:pPr eaLnBrk="1" hangingPunct="1"/>
            <a:r>
              <a:rPr lang="ru-RU" altLang="ru-RU" sz="4200" b="1" noProof="1" smtClean="0">
                <a:latin typeface="Times New Roman" pitchFamily="18" charset="0"/>
                <a:cs typeface="Times New Roman" pitchFamily="18" charset="0"/>
              </a:rPr>
              <a:t>Диагностика злокачественного новообразования</a:t>
            </a:r>
          </a:p>
        </p:txBody>
      </p:sp>
      <p:pic>
        <p:nvPicPr>
          <p:cNvPr id="11269" name="Picture 2" descr="Картинки по запросу осмотр пациент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33463"/>
            <a:ext cx="2887663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AutoShape 8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1" name="AutoShape 10" descr="Картинки по запросу осмотр полости рта"/>
          <p:cNvSpPr>
            <a:spLocks noChangeAspect="1" noChangeArrowheads="1"/>
          </p:cNvSpPr>
          <p:nvPr/>
        </p:nvSpPr>
        <p:spPr bwMode="auto">
          <a:xfrm>
            <a:off x="-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272" name="Прямоугольник 15"/>
          <p:cNvSpPr>
            <a:spLocks noChangeArrowheads="1"/>
          </p:cNvSpPr>
          <p:nvPr/>
        </p:nvSpPr>
        <p:spPr bwMode="auto">
          <a:xfrm>
            <a:off x="3190875" y="2000250"/>
            <a:ext cx="21399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Физикальное </a:t>
            </a:r>
          </a:p>
          <a:p>
            <a:pPr eaLnBrk="1" hangingPunct="1"/>
            <a:r>
              <a:rPr lang="ru-RU" altLang="ru-RU" sz="2400" b="1" noProof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обследование</a:t>
            </a:r>
            <a:endParaRPr lang="ru-RU" altLang="ru-RU" sz="2400"/>
          </a:p>
        </p:txBody>
      </p:sp>
      <p:pic>
        <p:nvPicPr>
          <p:cNvPr id="11273" name="Picture 14" descr="Картинки по запросу шпатель в полости рт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6738" y="1246188"/>
            <a:ext cx="335597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6" descr="Картинки по запросу кольпоскопическое  исследования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4613275"/>
            <a:ext cx="2822575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и по запросу рак кожи внешние проявл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50" y="209550"/>
            <a:ext cx="24003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4" descr="Картинки по запросу рак молочной железы внешние проявлени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863" y="679450"/>
            <a:ext cx="259715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 descr="Картинки по запросу рак легкого внешние проявлен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38" y="4073525"/>
            <a:ext cx="235267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8" descr="Картинки по запросу рак легкого внешние проявлени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550" y="3941763"/>
            <a:ext cx="2632075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3" descr="Untitled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1038" y="271463"/>
            <a:ext cx="3259137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2"/>
          <p:cNvSpPr>
            <a:spLocks noChangeArrowheads="1"/>
          </p:cNvSpPr>
          <p:nvPr/>
        </p:nvSpPr>
        <p:spPr bwMode="auto">
          <a:xfrm>
            <a:off x="560388" y="3079750"/>
            <a:ext cx="7845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Объективный осмотр пациента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6" name="Picture 10" descr="Картинки по запросу опухоли брюшной полости внешние проявления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425" y="4094163"/>
            <a:ext cx="2652713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8282</TotalTime>
  <Words>1698</Words>
  <Application>Microsoft Office PowerPoint</Application>
  <PresentationFormat>Экран (4:3)</PresentationFormat>
  <Paragraphs>557</Paragraphs>
  <Slides>29</Slides>
  <Notes>7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9" baseType="lpstr">
      <vt:lpstr>Arial</vt:lpstr>
      <vt:lpstr>Times New Roman</vt:lpstr>
      <vt:lpstr>Times New Roman Cyr</vt:lpstr>
      <vt:lpstr>Wingdings</vt:lpstr>
      <vt:lpstr>Monotype Sorts</vt:lpstr>
      <vt:lpstr>Tahoma</vt:lpstr>
      <vt:lpstr>Calibri</vt:lpstr>
      <vt:lpstr>Оформление по умолчанию</vt:lpstr>
      <vt:lpstr>Диаграмма</vt:lpstr>
      <vt:lpstr>Документ Microsoft Word</vt:lpstr>
      <vt:lpstr>Современная онкология. Возможности диагностики и лечения.</vt:lpstr>
      <vt:lpstr>GLOBOCAN 2012  СТАНДАРТИЗОВАННЫЕ ПОКАЗАТЕЛИ (ЗАБОЛЕВАЕМОСТИ И СМЕРТНОСТИ все ЗНО (без ЗНО кожи, кроме меланомы), ОБА ПОЛА </vt:lpstr>
      <vt:lpstr>Структура смертности населения России  и ряда зарубежных стран, %</vt:lpstr>
      <vt:lpstr>Структура заболеваемости  злокачественными новообразованиями мужского населения в Омской области </vt:lpstr>
      <vt:lpstr>Презентация PowerPoint</vt:lpstr>
      <vt:lpstr>Презентация PowerPoint</vt:lpstr>
      <vt:lpstr>Диагностика злокачественного новообразования</vt:lpstr>
      <vt:lpstr>Диагностика злокачественного новообразования</vt:lpstr>
      <vt:lpstr>Презентация PowerPoint</vt:lpstr>
      <vt:lpstr>Диагностика злокачественного новообразования</vt:lpstr>
      <vt:lpstr>Диагностика злокачественного новообразования</vt:lpstr>
      <vt:lpstr>Диагностика злокачественного новообразования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Пятилетняя выживаемость  после хирургического лечения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Возможности лечения опухолей головного мозга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02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01</dc:creator>
  <cp:lastModifiedBy>Sveta</cp:lastModifiedBy>
  <cp:revision>1050</cp:revision>
  <dcterms:created xsi:type="dcterms:W3CDTF">2007-01-14T15:04:15Z</dcterms:created>
  <dcterms:modified xsi:type="dcterms:W3CDTF">2015-09-21T15:19:25Z</dcterms:modified>
</cp:coreProperties>
</file>