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6"/>
  </p:notesMasterIdLst>
  <p:sldIdLst>
    <p:sldId id="256" r:id="rId2"/>
    <p:sldId id="286" r:id="rId3"/>
    <p:sldId id="310" r:id="rId4"/>
    <p:sldId id="287" r:id="rId5"/>
    <p:sldId id="306" r:id="rId6"/>
    <p:sldId id="307" r:id="rId7"/>
    <p:sldId id="312" r:id="rId8"/>
    <p:sldId id="314" r:id="rId9"/>
    <p:sldId id="328" r:id="rId10"/>
    <p:sldId id="315" r:id="rId11"/>
    <p:sldId id="289" r:id="rId12"/>
    <p:sldId id="316" r:id="rId13"/>
    <p:sldId id="331" r:id="rId14"/>
    <p:sldId id="317" r:id="rId15"/>
    <p:sldId id="318" r:id="rId16"/>
    <p:sldId id="319" r:id="rId17"/>
    <p:sldId id="320" r:id="rId18"/>
    <p:sldId id="321" r:id="rId19"/>
    <p:sldId id="323" r:id="rId20"/>
    <p:sldId id="322" r:id="rId21"/>
    <p:sldId id="304" r:id="rId22"/>
    <p:sldId id="329" r:id="rId23"/>
    <p:sldId id="325" r:id="rId24"/>
    <p:sldId id="326" r:id="rId25"/>
    <p:sldId id="327" r:id="rId26"/>
    <p:sldId id="295" r:id="rId27"/>
    <p:sldId id="297" r:id="rId28"/>
    <p:sldId id="298" r:id="rId29"/>
    <p:sldId id="301" r:id="rId30"/>
    <p:sldId id="300" r:id="rId31"/>
    <p:sldId id="299" r:id="rId32"/>
    <p:sldId id="302" r:id="rId33"/>
    <p:sldId id="308" r:id="rId34"/>
    <p:sldId id="303" r:id="rId3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2000" b="1" i="1" kern="1200">
        <a:solidFill>
          <a:srgbClr val="3333FF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000" b="1" i="1" kern="1200">
        <a:solidFill>
          <a:srgbClr val="3333FF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000" b="1" i="1" kern="1200">
        <a:solidFill>
          <a:srgbClr val="3333FF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000" b="1" i="1" kern="1200">
        <a:solidFill>
          <a:srgbClr val="3333FF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000" b="1" i="1" kern="1200">
        <a:solidFill>
          <a:srgbClr val="3333FF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000" b="1" i="1" kern="1200">
        <a:solidFill>
          <a:srgbClr val="3333FF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000" b="1" i="1" kern="1200">
        <a:solidFill>
          <a:srgbClr val="3333FF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000" b="1" i="1" kern="1200">
        <a:solidFill>
          <a:srgbClr val="3333FF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000" b="1" i="1" kern="1200">
        <a:solidFill>
          <a:srgbClr val="3333FF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FF"/>
    <a:srgbClr val="FFFFFF"/>
    <a:srgbClr val="FFFF99"/>
    <a:srgbClr val="FFFFCC"/>
    <a:srgbClr val="C82600"/>
    <a:srgbClr val="006600"/>
    <a:srgbClr val="009900"/>
    <a:srgbClr val="00FFCC"/>
    <a:srgbClr val="9966FF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8031" autoAdjust="0"/>
  </p:normalViewPr>
  <p:slideViewPr>
    <p:cSldViewPr>
      <p:cViewPr varScale="1">
        <p:scale>
          <a:sx n="65" d="100"/>
          <a:sy n="65" d="100"/>
        </p:scale>
        <p:origin x="-672" y="-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 i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i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BEF9F785-1068-4A51-A758-74AB731A7681}" type="datetimeFigureOut">
              <a:rPr lang="ru-RU"/>
              <a:pPr>
                <a:defRPr/>
              </a:pPr>
              <a:t>21.09.2015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 i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i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24B900A6-1EF3-446F-ACC9-DDCFD5201D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131920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8D13682-2F22-48BC-AF8F-58FA568A0338}" type="slidenum">
              <a:rPr lang="ru-RU" smtClean="0"/>
              <a:pPr>
                <a:defRPr/>
              </a:pPr>
              <a:t>29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AB885B-13A6-4341-949D-E6AE05EB6FBD}" type="datetimeFigureOut">
              <a:rPr lang="ru-RU"/>
              <a:pPr>
                <a:defRPr/>
              </a:pPr>
              <a:t>21.09.2015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E43A78-35DB-4D26-AAFC-ACD557BB7D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935163"/>
            <a:ext cx="8229600" cy="21177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4205288"/>
            <a:ext cx="8229600" cy="21193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E0A6C5-815A-4042-AD32-1259C3AA279A}" type="datetimeFigureOut">
              <a:rPr lang="ru-RU"/>
              <a:pPr>
                <a:defRPr/>
              </a:pPr>
              <a:t>21.09.2015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A33CA4-48F6-4152-998A-0F42C3D911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39DF4C-0AB8-4B32-927C-D4301FE75480}" type="datetimeFigureOut">
              <a:rPr lang="ru-RU"/>
              <a:pPr>
                <a:defRPr/>
              </a:pPr>
              <a:t>21.09.2015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5FBE7F-0089-4419-B5F9-790E9BD890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C49CC9-093F-4ACA-9923-B1CA5F751A44}" type="datetimeFigureOut">
              <a:rPr lang="ru-RU"/>
              <a:pPr>
                <a:defRPr/>
              </a:pPr>
              <a:t>21.09.2015</a:t>
            </a:fld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FA3E17-FD82-4779-8D34-780EA5EBC0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BB20F8-BD12-4C83-85F7-C105462A0A10}" type="datetimeFigureOut">
              <a:rPr lang="ru-RU"/>
              <a:pPr>
                <a:defRPr/>
              </a:pPr>
              <a:t>21.09.2015</a:t>
            </a:fld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E8AF05-CEB7-4093-98DC-280B4F4EA7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DADC0A-659B-4F90-AA49-DA17F0081EEC}" type="datetimeFigureOut">
              <a:rPr lang="ru-RU"/>
              <a:pPr>
                <a:defRPr/>
              </a:pPr>
              <a:t>21.09.2015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3F2D47-5B57-4561-862C-6451FC7911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520725-2BAB-4631-91B0-D2D094E4E9C6}" type="datetimeFigureOut">
              <a:rPr lang="ru-RU"/>
              <a:pPr>
                <a:defRPr/>
              </a:pPr>
              <a:t>21.09.2015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BFCD2C-2D05-49B0-B835-13A3BDF8D74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23001F-FA1D-482B-AB2A-E19B2011861B}" type="datetimeFigureOut">
              <a:rPr lang="ru-RU"/>
              <a:pPr>
                <a:defRPr/>
              </a:pPr>
              <a:t>21.09.2015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4CA85F-7698-4038-9537-752C9BB563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1A99DA-99DD-4850-B5B0-BF9031160304}" type="datetimeFigureOut">
              <a:rPr lang="ru-RU"/>
              <a:pPr>
                <a:defRPr/>
              </a:pPr>
              <a:t>21.09.2015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5B7922-098E-4732-BFDB-FB7CBAC093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 and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35163"/>
            <a:ext cx="8229600" cy="21177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4205288"/>
            <a:ext cx="8229600" cy="21193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5FB3E8-3CFB-442B-B14A-F0DF6D5A8286}" type="datetimeFigureOut">
              <a:rPr lang="ru-RU"/>
              <a:pPr>
                <a:defRPr/>
              </a:pPr>
              <a:t>21.09.2015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478079-D7DB-442E-9B06-37D1CBB217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DDEBCF">
                <a:alpha val="34998"/>
              </a:srgbClr>
            </a:gs>
            <a:gs pos="100000">
              <a:srgbClr val="2BD927">
                <a:alpha val="53998"/>
              </a:srgbClr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 i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 i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b="0" i="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6BED798-6B1E-4E29-9BB1-13FF4E153E6C}" type="datetimeFigureOut">
              <a:rPr lang="ru-RU"/>
              <a:pPr>
                <a:defRPr/>
              </a:pPr>
              <a:t>21.09.2015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b="0" i="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b="0" i="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9E9301E-CEBA-4F12-9F10-2FB2D93724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b="0" i="0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b="0" i="0">
                <a:solidFill>
                  <a:schemeClr val="tx1"/>
                </a:solidFill>
                <a:latin typeface="+mn-lt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</p:sldLayoutIdLst>
  <p:transition spd="slow">
    <p:fade/>
  </p:transition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2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5.jpe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jpeg"/><Relationship Id="rId3" Type="http://schemas.openxmlformats.org/officeDocument/2006/relationships/image" Target="../media/image2.png"/><Relationship Id="rId7" Type="http://schemas.openxmlformats.org/officeDocument/2006/relationships/image" Target="../media/image30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4.png"/><Relationship Id="rId4" Type="http://schemas.openxmlformats.org/officeDocument/2006/relationships/image" Target="../media/image33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6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0.jpeg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4.jpeg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jpeg"/><Relationship Id="rId3" Type="http://schemas.openxmlformats.org/officeDocument/2006/relationships/image" Target="../media/image45.jpeg"/><Relationship Id="rId7" Type="http://schemas.openxmlformats.org/officeDocument/2006/relationships/image" Target="../media/image49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48.jpeg"/><Relationship Id="rId5" Type="http://schemas.openxmlformats.org/officeDocument/2006/relationships/image" Target="../media/image47.jpeg"/><Relationship Id="rId4" Type="http://schemas.openxmlformats.org/officeDocument/2006/relationships/image" Target="../media/image46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0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53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55.png"/><Relationship Id="rId4" Type="http://schemas.openxmlformats.org/officeDocument/2006/relationships/image" Target="../media/image5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57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60.jpeg"/><Relationship Id="rId4" Type="http://schemas.openxmlformats.org/officeDocument/2006/relationships/image" Target="../media/image59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0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64.jpeg"/><Relationship Id="rId4" Type="http://schemas.openxmlformats.org/officeDocument/2006/relationships/image" Target="../media/image63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png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250825" y="1484313"/>
            <a:ext cx="8893175" cy="1728787"/>
          </a:xfrm>
        </p:spPr>
        <p:txBody>
          <a:bodyPr lIns="0" rIns="18288">
            <a:noAutofit/>
          </a:bodyPr>
          <a:lstStyle/>
          <a:p>
            <a:pPr algn="ctr" eaLnBrk="1" hangingPunct="1">
              <a:spcBef>
                <a:spcPct val="0"/>
              </a:spcBef>
              <a:buFont typeface="Wingdings 2" pitchFamily="18" charset="2"/>
              <a:buNone/>
              <a:defRPr/>
            </a:pPr>
            <a:r>
              <a:rPr lang="ru-RU" sz="3600" b="1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АСПЕКТЫ</a:t>
            </a:r>
            <a:r>
              <a:rPr lang="ru-RU" sz="3600" b="1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 </a:t>
            </a:r>
          </a:p>
          <a:p>
            <a:pPr algn="ctr" eaLnBrk="1" hangingPunct="1">
              <a:spcBef>
                <a:spcPct val="0"/>
              </a:spcBef>
              <a:buFont typeface="Wingdings 2" pitchFamily="18" charset="2"/>
              <a:buNone/>
              <a:defRPr/>
            </a:pPr>
            <a:r>
              <a:rPr lang="ru-RU" sz="3600" b="1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СИМПТОМАТИЧЕСКОГО</a:t>
            </a:r>
            <a:r>
              <a:rPr lang="ru-RU" sz="3600" b="1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 </a:t>
            </a:r>
            <a:r>
              <a:rPr lang="ru-RU" sz="3600" b="1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ЛЕЧЕНИЯ</a:t>
            </a:r>
            <a:r>
              <a:rPr lang="ru-RU" sz="3600" b="1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 </a:t>
            </a:r>
            <a:r>
              <a:rPr lang="ru-RU" sz="3600" b="1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У </a:t>
            </a:r>
          </a:p>
          <a:p>
            <a:pPr algn="ctr" eaLnBrk="1" hangingPunct="1">
              <a:spcBef>
                <a:spcPct val="0"/>
              </a:spcBef>
              <a:buFont typeface="Wingdings 2" pitchFamily="18" charset="2"/>
              <a:buNone/>
              <a:defRPr/>
            </a:pPr>
            <a:r>
              <a:rPr lang="ru-RU" sz="3600" b="1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ОНКОЛОГИЧЕСКИХ ПАЦИЕНТОВ</a:t>
            </a:r>
            <a:r>
              <a:rPr lang="ru-RU" sz="3600" b="1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 </a:t>
            </a:r>
          </a:p>
          <a:p>
            <a:pPr algn="ctr" eaLnBrk="1" hangingPunct="1">
              <a:spcBef>
                <a:spcPct val="0"/>
              </a:spcBef>
              <a:buFont typeface="Wingdings 2" pitchFamily="18" charset="2"/>
              <a:buNone/>
              <a:defRPr/>
            </a:pPr>
            <a:endParaRPr lang="ru-RU" sz="3600" dirty="0" smtClean="0">
              <a:solidFill>
                <a:srgbClr val="3333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alibri" pitchFamily="34" charset="0"/>
            </a:endParaRPr>
          </a:p>
        </p:txBody>
      </p:sp>
      <p:pic>
        <p:nvPicPr>
          <p:cNvPr id="13315" name="Picture 5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643063" cy="1052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одзаголовок 2"/>
          <p:cNvSpPr txBox="1">
            <a:spLocks/>
          </p:cNvSpPr>
          <p:nvPr/>
        </p:nvSpPr>
        <p:spPr bwMode="auto">
          <a:xfrm>
            <a:off x="0" y="1268413"/>
            <a:ext cx="8002588" cy="69850"/>
          </a:xfrm>
          <a:prstGeom prst="rect">
            <a:avLst/>
          </a:prstGeom>
          <a:solidFill>
            <a:srgbClr val="009900"/>
          </a:solidFill>
          <a:ln w="9525">
            <a:noFill/>
            <a:miter lim="800000"/>
            <a:headEnd/>
            <a:tailEnd/>
          </a:ln>
        </p:spPr>
        <p:txBody>
          <a:bodyPr lIns="0" rIns="18288"/>
          <a:lstStyle/>
          <a:p>
            <a:pPr marL="273050" indent="-273050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  <a:defRPr/>
            </a:pPr>
            <a:r>
              <a:rPr lang="ru-RU" sz="1800" b="0" i="0">
                <a:solidFill>
                  <a:srgbClr val="00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 </a:t>
            </a:r>
            <a:endParaRPr lang="ru-RU" sz="1400" i="0" dirty="0"/>
          </a:p>
        </p:txBody>
      </p:sp>
      <p:sp>
        <p:nvSpPr>
          <p:cNvPr id="13317" name="Прямоугольник 7"/>
          <p:cNvSpPr>
            <a:spLocks noChangeArrowheads="1"/>
          </p:cNvSpPr>
          <p:nvPr/>
        </p:nvSpPr>
        <p:spPr bwMode="auto">
          <a:xfrm>
            <a:off x="5508625" y="4797425"/>
            <a:ext cx="3527425" cy="173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lnSpc>
                <a:spcPct val="90000"/>
              </a:lnSpc>
            </a:pPr>
            <a:r>
              <a:rPr lang="ru-RU" sz="2400" i="0"/>
              <a:t>Цапинская Т.М</a:t>
            </a:r>
            <a:r>
              <a:rPr lang="ru-RU" i="0"/>
              <a:t>.,</a:t>
            </a:r>
          </a:p>
          <a:p>
            <a:pPr algn="r">
              <a:lnSpc>
                <a:spcPct val="90000"/>
              </a:lnSpc>
              <a:buFont typeface="Wingdings 2" pitchFamily="18" charset="2"/>
              <a:buNone/>
            </a:pPr>
            <a:r>
              <a:rPr lang="ru-RU" sz="2400" i="0"/>
              <a:t>старшая медицинская сестра </a:t>
            </a:r>
          </a:p>
          <a:p>
            <a:pPr algn="r">
              <a:lnSpc>
                <a:spcPct val="90000"/>
              </a:lnSpc>
              <a:buFont typeface="Wingdings 2" pitchFamily="18" charset="2"/>
              <a:buNone/>
            </a:pPr>
            <a:r>
              <a:rPr lang="ru-RU" sz="2400" i="0"/>
              <a:t>онкологического отделения</a:t>
            </a:r>
          </a:p>
        </p:txBody>
      </p:sp>
      <p:pic>
        <p:nvPicPr>
          <p:cNvPr id="13318" name="Picture 7" descr="Fotolia_35644230_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8313" y="3284538"/>
            <a:ext cx="5256212" cy="3240087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9" name="TextBox 19"/>
          <p:cNvSpPr txBox="1">
            <a:spLocks noChangeArrowheads="1"/>
          </p:cNvSpPr>
          <p:nvPr/>
        </p:nvSpPr>
        <p:spPr bwMode="auto">
          <a:xfrm>
            <a:off x="1522412" y="0"/>
            <a:ext cx="7621588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Verdana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Verdana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Verdana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Verdana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Verdana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b="1" kern="1200">
                <a:solidFill>
                  <a:schemeClr val="tx1"/>
                </a:solidFill>
                <a:latin typeface="Verdana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b="1" kern="1200">
                <a:solidFill>
                  <a:schemeClr val="tx1"/>
                </a:solidFill>
                <a:latin typeface="Verdana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b="1" kern="1200">
                <a:solidFill>
                  <a:schemeClr val="tx1"/>
                </a:solidFill>
                <a:latin typeface="Verdana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b="1" kern="1200">
                <a:solidFill>
                  <a:schemeClr val="tx1"/>
                </a:solidFill>
                <a:latin typeface="Verdana" pitchFamily="34" charset="0"/>
                <a:ea typeface="+mn-ea"/>
                <a:cs typeface="Arial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latin typeface="Verdana" pitchFamily="34" charset="0"/>
                <a:ea typeface="+mn-ea"/>
                <a:cs typeface="Arial" charset="0"/>
              </a:rPr>
              <a:t>C</a:t>
            </a:r>
            <a:r>
              <a:rPr kumimoji="0" lang="ru-RU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latin typeface="Verdana" pitchFamily="34" charset="0"/>
                <a:ea typeface="+mn-ea"/>
                <a:cs typeface="Arial" charset="0"/>
              </a:rPr>
              <a:t>пециализированная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latin typeface="Verdana" pitchFamily="34" charset="0"/>
                <a:ea typeface="+mn-ea"/>
                <a:cs typeface="Arial" charset="0"/>
              </a:rPr>
              <a:t>  секция ОПСА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latin typeface="Verdana" pitchFamily="34" charset="0"/>
                <a:ea typeface="+mn-ea"/>
                <a:cs typeface="Arial" charset="0"/>
              </a:rPr>
              <a:t>«Сестринское дело в онкологии»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3333FF"/>
              </a:solidFill>
              <a:effectLst/>
              <a:uLnTx/>
              <a:uFillTx/>
              <a:latin typeface="Verdana" pitchFamily="34" charset="0"/>
              <a:ea typeface="+mn-ea"/>
              <a:cs typeface="Arial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Verdana" pitchFamily="34" charset="0"/>
              <a:ea typeface="+mn-ea"/>
              <a:cs typeface="Arial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2"/>
          <p:cNvSpPr>
            <a:spLocks noGrp="1"/>
          </p:cNvSpPr>
          <p:nvPr>
            <p:ph type="title"/>
          </p:nvPr>
        </p:nvSpPr>
        <p:spPr>
          <a:xfrm>
            <a:off x="468313" y="1196975"/>
            <a:ext cx="8229600" cy="936625"/>
          </a:xfrm>
        </p:spPr>
        <p:txBody>
          <a:bodyPr/>
          <a:lstStyle/>
          <a:p>
            <a:pPr algn="ctr"/>
            <a:r>
              <a:rPr lang="ru-RU" sz="3600" b="1" i="1" dirty="0" smtClean="0">
                <a:solidFill>
                  <a:srgbClr val="C82600"/>
                </a:solidFill>
                <a:latin typeface="Arial" charset="0"/>
              </a:rPr>
              <a:t>Лучевая терапия при болевом синдроме.</a:t>
            </a:r>
          </a:p>
        </p:txBody>
      </p:sp>
      <p:sp>
        <p:nvSpPr>
          <p:cNvPr id="22530" name="Rectangle 3"/>
          <p:cNvSpPr>
            <a:spLocks noGrp="1"/>
          </p:cNvSpPr>
          <p:nvPr>
            <p:ph idx="1"/>
          </p:nvPr>
        </p:nvSpPr>
        <p:spPr>
          <a:xfrm>
            <a:off x="54696" y="2060575"/>
            <a:ext cx="5374560" cy="4537075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dirty="0" smtClean="0">
                <a:solidFill>
                  <a:srgbClr val="3333FF"/>
                </a:solidFill>
              </a:rPr>
              <a:t>   </a:t>
            </a:r>
            <a:r>
              <a:rPr lang="ru-RU" sz="2400" b="1" i="1" dirty="0" smtClean="0">
                <a:solidFill>
                  <a:srgbClr val="3333FF"/>
                </a:solidFill>
                <a:latin typeface="Arial" charset="0"/>
              </a:rPr>
              <a:t>Лучевая терапия –метод специфического </a:t>
            </a:r>
            <a:r>
              <a:rPr lang="ru-RU" sz="2400" b="1" i="1" dirty="0" err="1" smtClean="0">
                <a:solidFill>
                  <a:srgbClr val="3333FF"/>
                </a:solidFill>
                <a:latin typeface="Arial" charset="0"/>
              </a:rPr>
              <a:t>протифоопухолевого</a:t>
            </a:r>
            <a:r>
              <a:rPr lang="ru-RU" sz="2400" b="1" i="1" dirty="0" smtClean="0">
                <a:solidFill>
                  <a:srgbClr val="3333FF"/>
                </a:solidFill>
                <a:latin typeface="Arial" charset="0"/>
              </a:rPr>
              <a:t> лечения. В случаях множественной локализации боли при костных метастазах используется с расширенным полем облучения. Выраженность анальгезирующего эффекта достигает до 88%.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body" sz="half" idx="4294967295"/>
          </p:nvPr>
        </p:nvSpPr>
        <p:spPr>
          <a:xfrm>
            <a:off x="0" y="1052513"/>
            <a:ext cx="8002588" cy="69850"/>
          </a:xfrm>
          <a:solidFill>
            <a:srgbClr val="009900"/>
          </a:solidFill>
        </p:spPr>
        <p:txBody>
          <a:bodyPr lIns="0" rIns="18288"/>
          <a:lstStyle/>
          <a:p>
            <a:pPr eaLnBrk="1" hangingPunct="1">
              <a:buFont typeface="Wingdings 2" pitchFamily="18" charset="2"/>
              <a:buNone/>
              <a:defRPr/>
            </a:pPr>
            <a:r>
              <a:rPr lang="ru-RU" sz="1800" dirty="0" smtClean="0">
                <a:solidFill>
                  <a:srgbClr val="00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endParaRPr lang="ru-RU" sz="1400" b="1" dirty="0" smtClean="0">
              <a:solidFill>
                <a:srgbClr val="3333FF"/>
              </a:solidFill>
              <a:latin typeface="Arial" charset="0"/>
            </a:endParaRPr>
          </a:p>
        </p:txBody>
      </p:sp>
      <p:pic>
        <p:nvPicPr>
          <p:cNvPr id="22532" name="Picture 5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643063" cy="1052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3" name="Rectangle 1"/>
          <p:cNvSpPr>
            <a:spLocks noChangeArrowheads="1"/>
          </p:cNvSpPr>
          <p:nvPr/>
        </p:nvSpPr>
        <p:spPr bwMode="auto">
          <a:xfrm>
            <a:off x="179388" y="3408363"/>
            <a:ext cx="8713787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>
              <a:spcAft>
                <a:spcPts val="5400"/>
              </a:spcAft>
            </a:pPr>
            <a:endParaRPr lang="ru-RU" sz="2800" i="0"/>
          </a:p>
        </p:txBody>
      </p:sp>
      <p:pic>
        <p:nvPicPr>
          <p:cNvPr id="22534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19700" y="2201428"/>
            <a:ext cx="3670300" cy="424815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457200" y="1935163"/>
            <a:ext cx="8229600" cy="2117725"/>
          </a:xfrm>
        </p:spPr>
        <p:txBody>
          <a:bodyPr lIns="0" rIns="18288">
            <a:normAutofit/>
          </a:bodyPr>
          <a:lstStyle/>
          <a:p>
            <a:pPr algn="r" eaLnBrk="1" hangingPunct="1">
              <a:defRPr/>
            </a:pPr>
            <a:endParaRPr lang="ru-RU" sz="3200" dirty="0" smtClean="0">
              <a:solidFill>
                <a:srgbClr val="0033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r" eaLnBrk="1" hangingPunct="1">
              <a:buFont typeface="Wingdings 2" pitchFamily="18" charset="2"/>
              <a:buNone/>
              <a:defRPr/>
            </a:pPr>
            <a:r>
              <a:rPr lang="ru-RU" sz="1800" dirty="0" smtClean="0">
                <a:solidFill>
                  <a:srgbClr val="00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</a:p>
        </p:txBody>
      </p:sp>
      <p:sp>
        <p:nvSpPr>
          <p:cNvPr id="54277" name="Rectangle 5"/>
          <p:cNvSpPr>
            <a:spLocks noChangeArrowheads="1"/>
          </p:cNvSpPr>
          <p:nvPr/>
        </p:nvSpPr>
        <p:spPr bwMode="auto">
          <a:xfrm>
            <a:off x="539750" y="2276475"/>
            <a:ext cx="79200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ru-RU" sz="1800" i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3555" name="Text Box 8"/>
          <p:cNvSpPr txBox="1">
            <a:spLocks noChangeArrowheads="1"/>
          </p:cNvSpPr>
          <p:nvPr/>
        </p:nvSpPr>
        <p:spPr bwMode="auto">
          <a:xfrm>
            <a:off x="468313" y="5538788"/>
            <a:ext cx="6624637" cy="112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50000"/>
              </a:lnSpc>
              <a:spcBef>
                <a:spcPct val="50000"/>
              </a:spcBef>
            </a:pPr>
            <a:r>
              <a:rPr lang="ru-RU" sz="2700" i="0" u="sng">
                <a:solidFill>
                  <a:srgbClr val="C82600"/>
                </a:solidFill>
              </a:rPr>
              <a:t>1 </a:t>
            </a:r>
            <a:r>
              <a:rPr lang="ru-RU" sz="2700" u="sng">
                <a:solidFill>
                  <a:srgbClr val="C82600"/>
                </a:solidFill>
              </a:rPr>
              <a:t>Ступень – Слабая Боль</a:t>
            </a:r>
          </a:p>
          <a:p>
            <a:pPr algn="ctr">
              <a:lnSpc>
                <a:spcPct val="50000"/>
              </a:lnSpc>
              <a:spcBef>
                <a:spcPct val="50000"/>
              </a:spcBef>
            </a:pPr>
            <a:r>
              <a:rPr lang="ru-RU" sz="2700"/>
              <a:t>Неопиоидные анальгетики</a:t>
            </a:r>
          </a:p>
          <a:p>
            <a:pPr algn="ctr">
              <a:lnSpc>
                <a:spcPct val="50000"/>
              </a:lnSpc>
              <a:spcBef>
                <a:spcPct val="50000"/>
              </a:spcBef>
            </a:pPr>
            <a:r>
              <a:rPr lang="ru-RU" sz="2700">
                <a:cs typeface="Arial" charset="0"/>
              </a:rPr>
              <a:t>Анальгин, кеторол, ибупрофен</a:t>
            </a:r>
            <a:endParaRPr lang="en-US" sz="2700">
              <a:cs typeface="Arial" charset="0"/>
            </a:endParaRPr>
          </a:p>
        </p:txBody>
      </p:sp>
      <p:sp>
        <p:nvSpPr>
          <p:cNvPr id="50185" name="AutoShape 9"/>
          <p:cNvSpPr>
            <a:spLocks noChangeArrowheads="1"/>
          </p:cNvSpPr>
          <p:nvPr/>
        </p:nvSpPr>
        <p:spPr bwMode="auto">
          <a:xfrm>
            <a:off x="107950" y="5229225"/>
            <a:ext cx="1044575" cy="1443038"/>
          </a:xfrm>
          <a:prstGeom prst="upArrow">
            <a:avLst>
              <a:gd name="adj1" fmla="val 50000"/>
              <a:gd name="adj2" fmla="val 34536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 anchorCtr="1"/>
          <a:lstStyle/>
          <a:p>
            <a:pPr algn="ctr">
              <a:defRPr/>
            </a:pPr>
            <a:endParaRPr lang="ru-RU" sz="1400" i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3557" name="Text Box 10"/>
          <p:cNvSpPr txBox="1">
            <a:spLocks noChangeArrowheads="1"/>
          </p:cNvSpPr>
          <p:nvPr/>
        </p:nvSpPr>
        <p:spPr bwMode="auto">
          <a:xfrm>
            <a:off x="1258888" y="3538538"/>
            <a:ext cx="7127875" cy="153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50000"/>
              </a:lnSpc>
              <a:spcBef>
                <a:spcPct val="50000"/>
              </a:spcBef>
            </a:pPr>
            <a:endParaRPr lang="ru-RU" sz="2700" i="0" u="sng">
              <a:solidFill>
                <a:srgbClr val="C82600"/>
              </a:solidFill>
            </a:endParaRPr>
          </a:p>
          <a:p>
            <a:pPr algn="ctr">
              <a:lnSpc>
                <a:spcPct val="50000"/>
              </a:lnSpc>
              <a:spcBef>
                <a:spcPct val="50000"/>
              </a:spcBef>
            </a:pPr>
            <a:r>
              <a:rPr lang="ru-RU" sz="2700" i="0" u="sng">
                <a:solidFill>
                  <a:srgbClr val="C82600"/>
                </a:solidFill>
              </a:rPr>
              <a:t>2 </a:t>
            </a:r>
            <a:r>
              <a:rPr lang="ru-RU" sz="2700" u="sng">
                <a:solidFill>
                  <a:srgbClr val="C82600"/>
                </a:solidFill>
              </a:rPr>
              <a:t>Ступень - Умеренная Боль</a:t>
            </a:r>
          </a:p>
          <a:p>
            <a:pPr algn="ctr">
              <a:lnSpc>
                <a:spcPct val="50000"/>
              </a:lnSpc>
              <a:spcBef>
                <a:spcPct val="50000"/>
              </a:spcBef>
            </a:pPr>
            <a:r>
              <a:rPr lang="ru-RU" sz="2700"/>
              <a:t>Слабые опиоиды</a:t>
            </a:r>
          </a:p>
          <a:p>
            <a:pPr algn="ctr">
              <a:lnSpc>
                <a:spcPct val="50000"/>
              </a:lnSpc>
              <a:spcBef>
                <a:spcPct val="50000"/>
              </a:spcBef>
            </a:pPr>
            <a:r>
              <a:rPr lang="ru-RU" sz="2700">
                <a:cs typeface="Arial" charset="0"/>
              </a:rPr>
              <a:t> </a:t>
            </a:r>
            <a:r>
              <a:rPr kumimoji="1" lang="ru-RU" altLang="ru-RU" sz="2700"/>
              <a:t>Кодеин, трамадол, петидин</a:t>
            </a:r>
            <a:endParaRPr kumimoji="1" lang="de-DE" altLang="ru-RU" sz="2700"/>
          </a:p>
        </p:txBody>
      </p:sp>
      <p:sp>
        <p:nvSpPr>
          <p:cNvPr id="50187" name="AutoShape 11"/>
          <p:cNvSpPr>
            <a:spLocks noChangeArrowheads="1"/>
          </p:cNvSpPr>
          <p:nvPr/>
        </p:nvSpPr>
        <p:spPr bwMode="auto">
          <a:xfrm>
            <a:off x="971550" y="3500438"/>
            <a:ext cx="1044575" cy="1443037"/>
          </a:xfrm>
          <a:prstGeom prst="upArrow">
            <a:avLst>
              <a:gd name="adj1" fmla="val 50000"/>
              <a:gd name="adj2" fmla="val 34536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>
              <a:defRPr/>
            </a:pPr>
            <a:endParaRPr lang="ru-RU" sz="1400" i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3559" name="Text Box 12"/>
          <p:cNvSpPr txBox="1">
            <a:spLocks noChangeArrowheads="1"/>
          </p:cNvSpPr>
          <p:nvPr/>
        </p:nvSpPr>
        <p:spPr bwMode="auto">
          <a:xfrm>
            <a:off x="3059113" y="1628775"/>
            <a:ext cx="5834062" cy="194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50000"/>
              </a:lnSpc>
              <a:spcBef>
                <a:spcPct val="50000"/>
              </a:spcBef>
            </a:pPr>
            <a:r>
              <a:rPr lang="ru-RU" sz="2700" i="0" u="sng" dirty="0">
                <a:solidFill>
                  <a:srgbClr val="C82600"/>
                </a:solidFill>
              </a:rPr>
              <a:t>3 </a:t>
            </a:r>
            <a:r>
              <a:rPr lang="ru-RU" sz="2700" u="sng" dirty="0">
                <a:solidFill>
                  <a:srgbClr val="C82600"/>
                </a:solidFill>
              </a:rPr>
              <a:t>Ступень – Сильная Боль</a:t>
            </a:r>
          </a:p>
          <a:p>
            <a:pPr algn="ctr">
              <a:lnSpc>
                <a:spcPct val="50000"/>
              </a:lnSpc>
              <a:spcBef>
                <a:spcPct val="50000"/>
              </a:spcBef>
            </a:pPr>
            <a:r>
              <a:rPr lang="ru-RU" sz="2700" dirty="0"/>
              <a:t>Сильные </a:t>
            </a:r>
            <a:r>
              <a:rPr lang="ru-RU" sz="2700" dirty="0" err="1"/>
              <a:t>опиоиды</a:t>
            </a:r>
            <a:endParaRPr lang="ru-RU" sz="2700" dirty="0"/>
          </a:p>
          <a:p>
            <a:r>
              <a:rPr kumimoji="1" lang="ru-RU" altLang="ru-RU" sz="2700" dirty="0"/>
              <a:t>          </a:t>
            </a:r>
            <a:r>
              <a:rPr kumimoji="1" lang="ru-RU" altLang="ru-RU" sz="2700" dirty="0" err="1" smtClean="0"/>
              <a:t>Морфин,фентанил</a:t>
            </a:r>
            <a:r>
              <a:rPr kumimoji="1" lang="ru-RU" altLang="ru-RU" sz="2700" dirty="0"/>
              <a:t>,</a:t>
            </a:r>
          </a:p>
          <a:p>
            <a:r>
              <a:rPr kumimoji="1" lang="ru-RU" altLang="ru-RU" sz="2700" dirty="0" err="1"/>
              <a:t>бупренорфин</a:t>
            </a:r>
            <a:r>
              <a:rPr kumimoji="1" lang="ru-RU" altLang="ru-RU" sz="2700" dirty="0"/>
              <a:t>, </a:t>
            </a:r>
            <a:r>
              <a:rPr kumimoji="1" lang="ru-RU" altLang="ru-RU" sz="2700" dirty="0" err="1"/>
              <a:t>гидроморфон</a:t>
            </a:r>
            <a:r>
              <a:rPr kumimoji="1" lang="ru-RU" altLang="ru-RU" sz="2700" dirty="0"/>
              <a:t>,           </a:t>
            </a:r>
            <a:r>
              <a:rPr kumimoji="1" lang="ru-RU" altLang="ru-RU" sz="2700" dirty="0" err="1"/>
              <a:t>оксикодон</a:t>
            </a:r>
            <a:r>
              <a:rPr kumimoji="1" lang="ru-RU" altLang="ru-RU" sz="2700" dirty="0"/>
              <a:t>, </a:t>
            </a:r>
            <a:r>
              <a:rPr kumimoji="1" lang="ru-RU" altLang="ru-RU" sz="2700" dirty="0" err="1"/>
              <a:t>метадон</a:t>
            </a:r>
            <a:endParaRPr kumimoji="1" lang="de-DE" altLang="ru-RU" sz="2700" dirty="0"/>
          </a:p>
        </p:txBody>
      </p:sp>
      <p:sp>
        <p:nvSpPr>
          <p:cNvPr id="50189" name="AutoShape 13"/>
          <p:cNvSpPr>
            <a:spLocks noChangeArrowheads="1"/>
          </p:cNvSpPr>
          <p:nvPr/>
        </p:nvSpPr>
        <p:spPr bwMode="auto">
          <a:xfrm>
            <a:off x="2087563" y="1554163"/>
            <a:ext cx="1044575" cy="1443037"/>
          </a:xfrm>
          <a:prstGeom prst="upArrow">
            <a:avLst>
              <a:gd name="adj1" fmla="val 50000"/>
              <a:gd name="adj2" fmla="val 34536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 anchorCtr="1"/>
          <a:lstStyle/>
          <a:p>
            <a:pPr algn="ctr">
              <a:defRPr/>
            </a:pPr>
            <a:endParaRPr lang="ru-RU" sz="1400" i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23561" name="Picture 5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643063" cy="1052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Подзаголовок 2"/>
          <p:cNvSpPr txBox="1">
            <a:spLocks/>
          </p:cNvSpPr>
          <p:nvPr/>
        </p:nvSpPr>
        <p:spPr bwMode="auto">
          <a:xfrm>
            <a:off x="0" y="1052513"/>
            <a:ext cx="8002588" cy="69850"/>
          </a:xfrm>
          <a:prstGeom prst="rect">
            <a:avLst/>
          </a:prstGeom>
          <a:solidFill>
            <a:srgbClr val="009900"/>
          </a:solidFill>
          <a:ln w="9525">
            <a:noFill/>
            <a:miter lim="800000"/>
            <a:headEnd/>
            <a:tailEnd/>
          </a:ln>
        </p:spPr>
        <p:txBody>
          <a:bodyPr lIns="0" rIns="18288"/>
          <a:lstStyle/>
          <a:p>
            <a:pPr marL="273050" indent="-273050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  <a:defRPr/>
            </a:pPr>
            <a:r>
              <a:rPr lang="ru-RU" sz="1800" b="0" i="0">
                <a:solidFill>
                  <a:srgbClr val="00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 </a:t>
            </a:r>
            <a:endParaRPr lang="ru-RU" sz="1400" i="0" dirty="0"/>
          </a:p>
        </p:txBody>
      </p:sp>
      <p:sp>
        <p:nvSpPr>
          <p:cNvPr id="23563" name="Прямоугольник 12"/>
          <p:cNvSpPr>
            <a:spLocks noChangeArrowheads="1"/>
          </p:cNvSpPr>
          <p:nvPr/>
        </p:nvSpPr>
        <p:spPr bwMode="auto">
          <a:xfrm>
            <a:off x="1619250" y="404813"/>
            <a:ext cx="610393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>
                <a:solidFill>
                  <a:srgbClr val="C82600"/>
                </a:solidFill>
              </a:rPr>
              <a:t>«Лестница аналгезии»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2"/>
          <p:cNvSpPr>
            <a:spLocks noGrp="1"/>
          </p:cNvSpPr>
          <p:nvPr>
            <p:ph type="title" idx="4294967295"/>
          </p:nvPr>
        </p:nvSpPr>
        <p:spPr>
          <a:xfrm>
            <a:off x="468313" y="1196975"/>
            <a:ext cx="8229600" cy="936625"/>
          </a:xfrm>
        </p:spPr>
        <p:txBody>
          <a:bodyPr/>
          <a:lstStyle/>
          <a:p>
            <a:pPr algn="ctr"/>
            <a:r>
              <a:rPr lang="ru-RU" sz="3600" b="1" i="1" dirty="0" smtClean="0">
                <a:solidFill>
                  <a:srgbClr val="C82600"/>
                </a:solidFill>
                <a:latin typeface="Arial" charset="0"/>
              </a:rPr>
              <a:t>Основополагающие принципы лечения хронической боли</a:t>
            </a:r>
          </a:p>
        </p:txBody>
      </p:sp>
      <p:sp>
        <p:nvSpPr>
          <p:cNvPr id="24578" name="Rectangle 3"/>
          <p:cNvSpPr>
            <a:spLocks noGrp="1"/>
          </p:cNvSpPr>
          <p:nvPr>
            <p:ph idx="4294967295"/>
          </p:nvPr>
        </p:nvSpPr>
        <p:spPr>
          <a:xfrm>
            <a:off x="293689" y="2112530"/>
            <a:ext cx="8496300" cy="4537075"/>
          </a:xfrm>
        </p:spPr>
        <p:txBody>
          <a:bodyPr/>
          <a:lstStyle/>
          <a:p>
            <a:r>
              <a:rPr lang="ru-RU" sz="2400" b="1" i="1" dirty="0" smtClean="0">
                <a:solidFill>
                  <a:srgbClr val="3333FF"/>
                </a:solidFill>
                <a:latin typeface="Arial" charset="0"/>
              </a:rPr>
              <a:t>прием обезболивающих средств по часам (не по требованию);</a:t>
            </a:r>
          </a:p>
          <a:p>
            <a:r>
              <a:rPr lang="ru-RU" sz="2400" b="1" i="1" dirty="0" smtClean="0">
                <a:solidFill>
                  <a:srgbClr val="3333FF"/>
                </a:solidFill>
                <a:latin typeface="Arial" charset="0"/>
              </a:rPr>
              <a:t>лечение по восходящей-начинать с ненаркотических анальгетиков, переходя сначала к слабым, а затем сильным опиатам;</a:t>
            </a:r>
          </a:p>
          <a:p>
            <a:r>
              <a:rPr lang="ru-RU" sz="2400" b="1" i="1" dirty="0" smtClean="0">
                <a:solidFill>
                  <a:srgbClr val="3333FF"/>
                </a:solidFill>
                <a:latin typeface="Arial" charset="0"/>
              </a:rPr>
              <a:t>адекватная доза и режим должны строго соблюдаться;</a:t>
            </a:r>
          </a:p>
          <a:p>
            <a:r>
              <a:rPr lang="ru-RU" sz="2400" b="1" i="1" dirty="0" smtClean="0">
                <a:solidFill>
                  <a:srgbClr val="3333FF"/>
                </a:solidFill>
                <a:latin typeface="Arial" charset="0"/>
              </a:rPr>
              <a:t>оральный прием препаратов осуществляется как можно дольше; </a:t>
            </a:r>
          </a:p>
          <a:p>
            <a:r>
              <a:rPr lang="ru-RU" sz="2400" b="1" i="1" dirty="0" smtClean="0">
                <a:solidFill>
                  <a:srgbClr val="3333FF"/>
                </a:solidFill>
                <a:latin typeface="Arial" charset="0"/>
              </a:rPr>
              <a:t>побочные эффекты анальгетиков должны предупреждаться и адекватно лечиться. </a:t>
            </a:r>
          </a:p>
          <a:p>
            <a:pPr algn="just" eaLnBrk="1" hangingPunct="1">
              <a:spcBef>
                <a:spcPct val="0"/>
              </a:spcBef>
              <a:spcAft>
                <a:spcPts val="500"/>
              </a:spcAft>
              <a:buClrTx/>
              <a:buSzTx/>
              <a:buFontTx/>
              <a:buNone/>
            </a:pPr>
            <a:r>
              <a:rPr lang="ru-RU" dirty="0" smtClean="0">
                <a:solidFill>
                  <a:srgbClr val="3333FF"/>
                </a:solidFill>
              </a:rPr>
              <a:t> 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body" sz="half" idx="4294967295"/>
          </p:nvPr>
        </p:nvSpPr>
        <p:spPr>
          <a:xfrm>
            <a:off x="0" y="1052513"/>
            <a:ext cx="8002588" cy="69850"/>
          </a:xfrm>
          <a:solidFill>
            <a:srgbClr val="009900"/>
          </a:solidFill>
        </p:spPr>
        <p:txBody>
          <a:bodyPr lIns="0" rIns="18288"/>
          <a:lstStyle/>
          <a:p>
            <a:pPr eaLnBrk="1" hangingPunct="1">
              <a:buFont typeface="Wingdings 2" pitchFamily="18" charset="2"/>
              <a:buNone/>
              <a:defRPr/>
            </a:pPr>
            <a:r>
              <a:rPr lang="ru-RU" sz="1800" dirty="0" smtClean="0">
                <a:solidFill>
                  <a:srgbClr val="00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endParaRPr lang="ru-RU" sz="1400" b="1" dirty="0" smtClean="0">
              <a:solidFill>
                <a:srgbClr val="3333FF"/>
              </a:solidFill>
              <a:latin typeface="Arial" charset="0"/>
            </a:endParaRPr>
          </a:p>
        </p:txBody>
      </p:sp>
      <p:pic>
        <p:nvPicPr>
          <p:cNvPr id="24580" name="Picture 5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643063" cy="1052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1" name="Rectangle 1"/>
          <p:cNvSpPr>
            <a:spLocks noChangeArrowheads="1"/>
          </p:cNvSpPr>
          <p:nvPr/>
        </p:nvSpPr>
        <p:spPr bwMode="auto">
          <a:xfrm>
            <a:off x="179388" y="3408363"/>
            <a:ext cx="8713787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>
              <a:spcAft>
                <a:spcPts val="5400"/>
              </a:spcAft>
            </a:pPr>
            <a:endParaRPr lang="ru-RU" sz="2800" i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2"/>
          <p:cNvSpPr>
            <a:spLocks noGrp="1"/>
          </p:cNvSpPr>
          <p:nvPr>
            <p:ph type="title" idx="4294967295"/>
          </p:nvPr>
        </p:nvSpPr>
        <p:spPr>
          <a:xfrm>
            <a:off x="468313" y="1196975"/>
            <a:ext cx="8229600" cy="503833"/>
          </a:xfrm>
        </p:spPr>
        <p:txBody>
          <a:bodyPr/>
          <a:lstStyle/>
          <a:p>
            <a:pPr algn="ctr"/>
            <a:r>
              <a:rPr lang="ru-RU" sz="3500" b="1" i="1" dirty="0" smtClean="0">
                <a:solidFill>
                  <a:srgbClr val="C82600"/>
                </a:solidFill>
                <a:latin typeface="Arial" charset="0"/>
              </a:rPr>
              <a:t>Методы лечения хронической боли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body" sz="half" idx="4294967295"/>
          </p:nvPr>
        </p:nvSpPr>
        <p:spPr>
          <a:xfrm>
            <a:off x="0" y="1052513"/>
            <a:ext cx="8002588" cy="69850"/>
          </a:xfrm>
          <a:solidFill>
            <a:srgbClr val="009900"/>
          </a:solidFill>
        </p:spPr>
        <p:txBody>
          <a:bodyPr lIns="0" rIns="18288"/>
          <a:lstStyle/>
          <a:p>
            <a:pPr eaLnBrk="1" hangingPunct="1">
              <a:buFont typeface="Wingdings 2" pitchFamily="18" charset="2"/>
              <a:buNone/>
              <a:defRPr/>
            </a:pPr>
            <a:r>
              <a:rPr lang="ru-RU" sz="1800" dirty="0" smtClean="0">
                <a:solidFill>
                  <a:srgbClr val="00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endParaRPr lang="ru-RU" sz="1400" b="1" dirty="0" smtClean="0">
              <a:solidFill>
                <a:srgbClr val="3333FF"/>
              </a:solidFill>
              <a:latin typeface="Arial" charset="0"/>
            </a:endParaRPr>
          </a:p>
        </p:txBody>
      </p:sp>
      <p:pic>
        <p:nvPicPr>
          <p:cNvPr id="24580" name="Picture 5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643063" cy="1052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1" name="Rectangle 1"/>
          <p:cNvSpPr>
            <a:spLocks noChangeArrowheads="1"/>
          </p:cNvSpPr>
          <p:nvPr/>
        </p:nvSpPr>
        <p:spPr bwMode="auto">
          <a:xfrm>
            <a:off x="179388" y="3408363"/>
            <a:ext cx="8713787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>
              <a:spcAft>
                <a:spcPts val="5400"/>
              </a:spcAft>
            </a:pPr>
            <a:endParaRPr lang="ru-RU" sz="2800" i="0"/>
          </a:p>
        </p:txBody>
      </p:sp>
      <p:pic>
        <p:nvPicPr>
          <p:cNvPr id="7" name="Picture 3" descr="E:\IMAG0048.jpg"/>
          <p:cNvPicPr>
            <a:picLocks noGrp="1"/>
          </p:cNvPicPr>
          <p:nvPr>
            <p:ph idx="4294967295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292080" y="2276872"/>
            <a:ext cx="3308465" cy="4069124"/>
          </a:xfrm>
          <a:prstGeom prst="rect">
            <a:avLst/>
          </a:prstGeom>
          <a:noFill/>
          <a:ln w="88900" cap="sq" cmpd="sng" algn="ctr">
            <a:noFill/>
            <a:prstDash val="solid"/>
            <a:miter lim="800000"/>
            <a:headEnd type="none" w="med" len="med"/>
            <a:tailEnd type="none" w="med" len="med"/>
          </a:ln>
          <a:effectLst>
            <a:glow rad="101600">
              <a:schemeClr val="accent2">
                <a:satMod val="175000"/>
                <a:alpha val="40000"/>
              </a:schemeClr>
            </a:glow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48172" y="2276872"/>
            <a:ext cx="469533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dirty="0"/>
              <a:t>Для лечения острого и хронического болевого синдрома пациентам </a:t>
            </a:r>
            <a:r>
              <a:rPr lang="ru-RU" sz="2400" dirty="0" smtClean="0"/>
              <a:t>может проводиться </a:t>
            </a:r>
            <a:r>
              <a:rPr lang="ru-RU" sz="2400" dirty="0" err="1"/>
              <a:t>эпидуральная</a:t>
            </a:r>
            <a:r>
              <a:rPr lang="ru-RU" sz="2400" dirty="0"/>
              <a:t> аналгезия посредством шприцевых насосов и продлённая </a:t>
            </a:r>
            <a:r>
              <a:rPr lang="ru-RU" sz="2400" dirty="0" err="1"/>
              <a:t>эпидуральная</a:t>
            </a:r>
            <a:r>
              <a:rPr lang="ru-RU" sz="2400" dirty="0"/>
              <a:t> аналгезия в профильных отделениях с помощью </a:t>
            </a:r>
            <a:r>
              <a:rPr lang="ru-RU" sz="2400" dirty="0" err="1"/>
              <a:t>эластомерных</a:t>
            </a:r>
            <a:r>
              <a:rPr lang="ru-RU" sz="2400" dirty="0"/>
              <a:t> помп.</a:t>
            </a:r>
          </a:p>
        </p:txBody>
      </p:sp>
      <p:sp>
        <p:nvSpPr>
          <p:cNvPr id="4" name="Овал 3"/>
          <p:cNvSpPr/>
          <p:nvPr/>
        </p:nvSpPr>
        <p:spPr>
          <a:xfrm>
            <a:off x="5508104" y="2533731"/>
            <a:ext cx="1584176" cy="1584176"/>
          </a:xfrm>
          <a:prstGeom prst="ellipse">
            <a:avLst/>
          </a:prstGeom>
          <a:solidFill>
            <a:srgbClr val="FFFFCC"/>
          </a:solidFill>
          <a:ln>
            <a:solidFill>
              <a:srgbClr val="FFFF99"/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207252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2"/>
          <p:cNvSpPr>
            <a:spLocks noGrp="1"/>
          </p:cNvSpPr>
          <p:nvPr>
            <p:ph type="title" idx="4294967295"/>
          </p:nvPr>
        </p:nvSpPr>
        <p:spPr>
          <a:xfrm>
            <a:off x="421481" y="1052513"/>
            <a:ext cx="8229600" cy="792163"/>
          </a:xfrm>
        </p:spPr>
        <p:txBody>
          <a:bodyPr/>
          <a:lstStyle/>
          <a:p>
            <a:pPr algn="ctr"/>
            <a:r>
              <a:rPr lang="ru-RU" sz="3600" b="1" i="1" dirty="0" smtClean="0">
                <a:solidFill>
                  <a:srgbClr val="C82600"/>
                </a:solidFill>
                <a:latin typeface="Arial" charset="0"/>
              </a:rPr>
              <a:t>Важнейшее правило лечения боли:</a:t>
            </a:r>
            <a:r>
              <a:rPr lang="ru-RU" sz="4000" dirty="0" smtClean="0"/>
              <a:t> </a:t>
            </a:r>
          </a:p>
        </p:txBody>
      </p:sp>
      <p:sp>
        <p:nvSpPr>
          <p:cNvPr id="25602" name="Rectangle 3"/>
          <p:cNvSpPr>
            <a:spLocks noGrp="1"/>
          </p:cNvSpPr>
          <p:nvPr>
            <p:ph idx="4294967295"/>
          </p:nvPr>
        </p:nvSpPr>
        <p:spPr>
          <a:xfrm>
            <a:off x="116030" y="1989138"/>
            <a:ext cx="4321175" cy="4176166"/>
          </a:xfrm>
        </p:spPr>
        <p:txBody>
          <a:bodyPr/>
          <a:lstStyle/>
          <a:p>
            <a:pPr eaLnBrk="1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ru-RU" sz="2800" b="1" i="1" dirty="0" smtClean="0">
                <a:solidFill>
                  <a:srgbClr val="3333FF"/>
                </a:solidFill>
                <a:latin typeface="Arial" charset="0"/>
              </a:rPr>
              <a:t>   интенсивность боли определяет сам пациент, а не кто-либо из окружающих, потому что каждый человек имеет свой порог болевой чувствительности</a:t>
            </a:r>
            <a:r>
              <a:rPr lang="ru-RU" sz="3600" b="1" i="1" dirty="0" smtClean="0">
                <a:solidFill>
                  <a:srgbClr val="3333FF"/>
                </a:solidFill>
                <a:latin typeface="Arial" charset="0"/>
              </a:rPr>
              <a:t>.</a:t>
            </a:r>
            <a:r>
              <a:rPr lang="ru-RU" sz="3600" b="1" i="1" dirty="0" smtClean="0">
                <a:latin typeface="Arial" charset="0"/>
              </a:rPr>
              <a:t> </a:t>
            </a:r>
            <a:r>
              <a:rPr lang="ru-RU" sz="3600" b="1" i="1" dirty="0" smtClean="0">
                <a:solidFill>
                  <a:srgbClr val="3333FF"/>
                </a:solidFill>
                <a:latin typeface="Arial" charset="0"/>
              </a:rPr>
              <a:t> 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body" sz="half" idx="4294967295"/>
          </p:nvPr>
        </p:nvSpPr>
        <p:spPr>
          <a:xfrm>
            <a:off x="0" y="1052513"/>
            <a:ext cx="8002588" cy="69850"/>
          </a:xfrm>
          <a:solidFill>
            <a:srgbClr val="009900"/>
          </a:solidFill>
        </p:spPr>
        <p:txBody>
          <a:bodyPr lIns="0" rIns="18288"/>
          <a:lstStyle/>
          <a:p>
            <a:pPr eaLnBrk="1" hangingPunct="1">
              <a:buFont typeface="Wingdings 2" pitchFamily="18" charset="2"/>
              <a:buNone/>
              <a:defRPr/>
            </a:pPr>
            <a:r>
              <a:rPr lang="ru-RU" sz="1800" dirty="0" smtClean="0">
                <a:solidFill>
                  <a:srgbClr val="00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endParaRPr lang="ru-RU" sz="1400" b="1" dirty="0" smtClean="0">
              <a:solidFill>
                <a:srgbClr val="3333FF"/>
              </a:solidFill>
              <a:latin typeface="Arial" charset="0"/>
            </a:endParaRPr>
          </a:p>
        </p:txBody>
      </p:sp>
      <p:pic>
        <p:nvPicPr>
          <p:cNvPr id="25604" name="Picture 5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643063" cy="1052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5" name="Rectangle 1"/>
          <p:cNvSpPr>
            <a:spLocks noChangeArrowheads="1"/>
          </p:cNvSpPr>
          <p:nvPr/>
        </p:nvSpPr>
        <p:spPr bwMode="auto">
          <a:xfrm>
            <a:off x="179388" y="3408363"/>
            <a:ext cx="8713787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>
              <a:spcAft>
                <a:spcPts val="5400"/>
              </a:spcAft>
            </a:pPr>
            <a:endParaRPr lang="ru-RU" sz="2800" i="0"/>
          </a:p>
        </p:txBody>
      </p:sp>
      <p:pic>
        <p:nvPicPr>
          <p:cNvPr id="25606" name="Picture 7" descr="img-20150309112338-16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36282" y="2132856"/>
            <a:ext cx="4356894" cy="3744416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2"/>
          <p:cNvSpPr>
            <a:spLocks noGrp="1"/>
          </p:cNvSpPr>
          <p:nvPr>
            <p:ph type="title" idx="4294967295"/>
          </p:nvPr>
        </p:nvSpPr>
        <p:spPr>
          <a:xfrm>
            <a:off x="428596" y="1428736"/>
            <a:ext cx="8351838" cy="504825"/>
          </a:xfrm>
        </p:spPr>
        <p:txBody>
          <a:bodyPr/>
          <a:lstStyle/>
          <a:p>
            <a:pPr algn="ctr">
              <a:lnSpc>
                <a:spcPct val="80000"/>
              </a:lnSpc>
            </a:pPr>
            <a:r>
              <a:rPr lang="ru-RU" sz="3200" b="1" i="1" dirty="0" smtClean="0">
                <a:solidFill>
                  <a:srgbClr val="C82600"/>
                </a:solidFill>
                <a:latin typeface="Arial" charset="0"/>
              </a:rPr>
              <a:t>Специфические расстройства: анорексия и кахексия</a:t>
            </a:r>
          </a:p>
        </p:txBody>
      </p:sp>
      <p:sp>
        <p:nvSpPr>
          <p:cNvPr id="26626" name="Rectangle 3"/>
          <p:cNvSpPr>
            <a:spLocks noGrp="1"/>
          </p:cNvSpPr>
          <p:nvPr>
            <p:ph idx="4294967295"/>
          </p:nvPr>
        </p:nvSpPr>
        <p:spPr>
          <a:xfrm>
            <a:off x="468313" y="2492375"/>
            <a:ext cx="4103687" cy="4105275"/>
          </a:xfrm>
        </p:spPr>
        <p:txBody>
          <a:bodyPr/>
          <a:lstStyle/>
          <a:p>
            <a:pPr eaLnBrk="1" hangingPunct="1">
              <a:spcBef>
                <a:spcPct val="0"/>
              </a:spcBef>
              <a:spcAft>
                <a:spcPts val="500"/>
              </a:spcAft>
              <a:buClrTx/>
              <a:buSzTx/>
              <a:buFontTx/>
              <a:buNone/>
            </a:pPr>
            <a:r>
              <a:rPr lang="ru-RU" sz="4000" b="1" smtClean="0">
                <a:latin typeface="Arial" charset="0"/>
              </a:rPr>
              <a:t> </a:t>
            </a:r>
            <a:endParaRPr lang="ru-RU" sz="3600" b="1" i="1" smtClean="0">
              <a:solidFill>
                <a:srgbClr val="3333FF"/>
              </a:solidFill>
              <a:latin typeface="Arial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body" sz="half" idx="4294967295"/>
          </p:nvPr>
        </p:nvSpPr>
        <p:spPr>
          <a:xfrm>
            <a:off x="0" y="1052513"/>
            <a:ext cx="8002588" cy="69850"/>
          </a:xfrm>
          <a:solidFill>
            <a:srgbClr val="009900"/>
          </a:solidFill>
        </p:spPr>
        <p:txBody>
          <a:bodyPr lIns="0" rIns="18288"/>
          <a:lstStyle/>
          <a:p>
            <a:pPr eaLnBrk="1" hangingPunct="1">
              <a:buFont typeface="Wingdings 2" pitchFamily="18" charset="2"/>
              <a:buNone/>
              <a:defRPr/>
            </a:pPr>
            <a:r>
              <a:rPr lang="ru-RU" sz="1800" dirty="0" smtClean="0">
                <a:solidFill>
                  <a:srgbClr val="00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endParaRPr lang="ru-RU" sz="1400" b="1" dirty="0" smtClean="0">
              <a:solidFill>
                <a:srgbClr val="3333FF"/>
              </a:solidFill>
              <a:latin typeface="Arial" charset="0"/>
            </a:endParaRPr>
          </a:p>
        </p:txBody>
      </p:sp>
      <p:pic>
        <p:nvPicPr>
          <p:cNvPr id="26628" name="Picture 5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643063" cy="1052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9" name="Rectangle 1"/>
          <p:cNvSpPr>
            <a:spLocks noChangeArrowheads="1"/>
          </p:cNvSpPr>
          <p:nvPr/>
        </p:nvSpPr>
        <p:spPr bwMode="auto">
          <a:xfrm>
            <a:off x="179388" y="3408363"/>
            <a:ext cx="8713787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>
              <a:spcAft>
                <a:spcPts val="5400"/>
              </a:spcAft>
            </a:pPr>
            <a:endParaRPr lang="ru-RU" sz="2800" i="0"/>
          </a:p>
        </p:txBody>
      </p:sp>
      <p:pic>
        <p:nvPicPr>
          <p:cNvPr id="26630" name="Picture 15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9280"/>
          <a:stretch>
            <a:fillRect/>
          </a:stretch>
        </p:blipFill>
        <p:spPr bwMode="auto">
          <a:xfrm>
            <a:off x="289067" y="2060575"/>
            <a:ext cx="4248150" cy="4602163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26631" name="Picture 13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589" t="3239" r="2589" b="3239"/>
          <a:stretch>
            <a:fillRect/>
          </a:stretch>
        </p:blipFill>
        <p:spPr bwMode="auto">
          <a:xfrm>
            <a:off x="4747918" y="2060575"/>
            <a:ext cx="4104705" cy="4602163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2"/>
          <p:cNvSpPr>
            <a:spLocks noGrp="1"/>
          </p:cNvSpPr>
          <p:nvPr>
            <p:ph type="title" idx="4294967295"/>
          </p:nvPr>
        </p:nvSpPr>
        <p:spPr>
          <a:xfrm>
            <a:off x="323850" y="1268413"/>
            <a:ext cx="8351838" cy="576262"/>
          </a:xfrm>
        </p:spPr>
        <p:txBody>
          <a:bodyPr/>
          <a:lstStyle/>
          <a:p>
            <a:pPr algn="ctr">
              <a:lnSpc>
                <a:spcPct val="80000"/>
              </a:lnSpc>
            </a:pPr>
            <a:r>
              <a:rPr lang="ru-RU" sz="4000" b="1" i="1" dirty="0" smtClean="0">
                <a:solidFill>
                  <a:srgbClr val="C82600"/>
                </a:solidFill>
                <a:latin typeface="Arial" charset="0"/>
              </a:rPr>
              <a:t>Специфические расстройства</a:t>
            </a:r>
            <a:r>
              <a:rPr lang="ru-RU" dirty="0" smtClean="0"/>
              <a:t> </a:t>
            </a:r>
          </a:p>
        </p:txBody>
      </p:sp>
      <p:sp>
        <p:nvSpPr>
          <p:cNvPr id="27650" name="Rectangle 3"/>
          <p:cNvSpPr>
            <a:spLocks noGrp="1"/>
          </p:cNvSpPr>
          <p:nvPr>
            <p:ph idx="4294967295"/>
          </p:nvPr>
        </p:nvSpPr>
        <p:spPr>
          <a:xfrm>
            <a:off x="4986629" y="2060575"/>
            <a:ext cx="3959225" cy="4537075"/>
          </a:xfrm>
        </p:spPr>
        <p:txBody>
          <a:bodyPr/>
          <a:lstStyle/>
          <a:p>
            <a:pPr eaLnBrk="1" hangingPunct="1">
              <a:spcBef>
                <a:spcPct val="0"/>
              </a:spcBef>
              <a:spcAft>
                <a:spcPts val="500"/>
              </a:spcAft>
              <a:buClrTx/>
              <a:buSzTx/>
              <a:buFontTx/>
              <a:buNone/>
            </a:pPr>
            <a:r>
              <a:rPr lang="ru-RU" sz="4000" b="1" dirty="0" smtClean="0">
                <a:latin typeface="Arial" charset="0"/>
              </a:rPr>
              <a:t>  </a:t>
            </a:r>
            <a:r>
              <a:rPr lang="ru-RU" sz="2800" b="1" i="1" dirty="0" smtClean="0">
                <a:solidFill>
                  <a:srgbClr val="3333FF"/>
                </a:solidFill>
                <a:latin typeface="Arial" charset="0"/>
              </a:rPr>
              <a:t>Анорексией называется отсутствие аппетита, полный или частичный отказ от пищи, что приводит к снижению массы тела.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body" sz="half" idx="4294967295"/>
          </p:nvPr>
        </p:nvSpPr>
        <p:spPr>
          <a:xfrm>
            <a:off x="0" y="1052513"/>
            <a:ext cx="8002588" cy="69850"/>
          </a:xfrm>
          <a:solidFill>
            <a:srgbClr val="009900"/>
          </a:solidFill>
        </p:spPr>
        <p:txBody>
          <a:bodyPr lIns="0" rIns="18288"/>
          <a:lstStyle/>
          <a:p>
            <a:pPr eaLnBrk="1" hangingPunct="1">
              <a:buFont typeface="Wingdings 2" pitchFamily="18" charset="2"/>
              <a:buNone/>
              <a:defRPr/>
            </a:pPr>
            <a:r>
              <a:rPr lang="ru-RU" sz="1800" dirty="0" smtClean="0">
                <a:solidFill>
                  <a:srgbClr val="00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endParaRPr lang="ru-RU" sz="1400" b="1" dirty="0" smtClean="0">
              <a:solidFill>
                <a:srgbClr val="3333FF"/>
              </a:solidFill>
              <a:latin typeface="Arial" charset="0"/>
            </a:endParaRPr>
          </a:p>
        </p:txBody>
      </p:sp>
      <p:pic>
        <p:nvPicPr>
          <p:cNvPr id="27652" name="Picture 5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643063" cy="1052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3" name="Rectangle 1"/>
          <p:cNvSpPr>
            <a:spLocks noChangeArrowheads="1"/>
          </p:cNvSpPr>
          <p:nvPr/>
        </p:nvSpPr>
        <p:spPr bwMode="auto">
          <a:xfrm>
            <a:off x="179388" y="3408363"/>
            <a:ext cx="8713787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>
              <a:spcAft>
                <a:spcPts val="5400"/>
              </a:spcAft>
            </a:pPr>
            <a:endParaRPr lang="ru-RU" sz="2800" i="0"/>
          </a:p>
        </p:txBody>
      </p:sp>
      <p:pic>
        <p:nvPicPr>
          <p:cNvPr id="27654" name="Picture 8" descr="1381955_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7234" y="2265220"/>
            <a:ext cx="4898822" cy="4168486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/>
          </p:cNvSpPr>
          <p:nvPr>
            <p:ph type="title" idx="4294967295"/>
          </p:nvPr>
        </p:nvSpPr>
        <p:spPr>
          <a:xfrm>
            <a:off x="323850" y="1268413"/>
            <a:ext cx="8351838" cy="647700"/>
          </a:xfrm>
        </p:spPr>
        <p:txBody>
          <a:bodyPr/>
          <a:lstStyle/>
          <a:p>
            <a:pPr algn="ctr">
              <a:lnSpc>
                <a:spcPct val="80000"/>
              </a:lnSpc>
            </a:pPr>
            <a:r>
              <a:rPr lang="ru-RU" sz="4000" b="1" i="1" smtClean="0">
                <a:solidFill>
                  <a:srgbClr val="C82600"/>
                </a:solidFill>
                <a:latin typeface="Arial" charset="0"/>
              </a:rPr>
              <a:t>Специфические расстройства</a:t>
            </a:r>
            <a:r>
              <a:rPr lang="ru-RU" smtClean="0"/>
              <a:t> </a:t>
            </a:r>
          </a:p>
        </p:txBody>
      </p:sp>
      <p:sp>
        <p:nvSpPr>
          <p:cNvPr id="28674" name="Rectangle 3"/>
          <p:cNvSpPr>
            <a:spLocks noGrp="1"/>
          </p:cNvSpPr>
          <p:nvPr>
            <p:ph idx="4294967295"/>
          </p:nvPr>
        </p:nvSpPr>
        <p:spPr>
          <a:xfrm>
            <a:off x="4583691" y="2206337"/>
            <a:ext cx="4464050" cy="4464050"/>
          </a:xfrm>
        </p:spPr>
        <p:txBody>
          <a:bodyPr/>
          <a:lstStyle/>
          <a:p>
            <a:pPr eaLnBrk="1" hangingPunct="1">
              <a:spcBef>
                <a:spcPct val="0"/>
              </a:spcBef>
              <a:spcAft>
                <a:spcPts val="500"/>
              </a:spcAft>
              <a:buClrTx/>
              <a:buSzTx/>
              <a:buFontTx/>
              <a:buNone/>
            </a:pPr>
            <a:r>
              <a:rPr lang="ru-RU" sz="4000" b="1" dirty="0" smtClean="0">
                <a:latin typeface="Arial" charset="0"/>
              </a:rPr>
              <a:t>  </a:t>
            </a:r>
            <a:r>
              <a:rPr lang="ru-RU" b="1" i="1" dirty="0" smtClean="0">
                <a:solidFill>
                  <a:srgbClr val="3333FF"/>
                </a:solidFill>
                <a:latin typeface="Arial" charset="0"/>
              </a:rPr>
              <a:t>Раковая кахексия -истощение организма (потеря массы тела более 5 % за 6 мес.). При этом резко истощаются жировые и углеводные запасы, снижается синтез белка.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body" sz="half" idx="4294967295"/>
          </p:nvPr>
        </p:nvSpPr>
        <p:spPr>
          <a:xfrm>
            <a:off x="0" y="1052513"/>
            <a:ext cx="8002588" cy="69850"/>
          </a:xfrm>
          <a:solidFill>
            <a:srgbClr val="009900"/>
          </a:solidFill>
        </p:spPr>
        <p:txBody>
          <a:bodyPr lIns="0" rIns="18288"/>
          <a:lstStyle/>
          <a:p>
            <a:pPr eaLnBrk="1" hangingPunct="1">
              <a:buFont typeface="Wingdings 2" pitchFamily="18" charset="2"/>
              <a:buNone/>
              <a:defRPr/>
            </a:pPr>
            <a:r>
              <a:rPr lang="ru-RU" sz="1800" dirty="0" smtClean="0">
                <a:solidFill>
                  <a:srgbClr val="00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endParaRPr lang="ru-RU" sz="1400" b="1" dirty="0" smtClean="0">
              <a:solidFill>
                <a:srgbClr val="3333FF"/>
              </a:solidFill>
              <a:latin typeface="Arial" charset="0"/>
            </a:endParaRPr>
          </a:p>
        </p:txBody>
      </p:sp>
      <p:pic>
        <p:nvPicPr>
          <p:cNvPr id="28676" name="Picture 5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643063" cy="1052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7" name="Rectangle 1"/>
          <p:cNvSpPr>
            <a:spLocks noChangeArrowheads="1"/>
          </p:cNvSpPr>
          <p:nvPr/>
        </p:nvSpPr>
        <p:spPr bwMode="auto">
          <a:xfrm>
            <a:off x="179388" y="3408363"/>
            <a:ext cx="8713787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>
              <a:spcAft>
                <a:spcPts val="5400"/>
              </a:spcAft>
            </a:pPr>
            <a:endParaRPr lang="ru-RU" sz="2800" i="0"/>
          </a:p>
        </p:txBody>
      </p:sp>
      <p:pic>
        <p:nvPicPr>
          <p:cNvPr id="28678" name="Picture 10" descr="i?id=486208410aee5e417ce2860b7e2ba86f&amp;n=33&amp;h=17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2348880"/>
            <a:ext cx="4463727" cy="4003777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2"/>
          <p:cNvSpPr>
            <a:spLocks noGrp="1"/>
          </p:cNvSpPr>
          <p:nvPr>
            <p:ph type="title" idx="4294967295"/>
          </p:nvPr>
        </p:nvSpPr>
        <p:spPr>
          <a:xfrm>
            <a:off x="468313" y="1196975"/>
            <a:ext cx="8229600" cy="936625"/>
          </a:xfrm>
        </p:spPr>
        <p:txBody>
          <a:bodyPr/>
          <a:lstStyle/>
          <a:p>
            <a:pPr algn="ctr"/>
            <a:r>
              <a:rPr lang="ru-RU" sz="3200" b="1" i="1" smtClean="0">
                <a:solidFill>
                  <a:srgbClr val="C82600"/>
                </a:solidFill>
                <a:latin typeface="Arial" charset="0"/>
              </a:rPr>
              <a:t>Как правильно организовать питание пациента:</a:t>
            </a:r>
          </a:p>
        </p:txBody>
      </p:sp>
      <p:sp>
        <p:nvSpPr>
          <p:cNvPr id="29698" name="Rectangle 3"/>
          <p:cNvSpPr>
            <a:spLocks noGrp="1"/>
          </p:cNvSpPr>
          <p:nvPr>
            <p:ph idx="4294967295"/>
          </p:nvPr>
        </p:nvSpPr>
        <p:spPr>
          <a:xfrm>
            <a:off x="179388" y="2276475"/>
            <a:ext cx="5832475" cy="4321175"/>
          </a:xfrm>
        </p:spPr>
        <p:txBody>
          <a:bodyPr/>
          <a:lstStyle/>
          <a:p>
            <a:r>
              <a:rPr lang="ru-RU" sz="2400" b="1" i="1" dirty="0" smtClean="0">
                <a:solidFill>
                  <a:srgbClr val="3333FF"/>
                </a:solidFill>
                <a:latin typeface="Arial" charset="0"/>
              </a:rPr>
              <a:t>Убедить пациента, что питание- это важно для лечения.</a:t>
            </a:r>
          </a:p>
          <a:p>
            <a:r>
              <a:rPr lang="ru-RU" sz="2400" b="1" i="1" dirty="0" smtClean="0">
                <a:solidFill>
                  <a:srgbClr val="3333FF"/>
                </a:solidFill>
                <a:latin typeface="Arial" charset="0"/>
              </a:rPr>
              <a:t>Определить минимальное количество пищи, необходимое для жизнеобеспечения организма.</a:t>
            </a:r>
          </a:p>
          <a:p>
            <a:r>
              <a:rPr lang="ru-RU" sz="2400" b="1" i="1" dirty="0" smtClean="0">
                <a:solidFill>
                  <a:srgbClr val="3333FF"/>
                </a:solidFill>
                <a:latin typeface="Arial" charset="0"/>
              </a:rPr>
              <a:t>Сбалансировать качественный состав пищи.</a:t>
            </a:r>
          </a:p>
          <a:p>
            <a:r>
              <a:rPr lang="ru-RU" sz="2400" b="1" i="1" dirty="0" smtClean="0">
                <a:solidFill>
                  <a:srgbClr val="3333FF"/>
                </a:solidFill>
                <a:latin typeface="Arial" charset="0"/>
              </a:rPr>
              <a:t>Обеспечить условия для спокойного приема пищи 3-6 раз в сутки. </a:t>
            </a:r>
          </a:p>
          <a:p>
            <a:pPr algn="just" eaLnBrk="1" hangingPunct="1">
              <a:spcBef>
                <a:spcPct val="0"/>
              </a:spcBef>
              <a:spcAft>
                <a:spcPts val="500"/>
              </a:spcAft>
              <a:buClrTx/>
              <a:buSzTx/>
              <a:buFontTx/>
              <a:buNone/>
            </a:pPr>
            <a:r>
              <a:rPr lang="ru-RU" dirty="0" smtClean="0">
                <a:solidFill>
                  <a:srgbClr val="3333FF"/>
                </a:solidFill>
              </a:rPr>
              <a:t> 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body" sz="half" idx="4294967295"/>
          </p:nvPr>
        </p:nvSpPr>
        <p:spPr>
          <a:xfrm>
            <a:off x="0" y="1052513"/>
            <a:ext cx="8002588" cy="69850"/>
          </a:xfrm>
          <a:solidFill>
            <a:srgbClr val="009900"/>
          </a:solidFill>
        </p:spPr>
        <p:txBody>
          <a:bodyPr lIns="0" rIns="18288"/>
          <a:lstStyle/>
          <a:p>
            <a:pPr eaLnBrk="1" hangingPunct="1">
              <a:buFont typeface="Wingdings 2" pitchFamily="18" charset="2"/>
              <a:buNone/>
              <a:defRPr/>
            </a:pPr>
            <a:r>
              <a:rPr lang="ru-RU" sz="1800" dirty="0" smtClean="0">
                <a:solidFill>
                  <a:srgbClr val="00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endParaRPr lang="ru-RU" sz="1400" b="1" dirty="0" smtClean="0">
              <a:solidFill>
                <a:srgbClr val="3333FF"/>
              </a:solidFill>
              <a:latin typeface="Arial" charset="0"/>
            </a:endParaRPr>
          </a:p>
        </p:txBody>
      </p:sp>
      <p:pic>
        <p:nvPicPr>
          <p:cNvPr id="29700" name="Picture 5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643063" cy="1052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701" name="Rectangle 1"/>
          <p:cNvSpPr>
            <a:spLocks noChangeArrowheads="1"/>
          </p:cNvSpPr>
          <p:nvPr/>
        </p:nvSpPr>
        <p:spPr bwMode="auto">
          <a:xfrm>
            <a:off x="-180975" y="2420938"/>
            <a:ext cx="871378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>
              <a:spcAft>
                <a:spcPts val="5400"/>
              </a:spcAft>
            </a:pPr>
            <a:endParaRPr lang="ru-RU" sz="2800" i="0"/>
          </a:p>
        </p:txBody>
      </p:sp>
      <p:pic>
        <p:nvPicPr>
          <p:cNvPr id="29702" name="Picture 7" descr="i?id=77ac3ea71817843aa798e4bf7c2fd366&amp;n=33&amp;h=17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1490" y="4397356"/>
            <a:ext cx="2728982" cy="1925016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29703" name="Picture 9" descr="i?id=69083a2c98a75137afa83e32e5adada5&amp;n=33&amp;h=17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84888" y="2230683"/>
            <a:ext cx="2735584" cy="2093378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2"/>
          <p:cNvSpPr>
            <a:spLocks noGrp="1"/>
          </p:cNvSpPr>
          <p:nvPr>
            <p:ph type="title" idx="4294967295"/>
          </p:nvPr>
        </p:nvSpPr>
        <p:spPr>
          <a:xfrm>
            <a:off x="468313" y="1124238"/>
            <a:ext cx="8229600" cy="936625"/>
          </a:xfrm>
        </p:spPr>
        <p:txBody>
          <a:bodyPr/>
          <a:lstStyle/>
          <a:p>
            <a:pPr algn="ctr"/>
            <a:r>
              <a:rPr lang="ru-RU" sz="3200" b="1" i="1" dirty="0" smtClean="0">
                <a:solidFill>
                  <a:srgbClr val="C82600"/>
                </a:solidFill>
                <a:latin typeface="Arial" charset="0"/>
              </a:rPr>
              <a:t>Пищевые продукты и блюда возбуждающие аппетит</a:t>
            </a:r>
          </a:p>
        </p:txBody>
      </p:sp>
      <p:sp>
        <p:nvSpPr>
          <p:cNvPr id="30722" name="Rectangle 3"/>
          <p:cNvSpPr>
            <a:spLocks noGrp="1"/>
          </p:cNvSpPr>
          <p:nvPr>
            <p:ph idx="4294967295"/>
          </p:nvPr>
        </p:nvSpPr>
        <p:spPr>
          <a:xfrm>
            <a:off x="611188" y="2276475"/>
            <a:ext cx="7885112" cy="4321175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endParaRPr lang="ru-RU" smtClean="0">
              <a:solidFill>
                <a:srgbClr val="3333FF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body" sz="half" idx="4294967295"/>
          </p:nvPr>
        </p:nvSpPr>
        <p:spPr>
          <a:xfrm>
            <a:off x="0" y="1052513"/>
            <a:ext cx="8002588" cy="69850"/>
          </a:xfrm>
          <a:solidFill>
            <a:srgbClr val="009900"/>
          </a:solidFill>
        </p:spPr>
        <p:txBody>
          <a:bodyPr lIns="0" rIns="18288"/>
          <a:lstStyle/>
          <a:p>
            <a:pPr eaLnBrk="1" hangingPunct="1">
              <a:buFont typeface="Wingdings 2" pitchFamily="18" charset="2"/>
              <a:buNone/>
              <a:defRPr/>
            </a:pPr>
            <a:r>
              <a:rPr lang="ru-RU" sz="1800" dirty="0" smtClean="0">
                <a:solidFill>
                  <a:srgbClr val="00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endParaRPr lang="ru-RU" sz="1400" b="1" dirty="0" smtClean="0">
              <a:solidFill>
                <a:srgbClr val="3333FF"/>
              </a:solidFill>
              <a:latin typeface="Arial" charset="0"/>
            </a:endParaRPr>
          </a:p>
        </p:txBody>
      </p:sp>
      <p:pic>
        <p:nvPicPr>
          <p:cNvPr id="30724" name="Picture 5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643063" cy="1052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5" name="Rectangle 1"/>
          <p:cNvSpPr>
            <a:spLocks noChangeArrowheads="1"/>
          </p:cNvSpPr>
          <p:nvPr/>
        </p:nvSpPr>
        <p:spPr bwMode="auto">
          <a:xfrm>
            <a:off x="179388" y="3408363"/>
            <a:ext cx="8713787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>
              <a:spcAft>
                <a:spcPts val="5400"/>
              </a:spcAft>
            </a:pPr>
            <a:endParaRPr lang="ru-RU" sz="2800" i="0"/>
          </a:p>
        </p:txBody>
      </p:sp>
      <p:pic>
        <p:nvPicPr>
          <p:cNvPr id="30726" name="Picture 7" descr="balans-772x51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2892" y="2132855"/>
            <a:ext cx="7921625" cy="4536505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5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643063" cy="1052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одзаголовок 2"/>
          <p:cNvSpPr txBox="1">
            <a:spLocks/>
          </p:cNvSpPr>
          <p:nvPr/>
        </p:nvSpPr>
        <p:spPr bwMode="auto">
          <a:xfrm>
            <a:off x="0" y="1052513"/>
            <a:ext cx="8002588" cy="69850"/>
          </a:xfrm>
          <a:prstGeom prst="rect">
            <a:avLst/>
          </a:prstGeom>
          <a:solidFill>
            <a:srgbClr val="009900"/>
          </a:solidFill>
          <a:ln w="9525">
            <a:noFill/>
            <a:miter lim="800000"/>
            <a:headEnd/>
            <a:tailEnd/>
          </a:ln>
        </p:spPr>
        <p:txBody>
          <a:bodyPr lIns="0" rIns="18288"/>
          <a:lstStyle/>
          <a:p>
            <a:pPr marL="273050" indent="-273050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  <a:defRPr/>
            </a:pPr>
            <a:r>
              <a:rPr lang="ru-RU" sz="1800" b="0" i="0">
                <a:solidFill>
                  <a:srgbClr val="00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 </a:t>
            </a:r>
            <a:endParaRPr lang="ru-RU" sz="1400" i="0" dirty="0"/>
          </a:p>
        </p:txBody>
      </p:sp>
      <p:sp>
        <p:nvSpPr>
          <p:cNvPr id="14339" name="Прямоугольник 5"/>
          <p:cNvSpPr>
            <a:spLocks noChangeArrowheads="1"/>
          </p:cNvSpPr>
          <p:nvPr/>
        </p:nvSpPr>
        <p:spPr bwMode="auto">
          <a:xfrm>
            <a:off x="179388" y="2352675"/>
            <a:ext cx="8964612" cy="385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10000"/>
              </a:lnSpc>
            </a:pPr>
            <a:r>
              <a:rPr lang="ru-RU" sz="2800"/>
              <a:t>это активная общая помощь онкологическому пациенту в той стадии заболевания, когда противоопухолевая терапия оказывается неэффективной. В этой ситуации борьба с болями и иными соматическим проявлениями, </a:t>
            </a:r>
          </a:p>
          <a:p>
            <a:pPr>
              <a:lnSpc>
                <a:spcPct val="110000"/>
              </a:lnSpc>
            </a:pPr>
            <a:r>
              <a:rPr lang="ru-RU" sz="2800"/>
              <a:t>а также решение психологических, социальных или духовных проблем пациента приобретают первостепенное значение.</a:t>
            </a:r>
            <a:r>
              <a:rPr lang="ru-RU" sz="2400"/>
              <a:t> </a:t>
            </a:r>
          </a:p>
        </p:txBody>
      </p:sp>
      <p:sp>
        <p:nvSpPr>
          <p:cNvPr id="14340" name="Прямоугольник 6"/>
          <p:cNvSpPr>
            <a:spLocks noChangeArrowheads="1"/>
          </p:cNvSpPr>
          <p:nvPr/>
        </p:nvSpPr>
        <p:spPr bwMode="auto">
          <a:xfrm>
            <a:off x="250825" y="1268413"/>
            <a:ext cx="842486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>
                <a:solidFill>
                  <a:srgbClr val="C82600"/>
                </a:solidFill>
              </a:rPr>
              <a:t>Симптоматическое лечение –</a:t>
            </a:r>
            <a:r>
              <a:rPr lang="ru-RU" sz="4000" i="0">
                <a:solidFill>
                  <a:srgbClr val="C82600"/>
                </a:solidFill>
              </a:rPr>
              <a:t> 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2"/>
          <p:cNvSpPr>
            <a:spLocks noGrp="1"/>
          </p:cNvSpPr>
          <p:nvPr>
            <p:ph type="title" idx="4294967295"/>
          </p:nvPr>
        </p:nvSpPr>
        <p:spPr>
          <a:xfrm>
            <a:off x="468313" y="1103456"/>
            <a:ext cx="8229600" cy="647700"/>
          </a:xfrm>
        </p:spPr>
        <p:txBody>
          <a:bodyPr/>
          <a:lstStyle/>
          <a:p>
            <a:pPr algn="ctr"/>
            <a:r>
              <a:rPr lang="ru-RU" sz="4000" b="1" i="1" dirty="0" smtClean="0">
                <a:solidFill>
                  <a:srgbClr val="C82600"/>
                </a:solidFill>
                <a:latin typeface="Arial" charset="0"/>
              </a:rPr>
              <a:t>Соки при снижении аппетита:</a:t>
            </a:r>
          </a:p>
        </p:txBody>
      </p:sp>
      <p:sp>
        <p:nvSpPr>
          <p:cNvPr id="31746" name="Rectangle 3"/>
          <p:cNvSpPr>
            <a:spLocks noGrp="1"/>
          </p:cNvSpPr>
          <p:nvPr>
            <p:ph idx="4294967295"/>
          </p:nvPr>
        </p:nvSpPr>
        <p:spPr>
          <a:xfrm>
            <a:off x="3492500" y="1989138"/>
            <a:ext cx="5543996" cy="4464050"/>
          </a:xfrm>
        </p:spPr>
        <p:txBody>
          <a:bodyPr/>
          <a:lstStyle/>
          <a:p>
            <a:pPr eaLnBrk="1" hangingPunct="1">
              <a:spcBef>
                <a:spcPct val="0"/>
              </a:spcBef>
              <a:spcAft>
                <a:spcPts val="500"/>
              </a:spcAft>
              <a:buClrTx/>
              <a:buSzTx/>
              <a:buFontTx/>
              <a:buNone/>
            </a:pPr>
            <a:r>
              <a:rPr lang="ru-RU" dirty="0" smtClean="0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   </a:t>
            </a:r>
            <a:r>
              <a:rPr lang="ru-RU" b="1" i="1" dirty="0" smtClean="0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Действие соков усиливается при изготовлении купажей, например:</a:t>
            </a:r>
          </a:p>
          <a:p>
            <a:pPr algn="just" eaLnBrk="1" hangingPunct="1">
              <a:spcBef>
                <a:spcPct val="0"/>
              </a:spcBef>
              <a:spcAft>
                <a:spcPts val="500"/>
              </a:spcAft>
              <a:buClrTx/>
              <a:buSzTx/>
              <a:buFontTx/>
              <a:buChar char="•"/>
            </a:pPr>
            <a:r>
              <a:rPr lang="ru-RU" b="1" i="1" dirty="0" smtClean="0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120 мл. яблочного;</a:t>
            </a:r>
          </a:p>
          <a:p>
            <a:pPr algn="just" eaLnBrk="1" hangingPunct="1">
              <a:spcBef>
                <a:spcPct val="0"/>
              </a:spcBef>
              <a:spcAft>
                <a:spcPts val="500"/>
              </a:spcAft>
              <a:buClrTx/>
              <a:buSzTx/>
              <a:buFontTx/>
              <a:buChar char="•"/>
            </a:pPr>
            <a:r>
              <a:rPr lang="ru-RU" b="1" i="1" dirty="0" smtClean="0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120 мл. морковного;</a:t>
            </a:r>
          </a:p>
          <a:p>
            <a:pPr algn="just" eaLnBrk="1" hangingPunct="1">
              <a:spcBef>
                <a:spcPct val="0"/>
              </a:spcBef>
              <a:spcAft>
                <a:spcPts val="500"/>
              </a:spcAft>
              <a:buClrTx/>
              <a:buSzTx/>
              <a:buFontTx/>
              <a:buChar char="•"/>
            </a:pPr>
            <a:r>
              <a:rPr lang="ru-RU" b="1" i="1" dirty="0" smtClean="0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10 мл . лимонного. </a:t>
            </a:r>
          </a:p>
          <a:p>
            <a:pPr eaLnBrk="1" hangingPunct="1">
              <a:spcBef>
                <a:spcPct val="0"/>
              </a:spcBef>
              <a:spcAft>
                <a:spcPts val="500"/>
              </a:spcAft>
              <a:buClrTx/>
              <a:buSzTx/>
              <a:buFontTx/>
              <a:buNone/>
            </a:pPr>
            <a:r>
              <a:rPr lang="ru-RU" b="1" i="1" dirty="0" smtClean="0">
                <a:solidFill>
                  <a:srgbClr val="3333FF"/>
                </a:solidFill>
                <a:latin typeface="Arial" pitchFamily="34" charset="0"/>
                <a:cs typeface="Arial" pitchFamily="34" charset="0"/>
              </a:rPr>
              <a:t>   Особенно показаны соки томатный, брусничный, клюквенный, яблочный, лимонный, грейпфрутовый. </a:t>
            </a:r>
          </a:p>
          <a:p>
            <a:pPr algn="just" eaLnBrk="1" hangingPunct="1">
              <a:spcBef>
                <a:spcPct val="0"/>
              </a:spcBef>
              <a:spcAft>
                <a:spcPts val="500"/>
              </a:spcAft>
              <a:buClrTx/>
              <a:buSzTx/>
              <a:buFontTx/>
              <a:buNone/>
            </a:pPr>
            <a:endParaRPr lang="ru-RU" b="1" i="1" dirty="0" smtClean="0">
              <a:solidFill>
                <a:srgbClr val="3333FF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body" sz="half" idx="4294967295"/>
          </p:nvPr>
        </p:nvSpPr>
        <p:spPr>
          <a:xfrm>
            <a:off x="0" y="1052513"/>
            <a:ext cx="8002588" cy="69850"/>
          </a:xfrm>
          <a:solidFill>
            <a:srgbClr val="009900"/>
          </a:solidFill>
        </p:spPr>
        <p:txBody>
          <a:bodyPr lIns="0" rIns="18288"/>
          <a:lstStyle/>
          <a:p>
            <a:pPr eaLnBrk="1" hangingPunct="1">
              <a:buFont typeface="Wingdings 2" pitchFamily="18" charset="2"/>
              <a:buNone/>
              <a:defRPr/>
            </a:pPr>
            <a:r>
              <a:rPr lang="ru-RU" sz="1800" dirty="0" smtClean="0">
                <a:solidFill>
                  <a:srgbClr val="00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endParaRPr lang="ru-RU" sz="1400" b="1" dirty="0" smtClean="0">
              <a:solidFill>
                <a:srgbClr val="3333FF"/>
              </a:solidFill>
              <a:latin typeface="Arial" charset="0"/>
            </a:endParaRPr>
          </a:p>
        </p:txBody>
      </p:sp>
      <p:pic>
        <p:nvPicPr>
          <p:cNvPr id="31748" name="Picture 5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643063" cy="1052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49" name="Rectangle 1"/>
          <p:cNvSpPr>
            <a:spLocks noChangeArrowheads="1"/>
          </p:cNvSpPr>
          <p:nvPr/>
        </p:nvSpPr>
        <p:spPr bwMode="auto">
          <a:xfrm>
            <a:off x="179388" y="3408363"/>
            <a:ext cx="8713787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>
              <a:spcAft>
                <a:spcPts val="5400"/>
              </a:spcAft>
            </a:pPr>
            <a:endParaRPr lang="ru-RU" sz="2800" i="0"/>
          </a:p>
        </p:txBody>
      </p:sp>
      <p:pic>
        <p:nvPicPr>
          <p:cNvPr id="31750" name="Picture 8" descr="i?id=21caa03ec6b206b3521c6a21ed8ca217&amp;n=33&amp;h=17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529" y="1947276"/>
            <a:ext cx="3291856" cy="2448223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31751" name="Picture 10" descr="i?id=a8218700d494e184093c584d6ca01f1e&amp;n=33&amp;h=17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8920" y="4508499"/>
            <a:ext cx="3291855" cy="2220441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7" name="Picture 13" descr="47541597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44" y="1852393"/>
            <a:ext cx="3500462" cy="2167892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704850" y="1164850"/>
            <a:ext cx="7775575" cy="574675"/>
          </a:xfrm>
        </p:spPr>
        <p:txBody>
          <a:bodyPr lIns="0" rIns="18288">
            <a:noAutofit/>
          </a:bodyPr>
          <a:lstStyle/>
          <a:p>
            <a:pPr algn="ctr"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ru-RU" sz="4800" b="1" dirty="0" err="1" smtClean="0">
                <a:solidFill>
                  <a:srgbClr val="C82600"/>
                </a:solidFill>
                <a:latin typeface="Arial" charset="0"/>
              </a:rPr>
              <a:t>Нутритивное</a:t>
            </a:r>
            <a:r>
              <a:rPr lang="ru-RU" sz="3600" b="1" dirty="0" smtClean="0">
                <a:solidFill>
                  <a:srgbClr val="C82600"/>
                </a:solidFill>
                <a:latin typeface="Arial" charset="0"/>
              </a:rPr>
              <a:t> </a:t>
            </a:r>
            <a:r>
              <a:rPr lang="ru-RU" sz="4800" b="1" dirty="0" smtClean="0">
                <a:solidFill>
                  <a:srgbClr val="C82600"/>
                </a:solidFill>
                <a:latin typeface="Arial" charset="0"/>
              </a:rPr>
              <a:t>питание</a:t>
            </a:r>
          </a:p>
        </p:txBody>
      </p:sp>
      <p:sp>
        <p:nvSpPr>
          <p:cNvPr id="54277" name="Rectangle 5"/>
          <p:cNvSpPr>
            <a:spLocks noChangeArrowheads="1"/>
          </p:cNvSpPr>
          <p:nvPr/>
        </p:nvSpPr>
        <p:spPr bwMode="auto">
          <a:xfrm>
            <a:off x="539750" y="2276475"/>
            <a:ext cx="79200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ru-RU" sz="1800" i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32771" name="Rectangle 7"/>
          <p:cNvSpPr>
            <a:spLocks noChangeArrowheads="1"/>
          </p:cNvSpPr>
          <p:nvPr/>
        </p:nvSpPr>
        <p:spPr bwMode="auto">
          <a:xfrm>
            <a:off x="4592638" y="29638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 sz="2400" i="0"/>
          </a:p>
        </p:txBody>
      </p:sp>
      <p:pic>
        <p:nvPicPr>
          <p:cNvPr id="32772" name="Picture 5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643063" cy="1052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3" name="Rectangle 14"/>
          <p:cNvSpPr>
            <a:spLocks noChangeArrowheads="1"/>
          </p:cNvSpPr>
          <p:nvPr/>
        </p:nvSpPr>
        <p:spPr bwMode="auto">
          <a:xfrm>
            <a:off x="8058150" y="33448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 sz="2400" i="0"/>
          </a:p>
        </p:txBody>
      </p:sp>
      <p:sp>
        <p:nvSpPr>
          <p:cNvPr id="9" name="Подзаголовок 2"/>
          <p:cNvSpPr txBox="1">
            <a:spLocks/>
          </p:cNvSpPr>
          <p:nvPr/>
        </p:nvSpPr>
        <p:spPr bwMode="auto">
          <a:xfrm>
            <a:off x="0" y="1052513"/>
            <a:ext cx="8002588" cy="69850"/>
          </a:xfrm>
          <a:prstGeom prst="rect">
            <a:avLst/>
          </a:prstGeom>
          <a:solidFill>
            <a:srgbClr val="009900"/>
          </a:solidFill>
          <a:ln w="9525">
            <a:noFill/>
            <a:miter lim="800000"/>
            <a:headEnd/>
            <a:tailEnd/>
          </a:ln>
        </p:spPr>
        <p:txBody>
          <a:bodyPr lIns="0" rIns="18288"/>
          <a:lstStyle/>
          <a:p>
            <a:pPr marL="273050" indent="-273050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  <a:defRPr/>
            </a:pPr>
            <a:r>
              <a:rPr lang="ru-RU" sz="1800" b="0" i="0">
                <a:solidFill>
                  <a:srgbClr val="00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 </a:t>
            </a:r>
            <a:endParaRPr lang="ru-RU" sz="1400" i="0" dirty="0"/>
          </a:p>
        </p:txBody>
      </p:sp>
      <p:pic>
        <p:nvPicPr>
          <p:cNvPr id="32776" name="Picture 11" descr="i?id=08f512b44dc9cc9ef25d71da296ee53d&amp;n=33&amp;h=170"/>
          <p:cNvPicPr>
            <a:picLocks noChangeAspect="1" noChangeArrowheads="1"/>
          </p:cNvPicPr>
          <p:nvPr/>
        </p:nvPicPr>
        <p:blipFill>
          <a:blip r:embed="rId4" cstate="print">
            <a:lum bright="20000" contrast="10000"/>
          </a:blip>
          <a:srcRect/>
          <a:stretch>
            <a:fillRect/>
          </a:stretch>
        </p:blipFill>
        <p:spPr bwMode="auto">
          <a:xfrm>
            <a:off x="6161018" y="1852391"/>
            <a:ext cx="2721045" cy="2016241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grpSp>
        <p:nvGrpSpPr>
          <p:cNvPr id="2" name="Группа 1"/>
          <p:cNvGrpSpPr/>
          <p:nvPr/>
        </p:nvGrpSpPr>
        <p:grpSpPr>
          <a:xfrm>
            <a:off x="214282" y="4313669"/>
            <a:ext cx="3429024" cy="2258603"/>
            <a:chOff x="116465" y="4365625"/>
            <a:chExt cx="3037766" cy="2159718"/>
          </a:xfrm>
        </p:grpSpPr>
        <p:pic>
          <p:nvPicPr>
            <p:cNvPr id="32778" name="Picture 15" descr="154494911_w200_h200_nutricomp_stan_fib_d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16465" y="4365625"/>
              <a:ext cx="1758858" cy="2159718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</p:spPr>
        </p:pic>
        <p:pic>
          <p:nvPicPr>
            <p:cNvPr id="32779" name="Picture 17" descr="original_nutrikomp_fajber_likvid_paket_500_ml_www_piluli_ru_eapt216865"/>
            <p:cNvPicPr>
              <a:picLocks noChangeAspect="1" noChangeArrowheads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35348" y="4365625"/>
              <a:ext cx="1518883" cy="2159717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</p:spPr>
        </p:pic>
      </p:grpSp>
      <p:pic>
        <p:nvPicPr>
          <p:cNvPr id="32780" name="Picture 19" descr="original_nutrikomp_adn_braun_standart_1000g_dt_www_piluli_ru_d7673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161018" y="4084881"/>
            <a:ext cx="2721045" cy="2532521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8" cstate="screen">
            <a:clrChange>
              <a:clrFrom>
                <a:srgbClr val="FEFFFF"/>
              </a:clrFrom>
              <a:clrTo>
                <a:srgbClr val="FE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14744" y="2428868"/>
            <a:ext cx="2374836" cy="313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1403350" y="1196975"/>
            <a:ext cx="6192838" cy="863600"/>
          </a:xfrm>
        </p:spPr>
        <p:txBody>
          <a:bodyPr lIns="0" rIns="18288"/>
          <a:lstStyle/>
          <a:p>
            <a:pPr algn="ctr"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ru-RU" sz="3600" b="1" i="1" dirty="0" smtClean="0">
                <a:solidFill>
                  <a:srgbClr val="C82600"/>
                </a:solidFill>
                <a:latin typeface="Arial" charset="0"/>
              </a:rPr>
              <a:t>Применение </a:t>
            </a:r>
            <a:r>
              <a:rPr lang="ru-RU" sz="3600" b="1" i="1" dirty="0" err="1" smtClean="0">
                <a:solidFill>
                  <a:srgbClr val="C82600"/>
                </a:solidFill>
                <a:latin typeface="Arial" charset="0"/>
              </a:rPr>
              <a:t>нутритивного</a:t>
            </a:r>
            <a:r>
              <a:rPr lang="ru-RU" sz="3600" b="1" i="1" dirty="0" smtClean="0">
                <a:solidFill>
                  <a:srgbClr val="C82600"/>
                </a:solidFill>
                <a:latin typeface="Arial" charset="0"/>
              </a:rPr>
              <a:t> питания</a:t>
            </a:r>
          </a:p>
        </p:txBody>
      </p:sp>
      <p:sp>
        <p:nvSpPr>
          <p:cNvPr id="54277" name="Rectangle 5"/>
          <p:cNvSpPr>
            <a:spLocks noChangeArrowheads="1"/>
          </p:cNvSpPr>
          <p:nvPr/>
        </p:nvSpPr>
        <p:spPr bwMode="auto">
          <a:xfrm>
            <a:off x="4500563" y="1700213"/>
            <a:ext cx="39592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ru-RU" sz="1800" i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33795" name="Rectangle 7"/>
          <p:cNvSpPr>
            <a:spLocks noChangeArrowheads="1"/>
          </p:cNvSpPr>
          <p:nvPr/>
        </p:nvSpPr>
        <p:spPr bwMode="auto">
          <a:xfrm>
            <a:off x="4592638" y="29638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 sz="2400" i="0"/>
          </a:p>
        </p:txBody>
      </p:sp>
      <p:pic>
        <p:nvPicPr>
          <p:cNvPr id="33796" name="Picture 5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643063" cy="1052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7" name="Rectangle 14"/>
          <p:cNvSpPr>
            <a:spLocks noChangeArrowheads="1"/>
          </p:cNvSpPr>
          <p:nvPr/>
        </p:nvSpPr>
        <p:spPr bwMode="auto">
          <a:xfrm>
            <a:off x="8058150" y="33448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 sz="2400" i="0"/>
          </a:p>
        </p:txBody>
      </p:sp>
      <p:sp>
        <p:nvSpPr>
          <p:cNvPr id="9" name="Подзаголовок 2"/>
          <p:cNvSpPr txBox="1">
            <a:spLocks/>
          </p:cNvSpPr>
          <p:nvPr/>
        </p:nvSpPr>
        <p:spPr bwMode="auto">
          <a:xfrm>
            <a:off x="0" y="1052513"/>
            <a:ext cx="8002588" cy="69850"/>
          </a:xfrm>
          <a:prstGeom prst="rect">
            <a:avLst/>
          </a:prstGeom>
          <a:solidFill>
            <a:srgbClr val="009900"/>
          </a:solidFill>
          <a:ln w="9525">
            <a:noFill/>
            <a:miter lim="800000"/>
            <a:headEnd/>
            <a:tailEnd/>
          </a:ln>
        </p:spPr>
        <p:txBody>
          <a:bodyPr lIns="0" rIns="18288"/>
          <a:lstStyle/>
          <a:p>
            <a:pPr marL="273050" indent="-273050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  <a:defRPr/>
            </a:pPr>
            <a:r>
              <a:rPr lang="ru-RU" sz="1800" b="0" i="0">
                <a:solidFill>
                  <a:srgbClr val="00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 </a:t>
            </a:r>
            <a:endParaRPr lang="ru-RU" sz="1400" i="0" dirty="0"/>
          </a:p>
        </p:txBody>
      </p:sp>
      <p:sp>
        <p:nvSpPr>
          <p:cNvPr id="33799" name="Rectangle 9"/>
          <p:cNvSpPr>
            <a:spLocks noChangeArrowheads="1"/>
          </p:cNvSpPr>
          <p:nvPr/>
        </p:nvSpPr>
        <p:spPr bwMode="auto">
          <a:xfrm>
            <a:off x="3176588" y="3260725"/>
            <a:ext cx="1841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</a:pPr>
            <a:endParaRPr lang="ru-RU">
              <a:solidFill>
                <a:srgbClr val="C82600"/>
              </a:solidFill>
            </a:endParaRPr>
          </a:p>
        </p:txBody>
      </p:sp>
      <p:grpSp>
        <p:nvGrpSpPr>
          <p:cNvPr id="2" name="Группа 1"/>
          <p:cNvGrpSpPr/>
          <p:nvPr/>
        </p:nvGrpSpPr>
        <p:grpSpPr>
          <a:xfrm>
            <a:off x="110726" y="2210713"/>
            <a:ext cx="8920704" cy="4263257"/>
            <a:chOff x="79553" y="2189931"/>
            <a:chExt cx="8920704" cy="4263257"/>
          </a:xfrm>
        </p:grpSpPr>
        <p:pic>
          <p:nvPicPr>
            <p:cNvPr id="33800" name="Picture 13" descr="4822399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553" y="2189931"/>
              <a:ext cx="3127626" cy="2814687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</p:spPr>
        </p:pic>
        <p:pic>
          <p:nvPicPr>
            <p:cNvPr id="33801" name="Picture 13" descr="i?id=19f48a990e11dd51a3bb98b2cb751fd9&amp;n=33&amp;h=170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207180" y="3719941"/>
              <a:ext cx="2733246" cy="2733247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</p:spPr>
        </p:pic>
        <p:pic>
          <p:nvPicPr>
            <p:cNvPr id="33802" name="Picture 15" descr="b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5940425" y="2189931"/>
              <a:ext cx="3059832" cy="2814688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</p:spPr>
        </p:pic>
      </p:grp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611981" y="1204375"/>
            <a:ext cx="7775575" cy="790575"/>
          </a:xfrm>
        </p:spPr>
        <p:txBody>
          <a:bodyPr lIns="0" rIns="18288"/>
          <a:lstStyle/>
          <a:p>
            <a:pPr algn="ctr"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ru-RU" sz="2800" b="1" i="1" dirty="0" smtClean="0">
                <a:solidFill>
                  <a:srgbClr val="C82600"/>
                </a:solidFill>
                <a:latin typeface="Arial" charset="0"/>
              </a:rPr>
              <a:t>Стоматит является частым явлением у онкологических пациентов.</a:t>
            </a:r>
          </a:p>
        </p:txBody>
      </p:sp>
      <p:sp>
        <p:nvSpPr>
          <p:cNvPr id="54277" name="Rectangle 5"/>
          <p:cNvSpPr>
            <a:spLocks noChangeArrowheads="1"/>
          </p:cNvSpPr>
          <p:nvPr/>
        </p:nvSpPr>
        <p:spPr bwMode="auto">
          <a:xfrm>
            <a:off x="539750" y="2276475"/>
            <a:ext cx="79200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ru-RU" sz="1800" i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34819" name="Rectangle 7"/>
          <p:cNvSpPr>
            <a:spLocks noChangeArrowheads="1"/>
          </p:cNvSpPr>
          <p:nvPr/>
        </p:nvSpPr>
        <p:spPr bwMode="auto">
          <a:xfrm>
            <a:off x="4592638" y="29638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 sz="2400" i="0"/>
          </a:p>
        </p:txBody>
      </p:sp>
      <p:pic>
        <p:nvPicPr>
          <p:cNvPr id="34820" name="Picture 5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643063" cy="1052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1" name="Rectangle 14"/>
          <p:cNvSpPr>
            <a:spLocks noChangeArrowheads="1"/>
          </p:cNvSpPr>
          <p:nvPr/>
        </p:nvSpPr>
        <p:spPr bwMode="auto">
          <a:xfrm>
            <a:off x="8058150" y="33448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 sz="2400" i="0"/>
          </a:p>
        </p:txBody>
      </p:sp>
      <p:sp>
        <p:nvSpPr>
          <p:cNvPr id="9" name="Подзаголовок 2"/>
          <p:cNvSpPr txBox="1">
            <a:spLocks/>
          </p:cNvSpPr>
          <p:nvPr/>
        </p:nvSpPr>
        <p:spPr bwMode="auto">
          <a:xfrm>
            <a:off x="0" y="1052513"/>
            <a:ext cx="8002588" cy="69850"/>
          </a:xfrm>
          <a:prstGeom prst="rect">
            <a:avLst/>
          </a:prstGeom>
          <a:solidFill>
            <a:srgbClr val="009900"/>
          </a:solidFill>
          <a:ln w="9525">
            <a:noFill/>
            <a:miter lim="800000"/>
            <a:headEnd/>
            <a:tailEnd/>
          </a:ln>
        </p:spPr>
        <p:txBody>
          <a:bodyPr lIns="0" rIns="18288"/>
          <a:lstStyle/>
          <a:p>
            <a:pPr marL="273050" indent="-273050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  <a:defRPr/>
            </a:pPr>
            <a:r>
              <a:rPr lang="ru-RU" sz="1800" b="0" i="0">
                <a:solidFill>
                  <a:srgbClr val="00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 </a:t>
            </a:r>
            <a:endParaRPr lang="ru-RU" sz="1400" i="0" dirty="0"/>
          </a:p>
        </p:txBody>
      </p:sp>
      <p:sp>
        <p:nvSpPr>
          <p:cNvPr id="34823" name="Rectangle 9"/>
          <p:cNvSpPr>
            <a:spLocks noChangeArrowheads="1"/>
          </p:cNvSpPr>
          <p:nvPr/>
        </p:nvSpPr>
        <p:spPr bwMode="auto">
          <a:xfrm>
            <a:off x="435840" y="2501755"/>
            <a:ext cx="4968875" cy="3678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70000"/>
              </a:lnSpc>
            </a:pPr>
            <a:r>
              <a:rPr lang="ru-RU" sz="2800" dirty="0"/>
              <a:t>Начальные признаки   стоматита:</a:t>
            </a:r>
          </a:p>
          <a:p>
            <a:pPr>
              <a:buFontTx/>
              <a:buChar char="•"/>
            </a:pPr>
            <a:r>
              <a:rPr lang="ru-RU" sz="2800" dirty="0"/>
              <a:t>«пощипывание»;</a:t>
            </a:r>
          </a:p>
          <a:p>
            <a:pPr>
              <a:buFontTx/>
              <a:buChar char="•"/>
            </a:pPr>
            <a:r>
              <a:rPr lang="ru-RU" sz="2800" dirty="0"/>
              <a:t>покраснение слизистой оболочки рта;</a:t>
            </a:r>
          </a:p>
          <a:p>
            <a:pPr>
              <a:buFontTx/>
              <a:buChar char="•"/>
            </a:pPr>
            <a:r>
              <a:rPr lang="ru-RU" sz="2800" dirty="0"/>
              <a:t>обильное выделение слюны;</a:t>
            </a:r>
          </a:p>
          <a:p>
            <a:pPr>
              <a:buFontTx/>
              <a:buChar char="•"/>
            </a:pPr>
            <a:r>
              <a:rPr lang="ru-RU" sz="2800" dirty="0"/>
              <a:t>болезненность при пережевывании пищи. </a:t>
            </a:r>
          </a:p>
        </p:txBody>
      </p:sp>
      <p:pic>
        <p:nvPicPr>
          <p:cNvPr id="34824" name="Picture 9" descr="i?id=af0d9748c4b9977b6cb97fe760165347&amp;n=33&amp;h=17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36096" y="2228154"/>
            <a:ext cx="3023692" cy="1956495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34825" name="Picture 13" descr="i?id=037a7f7a2adf7bf5504ea44740205097&amp;n=33&amp;h=17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36096" y="4365104"/>
            <a:ext cx="3023692" cy="2095339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755650" y="1082674"/>
            <a:ext cx="7775575" cy="503238"/>
          </a:xfrm>
        </p:spPr>
        <p:txBody>
          <a:bodyPr lIns="0" rIns="18288"/>
          <a:lstStyle/>
          <a:p>
            <a:pPr algn="ctr"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ru-RU" sz="4800" b="1" i="1" dirty="0" smtClean="0">
                <a:solidFill>
                  <a:srgbClr val="C82600"/>
                </a:solidFill>
                <a:latin typeface="Arial" charset="0"/>
              </a:rPr>
              <a:t>Лечение стоматита</a:t>
            </a:r>
          </a:p>
        </p:txBody>
      </p:sp>
      <p:sp>
        <p:nvSpPr>
          <p:cNvPr id="54277" name="Rectangle 5"/>
          <p:cNvSpPr>
            <a:spLocks noChangeArrowheads="1"/>
          </p:cNvSpPr>
          <p:nvPr/>
        </p:nvSpPr>
        <p:spPr bwMode="auto">
          <a:xfrm>
            <a:off x="539750" y="2276475"/>
            <a:ext cx="79200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ru-RU" sz="1800" i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35843" name="Rectangle 7"/>
          <p:cNvSpPr>
            <a:spLocks noChangeArrowheads="1"/>
          </p:cNvSpPr>
          <p:nvPr/>
        </p:nvSpPr>
        <p:spPr bwMode="auto">
          <a:xfrm>
            <a:off x="4592638" y="29638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 sz="2400" i="0"/>
          </a:p>
        </p:txBody>
      </p:sp>
      <p:pic>
        <p:nvPicPr>
          <p:cNvPr id="35844" name="Picture 5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643063" cy="1052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5" name="Rectangle 14"/>
          <p:cNvSpPr>
            <a:spLocks noChangeArrowheads="1"/>
          </p:cNvSpPr>
          <p:nvPr/>
        </p:nvSpPr>
        <p:spPr bwMode="auto">
          <a:xfrm>
            <a:off x="8058150" y="33448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 sz="2400" i="0"/>
          </a:p>
        </p:txBody>
      </p:sp>
      <p:sp>
        <p:nvSpPr>
          <p:cNvPr id="9" name="Подзаголовок 2"/>
          <p:cNvSpPr txBox="1">
            <a:spLocks/>
          </p:cNvSpPr>
          <p:nvPr/>
        </p:nvSpPr>
        <p:spPr bwMode="auto">
          <a:xfrm>
            <a:off x="0" y="1052513"/>
            <a:ext cx="8002588" cy="69850"/>
          </a:xfrm>
          <a:prstGeom prst="rect">
            <a:avLst/>
          </a:prstGeom>
          <a:solidFill>
            <a:srgbClr val="009900"/>
          </a:solidFill>
          <a:ln w="9525">
            <a:noFill/>
            <a:miter lim="800000"/>
            <a:headEnd/>
            <a:tailEnd/>
          </a:ln>
        </p:spPr>
        <p:txBody>
          <a:bodyPr lIns="0" rIns="18288"/>
          <a:lstStyle/>
          <a:p>
            <a:pPr marL="273050" indent="-273050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  <a:defRPr/>
            </a:pPr>
            <a:r>
              <a:rPr lang="ru-RU" sz="1800" b="0" i="0">
                <a:solidFill>
                  <a:srgbClr val="00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 </a:t>
            </a:r>
            <a:endParaRPr lang="ru-RU" sz="1400" i="0" dirty="0"/>
          </a:p>
        </p:txBody>
      </p:sp>
      <p:sp>
        <p:nvSpPr>
          <p:cNvPr id="35847" name="Rectangle 9"/>
          <p:cNvSpPr>
            <a:spLocks noChangeArrowheads="1"/>
          </p:cNvSpPr>
          <p:nvPr/>
        </p:nvSpPr>
        <p:spPr bwMode="auto">
          <a:xfrm>
            <a:off x="539750" y="1773238"/>
            <a:ext cx="7704138" cy="3081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ru-RU" sz="2800" dirty="0"/>
              <a:t>Полоскание теплыми отварами ромашки, шалфея, коры дуба, зверобоя;</a:t>
            </a:r>
          </a:p>
          <a:p>
            <a:pPr>
              <a:buFontTx/>
              <a:buChar char="•"/>
            </a:pPr>
            <a:r>
              <a:rPr lang="ru-RU" sz="2800" dirty="0"/>
              <a:t>Полоскание рта раствором перекиси водорода (1-2 столовые ложки на стакан воды), затем слабым (бледно-розовым) раствором марганцовки.</a:t>
            </a:r>
          </a:p>
          <a:p>
            <a:endParaRPr lang="ru-RU" sz="2800" dirty="0"/>
          </a:p>
        </p:txBody>
      </p:sp>
      <p:pic>
        <p:nvPicPr>
          <p:cNvPr id="35848" name="Picture 9" descr="i?id=40ef2a7b6691f70d055a768d927f43c0&amp;n=33&amp;h=170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C1D6AF"/>
              </a:clrFrom>
              <a:clrTo>
                <a:srgbClr val="C1D6A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2910" y="4429132"/>
            <a:ext cx="1800225" cy="161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9" name="Picture 11" descr="i?id=e5e5f2d80484c79a4d1c2eb1ff81fa0b&amp;n=33&amp;h=170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43702" y="5286388"/>
            <a:ext cx="1873250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50" name="Picture 13" descr="i?id=d8e0e4aeec9af6c8d9fa47726be95fe3&amp;n=33&amp;h=170"/>
          <p:cNvPicPr>
            <a:picLocks noChangeAspect="1" noChangeArrowheads="1"/>
          </p:cNvPicPr>
          <p:nvPr/>
        </p:nvPicPr>
        <p:blipFill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86050" y="4500570"/>
            <a:ext cx="1571636" cy="20145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51" name="Picture 15" descr="i?id=c6312299b7135ab3d8b96acd3f5c7c8b&amp;n=33&amp;h=170"/>
          <p:cNvPicPr>
            <a:picLocks noChangeAspect="1" noChangeArrowheads="1"/>
          </p:cNvPicPr>
          <p:nvPr/>
        </p:nvPicPr>
        <p:blipFill>
          <a:blip r:embed="rId6" cstate="screen">
            <a:clrChange>
              <a:clrFrom>
                <a:srgbClr val="F3FAFF"/>
              </a:clrFrom>
              <a:clrTo>
                <a:srgbClr val="F3FA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4876" y="4643446"/>
            <a:ext cx="1428760" cy="20302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611981" y="1070408"/>
            <a:ext cx="7775575" cy="574675"/>
          </a:xfrm>
        </p:spPr>
        <p:txBody>
          <a:bodyPr lIns="0" rIns="18288"/>
          <a:lstStyle/>
          <a:p>
            <a:pPr algn="ctr" eaLnBrk="1" hangingPunct="1">
              <a:buFont typeface="Wingdings 2" pitchFamily="18" charset="2"/>
              <a:buNone/>
            </a:pPr>
            <a:r>
              <a:rPr lang="ru-RU" sz="4800" b="1" i="1" dirty="0" smtClean="0">
                <a:solidFill>
                  <a:srgbClr val="C82600"/>
                </a:solidFill>
                <a:latin typeface="Arial" charset="0"/>
              </a:rPr>
              <a:t>Лечение стоматита</a:t>
            </a:r>
          </a:p>
        </p:txBody>
      </p:sp>
      <p:sp>
        <p:nvSpPr>
          <p:cNvPr id="54277" name="Rectangle 5"/>
          <p:cNvSpPr>
            <a:spLocks noChangeArrowheads="1"/>
          </p:cNvSpPr>
          <p:nvPr/>
        </p:nvSpPr>
        <p:spPr bwMode="auto">
          <a:xfrm>
            <a:off x="539750" y="2276475"/>
            <a:ext cx="79200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ru-RU" sz="1800" i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36867" name="Rectangle 7"/>
          <p:cNvSpPr>
            <a:spLocks noChangeArrowheads="1"/>
          </p:cNvSpPr>
          <p:nvPr/>
        </p:nvSpPr>
        <p:spPr bwMode="auto">
          <a:xfrm>
            <a:off x="4592638" y="29638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 sz="2400" i="0"/>
          </a:p>
        </p:txBody>
      </p:sp>
      <p:pic>
        <p:nvPicPr>
          <p:cNvPr id="36868" name="Picture 5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643063" cy="1052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69" name="Rectangle 14"/>
          <p:cNvSpPr>
            <a:spLocks noChangeArrowheads="1"/>
          </p:cNvSpPr>
          <p:nvPr/>
        </p:nvSpPr>
        <p:spPr bwMode="auto">
          <a:xfrm>
            <a:off x="8058150" y="33448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 sz="2400" i="0"/>
          </a:p>
        </p:txBody>
      </p:sp>
      <p:sp>
        <p:nvSpPr>
          <p:cNvPr id="9" name="Подзаголовок 2"/>
          <p:cNvSpPr txBox="1">
            <a:spLocks/>
          </p:cNvSpPr>
          <p:nvPr/>
        </p:nvSpPr>
        <p:spPr bwMode="auto">
          <a:xfrm>
            <a:off x="0" y="1052513"/>
            <a:ext cx="8002588" cy="69850"/>
          </a:xfrm>
          <a:prstGeom prst="rect">
            <a:avLst/>
          </a:prstGeom>
          <a:solidFill>
            <a:srgbClr val="009900"/>
          </a:solidFill>
          <a:ln w="9525">
            <a:noFill/>
            <a:miter lim="800000"/>
            <a:headEnd/>
            <a:tailEnd/>
          </a:ln>
        </p:spPr>
        <p:txBody>
          <a:bodyPr lIns="0" rIns="18288"/>
          <a:lstStyle/>
          <a:p>
            <a:pPr marL="273050" indent="-273050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  <a:defRPr/>
            </a:pPr>
            <a:r>
              <a:rPr lang="ru-RU" sz="1800" b="0" i="0">
                <a:solidFill>
                  <a:srgbClr val="00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 </a:t>
            </a:r>
            <a:endParaRPr lang="ru-RU" sz="1400" i="0" dirty="0"/>
          </a:p>
        </p:txBody>
      </p:sp>
      <p:pic>
        <p:nvPicPr>
          <p:cNvPr id="36872" name="Picture 13" descr="i?id=c0d40aea07e97b908352803148ec5202&amp;n=33&amp;h=17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62655" y="4525582"/>
            <a:ext cx="1943100" cy="2062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71" name="Picture 9" descr="i?id=11edb8c1baa47c5a60c955ca3c93afc3&amp;n=33&amp;h=17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0632" y="1943325"/>
            <a:ext cx="4680395" cy="4644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73" name="Picture 17" descr="i?id=f8b3ca653bc36dd1793b503e8c5fd4c4&amp;n=33&amp;h=17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44503" y="4525583"/>
            <a:ext cx="2466867" cy="2062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74" name="Picture 22" descr="i?id=bf439a6d88b15c71511a02d2ada156cb&amp;n=33&amp;h=170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871028" y="1943325"/>
            <a:ext cx="4040342" cy="25822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611188" y="1196975"/>
            <a:ext cx="7775575" cy="574675"/>
          </a:xfrm>
        </p:spPr>
        <p:txBody>
          <a:bodyPr lIns="0" rIns="18288"/>
          <a:lstStyle/>
          <a:p>
            <a:pPr algn="ctr"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ru-RU" sz="5000" b="1" i="1" dirty="0" smtClean="0">
                <a:solidFill>
                  <a:srgbClr val="C82600"/>
                </a:solidFill>
                <a:latin typeface="Arial" charset="0"/>
              </a:rPr>
              <a:t>Помощь при запоре</a:t>
            </a:r>
          </a:p>
        </p:txBody>
      </p:sp>
      <p:sp>
        <p:nvSpPr>
          <p:cNvPr id="54277" name="Rectangle 5"/>
          <p:cNvSpPr>
            <a:spLocks noChangeArrowheads="1"/>
          </p:cNvSpPr>
          <p:nvPr/>
        </p:nvSpPr>
        <p:spPr bwMode="auto">
          <a:xfrm>
            <a:off x="539750" y="2276475"/>
            <a:ext cx="79200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ru-RU" sz="1800" i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37891" name="Rectangle 7"/>
          <p:cNvSpPr>
            <a:spLocks noChangeArrowheads="1"/>
          </p:cNvSpPr>
          <p:nvPr/>
        </p:nvSpPr>
        <p:spPr bwMode="auto">
          <a:xfrm>
            <a:off x="4592638" y="29638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 sz="2400" i="0"/>
          </a:p>
        </p:txBody>
      </p:sp>
      <p:pic>
        <p:nvPicPr>
          <p:cNvPr id="37892" name="Picture 5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643063" cy="1052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одзаголовок 2"/>
          <p:cNvSpPr txBox="1">
            <a:spLocks/>
          </p:cNvSpPr>
          <p:nvPr/>
        </p:nvSpPr>
        <p:spPr bwMode="auto">
          <a:xfrm>
            <a:off x="0" y="1052513"/>
            <a:ext cx="8002588" cy="69850"/>
          </a:xfrm>
          <a:prstGeom prst="rect">
            <a:avLst/>
          </a:prstGeom>
          <a:solidFill>
            <a:srgbClr val="009900"/>
          </a:solidFill>
          <a:ln w="9525">
            <a:noFill/>
            <a:miter lim="800000"/>
            <a:headEnd/>
            <a:tailEnd/>
          </a:ln>
        </p:spPr>
        <p:txBody>
          <a:bodyPr lIns="0" rIns="18288"/>
          <a:lstStyle/>
          <a:p>
            <a:pPr marL="273050" indent="-273050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  <a:defRPr/>
            </a:pPr>
            <a:r>
              <a:rPr lang="ru-RU" sz="1800" b="0" i="0">
                <a:solidFill>
                  <a:srgbClr val="00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 </a:t>
            </a:r>
            <a:endParaRPr lang="ru-RU" sz="1400" i="0" dirty="0"/>
          </a:p>
        </p:txBody>
      </p:sp>
      <p:pic>
        <p:nvPicPr>
          <p:cNvPr id="37894" name="Picture 10" descr="i?id=a4eacc491640456793201ae50e1bd604&amp;n=33&amp;h=17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8525" y="1916113"/>
            <a:ext cx="2502093" cy="237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5" name="Picture 12" descr="les-fruits-et-legumes-sont-absents-de-bien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94229" y="1916113"/>
            <a:ext cx="2624043" cy="237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6" name="Picture 14" descr="i?id=a54dc6b48fec41727c7a4e0e00ccad93&amp;n=33&amp;h=17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38525" y="4437062"/>
            <a:ext cx="2558663" cy="197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7" name="Picture 16" descr="i?id=b1423d629df5ff175f5be19a19fe3140&amp;n=33&amp;h=170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994229" y="4437063"/>
            <a:ext cx="2624043" cy="19716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8" name="Picture 18" descr="24_02_14_46393_c41153591838c865c1f223c663a57c56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40618" y="4437063"/>
            <a:ext cx="3153611" cy="19716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9" name="Picture 20" descr="i?id=328d6fb0d1345f2d2cef4c5d0a852e1d&amp;n=33&amp;h=170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840619" y="1916113"/>
            <a:ext cx="3153610" cy="237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323850" y="1268413"/>
            <a:ext cx="8602663" cy="574675"/>
          </a:xfrm>
        </p:spPr>
        <p:txBody>
          <a:bodyPr lIns="0" rIns="18288"/>
          <a:lstStyle/>
          <a:p>
            <a:pPr marL="0" indent="0" algn="ctr"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ru-RU" sz="4000" b="1" i="1" dirty="0" smtClean="0">
                <a:solidFill>
                  <a:srgbClr val="C82600"/>
                </a:solidFill>
                <a:latin typeface="Arial" charset="0"/>
              </a:rPr>
              <a:t>Уход за пациентом при диарее</a:t>
            </a:r>
          </a:p>
        </p:txBody>
      </p:sp>
      <p:sp>
        <p:nvSpPr>
          <p:cNvPr id="54277" name="Rectangle 5"/>
          <p:cNvSpPr>
            <a:spLocks noChangeArrowheads="1"/>
          </p:cNvSpPr>
          <p:nvPr/>
        </p:nvSpPr>
        <p:spPr bwMode="auto">
          <a:xfrm>
            <a:off x="539750" y="2276475"/>
            <a:ext cx="79200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ru-RU" sz="1800" i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38915" name="Rectangle 6"/>
          <p:cNvSpPr>
            <a:spLocks noChangeArrowheads="1"/>
          </p:cNvSpPr>
          <p:nvPr/>
        </p:nvSpPr>
        <p:spPr bwMode="auto">
          <a:xfrm>
            <a:off x="4592638" y="29638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 sz="2400" i="0"/>
          </a:p>
        </p:txBody>
      </p:sp>
      <p:pic>
        <p:nvPicPr>
          <p:cNvPr id="38916" name="Picture 5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643063" cy="1052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7" name="Picture 11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7088" y="1892408"/>
            <a:ext cx="7251881" cy="4752528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Подзаголовок 2"/>
          <p:cNvSpPr txBox="1">
            <a:spLocks/>
          </p:cNvSpPr>
          <p:nvPr/>
        </p:nvSpPr>
        <p:spPr bwMode="auto">
          <a:xfrm>
            <a:off x="0" y="1052513"/>
            <a:ext cx="8002588" cy="69850"/>
          </a:xfrm>
          <a:prstGeom prst="rect">
            <a:avLst/>
          </a:prstGeom>
          <a:solidFill>
            <a:srgbClr val="009900"/>
          </a:solidFill>
          <a:ln w="9525">
            <a:noFill/>
            <a:miter lim="800000"/>
            <a:headEnd/>
            <a:tailEnd/>
          </a:ln>
        </p:spPr>
        <p:txBody>
          <a:bodyPr lIns="0" rIns="18288"/>
          <a:lstStyle/>
          <a:p>
            <a:pPr marL="273050" indent="-273050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  <a:defRPr/>
            </a:pPr>
            <a:r>
              <a:rPr lang="ru-RU" sz="1800" b="0" i="0">
                <a:solidFill>
                  <a:srgbClr val="00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 </a:t>
            </a:r>
            <a:endParaRPr lang="ru-RU" sz="1400" i="0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590694" y="1206356"/>
            <a:ext cx="7775575" cy="574675"/>
          </a:xfrm>
        </p:spPr>
        <p:txBody>
          <a:bodyPr lIns="0" rIns="18288"/>
          <a:lstStyle/>
          <a:p>
            <a:pPr marL="0" indent="0" algn="ctr"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ru-RU" sz="4000" b="1" i="1" dirty="0" smtClean="0">
                <a:solidFill>
                  <a:srgbClr val="C82600"/>
                </a:solidFill>
                <a:latin typeface="Arial" charset="0"/>
              </a:rPr>
              <a:t>Злокачественные язвы:</a:t>
            </a:r>
          </a:p>
        </p:txBody>
      </p:sp>
      <p:sp>
        <p:nvSpPr>
          <p:cNvPr id="54277" name="Rectangle 5"/>
          <p:cNvSpPr>
            <a:spLocks noChangeArrowheads="1"/>
          </p:cNvSpPr>
          <p:nvPr/>
        </p:nvSpPr>
        <p:spPr bwMode="auto">
          <a:xfrm>
            <a:off x="539750" y="2276475"/>
            <a:ext cx="79200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ru-RU" sz="1800" i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39939" name="Rectangle 6"/>
          <p:cNvSpPr>
            <a:spLocks noChangeArrowheads="1"/>
          </p:cNvSpPr>
          <p:nvPr/>
        </p:nvSpPr>
        <p:spPr bwMode="auto">
          <a:xfrm>
            <a:off x="4592638" y="29638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 sz="2400" i="0"/>
          </a:p>
        </p:txBody>
      </p:sp>
      <p:pic>
        <p:nvPicPr>
          <p:cNvPr id="39940" name="Picture 5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643063" cy="1052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41" name="Picture 10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850" y="2059564"/>
            <a:ext cx="4752975" cy="4392612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39942" name="Picture 11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74515" y="2100399"/>
            <a:ext cx="3527747" cy="4351777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9" name="Подзаголовок 2"/>
          <p:cNvSpPr txBox="1">
            <a:spLocks/>
          </p:cNvSpPr>
          <p:nvPr/>
        </p:nvSpPr>
        <p:spPr bwMode="auto">
          <a:xfrm>
            <a:off x="0" y="1052513"/>
            <a:ext cx="8002588" cy="69850"/>
          </a:xfrm>
          <a:prstGeom prst="rect">
            <a:avLst/>
          </a:prstGeom>
          <a:solidFill>
            <a:srgbClr val="009900"/>
          </a:solidFill>
          <a:ln w="9525">
            <a:noFill/>
            <a:miter lim="800000"/>
            <a:headEnd/>
            <a:tailEnd/>
          </a:ln>
        </p:spPr>
        <p:txBody>
          <a:bodyPr lIns="0" rIns="18288"/>
          <a:lstStyle/>
          <a:p>
            <a:pPr marL="273050" indent="-273050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  <a:defRPr/>
            </a:pPr>
            <a:r>
              <a:rPr lang="ru-RU" sz="1800" b="0" i="0">
                <a:solidFill>
                  <a:srgbClr val="00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 </a:t>
            </a:r>
            <a:endParaRPr lang="ru-RU" sz="1400" i="0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704850" y="1164996"/>
            <a:ext cx="7775575" cy="574675"/>
          </a:xfrm>
        </p:spPr>
        <p:txBody>
          <a:bodyPr lIns="0" rIns="18288"/>
          <a:lstStyle/>
          <a:p>
            <a:pPr marL="0" indent="0" algn="ctr"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ru-RU" sz="4400" b="1" i="1" dirty="0" smtClean="0">
                <a:solidFill>
                  <a:srgbClr val="C82600"/>
                </a:solidFill>
                <a:latin typeface="Arial" charset="0"/>
              </a:rPr>
              <a:t>Гигиенические процедуры</a:t>
            </a:r>
          </a:p>
        </p:txBody>
      </p:sp>
      <p:sp>
        <p:nvSpPr>
          <p:cNvPr id="54277" name="Rectangle 5"/>
          <p:cNvSpPr>
            <a:spLocks noChangeArrowheads="1"/>
          </p:cNvSpPr>
          <p:nvPr/>
        </p:nvSpPr>
        <p:spPr bwMode="auto">
          <a:xfrm>
            <a:off x="539750" y="2276475"/>
            <a:ext cx="79200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ru-RU" sz="1800" i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40963" name="Rectangle 6"/>
          <p:cNvSpPr>
            <a:spLocks noChangeArrowheads="1"/>
          </p:cNvSpPr>
          <p:nvPr/>
        </p:nvSpPr>
        <p:spPr bwMode="auto">
          <a:xfrm>
            <a:off x="4592638" y="29638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 sz="2400" i="0"/>
          </a:p>
        </p:txBody>
      </p:sp>
      <p:pic>
        <p:nvPicPr>
          <p:cNvPr id="40964" name="Picture 5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643063" cy="1052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5" name="Picture 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32738" y="1790150"/>
            <a:ext cx="3889375" cy="4265741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40966" name="Подзаголовок 2"/>
          <p:cNvSpPr>
            <a:spLocks/>
          </p:cNvSpPr>
          <p:nvPr/>
        </p:nvSpPr>
        <p:spPr bwMode="auto">
          <a:xfrm>
            <a:off x="5429256" y="6286520"/>
            <a:ext cx="3024187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18288"/>
          <a:lstStyle/>
          <a:p>
            <a:pPr algn="ctr">
              <a:lnSpc>
                <a:spcPct val="80000"/>
              </a:lnSpc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</a:pPr>
            <a:r>
              <a:rPr lang="ru-RU" i="0" dirty="0"/>
              <a:t>МЫТЬЕ ГОЛОВЫ</a:t>
            </a:r>
          </a:p>
        </p:txBody>
      </p:sp>
      <p:pic>
        <p:nvPicPr>
          <p:cNvPr id="40967" name="Picture 1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9700" y="1772816"/>
            <a:ext cx="3413125" cy="4283075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40968" name="Подзаголовок 2"/>
          <p:cNvSpPr>
            <a:spLocks/>
          </p:cNvSpPr>
          <p:nvPr/>
        </p:nvSpPr>
        <p:spPr bwMode="auto">
          <a:xfrm>
            <a:off x="117166" y="6121111"/>
            <a:ext cx="4716462" cy="69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18288"/>
          <a:lstStyle/>
          <a:p>
            <a:pPr algn="ctr">
              <a:lnSpc>
                <a:spcPct val="150000"/>
              </a:lnSpc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</a:pPr>
            <a:r>
              <a:rPr lang="ru-RU" i="0" dirty="0"/>
              <a:t>СРЕДСТВО ДЛЯ МЫТЬЯ ГОЛОВЫ</a:t>
            </a:r>
          </a:p>
        </p:txBody>
      </p:sp>
      <p:sp>
        <p:nvSpPr>
          <p:cNvPr id="11" name="Подзаголовок 2"/>
          <p:cNvSpPr txBox="1">
            <a:spLocks/>
          </p:cNvSpPr>
          <p:nvPr/>
        </p:nvSpPr>
        <p:spPr bwMode="auto">
          <a:xfrm>
            <a:off x="0" y="1052513"/>
            <a:ext cx="8002588" cy="69850"/>
          </a:xfrm>
          <a:prstGeom prst="rect">
            <a:avLst/>
          </a:prstGeom>
          <a:solidFill>
            <a:srgbClr val="009900"/>
          </a:solidFill>
          <a:ln w="9525">
            <a:noFill/>
            <a:miter lim="800000"/>
            <a:headEnd/>
            <a:tailEnd/>
          </a:ln>
        </p:spPr>
        <p:txBody>
          <a:bodyPr lIns="0" rIns="18288"/>
          <a:lstStyle/>
          <a:p>
            <a:pPr marL="273050" indent="-273050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  <a:defRPr/>
            </a:pPr>
            <a:r>
              <a:rPr lang="ru-RU" sz="1800" b="0" i="0">
                <a:solidFill>
                  <a:srgbClr val="00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 </a:t>
            </a:r>
            <a:endParaRPr lang="ru-RU" sz="1400" i="0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5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643063" cy="1052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одзаголовок 2"/>
          <p:cNvSpPr txBox="1">
            <a:spLocks/>
          </p:cNvSpPr>
          <p:nvPr/>
        </p:nvSpPr>
        <p:spPr bwMode="auto">
          <a:xfrm>
            <a:off x="0" y="1052513"/>
            <a:ext cx="8002588" cy="69850"/>
          </a:xfrm>
          <a:prstGeom prst="rect">
            <a:avLst/>
          </a:prstGeom>
          <a:solidFill>
            <a:srgbClr val="009900"/>
          </a:solidFill>
          <a:ln w="9525">
            <a:noFill/>
            <a:miter lim="800000"/>
            <a:headEnd/>
            <a:tailEnd/>
          </a:ln>
        </p:spPr>
        <p:txBody>
          <a:bodyPr lIns="0" rIns="18288"/>
          <a:lstStyle/>
          <a:p>
            <a:pPr marL="273050" indent="-273050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  <a:defRPr/>
            </a:pPr>
            <a:r>
              <a:rPr lang="ru-RU" sz="1800" b="0" i="0">
                <a:solidFill>
                  <a:srgbClr val="00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 </a:t>
            </a:r>
            <a:endParaRPr lang="ru-RU" sz="1400" i="0" dirty="0"/>
          </a:p>
        </p:txBody>
      </p:sp>
      <p:sp>
        <p:nvSpPr>
          <p:cNvPr id="15363" name="Прямоугольник 5"/>
          <p:cNvSpPr>
            <a:spLocks noChangeArrowheads="1"/>
          </p:cNvSpPr>
          <p:nvPr/>
        </p:nvSpPr>
        <p:spPr bwMode="auto">
          <a:xfrm>
            <a:off x="395288" y="2708275"/>
            <a:ext cx="3816350" cy="4213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/>
              <a:t>При минимальном</a:t>
            </a:r>
          </a:p>
          <a:p>
            <a:r>
              <a:rPr lang="ru-RU" sz="2800"/>
              <a:t>благоприятном прогнозе</a:t>
            </a:r>
          </a:p>
          <a:p>
            <a:r>
              <a:rPr lang="ru-RU" sz="2800"/>
              <a:t>обеспечить максимально</a:t>
            </a:r>
          </a:p>
          <a:p>
            <a:r>
              <a:rPr lang="ru-RU" sz="2800"/>
              <a:t>удовлетворитель-ные условия</a:t>
            </a:r>
            <a:r>
              <a:rPr lang="ru-RU" sz="3200"/>
              <a:t> жизни.</a:t>
            </a:r>
          </a:p>
          <a:p>
            <a:pPr eaLnBrk="0" hangingPunct="0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</a:pPr>
            <a:endParaRPr lang="ru-RU" sz="3200"/>
          </a:p>
        </p:txBody>
      </p:sp>
      <p:sp>
        <p:nvSpPr>
          <p:cNvPr id="15364" name="Прямоугольник 6"/>
          <p:cNvSpPr>
            <a:spLocks noChangeArrowheads="1"/>
          </p:cNvSpPr>
          <p:nvPr/>
        </p:nvSpPr>
        <p:spPr bwMode="auto">
          <a:xfrm>
            <a:off x="827088" y="1268413"/>
            <a:ext cx="7848600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400">
                <a:solidFill>
                  <a:srgbClr val="C82600"/>
                </a:solidFill>
              </a:rPr>
              <a:t>Цель симптоматического лечения-</a:t>
            </a:r>
          </a:p>
        </p:txBody>
      </p:sp>
      <p:pic>
        <p:nvPicPr>
          <p:cNvPr id="15365" name="Picture 6" descr="Patient-with-DR-Team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4663" y="2708275"/>
            <a:ext cx="4608512" cy="3673475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684213" y="1341438"/>
            <a:ext cx="7775575" cy="574675"/>
          </a:xfrm>
        </p:spPr>
        <p:txBody>
          <a:bodyPr lIns="0" rIns="18288"/>
          <a:lstStyle/>
          <a:p>
            <a:pPr marL="0" indent="0" algn="ctr"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ru-RU" sz="4400" b="1" i="1" dirty="0" smtClean="0">
                <a:solidFill>
                  <a:srgbClr val="C82600"/>
                </a:solidFill>
                <a:latin typeface="Arial" charset="0"/>
              </a:rPr>
              <a:t>Профилактика пролежней:</a:t>
            </a:r>
          </a:p>
        </p:txBody>
      </p:sp>
      <p:sp>
        <p:nvSpPr>
          <p:cNvPr id="54277" name="Rectangle 5"/>
          <p:cNvSpPr>
            <a:spLocks noChangeArrowheads="1"/>
          </p:cNvSpPr>
          <p:nvPr/>
        </p:nvSpPr>
        <p:spPr bwMode="auto">
          <a:xfrm>
            <a:off x="539750" y="2995613"/>
            <a:ext cx="792003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ru-RU" sz="1800" i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43011" name="Rectangle 6"/>
          <p:cNvSpPr>
            <a:spLocks noChangeArrowheads="1"/>
          </p:cNvSpPr>
          <p:nvPr/>
        </p:nvSpPr>
        <p:spPr bwMode="auto">
          <a:xfrm>
            <a:off x="4592638" y="29638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 sz="2400" i="0"/>
          </a:p>
        </p:txBody>
      </p:sp>
      <p:pic>
        <p:nvPicPr>
          <p:cNvPr id="43012" name="Picture 5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643063" cy="1052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3" name="Picture 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288" y="2222500"/>
            <a:ext cx="5362575" cy="3654425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43014" name="Подзаголовок 2"/>
          <p:cNvSpPr>
            <a:spLocks/>
          </p:cNvSpPr>
          <p:nvPr/>
        </p:nvSpPr>
        <p:spPr bwMode="auto">
          <a:xfrm>
            <a:off x="468313" y="6021388"/>
            <a:ext cx="5183187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18288"/>
          <a:lstStyle/>
          <a:p>
            <a:pPr algn="ctr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</a:pPr>
            <a:r>
              <a:rPr lang="ru-RU" sz="2200" i="0"/>
              <a:t>ПРОТИВОПРОЛЕЖНЕВЫЙ МАТРАС</a:t>
            </a:r>
          </a:p>
        </p:txBody>
      </p:sp>
      <p:pic>
        <p:nvPicPr>
          <p:cNvPr id="43015" name="Picture 14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72225" y="2205038"/>
            <a:ext cx="1943100" cy="3671887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43016" name="Подзаголовок 2"/>
          <p:cNvSpPr>
            <a:spLocks/>
          </p:cNvSpPr>
          <p:nvPr/>
        </p:nvSpPr>
        <p:spPr bwMode="auto">
          <a:xfrm>
            <a:off x="5724525" y="6021388"/>
            <a:ext cx="3240088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18288"/>
          <a:lstStyle/>
          <a:p>
            <a:pPr algn="ctr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</a:pPr>
            <a:r>
              <a:rPr lang="ru-RU" sz="2200" i="0"/>
              <a:t>ТОНИЗИРУЮЩАЯ ЖИДКОСТЬ</a:t>
            </a:r>
          </a:p>
        </p:txBody>
      </p:sp>
      <p:sp>
        <p:nvSpPr>
          <p:cNvPr id="11" name="Подзаголовок 2"/>
          <p:cNvSpPr txBox="1">
            <a:spLocks/>
          </p:cNvSpPr>
          <p:nvPr/>
        </p:nvSpPr>
        <p:spPr bwMode="auto">
          <a:xfrm>
            <a:off x="0" y="1052513"/>
            <a:ext cx="8002588" cy="69850"/>
          </a:xfrm>
          <a:prstGeom prst="rect">
            <a:avLst/>
          </a:prstGeom>
          <a:solidFill>
            <a:srgbClr val="009900"/>
          </a:solidFill>
          <a:ln w="9525">
            <a:noFill/>
            <a:miter lim="800000"/>
            <a:headEnd/>
            <a:tailEnd/>
          </a:ln>
        </p:spPr>
        <p:txBody>
          <a:bodyPr lIns="0" rIns="18288"/>
          <a:lstStyle/>
          <a:p>
            <a:pPr marL="273050" indent="-273050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  <a:defRPr/>
            </a:pPr>
            <a:r>
              <a:rPr lang="ru-RU" sz="1800" b="0" i="0">
                <a:solidFill>
                  <a:srgbClr val="00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 </a:t>
            </a:r>
            <a:endParaRPr lang="ru-RU" sz="1400" i="0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950768" y="1228436"/>
            <a:ext cx="7775575" cy="574675"/>
          </a:xfrm>
        </p:spPr>
        <p:txBody>
          <a:bodyPr lIns="0" rIns="18288">
            <a:noAutofit/>
          </a:bodyPr>
          <a:lstStyle/>
          <a:p>
            <a:pPr marL="0" indent="0" algn="ctr" eaLnBrk="1" hangingPunct="1">
              <a:lnSpc>
                <a:spcPct val="80000"/>
              </a:lnSpc>
              <a:buFont typeface="Wingdings 2" pitchFamily="18" charset="2"/>
              <a:buNone/>
              <a:defRPr/>
            </a:pPr>
            <a:r>
              <a:rPr lang="ru-RU" sz="4400" b="1" i="1" dirty="0" smtClean="0">
                <a:solidFill>
                  <a:srgbClr val="C82600"/>
                </a:solidFill>
                <a:latin typeface="Arial" charset="0"/>
              </a:rPr>
              <a:t>Уход за полостью рта</a:t>
            </a:r>
          </a:p>
        </p:txBody>
      </p:sp>
      <p:sp>
        <p:nvSpPr>
          <p:cNvPr id="54277" name="Rectangle 5"/>
          <p:cNvSpPr>
            <a:spLocks noChangeArrowheads="1"/>
          </p:cNvSpPr>
          <p:nvPr/>
        </p:nvSpPr>
        <p:spPr bwMode="auto">
          <a:xfrm>
            <a:off x="539750" y="2473325"/>
            <a:ext cx="79200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ru-RU" sz="1800" i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44035" name="Rectangle 6"/>
          <p:cNvSpPr>
            <a:spLocks noChangeArrowheads="1"/>
          </p:cNvSpPr>
          <p:nvPr/>
        </p:nvSpPr>
        <p:spPr bwMode="auto">
          <a:xfrm>
            <a:off x="4592638" y="29638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 sz="2400" i="0"/>
          </a:p>
        </p:txBody>
      </p:sp>
      <p:pic>
        <p:nvPicPr>
          <p:cNvPr id="44036" name="Picture 5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643063" cy="1052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37" name="Picture 9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8313" y="2041525"/>
            <a:ext cx="3673475" cy="3309938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44038" name="Picture 13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92500" y="4483100"/>
            <a:ext cx="2592388" cy="2259013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44039" name="Picture 11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628" y="2000240"/>
            <a:ext cx="3835400" cy="3097212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10" name="Подзаголовок 2"/>
          <p:cNvSpPr txBox="1">
            <a:spLocks/>
          </p:cNvSpPr>
          <p:nvPr/>
        </p:nvSpPr>
        <p:spPr bwMode="auto">
          <a:xfrm>
            <a:off x="0" y="1052513"/>
            <a:ext cx="8002588" cy="69850"/>
          </a:xfrm>
          <a:prstGeom prst="rect">
            <a:avLst/>
          </a:prstGeom>
          <a:solidFill>
            <a:srgbClr val="009900"/>
          </a:solidFill>
          <a:ln w="9525">
            <a:noFill/>
            <a:miter lim="800000"/>
            <a:headEnd/>
            <a:tailEnd/>
          </a:ln>
        </p:spPr>
        <p:txBody>
          <a:bodyPr lIns="0" rIns="18288"/>
          <a:lstStyle/>
          <a:p>
            <a:pPr marL="273050" indent="-273050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  <a:defRPr/>
            </a:pPr>
            <a:r>
              <a:rPr lang="ru-RU" sz="1800" b="0" i="0">
                <a:solidFill>
                  <a:srgbClr val="00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 </a:t>
            </a:r>
            <a:endParaRPr lang="ru-RU" sz="1400" i="0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Rectangle 4"/>
          <p:cNvSpPr>
            <a:spLocks noChangeArrowheads="1"/>
          </p:cNvSpPr>
          <p:nvPr/>
        </p:nvSpPr>
        <p:spPr bwMode="auto">
          <a:xfrm>
            <a:off x="1476375" y="115888"/>
            <a:ext cx="748823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 sz="1800" i="0">
              <a:solidFill>
                <a:srgbClr val="2610AC"/>
              </a:solidFill>
            </a:endParaRPr>
          </a:p>
        </p:txBody>
      </p:sp>
      <p:sp>
        <p:nvSpPr>
          <p:cNvPr id="54277" name="Rectangle 5"/>
          <p:cNvSpPr>
            <a:spLocks noChangeArrowheads="1"/>
          </p:cNvSpPr>
          <p:nvPr/>
        </p:nvSpPr>
        <p:spPr bwMode="auto">
          <a:xfrm>
            <a:off x="539750" y="2276475"/>
            <a:ext cx="79200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ru-RU" sz="1800" i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45059" name="Rectangle 6"/>
          <p:cNvSpPr>
            <a:spLocks noChangeArrowheads="1"/>
          </p:cNvSpPr>
          <p:nvPr/>
        </p:nvSpPr>
        <p:spPr bwMode="auto">
          <a:xfrm>
            <a:off x="4592638" y="29638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 sz="2400" i="0"/>
          </a:p>
        </p:txBody>
      </p:sp>
      <p:pic>
        <p:nvPicPr>
          <p:cNvPr id="45060" name="Picture 5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643063" cy="1052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одзаголовок 2"/>
          <p:cNvSpPr txBox="1">
            <a:spLocks/>
          </p:cNvSpPr>
          <p:nvPr/>
        </p:nvSpPr>
        <p:spPr bwMode="auto">
          <a:xfrm>
            <a:off x="0" y="1052513"/>
            <a:ext cx="8002588" cy="69850"/>
          </a:xfrm>
          <a:prstGeom prst="rect">
            <a:avLst/>
          </a:prstGeom>
          <a:solidFill>
            <a:srgbClr val="009900"/>
          </a:solidFill>
          <a:ln w="9525">
            <a:noFill/>
            <a:miter lim="800000"/>
            <a:headEnd/>
            <a:tailEnd/>
          </a:ln>
        </p:spPr>
        <p:txBody>
          <a:bodyPr lIns="0" rIns="18288"/>
          <a:lstStyle/>
          <a:p>
            <a:pPr marL="273050" indent="-273050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  <a:defRPr/>
            </a:pPr>
            <a:r>
              <a:rPr lang="ru-RU" sz="1800" b="0" i="0">
                <a:solidFill>
                  <a:srgbClr val="00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 </a:t>
            </a:r>
            <a:endParaRPr lang="ru-RU" sz="1400" i="0" dirty="0"/>
          </a:p>
        </p:txBody>
      </p:sp>
      <p:sp>
        <p:nvSpPr>
          <p:cNvPr id="45062" name="Прямоугольник 8"/>
          <p:cNvSpPr>
            <a:spLocks noChangeArrowheads="1"/>
          </p:cNvSpPr>
          <p:nvPr/>
        </p:nvSpPr>
        <p:spPr bwMode="auto">
          <a:xfrm>
            <a:off x="215900" y="1125538"/>
            <a:ext cx="8820150" cy="146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000" i="0"/>
              <a:t>Медицинские сестры играют большую роль в организации ухода при симптоматическом лечении. </a:t>
            </a:r>
          </a:p>
        </p:txBody>
      </p:sp>
      <p:pic>
        <p:nvPicPr>
          <p:cNvPr id="45063" name="Picture 1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1458" y="2636838"/>
            <a:ext cx="5975350" cy="3998912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Rectangle 4"/>
          <p:cNvSpPr>
            <a:spLocks noChangeArrowheads="1"/>
          </p:cNvSpPr>
          <p:nvPr/>
        </p:nvSpPr>
        <p:spPr bwMode="auto">
          <a:xfrm>
            <a:off x="1476375" y="115888"/>
            <a:ext cx="748823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 sz="1800" i="0">
              <a:solidFill>
                <a:srgbClr val="2610AC"/>
              </a:solidFill>
            </a:endParaRPr>
          </a:p>
        </p:txBody>
      </p:sp>
      <p:sp>
        <p:nvSpPr>
          <p:cNvPr id="54277" name="Rectangle 5"/>
          <p:cNvSpPr>
            <a:spLocks noChangeArrowheads="1"/>
          </p:cNvSpPr>
          <p:nvPr/>
        </p:nvSpPr>
        <p:spPr bwMode="auto">
          <a:xfrm>
            <a:off x="539750" y="2276475"/>
            <a:ext cx="79200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ru-RU" sz="1800" i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46083" name="Rectangle 6"/>
          <p:cNvSpPr>
            <a:spLocks noChangeArrowheads="1"/>
          </p:cNvSpPr>
          <p:nvPr/>
        </p:nvSpPr>
        <p:spPr bwMode="auto">
          <a:xfrm>
            <a:off x="4592638" y="29638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 sz="2400" i="0"/>
          </a:p>
        </p:txBody>
      </p:sp>
      <p:pic>
        <p:nvPicPr>
          <p:cNvPr id="46084" name="Picture 5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643063" cy="1052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одзаголовок 2"/>
          <p:cNvSpPr txBox="1">
            <a:spLocks/>
          </p:cNvSpPr>
          <p:nvPr/>
        </p:nvSpPr>
        <p:spPr bwMode="auto">
          <a:xfrm>
            <a:off x="0" y="1052513"/>
            <a:ext cx="8002588" cy="69850"/>
          </a:xfrm>
          <a:prstGeom prst="rect">
            <a:avLst/>
          </a:prstGeom>
          <a:solidFill>
            <a:srgbClr val="009900"/>
          </a:solidFill>
          <a:ln w="9525">
            <a:noFill/>
            <a:miter lim="800000"/>
            <a:headEnd/>
            <a:tailEnd/>
          </a:ln>
        </p:spPr>
        <p:txBody>
          <a:bodyPr lIns="0" rIns="18288"/>
          <a:lstStyle/>
          <a:p>
            <a:pPr marL="273050" indent="-273050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  <a:defRPr/>
            </a:pPr>
            <a:r>
              <a:rPr lang="ru-RU" sz="1800" b="0" i="0">
                <a:solidFill>
                  <a:srgbClr val="00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 </a:t>
            </a:r>
            <a:endParaRPr lang="ru-RU" sz="1400" i="0" dirty="0"/>
          </a:p>
        </p:txBody>
      </p:sp>
      <p:sp>
        <p:nvSpPr>
          <p:cNvPr id="46086" name="Прямоугольник 9"/>
          <p:cNvSpPr>
            <a:spLocks noChangeArrowheads="1"/>
          </p:cNvSpPr>
          <p:nvPr/>
        </p:nvSpPr>
        <p:spPr bwMode="auto">
          <a:xfrm>
            <a:off x="280987" y="1032019"/>
            <a:ext cx="8856662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000" dirty="0">
                <a:solidFill>
                  <a:srgbClr val="C82600"/>
                </a:solidFill>
              </a:rPr>
              <a:t>Обучение родственников, осуществляющих уход:</a:t>
            </a:r>
          </a:p>
        </p:txBody>
      </p:sp>
      <p:pic>
        <p:nvPicPr>
          <p:cNvPr id="46087" name="Picture 10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91711" y="2614469"/>
            <a:ext cx="3309470" cy="39145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088" name="Picture 11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5742" y="2614469"/>
            <a:ext cx="2957972" cy="3914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089" name="Picture 12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73715" y="2614469"/>
            <a:ext cx="2878734" cy="3914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250825" y="2924175"/>
            <a:ext cx="8640763" cy="793750"/>
          </a:xfrm>
        </p:spPr>
        <p:txBody>
          <a:bodyPr lIns="0" rIns="18288">
            <a:noAutofit/>
          </a:bodyPr>
          <a:lstStyle/>
          <a:p>
            <a:pPr marL="0" indent="0" algn="ctr" eaLnBrk="1" hangingPunct="1">
              <a:lnSpc>
                <a:spcPct val="80000"/>
              </a:lnSpc>
              <a:buFont typeface="Wingdings 2" pitchFamily="18" charset="2"/>
              <a:buNone/>
              <a:defRPr/>
            </a:pPr>
            <a:r>
              <a:rPr lang="ru-RU" sz="6000" b="1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Спасибо за внимание!</a:t>
            </a:r>
            <a:endParaRPr lang="ru-RU" sz="6000" b="1" dirty="0" smtClean="0">
              <a:solidFill>
                <a:srgbClr val="0033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47106" name="Rectangle 6"/>
          <p:cNvSpPr>
            <a:spLocks noChangeArrowheads="1"/>
          </p:cNvSpPr>
          <p:nvPr/>
        </p:nvSpPr>
        <p:spPr bwMode="auto">
          <a:xfrm>
            <a:off x="4592638" y="29638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 sz="2400" i="0"/>
          </a:p>
        </p:txBody>
      </p:sp>
      <p:pic>
        <p:nvPicPr>
          <p:cNvPr id="47107" name="Picture 5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643063" cy="1052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одзаголовок 2"/>
          <p:cNvSpPr txBox="1">
            <a:spLocks/>
          </p:cNvSpPr>
          <p:nvPr/>
        </p:nvSpPr>
        <p:spPr bwMode="auto">
          <a:xfrm>
            <a:off x="0" y="1052513"/>
            <a:ext cx="8002588" cy="69850"/>
          </a:xfrm>
          <a:prstGeom prst="rect">
            <a:avLst/>
          </a:prstGeom>
          <a:solidFill>
            <a:srgbClr val="009900"/>
          </a:solidFill>
          <a:ln w="9525">
            <a:noFill/>
            <a:miter lim="800000"/>
            <a:headEnd/>
            <a:tailEnd/>
          </a:ln>
        </p:spPr>
        <p:txBody>
          <a:bodyPr lIns="0" rIns="18288"/>
          <a:lstStyle/>
          <a:p>
            <a:pPr marL="273050" indent="-273050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  <a:defRPr/>
            </a:pPr>
            <a:r>
              <a:rPr lang="ru-RU" sz="1800" b="0" i="0">
                <a:solidFill>
                  <a:srgbClr val="00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 </a:t>
            </a:r>
            <a:endParaRPr lang="ru-RU" sz="1400" i="0" dirty="0"/>
          </a:p>
        </p:txBody>
      </p:sp>
      <p:pic>
        <p:nvPicPr>
          <p:cNvPr id="4710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7236" y="1247631"/>
            <a:ext cx="8574087" cy="5500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32588" y="5162550"/>
            <a:ext cx="2303462" cy="1651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3" name="Подзаголовок 2"/>
          <p:cNvSpPr>
            <a:spLocks noGrp="1"/>
          </p:cNvSpPr>
          <p:nvPr>
            <p:ph type="body" sz="half" idx="4294967295"/>
          </p:nvPr>
        </p:nvSpPr>
        <p:spPr>
          <a:xfrm>
            <a:off x="0" y="1052513"/>
            <a:ext cx="8002588" cy="69850"/>
          </a:xfrm>
          <a:solidFill>
            <a:srgbClr val="009900"/>
          </a:solidFill>
        </p:spPr>
        <p:txBody>
          <a:bodyPr lIns="0" rIns="18288"/>
          <a:lstStyle/>
          <a:p>
            <a:pPr eaLnBrk="1" hangingPunct="1">
              <a:buFont typeface="Wingdings 2" pitchFamily="18" charset="2"/>
              <a:buNone/>
              <a:defRPr/>
            </a:pPr>
            <a:r>
              <a:rPr lang="ru-RU" sz="1800" dirty="0" smtClean="0">
                <a:solidFill>
                  <a:srgbClr val="00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endParaRPr lang="ru-RU" sz="1400" b="1" dirty="0" smtClean="0">
              <a:solidFill>
                <a:srgbClr val="3333FF"/>
              </a:solidFill>
              <a:latin typeface="Arial" charset="0"/>
            </a:endParaRPr>
          </a:p>
        </p:txBody>
      </p:sp>
      <p:pic>
        <p:nvPicPr>
          <p:cNvPr id="16387" name="Picture 11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32588" y="2276475"/>
            <a:ext cx="2273300" cy="2808288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16388" name="Picture 5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643063" cy="1052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9" name="Прямоугольник 9"/>
          <p:cNvSpPr>
            <a:spLocks noChangeArrowheads="1"/>
          </p:cNvSpPr>
          <p:nvPr/>
        </p:nvSpPr>
        <p:spPr bwMode="auto">
          <a:xfrm>
            <a:off x="179388" y="1196975"/>
            <a:ext cx="8713787" cy="102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3400">
                <a:solidFill>
                  <a:srgbClr val="C82600"/>
                </a:solidFill>
              </a:rPr>
              <a:t>Обеспечение квалифицированного симптоматического лечения</a:t>
            </a:r>
          </a:p>
        </p:txBody>
      </p:sp>
      <p:sp>
        <p:nvSpPr>
          <p:cNvPr id="16390" name="Rectangle 2"/>
          <p:cNvSpPr>
            <a:spLocks noChangeArrowheads="1"/>
          </p:cNvSpPr>
          <p:nvPr/>
        </p:nvSpPr>
        <p:spPr bwMode="auto">
          <a:xfrm>
            <a:off x="107950" y="2513013"/>
            <a:ext cx="6624638" cy="403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spcAft>
                <a:spcPts val="4200"/>
              </a:spcAft>
              <a:buFontTx/>
              <a:buChar char="•"/>
              <a:tabLst>
                <a:tab pos="180975" algn="l"/>
              </a:tabLst>
            </a:pPr>
            <a:r>
              <a:rPr lang="ru-RU" sz="3200" dirty="0">
                <a:cs typeface="Arial" charset="0"/>
              </a:rPr>
              <a:t>планирование помощи с учетом желаний пациента о его лечении;</a:t>
            </a:r>
          </a:p>
          <a:p>
            <a:pPr eaLnBrk="0" hangingPunct="0">
              <a:spcAft>
                <a:spcPts val="4200"/>
              </a:spcAft>
              <a:buFontTx/>
              <a:buChar char="•"/>
              <a:tabLst>
                <a:tab pos="180975" algn="l"/>
              </a:tabLst>
            </a:pPr>
            <a:r>
              <a:rPr lang="ru-RU" sz="3200" dirty="0">
                <a:cs typeface="Arial" charset="0"/>
              </a:rPr>
              <a:t>психологические особенности общения с </a:t>
            </a:r>
            <a:r>
              <a:rPr lang="ru-RU" sz="3200" dirty="0" err="1">
                <a:cs typeface="Arial" charset="0"/>
              </a:rPr>
              <a:t>инкурабельными</a:t>
            </a:r>
            <a:r>
              <a:rPr lang="ru-RU" sz="3200" dirty="0">
                <a:cs typeface="Arial" charset="0"/>
              </a:rPr>
              <a:t> пациентами и членами их семей; 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body" sz="half" idx="4294967295"/>
          </p:nvPr>
        </p:nvSpPr>
        <p:spPr>
          <a:xfrm>
            <a:off x="0" y="1052513"/>
            <a:ext cx="8002588" cy="69850"/>
          </a:xfrm>
          <a:solidFill>
            <a:srgbClr val="009900"/>
          </a:solidFill>
        </p:spPr>
        <p:txBody>
          <a:bodyPr lIns="0" rIns="18288"/>
          <a:lstStyle/>
          <a:p>
            <a:pPr eaLnBrk="1" hangingPunct="1">
              <a:buFont typeface="Wingdings 2" pitchFamily="18" charset="2"/>
              <a:buNone/>
              <a:defRPr/>
            </a:pPr>
            <a:r>
              <a:rPr lang="ru-RU" sz="1800" dirty="0" smtClean="0">
                <a:solidFill>
                  <a:srgbClr val="00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endParaRPr lang="ru-RU" sz="1400" b="1" dirty="0" smtClean="0">
              <a:solidFill>
                <a:srgbClr val="3333FF"/>
              </a:solidFill>
              <a:latin typeface="Arial" charset="0"/>
            </a:endParaRPr>
          </a:p>
        </p:txBody>
      </p:sp>
      <p:pic>
        <p:nvPicPr>
          <p:cNvPr id="17410" name="Picture 5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643063" cy="1052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1" name="Picture 6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86578" y="2298890"/>
            <a:ext cx="2209785" cy="1922273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17412" name="Прямоугольник 12"/>
          <p:cNvSpPr>
            <a:spLocks noChangeArrowheads="1"/>
          </p:cNvSpPr>
          <p:nvPr/>
        </p:nvSpPr>
        <p:spPr bwMode="auto">
          <a:xfrm>
            <a:off x="179388" y="1196975"/>
            <a:ext cx="8713787" cy="102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3400">
                <a:solidFill>
                  <a:srgbClr val="C82600"/>
                </a:solidFill>
              </a:rPr>
              <a:t>Обеспечение квалифицированного симптоматического лечения</a:t>
            </a:r>
          </a:p>
        </p:txBody>
      </p:sp>
      <p:sp>
        <p:nvSpPr>
          <p:cNvPr id="17413" name="Rectangle 1"/>
          <p:cNvSpPr>
            <a:spLocks noChangeArrowheads="1"/>
          </p:cNvSpPr>
          <p:nvPr/>
        </p:nvSpPr>
        <p:spPr bwMode="auto">
          <a:xfrm>
            <a:off x="107950" y="2241550"/>
            <a:ext cx="6821504" cy="4125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>
              <a:spcAft>
                <a:spcPts val="1500"/>
              </a:spcAft>
              <a:buFontTx/>
              <a:buChar char="•"/>
              <a:tabLst>
                <a:tab pos="180975" algn="l"/>
              </a:tabLst>
            </a:pPr>
            <a:r>
              <a:rPr lang="ru-RU" sz="2800" i="0" dirty="0">
                <a:cs typeface="Arial" charset="0"/>
              </a:rPr>
              <a:t>адекватное обезболивание </a:t>
            </a:r>
            <a:r>
              <a:rPr lang="ru-RU" sz="2800" i="0" dirty="0" err="1">
                <a:cs typeface="Arial" charset="0"/>
              </a:rPr>
              <a:t>инкурабельных</a:t>
            </a:r>
            <a:r>
              <a:rPr lang="ru-RU" sz="2800" i="0" dirty="0">
                <a:cs typeface="Arial" charset="0"/>
              </a:rPr>
              <a:t> пациентов по трехступенчатой схеме ВОЗ и купирование других патологических                        симптомов в соответствии с последними достижениями медицинской науки;</a:t>
            </a:r>
          </a:p>
          <a:p>
            <a:pPr eaLnBrk="0" hangingPunct="0">
              <a:spcAft>
                <a:spcPts val="1500"/>
              </a:spcAft>
              <a:buFontTx/>
              <a:buChar char="•"/>
              <a:tabLst>
                <a:tab pos="180975" algn="l"/>
              </a:tabLst>
            </a:pPr>
            <a:r>
              <a:rPr lang="ru-RU" sz="2800" i="0" dirty="0">
                <a:cs typeface="Arial" charset="0"/>
              </a:rPr>
              <a:t>философские, этические и духовные проблемы.</a:t>
            </a:r>
          </a:p>
        </p:txBody>
      </p:sp>
      <p:pic>
        <p:nvPicPr>
          <p:cNvPr id="17414" name="Picture 7" descr="i?id=30316b98c0f71071794bacfd4972b195&amp;n=33&amp;h=17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22344" y="4437062"/>
            <a:ext cx="2174019" cy="1849457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body" sz="half" idx="4294967295"/>
          </p:nvPr>
        </p:nvSpPr>
        <p:spPr>
          <a:xfrm>
            <a:off x="0" y="1052513"/>
            <a:ext cx="8002588" cy="69850"/>
          </a:xfrm>
          <a:solidFill>
            <a:srgbClr val="009900"/>
          </a:solidFill>
        </p:spPr>
        <p:txBody>
          <a:bodyPr lIns="0" rIns="18288"/>
          <a:lstStyle/>
          <a:p>
            <a:pPr eaLnBrk="1" hangingPunct="1">
              <a:buFont typeface="Wingdings 2" pitchFamily="18" charset="2"/>
              <a:buNone/>
              <a:defRPr/>
            </a:pPr>
            <a:r>
              <a:rPr lang="ru-RU" sz="1800" dirty="0" smtClean="0">
                <a:solidFill>
                  <a:srgbClr val="00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endParaRPr lang="ru-RU" sz="1400" b="1" dirty="0" smtClean="0">
              <a:solidFill>
                <a:srgbClr val="3333FF"/>
              </a:solidFill>
              <a:latin typeface="Arial" charset="0"/>
            </a:endParaRPr>
          </a:p>
        </p:txBody>
      </p:sp>
      <p:pic>
        <p:nvPicPr>
          <p:cNvPr id="18434" name="Picture 5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643063" cy="1052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5" name="Rectangle 1"/>
          <p:cNvSpPr>
            <a:spLocks noChangeArrowheads="1"/>
          </p:cNvSpPr>
          <p:nvPr/>
        </p:nvSpPr>
        <p:spPr bwMode="auto">
          <a:xfrm>
            <a:off x="975300" y="1115811"/>
            <a:ext cx="720090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spcAft>
                <a:spcPts val="5400"/>
              </a:spcAft>
            </a:pPr>
            <a:r>
              <a:rPr lang="ru-RU" sz="2800" dirty="0" smtClean="0"/>
              <a:t>Боль </a:t>
            </a:r>
            <a:r>
              <a:rPr lang="ru-RU" sz="2800" dirty="0"/>
              <a:t>– одно из страшных последствий для онкологического </a:t>
            </a:r>
            <a:r>
              <a:rPr lang="ru-RU" sz="2800" dirty="0" smtClean="0"/>
              <a:t>пациента</a:t>
            </a:r>
            <a:r>
              <a:rPr lang="ru-RU" sz="2800" i="0" dirty="0" smtClean="0"/>
              <a:t> </a:t>
            </a:r>
            <a:endParaRPr lang="ru-RU" sz="2800" i="0" dirty="0"/>
          </a:p>
        </p:txBody>
      </p:sp>
      <p:pic>
        <p:nvPicPr>
          <p:cNvPr id="18436" name="Picture 5" descr="6965AF837DA6719148DAF4C3A41F5BBE1CD527998F83798562E103200F85654C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87151" y="2492375"/>
            <a:ext cx="6983412" cy="4176713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body" sz="half" idx="4294967295"/>
          </p:nvPr>
        </p:nvSpPr>
        <p:spPr>
          <a:xfrm>
            <a:off x="0" y="1052513"/>
            <a:ext cx="8002588" cy="69850"/>
          </a:xfrm>
          <a:solidFill>
            <a:srgbClr val="009900"/>
          </a:solidFill>
        </p:spPr>
        <p:txBody>
          <a:bodyPr lIns="0" rIns="18288"/>
          <a:lstStyle/>
          <a:p>
            <a:pPr eaLnBrk="1" hangingPunct="1">
              <a:buFont typeface="Wingdings 2" pitchFamily="18" charset="2"/>
              <a:buNone/>
              <a:defRPr/>
            </a:pPr>
            <a:r>
              <a:rPr lang="ru-RU" sz="1800" dirty="0" smtClean="0">
                <a:solidFill>
                  <a:srgbClr val="00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endParaRPr lang="ru-RU" sz="1400" b="1" dirty="0" smtClean="0">
              <a:solidFill>
                <a:srgbClr val="3333FF"/>
              </a:solidFill>
              <a:latin typeface="Arial" charset="0"/>
            </a:endParaRPr>
          </a:p>
        </p:txBody>
      </p:sp>
      <p:pic>
        <p:nvPicPr>
          <p:cNvPr id="19458" name="Picture 5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643063" cy="1052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9" name="Rectangle 1"/>
          <p:cNvSpPr>
            <a:spLocks noChangeArrowheads="1"/>
          </p:cNvSpPr>
          <p:nvPr/>
        </p:nvSpPr>
        <p:spPr bwMode="auto">
          <a:xfrm>
            <a:off x="179388" y="1568138"/>
            <a:ext cx="8713787" cy="420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spcAft>
                <a:spcPts val="3000"/>
              </a:spcAft>
            </a:pPr>
            <a:r>
              <a:rPr lang="ru-RU" sz="3200" dirty="0"/>
              <a:t>Оценка эффективности лечебных мероприятий по трем основным направлениям:</a:t>
            </a:r>
          </a:p>
          <a:p>
            <a:pPr algn="just">
              <a:spcAft>
                <a:spcPts val="3000"/>
              </a:spcAft>
            </a:pPr>
            <a:r>
              <a:rPr lang="ru-RU" sz="3200" dirty="0"/>
              <a:t>-оценка характера боли;</a:t>
            </a:r>
          </a:p>
          <a:p>
            <a:pPr algn="just">
              <a:spcAft>
                <a:spcPts val="3000"/>
              </a:spcAft>
            </a:pPr>
            <a:r>
              <a:rPr lang="ru-RU" sz="3200" dirty="0"/>
              <a:t>-</a:t>
            </a:r>
            <a:r>
              <a:rPr lang="ru-RU" sz="3200" dirty="0" err="1"/>
              <a:t>терапевтичесая</a:t>
            </a:r>
            <a:r>
              <a:rPr lang="ru-RU" sz="3200" dirty="0"/>
              <a:t> тактика;</a:t>
            </a:r>
          </a:p>
          <a:p>
            <a:pPr algn="just">
              <a:spcAft>
                <a:spcPts val="3000"/>
              </a:spcAft>
            </a:pPr>
            <a:r>
              <a:rPr lang="ru-RU" sz="3200" dirty="0"/>
              <a:t>-постоянный уход. 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/>
          <p:cNvSpPr>
            <a:spLocks noGrp="1"/>
          </p:cNvSpPr>
          <p:nvPr>
            <p:ph type="title"/>
          </p:nvPr>
        </p:nvSpPr>
        <p:spPr>
          <a:xfrm>
            <a:off x="468313" y="1196975"/>
            <a:ext cx="8229600" cy="576263"/>
          </a:xfrm>
        </p:spPr>
        <p:txBody>
          <a:bodyPr/>
          <a:lstStyle/>
          <a:p>
            <a:pPr algn="ctr"/>
            <a:r>
              <a:rPr lang="ru-RU" sz="4000" b="1" i="1" dirty="0" err="1" smtClean="0">
                <a:solidFill>
                  <a:srgbClr val="C82600"/>
                </a:solidFill>
              </a:rPr>
              <a:t>Бисфосфонаты</a:t>
            </a:r>
            <a:r>
              <a:rPr lang="ru-RU" sz="4000" b="1" i="1" dirty="0" smtClean="0">
                <a:solidFill>
                  <a:srgbClr val="C82600"/>
                </a:solidFill>
              </a:rPr>
              <a:t> -</a:t>
            </a:r>
          </a:p>
        </p:txBody>
      </p:sp>
      <p:sp>
        <p:nvSpPr>
          <p:cNvPr id="20482" name="Rectangle 3"/>
          <p:cNvSpPr>
            <a:spLocks noGrp="1"/>
          </p:cNvSpPr>
          <p:nvPr>
            <p:ph idx="1"/>
          </p:nvPr>
        </p:nvSpPr>
        <p:spPr>
          <a:xfrm>
            <a:off x="107504" y="1886239"/>
            <a:ext cx="5040759" cy="4479925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b="1" i="1" dirty="0" smtClean="0"/>
              <a:t>   </a:t>
            </a:r>
            <a:r>
              <a:rPr lang="ru-RU" sz="2800" b="1" i="1" dirty="0" smtClean="0">
                <a:solidFill>
                  <a:srgbClr val="3333FF"/>
                </a:solidFill>
                <a:latin typeface="Arial" charset="0"/>
              </a:rPr>
              <a:t>это группа лекарственных препаратов, направленная на укрепление костной ткани. На сегодняшний день они являются одними из самых эффективных препаратов.</a:t>
            </a:r>
            <a:r>
              <a:rPr lang="ru-RU" sz="2400" b="1" i="1" dirty="0" smtClean="0">
                <a:solidFill>
                  <a:srgbClr val="3333FF"/>
                </a:solidFill>
                <a:latin typeface="Arial" charset="0"/>
              </a:rPr>
              <a:t> 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body" sz="half" idx="4294967295"/>
          </p:nvPr>
        </p:nvSpPr>
        <p:spPr>
          <a:xfrm>
            <a:off x="0" y="1052513"/>
            <a:ext cx="8002588" cy="69850"/>
          </a:xfrm>
          <a:solidFill>
            <a:srgbClr val="009900"/>
          </a:solidFill>
        </p:spPr>
        <p:txBody>
          <a:bodyPr lIns="0" rIns="18288"/>
          <a:lstStyle/>
          <a:p>
            <a:pPr eaLnBrk="1" hangingPunct="1">
              <a:buFont typeface="Wingdings 2" pitchFamily="18" charset="2"/>
              <a:buNone/>
              <a:defRPr/>
            </a:pPr>
            <a:r>
              <a:rPr lang="ru-RU" sz="1800" dirty="0" smtClean="0">
                <a:solidFill>
                  <a:srgbClr val="00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endParaRPr lang="ru-RU" sz="1400" b="1" dirty="0" smtClean="0">
              <a:solidFill>
                <a:srgbClr val="3333FF"/>
              </a:solidFill>
              <a:latin typeface="Arial" charset="0"/>
            </a:endParaRPr>
          </a:p>
        </p:txBody>
      </p:sp>
      <p:pic>
        <p:nvPicPr>
          <p:cNvPr id="20484" name="Picture 5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643063" cy="1052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5" name="Rectangle 1"/>
          <p:cNvSpPr>
            <a:spLocks noChangeArrowheads="1"/>
          </p:cNvSpPr>
          <p:nvPr/>
        </p:nvSpPr>
        <p:spPr bwMode="auto">
          <a:xfrm>
            <a:off x="5148263" y="4670425"/>
            <a:ext cx="3744912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>
              <a:spcAft>
                <a:spcPts val="5400"/>
              </a:spcAft>
            </a:pPr>
            <a:endParaRPr lang="ru-RU" sz="2800" i="0"/>
          </a:p>
        </p:txBody>
      </p:sp>
      <p:pic>
        <p:nvPicPr>
          <p:cNvPr id="20486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263" y="2276475"/>
            <a:ext cx="3816350" cy="381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4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47829" y="3500438"/>
            <a:ext cx="3408843" cy="3082929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21506" name="Rectangle 5"/>
          <p:cNvSpPr>
            <a:spLocks noGrp="1"/>
          </p:cNvSpPr>
          <p:nvPr>
            <p:ph type="title"/>
          </p:nvPr>
        </p:nvSpPr>
        <p:spPr>
          <a:xfrm>
            <a:off x="468313" y="957263"/>
            <a:ext cx="8229600" cy="1143000"/>
          </a:xfrm>
        </p:spPr>
        <p:txBody>
          <a:bodyPr/>
          <a:lstStyle/>
          <a:p>
            <a:pPr algn="ctr"/>
            <a:r>
              <a:rPr lang="ru-RU" sz="3200" b="1" i="1" smtClean="0">
                <a:solidFill>
                  <a:srgbClr val="C82600"/>
                </a:solidFill>
              </a:rPr>
              <a:t>Бисфосфонаты расширили возможности в оказании действенной помощи пациентам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body" sz="half" idx="4294967295"/>
          </p:nvPr>
        </p:nvSpPr>
        <p:spPr>
          <a:xfrm>
            <a:off x="0" y="1052513"/>
            <a:ext cx="8002588" cy="69850"/>
          </a:xfrm>
          <a:solidFill>
            <a:srgbClr val="009900"/>
          </a:solidFill>
        </p:spPr>
        <p:txBody>
          <a:bodyPr lIns="0" rIns="18288"/>
          <a:lstStyle/>
          <a:p>
            <a:pPr eaLnBrk="1" hangingPunct="1">
              <a:buFont typeface="Wingdings 2" pitchFamily="18" charset="2"/>
              <a:buNone/>
              <a:defRPr/>
            </a:pPr>
            <a:r>
              <a:rPr lang="ru-RU" sz="1800" dirty="0" smtClean="0">
                <a:solidFill>
                  <a:srgbClr val="00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endParaRPr lang="ru-RU" sz="1400" b="1" dirty="0" smtClean="0">
              <a:solidFill>
                <a:srgbClr val="3333FF"/>
              </a:solidFill>
              <a:latin typeface="Arial" charset="0"/>
            </a:endParaRPr>
          </a:p>
        </p:txBody>
      </p:sp>
      <p:pic>
        <p:nvPicPr>
          <p:cNvPr id="21508" name="Picture 5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643063" cy="1052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9" name="Rectangle 1"/>
          <p:cNvSpPr>
            <a:spLocks noChangeArrowheads="1"/>
          </p:cNvSpPr>
          <p:nvPr/>
        </p:nvSpPr>
        <p:spPr bwMode="auto">
          <a:xfrm>
            <a:off x="179388" y="3408363"/>
            <a:ext cx="8713787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>
              <a:spcAft>
                <a:spcPts val="5400"/>
              </a:spcAft>
            </a:pPr>
            <a:endParaRPr lang="ru-RU" sz="2800" i="0"/>
          </a:p>
        </p:txBody>
      </p:sp>
      <p:pic>
        <p:nvPicPr>
          <p:cNvPr id="2151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179388" y="2217738"/>
            <a:ext cx="3382164" cy="2354270"/>
          </a:xfrm>
          <a:ln>
            <a:solidFill>
              <a:schemeClr val="accent1"/>
            </a:solidFill>
          </a:ln>
        </p:spPr>
      </p:pic>
      <p:pic>
        <p:nvPicPr>
          <p:cNvPr id="21511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786050" y="3071810"/>
            <a:ext cx="3003568" cy="3003568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Другая 4">
      <a:dk1>
        <a:sysClr val="windowText" lastClr="000000"/>
      </a:dk1>
      <a:lt1>
        <a:srgbClr val="70FFC5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2611</TotalTime>
  <Words>717</Words>
  <Application>Microsoft Office PowerPoint</Application>
  <PresentationFormat>Экран (4:3)</PresentationFormat>
  <Paragraphs>136</Paragraphs>
  <Slides>34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34</vt:i4>
      </vt:variant>
    </vt:vector>
  </HeadingPairs>
  <TitlesOfParts>
    <vt:vector size="35" baseType="lpstr">
      <vt:lpstr>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Бисфосфонаты -</vt:lpstr>
      <vt:lpstr>Бисфосфонаты расширили возможности в оказании действенной помощи пациентам</vt:lpstr>
      <vt:lpstr>Лучевая терапия при болевом синдроме.</vt:lpstr>
      <vt:lpstr>Презентация PowerPoint</vt:lpstr>
      <vt:lpstr>Основополагающие принципы лечения хронической боли</vt:lpstr>
      <vt:lpstr>Методы лечения хронической боли</vt:lpstr>
      <vt:lpstr>Важнейшее правило лечения боли: </vt:lpstr>
      <vt:lpstr>Специфические расстройства: анорексия и кахексия</vt:lpstr>
      <vt:lpstr>Специфические расстройства </vt:lpstr>
      <vt:lpstr>Специфические расстройства </vt:lpstr>
      <vt:lpstr>Как правильно организовать питание пациента:</vt:lpstr>
      <vt:lpstr>Пищевые продукты и блюда возбуждающие аппетит</vt:lpstr>
      <vt:lpstr>Соки при снижении аппетита: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Технология выполнения простой медицинской услуги</dc:title>
  <dc:creator>User</dc:creator>
  <cp:lastModifiedBy>Sveta</cp:lastModifiedBy>
  <cp:revision>132</cp:revision>
  <dcterms:created xsi:type="dcterms:W3CDTF">2012-03-17T09:16:34Z</dcterms:created>
  <dcterms:modified xsi:type="dcterms:W3CDTF">2015-09-21T15:20:50Z</dcterms:modified>
</cp:coreProperties>
</file>