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50" r:id="rId1"/>
  </p:sldMasterIdLst>
  <p:notesMasterIdLst>
    <p:notesMasterId r:id="rId23"/>
  </p:notesMasterIdLst>
  <p:handoutMasterIdLst>
    <p:handoutMasterId r:id="rId24"/>
  </p:handoutMasterIdLst>
  <p:sldIdLst>
    <p:sldId id="285" r:id="rId2"/>
    <p:sldId id="677" r:id="rId3"/>
    <p:sldId id="704" r:id="rId4"/>
    <p:sldId id="705" r:id="rId5"/>
    <p:sldId id="707" r:id="rId6"/>
    <p:sldId id="678" r:id="rId7"/>
    <p:sldId id="708" r:id="rId8"/>
    <p:sldId id="710" r:id="rId9"/>
    <p:sldId id="711" r:id="rId10"/>
    <p:sldId id="712" r:id="rId11"/>
    <p:sldId id="713" r:id="rId12"/>
    <p:sldId id="714" r:id="rId13"/>
    <p:sldId id="715" r:id="rId14"/>
    <p:sldId id="716" r:id="rId15"/>
    <p:sldId id="717" r:id="rId16"/>
    <p:sldId id="718" r:id="rId17"/>
    <p:sldId id="719" r:id="rId18"/>
    <p:sldId id="720" r:id="rId19"/>
    <p:sldId id="723" r:id="rId20"/>
    <p:sldId id="724" r:id="rId21"/>
    <p:sldId id="702" r:id="rId22"/>
  </p:sldIdLst>
  <p:sldSz cx="8961438" cy="6721475"/>
  <p:notesSz cx="9906000" cy="674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99"/>
    <a:srgbClr val="FFFFFF"/>
    <a:srgbClr val="003B60"/>
    <a:srgbClr val="1F5857"/>
    <a:srgbClr val="A50021"/>
    <a:srgbClr val="003366"/>
    <a:srgbClr val="004992"/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4735" autoAdjust="0"/>
    <p:restoredTop sz="99833" autoAdjust="0"/>
  </p:normalViewPr>
  <p:slideViewPr>
    <p:cSldViewPr snapToGrid="0">
      <p:cViewPr>
        <p:scale>
          <a:sx n="60" d="100"/>
          <a:sy n="60" d="100"/>
        </p:scale>
        <p:origin x="-468" y="-258"/>
      </p:cViewPr>
      <p:guideLst>
        <p:guide orient="horz" pos="182"/>
        <p:guide orient="horz" pos="4199"/>
        <p:guide pos="81"/>
        <p:guide pos="5466"/>
        <p:guide pos="56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4" d="100"/>
          <a:sy n="94" d="100"/>
        </p:scale>
        <p:origin x="-466" y="-60"/>
      </p:cViewPr>
      <p:guideLst>
        <p:guide orient="horz" pos="4140"/>
        <p:guide orient="horz" pos="172"/>
        <p:guide pos="742"/>
        <p:guide pos="60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92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effectLst/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13400" y="0"/>
            <a:ext cx="4292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9A8FB38D-61F2-4C2C-B935-B4FBDDAD451E}" type="datetime1">
              <a:rPr lang="ru-RU"/>
              <a:pPr>
                <a:defRPr/>
              </a:pPr>
              <a:t>21.09.2015</a:t>
            </a:fld>
            <a:endParaRPr 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07150"/>
            <a:ext cx="4292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effectLst/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13400" y="6407150"/>
            <a:ext cx="4292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effectLst/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7515C801-5EB8-4AA6-A5E0-EAECFF21EA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8663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79500" y="868363"/>
            <a:ext cx="7683500" cy="576103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184275" y="250825"/>
            <a:ext cx="8440738" cy="22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126" name="doc id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7996238" y="36513"/>
            <a:ext cx="160972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800" b="0">
                <a:effectLst/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Presentation1</a:t>
            </a:r>
          </a:p>
        </p:txBody>
      </p:sp>
      <p:sp>
        <p:nvSpPr>
          <p:cNvPr id="5127" name="pg num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8818563" y="6427788"/>
            <a:ext cx="7874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200" b="0">
                <a:effectLst/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A9E206B6-8A55-42B1-8515-AED96A4373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137" name="McK Separator" hidden="1"/>
          <p:cNvSpPr>
            <a:spLocks noChangeShapeType="1"/>
          </p:cNvSpPr>
          <p:nvPr/>
        </p:nvSpPr>
        <p:spPr bwMode="auto">
          <a:xfrm>
            <a:off x="1187450" y="1023938"/>
            <a:ext cx="75755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b="0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243934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lnSpc>
        <a:spcPct val="90000"/>
      </a:lnSpc>
      <a:spcBef>
        <a:spcPct val="3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doc id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Presentation1</a:t>
            </a: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81088" y="868363"/>
            <a:ext cx="7680325" cy="5761037"/>
          </a:xfrm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1513" y="2087563"/>
            <a:ext cx="7618412" cy="1441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44613" y="3808413"/>
            <a:ext cx="6272212" cy="17176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F0697-16F6-4DE3-84FA-EB06059DF953}" type="datetime1">
              <a:rPr lang="ru-RU"/>
              <a:pPr>
                <a:defRPr/>
              </a:pPr>
              <a:t>21.09.2015</a:t>
            </a:fld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B941C2-FCC3-4D54-800D-B5F000E7749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4690459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5D5D8-E5DC-4257-82C4-05B72D46C759}" type="datetime1">
              <a:rPr lang="ru-RU"/>
              <a:pPr>
                <a:defRPr/>
              </a:pPr>
              <a:t>21.09.2015</a:t>
            </a:fld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C961C-688E-4766-905D-70BAAFD8BB6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1320926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51663" y="149225"/>
            <a:ext cx="1763712" cy="58594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658938" y="149225"/>
            <a:ext cx="5140325" cy="58594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B88F2-C932-4A02-A246-EB4011D27140}" type="datetime1">
              <a:rPr lang="ru-RU"/>
              <a:pPr>
                <a:defRPr/>
              </a:pPr>
              <a:t>21.09.2015</a:t>
            </a:fld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C1D3DF-D3DE-4A42-BA9C-547E18591E5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3015792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8938" y="149225"/>
            <a:ext cx="7056437" cy="10937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658938" y="1949450"/>
            <a:ext cx="3451225" cy="4059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5262563" y="1949450"/>
            <a:ext cx="3452812" cy="4059238"/>
          </a:xfrm>
        </p:spPr>
        <p:txBody>
          <a:bodyPr/>
          <a:lstStyle/>
          <a:p>
            <a:pPr lvl="0"/>
            <a:endParaRPr lang="ru-RU" noProof="0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F4CB49-2D40-4BD2-BED1-AF2EB5228887}" type="datetime1">
              <a:rPr lang="ru-RU"/>
              <a:pPr>
                <a:defRPr/>
              </a:pPr>
              <a:t>21.09.2015</a:t>
            </a:fld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BC82F-62C6-44FF-AC0E-AD9A51F8F25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2263873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8938" y="149225"/>
            <a:ext cx="7056437" cy="10937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1658938" y="1949450"/>
            <a:ext cx="7056437" cy="4059238"/>
          </a:xfrm>
        </p:spPr>
        <p:txBody>
          <a:bodyPr/>
          <a:lstStyle/>
          <a:p>
            <a:pPr lvl="0"/>
            <a:endParaRPr lang="ru-RU" noProof="0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6B0FC-9BE6-4310-A570-0C04DDF729D9}" type="datetime1">
              <a:rPr lang="ru-RU"/>
              <a:pPr>
                <a:defRPr/>
              </a:pPr>
              <a:t>21.09.2015</a:t>
            </a:fld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160041-2A78-467E-BB62-6E9DBC28000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3426783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8938" y="149225"/>
            <a:ext cx="7056437" cy="10937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58938" y="1949450"/>
            <a:ext cx="3451225" cy="4059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62563" y="1949450"/>
            <a:ext cx="3452812" cy="4059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571DA-9887-4584-AC76-B0ED210A36C5}" type="datetime1">
              <a:rPr lang="ru-RU"/>
              <a:pPr>
                <a:defRPr/>
              </a:pPr>
              <a:t>21.09.2015</a:t>
            </a:fld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938E2-AF30-44B4-A5B7-7E985C93F28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4211179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1658938" y="149225"/>
            <a:ext cx="7056437" cy="10937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658938" y="1949450"/>
            <a:ext cx="3451225" cy="1952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262563" y="1949450"/>
            <a:ext cx="3452812" cy="1952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1658938" y="4054475"/>
            <a:ext cx="3451225" cy="19542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262563" y="4054475"/>
            <a:ext cx="3452812" cy="19542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3E0E08-53F8-4586-BA98-61149CC620D6}" type="datetime1">
              <a:rPr lang="ru-RU"/>
              <a:pPr>
                <a:defRPr/>
              </a:pPr>
              <a:t>21.09.2015</a:t>
            </a:fld>
            <a:endParaRPr lang="ru-RU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E9271A-1689-4A5C-9601-6A31C9CBF86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1383337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8938" y="149225"/>
            <a:ext cx="7056437" cy="10937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658938" y="1949450"/>
            <a:ext cx="7056437" cy="4059238"/>
          </a:xfrm>
        </p:spPr>
        <p:txBody>
          <a:bodyPr/>
          <a:lstStyle/>
          <a:p>
            <a:pPr lvl="0"/>
            <a:endParaRPr lang="ru-RU" noProof="0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88AA1D-4EF3-46E9-8760-03D19139BA71}" type="datetime1">
              <a:rPr lang="ru-RU"/>
              <a:pPr>
                <a:defRPr/>
              </a:pPr>
              <a:t>21.09.2015</a:t>
            </a:fld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0B7DD2-BB0C-446F-87DF-FC695C737BC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643966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8938" y="149225"/>
            <a:ext cx="7056437" cy="10937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658938" y="1949450"/>
            <a:ext cx="3451225" cy="4059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5262563" y="1949450"/>
            <a:ext cx="3452812" cy="4059238"/>
          </a:xfrm>
        </p:spPr>
        <p:txBody>
          <a:bodyPr/>
          <a:lstStyle/>
          <a:p>
            <a:pPr lvl="0"/>
            <a:endParaRPr lang="ru-RU" noProof="0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78594C-C4E8-4C0B-8633-5AA1C339F6E5}" type="datetime1">
              <a:rPr lang="ru-RU"/>
              <a:pPr>
                <a:defRPr/>
              </a:pPr>
              <a:t>21.09.2015</a:t>
            </a:fld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6F9C5B-E4A6-4034-B83A-380ADE8C041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0552315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8938" y="149225"/>
            <a:ext cx="7056437" cy="10937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1658938" y="1949450"/>
            <a:ext cx="7056437" cy="4059238"/>
          </a:xfrm>
        </p:spPr>
        <p:txBody>
          <a:bodyPr/>
          <a:lstStyle/>
          <a:p>
            <a:pPr lvl="0"/>
            <a:endParaRPr lang="ru-RU" noProof="0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ADCB2-03F9-4675-A8F1-08C7CD2EE886}" type="datetime1">
              <a:rPr lang="ru-RU"/>
              <a:pPr>
                <a:defRPr/>
              </a:pPr>
              <a:t>21.09.2015</a:t>
            </a:fld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7042BB-20DF-4DC2-AA4B-33DBA58CA6C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5782406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8835F-3766-4929-A496-A03469D8F2DD}" type="datetime1">
              <a:rPr lang="ru-RU"/>
              <a:pPr>
                <a:defRPr/>
              </a:pPr>
              <a:t>21.09.2015</a:t>
            </a:fld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37CD52-CA70-444C-89CA-B11E7304873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6981881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8025" y="4319588"/>
            <a:ext cx="7616825" cy="133508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8025" y="2849563"/>
            <a:ext cx="7616825" cy="147002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FA4EA9-4E62-4807-A329-C1243FBEF76F}" type="datetime1">
              <a:rPr lang="ru-RU"/>
              <a:pPr>
                <a:defRPr/>
              </a:pPr>
              <a:t>21.09.2015</a:t>
            </a:fld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2BA5B9-EF49-4EDB-AA9A-C634687334E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9311415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58938" y="1949450"/>
            <a:ext cx="3451225" cy="4059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62563" y="1949450"/>
            <a:ext cx="3452812" cy="4059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C7580-B238-437D-B258-B1BC672F092D}" type="datetime1">
              <a:rPr lang="ru-RU"/>
              <a:pPr>
                <a:defRPr/>
              </a:pPr>
              <a:t>21.09.2015</a:t>
            </a:fld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A6E6B8-761C-4CC4-8204-2288AE1BA58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0125239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7675" y="269875"/>
            <a:ext cx="8066088" cy="1119188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47675" y="1504950"/>
            <a:ext cx="3959225" cy="6270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7675" y="2132013"/>
            <a:ext cx="3959225" cy="38719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552950" y="1504950"/>
            <a:ext cx="3960813" cy="6270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552950" y="2132013"/>
            <a:ext cx="3960813" cy="38719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79D576-12E9-4E29-AB8E-B1694380C403}" type="datetime1">
              <a:rPr lang="ru-RU"/>
              <a:pPr>
                <a:defRPr/>
              </a:pPr>
              <a:t>21.09.2015</a:t>
            </a:fld>
            <a:endParaRPr lang="ru-RU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24AED8-2E20-4DD2-B0B1-CC30B395ADB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7987795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D85620-A074-4F38-A389-CF20FCAC1E8E}" type="datetime1">
              <a:rPr lang="ru-RU"/>
              <a:pPr>
                <a:defRPr/>
              </a:pPr>
              <a:t>21.09.2015</a:t>
            </a:fld>
            <a:endParaRPr lang="ru-RU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F40B97-12B5-4F51-A99D-C0F89813C94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4403516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03D8AD-47BF-494B-B055-866BEAF0BEB0}" type="datetime1">
              <a:rPr lang="ru-RU"/>
              <a:pPr>
                <a:defRPr/>
              </a:pPr>
              <a:t>21.09.2015</a:t>
            </a:fld>
            <a:endParaRPr lang="ru-RU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7B41C-382B-4222-A23F-90787436D94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6899581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7675" y="268288"/>
            <a:ext cx="2947988" cy="1138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3613" y="268288"/>
            <a:ext cx="5010150" cy="57356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47675" y="1406525"/>
            <a:ext cx="2947988" cy="45974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1858A3-2900-44B2-9558-50A760697098}" type="datetime1">
              <a:rPr lang="ru-RU"/>
              <a:pPr>
                <a:defRPr/>
              </a:pPr>
              <a:t>21.09.2015</a:t>
            </a:fld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FC66DE-22A6-494D-94A5-B2E2F5C23AA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040432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5775" y="4705350"/>
            <a:ext cx="5376863" cy="555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55775" y="600075"/>
            <a:ext cx="5376863" cy="40338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55775" y="5260975"/>
            <a:ext cx="5376863" cy="7889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BF11B-CD33-45B9-9382-766C1E7752E2}" type="datetime1">
              <a:rPr lang="ru-RU"/>
              <a:pPr>
                <a:defRPr/>
              </a:pPr>
              <a:t>21.09.2015</a:t>
            </a:fld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2DE64A-C2CA-4A3B-B1F9-E76F04392D3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6248381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lag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432800" cy="672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7" name="Rectangle 3"/>
          <p:cNvSpPr>
            <a:spLocks noChangeArrowheads="1"/>
          </p:cNvSpPr>
          <p:nvPr/>
        </p:nvSpPr>
        <p:spPr bwMode="auto">
          <a:xfrm>
            <a:off x="0" y="0"/>
            <a:ext cx="8961438" cy="2654300"/>
          </a:xfrm>
          <a:prstGeom prst="rect">
            <a:avLst/>
          </a:prstGeom>
          <a:gradFill rotWithShape="1">
            <a:gsLst>
              <a:gs pos="0">
                <a:srgbClr val="004C98">
                  <a:gamma/>
                  <a:shade val="46275"/>
                  <a:invGamma/>
                </a:srgbClr>
              </a:gs>
              <a:gs pos="100000">
                <a:srgbClr val="004C98"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b="0" dirty="0">
              <a:cs typeface="+mn-cs"/>
            </a:endParaRPr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658938" y="149225"/>
            <a:ext cx="7056437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611" tIns="44806" rIns="89611" bIns="448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47675" y="6119813"/>
            <a:ext cx="2090738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611" tIns="44806" rIns="89611" bIns="44806" numCol="1" anchor="t" anchorCtr="0" compatLnSpc="1">
            <a:prstTxWarp prst="textNoShape">
              <a:avLst/>
            </a:prstTxWarp>
          </a:bodyPr>
          <a:lstStyle>
            <a:lvl1pPr>
              <a:defRPr sz="1000" b="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fld id="{477D7507-FD43-4083-A9C2-66A378A5A2E2}" type="datetime1">
              <a:rPr lang="ru-RU"/>
              <a:pPr>
                <a:defRPr/>
              </a:pPr>
              <a:t>21.09.2015</a:t>
            </a:fld>
            <a:endParaRPr lang="ru-RU" dirty="0"/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62288" y="6124575"/>
            <a:ext cx="2836862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611" tIns="44806" rIns="89611" bIns="44806" numCol="1" anchor="t" anchorCtr="0" compatLnSpc="1">
            <a:prstTxWarp prst="textNoShape">
              <a:avLst/>
            </a:prstTxWarp>
          </a:bodyPr>
          <a:lstStyle>
            <a:lvl1pPr algn="ctr">
              <a:defRPr sz="1000" b="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23025" y="6119813"/>
            <a:ext cx="2090738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611" tIns="44806" rIns="89611" bIns="44806" numCol="1" anchor="t" anchorCtr="0" compatLnSpc="1">
            <a:prstTxWarp prst="textNoShape">
              <a:avLst/>
            </a:prstTxWarp>
          </a:bodyPr>
          <a:lstStyle>
            <a:lvl1pPr algn="r">
              <a:defRPr sz="1000" b="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fld id="{BF20FFF9-EA70-4082-8BC9-E68DCEED79B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6759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58938" y="1949450"/>
            <a:ext cx="7056437" cy="405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611" tIns="44806" rIns="89611" bIns="448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7593" name="Rectangle 9"/>
          <p:cNvSpPr>
            <a:spLocks noChangeArrowheads="1"/>
          </p:cNvSpPr>
          <p:nvPr/>
        </p:nvSpPr>
        <p:spPr bwMode="auto">
          <a:xfrm>
            <a:off x="0" y="0"/>
            <a:ext cx="1304925" cy="4772025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rgbClr val="004C98"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b="0" dirty="0">
              <a:cs typeface="+mn-cs"/>
            </a:endParaRPr>
          </a:p>
        </p:txBody>
      </p:sp>
      <p:pic>
        <p:nvPicPr>
          <p:cNvPr id="1034" name="Picture 10" descr="LOGO_1"/>
          <p:cNvPicPr>
            <a:picLocks noChangeAspect="1" noChangeArrowheads="1"/>
          </p:cNvPicPr>
          <p:nvPr/>
        </p:nvPicPr>
        <p:blipFill>
          <a:blip r:embed="rId21" cstate="screen">
            <a:lum bright="-6000" contrast="3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488" y="114300"/>
            <a:ext cx="1074737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5" name="McK Slide Elements"/>
          <p:cNvGrpSpPr>
            <a:grpSpLocks/>
          </p:cNvGrpSpPr>
          <p:nvPr/>
        </p:nvGrpSpPr>
        <p:grpSpPr bwMode="auto">
          <a:xfrm>
            <a:off x="122238" y="531813"/>
            <a:ext cx="8618537" cy="6162675"/>
            <a:chOff x="77" y="335"/>
            <a:chExt cx="5429" cy="3882"/>
          </a:xfrm>
        </p:grpSpPr>
        <p:sp>
          <p:nvSpPr>
            <p:cNvPr id="67596" name="McK Measure" hidden="1"/>
            <p:cNvSpPr txBox="1">
              <a:spLocks noChangeArrowheads="1"/>
            </p:cNvSpPr>
            <p:nvPr userDrawn="1"/>
          </p:nvSpPr>
          <p:spPr bwMode="auto">
            <a:xfrm>
              <a:off x="77" y="335"/>
              <a:ext cx="5429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895350">
                <a:defRPr/>
              </a:pPr>
              <a:r>
                <a:rPr lang="en-US" sz="1600" b="0" dirty="0">
                  <a:latin typeface="Arial" charset="0"/>
                  <a:cs typeface="+mn-cs"/>
                </a:rPr>
                <a:t>Unit of measure</a:t>
              </a:r>
            </a:p>
          </p:txBody>
        </p:sp>
        <p:sp>
          <p:nvSpPr>
            <p:cNvPr id="67597" name="McK Footnote" hidden="1"/>
            <p:cNvSpPr txBox="1">
              <a:spLocks noChangeArrowheads="1"/>
            </p:cNvSpPr>
            <p:nvPr userDrawn="1"/>
          </p:nvSpPr>
          <p:spPr bwMode="auto">
            <a:xfrm>
              <a:off x="79" y="3964"/>
              <a:ext cx="5145" cy="2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marL="574675" indent="-574675" defTabSz="895350">
                <a:tabLst>
                  <a:tab pos="533400" algn="r"/>
                </a:tabLst>
                <a:defRPr/>
              </a:pPr>
              <a:r>
                <a:rPr lang="en-US" sz="1200" b="0" dirty="0">
                  <a:solidFill>
                    <a:srgbClr val="000000"/>
                  </a:solidFill>
                  <a:latin typeface="Arial" charset="0"/>
                  <a:cs typeface="+mn-cs"/>
                </a:rPr>
                <a:t>	*	Footnote</a:t>
              </a:r>
            </a:p>
            <a:p>
              <a:pPr marL="574675" indent="-574675" defTabSz="895350">
                <a:spcBef>
                  <a:spcPct val="20000"/>
                </a:spcBef>
                <a:tabLst>
                  <a:tab pos="533400" algn="r"/>
                </a:tabLst>
                <a:defRPr/>
              </a:pPr>
              <a:r>
                <a:rPr lang="en-US" sz="1200" b="0" dirty="0">
                  <a:solidFill>
                    <a:srgbClr val="000000"/>
                  </a:solidFill>
                  <a:latin typeface="Arial" charset="0"/>
                  <a:cs typeface="+mn-cs"/>
                </a:rPr>
                <a:t>Source:		Source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  <p:sldLayoutId id="2147483668" r:id="rId18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defTabSz="895350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FFAD35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defTabSz="895350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FFAD35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l" defTabSz="895350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FFAD35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l" defTabSz="895350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FFAD35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l" defTabSz="895350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FFAD35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l" defTabSz="895350" rtl="0" fontAlgn="base">
        <a:spcBef>
          <a:spcPct val="0"/>
        </a:spcBef>
        <a:spcAft>
          <a:spcPct val="0"/>
        </a:spcAft>
        <a:defRPr sz="2700" b="1">
          <a:solidFill>
            <a:srgbClr val="FFAD35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l" defTabSz="895350" rtl="0" fontAlgn="base">
        <a:spcBef>
          <a:spcPct val="0"/>
        </a:spcBef>
        <a:spcAft>
          <a:spcPct val="0"/>
        </a:spcAft>
        <a:defRPr sz="2700" b="1">
          <a:solidFill>
            <a:srgbClr val="FFAD35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l" defTabSz="895350" rtl="0" fontAlgn="base">
        <a:spcBef>
          <a:spcPct val="0"/>
        </a:spcBef>
        <a:spcAft>
          <a:spcPct val="0"/>
        </a:spcAft>
        <a:defRPr sz="2700" b="1">
          <a:solidFill>
            <a:srgbClr val="FFAD35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l" defTabSz="895350" rtl="0" fontAlgn="base">
        <a:spcBef>
          <a:spcPct val="0"/>
        </a:spcBef>
        <a:spcAft>
          <a:spcPct val="0"/>
        </a:spcAft>
        <a:defRPr sz="2700" b="1">
          <a:solidFill>
            <a:srgbClr val="FFAD35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171450" indent="-171450" algn="l" defTabSz="895350" rtl="0" eaLnBrk="0" fontAlgn="base" hangingPunct="0">
        <a:spcBef>
          <a:spcPct val="0"/>
        </a:spcBef>
        <a:spcAft>
          <a:spcPct val="0"/>
        </a:spcAft>
        <a:buClr>
          <a:schemeClr val="folHlink"/>
        </a:buClr>
        <a:buChar char="•"/>
        <a:tabLst>
          <a:tab pos="1581150" algn="l"/>
        </a:tabLst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523875" indent="-171450" algn="l" defTabSz="895350" rtl="0" eaLnBrk="0" fontAlgn="base" hangingPunct="0">
        <a:spcBef>
          <a:spcPct val="0"/>
        </a:spcBef>
        <a:spcAft>
          <a:spcPct val="0"/>
        </a:spcAft>
        <a:buClr>
          <a:schemeClr val="folHlink"/>
        </a:buClr>
        <a:buChar char="•"/>
        <a:tabLst>
          <a:tab pos="1581150" algn="l"/>
        </a:tabLst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876300" indent="-171450" algn="l" defTabSz="895350" rtl="0" eaLnBrk="0" fontAlgn="base" hangingPunct="0">
        <a:spcBef>
          <a:spcPct val="0"/>
        </a:spcBef>
        <a:spcAft>
          <a:spcPct val="0"/>
        </a:spcAft>
        <a:buClr>
          <a:schemeClr val="folHlink"/>
        </a:buClr>
        <a:buChar char="•"/>
        <a:tabLst>
          <a:tab pos="1581150" algn="l"/>
        </a:tabLst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228725" indent="-171450" algn="l" defTabSz="895350" rtl="0" eaLnBrk="0" fontAlgn="base" hangingPunct="0">
        <a:spcBef>
          <a:spcPct val="0"/>
        </a:spcBef>
        <a:spcAft>
          <a:spcPct val="0"/>
        </a:spcAft>
        <a:buClr>
          <a:schemeClr val="folHlink"/>
        </a:buClr>
        <a:buChar char="•"/>
        <a:tabLst>
          <a:tab pos="1581150" algn="l"/>
        </a:tabLst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1581150" indent="-171450" algn="l" defTabSz="895350" rtl="0" eaLnBrk="0" fontAlgn="base" hangingPunct="0">
        <a:spcBef>
          <a:spcPct val="0"/>
        </a:spcBef>
        <a:spcAft>
          <a:spcPct val="0"/>
        </a:spcAft>
        <a:buClr>
          <a:schemeClr val="folHlink"/>
        </a:buClr>
        <a:buChar char="•"/>
        <a:tabLst>
          <a:tab pos="1581150" algn="l"/>
        </a:tabLst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038350" indent="-171450" algn="l" defTabSz="895350" rtl="0" fontAlgn="base">
        <a:spcBef>
          <a:spcPct val="0"/>
        </a:spcBef>
        <a:spcAft>
          <a:spcPct val="0"/>
        </a:spcAft>
        <a:buClr>
          <a:schemeClr val="folHlink"/>
        </a:buClr>
        <a:buChar char="•"/>
        <a:tabLst>
          <a:tab pos="1581150" algn="l"/>
        </a:tabLst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495550" indent="-171450" algn="l" defTabSz="895350" rtl="0" fontAlgn="base">
        <a:spcBef>
          <a:spcPct val="0"/>
        </a:spcBef>
        <a:spcAft>
          <a:spcPct val="0"/>
        </a:spcAft>
        <a:buClr>
          <a:schemeClr val="folHlink"/>
        </a:buClr>
        <a:buChar char="•"/>
        <a:tabLst>
          <a:tab pos="1581150" algn="l"/>
        </a:tabLst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2952750" indent="-171450" algn="l" defTabSz="895350" rtl="0" fontAlgn="base">
        <a:spcBef>
          <a:spcPct val="0"/>
        </a:spcBef>
        <a:spcAft>
          <a:spcPct val="0"/>
        </a:spcAft>
        <a:buClr>
          <a:schemeClr val="folHlink"/>
        </a:buClr>
        <a:buChar char="•"/>
        <a:tabLst>
          <a:tab pos="1581150" algn="l"/>
        </a:tabLst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409950" indent="-171450" algn="l" defTabSz="895350" rtl="0" fontAlgn="base">
        <a:spcBef>
          <a:spcPct val="0"/>
        </a:spcBef>
        <a:spcAft>
          <a:spcPct val="0"/>
        </a:spcAft>
        <a:buClr>
          <a:schemeClr val="folHlink"/>
        </a:buClr>
        <a:buChar char="•"/>
        <a:tabLst>
          <a:tab pos="1581150" algn="l"/>
        </a:tabLst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8.jpeg"/><Relationship Id="rId7" Type="http://schemas.openxmlformats.org/officeDocument/2006/relationships/image" Target="../media/image5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670050" y="1270000"/>
            <a:ext cx="6069013" cy="2114550"/>
          </a:xfrm>
        </p:spPr>
        <p:txBody>
          <a:bodyPr/>
          <a:lstStyle/>
          <a:p>
            <a:pPr algn="ctr">
              <a:buFontTx/>
              <a:buNone/>
              <a:defRPr/>
            </a:pPr>
            <a:endParaRPr lang="ru-RU" sz="3200" dirty="0" smtClean="0">
              <a:effectLst/>
              <a:latin typeface="+mj-lt"/>
            </a:endParaRPr>
          </a:p>
          <a:p>
            <a:pPr algn="ctr">
              <a:defRPr/>
            </a:pPr>
            <a:endParaRPr lang="ru-RU" sz="2400" dirty="0"/>
          </a:p>
        </p:txBody>
      </p:sp>
      <p:pic>
        <p:nvPicPr>
          <p:cNvPr id="16" name="Рисунок 15" descr="DSC0307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23592">
            <a:off x="-143254" y="3702296"/>
            <a:ext cx="3762727" cy="2822046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8100" cy="10334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53" name="TextBox 17"/>
          <p:cNvSpPr txBox="1">
            <a:spLocks noChangeArrowheads="1"/>
          </p:cNvSpPr>
          <p:nvPr/>
        </p:nvSpPr>
        <p:spPr bwMode="auto">
          <a:xfrm>
            <a:off x="808038" y="1571625"/>
            <a:ext cx="8383587" cy="282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ru-RU" altLang="ru-RU" sz="2800">
                <a:solidFill>
                  <a:srgbClr val="003B60"/>
                </a:solidFill>
              </a:rPr>
              <a:t>Роль сестринского персонала</a:t>
            </a:r>
          </a:p>
          <a:p>
            <a:pPr algn="ctr" eaLnBrk="1" hangingPunct="1">
              <a:lnSpc>
                <a:spcPct val="130000"/>
              </a:lnSpc>
            </a:pPr>
            <a:r>
              <a:rPr lang="ru-RU" altLang="ru-RU" sz="2800">
                <a:solidFill>
                  <a:srgbClr val="003B60"/>
                </a:solidFill>
              </a:rPr>
              <a:t>в диагностике и профилактике онкологических заболеваний в учреждениях здравоохранения первичного звена</a:t>
            </a:r>
          </a:p>
        </p:txBody>
      </p:sp>
      <p:sp>
        <p:nvSpPr>
          <p:cNvPr id="2054" name="TextBox 18"/>
          <p:cNvSpPr txBox="1">
            <a:spLocks noChangeArrowheads="1"/>
          </p:cNvSpPr>
          <p:nvPr/>
        </p:nvSpPr>
        <p:spPr bwMode="auto">
          <a:xfrm>
            <a:off x="4402138" y="5376863"/>
            <a:ext cx="45593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ru-RU" altLang="ru-RU">
                <a:solidFill>
                  <a:srgbClr val="004992"/>
                </a:solidFill>
              </a:rPr>
              <a:t>Е.В.Ларионова,</a:t>
            </a:r>
          </a:p>
          <a:p>
            <a:pPr eaLnBrk="1" hangingPunct="1"/>
            <a:r>
              <a:rPr lang="ru-RU" altLang="ru-RU">
                <a:solidFill>
                  <a:srgbClr val="004992"/>
                </a:solidFill>
              </a:rPr>
              <a:t>старшая медицинская сестра</a:t>
            </a:r>
          </a:p>
          <a:p>
            <a:pPr eaLnBrk="1" hangingPunct="1"/>
            <a:r>
              <a:rPr lang="ru-RU" altLang="ru-RU">
                <a:solidFill>
                  <a:srgbClr val="004992"/>
                </a:solidFill>
              </a:rPr>
              <a:t>учебно-методического кабинета</a:t>
            </a:r>
          </a:p>
        </p:txBody>
      </p:sp>
      <p:sp>
        <p:nvSpPr>
          <p:cNvPr id="2055" name="TextBox 19"/>
          <p:cNvSpPr txBox="1">
            <a:spLocks noChangeArrowheads="1"/>
          </p:cNvSpPr>
          <p:nvPr/>
        </p:nvSpPr>
        <p:spPr bwMode="auto">
          <a:xfrm>
            <a:off x="1339850" y="0"/>
            <a:ext cx="7621588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ru-RU" sz="2400">
                <a:solidFill>
                  <a:srgbClr val="FFFFFF"/>
                </a:solidFill>
              </a:rPr>
              <a:t>C</a:t>
            </a:r>
            <a:r>
              <a:rPr lang="ru-RU" altLang="ru-RU" sz="2400">
                <a:solidFill>
                  <a:srgbClr val="FFFFFF"/>
                </a:solidFill>
              </a:rPr>
              <a:t>пециализированная  секция ОПСА </a:t>
            </a:r>
          </a:p>
          <a:p>
            <a:pPr algn="ctr" eaLnBrk="1" hangingPunct="1"/>
            <a:r>
              <a:rPr lang="ru-RU" altLang="ru-RU" sz="2400">
                <a:solidFill>
                  <a:srgbClr val="FFFFFF"/>
                </a:solidFill>
              </a:rPr>
              <a:t>«Сестринское дело в онкологии»</a:t>
            </a:r>
          </a:p>
          <a:p>
            <a:pPr eaLnBrk="1" hangingPunct="1"/>
            <a:endParaRPr lang="ru-RU" alt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8100" cy="1074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267" name="TextBox 2"/>
          <p:cNvSpPr txBox="1">
            <a:spLocks noChangeArrowheads="1"/>
          </p:cNvSpPr>
          <p:nvPr/>
        </p:nvSpPr>
        <p:spPr bwMode="auto">
          <a:xfrm>
            <a:off x="1966913" y="0"/>
            <a:ext cx="64166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3600">
                <a:solidFill>
                  <a:srgbClr val="FFFFFF"/>
                </a:solidFill>
              </a:rPr>
              <a:t>Профилактика </a:t>
            </a:r>
          </a:p>
          <a:p>
            <a:pPr algn="ctr" eaLnBrk="1" hangingPunct="1"/>
            <a:r>
              <a:rPr lang="ru-RU" altLang="ru-RU" sz="3600">
                <a:solidFill>
                  <a:srgbClr val="FFFFFF"/>
                </a:solidFill>
              </a:rPr>
              <a:t>онкозаболеваний</a:t>
            </a:r>
          </a:p>
        </p:txBody>
      </p:sp>
      <p:sp>
        <p:nvSpPr>
          <p:cNvPr id="11268" name="Прямоугольник 7"/>
          <p:cNvSpPr>
            <a:spLocks noChangeArrowheads="1"/>
          </p:cNvSpPr>
          <p:nvPr/>
        </p:nvSpPr>
        <p:spPr bwMode="auto">
          <a:xfrm>
            <a:off x="173038" y="2084388"/>
            <a:ext cx="8342312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buSzPct val="120000"/>
              <a:buFont typeface="Wingdings" pitchFamily="2" charset="2"/>
              <a:buChar char="ü"/>
            </a:pPr>
            <a:r>
              <a:rPr lang="ru-RU" altLang="ru-RU" sz="2800">
                <a:solidFill>
                  <a:srgbClr val="002060"/>
                </a:solidFill>
              </a:rPr>
              <a:t>пропаганда здорового образа жизни </a:t>
            </a:r>
          </a:p>
          <a:p>
            <a:pPr eaLnBrk="1" hangingPunct="1">
              <a:buSzPct val="120000"/>
              <a:buFont typeface="Wingdings" pitchFamily="2" charset="2"/>
              <a:buChar char="ü"/>
            </a:pPr>
            <a:r>
              <a:rPr lang="ru-RU" altLang="ru-RU" sz="2800">
                <a:solidFill>
                  <a:srgbClr val="002060"/>
                </a:solidFill>
              </a:rPr>
              <a:t>устранение канцерогенных факторов (правильное питание, отсутствие вредных привычек и др.)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64812" y="1296957"/>
            <a:ext cx="5986607" cy="612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solidFill>
                  <a:srgbClr val="FFFFFF"/>
                </a:solidFill>
              </a:rPr>
              <a:t>Первичная профилактика</a:t>
            </a:r>
          </a:p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pic>
        <p:nvPicPr>
          <p:cNvPr id="10" name="Рисунок 9" descr="img201309071144228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32025" y="4084638"/>
            <a:ext cx="4268788" cy="2459037"/>
          </a:xfrm>
          <a:prstGeom prst="rect">
            <a:avLst/>
          </a:prstGeom>
          <a:ln>
            <a:solidFill>
              <a:schemeClr val="tx1">
                <a:lumMod val="50000"/>
              </a:schemeClr>
            </a:solidFill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8100" cy="1074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1966913" y="0"/>
            <a:ext cx="64166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3600">
                <a:solidFill>
                  <a:srgbClr val="FFFFFF"/>
                </a:solidFill>
              </a:rPr>
              <a:t>Профилактика </a:t>
            </a:r>
          </a:p>
          <a:p>
            <a:pPr algn="ctr" eaLnBrk="1" hangingPunct="1"/>
            <a:r>
              <a:rPr lang="ru-RU" altLang="ru-RU" sz="3600">
                <a:solidFill>
                  <a:srgbClr val="FFFFFF"/>
                </a:solidFill>
              </a:rPr>
              <a:t>онкозаболеваний</a:t>
            </a:r>
          </a:p>
        </p:txBody>
      </p:sp>
      <p:sp>
        <p:nvSpPr>
          <p:cNvPr id="12292" name="Прямоугольник 7"/>
          <p:cNvSpPr>
            <a:spLocks noChangeArrowheads="1"/>
          </p:cNvSpPr>
          <p:nvPr/>
        </p:nvSpPr>
        <p:spPr bwMode="auto">
          <a:xfrm>
            <a:off x="214313" y="2084388"/>
            <a:ext cx="834072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buSzPct val="120000"/>
              <a:buFont typeface="Wingdings" pitchFamily="2" charset="2"/>
              <a:buChar char="ü"/>
            </a:pPr>
            <a:r>
              <a:rPr lang="ru-RU" altLang="ru-RU" sz="2800">
                <a:solidFill>
                  <a:srgbClr val="002060"/>
                </a:solidFill>
              </a:rPr>
              <a:t>скрининг и ранняя диагностика</a:t>
            </a:r>
          </a:p>
          <a:p>
            <a:pPr eaLnBrk="1" hangingPunct="1">
              <a:buSzPct val="120000"/>
              <a:buFont typeface="Wingdings" pitchFamily="2" charset="2"/>
              <a:buChar char="ü"/>
            </a:pPr>
            <a:r>
              <a:rPr lang="ru-RU" altLang="ru-RU" sz="2800">
                <a:solidFill>
                  <a:srgbClr val="002060"/>
                </a:solidFill>
              </a:rPr>
              <a:t> лечение предраковых состояний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64812" y="1308832"/>
            <a:ext cx="5986607" cy="612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solidFill>
                  <a:srgbClr val="FFFFFF"/>
                </a:solidFill>
              </a:rPr>
              <a:t>Вторичная профилактика</a:t>
            </a:r>
          </a:p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0413" y="3324225"/>
            <a:ext cx="8027987" cy="3240088"/>
          </a:xfrm>
          <a:prstGeom prst="rect">
            <a:avLst/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u="sng" dirty="0">
                <a:solidFill>
                  <a:srgbClr val="002060"/>
                </a:solidFill>
              </a:rPr>
              <a:t>Профилактические осмотры населения:</a:t>
            </a:r>
            <a:endParaRPr lang="ru-RU" dirty="0">
              <a:solidFill>
                <a:srgbClr val="002060"/>
              </a:solidFill>
            </a:endParaRPr>
          </a:p>
          <a:p>
            <a:pPr>
              <a:buSzPct val="120000"/>
              <a:buFont typeface="Wingdings" pitchFamily="2" charset="2"/>
              <a:buChar char="ü"/>
              <a:defRPr/>
            </a:pPr>
            <a:r>
              <a:rPr lang="ru-RU" sz="2000" dirty="0">
                <a:solidFill>
                  <a:srgbClr val="002060"/>
                </a:solidFill>
              </a:rPr>
              <a:t>Флюорографический</a:t>
            </a:r>
          </a:p>
          <a:p>
            <a:pPr>
              <a:buSzPct val="120000"/>
              <a:buFont typeface="Wingdings" pitchFamily="2" charset="2"/>
              <a:buChar char="ü"/>
              <a:defRPr/>
            </a:pPr>
            <a:r>
              <a:rPr lang="ru-RU" sz="2000" dirty="0">
                <a:solidFill>
                  <a:srgbClr val="002060"/>
                </a:solidFill>
              </a:rPr>
              <a:t>Осмотр взрослого населения в смотровом кабинете </a:t>
            </a:r>
          </a:p>
          <a:p>
            <a:pPr>
              <a:buSzPct val="120000"/>
              <a:buFont typeface="Wingdings" pitchFamily="2" charset="2"/>
              <a:buChar char="ü"/>
              <a:defRPr/>
            </a:pPr>
            <a:r>
              <a:rPr lang="ru-RU" sz="2000" dirty="0">
                <a:solidFill>
                  <a:srgbClr val="002060"/>
                </a:solidFill>
              </a:rPr>
              <a:t>Предварительные  при поступлении на работу </a:t>
            </a:r>
          </a:p>
          <a:p>
            <a:pPr>
              <a:buSzPct val="120000"/>
              <a:buFont typeface="Wingdings" pitchFamily="2" charset="2"/>
              <a:buChar char="ü"/>
              <a:defRPr/>
            </a:pPr>
            <a:r>
              <a:rPr lang="ru-RU" sz="2000" dirty="0">
                <a:solidFill>
                  <a:srgbClr val="002060"/>
                </a:solidFill>
              </a:rPr>
              <a:t>Периодические и углубленные </a:t>
            </a:r>
          </a:p>
          <a:p>
            <a:pPr>
              <a:buSzPct val="120000"/>
              <a:buFont typeface="Wingdings" pitchFamily="2" charset="2"/>
              <a:buChar char="ü"/>
              <a:defRPr/>
            </a:pPr>
            <a:r>
              <a:rPr lang="ru-RU" sz="2000" dirty="0">
                <a:solidFill>
                  <a:srgbClr val="002060"/>
                </a:solidFill>
              </a:rPr>
              <a:t>Осмотры организованного и неорганизованного населения </a:t>
            </a:r>
          </a:p>
          <a:p>
            <a:pPr>
              <a:buSzPct val="120000"/>
              <a:buFont typeface="Wingdings" pitchFamily="2" charset="2"/>
              <a:buChar char="ü"/>
              <a:defRPr/>
            </a:pPr>
            <a:r>
              <a:rPr lang="ru-RU" sz="2000" dirty="0">
                <a:solidFill>
                  <a:srgbClr val="002060"/>
                </a:solidFill>
              </a:rPr>
              <a:t>Индивидуальные (при обращении за медицинской помощью)</a:t>
            </a:r>
          </a:p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8100" cy="1074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1966913" y="0"/>
            <a:ext cx="64166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3600">
                <a:solidFill>
                  <a:srgbClr val="FFFFFF"/>
                </a:solidFill>
              </a:rPr>
              <a:t>Профилактика </a:t>
            </a:r>
          </a:p>
          <a:p>
            <a:pPr algn="ctr" eaLnBrk="1" hangingPunct="1"/>
            <a:r>
              <a:rPr lang="ru-RU" altLang="ru-RU" sz="3600">
                <a:solidFill>
                  <a:srgbClr val="FFFFFF"/>
                </a:solidFill>
              </a:rPr>
              <a:t>онкозаболеваний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64812" y="1308832"/>
            <a:ext cx="5986607" cy="612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solidFill>
                  <a:srgbClr val="FFFFFF"/>
                </a:solidFill>
              </a:rPr>
              <a:t>Вторичная профилактика</a:t>
            </a:r>
          </a:p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pic>
        <p:nvPicPr>
          <p:cNvPr id="10" name="Рисунок 9" descr="32_b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-1" y="4286992"/>
            <a:ext cx="3865481" cy="2434483"/>
          </a:xfrm>
          <a:prstGeom prst="ellipse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13320" name="Rectangle 1"/>
          <p:cNvSpPr>
            <a:spLocks noChangeArrowheads="1"/>
          </p:cNvSpPr>
          <p:nvPr/>
        </p:nvSpPr>
        <p:spPr bwMode="auto">
          <a:xfrm>
            <a:off x="2944813" y="2212975"/>
            <a:ext cx="5284787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r>
              <a:rPr lang="ru-RU" altLang="ru-RU" sz="2400">
                <a:solidFill>
                  <a:srgbClr val="002060"/>
                </a:solidFill>
              </a:rPr>
              <a:t>236</a:t>
            </a:r>
            <a:r>
              <a:rPr lang="ru-RU" altLang="ru-RU" sz="2000">
                <a:solidFill>
                  <a:srgbClr val="002060"/>
                </a:solidFill>
              </a:rPr>
              <a:t> смотровых кабинетов</a:t>
            </a:r>
          </a:p>
          <a:p>
            <a:r>
              <a:rPr lang="ru-RU" altLang="ru-RU" sz="2400">
                <a:solidFill>
                  <a:srgbClr val="002060"/>
                </a:solidFill>
                <a:cs typeface="Times New Roman" pitchFamily="18" charset="0"/>
              </a:rPr>
              <a:t>616</a:t>
            </a:r>
            <a:r>
              <a:rPr lang="ru-RU" altLang="ru-RU" sz="2000">
                <a:solidFill>
                  <a:srgbClr val="002060"/>
                </a:solidFill>
                <a:cs typeface="Times New Roman" pitchFamily="18" charset="0"/>
              </a:rPr>
              <a:t> ФАПов работающих в режиме смотровых кабинетов</a:t>
            </a:r>
            <a:endParaRPr lang="ru-RU" altLang="ru-RU" sz="2000">
              <a:solidFill>
                <a:srgbClr val="002060"/>
              </a:solidFill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2327275" y="2457450"/>
            <a:ext cx="463550" cy="1588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2336800" y="2836863"/>
            <a:ext cx="463550" cy="1587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3323" name="Рисунок 7" descr="Рисунок18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043113"/>
            <a:ext cx="2078037" cy="297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58" name="Rectangle 2"/>
          <p:cNvSpPr>
            <a:spLocks noChangeArrowheads="1"/>
          </p:cNvSpPr>
          <p:nvPr/>
        </p:nvSpPr>
        <p:spPr bwMode="auto">
          <a:xfrm>
            <a:off x="3806825" y="4283075"/>
            <a:ext cx="4929188" cy="2032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ru-RU">
                <a:solidFill>
                  <a:srgbClr val="002060"/>
                </a:solidFill>
                <a:cs typeface="Times New Roman" pitchFamily="18" charset="0"/>
              </a:rPr>
              <a:t>Всего осмотрено 79,1% взрослого населения старше 18 лет. </a:t>
            </a:r>
          </a:p>
          <a:p>
            <a:pPr algn="ctr" eaLnBrk="0" hangingPunct="0">
              <a:defRPr/>
            </a:pPr>
            <a:endParaRPr lang="ru-RU">
              <a:solidFill>
                <a:srgbClr val="002060"/>
              </a:solidFill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ru-RU">
                <a:solidFill>
                  <a:srgbClr val="002060"/>
                </a:solidFill>
                <a:cs typeface="Times New Roman" pitchFamily="18" charset="0"/>
              </a:rPr>
              <a:t>В смотровых кабинетах  - 35,9%. </a:t>
            </a:r>
          </a:p>
          <a:p>
            <a:pPr algn="ctr" eaLnBrk="0" hangingPunct="0">
              <a:defRPr/>
            </a:pPr>
            <a:endParaRPr lang="ru-RU">
              <a:solidFill>
                <a:srgbClr val="002060"/>
              </a:solidFill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ru-RU">
                <a:solidFill>
                  <a:srgbClr val="002060"/>
                </a:solidFill>
                <a:cs typeface="Times New Roman" pitchFamily="18" charset="0"/>
              </a:rPr>
              <a:t>Направлено в БУЗОО «КОД» </a:t>
            </a:r>
          </a:p>
          <a:p>
            <a:pPr algn="ctr" eaLnBrk="0" hangingPunct="0">
              <a:defRPr/>
            </a:pPr>
            <a:r>
              <a:rPr lang="ru-RU">
                <a:solidFill>
                  <a:srgbClr val="002060"/>
                </a:solidFill>
                <a:cs typeface="Times New Roman" pitchFamily="18" charset="0"/>
              </a:rPr>
              <a:t>6 тыс. мужчин и 11,6 тыс. женщин.</a:t>
            </a:r>
            <a:endParaRPr lang="ru-RU">
              <a:solidFill>
                <a:srgbClr val="002060"/>
              </a:solidFill>
              <a:cs typeface="Arial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3225800" y="4603750"/>
            <a:ext cx="463550" cy="1588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8100" cy="1074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1966913" y="0"/>
            <a:ext cx="64166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3600">
                <a:solidFill>
                  <a:srgbClr val="FFFFFF"/>
                </a:solidFill>
              </a:rPr>
              <a:t>Профилактика </a:t>
            </a:r>
          </a:p>
          <a:p>
            <a:pPr algn="ctr" eaLnBrk="1" hangingPunct="1"/>
            <a:r>
              <a:rPr lang="ru-RU" altLang="ru-RU" sz="3600">
                <a:solidFill>
                  <a:srgbClr val="FFFFFF"/>
                </a:solidFill>
              </a:rPr>
              <a:t>онкозаболеваний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64812" y="1308832"/>
            <a:ext cx="5986607" cy="612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solidFill>
                  <a:srgbClr val="FFFFFF"/>
                </a:solidFill>
              </a:rPr>
              <a:t>Вторичная профилактика</a:t>
            </a:r>
          </a:p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2613025" y="4362450"/>
            <a:ext cx="708025" cy="36513"/>
          </a:xfrm>
          <a:prstGeom prst="straightConnector1">
            <a:avLst/>
          </a:prstGeom>
          <a:ln w="76200">
            <a:solidFill>
              <a:srgbClr val="C0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344" name="Прямоугольник 6"/>
          <p:cNvSpPr>
            <a:spLocks noChangeArrowheads="1"/>
          </p:cNvSpPr>
          <p:nvPr/>
        </p:nvSpPr>
        <p:spPr bwMode="auto">
          <a:xfrm>
            <a:off x="3795713" y="2052638"/>
            <a:ext cx="44799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ru-RU" altLang="ru-RU"/>
              <a:t>Смотровой кабинет – это первое и важнейшее звено в раннем выявлении опухолей видимых локализаций. </a:t>
            </a:r>
          </a:p>
        </p:txBody>
      </p:sp>
      <p:pic>
        <p:nvPicPr>
          <p:cNvPr id="14345" name="Рисунок 9" descr="registratur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559175"/>
            <a:ext cx="2346325" cy="167322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6" name="Рисунок 10" descr="944290048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3"/>
          <a:stretch>
            <a:fillRect/>
          </a:stretch>
        </p:blipFill>
        <p:spPr bwMode="auto">
          <a:xfrm>
            <a:off x="3416300" y="3538538"/>
            <a:ext cx="2349500" cy="1719262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7" name="Рисунок 11" descr="istorii_clip_image008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700" y="3560763"/>
            <a:ext cx="2286000" cy="1722437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Прямая со стрелкой 12"/>
          <p:cNvCxnSpPr/>
          <p:nvPr/>
        </p:nvCxnSpPr>
        <p:spPr>
          <a:xfrm flipV="1">
            <a:off x="5734050" y="4351338"/>
            <a:ext cx="619125" cy="4762"/>
          </a:xfrm>
          <a:prstGeom prst="straightConnector1">
            <a:avLst/>
          </a:prstGeom>
          <a:ln w="76200">
            <a:solidFill>
              <a:srgbClr val="00206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Выгнутая вправо стрелка 16"/>
          <p:cNvSpPr/>
          <p:nvPr/>
        </p:nvSpPr>
        <p:spPr>
          <a:xfrm rot="5400000">
            <a:off x="5685632" y="4158456"/>
            <a:ext cx="730250" cy="3243263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Выгнутая вправо стрелка 17"/>
          <p:cNvSpPr/>
          <p:nvPr/>
        </p:nvSpPr>
        <p:spPr>
          <a:xfrm rot="5400000">
            <a:off x="3991769" y="2591594"/>
            <a:ext cx="730250" cy="658018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 descr="vaginoz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75246" y="5232400"/>
            <a:ext cx="1486192" cy="1489075"/>
          </a:xfrm>
          <a:prstGeom prst="ellipse">
            <a:avLst/>
          </a:prstGeom>
          <a:ln w="6350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2" name="Рисунок 21" descr="1366657408_mammolog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68999" y="5316965"/>
            <a:ext cx="1462101" cy="1404510"/>
          </a:xfrm>
          <a:prstGeom prst="ellipse">
            <a:avLst/>
          </a:prstGeom>
          <a:ln w="6350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" name="Рисунок 19" descr="simptomy-schitovidki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8796" y="5278692"/>
            <a:ext cx="1539904" cy="1442783"/>
          </a:xfrm>
          <a:prstGeom prst="ellipse">
            <a:avLst/>
          </a:prstGeom>
          <a:ln w="6350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1" name="Рисунок 20" descr="hipotiroidism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348" y="5245100"/>
            <a:ext cx="1584102" cy="1476375"/>
          </a:xfrm>
          <a:prstGeom prst="ellipse">
            <a:avLst/>
          </a:prstGeom>
          <a:ln w="6350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4" name="Рисунок 13" descr="094672809376.jpg"/>
          <p:cNvPicPr>
            <a:picLocks noChangeAspect="1"/>
          </p:cNvPicPr>
          <p:nvPr/>
        </p:nvPicPr>
        <p:blipFill>
          <a:blip r:embed="rId6" cstate="screen">
            <a:lum bright="-10000" contras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1300" y="5295900"/>
            <a:ext cx="1494893" cy="1425575"/>
          </a:xfrm>
          <a:prstGeom prst="ellipse">
            <a:avLst/>
          </a:prstGeom>
          <a:ln w="6350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8100" cy="1074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368" name="TextBox 2"/>
          <p:cNvSpPr txBox="1">
            <a:spLocks noChangeArrowheads="1"/>
          </p:cNvSpPr>
          <p:nvPr/>
        </p:nvSpPr>
        <p:spPr bwMode="auto">
          <a:xfrm>
            <a:off x="1966913" y="0"/>
            <a:ext cx="64166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3600">
                <a:solidFill>
                  <a:srgbClr val="FFFFFF"/>
                </a:solidFill>
              </a:rPr>
              <a:t>Профилактика </a:t>
            </a:r>
          </a:p>
          <a:p>
            <a:pPr algn="ctr" eaLnBrk="1" hangingPunct="1"/>
            <a:r>
              <a:rPr lang="ru-RU" altLang="ru-RU" sz="3600">
                <a:solidFill>
                  <a:srgbClr val="FFFFFF"/>
                </a:solidFill>
              </a:rPr>
              <a:t>онкозаболеваний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64812" y="1308832"/>
            <a:ext cx="5986607" cy="612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solidFill>
                  <a:srgbClr val="FFFFFF"/>
                </a:solidFill>
              </a:rPr>
              <a:t>Вторичная профилактика</a:t>
            </a:r>
          </a:p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15372" name="Прямоугольник 6"/>
          <p:cNvSpPr>
            <a:spLocks noChangeArrowheads="1"/>
          </p:cNvSpPr>
          <p:nvPr/>
        </p:nvSpPr>
        <p:spPr bwMode="auto">
          <a:xfrm>
            <a:off x="203200" y="2065338"/>
            <a:ext cx="8758238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rgbClr val="002060"/>
                </a:solidFill>
              </a:rPr>
              <a:t>В смотровых кабинетах подлежат обследованию:</a:t>
            </a:r>
          </a:p>
          <a:p>
            <a:pPr eaLnBrk="1" hangingPunct="1">
              <a:buSzPct val="120000"/>
              <a:buFont typeface="Wingdings" pitchFamily="2" charset="2"/>
              <a:buChar char="ü"/>
            </a:pPr>
            <a:r>
              <a:rPr lang="ru-RU" altLang="ru-RU" sz="2000">
                <a:solidFill>
                  <a:srgbClr val="002060"/>
                </a:solidFill>
              </a:rPr>
              <a:t>кожные покровы </a:t>
            </a:r>
          </a:p>
          <a:p>
            <a:pPr eaLnBrk="1" hangingPunct="1">
              <a:buSzPct val="120000"/>
              <a:buFont typeface="Wingdings" pitchFamily="2" charset="2"/>
              <a:buChar char="ü"/>
            </a:pPr>
            <a:r>
              <a:rPr lang="ru-RU" altLang="ru-RU" sz="2000">
                <a:solidFill>
                  <a:srgbClr val="002060"/>
                </a:solidFill>
              </a:rPr>
              <a:t>органы ротовой полости </a:t>
            </a:r>
          </a:p>
          <a:p>
            <a:pPr eaLnBrk="1" hangingPunct="1">
              <a:buSzPct val="120000"/>
              <a:buFont typeface="Wingdings" pitchFamily="2" charset="2"/>
              <a:buChar char="ü"/>
            </a:pPr>
            <a:r>
              <a:rPr lang="ru-RU" altLang="ru-RU" sz="2000">
                <a:solidFill>
                  <a:srgbClr val="002060"/>
                </a:solidFill>
              </a:rPr>
              <a:t>периферические лимфатические узлы </a:t>
            </a:r>
          </a:p>
          <a:p>
            <a:pPr eaLnBrk="1" hangingPunct="1">
              <a:buSzPct val="120000"/>
              <a:buFont typeface="Wingdings" pitchFamily="2" charset="2"/>
              <a:buChar char="ü"/>
            </a:pPr>
            <a:r>
              <a:rPr lang="ru-RU" altLang="ru-RU" sz="2000">
                <a:solidFill>
                  <a:srgbClr val="002060"/>
                </a:solidFill>
              </a:rPr>
              <a:t>щитовидная железа </a:t>
            </a:r>
          </a:p>
          <a:p>
            <a:pPr eaLnBrk="1" hangingPunct="1">
              <a:buSzPct val="120000"/>
              <a:buFont typeface="Wingdings" pitchFamily="2" charset="2"/>
              <a:buChar char="ü"/>
            </a:pPr>
            <a:r>
              <a:rPr lang="ru-RU" altLang="ru-RU" sz="2000">
                <a:solidFill>
                  <a:srgbClr val="002060"/>
                </a:solidFill>
              </a:rPr>
              <a:t>молочные железы (в положении стоя и лежа) </a:t>
            </a:r>
          </a:p>
          <a:p>
            <a:pPr eaLnBrk="1" hangingPunct="1">
              <a:buSzPct val="120000"/>
              <a:buFont typeface="Wingdings" pitchFamily="2" charset="2"/>
              <a:buChar char="ü"/>
            </a:pPr>
            <a:r>
              <a:rPr lang="ru-RU" altLang="ru-RU" sz="2000">
                <a:solidFill>
                  <a:srgbClr val="002060"/>
                </a:solidFill>
              </a:rPr>
              <a:t>половые органы, шейка матки </a:t>
            </a:r>
          </a:p>
          <a:p>
            <a:pPr eaLnBrk="1" hangingPunct="1">
              <a:buSzPct val="120000"/>
              <a:buFont typeface="Wingdings" pitchFamily="2" charset="2"/>
              <a:buChar char="ü"/>
            </a:pPr>
            <a:r>
              <a:rPr lang="ru-RU" altLang="ru-RU" sz="2000">
                <a:solidFill>
                  <a:srgbClr val="002060"/>
                </a:solidFill>
              </a:rPr>
              <a:t>прямая кишка (простата) </a:t>
            </a:r>
          </a:p>
          <a:p>
            <a:pPr eaLnBrk="1" hangingPunct="1"/>
            <a:endParaRPr lang="ru-RU" altLang="ru-RU" sz="2000">
              <a:solidFill>
                <a:srgbClr val="002060"/>
              </a:solidFill>
            </a:endParaRPr>
          </a:p>
          <a:p>
            <a:pPr eaLnBrk="1" hangingPunct="1"/>
            <a:endParaRPr lang="ru-RU" altLang="ru-RU" sz="2000">
              <a:solidFill>
                <a:srgbClr val="002060"/>
              </a:solidFill>
            </a:endParaRPr>
          </a:p>
        </p:txBody>
      </p:sp>
      <p:pic>
        <p:nvPicPr>
          <p:cNvPr id="15" name="Рисунок 14" descr="140_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5238360"/>
            <a:ext cx="1612900" cy="1483116"/>
          </a:xfrm>
          <a:prstGeom prst="ellipse">
            <a:avLst/>
          </a:prstGeom>
          <a:ln w="6350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8100" cy="1074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387" name="TextBox 2"/>
          <p:cNvSpPr txBox="1">
            <a:spLocks noChangeArrowheads="1"/>
          </p:cNvSpPr>
          <p:nvPr/>
        </p:nvSpPr>
        <p:spPr bwMode="auto">
          <a:xfrm>
            <a:off x="1966913" y="0"/>
            <a:ext cx="64166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3600">
                <a:solidFill>
                  <a:srgbClr val="FFFFFF"/>
                </a:solidFill>
              </a:rPr>
              <a:t>Профилактика </a:t>
            </a:r>
          </a:p>
          <a:p>
            <a:pPr algn="ctr" eaLnBrk="1" hangingPunct="1"/>
            <a:r>
              <a:rPr lang="ru-RU" altLang="ru-RU" sz="3600">
                <a:solidFill>
                  <a:srgbClr val="FFFFFF"/>
                </a:solidFill>
              </a:rPr>
              <a:t>онкозаболеваний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64812" y="1308832"/>
            <a:ext cx="5986607" cy="612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solidFill>
                  <a:srgbClr val="FFFFFF"/>
                </a:solidFill>
              </a:rPr>
              <a:t>Вторичная профилактика</a:t>
            </a:r>
          </a:p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16391" name="Прямоугольник 6"/>
          <p:cNvSpPr>
            <a:spLocks noChangeArrowheads="1"/>
          </p:cNvSpPr>
          <p:nvPr/>
        </p:nvSpPr>
        <p:spPr bwMode="auto">
          <a:xfrm>
            <a:off x="3124200" y="2052638"/>
            <a:ext cx="5676900" cy="218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400">
                <a:solidFill>
                  <a:srgbClr val="002060"/>
                </a:solidFill>
              </a:rPr>
              <a:t>Скрининг рака молочной железы проводят:</a:t>
            </a:r>
          </a:p>
          <a:p>
            <a:pPr algn="ctr" eaLnBrk="1" hangingPunct="1"/>
            <a:r>
              <a:rPr lang="ru-RU" altLang="ru-RU" sz="2200" u="sng">
                <a:solidFill>
                  <a:srgbClr val="002060"/>
                </a:solidFill>
              </a:rPr>
              <a:t>1 раз в 2 года </a:t>
            </a:r>
            <a:r>
              <a:rPr lang="ru-RU" altLang="ru-RU" sz="2200">
                <a:solidFill>
                  <a:srgbClr val="002060"/>
                </a:solidFill>
              </a:rPr>
              <a:t>у женщин в возрасте </a:t>
            </a:r>
            <a:r>
              <a:rPr lang="ru-RU" altLang="ru-RU" sz="2200" u="sng">
                <a:solidFill>
                  <a:srgbClr val="002060"/>
                </a:solidFill>
              </a:rPr>
              <a:t>от 40 лет</a:t>
            </a:r>
            <a:r>
              <a:rPr lang="ru-RU" altLang="ru-RU" sz="2200">
                <a:solidFill>
                  <a:srgbClr val="002060"/>
                </a:solidFill>
              </a:rPr>
              <a:t>, </a:t>
            </a:r>
          </a:p>
          <a:p>
            <a:pPr algn="ctr" eaLnBrk="1" hangingPunct="1"/>
            <a:r>
              <a:rPr lang="ru-RU" altLang="ru-RU" sz="2200">
                <a:solidFill>
                  <a:srgbClr val="002060"/>
                </a:solidFill>
              </a:rPr>
              <a:t>а при диспансеризации в возрасте </a:t>
            </a:r>
            <a:r>
              <a:rPr lang="ru-RU" altLang="ru-RU" sz="2200" u="sng">
                <a:solidFill>
                  <a:srgbClr val="002060"/>
                </a:solidFill>
              </a:rPr>
              <a:t>от 39 лет</a:t>
            </a:r>
          </a:p>
        </p:txBody>
      </p:sp>
      <p:pic>
        <p:nvPicPr>
          <p:cNvPr id="16392" name="Рисунок 5" descr="цыц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84" t="20351" r="58192" b="39066"/>
          <a:stretch>
            <a:fillRect/>
          </a:stretch>
        </p:blipFill>
        <p:spPr bwMode="auto">
          <a:xfrm>
            <a:off x="152400" y="2044700"/>
            <a:ext cx="2806700" cy="347662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6801" name="Rectangle 1"/>
          <p:cNvSpPr>
            <a:spLocks noChangeArrowheads="1"/>
          </p:cNvSpPr>
          <p:nvPr/>
        </p:nvSpPr>
        <p:spPr bwMode="auto">
          <a:xfrm>
            <a:off x="3098800" y="4351338"/>
            <a:ext cx="5499100" cy="19399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ru-RU" sz="2400">
                <a:solidFill>
                  <a:srgbClr val="002060"/>
                </a:solidFill>
                <a:cs typeface="Times New Roman" pitchFamily="18" charset="0"/>
              </a:rPr>
              <a:t>За 2013- 2014 гг. в Омской области маммографическое обследование прошли </a:t>
            </a:r>
          </a:p>
          <a:p>
            <a:pPr algn="ctr" eaLnBrk="0" hangingPunct="0">
              <a:defRPr/>
            </a:pPr>
            <a:r>
              <a:rPr lang="ru-RU" sz="2400">
                <a:solidFill>
                  <a:srgbClr val="002060"/>
                </a:solidFill>
                <a:cs typeface="Times New Roman" pitchFamily="18" charset="0"/>
              </a:rPr>
              <a:t>32,2% женщин </a:t>
            </a:r>
          </a:p>
          <a:p>
            <a:pPr algn="ctr" eaLnBrk="0" hangingPunct="0">
              <a:defRPr/>
            </a:pPr>
            <a:r>
              <a:rPr lang="ru-RU" sz="2400">
                <a:solidFill>
                  <a:srgbClr val="002060"/>
                </a:solidFill>
                <a:cs typeface="Times New Roman" pitchFamily="18" charset="0"/>
              </a:rPr>
              <a:t>старше 40 лет.  </a:t>
            </a:r>
            <a:endParaRPr lang="ru-RU" sz="2400">
              <a:solidFill>
                <a:srgbClr val="002060"/>
              </a:solidFill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8100" cy="1074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1966913" y="0"/>
            <a:ext cx="64166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3600">
                <a:solidFill>
                  <a:srgbClr val="FFFFFF"/>
                </a:solidFill>
              </a:rPr>
              <a:t>Профилактика </a:t>
            </a:r>
          </a:p>
          <a:p>
            <a:pPr algn="ctr" eaLnBrk="1" hangingPunct="1"/>
            <a:r>
              <a:rPr lang="ru-RU" altLang="ru-RU" sz="3600">
                <a:solidFill>
                  <a:srgbClr val="FFFFFF"/>
                </a:solidFill>
              </a:rPr>
              <a:t>онкозаболеваний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64812" y="1308832"/>
            <a:ext cx="5986607" cy="612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solidFill>
                  <a:srgbClr val="FFFFFF"/>
                </a:solidFill>
              </a:rPr>
              <a:t>Вторичная профилактика</a:t>
            </a:r>
          </a:p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17415" name="Прямоугольник 6"/>
          <p:cNvSpPr>
            <a:spLocks noChangeArrowheads="1"/>
          </p:cNvSpPr>
          <p:nvPr/>
        </p:nvSpPr>
        <p:spPr bwMode="auto">
          <a:xfrm>
            <a:off x="3284538" y="2065338"/>
            <a:ext cx="5676900" cy="218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400">
                <a:solidFill>
                  <a:srgbClr val="002060"/>
                </a:solidFill>
              </a:rPr>
              <a:t>Скрининг </a:t>
            </a:r>
          </a:p>
          <a:p>
            <a:pPr algn="ctr" eaLnBrk="1" hangingPunct="1"/>
            <a:r>
              <a:rPr lang="ru-RU" altLang="ru-RU" sz="2400">
                <a:solidFill>
                  <a:srgbClr val="002060"/>
                </a:solidFill>
              </a:rPr>
              <a:t>рака шейки матки проводят:</a:t>
            </a:r>
          </a:p>
          <a:p>
            <a:pPr algn="ctr" eaLnBrk="1" hangingPunct="1"/>
            <a:r>
              <a:rPr lang="ru-RU" altLang="ru-RU" sz="2200">
                <a:solidFill>
                  <a:srgbClr val="002060"/>
                </a:solidFill>
              </a:rPr>
              <a:t>в смотровом кабинете </a:t>
            </a:r>
          </a:p>
          <a:p>
            <a:pPr algn="ctr" eaLnBrk="1" hangingPunct="1"/>
            <a:r>
              <a:rPr lang="ru-RU" altLang="ru-RU" sz="2200" u="sng">
                <a:solidFill>
                  <a:srgbClr val="002060"/>
                </a:solidFill>
              </a:rPr>
              <a:t>1 раз в год</a:t>
            </a:r>
          </a:p>
          <a:p>
            <a:pPr algn="ctr" eaLnBrk="1" hangingPunct="1"/>
            <a:r>
              <a:rPr lang="ru-RU" altLang="ru-RU" sz="2200">
                <a:solidFill>
                  <a:srgbClr val="002060"/>
                </a:solidFill>
              </a:rPr>
              <a:t>со взятием мазка на цитологическое исследование</a:t>
            </a:r>
          </a:p>
        </p:txBody>
      </p:sp>
      <p:sp>
        <p:nvSpPr>
          <p:cNvPr id="76801" name="Rectangle 1"/>
          <p:cNvSpPr>
            <a:spLocks noChangeArrowheads="1"/>
          </p:cNvSpPr>
          <p:nvPr/>
        </p:nvSpPr>
        <p:spPr bwMode="auto">
          <a:xfrm>
            <a:off x="1892300" y="4529138"/>
            <a:ext cx="5499100" cy="19399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ru-RU" sz="2400" dirty="0">
                <a:solidFill>
                  <a:srgbClr val="002060"/>
                </a:solidFill>
              </a:rPr>
              <a:t>В 2014 году в Омской области цитологическое исследование на рак шейки матки  прошли  </a:t>
            </a:r>
          </a:p>
          <a:p>
            <a:pPr algn="ctr" eaLnBrk="0" hangingPunct="0">
              <a:defRPr/>
            </a:pPr>
            <a:r>
              <a:rPr lang="ru-RU" sz="2400" u="sng" dirty="0">
                <a:solidFill>
                  <a:srgbClr val="002060"/>
                </a:solidFill>
              </a:rPr>
              <a:t>476,2 тыс. женщин</a:t>
            </a:r>
            <a:endParaRPr lang="ru-RU" sz="2400" u="sng" dirty="0">
              <a:solidFill>
                <a:srgbClr val="002060"/>
              </a:solidFill>
              <a:cs typeface="Arial" pitchFamily="34" charset="0"/>
            </a:endParaRPr>
          </a:p>
        </p:txBody>
      </p:sp>
      <p:pic>
        <p:nvPicPr>
          <p:cNvPr id="17417" name="Рисунок 7" descr="Безымянный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17" t="24132" r="57059" b="45872"/>
          <a:stretch>
            <a:fillRect/>
          </a:stretch>
        </p:blipFill>
        <p:spPr bwMode="auto">
          <a:xfrm>
            <a:off x="190500" y="2057400"/>
            <a:ext cx="2946400" cy="227647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8100" cy="1074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1966913" y="0"/>
            <a:ext cx="64166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3600">
                <a:solidFill>
                  <a:srgbClr val="FFFFFF"/>
                </a:solidFill>
              </a:rPr>
              <a:t>Профилактика </a:t>
            </a:r>
          </a:p>
          <a:p>
            <a:pPr algn="ctr" eaLnBrk="1" hangingPunct="1"/>
            <a:r>
              <a:rPr lang="ru-RU" altLang="ru-RU" sz="3600">
                <a:solidFill>
                  <a:srgbClr val="FFFFFF"/>
                </a:solidFill>
              </a:rPr>
              <a:t>онкозаболеваний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64812" y="1308832"/>
            <a:ext cx="5986607" cy="6120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solidFill>
                  <a:srgbClr val="FFFFFF"/>
                </a:solidFill>
              </a:rPr>
              <a:t>Вторичная профилактика</a:t>
            </a:r>
          </a:p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18439" name="Прямоугольник 6"/>
          <p:cNvSpPr>
            <a:spLocks noChangeArrowheads="1"/>
          </p:cNvSpPr>
          <p:nvPr/>
        </p:nvSpPr>
        <p:spPr bwMode="auto">
          <a:xfrm>
            <a:off x="3175000" y="2027238"/>
            <a:ext cx="5524500" cy="218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400">
                <a:solidFill>
                  <a:srgbClr val="002060"/>
                </a:solidFill>
              </a:rPr>
              <a:t>Скрининг рака предстательной железы </a:t>
            </a:r>
            <a:r>
              <a:rPr lang="ru-RU" altLang="ru-RU" sz="2200">
                <a:solidFill>
                  <a:srgbClr val="002060"/>
                </a:solidFill>
              </a:rPr>
              <a:t>проводится измерением уровня простат-специфического антигена (ПСА) в сыворотке крови у мужчин. </a:t>
            </a:r>
          </a:p>
        </p:txBody>
      </p:sp>
      <p:sp>
        <p:nvSpPr>
          <p:cNvPr id="76801" name="Rectangle 1"/>
          <p:cNvSpPr>
            <a:spLocks noChangeArrowheads="1"/>
          </p:cNvSpPr>
          <p:nvPr/>
        </p:nvSpPr>
        <p:spPr bwMode="auto">
          <a:xfrm>
            <a:off x="3086100" y="4579938"/>
            <a:ext cx="5689600" cy="19399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rgbClr val="002060"/>
                </a:solidFill>
              </a:rPr>
              <a:t>В 2014 году обследовано </a:t>
            </a:r>
          </a:p>
          <a:p>
            <a:pPr algn="ctr">
              <a:defRPr/>
            </a:pPr>
            <a:r>
              <a:rPr lang="ru-RU" sz="2400" dirty="0">
                <a:solidFill>
                  <a:srgbClr val="002060"/>
                </a:solidFill>
              </a:rPr>
              <a:t>74,2 % мужчин старше 50 лет, проживающих на территории Омской области. </a:t>
            </a:r>
          </a:p>
          <a:p>
            <a:pPr algn="ctr" eaLnBrk="0" hangingPunct="0">
              <a:defRPr/>
            </a:pPr>
            <a:endParaRPr lang="ru-RU" sz="2400" u="sng" dirty="0">
              <a:solidFill>
                <a:srgbClr val="002060"/>
              </a:solidFill>
              <a:cs typeface="Arial" pitchFamily="34" charset="0"/>
            </a:endParaRPr>
          </a:p>
        </p:txBody>
      </p:sp>
      <p:pic>
        <p:nvPicPr>
          <p:cNvPr id="18441" name="Рисунок 6" descr="wpid-1312586837_blood-test-for-prostate-cancer.jpg"/>
          <p:cNvPicPr>
            <a:picLocks noChangeAspect="1"/>
          </p:cNvPicPr>
          <p:nvPr/>
        </p:nvPicPr>
        <p:blipFill>
          <a:blip r:embed="rId3" cstate="print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9"/>
          <a:stretch>
            <a:fillRect/>
          </a:stretch>
        </p:blipFill>
        <p:spPr bwMode="auto">
          <a:xfrm>
            <a:off x="304800" y="4570413"/>
            <a:ext cx="2603500" cy="1982787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2" name="Рисунок 8" descr="S6004977.JPG"/>
          <p:cNvPicPr>
            <a:picLocks noChangeAspect="1"/>
          </p:cNvPicPr>
          <p:nvPr/>
        </p:nvPicPr>
        <p:blipFill>
          <a:blip r:embed="rId4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57" t="25975" r="23155" b="11507"/>
          <a:stretch>
            <a:fillRect/>
          </a:stretch>
        </p:blipFill>
        <p:spPr bwMode="auto">
          <a:xfrm>
            <a:off x="312738" y="2006600"/>
            <a:ext cx="2582862" cy="243840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8100" cy="1074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459" name="TextBox 2"/>
          <p:cNvSpPr txBox="1">
            <a:spLocks noChangeArrowheads="1"/>
          </p:cNvSpPr>
          <p:nvPr/>
        </p:nvSpPr>
        <p:spPr bwMode="auto">
          <a:xfrm>
            <a:off x="1966913" y="0"/>
            <a:ext cx="64166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3600">
                <a:solidFill>
                  <a:srgbClr val="FFFFFF"/>
                </a:solidFill>
              </a:rPr>
              <a:t>Профилактика </a:t>
            </a:r>
          </a:p>
          <a:p>
            <a:pPr algn="ctr" eaLnBrk="1" hangingPunct="1"/>
            <a:r>
              <a:rPr lang="ru-RU" altLang="ru-RU" sz="3600">
                <a:solidFill>
                  <a:srgbClr val="FFFFFF"/>
                </a:solidFill>
              </a:rPr>
              <a:t>онкозаболеваний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64812" y="1308832"/>
            <a:ext cx="5986607" cy="80021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solidFill>
                  <a:srgbClr val="FFFFFF"/>
                </a:solidFill>
              </a:rPr>
              <a:t>Третичная профилактика</a:t>
            </a:r>
          </a:p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19463" name="Прямоугольник 6"/>
          <p:cNvSpPr>
            <a:spLocks noChangeArrowheads="1"/>
          </p:cNvSpPr>
          <p:nvPr/>
        </p:nvSpPr>
        <p:spPr bwMode="auto">
          <a:xfrm>
            <a:off x="0" y="2179638"/>
            <a:ext cx="86995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buSzPct val="120000"/>
              <a:buFont typeface="Wingdings" pitchFamily="2" charset="2"/>
              <a:buChar char="ü"/>
            </a:pPr>
            <a:r>
              <a:rPr lang="ru-RU" altLang="ru-RU" sz="2400">
                <a:solidFill>
                  <a:srgbClr val="002060"/>
                </a:solidFill>
              </a:rPr>
              <a:t>диспансеризация излеченных онкологических пациентов </a:t>
            </a:r>
          </a:p>
          <a:p>
            <a:pPr eaLnBrk="1" hangingPunct="1">
              <a:buSzPct val="120000"/>
              <a:buFont typeface="Wingdings" pitchFamily="2" charset="2"/>
              <a:buChar char="ü"/>
            </a:pPr>
            <a:r>
              <a:rPr lang="ru-RU" altLang="ru-RU" sz="2400">
                <a:solidFill>
                  <a:srgbClr val="002060"/>
                </a:solidFill>
              </a:rPr>
              <a:t>предупреждение рецидивов болезни </a:t>
            </a:r>
          </a:p>
          <a:p>
            <a:pPr eaLnBrk="1" hangingPunct="1">
              <a:buSzPct val="120000"/>
              <a:buFont typeface="Wingdings" pitchFamily="2" charset="2"/>
              <a:buChar char="ü"/>
            </a:pPr>
            <a:r>
              <a:rPr lang="ru-RU" altLang="ru-RU" sz="2400">
                <a:solidFill>
                  <a:srgbClr val="002060"/>
                </a:solidFill>
              </a:rPr>
              <a:t>предупреждение новых случаев опухолевых заболеваний у излеченных онкологических больных </a:t>
            </a:r>
          </a:p>
        </p:txBody>
      </p:sp>
      <p:pic>
        <p:nvPicPr>
          <p:cNvPr id="6" name="Содержимое 19" descr="Изображение 10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223094" y="4193627"/>
            <a:ext cx="3069019" cy="2301766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4" descr="S600105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6563" y="4175395"/>
            <a:ext cx="3118800" cy="2335763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8100" cy="1074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483" name="TextBox 2"/>
          <p:cNvSpPr txBox="1">
            <a:spLocks noChangeArrowheads="1"/>
          </p:cNvSpPr>
          <p:nvPr/>
        </p:nvSpPr>
        <p:spPr bwMode="auto">
          <a:xfrm>
            <a:off x="1320800" y="0"/>
            <a:ext cx="7640638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3600">
                <a:solidFill>
                  <a:srgbClr val="FFFFFF"/>
                </a:solidFill>
              </a:rPr>
              <a:t>Информационно-аналитическая система «АРМ - онколога»</a:t>
            </a:r>
          </a:p>
        </p:txBody>
      </p:sp>
      <p:sp>
        <p:nvSpPr>
          <p:cNvPr id="21509" name="Прямоугольник 6"/>
          <p:cNvSpPr>
            <a:spLocks noChangeArrowheads="1"/>
          </p:cNvSpPr>
          <p:nvPr/>
        </p:nvSpPr>
        <p:spPr bwMode="auto">
          <a:xfrm>
            <a:off x="277813" y="1778000"/>
            <a:ext cx="4403725" cy="23764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buSzPct val="120000"/>
              <a:defRPr/>
            </a:pPr>
            <a:r>
              <a:rPr lang="ru-RU" sz="2400" dirty="0">
                <a:solidFill>
                  <a:srgbClr val="002060"/>
                </a:solidFill>
              </a:rPr>
              <a:t>Модули:</a:t>
            </a:r>
          </a:p>
          <a:p>
            <a:pPr algn="ctr">
              <a:buSzPct val="120000"/>
              <a:defRPr/>
            </a:pPr>
            <a:r>
              <a:rPr lang="ru-RU" sz="2400" dirty="0">
                <a:solidFill>
                  <a:srgbClr val="002060"/>
                </a:solidFill>
              </a:rPr>
              <a:t>«Лаборатория»  </a:t>
            </a:r>
          </a:p>
          <a:p>
            <a:pPr algn="ctr">
              <a:buSzPct val="120000"/>
              <a:defRPr/>
            </a:pPr>
            <a:r>
              <a:rPr lang="ru-RU" sz="2400" dirty="0">
                <a:solidFill>
                  <a:srgbClr val="002060"/>
                </a:solidFill>
              </a:rPr>
              <a:t>«Маммография» </a:t>
            </a:r>
          </a:p>
          <a:p>
            <a:pPr algn="ctr">
              <a:buSzPct val="120000"/>
              <a:defRPr/>
            </a:pPr>
            <a:r>
              <a:rPr lang="ru-RU" sz="2400" dirty="0">
                <a:solidFill>
                  <a:srgbClr val="002060"/>
                </a:solidFill>
              </a:rPr>
              <a:t>«Цитология» </a:t>
            </a:r>
          </a:p>
          <a:p>
            <a:pPr algn="ctr">
              <a:buSzPct val="120000"/>
              <a:defRPr/>
            </a:pPr>
            <a:r>
              <a:rPr lang="ru-RU" sz="2400" dirty="0">
                <a:solidFill>
                  <a:srgbClr val="002060"/>
                </a:solidFill>
              </a:rPr>
              <a:t>«Эндоскопия» </a:t>
            </a:r>
          </a:p>
          <a:p>
            <a:pPr algn="ctr">
              <a:buSzPct val="120000"/>
              <a:defRPr/>
            </a:pPr>
            <a:r>
              <a:rPr lang="ru-RU" sz="2400" dirty="0">
                <a:solidFill>
                  <a:srgbClr val="002060"/>
                </a:solidFill>
              </a:rPr>
              <a:t>«Смотровой кабинет»</a:t>
            </a:r>
          </a:p>
          <a:p>
            <a:pPr algn="ctr">
              <a:buSzPct val="120000"/>
              <a:defRPr/>
            </a:pP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5913" y="4508500"/>
            <a:ext cx="8405812" cy="19383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rgbClr val="002060"/>
                </a:solidFill>
              </a:rPr>
              <a:t>Программа «АРМ онколога» установлена во всех учреждениях города Омска и Омской области, для всех учреждений, кроме своего приписного населения, доступна полная база населения области </a:t>
            </a:r>
          </a:p>
        </p:txBody>
      </p:sp>
      <p:pic>
        <p:nvPicPr>
          <p:cNvPr id="2048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98"/>
          <a:stretch>
            <a:fillRect/>
          </a:stretch>
        </p:blipFill>
        <p:spPr bwMode="auto">
          <a:xfrm>
            <a:off x="5100638" y="1687513"/>
            <a:ext cx="3554412" cy="2695575"/>
          </a:xfrm>
          <a:prstGeom prst="rect">
            <a:avLst/>
          </a:prstGeom>
          <a:noFill/>
          <a:ln w="1587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8100" cy="1074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75" name="TextBox 2"/>
          <p:cNvSpPr txBox="1">
            <a:spLocks noChangeArrowheads="1"/>
          </p:cNvSpPr>
          <p:nvPr/>
        </p:nvSpPr>
        <p:spPr bwMode="auto">
          <a:xfrm>
            <a:off x="2192338" y="190500"/>
            <a:ext cx="53324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4000">
                <a:solidFill>
                  <a:srgbClr val="FFFFFF"/>
                </a:solidFill>
              </a:rPr>
              <a:t>Первичное звено</a:t>
            </a:r>
          </a:p>
        </p:txBody>
      </p:sp>
      <p:sp>
        <p:nvSpPr>
          <p:cNvPr id="3076" name="TextBox 3"/>
          <p:cNvSpPr txBox="1">
            <a:spLocks noChangeArrowheads="1"/>
          </p:cNvSpPr>
          <p:nvPr/>
        </p:nvSpPr>
        <p:spPr bwMode="auto">
          <a:xfrm>
            <a:off x="1287463" y="1531938"/>
            <a:ext cx="7512050" cy="197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400">
                <a:solidFill>
                  <a:srgbClr val="003366"/>
                </a:solidFill>
              </a:rPr>
              <a:t>По данным Всемирной организации здравоохранения ежегодно в мире умирает от онкологических заболеваний </a:t>
            </a:r>
            <a:r>
              <a:rPr lang="ru-RU" altLang="ru-RU" sz="2400">
                <a:solidFill>
                  <a:srgbClr val="A50021"/>
                </a:solidFill>
              </a:rPr>
              <a:t>более 8 миллионов человек</a:t>
            </a:r>
          </a:p>
          <a:p>
            <a:pPr eaLnBrk="1" hangingPunct="1">
              <a:lnSpc>
                <a:spcPct val="110000"/>
              </a:lnSpc>
            </a:pPr>
            <a:endParaRPr lang="ru-RU" altLang="ru-RU" sz="2400"/>
          </a:p>
        </p:txBody>
      </p:sp>
      <p:sp>
        <p:nvSpPr>
          <p:cNvPr id="8" name="Прямоугольник 7"/>
          <p:cNvSpPr/>
          <p:nvPr/>
        </p:nvSpPr>
        <p:spPr>
          <a:xfrm>
            <a:off x="2778125" y="3740150"/>
            <a:ext cx="5913438" cy="25558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solidFill>
                  <a:srgbClr val="003B60"/>
                </a:solidFill>
              </a:rPr>
              <a:t>Достоверно установлено, что одной из причин злокачественных опухолей являются генетические изменения клеток организма. </a:t>
            </a:r>
          </a:p>
          <a:p>
            <a:pPr algn="ctr">
              <a:defRPr/>
            </a:pPr>
            <a:r>
              <a:rPr lang="ru-RU" sz="2000" dirty="0">
                <a:solidFill>
                  <a:srgbClr val="003B60"/>
                </a:solidFill>
              </a:rPr>
              <a:t>Но и факторы образа жизни (питание, уровень физической активности и др.) играют не последнюю роль в возникновении рака.</a:t>
            </a:r>
          </a:p>
        </p:txBody>
      </p:sp>
      <p:pic>
        <p:nvPicPr>
          <p:cNvPr id="3078" name="Рисунок 8" descr="221973-Royalty-Free-RF-Clipart-Illustration-Of-A-3d-Teeny-Person-With-A-Check-Mark-1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850" y="3976688"/>
            <a:ext cx="1655763" cy="223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Стрелка вниз 42"/>
          <p:cNvSpPr/>
          <p:nvPr/>
        </p:nvSpPr>
        <p:spPr>
          <a:xfrm>
            <a:off x="3752850" y="1323975"/>
            <a:ext cx="2490788" cy="60007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8100" cy="1074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2235202" y="236483"/>
            <a:ext cx="5379544" cy="1200329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>
                <a:solidFill>
                  <a:srgbClr val="FFFFFF"/>
                </a:solidFill>
              </a:rPr>
              <a:t>Реабилитационные мероприятия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20263" y="2135548"/>
            <a:ext cx="2538248" cy="646331"/>
          </a:xfrm>
          <a:prstGeom prst="rect">
            <a:avLst/>
          </a:prstGeom>
          <a:solidFill>
            <a:srgbClr val="336699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rgbClr val="FFFFFF"/>
                </a:solidFill>
              </a:rPr>
              <a:t>Лучевое </a:t>
            </a:r>
          </a:p>
          <a:p>
            <a:pPr algn="ctr">
              <a:defRPr/>
            </a:pPr>
            <a:r>
              <a:rPr lang="ru-RU" dirty="0">
                <a:solidFill>
                  <a:srgbClr val="FFFFFF"/>
                </a:solidFill>
              </a:rPr>
              <a:t>лечение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312018" y="2044345"/>
            <a:ext cx="2663113" cy="923330"/>
          </a:xfrm>
          <a:prstGeom prst="rect">
            <a:avLst/>
          </a:prstGeom>
          <a:solidFill>
            <a:srgbClr val="336699"/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dirty="0" err="1">
                <a:solidFill>
                  <a:srgbClr val="FFFFFF"/>
                </a:solidFill>
              </a:rPr>
              <a:t>Химио</a:t>
            </a:r>
            <a:endParaRPr lang="ru-RU" dirty="0">
              <a:solidFill>
                <a:srgbClr val="FFFFFF"/>
              </a:solidFill>
            </a:endParaRPr>
          </a:p>
          <a:p>
            <a:pPr algn="ctr">
              <a:defRPr/>
            </a:pPr>
            <a:r>
              <a:rPr lang="ru-RU" dirty="0">
                <a:solidFill>
                  <a:srgbClr val="FFFFFF"/>
                </a:solidFill>
              </a:rPr>
              <a:t>терапевтическое</a:t>
            </a:r>
          </a:p>
          <a:p>
            <a:pPr algn="ctr">
              <a:defRPr/>
            </a:pPr>
            <a:r>
              <a:rPr lang="ru-RU" dirty="0">
                <a:solidFill>
                  <a:srgbClr val="FFFFFF"/>
                </a:solidFill>
              </a:rPr>
              <a:t> лечение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320089" y="2104017"/>
            <a:ext cx="2297424" cy="646331"/>
          </a:xfrm>
          <a:prstGeom prst="rect">
            <a:avLst/>
          </a:prstGeom>
          <a:solidFill>
            <a:srgbClr val="336699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FFFFFF"/>
                </a:solidFill>
              </a:rPr>
              <a:t>Хирургические </a:t>
            </a:r>
          </a:p>
          <a:p>
            <a:pPr algn="ctr">
              <a:defRPr/>
            </a:pPr>
            <a:r>
              <a:rPr lang="ru-RU" dirty="0">
                <a:solidFill>
                  <a:srgbClr val="FFFFFF"/>
                </a:solidFill>
              </a:rPr>
              <a:t>операции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36575" y="3179763"/>
            <a:ext cx="2506663" cy="646112"/>
          </a:xfrm>
          <a:prstGeom prst="rect">
            <a:avLst/>
          </a:prstGeom>
          <a:solidFill>
            <a:srgbClr val="FFFFFF"/>
          </a:solidFill>
          <a:ln w="38100">
            <a:solidFill>
              <a:srgbClr val="336699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002060"/>
                </a:solidFill>
              </a:rPr>
              <a:t>Местное лечение ожогов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68325" y="4187825"/>
            <a:ext cx="1985963" cy="369888"/>
          </a:xfrm>
          <a:prstGeom prst="rect">
            <a:avLst/>
          </a:prstGeom>
          <a:solidFill>
            <a:srgbClr val="FFFFFF"/>
          </a:solidFill>
          <a:ln w="38100">
            <a:solidFill>
              <a:srgbClr val="336699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002060"/>
                </a:solidFill>
              </a:rPr>
              <a:t>Лечение</a:t>
            </a:r>
            <a:r>
              <a:rPr lang="ru-RU" dirty="0"/>
              <a:t> </a:t>
            </a:r>
            <a:r>
              <a:rPr lang="ru-RU" dirty="0">
                <a:solidFill>
                  <a:srgbClr val="002060"/>
                </a:solidFill>
              </a:rPr>
              <a:t>язв</a:t>
            </a:r>
            <a:r>
              <a:rPr lang="ru-RU" dirty="0"/>
              <a:t>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39750" y="4862513"/>
            <a:ext cx="2444750" cy="1200150"/>
          </a:xfrm>
          <a:prstGeom prst="rect">
            <a:avLst/>
          </a:prstGeom>
          <a:solidFill>
            <a:srgbClr val="FFFFFF"/>
          </a:solidFill>
          <a:ln w="38100">
            <a:solidFill>
              <a:srgbClr val="336699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002060"/>
                </a:solidFill>
              </a:rPr>
              <a:t>Лечение </a:t>
            </a:r>
          </a:p>
          <a:p>
            <a:pPr>
              <a:defRPr/>
            </a:pPr>
            <a:r>
              <a:rPr lang="ru-RU" dirty="0">
                <a:solidFill>
                  <a:srgbClr val="002060"/>
                </a:solidFill>
              </a:rPr>
              <a:t>длительно </a:t>
            </a:r>
          </a:p>
          <a:p>
            <a:pPr>
              <a:defRPr/>
            </a:pPr>
            <a:r>
              <a:rPr lang="ru-RU" dirty="0">
                <a:solidFill>
                  <a:srgbClr val="002060"/>
                </a:solidFill>
              </a:rPr>
              <a:t>не заживающих </a:t>
            </a:r>
          </a:p>
          <a:p>
            <a:pPr>
              <a:defRPr/>
            </a:pPr>
            <a:r>
              <a:rPr lang="ru-RU" dirty="0">
                <a:solidFill>
                  <a:srgbClr val="002060"/>
                </a:solidFill>
              </a:rPr>
              <a:t>ран</a:t>
            </a:r>
          </a:p>
        </p:txBody>
      </p:sp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3341688" y="3865563"/>
            <a:ext cx="2633662" cy="923925"/>
          </a:xfrm>
          <a:prstGeom prst="rect">
            <a:avLst/>
          </a:prstGeom>
          <a:solidFill>
            <a:srgbClr val="FFFFFF"/>
          </a:solidFill>
          <a:ln w="38100">
            <a:solidFill>
              <a:srgbClr val="336699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ru-RU">
                <a:solidFill>
                  <a:srgbClr val="002060"/>
                </a:solidFill>
                <a:cs typeface="Times New Roman" pitchFamily="18" charset="0"/>
              </a:rPr>
              <a:t>Восстановление </a:t>
            </a:r>
          </a:p>
          <a:p>
            <a:pPr eaLnBrk="0" hangingPunct="0">
              <a:defRPr/>
            </a:pPr>
            <a:r>
              <a:rPr lang="ru-RU">
                <a:solidFill>
                  <a:srgbClr val="002060"/>
                </a:solidFill>
                <a:cs typeface="Times New Roman" pitchFamily="18" charset="0"/>
              </a:rPr>
              <a:t>функции сердца, </a:t>
            </a:r>
          </a:p>
          <a:p>
            <a:pPr eaLnBrk="0" hangingPunct="0">
              <a:defRPr/>
            </a:pPr>
            <a:r>
              <a:rPr lang="ru-RU">
                <a:solidFill>
                  <a:srgbClr val="002060"/>
                </a:solidFill>
                <a:cs typeface="Times New Roman" pitchFamily="18" charset="0"/>
              </a:rPr>
              <a:t>печени, ЖКТ</a:t>
            </a:r>
            <a:endParaRPr lang="ru-RU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337300" y="3308350"/>
            <a:ext cx="2400300" cy="2032000"/>
          </a:xfrm>
          <a:prstGeom prst="rect">
            <a:avLst/>
          </a:prstGeom>
          <a:solidFill>
            <a:srgbClr val="FFFFFF"/>
          </a:solidFill>
          <a:ln w="38100">
            <a:solidFill>
              <a:srgbClr val="336699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002060"/>
                </a:solidFill>
              </a:rPr>
              <a:t>Обучение пациентов уходу за </a:t>
            </a:r>
            <a:r>
              <a:rPr lang="ru-RU" dirty="0" err="1">
                <a:solidFill>
                  <a:srgbClr val="002060"/>
                </a:solidFill>
              </a:rPr>
              <a:t>стомами</a:t>
            </a:r>
            <a:r>
              <a:rPr lang="ru-RU" dirty="0">
                <a:solidFill>
                  <a:srgbClr val="002060"/>
                </a:solidFill>
              </a:rPr>
              <a:t> (</a:t>
            </a:r>
            <a:r>
              <a:rPr lang="ru-RU" dirty="0" err="1">
                <a:solidFill>
                  <a:srgbClr val="002060"/>
                </a:solidFill>
              </a:rPr>
              <a:t>трахеостома</a:t>
            </a:r>
            <a:r>
              <a:rPr lang="ru-RU" dirty="0">
                <a:solidFill>
                  <a:srgbClr val="002060"/>
                </a:solidFill>
              </a:rPr>
              <a:t>, </a:t>
            </a:r>
            <a:r>
              <a:rPr lang="ru-RU" dirty="0" err="1">
                <a:solidFill>
                  <a:srgbClr val="002060"/>
                </a:solidFill>
              </a:rPr>
              <a:t>колостома</a:t>
            </a:r>
            <a:r>
              <a:rPr lang="ru-RU" dirty="0">
                <a:solidFill>
                  <a:srgbClr val="002060"/>
                </a:solidFill>
              </a:rPr>
              <a:t>, </a:t>
            </a:r>
            <a:r>
              <a:rPr lang="ru-RU" dirty="0" err="1">
                <a:solidFill>
                  <a:srgbClr val="002060"/>
                </a:solidFill>
              </a:rPr>
              <a:t>цистостома</a:t>
            </a:r>
            <a:r>
              <a:rPr lang="ru-RU" dirty="0">
                <a:solidFill>
                  <a:srgbClr val="002060"/>
                </a:solidFill>
              </a:rPr>
              <a:t>)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10800000">
            <a:off x="204788" y="2397125"/>
            <a:ext cx="268287" cy="0"/>
          </a:xfrm>
          <a:prstGeom prst="line">
            <a:avLst/>
          </a:prstGeom>
          <a:ln w="38100">
            <a:solidFill>
              <a:srgbClr val="336699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6200000" flipH="1">
            <a:off x="-1324768" y="3940969"/>
            <a:ext cx="3059112" cy="31750"/>
          </a:xfrm>
          <a:prstGeom prst="line">
            <a:avLst/>
          </a:prstGeom>
          <a:ln w="38100">
            <a:solidFill>
              <a:srgbClr val="336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endCxn id="10" idx="1"/>
          </p:cNvCxnSpPr>
          <p:nvPr/>
        </p:nvCxnSpPr>
        <p:spPr>
          <a:xfrm flipV="1">
            <a:off x="220663" y="3502025"/>
            <a:ext cx="315912" cy="14288"/>
          </a:xfrm>
          <a:prstGeom prst="straightConnector1">
            <a:avLst/>
          </a:prstGeom>
          <a:ln w="38100">
            <a:solidFill>
              <a:srgbClr val="3366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247650" y="4395788"/>
            <a:ext cx="315913" cy="12700"/>
          </a:xfrm>
          <a:prstGeom prst="straightConnector1">
            <a:avLst/>
          </a:prstGeom>
          <a:ln w="38100">
            <a:solidFill>
              <a:srgbClr val="3366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200025" y="5421313"/>
            <a:ext cx="315913" cy="12700"/>
          </a:xfrm>
          <a:prstGeom prst="straightConnector1">
            <a:avLst/>
          </a:prstGeom>
          <a:ln w="38100">
            <a:solidFill>
              <a:srgbClr val="3366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0" idx="2"/>
          </p:cNvCxnSpPr>
          <p:nvPr/>
        </p:nvCxnSpPr>
        <p:spPr>
          <a:xfrm rot="16200000" flipH="1">
            <a:off x="4254501" y="3355975"/>
            <a:ext cx="785812" cy="7937"/>
          </a:xfrm>
          <a:prstGeom prst="straightConnector1">
            <a:avLst/>
          </a:prstGeom>
          <a:ln w="38100">
            <a:solidFill>
              <a:srgbClr val="3366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0" idx="2"/>
          </p:cNvCxnSpPr>
          <p:nvPr/>
        </p:nvCxnSpPr>
        <p:spPr>
          <a:xfrm rot="16200000" flipH="1">
            <a:off x="7214395" y="3005931"/>
            <a:ext cx="512762" cy="3175"/>
          </a:xfrm>
          <a:prstGeom prst="straightConnector1">
            <a:avLst/>
          </a:prstGeom>
          <a:ln w="38100">
            <a:solidFill>
              <a:srgbClr val="3366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6"/>
          <p:cNvSpPr txBox="1">
            <a:spLocks noChangeArrowheads="1"/>
          </p:cNvSpPr>
          <p:nvPr/>
        </p:nvSpPr>
        <p:spPr bwMode="auto">
          <a:xfrm>
            <a:off x="1392238" y="3019425"/>
            <a:ext cx="73469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2531" name="TextBox 3"/>
          <p:cNvSpPr txBox="1">
            <a:spLocks noChangeArrowheads="1"/>
          </p:cNvSpPr>
          <p:nvPr/>
        </p:nvSpPr>
        <p:spPr bwMode="auto">
          <a:xfrm>
            <a:off x="0" y="2717800"/>
            <a:ext cx="8961438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4400">
                <a:solidFill>
                  <a:srgbClr val="002060"/>
                </a:solidFill>
              </a:rPr>
              <a:t>БЛАГОДАРЮ </a:t>
            </a:r>
            <a:endParaRPr lang="en-US" altLang="ru-RU" sz="4400">
              <a:solidFill>
                <a:srgbClr val="002060"/>
              </a:solidFill>
            </a:endParaRPr>
          </a:p>
          <a:p>
            <a:pPr algn="ctr" eaLnBrk="1" hangingPunct="1"/>
            <a:r>
              <a:rPr lang="ru-RU" altLang="ru-RU" sz="4400">
                <a:solidFill>
                  <a:srgbClr val="002060"/>
                </a:solidFill>
              </a:rPr>
              <a:t>ЗА ВНИМАНИЕ!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8100" cy="1074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8100" cy="1074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099" name="TextBox 2"/>
          <p:cNvSpPr txBox="1">
            <a:spLocks noChangeArrowheads="1"/>
          </p:cNvSpPr>
          <p:nvPr/>
        </p:nvSpPr>
        <p:spPr bwMode="auto">
          <a:xfrm>
            <a:off x="1397000" y="238125"/>
            <a:ext cx="7564438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3200">
                <a:solidFill>
                  <a:srgbClr val="FFFFFF"/>
                </a:solidFill>
              </a:rPr>
              <a:t>Приказ МЗ и СР РФ</a:t>
            </a:r>
          </a:p>
          <a:p>
            <a:pPr algn="ctr" eaLnBrk="1" hangingPunct="1"/>
            <a:r>
              <a:rPr lang="ru-RU" altLang="ru-RU" sz="3200">
                <a:solidFill>
                  <a:srgbClr val="FFFFFF"/>
                </a:solidFill>
              </a:rPr>
              <a:t>№ 915н от 15 ноября 2012г.</a:t>
            </a:r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723900" y="1865313"/>
            <a:ext cx="78613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4000">
                <a:solidFill>
                  <a:srgbClr val="002060"/>
                </a:solidFill>
              </a:rPr>
              <a:t>«Об утверждении порядка оказания медицинской помощи взрослому населению </a:t>
            </a:r>
          </a:p>
          <a:p>
            <a:pPr algn="ctr" eaLnBrk="1" hangingPunct="1"/>
            <a:r>
              <a:rPr lang="ru-RU" altLang="ru-RU" sz="4000">
                <a:solidFill>
                  <a:srgbClr val="002060"/>
                </a:solidFill>
              </a:rPr>
              <a:t>по профилю </a:t>
            </a:r>
          </a:p>
          <a:p>
            <a:pPr algn="ctr" eaLnBrk="1" hangingPunct="1"/>
            <a:r>
              <a:rPr lang="ru-RU" altLang="ru-RU" sz="4000">
                <a:solidFill>
                  <a:srgbClr val="002060"/>
                </a:solidFill>
              </a:rPr>
              <a:t>«Онкология»</a:t>
            </a:r>
          </a:p>
          <a:p>
            <a:pPr eaLnBrk="1" hangingPunct="1">
              <a:lnSpc>
                <a:spcPct val="110000"/>
              </a:lnSpc>
            </a:pPr>
            <a:endParaRPr lang="ru-RU" altLang="ru-RU" sz="24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8100" cy="1074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1520825" y="190500"/>
            <a:ext cx="71834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3600">
                <a:solidFill>
                  <a:srgbClr val="FFFFFF"/>
                </a:solidFill>
              </a:rPr>
              <a:t>Основные задачами первичного звена </a:t>
            </a:r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0" y="1390650"/>
            <a:ext cx="8961438" cy="526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>
              <a:buSzPct val="120000"/>
              <a:buFont typeface="Wingdings" pitchFamily="2" charset="2"/>
              <a:buChar char="ü"/>
            </a:pPr>
            <a:r>
              <a:rPr lang="ru-RU" altLang="ru-RU" sz="2600">
                <a:solidFill>
                  <a:srgbClr val="002060"/>
                </a:solidFill>
              </a:rPr>
              <a:t>выявление риска развития онкологических заболеваний </a:t>
            </a:r>
          </a:p>
          <a:p>
            <a:pPr eaLnBrk="1" hangingPunct="1">
              <a:buSzPct val="120000"/>
              <a:buFont typeface="Wingdings" pitchFamily="2" charset="2"/>
              <a:buChar char="ü"/>
            </a:pPr>
            <a:r>
              <a:rPr lang="ru-RU" altLang="ru-RU" sz="2600">
                <a:solidFill>
                  <a:srgbClr val="002060"/>
                </a:solidFill>
              </a:rPr>
              <a:t>диагностика ранних стадий </a:t>
            </a:r>
          </a:p>
          <a:p>
            <a:pPr eaLnBrk="1" hangingPunct="1">
              <a:buSzPct val="120000"/>
              <a:buFont typeface="Wingdings" pitchFamily="2" charset="2"/>
              <a:buChar char="ü"/>
            </a:pPr>
            <a:r>
              <a:rPr lang="ru-RU" altLang="ru-RU" sz="2600">
                <a:solidFill>
                  <a:srgbClr val="002060"/>
                </a:solidFill>
              </a:rPr>
              <a:t>участие в оформлении медицинских документов пациентов с ЗНО</a:t>
            </a:r>
          </a:p>
          <a:p>
            <a:pPr eaLnBrk="1" hangingPunct="1">
              <a:buSzPct val="120000"/>
              <a:buFont typeface="Wingdings" pitchFamily="2" charset="2"/>
              <a:buChar char="ü"/>
            </a:pPr>
            <a:r>
              <a:rPr lang="ru-RU" altLang="ru-RU" sz="2600">
                <a:solidFill>
                  <a:srgbClr val="002060"/>
                </a:solidFill>
              </a:rPr>
              <a:t>осуществление динамического наблюдения</a:t>
            </a:r>
          </a:p>
          <a:p>
            <a:pPr eaLnBrk="1" hangingPunct="1">
              <a:buSzPct val="120000"/>
              <a:buFont typeface="Wingdings" pitchFamily="2" charset="2"/>
              <a:buChar char="ü"/>
            </a:pPr>
            <a:r>
              <a:rPr lang="ru-RU" altLang="ru-RU" sz="2600">
                <a:solidFill>
                  <a:srgbClr val="002060"/>
                </a:solidFill>
              </a:rPr>
              <a:t>ведение учетной и отчетной документации </a:t>
            </a:r>
          </a:p>
          <a:p>
            <a:pPr eaLnBrk="1" hangingPunct="1">
              <a:buSzPct val="120000"/>
              <a:buFont typeface="Wingdings" pitchFamily="2" charset="2"/>
              <a:buChar char="ü"/>
            </a:pPr>
            <a:r>
              <a:rPr lang="ru-RU" altLang="ru-RU" sz="2600">
                <a:solidFill>
                  <a:srgbClr val="002060"/>
                </a:solidFill>
              </a:rPr>
              <a:t>учет пациентов с онкологическими заболеваниями</a:t>
            </a:r>
          </a:p>
          <a:p>
            <a:pPr eaLnBrk="1" hangingPunct="1">
              <a:buSzPct val="120000"/>
              <a:buFont typeface="Wingdings" pitchFamily="2" charset="2"/>
              <a:buChar char="ü"/>
            </a:pPr>
            <a:r>
              <a:rPr lang="ru-RU" altLang="ru-RU" sz="2600">
                <a:solidFill>
                  <a:srgbClr val="002060"/>
                </a:solidFill>
              </a:rPr>
              <a:t>своевременное направление в онкологический диспансер</a:t>
            </a:r>
          </a:p>
          <a:p>
            <a:pPr eaLnBrk="1" hangingPunct="1">
              <a:lnSpc>
                <a:spcPct val="110000"/>
              </a:lnSpc>
            </a:pPr>
            <a:endParaRPr lang="ru-RU" altLang="ru-RU" sz="24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8100" cy="1074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5" descr="kompyuterizaciya-kabinetov-vrachey-pervichnogo-zvena-sposobstvuet-povysheniyu-dostupnosti-i-kachestva-medicinskoy-pomoschi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100" y="2190750"/>
            <a:ext cx="5438775" cy="3957638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7" descr="Рисунок18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C8D8EF"/>
              </a:clrFrom>
              <a:clrTo>
                <a:srgbClr val="C8D8E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7619" y="2387976"/>
            <a:ext cx="2626978" cy="37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771650" y="290513"/>
            <a:ext cx="6016625" cy="157003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solidFill>
                  <a:srgbClr val="002060"/>
                </a:solidFill>
              </a:rPr>
              <a:t>62 первичных онкологических кабинетах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Скругленный прямоугольник 71"/>
          <p:cNvSpPr/>
          <p:nvPr/>
        </p:nvSpPr>
        <p:spPr>
          <a:xfrm>
            <a:off x="0" y="1401492"/>
            <a:ext cx="4108863" cy="1555464"/>
          </a:xfrm>
          <a:prstGeom prst="roundRect">
            <a:avLst/>
          </a:prstGeom>
          <a:solidFill>
            <a:srgbClr val="92D05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2060"/>
                </a:solidFill>
              </a:rPr>
              <a:t>обеспечение доступности первичной медицинской помощи</a:t>
            </a:r>
          </a:p>
          <a:p>
            <a:pPr algn="ctr">
              <a:defRPr/>
            </a:pPr>
            <a:endParaRPr lang="ru-RU" sz="20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80" name="Выноска со стрелкой вниз 79"/>
          <p:cNvSpPr/>
          <p:nvPr/>
        </p:nvSpPr>
        <p:spPr>
          <a:xfrm>
            <a:off x="0" y="0"/>
            <a:ext cx="8961438" cy="2090057"/>
          </a:xfrm>
          <a:prstGeom prst="downArrowCallout">
            <a:avLst>
              <a:gd name="adj1" fmla="val 25000"/>
              <a:gd name="adj2" fmla="val 1"/>
              <a:gd name="adj3" fmla="val 25000"/>
              <a:gd name="adj4" fmla="val 64977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8100" cy="1074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177" name="TextBox 2"/>
          <p:cNvSpPr txBox="1">
            <a:spLocks noChangeArrowheads="1"/>
          </p:cNvSpPr>
          <p:nvPr/>
        </p:nvSpPr>
        <p:spPr bwMode="auto">
          <a:xfrm>
            <a:off x="1520825" y="177800"/>
            <a:ext cx="645953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800">
                <a:solidFill>
                  <a:srgbClr val="003B60"/>
                </a:solidFill>
              </a:rPr>
              <a:t>Основные задачи </a:t>
            </a:r>
          </a:p>
          <a:p>
            <a:pPr algn="ctr" eaLnBrk="1" hangingPunct="1"/>
            <a:r>
              <a:rPr lang="ru-RU" altLang="ru-RU" sz="2800">
                <a:solidFill>
                  <a:srgbClr val="003B60"/>
                </a:solidFill>
              </a:rPr>
              <a:t>сестринского персонала</a:t>
            </a:r>
          </a:p>
        </p:txBody>
      </p:sp>
      <p:sp>
        <p:nvSpPr>
          <p:cNvPr id="7178" name="TextBox 9"/>
          <p:cNvSpPr txBox="1">
            <a:spLocks noChangeArrowheads="1"/>
          </p:cNvSpPr>
          <p:nvPr/>
        </p:nvSpPr>
        <p:spPr bwMode="auto">
          <a:xfrm>
            <a:off x="2687638" y="163988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73" name="Скругленный прямоугольник 72"/>
          <p:cNvSpPr/>
          <p:nvPr/>
        </p:nvSpPr>
        <p:spPr>
          <a:xfrm>
            <a:off x="363703" y="2648196"/>
            <a:ext cx="4156364" cy="149629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tabLst>
                <a:tab pos="319088" algn="l"/>
              </a:tabLst>
              <a:defRPr/>
            </a:pPr>
            <a:r>
              <a:rPr lang="ru-RU" sz="2000" dirty="0">
                <a:solidFill>
                  <a:schemeClr val="bg1">
                    <a:lumMod val="10000"/>
                  </a:schemeClr>
                </a:solidFill>
              </a:rPr>
              <a:t>повышение эффективности </a:t>
            </a:r>
            <a:r>
              <a:rPr lang="ru-RU" sz="2000" dirty="0" err="1">
                <a:solidFill>
                  <a:schemeClr val="bg1">
                    <a:lumMod val="10000"/>
                  </a:schemeClr>
                </a:solidFill>
              </a:rPr>
              <a:t>скрининговых</a:t>
            </a:r>
            <a:r>
              <a:rPr lang="ru-RU" sz="2000" dirty="0">
                <a:solidFill>
                  <a:schemeClr val="bg1">
                    <a:lumMod val="10000"/>
                  </a:schemeClr>
                </a:solidFill>
              </a:rPr>
              <a:t> обследований</a:t>
            </a:r>
          </a:p>
          <a:p>
            <a:pPr algn="ctr" eaLnBrk="0" hangingPunct="0">
              <a:tabLst>
                <a:tab pos="319088" algn="l"/>
              </a:tabLst>
              <a:defRPr/>
            </a:pPr>
            <a:r>
              <a:rPr lang="ru-RU" sz="2000" dirty="0">
                <a:solidFill>
                  <a:schemeClr val="bg1">
                    <a:lumMod val="10000"/>
                  </a:schemeClr>
                </a:solidFill>
              </a:rPr>
              <a:t> </a:t>
            </a:r>
          </a:p>
        </p:txBody>
      </p:sp>
      <p:sp>
        <p:nvSpPr>
          <p:cNvPr id="75" name="Скругленный прямоугольник 74"/>
          <p:cNvSpPr/>
          <p:nvPr/>
        </p:nvSpPr>
        <p:spPr>
          <a:xfrm>
            <a:off x="783772" y="3962713"/>
            <a:ext cx="4132613" cy="155931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bg1">
                    <a:lumMod val="10000"/>
                  </a:schemeClr>
                </a:solidFill>
              </a:rPr>
              <a:t>обеспечение и совершенствование работы смотровых кабинетов </a:t>
            </a:r>
          </a:p>
          <a:p>
            <a:pPr algn="ctr">
              <a:defRPr/>
            </a:pPr>
            <a:endParaRPr lang="ru-RU" dirty="0"/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1199408" y="5272644"/>
            <a:ext cx="4140056" cy="1448831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tabLst>
                <a:tab pos="319088" algn="l"/>
              </a:tabLst>
              <a:defRPr/>
            </a:pPr>
            <a:r>
              <a:rPr lang="ru-RU" sz="2000" dirty="0">
                <a:solidFill>
                  <a:srgbClr val="002060"/>
                </a:solidFill>
              </a:rPr>
              <a:t>активная работа по выявлению ЗНО видимых локализаций </a:t>
            </a:r>
            <a:endParaRPr lang="ru-RU" sz="2000" dirty="0">
              <a:solidFill>
                <a:schemeClr val="bg1">
                  <a:lumMod val="10000"/>
                </a:schemeClr>
              </a:solidFill>
            </a:endParaRPr>
          </a:p>
        </p:txBody>
      </p:sp>
      <p:pic>
        <p:nvPicPr>
          <p:cNvPr id="7188" name="Рисунок 11" descr="Web_Nobe_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2625" y="1743075"/>
            <a:ext cx="2811463" cy="2341563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5735638" y="4094163"/>
            <a:ext cx="2838450" cy="147796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Работа в информационно-аналитической системе </a:t>
            </a:r>
          </a:p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«АРМ - онколога»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8100" cy="1074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195" name="TextBox 2"/>
          <p:cNvSpPr txBox="1">
            <a:spLocks noChangeArrowheads="1"/>
          </p:cNvSpPr>
          <p:nvPr/>
        </p:nvSpPr>
        <p:spPr bwMode="auto">
          <a:xfrm>
            <a:off x="2274888" y="190500"/>
            <a:ext cx="4959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4000">
                <a:solidFill>
                  <a:srgbClr val="FFFFFF"/>
                </a:solidFill>
              </a:rPr>
              <a:t>Маршрутизация</a:t>
            </a:r>
          </a:p>
        </p:txBody>
      </p:sp>
      <p:sp>
        <p:nvSpPr>
          <p:cNvPr id="8196" name="TextBox 3"/>
          <p:cNvSpPr txBox="1">
            <a:spLocks noChangeArrowheads="1"/>
          </p:cNvSpPr>
          <p:nvPr/>
        </p:nvSpPr>
        <p:spPr bwMode="auto">
          <a:xfrm>
            <a:off x="511175" y="1238250"/>
            <a:ext cx="8050213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000">
                <a:solidFill>
                  <a:srgbClr val="002060"/>
                </a:solidFill>
              </a:rPr>
              <a:t>это алгоритм действия медицинских работников медицинских организаций всех уровней при выявлении лиц с подозрением на наличие ЗНО при посещении ими муниципальных и государственных учреждений здравоохранения не зависимо от цели обращения</a:t>
            </a:r>
          </a:p>
        </p:txBody>
      </p:sp>
      <p:pic>
        <p:nvPicPr>
          <p:cNvPr id="8197" name="Рисунок 7" descr="Безымянный.bmp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5725" y="3325813"/>
            <a:ext cx="6432550" cy="3214687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8100" cy="1074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219" name="TextBox 2"/>
          <p:cNvSpPr txBox="1">
            <a:spLocks noChangeArrowheads="1"/>
          </p:cNvSpPr>
          <p:nvPr/>
        </p:nvSpPr>
        <p:spPr bwMode="auto">
          <a:xfrm>
            <a:off x="2108200" y="273050"/>
            <a:ext cx="560546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3200">
                <a:solidFill>
                  <a:srgbClr val="FFFFFF"/>
                </a:solidFill>
              </a:rPr>
              <a:t>Этапы маршрутизации</a:t>
            </a:r>
          </a:p>
        </p:txBody>
      </p:sp>
      <p:sp>
        <p:nvSpPr>
          <p:cNvPr id="8" name="Овал 7"/>
          <p:cNvSpPr/>
          <p:nvPr/>
        </p:nvSpPr>
        <p:spPr>
          <a:xfrm>
            <a:off x="463138" y="1306285"/>
            <a:ext cx="1318161" cy="1140031"/>
          </a:xfrm>
          <a:prstGeom prst="ellipse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FFFFFF"/>
                </a:solidFill>
              </a:rPr>
              <a:t>1 этап</a:t>
            </a:r>
          </a:p>
        </p:txBody>
      </p:sp>
      <p:sp>
        <p:nvSpPr>
          <p:cNvPr id="9" name="Овал 8"/>
          <p:cNvSpPr/>
          <p:nvPr/>
        </p:nvSpPr>
        <p:spPr>
          <a:xfrm>
            <a:off x="463138" y="4011883"/>
            <a:ext cx="1318161" cy="1140031"/>
          </a:xfrm>
          <a:prstGeom prst="ellipse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FFFFFF"/>
                </a:solidFill>
              </a:rPr>
              <a:t>2 этап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-49213" y="2411413"/>
            <a:ext cx="2438401" cy="14462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200" dirty="0" err="1">
                <a:solidFill>
                  <a:schemeClr val="bg1">
                    <a:lumMod val="50000"/>
                  </a:schemeClr>
                </a:solidFill>
              </a:rPr>
              <a:t>Фельдшерско</a:t>
            </a:r>
            <a:endParaRPr lang="ru-RU" sz="2200" dirty="0">
              <a:solidFill>
                <a:schemeClr val="bg1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ru-RU" sz="2200" dirty="0">
                <a:solidFill>
                  <a:schemeClr val="bg1">
                    <a:lumMod val="50000"/>
                  </a:schemeClr>
                </a:solidFill>
              </a:rPr>
              <a:t>-акушерские </a:t>
            </a:r>
          </a:p>
          <a:p>
            <a:pPr algn="ctr">
              <a:defRPr/>
            </a:pPr>
            <a:r>
              <a:rPr lang="ru-RU" sz="2200" dirty="0">
                <a:solidFill>
                  <a:schemeClr val="bg1">
                    <a:lumMod val="50000"/>
                  </a:schemeClr>
                </a:solidFill>
              </a:rPr>
              <a:t>пункты, </a:t>
            </a:r>
          </a:p>
          <a:p>
            <a:pPr algn="ctr">
              <a:defRPr/>
            </a:pPr>
            <a:r>
              <a:rPr lang="ru-RU" sz="2200" dirty="0">
                <a:solidFill>
                  <a:schemeClr val="bg1">
                    <a:lumMod val="50000"/>
                  </a:schemeClr>
                </a:solidFill>
              </a:rPr>
              <a:t>амбулатории</a:t>
            </a:r>
          </a:p>
        </p:txBody>
      </p:sp>
      <p:sp>
        <p:nvSpPr>
          <p:cNvPr id="9227" name="Rectangle 1"/>
          <p:cNvSpPr>
            <a:spLocks noChangeArrowheads="1"/>
          </p:cNvSpPr>
          <p:nvPr/>
        </p:nvSpPr>
        <p:spPr bwMode="auto">
          <a:xfrm>
            <a:off x="2528888" y="1811338"/>
            <a:ext cx="5926137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just">
              <a:buFont typeface="Wingdings" pitchFamily="2" charset="2"/>
              <a:buChar char="ü"/>
            </a:pPr>
            <a:r>
              <a:rPr lang="ru-RU" altLang="ru-RU" sz="2000">
                <a:solidFill>
                  <a:srgbClr val="002060"/>
                </a:solidFill>
                <a:cs typeface="Times New Roman" pitchFamily="18" charset="0"/>
              </a:rPr>
              <a:t>Выявление ЗНО визуальных локализации в начальных стадиях </a:t>
            </a:r>
          </a:p>
          <a:p>
            <a:pPr algn="just">
              <a:buSzPct val="120000"/>
              <a:buFont typeface="Wingdings" pitchFamily="2" charset="2"/>
              <a:buChar char="ü"/>
            </a:pPr>
            <a:r>
              <a:rPr lang="ru-RU" altLang="ru-RU" sz="2000">
                <a:solidFill>
                  <a:srgbClr val="002060"/>
                </a:solidFill>
                <a:cs typeface="Times New Roman" pitchFamily="18" charset="0"/>
              </a:rPr>
              <a:t>Симптоматическое лечение больных 4-й клинической группы </a:t>
            </a:r>
            <a:endParaRPr lang="ru-RU" altLang="ru-RU" sz="200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7950" y="5259388"/>
            <a:ext cx="2216150" cy="768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200" dirty="0">
                <a:solidFill>
                  <a:schemeClr val="bg1">
                    <a:lumMod val="50000"/>
                  </a:schemeClr>
                </a:solidFill>
              </a:rPr>
              <a:t>Участковые </a:t>
            </a:r>
          </a:p>
          <a:p>
            <a:pPr algn="ctr">
              <a:defRPr/>
            </a:pPr>
            <a:r>
              <a:rPr lang="ru-RU" sz="2200" dirty="0">
                <a:solidFill>
                  <a:schemeClr val="bg1">
                    <a:lumMod val="50000"/>
                  </a:schemeClr>
                </a:solidFill>
              </a:rPr>
              <a:t>больницы</a:t>
            </a:r>
          </a:p>
        </p:txBody>
      </p:sp>
      <p:sp>
        <p:nvSpPr>
          <p:cNvPr id="9229" name="Rectangle 2"/>
          <p:cNvSpPr>
            <a:spLocks noChangeArrowheads="1"/>
          </p:cNvSpPr>
          <p:nvPr/>
        </p:nvSpPr>
        <p:spPr bwMode="auto">
          <a:xfrm>
            <a:off x="2411413" y="3736975"/>
            <a:ext cx="6550025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>
              <a:buSzPct val="120000"/>
              <a:buFont typeface="Wingdings" pitchFamily="2" charset="2"/>
              <a:buChar char="ü"/>
            </a:pPr>
            <a:r>
              <a:rPr lang="ru-RU" altLang="ru-RU" sz="2000">
                <a:solidFill>
                  <a:srgbClr val="002060"/>
                </a:solidFill>
                <a:cs typeface="Times New Roman" pitchFamily="18" charset="0"/>
              </a:rPr>
              <a:t>Выявление  ЗНО в начальных стадиях первичный медицинский осмотр </a:t>
            </a:r>
          </a:p>
          <a:p>
            <a:pPr>
              <a:buSzPct val="120000"/>
              <a:buFont typeface="Wingdings" pitchFamily="2" charset="2"/>
              <a:buChar char="ü"/>
            </a:pPr>
            <a:r>
              <a:rPr lang="ru-RU" altLang="ru-RU" sz="2000">
                <a:solidFill>
                  <a:srgbClr val="002060"/>
                </a:solidFill>
                <a:cs typeface="Times New Roman" pitchFamily="18" charset="0"/>
              </a:rPr>
              <a:t>Оздоровление групп повышенного риска </a:t>
            </a:r>
          </a:p>
          <a:p>
            <a:pPr>
              <a:buSzPct val="120000"/>
              <a:buFont typeface="Wingdings" pitchFamily="2" charset="2"/>
              <a:buChar char="ü"/>
            </a:pPr>
            <a:r>
              <a:rPr lang="ru-RU" altLang="ru-RU" sz="2000">
                <a:solidFill>
                  <a:srgbClr val="002060"/>
                </a:solidFill>
                <a:cs typeface="Times New Roman" pitchFamily="18" charset="0"/>
              </a:rPr>
              <a:t>Восстановительное лечение и реабилитация после радикального лечения </a:t>
            </a:r>
          </a:p>
          <a:p>
            <a:pPr>
              <a:buSzPct val="120000"/>
              <a:buFont typeface="Wingdings" pitchFamily="2" charset="2"/>
              <a:buChar char="ü"/>
            </a:pPr>
            <a:r>
              <a:rPr lang="ru-RU" altLang="ru-RU" sz="2000">
                <a:solidFill>
                  <a:srgbClr val="002060"/>
                </a:solidFill>
                <a:cs typeface="Times New Roman" pitchFamily="18" charset="0"/>
              </a:rPr>
              <a:t>Симптоматическое лечение пациентов </a:t>
            </a:r>
          </a:p>
          <a:p>
            <a:pPr>
              <a:buSzPct val="120000"/>
            </a:pPr>
            <a:r>
              <a:rPr lang="ru-RU" altLang="ru-RU" sz="2000">
                <a:solidFill>
                  <a:srgbClr val="002060"/>
                </a:solidFill>
                <a:cs typeface="Times New Roman" pitchFamily="18" charset="0"/>
              </a:rPr>
              <a:t>4-й клинической группы</a:t>
            </a:r>
            <a:endParaRPr lang="ru-RU" altLang="ru-RU" sz="200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8100" cy="1074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2108200" y="273050"/>
            <a:ext cx="560546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3200">
                <a:solidFill>
                  <a:srgbClr val="FFFFFF"/>
                </a:solidFill>
              </a:rPr>
              <a:t>Этапы маршрутизации</a:t>
            </a:r>
          </a:p>
        </p:txBody>
      </p:sp>
      <p:sp>
        <p:nvSpPr>
          <p:cNvPr id="8" name="Овал 7"/>
          <p:cNvSpPr/>
          <p:nvPr/>
        </p:nvSpPr>
        <p:spPr>
          <a:xfrm>
            <a:off x="439388" y="1816924"/>
            <a:ext cx="1318161" cy="1140031"/>
          </a:xfrm>
          <a:prstGeom prst="ellipse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FFFFFF"/>
                </a:solidFill>
              </a:rPr>
              <a:t>3 этап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3241675"/>
            <a:ext cx="2411413" cy="14462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200" dirty="0">
                <a:solidFill>
                  <a:schemeClr val="bg1">
                    <a:lumMod val="50000"/>
                  </a:schemeClr>
                </a:solidFill>
              </a:rPr>
              <a:t>ЦРБ, </a:t>
            </a:r>
          </a:p>
          <a:p>
            <a:pPr algn="ctr">
              <a:defRPr/>
            </a:pPr>
            <a:r>
              <a:rPr lang="ru-RU" sz="2200" dirty="0">
                <a:solidFill>
                  <a:schemeClr val="bg1">
                    <a:lumMod val="50000"/>
                  </a:schemeClr>
                </a:solidFill>
              </a:rPr>
              <a:t>городские </a:t>
            </a:r>
          </a:p>
          <a:p>
            <a:pPr algn="ctr">
              <a:defRPr/>
            </a:pPr>
            <a:r>
              <a:rPr lang="ru-RU" sz="2200" dirty="0">
                <a:solidFill>
                  <a:schemeClr val="bg1">
                    <a:lumMod val="50000"/>
                  </a:schemeClr>
                </a:solidFill>
              </a:rPr>
              <a:t>поликлиники</a:t>
            </a:r>
          </a:p>
          <a:p>
            <a:pPr algn="ctr">
              <a:defRPr/>
            </a:pPr>
            <a:r>
              <a:rPr lang="ru-RU" sz="2200" dirty="0">
                <a:solidFill>
                  <a:schemeClr val="bg1">
                    <a:lumMod val="50000"/>
                  </a:schemeClr>
                </a:solidFill>
              </a:rPr>
              <a:t>и больницы</a:t>
            </a:r>
          </a:p>
        </p:txBody>
      </p:sp>
      <p:sp>
        <p:nvSpPr>
          <p:cNvPr id="10248" name="Rectangle 2"/>
          <p:cNvSpPr>
            <a:spLocks noChangeArrowheads="1"/>
          </p:cNvSpPr>
          <p:nvPr/>
        </p:nvSpPr>
        <p:spPr bwMode="auto">
          <a:xfrm>
            <a:off x="2411413" y="1730375"/>
            <a:ext cx="6550025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>
              <a:buSzPct val="120000"/>
              <a:buFont typeface="Wingdings" pitchFamily="2" charset="2"/>
              <a:buChar char="ü"/>
            </a:pPr>
            <a:r>
              <a:rPr lang="ru-RU" altLang="ru-RU" sz="2000">
                <a:solidFill>
                  <a:srgbClr val="002060"/>
                </a:solidFill>
                <a:cs typeface="Times New Roman" pitchFamily="18" charset="0"/>
              </a:rPr>
              <a:t>Клиническое обследование для диагностики ЗНО</a:t>
            </a:r>
          </a:p>
          <a:p>
            <a:pPr>
              <a:buSzPct val="120000"/>
              <a:buFont typeface="Wingdings" pitchFamily="2" charset="2"/>
              <a:buChar char="ü"/>
            </a:pPr>
            <a:r>
              <a:rPr lang="ru-RU" altLang="ru-RU" sz="2000">
                <a:solidFill>
                  <a:srgbClr val="002060"/>
                </a:solidFill>
                <a:cs typeface="Times New Roman" pitchFamily="18" charset="0"/>
              </a:rPr>
              <a:t>Экстренная помощь при осложнениях санация и диспансерное наблюдение    </a:t>
            </a:r>
          </a:p>
          <a:p>
            <a:pPr>
              <a:buSzPct val="120000"/>
            </a:pPr>
            <a:r>
              <a:rPr lang="ru-RU" altLang="ru-RU" sz="2000">
                <a:solidFill>
                  <a:srgbClr val="002060"/>
                </a:solidFill>
                <a:cs typeface="Times New Roman" pitchFamily="18" charset="0"/>
              </a:rPr>
              <a:t>предраковых заболеваний</a:t>
            </a:r>
          </a:p>
          <a:p>
            <a:pPr>
              <a:buSzPct val="120000"/>
              <a:buFont typeface="Wingdings" pitchFamily="2" charset="2"/>
              <a:buChar char="ü"/>
            </a:pPr>
            <a:r>
              <a:rPr lang="ru-RU" altLang="ru-RU" sz="2000">
                <a:solidFill>
                  <a:srgbClr val="002060"/>
                </a:solidFill>
                <a:cs typeface="Times New Roman" pitchFamily="18" charset="0"/>
              </a:rPr>
              <a:t>Восстановительное лечение и реабилитация после радикального лечения</a:t>
            </a:r>
          </a:p>
          <a:p>
            <a:pPr>
              <a:buSzPct val="120000"/>
              <a:buFont typeface="Wingdings" pitchFamily="2" charset="2"/>
              <a:buChar char="ü"/>
            </a:pPr>
            <a:r>
              <a:rPr lang="ru-RU" altLang="ru-RU" sz="2000">
                <a:solidFill>
                  <a:srgbClr val="002060"/>
                </a:solidFill>
                <a:cs typeface="Times New Roman" pitchFamily="18" charset="0"/>
              </a:rPr>
              <a:t>Паллиативная помощь</a:t>
            </a:r>
          </a:p>
          <a:p>
            <a:pPr>
              <a:buSzPct val="120000"/>
              <a:buFont typeface="Wingdings" pitchFamily="2" charset="2"/>
              <a:buChar char="ü"/>
            </a:pPr>
            <a:r>
              <a:rPr lang="ru-RU" altLang="ru-RU" sz="2000">
                <a:solidFill>
                  <a:srgbClr val="002060"/>
                </a:solidFill>
                <a:cs typeface="Times New Roman" pitchFamily="18" charset="0"/>
              </a:rPr>
              <a:t>Направление больных в БУЗОО «КОД»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llegia">
  <a:themeElements>
    <a:clrScheme name="Другая 15">
      <a:dk1>
        <a:srgbClr val="3BA4A4"/>
      </a:dk1>
      <a:lt1>
        <a:srgbClr val="CCECFF"/>
      </a:lt1>
      <a:dk2>
        <a:srgbClr val="5CB9E7"/>
      </a:dk2>
      <a:lt2>
        <a:srgbClr val="CCECFF"/>
      </a:lt2>
      <a:accent1>
        <a:srgbClr val="71B8FF"/>
      </a:accent1>
      <a:accent2>
        <a:srgbClr val="66CCFF"/>
      </a:accent2>
      <a:accent3>
        <a:srgbClr val="3BA4A4"/>
      </a:accent3>
      <a:accent4>
        <a:srgbClr val="DADADA"/>
      </a:accent4>
      <a:accent5>
        <a:srgbClr val="3BA4A4"/>
      </a:accent5>
      <a:accent6>
        <a:srgbClr val="5CB9E7"/>
      </a:accent6>
      <a:hlink>
        <a:srgbClr val="FEFE59"/>
      </a:hlink>
      <a:folHlink>
        <a:srgbClr val="FFCC66"/>
      </a:folHlink>
    </a:clrScheme>
    <a:fontScheme name="Collegia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llegia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llegia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llegia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llegia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llegia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llegia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llegia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llegia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D0D0D0"/>
      </a:accent2>
      <a:accent3>
        <a:srgbClr val="FFFFFF"/>
      </a:accent3>
      <a:accent4>
        <a:srgbClr val="000000"/>
      </a:accent4>
      <a:accent5>
        <a:srgbClr val="FFFFFF"/>
      </a:accent5>
      <a:accent6>
        <a:srgbClr val="BCBCBC"/>
      </a:accent6>
      <a:hlink>
        <a:srgbClr val="909090"/>
      </a:hlink>
      <a:folHlink>
        <a:srgbClr val="0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10132</TotalTime>
  <Words>729</Words>
  <Application>Microsoft Office PowerPoint</Application>
  <PresentationFormat>Произвольный</PresentationFormat>
  <Paragraphs>167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Verdana</vt:lpstr>
      <vt:lpstr>Arial</vt:lpstr>
      <vt:lpstr>Times New Roman</vt:lpstr>
      <vt:lpstr>Wingdings</vt:lpstr>
      <vt:lpstr>Collegia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>Firm I&amp;T</Manager>
  <Company>McKinsey &amp;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проблемы перспективы развития лаб д-ки в ОО</dc:title>
  <dc:creator>сербинова ва</dc:creator>
  <cp:keywords>V5</cp:keywords>
  <dc:description>A4 version</dc:description>
  <cp:lastModifiedBy>Sveta</cp:lastModifiedBy>
  <cp:revision>700</cp:revision>
  <dcterms:created xsi:type="dcterms:W3CDTF">2003-06-01T19:48:24Z</dcterms:created>
  <dcterms:modified xsi:type="dcterms:W3CDTF">2015-09-21T15:18:14Z</dcterms:modified>
  <cp:category>POT - U_Template 2000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Universal Objects">
    <vt:bool>true</vt:bool>
  </property>
  <property fmtid="{D5CDD505-2E9C-101B-9397-08002B2CF9AE}" pid="3" name="McKPaperSize">
    <vt:lpwstr>A4</vt:lpwstr>
  </property>
  <property fmtid="{D5CDD505-2E9C-101B-9397-08002B2CF9AE}" pid="4" name="NotesPageLayout">
    <vt:lpwstr>Message</vt:lpwstr>
  </property>
  <property fmtid="{D5CDD505-2E9C-101B-9397-08002B2CF9AE}" pid="5" name="DocID">
    <vt:lpwstr>Presentation1</vt:lpwstr>
  </property>
  <property fmtid="{D5CDD505-2E9C-101B-9397-08002B2CF9AE}" pid="6" name="DocIDinTitle">
    <vt:bool>true</vt:bool>
  </property>
  <property fmtid="{D5CDD505-2E9C-101B-9397-08002B2CF9AE}" pid="7" name="DocIDinSlide">
    <vt:bool>true</vt:bool>
  </property>
  <property fmtid="{D5CDD505-2E9C-101B-9397-08002B2CF9AE}" pid="8" name="DocIDPosition">
    <vt:i4>0</vt:i4>
  </property>
</Properties>
</file>