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8" r:id="rId4"/>
    <p:sldId id="267" r:id="rId5"/>
    <p:sldId id="264" r:id="rId6"/>
    <p:sldId id="265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8" r:id="rId16"/>
    <p:sldId id="279" r:id="rId17"/>
    <p:sldId id="280" r:id="rId18"/>
    <p:sldId id="282" r:id="rId19"/>
    <p:sldId id="283" r:id="rId20"/>
    <p:sldId id="284" r:id="rId21"/>
    <p:sldId id="285" r:id="rId22"/>
    <p:sldId id="286" r:id="rId23"/>
    <p:sldId id="287" r:id="rId24"/>
    <p:sldId id="289" r:id="rId25"/>
    <p:sldId id="290" r:id="rId26"/>
    <p:sldId id="291" r:id="rId27"/>
    <p:sldId id="293" r:id="rId28"/>
    <p:sldId id="294" r:id="rId29"/>
    <p:sldId id="292" r:id="rId30"/>
    <p:sldId id="295" r:id="rId31"/>
    <p:sldId id="300" r:id="rId32"/>
    <p:sldId id="297" r:id="rId33"/>
    <p:sldId id="29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300"/>
    <a:srgbClr val="990000"/>
    <a:srgbClr val="0000FF"/>
    <a:srgbClr val="CCFF33"/>
    <a:srgbClr val="D82CA7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50" d="100"/>
          <a:sy n="50" d="100"/>
        </p:scale>
        <p:origin x="-1578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../media/image2.emf"/><Relationship Id="rId4" Type="http://schemas.openxmlformats.org/officeDocument/2006/relationships/image" Target="../media/image5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0.emf"/><Relationship Id="rId1" Type="http://schemas.openxmlformats.org/officeDocument/2006/relationships/image" Target="../media/image2.emf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9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072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4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3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19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718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70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8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40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07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37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45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1.sldx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package" Target="../embeddings/Microsoft_PowerPoint_Slide15.sldx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5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.png"/><Relationship Id="rId11" Type="http://schemas.openxmlformats.org/officeDocument/2006/relationships/package" Target="../embeddings/Microsoft_PowerPoint_Slide14.sldx"/><Relationship Id="rId5" Type="http://schemas.openxmlformats.org/officeDocument/2006/relationships/image" Target="../media/image2.emf"/><Relationship Id="rId10" Type="http://schemas.openxmlformats.org/officeDocument/2006/relationships/image" Target="../media/image55.emf"/><Relationship Id="rId4" Type="http://schemas.openxmlformats.org/officeDocument/2006/relationships/package" Target="../embeddings/Microsoft_PowerPoint_Slide12.sldx"/><Relationship Id="rId9" Type="http://schemas.openxmlformats.org/officeDocument/2006/relationships/package" Target="../embeddings/Microsoft_PowerPoint_Slide13.sldx"/><Relationship Id="rId14" Type="http://schemas.openxmlformats.org/officeDocument/2006/relationships/image" Target="../media/image5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5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.jpeg"/><Relationship Id="rId11" Type="http://schemas.openxmlformats.org/officeDocument/2006/relationships/package" Target="../embeddings/Microsoft_PowerPoint_Slide17.sldx"/><Relationship Id="rId5" Type="http://schemas.openxmlformats.org/officeDocument/2006/relationships/image" Target="../media/image2.emf"/><Relationship Id="rId10" Type="http://schemas.openxmlformats.org/officeDocument/2006/relationships/image" Target="../media/image61.png"/><Relationship Id="rId4" Type="http://schemas.openxmlformats.org/officeDocument/2006/relationships/package" Target="../embeddings/Microsoft_PowerPoint_Slide16.sldx"/><Relationship Id="rId9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66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6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.jpeg"/><Relationship Id="rId11" Type="http://schemas.openxmlformats.org/officeDocument/2006/relationships/image" Target="../media/image64.jpeg"/><Relationship Id="rId5" Type="http://schemas.openxmlformats.org/officeDocument/2006/relationships/image" Target="../media/image2.emf"/><Relationship Id="rId10" Type="http://schemas.openxmlformats.org/officeDocument/2006/relationships/image" Target="../media/image63.jpeg"/><Relationship Id="rId4" Type="http://schemas.openxmlformats.org/officeDocument/2006/relationships/package" Target="../embeddings/Microsoft_PowerPoint_Slide18.sldx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openxmlformats.org/officeDocument/2006/relationships/image" Target="../media/image6.jpeg"/><Relationship Id="rId12" Type="http://schemas.openxmlformats.org/officeDocument/2006/relationships/image" Target="../media/image70.jpeg"/><Relationship Id="rId17" Type="http://schemas.openxmlformats.org/officeDocument/2006/relationships/image" Target="../media/image75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4.jpeg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.emf"/><Relationship Id="rId11" Type="http://schemas.openxmlformats.org/officeDocument/2006/relationships/image" Target="../media/image69.jpeg"/><Relationship Id="rId5" Type="http://schemas.openxmlformats.org/officeDocument/2006/relationships/package" Target="../embeddings/Microsoft_PowerPoint_Slide19.sldx"/><Relationship Id="rId15" Type="http://schemas.openxmlformats.org/officeDocument/2006/relationships/image" Target="../media/image73.jpeg"/><Relationship Id="rId10" Type="http://schemas.openxmlformats.org/officeDocument/2006/relationships/image" Target="../media/image68.jpeg"/><Relationship Id="rId4" Type="http://schemas.openxmlformats.org/officeDocument/2006/relationships/image" Target="../media/image3.jpeg"/><Relationship Id="rId9" Type="http://schemas.openxmlformats.org/officeDocument/2006/relationships/image" Target="../media/image45.jpeg"/><Relationship Id="rId14" Type="http://schemas.openxmlformats.org/officeDocument/2006/relationships/image" Target="../media/image7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80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3.jpeg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.jpeg"/><Relationship Id="rId11" Type="http://schemas.openxmlformats.org/officeDocument/2006/relationships/image" Target="../media/image78.jpeg"/><Relationship Id="rId5" Type="http://schemas.openxmlformats.org/officeDocument/2006/relationships/image" Target="../media/image2.emf"/><Relationship Id="rId15" Type="http://schemas.openxmlformats.org/officeDocument/2006/relationships/image" Target="../media/image82.jpeg"/><Relationship Id="rId10" Type="http://schemas.openxmlformats.org/officeDocument/2006/relationships/image" Target="../media/image77.jpeg"/><Relationship Id="rId4" Type="http://schemas.openxmlformats.org/officeDocument/2006/relationships/package" Target="../embeddings/Microsoft_PowerPoint_Slide20.sldx"/><Relationship Id="rId9" Type="http://schemas.openxmlformats.org/officeDocument/2006/relationships/image" Target="../media/image76.jpeg"/><Relationship Id="rId14" Type="http://schemas.openxmlformats.org/officeDocument/2006/relationships/image" Target="../media/image8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8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8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.jpeg"/><Relationship Id="rId11" Type="http://schemas.openxmlformats.org/officeDocument/2006/relationships/image" Target="../media/image86.jpeg"/><Relationship Id="rId5" Type="http://schemas.openxmlformats.org/officeDocument/2006/relationships/image" Target="../media/image2.emf"/><Relationship Id="rId10" Type="http://schemas.openxmlformats.org/officeDocument/2006/relationships/image" Target="../media/image85.jpeg"/><Relationship Id="rId4" Type="http://schemas.openxmlformats.org/officeDocument/2006/relationships/package" Target="../embeddings/Microsoft_PowerPoint_Slide21.sldx"/><Relationship Id="rId9" Type="http://schemas.openxmlformats.org/officeDocument/2006/relationships/image" Target="../media/image84.jpeg"/><Relationship Id="rId14" Type="http://schemas.openxmlformats.org/officeDocument/2006/relationships/image" Target="../media/image8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package" Target="../embeddings/Microsoft_PowerPoint_Slide25.sldx"/><Relationship Id="rId18" Type="http://schemas.openxmlformats.org/officeDocument/2006/relationships/image" Target="../media/image94.em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91.emf"/><Relationship Id="rId17" Type="http://schemas.openxmlformats.org/officeDocument/2006/relationships/package" Target="../embeddings/Microsoft_PowerPoint_Slide27.sld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3.e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.jpeg"/><Relationship Id="rId11" Type="http://schemas.openxmlformats.org/officeDocument/2006/relationships/package" Target="../embeddings/Microsoft_PowerPoint_Slide24.sldx"/><Relationship Id="rId5" Type="http://schemas.openxmlformats.org/officeDocument/2006/relationships/image" Target="../media/image2.emf"/><Relationship Id="rId15" Type="http://schemas.openxmlformats.org/officeDocument/2006/relationships/package" Target="../embeddings/Microsoft_PowerPoint_Slide26.sldx"/><Relationship Id="rId10" Type="http://schemas.openxmlformats.org/officeDocument/2006/relationships/image" Target="../media/image90.emf"/><Relationship Id="rId19" Type="http://schemas.openxmlformats.org/officeDocument/2006/relationships/image" Target="../media/image95.jpeg"/><Relationship Id="rId4" Type="http://schemas.openxmlformats.org/officeDocument/2006/relationships/package" Target="../embeddings/Microsoft_PowerPoint_Slide22.sldx"/><Relationship Id="rId9" Type="http://schemas.openxmlformats.org/officeDocument/2006/relationships/package" Target="../embeddings/Microsoft_PowerPoint_Slide23.sldx"/><Relationship Id="rId14" Type="http://schemas.openxmlformats.org/officeDocument/2006/relationships/image" Target="../media/image9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00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9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.jpeg"/><Relationship Id="rId11" Type="http://schemas.openxmlformats.org/officeDocument/2006/relationships/image" Target="../media/image98.jpeg"/><Relationship Id="rId5" Type="http://schemas.openxmlformats.org/officeDocument/2006/relationships/image" Target="../media/image2.emf"/><Relationship Id="rId10" Type="http://schemas.openxmlformats.org/officeDocument/2006/relationships/image" Target="../media/image97.jpeg"/><Relationship Id="rId4" Type="http://schemas.openxmlformats.org/officeDocument/2006/relationships/package" Target="../embeddings/Microsoft_PowerPoint_Slide28.sldx"/><Relationship Id="rId9" Type="http://schemas.openxmlformats.org/officeDocument/2006/relationships/image" Target="../media/image96.jpeg"/><Relationship Id="rId14" Type="http://schemas.openxmlformats.org/officeDocument/2006/relationships/image" Target="../media/image10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0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6.jpeg"/><Relationship Id="rId11" Type="http://schemas.openxmlformats.org/officeDocument/2006/relationships/image" Target="../media/image104.jpeg"/><Relationship Id="rId5" Type="http://schemas.openxmlformats.org/officeDocument/2006/relationships/image" Target="../media/image2.emf"/><Relationship Id="rId10" Type="http://schemas.openxmlformats.org/officeDocument/2006/relationships/image" Target="../media/image103.jpeg"/><Relationship Id="rId4" Type="http://schemas.openxmlformats.org/officeDocument/2006/relationships/package" Target="../embeddings/Microsoft_PowerPoint_Slide29.sldx"/><Relationship Id="rId9" Type="http://schemas.openxmlformats.org/officeDocument/2006/relationships/image" Target="../media/image10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10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0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.jpeg"/><Relationship Id="rId11" Type="http://schemas.openxmlformats.org/officeDocument/2006/relationships/image" Target="../media/image108.jpeg"/><Relationship Id="rId5" Type="http://schemas.openxmlformats.org/officeDocument/2006/relationships/image" Target="../media/image2.emf"/><Relationship Id="rId10" Type="http://schemas.openxmlformats.org/officeDocument/2006/relationships/image" Target="../media/image107.jpeg"/><Relationship Id="rId4" Type="http://schemas.openxmlformats.org/officeDocument/2006/relationships/package" Target="../embeddings/Microsoft_PowerPoint_Slide30.sldx"/><Relationship Id="rId9" Type="http://schemas.openxmlformats.org/officeDocument/2006/relationships/image" Target="../media/image106.jpeg"/><Relationship Id="rId14" Type="http://schemas.openxmlformats.org/officeDocument/2006/relationships/image" Target="../media/image1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11" Type="http://schemas.openxmlformats.org/officeDocument/2006/relationships/image" Target="../media/image14.jpeg"/><Relationship Id="rId5" Type="http://schemas.openxmlformats.org/officeDocument/2006/relationships/image" Target="../media/image9.png"/><Relationship Id="rId10" Type="http://schemas.openxmlformats.org/officeDocument/2006/relationships/image" Target="../media/image13.jpeg"/><Relationship Id="rId4" Type="http://schemas.openxmlformats.org/officeDocument/2006/relationships/package" Target="../embeddings/Microsoft_PowerPoint_Slide2.sldx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1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.jpeg"/><Relationship Id="rId11" Type="http://schemas.openxmlformats.org/officeDocument/2006/relationships/image" Target="../media/image115.jpeg"/><Relationship Id="rId5" Type="http://schemas.openxmlformats.org/officeDocument/2006/relationships/image" Target="../media/image2.emf"/><Relationship Id="rId15" Type="http://schemas.openxmlformats.org/officeDocument/2006/relationships/image" Target="../media/image107.jpeg"/><Relationship Id="rId10" Type="http://schemas.openxmlformats.org/officeDocument/2006/relationships/image" Target="../media/image114.gif"/><Relationship Id="rId4" Type="http://schemas.openxmlformats.org/officeDocument/2006/relationships/package" Target="../embeddings/Microsoft_PowerPoint_Slide31.sldx"/><Relationship Id="rId9" Type="http://schemas.openxmlformats.org/officeDocument/2006/relationships/image" Target="../media/image113.jpeg"/><Relationship Id="rId14" Type="http://schemas.openxmlformats.org/officeDocument/2006/relationships/image" Target="../media/image11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.jpeg"/><Relationship Id="rId11" Type="http://schemas.openxmlformats.org/officeDocument/2006/relationships/image" Target="../media/image121.jpeg"/><Relationship Id="rId5" Type="http://schemas.openxmlformats.org/officeDocument/2006/relationships/image" Target="../media/image2.emf"/><Relationship Id="rId10" Type="http://schemas.openxmlformats.org/officeDocument/2006/relationships/image" Target="../media/image120.jpeg"/><Relationship Id="rId4" Type="http://schemas.openxmlformats.org/officeDocument/2006/relationships/package" Target="../embeddings/Microsoft_PowerPoint_Slide32.sldx"/><Relationship Id="rId9" Type="http://schemas.openxmlformats.org/officeDocument/2006/relationships/image" Target="../media/image11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8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33.sldx"/><Relationship Id="rId9" Type="http://schemas.openxmlformats.org/officeDocument/2006/relationships/image" Target="../media/image114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34.sldx"/><Relationship Id="rId9" Type="http://schemas.openxmlformats.org/officeDocument/2006/relationships/image" Target="../media/image12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26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.jpeg"/><Relationship Id="rId11" Type="http://schemas.openxmlformats.org/officeDocument/2006/relationships/image" Target="../media/image124.png"/><Relationship Id="rId5" Type="http://schemas.openxmlformats.org/officeDocument/2006/relationships/image" Target="../media/image2.emf"/><Relationship Id="rId10" Type="http://schemas.openxmlformats.org/officeDocument/2006/relationships/image" Target="../media/image123.jpeg"/><Relationship Id="rId4" Type="http://schemas.openxmlformats.org/officeDocument/2006/relationships/package" Target="../embeddings/Microsoft_PowerPoint_Slide35.sldx"/><Relationship Id="rId9" Type="http://schemas.openxmlformats.org/officeDocument/2006/relationships/image" Target="../media/image122.jpeg"/><Relationship Id="rId14" Type="http://schemas.openxmlformats.org/officeDocument/2006/relationships/image" Target="../media/image12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3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.jpeg"/><Relationship Id="rId11" Type="http://schemas.openxmlformats.org/officeDocument/2006/relationships/image" Target="../media/image121.jpeg"/><Relationship Id="rId5" Type="http://schemas.openxmlformats.org/officeDocument/2006/relationships/image" Target="../media/image2.emf"/><Relationship Id="rId10" Type="http://schemas.openxmlformats.org/officeDocument/2006/relationships/image" Target="../media/image129.jpeg"/><Relationship Id="rId4" Type="http://schemas.openxmlformats.org/officeDocument/2006/relationships/package" Target="../embeddings/Microsoft_PowerPoint_Slide36.sldx"/><Relationship Id="rId9" Type="http://schemas.openxmlformats.org/officeDocument/2006/relationships/image" Target="../media/image12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37.sldx"/><Relationship Id="rId9" Type="http://schemas.openxmlformats.org/officeDocument/2006/relationships/image" Target="../media/image114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38.sldx"/><Relationship Id="rId9" Type="http://schemas.openxmlformats.org/officeDocument/2006/relationships/image" Target="../media/image114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6.jpeg"/><Relationship Id="rId11" Type="http://schemas.openxmlformats.org/officeDocument/2006/relationships/image" Target="../media/image132.jpeg"/><Relationship Id="rId5" Type="http://schemas.openxmlformats.org/officeDocument/2006/relationships/image" Target="../media/image2.emf"/><Relationship Id="rId10" Type="http://schemas.openxmlformats.org/officeDocument/2006/relationships/image" Target="../media/image131.jpeg"/><Relationship Id="rId4" Type="http://schemas.openxmlformats.org/officeDocument/2006/relationships/package" Target="../embeddings/Microsoft_PowerPoint_Slide39.sldx"/><Relationship Id="rId9" Type="http://schemas.openxmlformats.org/officeDocument/2006/relationships/image" Target="../media/image114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.jpeg"/><Relationship Id="rId11" Type="http://schemas.openxmlformats.org/officeDocument/2006/relationships/image" Target="../media/image135.jpeg"/><Relationship Id="rId5" Type="http://schemas.openxmlformats.org/officeDocument/2006/relationships/image" Target="../media/image2.emf"/><Relationship Id="rId10" Type="http://schemas.openxmlformats.org/officeDocument/2006/relationships/image" Target="../media/image134.jpeg"/><Relationship Id="rId4" Type="http://schemas.openxmlformats.org/officeDocument/2006/relationships/package" Target="../embeddings/Microsoft_PowerPoint_Slide40.sldx"/><Relationship Id="rId9" Type="http://schemas.openxmlformats.org/officeDocument/2006/relationships/image" Target="../media/image1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jpeg"/><Relationship Id="rId11" Type="http://schemas.openxmlformats.org/officeDocument/2006/relationships/image" Target="../media/image21.jpeg"/><Relationship Id="rId5" Type="http://schemas.openxmlformats.org/officeDocument/2006/relationships/image" Target="../media/image2.emf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package" Target="../embeddings/Microsoft_PowerPoint_Slide3.sldx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40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3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6.jpeg"/><Relationship Id="rId11" Type="http://schemas.openxmlformats.org/officeDocument/2006/relationships/image" Target="../media/image138.jpeg"/><Relationship Id="rId5" Type="http://schemas.openxmlformats.org/officeDocument/2006/relationships/image" Target="../media/image2.emf"/><Relationship Id="rId10" Type="http://schemas.openxmlformats.org/officeDocument/2006/relationships/image" Target="../media/image137.jpeg"/><Relationship Id="rId4" Type="http://schemas.openxmlformats.org/officeDocument/2006/relationships/package" Target="../embeddings/Microsoft_PowerPoint_Slide41.sldx"/><Relationship Id="rId9" Type="http://schemas.openxmlformats.org/officeDocument/2006/relationships/image" Target="../media/image13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44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4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6.jpeg"/><Relationship Id="rId11" Type="http://schemas.openxmlformats.org/officeDocument/2006/relationships/image" Target="../media/image142.jpeg"/><Relationship Id="rId5" Type="http://schemas.openxmlformats.org/officeDocument/2006/relationships/image" Target="../media/image2.emf"/><Relationship Id="rId15" Type="http://schemas.openxmlformats.org/officeDocument/2006/relationships/image" Target="../media/image146.jpeg"/><Relationship Id="rId10" Type="http://schemas.openxmlformats.org/officeDocument/2006/relationships/image" Target="../media/image141.jpeg"/><Relationship Id="rId4" Type="http://schemas.openxmlformats.org/officeDocument/2006/relationships/package" Target="../embeddings/Microsoft_PowerPoint_Slide42.sldx"/><Relationship Id="rId9" Type="http://schemas.openxmlformats.org/officeDocument/2006/relationships/image" Target="../media/image124.png"/><Relationship Id="rId14" Type="http://schemas.openxmlformats.org/officeDocument/2006/relationships/image" Target="../media/image14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43.sldx"/><Relationship Id="rId9" Type="http://schemas.openxmlformats.org/officeDocument/2006/relationships/image" Target="../media/image14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48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PowerPoint_Slide44.sldx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3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eg"/><Relationship Id="rId11" Type="http://schemas.openxmlformats.org/officeDocument/2006/relationships/image" Target="../media/image30.jpeg"/><Relationship Id="rId5" Type="http://schemas.openxmlformats.org/officeDocument/2006/relationships/image" Target="../media/image2.emf"/><Relationship Id="rId10" Type="http://schemas.openxmlformats.org/officeDocument/2006/relationships/image" Target="../media/image29.jpeg"/><Relationship Id="rId4" Type="http://schemas.openxmlformats.org/officeDocument/2006/relationships/package" Target="../embeddings/Microsoft_PowerPoint_Slide4.sldx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.jpeg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jpeg"/><Relationship Id="rId11" Type="http://schemas.openxmlformats.org/officeDocument/2006/relationships/image" Target="../media/image38.jpeg"/><Relationship Id="rId5" Type="http://schemas.openxmlformats.org/officeDocument/2006/relationships/image" Target="../media/image6.jpeg"/><Relationship Id="rId10" Type="http://schemas.openxmlformats.org/officeDocument/2006/relationships/image" Target="../media/image37.jpeg"/><Relationship Id="rId4" Type="http://schemas.openxmlformats.org/officeDocument/2006/relationships/package" Target="../embeddings/Microsoft_PowerPoint_Slide5.sldx"/><Relationship Id="rId9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.jpeg"/><Relationship Id="rId7" Type="http://schemas.openxmlformats.org/officeDocument/2006/relationships/package" Target="../embeddings/Microsoft_PowerPoint_Slide7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jpeg"/><Relationship Id="rId11" Type="http://schemas.openxmlformats.org/officeDocument/2006/relationships/image" Target="../media/image42.jpeg"/><Relationship Id="rId5" Type="http://schemas.openxmlformats.org/officeDocument/2006/relationships/image" Target="../media/image6.jpeg"/><Relationship Id="rId10" Type="http://schemas.openxmlformats.org/officeDocument/2006/relationships/image" Target="../media/image41.jpeg"/><Relationship Id="rId4" Type="http://schemas.openxmlformats.org/officeDocument/2006/relationships/package" Target="../embeddings/Microsoft_PowerPoint_Slide6.sldx"/><Relationship Id="rId9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jpeg"/><Relationship Id="rId11" Type="http://schemas.openxmlformats.org/officeDocument/2006/relationships/image" Target="../media/image46.jpeg"/><Relationship Id="rId5" Type="http://schemas.openxmlformats.org/officeDocument/2006/relationships/image" Target="../media/image2.emf"/><Relationship Id="rId10" Type="http://schemas.openxmlformats.org/officeDocument/2006/relationships/image" Target="../media/image45.jpeg"/><Relationship Id="rId4" Type="http://schemas.openxmlformats.org/officeDocument/2006/relationships/package" Target="../embeddings/Microsoft_PowerPoint_Slide8.sldx"/><Relationship Id="rId9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2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.jpeg"/><Relationship Id="rId11" Type="http://schemas.openxmlformats.org/officeDocument/2006/relationships/image" Target="../media/image50.jpeg"/><Relationship Id="rId5" Type="http://schemas.openxmlformats.org/officeDocument/2006/relationships/image" Target="../media/image2.emf"/><Relationship Id="rId10" Type="http://schemas.openxmlformats.org/officeDocument/2006/relationships/image" Target="../media/image49.jpeg"/><Relationship Id="rId4" Type="http://schemas.openxmlformats.org/officeDocument/2006/relationships/package" Target="../embeddings/Microsoft_PowerPoint_Slide9.sldx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PowerPoint_Slide11.sldx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10" Type="http://schemas.openxmlformats.org/officeDocument/2006/relationships/image" Target="../media/image45.jpeg"/><Relationship Id="rId4" Type="http://schemas.openxmlformats.org/officeDocument/2006/relationships/package" Target="../embeddings/Microsoft_PowerPoint_Slide10.sldx"/><Relationship Id="rId9" Type="http://schemas.openxmlformats.org/officeDocument/2006/relationships/image" Target="../media/image5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" name="Рисунок 1" descr="Graphic1"/>
          <p:cNvPicPr>
            <a:picLocks noChangeAspect="1" noChangeArrowheads="1"/>
          </p:cNvPicPr>
          <p:nvPr/>
        </p:nvPicPr>
        <p:blipFill>
          <a:blip r:embed="rId6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857500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hild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412776"/>
            <a:ext cx="1571636" cy="192746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7"/>
          <p:cNvSpPr txBox="1">
            <a:spLocks/>
          </p:cNvSpPr>
          <p:nvPr/>
        </p:nvSpPr>
        <p:spPr>
          <a:xfrm>
            <a:off x="2643174" y="1500174"/>
            <a:ext cx="5857916" cy="3857652"/>
          </a:xfrm>
          <a:prstGeom prst="rect">
            <a:avLst/>
          </a:prstGeom>
        </p:spPr>
        <p:txBody>
          <a:bodyPr vert="horz" lIns="45720" tIns="0" rIns="45720" bIns="0" rtlCol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all" spc="0" normalizeH="0" baseline="0" noProof="0" dirty="0" smtClean="0">
              <a:ln w="6350">
                <a:noFill/>
              </a:ln>
              <a:solidFill>
                <a:srgbClr val="0000FF"/>
              </a:solidFill>
              <a:uLnTx/>
              <a:uFillTx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b="1" i="1" cap="all" dirty="0" smtClean="0">
              <a:ln w="6350">
                <a:noFill/>
              </a:ln>
              <a:solidFill>
                <a:srgbClr val="0000FF"/>
              </a:solidFill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all" spc="0" normalizeH="0" baseline="0" noProof="0" dirty="0" smtClean="0">
              <a:ln w="6350">
                <a:noFill/>
              </a:ln>
              <a:solidFill>
                <a:srgbClr val="0000FF"/>
              </a:solidFill>
              <a:uLnTx/>
              <a:uFillTx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b="1" i="1" cap="all" dirty="0" smtClean="0">
              <a:ln w="6350">
                <a:noFill/>
              </a:ln>
              <a:solidFill>
                <a:srgbClr val="0000FF"/>
              </a:solidFill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all" spc="0" normalizeH="0" baseline="0" noProof="0" dirty="0" smtClean="0">
              <a:ln w="6350">
                <a:noFill/>
              </a:ln>
              <a:solidFill>
                <a:srgbClr val="0000FF"/>
              </a:solidFill>
              <a:uLnTx/>
              <a:uFillTx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b="1" i="1" cap="all" dirty="0" smtClean="0">
              <a:ln w="6350">
                <a:noFill/>
              </a:ln>
              <a:solidFill>
                <a:srgbClr val="0000FF"/>
              </a:solidFill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Итоги  реализации</a:t>
            </a:r>
            <a:r>
              <a:rPr kumimoji="0" lang="ru-RU" sz="3000" b="1" i="1" u="none" strike="noStrike" kern="1200" cap="all" spc="0" normalizeH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                                                                                     </a:t>
            </a: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Качественной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all" spc="0" normalizeH="0" baseline="0" noProof="0" dirty="0" smtClean="0">
              <a:ln w="6350">
                <a:noFill/>
              </a:ln>
              <a:solidFill>
                <a:srgbClr val="0000FF"/>
              </a:solidFill>
              <a:uLnTx/>
              <a:uFillTx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помощи в педиатрии: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время перемен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all" spc="0" normalizeH="0" baseline="0" noProof="0" dirty="0" smtClean="0">
              <a:ln w="6350">
                <a:noFill/>
              </a:ln>
              <a:solidFill>
                <a:srgbClr val="0000FF"/>
              </a:solidFill>
              <a:uLnTx/>
              <a:uFillTx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all" spc="0" normalizeH="0" baseline="0" noProof="0" dirty="0" smtClean="0">
                <a:ln w="6350">
                  <a:noFill/>
                </a:ln>
                <a:solidFill>
                  <a:srgbClr val="0000FF"/>
                </a:solidFill>
                <a:uLnTx/>
                <a:uFillTx/>
                <a:ea typeface="+mj-ea"/>
                <a:cs typeface="Arial" pitchFamily="34" charset="0"/>
              </a:rPr>
              <a:t>и возможностей</a:t>
            </a:r>
            <a:r>
              <a:rPr kumimoji="0" lang="ru-RU" sz="3000" b="1" i="0" u="none" strike="noStrike" kern="1200" cap="all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/>
            </a:r>
            <a:br>
              <a:rPr kumimoji="0" lang="ru-RU" sz="3000" b="1" i="0" u="none" strike="noStrike" kern="1200" cap="all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</a:br>
            <a:endParaRPr kumimoji="0" lang="ru-RU" sz="3000" b="1" i="0" u="none" strike="noStrike" kern="1200" cap="all" spc="0" normalizeH="0" baseline="0" noProof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56435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Иващенко Л.А., </a:t>
            </a:r>
          </a:p>
          <a:p>
            <a:pPr algn="r">
              <a:defRPr/>
            </a:pPr>
            <a:r>
              <a:rPr lang="ru-RU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главная медицинская сестра </a:t>
            </a:r>
          </a:p>
          <a:p>
            <a:pPr algn="r">
              <a:defRPr/>
            </a:pPr>
            <a:r>
              <a:rPr lang="ru-RU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БУЗОО «ОДКБ»</a:t>
            </a:r>
            <a:endParaRPr lang="ru-RU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298741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584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705916"/>
              </p:ext>
            </p:extLst>
          </p:nvPr>
        </p:nvGraphicFramePr>
        <p:xfrm>
          <a:off x="4085683" y="1071547"/>
          <a:ext cx="4915436" cy="378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Слайд" r:id="rId9" imgW="3060068" imgH="2295055" progId="PowerPoint.Slide.12">
                  <p:embed/>
                </p:oleObj>
              </mc:Choice>
              <mc:Fallback>
                <p:oleObj name="Слайд" r:id="rId9" imgW="3060068" imgH="2295055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5683" y="1071547"/>
                        <a:ext cx="4915436" cy="37862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429849"/>
              </p:ext>
            </p:extLst>
          </p:nvPr>
        </p:nvGraphicFramePr>
        <p:xfrm>
          <a:off x="214282" y="1285860"/>
          <a:ext cx="3714750" cy="284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Слайд" r:id="rId11" imgW="4570298" imgH="3427567" progId="PowerPoint.Slide.12">
                  <p:embed/>
                </p:oleObj>
              </mc:Choice>
              <mc:Fallback>
                <p:oleObj name="Слайд" r:id="rId11" imgW="4570298" imgH="3427567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285860"/>
                        <a:ext cx="3714750" cy="2846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673853"/>
              </p:ext>
            </p:extLst>
          </p:nvPr>
        </p:nvGraphicFramePr>
        <p:xfrm>
          <a:off x="214282" y="4143380"/>
          <a:ext cx="3643338" cy="2626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Слайд" r:id="rId13" imgW="4570298" imgH="3427567" progId="PowerPoint.Slide.12">
                  <p:embed/>
                </p:oleObj>
              </mc:Choice>
              <mc:Fallback>
                <p:oleObj name="Слайд" r:id="rId13" imgW="4570298" imgH="3427567" progId="PowerPoint.Slide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4143380"/>
                        <a:ext cx="3643338" cy="26268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035343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5572132" y="1643050"/>
            <a:ext cx="571504" cy="4571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10" descr="календ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071546"/>
            <a:ext cx="253841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ЭМБ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14422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D:\Документы\Документы ОПСА\Конференции\2010 г\Отчетно-выборная конференция 10.12.10\Организация конференции\Заказ полиграфии\jpg\през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1071546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2143108" y="1000108"/>
            <a:ext cx="2357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Сотрудничество</a:t>
            </a:r>
            <a:endParaRPr lang="ru-RU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0" y="2000240"/>
            <a:ext cx="550069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244 человек -74 % коллектива члены </a:t>
            </a:r>
          </a:p>
          <a:p>
            <a:pPr algn="ctr" eaLnBrk="0" hangingPunct="0">
              <a:defRPr/>
            </a:pPr>
            <a:r>
              <a:rPr lang="ru-RU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Омской профессиональной сестринской ассоциации.</a:t>
            </a:r>
            <a:endParaRPr lang="ru-RU" i="1" dirty="0">
              <a:solidFill>
                <a:srgbClr val="0033CC"/>
              </a:solidFill>
              <a:latin typeface="Arial" charset="0"/>
            </a:endParaRP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232518"/>
              </p:ext>
            </p:extLst>
          </p:nvPr>
        </p:nvGraphicFramePr>
        <p:xfrm>
          <a:off x="1928794" y="3071810"/>
          <a:ext cx="4572032" cy="3429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Слайд" r:id="rId11" imgW="4570298" imgH="3427567" progId="PowerPoint.Slide.12">
                  <p:embed/>
                </p:oleObj>
              </mc:Choice>
              <mc:Fallback>
                <p:oleObj name="Слайд" r:id="rId11" imgW="4570298" imgH="3427567" progId="PowerPoint.Slide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3071810"/>
                        <a:ext cx="4572032" cy="34290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289024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 descr="D:\ФОТО ЗА ВСЕ ГОДЫ\День мс 12.05.2015\P102047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1857364"/>
            <a:ext cx="2905146" cy="2066159"/>
          </a:xfrm>
          <a:prstGeom prst="rect">
            <a:avLst/>
          </a:prstGeom>
          <a:noFill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143379"/>
            <a:ext cx="5715040" cy="145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2285984" y="928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</a:rPr>
              <a:t>Инновации кадровой политики -формирование специалистов новой формации</a:t>
            </a:r>
            <a:endParaRPr lang="ru-RU" i="1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23" name="Picture 1" descr="D:\фотографии с фотоаппарата ЛА\100_PANA\P1000731.JPG"/>
          <p:cNvPicPr>
            <a:picLocks noChangeAspect="1" noChangeArrowheads="1"/>
          </p:cNvPicPr>
          <p:nvPr/>
        </p:nvPicPr>
        <p:blipFill>
          <a:blip r:embed="rId11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474397"/>
            <a:ext cx="1616899" cy="1097480"/>
          </a:xfrm>
          <a:prstGeom prst="rect">
            <a:avLst/>
          </a:prstGeom>
          <a:noFill/>
        </p:spPr>
      </p:pic>
      <p:pic>
        <p:nvPicPr>
          <p:cNvPr id="24" name="Picture 3" descr="D:\ФОТО ЗА ВСЕ ГОДЫ\фото с ла день защиты детей 2014\P1020102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286512" y="1857364"/>
            <a:ext cx="2591527" cy="3929090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1857356" y="5857892"/>
            <a:ext cx="3877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Мероприятия коллективного отдыха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2844" y="1428736"/>
            <a:ext cx="2071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Обучение молодых специалистов</a:t>
            </a:r>
            <a:b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 рабочем месте</a:t>
            </a:r>
            <a:endParaRPr lang="ru-RU" i="1" dirty="0">
              <a:solidFill>
                <a:srgbClr val="0000FF"/>
              </a:solidFill>
            </a:endParaRPr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2857496"/>
            <a:ext cx="1001760" cy="100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2786058"/>
            <a:ext cx="2480431" cy="186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261352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Слайд" r:id="rId5" imgW="4480727" imgH="3358908" progId="PowerPoint.Slide.12">
                  <p:embed/>
                </p:oleObj>
              </mc:Choice>
              <mc:Fallback>
                <p:oleObj name="Слайд" r:id="rId5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1142984"/>
            <a:ext cx="342567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34" y="4857760"/>
            <a:ext cx="1219200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857628"/>
            <a:ext cx="2857520" cy="1452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1" name="Picture 9" descr="X:\Администрация\Адырбаев М.Ш\авангард\DSC_4555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3264004"/>
            <a:ext cx="2571768" cy="3429024"/>
          </a:xfrm>
          <a:prstGeom prst="rect">
            <a:avLst/>
          </a:prstGeom>
          <a:noFill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142984"/>
            <a:ext cx="27082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1142984"/>
            <a:ext cx="2136803" cy="16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5572140"/>
            <a:ext cx="1564492" cy="107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5500702"/>
            <a:ext cx="18526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2928934"/>
            <a:ext cx="2480431" cy="186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759426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1857356" y="2786058"/>
            <a:ext cx="5143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Формирование корпоративной культуры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428736"/>
            <a:ext cx="1863574" cy="174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428736"/>
            <a:ext cx="4572000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1428736"/>
            <a:ext cx="1811458" cy="122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3214686"/>
            <a:ext cx="2855901" cy="101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4429132"/>
            <a:ext cx="3641719" cy="198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3214686"/>
            <a:ext cx="1944195" cy="1089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357562"/>
            <a:ext cx="2286016" cy="16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7" name="Picture 11" descr="X:\Поликлиника\Косицина М.А\Омские медики – участники акции «Бессмертный полк»_files\besm_polk_1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32" y="4500570"/>
            <a:ext cx="2786082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123890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714348" y="1142984"/>
            <a:ext cx="539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Участие в акциях – это наша гражданская позиция!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26162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1643050"/>
            <a:ext cx="3143272" cy="23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19" y="3786190"/>
            <a:ext cx="252640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3" descr="F:\ДЛЯ ДОКЛАДА\Акции\DSC_563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4143380"/>
            <a:ext cx="2928958" cy="206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 descr="F:\ДЛЯ ДОКЛАДА\Акции\P1040358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4000504"/>
            <a:ext cx="247715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4" descr="F:\ДЛЯ ДОКЛАДА\Акции\P1030756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1643050"/>
            <a:ext cx="243641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339893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0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198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879651"/>
              </p:ext>
            </p:extLst>
          </p:nvPr>
        </p:nvGraphicFramePr>
        <p:xfrm>
          <a:off x="214282" y="1142984"/>
          <a:ext cx="2857488" cy="2150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1" name="Слайд" r:id="rId9" imgW="4570298" imgH="3427567" progId="PowerPoint.Slide.12">
                  <p:embed/>
                </p:oleObj>
              </mc:Choice>
              <mc:Fallback>
                <p:oleObj name="Слайд" r:id="rId9" imgW="4570298" imgH="3427567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142984"/>
                        <a:ext cx="2857488" cy="2150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561897"/>
              </p:ext>
            </p:extLst>
          </p:nvPr>
        </p:nvGraphicFramePr>
        <p:xfrm>
          <a:off x="3286116" y="1142984"/>
          <a:ext cx="2789018" cy="2143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2" name="Слайд" r:id="rId11" imgW="4570298" imgH="3427567" progId="PowerPoint.Slide.12">
                  <p:embed/>
                </p:oleObj>
              </mc:Choice>
              <mc:Fallback>
                <p:oleObj name="Слайд" r:id="rId11" imgW="4570298" imgH="3427567" progId="PowerPoint.Slide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1142984"/>
                        <a:ext cx="2789018" cy="21431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71544"/>
              </p:ext>
            </p:extLst>
          </p:nvPr>
        </p:nvGraphicFramePr>
        <p:xfrm>
          <a:off x="6215074" y="1142984"/>
          <a:ext cx="27146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3" name="Слайд" r:id="rId13" imgW="4570298" imgH="3427567" progId="PowerPoint.Slide.12">
                  <p:embed/>
                </p:oleObj>
              </mc:Choice>
              <mc:Fallback>
                <p:oleObj name="Слайд" r:id="rId13" imgW="4570298" imgH="3427567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1142984"/>
                        <a:ext cx="2714625" cy="213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27053"/>
              </p:ext>
            </p:extLst>
          </p:nvPr>
        </p:nvGraphicFramePr>
        <p:xfrm>
          <a:off x="214282" y="3357562"/>
          <a:ext cx="2884826" cy="2000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4" name="Слайд" r:id="rId15" imgW="4570298" imgH="3427567" progId="PowerPoint.Slide.12">
                  <p:embed/>
                </p:oleObj>
              </mc:Choice>
              <mc:Fallback>
                <p:oleObj name="Слайд" r:id="rId15" imgW="4570298" imgH="3427567" progId="PowerPoint.Slide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3357562"/>
                        <a:ext cx="2884826" cy="2000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514073"/>
              </p:ext>
            </p:extLst>
          </p:nvPr>
        </p:nvGraphicFramePr>
        <p:xfrm>
          <a:off x="6072198" y="3429000"/>
          <a:ext cx="2818919" cy="242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Слайд" r:id="rId17" imgW="4570298" imgH="3427567" progId="PowerPoint.Slide.12">
                  <p:embed/>
                </p:oleObj>
              </mc:Choice>
              <mc:Fallback>
                <p:oleObj name="Слайд" r:id="rId17" imgW="4570298" imgH="3427567" progId="PowerPoint.Slide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3429000"/>
                        <a:ext cx="2818919" cy="2428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17" descr="F:\ДЛЯ ДОКЛАДА\P1010756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643314"/>
            <a:ext cx="2520332" cy="1969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387934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Хорошая организация труда – качественное оказание медицинской помощи!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P101028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1214422"/>
            <a:ext cx="24759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214422"/>
            <a:ext cx="2500330" cy="18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2143108" y="56435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Укомплектованность квалифицированными сестринскими кадрами – 84,6%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14752"/>
            <a:ext cx="2643206" cy="173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3929066"/>
            <a:ext cx="3284529" cy="144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 descr="C:\Documents and Settings\pletneva_tv\Рабочий стол\тренинт-курсНовая папка\P1030325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1214422"/>
            <a:ext cx="2600960" cy="1950720"/>
          </a:xfrm>
          <a:prstGeom prst="rect">
            <a:avLst/>
          </a:prstGeom>
          <a:noFill/>
        </p:spPr>
      </p:pic>
      <p:pic>
        <p:nvPicPr>
          <p:cNvPr id="43012" name="Picture 4" descr="C:\Documents and Settings\pletneva_tv\Рабочий стол\тренинт-курсНовая папка\P1030281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3929066"/>
            <a:ext cx="2029456" cy="1522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34032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2011-2016 годах  в коллектив влилось 88 выпускников колледжей!</a:t>
            </a:r>
            <a:endParaRPr lang="ru-RU" sz="2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34337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3357562"/>
            <a:ext cx="2032000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4429132"/>
            <a:ext cx="4572000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 descr="C:\Documents and Settings\pletneva_tv\Рабочий стол\Молодые специалисты\P1020618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071546"/>
            <a:ext cx="3101026" cy="195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810288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1" descr="F:\ДЛЯ ДОКЛАДА\ФОТО УМК и статья\Тестирование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1500174"/>
            <a:ext cx="2286016" cy="171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C:\Documents and Settings\pletneva_tv\Рабочий стол\ФОТО для отчета\P105049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428736"/>
            <a:ext cx="2600960" cy="1950720"/>
          </a:xfrm>
          <a:prstGeom prst="rect">
            <a:avLst/>
          </a:prstGeom>
          <a:noFill/>
        </p:spPr>
      </p:pic>
      <p:pic>
        <p:nvPicPr>
          <p:cNvPr id="45062" name="Picture 6" descr="D:\ФОТО ЗА ВСЕ ГОДЫ\2016 год\2015г тренинг лидерство\P1050075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3786190"/>
            <a:ext cx="2428892" cy="1821669"/>
          </a:xfrm>
          <a:prstGeom prst="rect">
            <a:avLst/>
          </a:prstGeom>
          <a:noFill/>
        </p:spPr>
      </p:pic>
      <p:pic>
        <p:nvPicPr>
          <p:cNvPr id="45063" name="Picture 7" descr="D:\ФОТО ЗА ВСЕ ГОДЫ\2016 год\ЮБИЛЕЙ ТОКСИКО ЦЕНТРУ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786190"/>
            <a:ext cx="2741632" cy="1827755"/>
          </a:xfrm>
          <a:prstGeom prst="rect">
            <a:avLst/>
          </a:prstGeom>
          <a:noFill/>
        </p:spPr>
      </p:pic>
      <p:pic>
        <p:nvPicPr>
          <p:cNvPr id="45064" name="Picture 8" descr="D:\ФОТО ЗА ВСЕ ГОДЫ\2016 год\2016.10.02 СЕМИНАР ТАРАНЕНКО\2016.10.02\P1030300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1428736"/>
            <a:ext cx="2600960" cy="1950720"/>
          </a:xfrm>
          <a:prstGeom prst="rect">
            <a:avLst/>
          </a:prstGeom>
          <a:noFill/>
        </p:spPr>
      </p:pic>
      <p:pic>
        <p:nvPicPr>
          <p:cNvPr id="45065" name="Picture 9" descr="D:\ФОТО ЗА ВСЕ ГОДЫ\2016 год\2016.10.02 СЕМИНАР ТАРАНЕНКО\2016.10.02\P1030326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3857628"/>
            <a:ext cx="2714644" cy="1827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Слайд" r:id="rId4" imgW="0" imgH="0" progId="PowerPoint.Slide.12">
                  <p:embed/>
                </p:oleObj>
              </mc:Choice>
              <mc:Fallback>
                <p:oleObj name="Слайд" r:id="rId4" imgW="0" imgH="0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285728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357686" y="56435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endParaRPr lang="ru-RU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34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282" y="1285860"/>
            <a:ext cx="1250153" cy="2000240"/>
          </a:xfrm>
          <a:prstGeom prst="rect">
            <a:avLst/>
          </a:prstGeom>
        </p:spPr>
      </p:pic>
      <p:pic>
        <p:nvPicPr>
          <p:cNvPr id="13" name="Picture 4" descr="IMG_024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286388"/>
            <a:ext cx="1857356" cy="139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IMG_674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357562"/>
            <a:ext cx="1285884" cy="171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X:\Стационар\Отделение для недоношенных новорождённых детей\Кузнецова С.И\ФОТО ДЛЯ АЛЬБОМА\29112012253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1214422"/>
            <a:ext cx="5048285" cy="3786214"/>
          </a:xfrm>
          <a:prstGeom prst="rect">
            <a:avLst/>
          </a:prstGeom>
          <a:noFill/>
        </p:spPr>
      </p:pic>
      <p:pic>
        <p:nvPicPr>
          <p:cNvPr id="2052" name="Picture 4" descr="X:\Стационар\Отделение для недоношенных новорождённых детей\Кузнецова С.И\ФОТО ДЛЯ АЛЬБОМА\DSC_870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5143512"/>
            <a:ext cx="1014984" cy="1524000"/>
          </a:xfrm>
          <a:prstGeom prst="rect">
            <a:avLst/>
          </a:prstGeom>
          <a:noFill/>
        </p:spPr>
      </p:pic>
      <p:pic>
        <p:nvPicPr>
          <p:cNvPr id="2053" name="Picture 5" descr="X:\Стационар\Отделение для недоношенных новорождённых детей\Кузнецова С.И\ФОТО ДЛЯ АЛЬБОМА\IMG_574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5" y="5286388"/>
            <a:ext cx="2107421" cy="1404947"/>
          </a:xfrm>
          <a:prstGeom prst="rect">
            <a:avLst/>
          </a:prstGeom>
          <a:noFill/>
        </p:spPr>
      </p:pic>
      <p:pic>
        <p:nvPicPr>
          <p:cNvPr id="2054" name="Picture 6" descr="X:\Стационар\Отделение для недоношенных новорождённых детей\Кузнецова С.И\ФОТО ДЛЯ АЛЬБОМА\P1010750 - копия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5286388"/>
            <a:ext cx="1881168" cy="1410877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500298" y="285728"/>
            <a:ext cx="4714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34320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886602"/>
            <a:ext cx="1285884" cy="82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 descr="F:\ДЛЯ ДОКЛАДА\ФОТО главной сестры\Иващенко Л.А. AVK_660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714500"/>
            <a:ext cx="14763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0" y="3929066"/>
            <a:ext cx="1734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Иващенко Л.А. </a:t>
            </a:r>
            <a:endParaRPr lang="ru-RU" i="1" dirty="0">
              <a:solidFill>
                <a:srgbClr val="0000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4480" y="2285992"/>
            <a:ext cx="121443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заслуженный работник здравоохранения РФ, </a:t>
            </a:r>
          </a:p>
          <a:p>
            <a:pPr>
              <a:defRPr/>
            </a:pPr>
            <a:r>
              <a:rPr lang="ru-RU" sz="1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заслуженный работник здравоохранения Омской области</a:t>
            </a:r>
            <a:r>
              <a:rPr lang="ru-RU" sz="1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214810" y="1071547"/>
            <a:ext cx="4286277" cy="1323439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23 специалистов имеют повышенный уровень подготовки специальности «Организатор и преподаватель сестринского дела»</a:t>
            </a:r>
            <a:r>
              <a:rPr lang="ru-RU" sz="1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медицинские сестры получили высшее медицинское образование </a:t>
            </a:r>
          </a:p>
        </p:txBody>
      </p:sp>
      <p:pic>
        <p:nvPicPr>
          <p:cNvPr id="19" name="Picture 6" descr="1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1571612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1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2285992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4-конечная звезда 20"/>
          <p:cNvSpPr/>
          <p:nvPr/>
        </p:nvSpPr>
        <p:spPr>
          <a:xfrm>
            <a:off x="2000232" y="1857364"/>
            <a:ext cx="285752" cy="28575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2000232" y="4429132"/>
            <a:ext cx="3143272" cy="2308324"/>
          </a:xfrm>
          <a:prstGeom prst="rect">
            <a:avLst/>
          </a:prstGeom>
          <a:solidFill>
            <a:srgbClr val="FFFFFF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Ветераны труда:</a:t>
            </a:r>
          </a:p>
          <a:p>
            <a:pPr eaLnBrk="0" hangingPunct="0"/>
            <a:r>
              <a:rPr lang="ru-RU" sz="16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Скрипова</a:t>
            </a:r>
            <a:r>
              <a:rPr lang="ru-RU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Нина Константиновна</a:t>
            </a:r>
          </a:p>
          <a:p>
            <a:pPr eaLnBrk="0" hangingPunct="0"/>
            <a:r>
              <a:rPr lang="ru-RU" sz="1600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Мингаирова</a:t>
            </a:r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Ася Федоровна</a:t>
            </a:r>
          </a:p>
          <a:p>
            <a:pPr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Тома Анна Артемовна</a:t>
            </a:r>
          </a:p>
          <a:p>
            <a:pPr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Панферова Любовь Ивановна</a:t>
            </a:r>
          </a:p>
          <a:p>
            <a:pPr eaLnBrk="0" hangingPunct="0"/>
            <a:r>
              <a:rPr lang="ru-RU" sz="1600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Пузько</a:t>
            </a:r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Валентина Васильевна</a:t>
            </a:r>
          </a:p>
          <a:p>
            <a:pPr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Калинина Тамара Павловна</a:t>
            </a:r>
          </a:p>
          <a:p>
            <a:pPr eaLnBrk="0" hangingPunct="0"/>
            <a:r>
              <a:rPr lang="ru-RU" sz="16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Краснова Вера Ильинична </a:t>
            </a:r>
          </a:p>
          <a:p>
            <a:pPr eaLnBrk="0" hangingPunct="0"/>
            <a:endParaRPr lang="ru-RU" sz="1600" dirty="0">
              <a:cs typeface="Times New Roman" pitchFamily="18" charset="0"/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8"/>
            <a:ext cx="192879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9" descr="F:\ДЛЯ ДОКЛАДА\Ветераны, Почетные члены Совета по СД\DSCN157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2643182"/>
            <a:ext cx="259556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857496"/>
            <a:ext cx="1643074" cy="147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Рисунок 27" descr="D:\ОПСА\эмблема совета по сестринскому делу ОДКБ.jpg"/>
          <p:cNvPicPr/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1" y="1643051"/>
            <a:ext cx="71437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C:\Documents and Settings\pletneva_tv\Рабочий стол\ФОТО для отчета\P1050498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4714884"/>
            <a:ext cx="2600960" cy="195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256323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4346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352814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6"/>
          <p:cNvSpPr>
            <a:spLocks noChangeArrowheads="1"/>
          </p:cNvSpPr>
          <p:nvPr/>
        </p:nvSpPr>
        <p:spPr bwMode="auto">
          <a:xfrm>
            <a:off x="571473" y="4643446"/>
            <a:ext cx="328614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16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Скрипова</a:t>
            </a:r>
            <a:r>
              <a:rPr lang="ru-RU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Нина Константиновна </a:t>
            </a:r>
            <a:r>
              <a:rPr lang="ru-RU" sz="1600" i="1" dirty="0" smtClean="0">
                <a:solidFill>
                  <a:srgbClr val="0000FF"/>
                </a:solidFill>
              </a:rPr>
              <a:t> </a:t>
            </a:r>
          </a:p>
          <a:p>
            <a:pPr eaLnBrk="0" hangingPunct="0"/>
            <a:r>
              <a:rPr lang="ru-RU" sz="1200" i="1" dirty="0" smtClean="0">
                <a:solidFill>
                  <a:srgbClr val="0000FF"/>
                </a:solidFill>
              </a:rPr>
              <a:t>(1977г. по 1990г)</a:t>
            </a:r>
            <a:endParaRPr lang="ru-RU" sz="1200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Иващенко Любовь Алексеевна</a:t>
            </a:r>
          </a:p>
          <a:p>
            <a:pPr eaLnBrk="0" hangingPunct="0"/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1990 по настоящее время</a:t>
            </a:r>
            <a:endParaRPr lang="ru-RU" sz="1200" i="1" dirty="0">
              <a:solidFill>
                <a:srgbClr val="0000FF"/>
              </a:solidFill>
            </a:endParaRPr>
          </a:p>
          <a:p>
            <a:pPr eaLnBrk="0" hangingPunct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 descr="F:\ДЛЯ ДОКЛАДА\2016 год Совет по СД DPP_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214686"/>
            <a:ext cx="3504013" cy="249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500562" y="5715016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Совет по СД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2016 год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285784" y="100010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Главные медицинские сестры БУЗОО «ОДКБ»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D:\ОПСА\эмблема совета по сестринскому делу ОДКБ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1500174"/>
            <a:ext cx="1552565" cy="140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774876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32" y="5429264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Овал 15"/>
          <p:cNvSpPr/>
          <p:nvPr/>
        </p:nvSpPr>
        <p:spPr>
          <a:xfrm>
            <a:off x="2285984" y="1071546"/>
            <a:ext cx="4000528" cy="107157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285984" y="1285860"/>
            <a:ext cx="3967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деятельности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Совета по сестринскому делу</a:t>
            </a:r>
            <a:endParaRPr lang="ru-RU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араллелограмм 18"/>
          <p:cNvSpPr/>
          <p:nvPr/>
        </p:nvSpPr>
        <p:spPr>
          <a:xfrm>
            <a:off x="0" y="2285992"/>
            <a:ext cx="571472" cy="1143008"/>
          </a:xfrm>
          <a:prstGeom prst="parallelogram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араллелограмм 19"/>
          <p:cNvSpPr/>
          <p:nvPr/>
        </p:nvSpPr>
        <p:spPr>
          <a:xfrm>
            <a:off x="571472" y="2285992"/>
            <a:ext cx="642942" cy="1143008"/>
          </a:xfrm>
          <a:prstGeom prst="parallelogram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араллелограмм 20"/>
          <p:cNvSpPr/>
          <p:nvPr/>
        </p:nvSpPr>
        <p:spPr>
          <a:xfrm>
            <a:off x="1214414" y="2285992"/>
            <a:ext cx="642942" cy="1143008"/>
          </a:xfrm>
          <a:prstGeom prst="parallelogram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араллелограмм 21"/>
          <p:cNvSpPr/>
          <p:nvPr/>
        </p:nvSpPr>
        <p:spPr>
          <a:xfrm>
            <a:off x="1857356" y="2285992"/>
            <a:ext cx="642942" cy="1143008"/>
          </a:xfrm>
          <a:prstGeom prst="parallelogram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 rot="16670225">
            <a:off x="-197985" y="2708008"/>
            <a:ext cx="10016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кадровые</a:t>
            </a:r>
            <a:endParaRPr lang="ru-RU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16668590">
            <a:off x="205956" y="2748988"/>
            <a:ext cx="12936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производственные</a:t>
            </a:r>
            <a:endParaRPr lang="ru-RU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16801991">
            <a:off x="873182" y="2691162"/>
            <a:ext cx="13035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Организационно-методические</a:t>
            </a:r>
            <a:endParaRPr lang="ru-RU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16668590">
            <a:off x="1491839" y="2672045"/>
            <a:ext cx="1293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Социально-экономические</a:t>
            </a:r>
            <a:endParaRPr lang="ru-RU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Блок-схема: память с посл. доступом 30"/>
          <p:cNvSpPr/>
          <p:nvPr/>
        </p:nvSpPr>
        <p:spPr>
          <a:xfrm>
            <a:off x="357158" y="2143116"/>
            <a:ext cx="214314" cy="214314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память с посл. доступом 31"/>
          <p:cNvSpPr/>
          <p:nvPr/>
        </p:nvSpPr>
        <p:spPr>
          <a:xfrm>
            <a:off x="1000100" y="2143116"/>
            <a:ext cx="214314" cy="214314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память с посл. доступом 32"/>
          <p:cNvSpPr/>
          <p:nvPr/>
        </p:nvSpPr>
        <p:spPr>
          <a:xfrm>
            <a:off x="1643042" y="2143116"/>
            <a:ext cx="214314" cy="214314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память с посл. доступом 33"/>
          <p:cNvSpPr/>
          <p:nvPr/>
        </p:nvSpPr>
        <p:spPr>
          <a:xfrm>
            <a:off x="2285984" y="2143116"/>
            <a:ext cx="214314" cy="214314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57158" y="2071678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43042" y="2071678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 flipH="1">
            <a:off x="1000100" y="2071678"/>
            <a:ext cx="285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2071678"/>
            <a:ext cx="2744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40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2357430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Овал 44"/>
          <p:cNvSpPr/>
          <p:nvPr/>
        </p:nvSpPr>
        <p:spPr>
          <a:xfrm>
            <a:off x="2285984" y="3857628"/>
            <a:ext cx="1714512" cy="14287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214546" y="4214818"/>
            <a:ext cx="1785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i="1" dirty="0" smtClean="0">
                <a:solidFill>
                  <a:srgbClr val="D82CA7"/>
                </a:solidFill>
                <a:latin typeface="Times New Roman" pitchFamily="18" charset="0"/>
                <a:cs typeface="Times New Roman" pitchFamily="18" charset="0"/>
              </a:rPr>
              <a:t>Основные условия </a:t>
            </a:r>
          </a:p>
          <a:p>
            <a:pPr algn="ctr">
              <a:defRPr/>
            </a:pPr>
            <a:r>
              <a:rPr lang="ru-RU" sz="1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успешной </a:t>
            </a:r>
            <a:r>
              <a:rPr lang="ru-RU" sz="1200" i="1" dirty="0" smtClean="0">
                <a:solidFill>
                  <a:srgbClr val="D82CA7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</a:p>
          <a:p>
            <a:pPr algn="ctr">
              <a:defRPr/>
            </a:pPr>
            <a:r>
              <a:rPr lang="ru-RU" sz="1200" i="1" dirty="0" smtClean="0">
                <a:solidFill>
                  <a:srgbClr val="D82CA7"/>
                </a:solidFill>
                <a:latin typeface="Times New Roman" pitchFamily="18" charset="0"/>
                <a:cs typeface="Times New Roman" pitchFamily="18" charset="0"/>
              </a:rPr>
              <a:t>Совета по </a:t>
            </a:r>
          </a:p>
          <a:p>
            <a:pPr algn="ctr">
              <a:defRPr/>
            </a:pPr>
            <a:r>
              <a:rPr lang="ru-RU" sz="1200" i="1" dirty="0" smtClean="0">
                <a:solidFill>
                  <a:srgbClr val="D82CA7"/>
                </a:solidFill>
                <a:latin typeface="Times New Roman" pitchFamily="18" charset="0"/>
                <a:cs typeface="Times New Roman" pitchFamily="18" charset="0"/>
              </a:rPr>
              <a:t>сестринскому делу</a:t>
            </a:r>
            <a:endParaRPr lang="ru-RU" sz="1200" i="1" dirty="0">
              <a:solidFill>
                <a:srgbClr val="D82CA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20994917">
            <a:off x="356113" y="3938201"/>
            <a:ext cx="1071570" cy="17145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 rot="21341060">
            <a:off x="428596" y="3857628"/>
            <a:ext cx="1214446" cy="171451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472" y="3786190"/>
            <a:ext cx="1343028" cy="1700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0034" y="3929066"/>
            <a:ext cx="15001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Совершенствование организационных и контролирующих функций, повышение компетенции медицинского персонала, улучшение качества  оказываемых сестринских услуг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714876" y="2285992"/>
            <a:ext cx="3500462" cy="9858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500562" y="3643314"/>
            <a:ext cx="1071570" cy="17145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786446" y="4000504"/>
            <a:ext cx="1428760" cy="20717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7429520" y="3571876"/>
            <a:ext cx="1071570" cy="17145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143372" y="24288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D82CA7"/>
                </a:solidFill>
                <a:latin typeface="Times New Roman" pitchFamily="18" charset="0"/>
                <a:cs typeface="Times New Roman" pitchFamily="18" charset="0"/>
              </a:rPr>
              <a:t>Выявление недостатков, анализ и устранение причин позволит:</a:t>
            </a:r>
            <a:endParaRPr lang="ru-RU" i="1" dirty="0">
              <a:solidFill>
                <a:srgbClr val="D82CA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286248" y="4000504"/>
            <a:ext cx="15001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Достигнуть </a:t>
            </a:r>
          </a:p>
          <a:p>
            <a:pPr algn="ctr">
              <a:defRPr/>
            </a:pPr>
            <a:r>
              <a:rPr lang="ru-RU" sz="1400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хороших </a:t>
            </a:r>
          </a:p>
          <a:p>
            <a:pPr algn="ctr">
              <a:defRPr/>
            </a:pPr>
            <a:r>
              <a:rPr lang="ru-RU" sz="1400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результатов</a:t>
            </a:r>
            <a:endParaRPr lang="ru-RU" sz="1400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715008" y="4071942"/>
            <a:ext cx="1500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Повысить удовлетворенность медицинского персонала своим трудом и пациентов качеством оказанной медицинской помощи</a:t>
            </a:r>
            <a:endParaRPr lang="ru-RU" sz="12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358082" y="3786190"/>
            <a:ext cx="1143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Совет по сестринскому делу будет иметь достоверную информацию о состоянии дел</a:t>
            </a:r>
            <a:endParaRPr lang="ru-RU" sz="1200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473786">
            <a:off x="1928794" y="4429132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992426" y="3722690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Штриховая стрелка вправо 66"/>
          <p:cNvSpPr/>
          <p:nvPr/>
        </p:nvSpPr>
        <p:spPr>
          <a:xfrm>
            <a:off x="357158" y="3571876"/>
            <a:ext cx="2571768" cy="285752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верх 68"/>
          <p:cNvSpPr/>
          <p:nvPr/>
        </p:nvSpPr>
        <p:spPr>
          <a:xfrm rot="2315046">
            <a:off x="3875370" y="2828082"/>
            <a:ext cx="280763" cy="1071570"/>
          </a:xfrm>
          <a:prstGeom prst="up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трелка вниз 72"/>
          <p:cNvSpPr/>
          <p:nvPr/>
        </p:nvSpPr>
        <p:spPr>
          <a:xfrm>
            <a:off x="4857752" y="3286124"/>
            <a:ext cx="642942" cy="2857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трелка вниз 73"/>
          <p:cNvSpPr/>
          <p:nvPr/>
        </p:nvSpPr>
        <p:spPr>
          <a:xfrm>
            <a:off x="6143636" y="3429000"/>
            <a:ext cx="642942" cy="500066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низ 74"/>
          <p:cNvSpPr/>
          <p:nvPr/>
        </p:nvSpPr>
        <p:spPr>
          <a:xfrm>
            <a:off x="7286644" y="3286124"/>
            <a:ext cx="642942" cy="2857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121236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Рисунок 15" descr="D:\ОПСА\эмблема совета по сестринскому делу ОДКБ.jpg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071546"/>
            <a:ext cx="1552565" cy="140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 17"/>
          <p:cNvSpPr/>
          <p:nvPr/>
        </p:nvSpPr>
        <p:spPr>
          <a:xfrm>
            <a:off x="2928926" y="2714620"/>
            <a:ext cx="2428892" cy="20717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3000372"/>
            <a:ext cx="24288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Контроль наиболее значимых аспектов деятельности сестринского персонала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643174" y="1357298"/>
            <a:ext cx="2928958" cy="107157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16430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Управление процессами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деятельности коллектива</a:t>
            </a:r>
            <a:endParaRPr lang="ru-RU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929322" y="1857364"/>
            <a:ext cx="1643074" cy="17145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929322" y="2285992"/>
            <a:ext cx="15547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 </a:t>
            </a:r>
          </a:p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недостатков </a:t>
            </a:r>
          </a:p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14348" y="2571744"/>
            <a:ext cx="1571636" cy="17145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3000372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 </a:t>
            </a:r>
          </a:p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риска </a:t>
            </a:r>
          </a:p>
          <a:p>
            <a:pPr algn="ctr"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дефектов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643042" y="4929198"/>
            <a:ext cx="2286016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643042" y="5000636"/>
            <a:ext cx="2079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Анализ и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устранение причин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214942" y="4714884"/>
            <a:ext cx="2286016" cy="142876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214942" y="5072074"/>
            <a:ext cx="21301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Выявление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позитивных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моментов в работе</a:t>
            </a:r>
          </a:p>
        </p:txBody>
      </p:sp>
      <p:sp>
        <p:nvSpPr>
          <p:cNvPr id="31" name="Стрелка вниз 30"/>
          <p:cNvSpPr/>
          <p:nvPr/>
        </p:nvSpPr>
        <p:spPr>
          <a:xfrm flipV="1">
            <a:off x="4000496" y="2357430"/>
            <a:ext cx="285752" cy="42862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4008764" flipV="1">
            <a:off x="5435621" y="2739039"/>
            <a:ext cx="285752" cy="824037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 rot="8004243" flipV="1">
            <a:off x="4989579" y="4270195"/>
            <a:ext cx="285752" cy="49479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13737591" flipV="1">
            <a:off x="2826667" y="4184171"/>
            <a:ext cx="285752" cy="806091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16200000" flipV="1">
            <a:off x="2510435" y="3275987"/>
            <a:ext cx="285752" cy="73465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570681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14282" y="1285860"/>
            <a:ext cx="2928958" cy="500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Учебно-методический </a:t>
            </a:r>
          </a:p>
          <a:p>
            <a:pPr algn="ctr">
              <a:defRPr/>
            </a:pPr>
            <a:r>
              <a:rPr lang="ru-RU" sz="2000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кабинет БУЗОО ОДКБ</a:t>
            </a:r>
            <a:endParaRPr lang="ru-RU" sz="2000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928802"/>
            <a:ext cx="28606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286256"/>
            <a:ext cx="2157412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0" y="3929066"/>
            <a:ext cx="3714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Плетнёва Татьяна Викторовна</a:t>
            </a:r>
            <a:endParaRPr lang="ru-RU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3868" y="0"/>
            <a:ext cx="1000132" cy="140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 descr="C:\Documents and Settings\pletneva_tv\Рабочий стол\Сентябрьская конференция\ДЛЯ ДОКЛАДА\ФОТО УМК и статья\Профориентация DSC08175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4714884"/>
            <a:ext cx="2197104" cy="1647828"/>
          </a:xfrm>
          <a:prstGeom prst="rect">
            <a:avLst/>
          </a:prstGeom>
          <a:noFill/>
        </p:spPr>
      </p:pic>
      <p:pic>
        <p:nvPicPr>
          <p:cNvPr id="50180" name="Picture 4" descr="C:\Documents and Settings\pletneva_tv\Рабочий стол\Сентябрьская конференция\ДЛЯ ДОКЛАДА\ФОТО УМК и статья\Общебольничная сестринская конференция P1010814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68" y="1285860"/>
            <a:ext cx="4286280" cy="3214710"/>
          </a:xfrm>
          <a:prstGeom prst="rect">
            <a:avLst/>
          </a:prstGeom>
          <a:noFill/>
        </p:spPr>
      </p:pic>
      <p:pic>
        <p:nvPicPr>
          <p:cNvPr id="6" name="Picture 5" descr="C:\Documents and Settings\pletneva_tv\Рабочий стол\Сентябрьская конференция\ДЛЯ ДОКЛАДА\ФОТО УМК и статья\Семинар для СП P1000737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4714884"/>
            <a:ext cx="2460294" cy="1845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742226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500702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Мы верны традиции, курсу наших предшественников и несём её с честью!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4143380"/>
            <a:ext cx="3739761" cy="224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142983"/>
            <a:ext cx="3214710" cy="193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D:\ОПСА\эмблема совета по сестринскому делу ОДКБ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1552565" cy="140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 descr="C:\Documents and Settings\pletneva_tv\Рабочий стол\Сентябрьская конференция\ДЛЯ ДОКЛАДА\Ветераны, Почетные члены Совета по СД\Напутствте молодым DSCN1638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071546"/>
            <a:ext cx="2786082" cy="1920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880999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1142976" y="1071546"/>
            <a:ext cx="6929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Показатели результативности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00100" y="1714488"/>
            <a:ext cx="6000792" cy="85725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1714488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Повысили квалификацию – 405 специалистов сестринского персонала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2976" y="2786058"/>
            <a:ext cx="6000792" cy="8572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357290" y="2857496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Осуществлено – 295 выездов, совместно с Центром здоровья - 8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42976" y="3857628"/>
            <a:ext cx="6000792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3929066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 районах области осмотрено</a:t>
            </a:r>
          </a:p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16 794 пациента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42976" y="4929198"/>
            <a:ext cx="6000792" cy="857256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Даны рекомендации по профилактике заболеваний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143248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1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4071942"/>
            <a:ext cx="2857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5214950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496028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Скругленный прямоугольник 15"/>
          <p:cNvSpPr/>
          <p:nvPr/>
        </p:nvSpPr>
        <p:spPr>
          <a:xfrm>
            <a:off x="1142976" y="1714488"/>
            <a:ext cx="6000792" cy="8572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1714488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сестринский персонал  детских отделений города и области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2976" y="2786058"/>
            <a:ext cx="6000792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357290" y="2857496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медицинские сестры и фельдшера ФАП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42976" y="3857628"/>
            <a:ext cx="6000792" cy="8572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3929066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воспитатели детских отделений  МО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42976" y="4929198"/>
            <a:ext cx="6000792" cy="8572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преподаватели и студенты медицинских колледжей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143248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1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4071942"/>
            <a:ext cx="2857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5214950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2357422" y="142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85786" y="1071546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Региональный уровень 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661361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3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Скругленный прямоугольник 15"/>
          <p:cNvSpPr/>
          <p:nvPr/>
        </p:nvSpPr>
        <p:spPr>
          <a:xfrm>
            <a:off x="1142976" y="1714488"/>
            <a:ext cx="6000792" cy="150019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2143116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преподаватели медицинских колледжей Сибири и Дальнего Востока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42976" y="3357562"/>
            <a:ext cx="6000792" cy="13573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3429000"/>
            <a:ext cx="5715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участие в работе съездов, конференций, конгрессов и в конкурсах профессионального мастерства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6" descr="18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2857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1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4071942"/>
            <a:ext cx="2857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Участники круглого стола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4857760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Регистрация участников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4857760"/>
            <a:ext cx="235745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142976" y="1071546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Межрегиональный и федеральный уровни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852268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кругленный прямоугольник 13"/>
          <p:cNvSpPr/>
          <p:nvPr/>
        </p:nvSpPr>
        <p:spPr>
          <a:xfrm>
            <a:off x="214282" y="1285860"/>
            <a:ext cx="5286412" cy="107157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Школы молодого специалиста, 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резерва и наставничества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7158" y="2571744"/>
            <a:ext cx="5143536" cy="6429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Школа сахарного диабета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8596" y="3357562"/>
            <a:ext cx="5072098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2400" b="1" i="1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кинезитерапии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8596" y="4214818"/>
            <a:ext cx="5143536" cy="6429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Астма-школа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034" y="4929198"/>
            <a:ext cx="5214974" cy="9286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Школа для матерей по уходу за новорожденными детьми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9" name="Picture 3" descr="D:\ФОТО ЗА ВСЕ ГОДЫ\2016 год\ОРИТ МАСТЕР-класс\IMG_115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086" y="1000108"/>
            <a:ext cx="2762269" cy="2071702"/>
          </a:xfrm>
          <a:prstGeom prst="rect">
            <a:avLst/>
          </a:prstGeom>
          <a:noFill/>
        </p:spPr>
      </p:pic>
      <p:pic>
        <p:nvPicPr>
          <p:cNvPr id="55300" name="Picture 4" descr="C:\Documents and Settings\pletneva_tv\Рабочий стол\АКЦИИ\DSC_622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4857760"/>
            <a:ext cx="2678926" cy="1785950"/>
          </a:xfrm>
          <a:prstGeom prst="rect">
            <a:avLst/>
          </a:prstGeom>
          <a:noFill/>
        </p:spPr>
      </p:pic>
      <p:pic>
        <p:nvPicPr>
          <p:cNvPr id="55301" name="Picture 5" descr="C:\Documents and Settings\pletneva_tv\Рабочий стол\школа диабета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3214686"/>
            <a:ext cx="2228850" cy="148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14282" y="13572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endParaRPr lang="ru-RU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1142984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1936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15206" y="1142984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2016</a:t>
            </a:r>
          </a:p>
        </p:txBody>
      </p:sp>
      <p:pic>
        <p:nvPicPr>
          <p:cNvPr id="13" name="Picture 2" descr="Изображение 08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714620"/>
            <a:ext cx="1143008" cy="190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P926002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20" y="4786322"/>
            <a:ext cx="2071702" cy="1917684"/>
          </a:xfrm>
          <a:prstGeom prst="rect">
            <a:avLst/>
          </a:prstGeom>
          <a:noFill/>
        </p:spPr>
      </p:pic>
      <p:pic>
        <p:nvPicPr>
          <p:cNvPr id="19" name="Picture 6" descr="P926003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28860" y="4786322"/>
            <a:ext cx="2491028" cy="1931137"/>
          </a:xfrm>
          <a:prstGeom prst="rect">
            <a:avLst/>
          </a:prstGeom>
          <a:noFill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3643314"/>
            <a:ext cx="1901208" cy="142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 descr="Dok02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5143512"/>
            <a:ext cx="2138078" cy="1571636"/>
          </a:xfrm>
          <a:prstGeom prst="rect">
            <a:avLst/>
          </a:prstGeom>
          <a:noFill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4658" y="5464994"/>
            <a:ext cx="1706498" cy="128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7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1071546"/>
            <a:ext cx="2571768" cy="141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3116"/>
            <a:ext cx="3329527" cy="249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8" name="Picture 14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2643182"/>
            <a:ext cx="1785950" cy="916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Выгнутая вниз стрелка 25"/>
          <p:cNvSpPr/>
          <p:nvPr/>
        </p:nvSpPr>
        <p:spPr>
          <a:xfrm>
            <a:off x="1785918" y="1785926"/>
            <a:ext cx="5357850" cy="78581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633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85984" y="1142984"/>
            <a:ext cx="3357586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Наши достижения:</a:t>
            </a:r>
            <a:endParaRPr lang="ru-RU" sz="24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1071546"/>
            <a:ext cx="2857552" cy="116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2571744"/>
            <a:ext cx="2714644" cy="183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C:\Documents and Settings\pletneva_tv\Рабочий стол\123\DSC_3580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857364"/>
            <a:ext cx="4357718" cy="2905145"/>
          </a:xfrm>
          <a:prstGeom prst="rect">
            <a:avLst/>
          </a:prstGeom>
          <a:noFill/>
        </p:spPr>
      </p:pic>
      <p:pic>
        <p:nvPicPr>
          <p:cNvPr id="9" name="Picture 5" descr="C:\Documents and Settings\pletneva_tv\Рабочий стол\123\P1050481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61" y="4643446"/>
            <a:ext cx="2952739" cy="2214554"/>
          </a:xfrm>
          <a:prstGeom prst="rect">
            <a:avLst/>
          </a:prstGeom>
          <a:noFill/>
        </p:spPr>
      </p:pic>
      <p:pic>
        <p:nvPicPr>
          <p:cNvPr id="58371" name="Picture 3" descr="D:\ФОТО ЗА ВСЕ ГОДЫ\2015 год\фото Шабардина\Untitled_Panorama2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4897841"/>
            <a:ext cx="3286148" cy="1960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233819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5788041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кругленный прямоугольник 16"/>
          <p:cNvSpPr/>
          <p:nvPr/>
        </p:nvSpPr>
        <p:spPr>
          <a:xfrm>
            <a:off x="500034" y="1071546"/>
            <a:ext cx="6429420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Наши достижения:</a:t>
            </a:r>
            <a:endParaRPr lang="ru-RU" sz="28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24" y="0"/>
            <a:ext cx="1000132" cy="140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5" name="Picture 3" descr="C:\Documents and Settings\pletneva_tv\Рабочий стол\123\P101089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4143380"/>
            <a:ext cx="2286016" cy="1714512"/>
          </a:xfrm>
          <a:prstGeom prst="rect">
            <a:avLst/>
          </a:prstGeom>
          <a:noFill/>
        </p:spPr>
      </p:pic>
      <p:pic>
        <p:nvPicPr>
          <p:cNvPr id="68612" name="Picture 4" descr="C:\Documents and Settings\pletneva_tv\Рабочий стол\uchastniki-konferencii-93-prev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000240"/>
            <a:ext cx="2857500" cy="1905000"/>
          </a:xfrm>
          <a:prstGeom prst="rect">
            <a:avLst/>
          </a:prstGeom>
          <a:noFill/>
        </p:spPr>
      </p:pic>
      <p:pic>
        <p:nvPicPr>
          <p:cNvPr id="68614" name="Picture 6" descr="C:\Documents and Settings\pletneva_tv\Рабочий стол\рамс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86116" y="1928802"/>
            <a:ext cx="2857500" cy="1905000"/>
          </a:xfrm>
          <a:prstGeom prst="rect">
            <a:avLst/>
          </a:prstGeom>
          <a:noFill/>
        </p:spPr>
      </p:pic>
      <p:pic>
        <p:nvPicPr>
          <p:cNvPr id="68615" name="Picture 7" descr="C:\Documents and Settings\pletneva_tv\Рабочий стол\одкб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86500" y="1928802"/>
            <a:ext cx="2857500" cy="1905000"/>
          </a:xfrm>
          <a:prstGeom prst="rect">
            <a:avLst/>
          </a:prstGeom>
          <a:noFill/>
        </p:spPr>
      </p:pic>
      <p:pic>
        <p:nvPicPr>
          <p:cNvPr id="68616" name="Picture 8" descr="C:\Documents and Settings\pletneva_tv\Рабочий стол\австралия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4071942"/>
            <a:ext cx="2500330" cy="1666887"/>
          </a:xfrm>
          <a:prstGeom prst="rect">
            <a:avLst/>
          </a:prstGeom>
          <a:noFill/>
        </p:spPr>
      </p:pic>
      <p:pic>
        <p:nvPicPr>
          <p:cNvPr id="68617" name="Picture 9" descr="C:\Documents and Settings\pletneva_tv\Рабочий стол\союз педатров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3929066"/>
            <a:ext cx="3428992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615542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9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Скругленный прямоугольник 15"/>
          <p:cNvSpPr/>
          <p:nvPr/>
        </p:nvSpPr>
        <p:spPr>
          <a:xfrm>
            <a:off x="2428860" y="1071546"/>
            <a:ext cx="5500726" cy="54292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Профессионализм, компетентность, как и качество, не могут быть законченными понятиями, а качество – это бег, у которого нет финиша»</a:t>
            </a:r>
          </a:p>
          <a:p>
            <a:pPr>
              <a:defRPr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Дейл Карнеги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Цитаты Дейла Карнеги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1500174"/>
            <a:ext cx="2152650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vetton_ru_9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285860"/>
            <a:ext cx="790258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537612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3" name="Слайд" r:id="rId5" imgW="4480727" imgH="3358908" progId="PowerPoint.Slide.12">
                  <p:embed/>
                </p:oleObj>
              </mc:Choice>
              <mc:Fallback>
                <p:oleObj name="Слайд" r:id="rId5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14612" y="52149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" name="Picture 2" descr="vetton_ru_9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3708" y="1643050"/>
            <a:ext cx="871204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785786" y="5786454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71500" algn="just" eaLnBrk="0" hangingPunct="0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Благодарю за внимание!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1142984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71500" algn="ctr" eaLnBrk="0" hangingPunct="0">
              <a:defRPr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Желаю здоровья, благополучия, дальнейших творческих успехов и новых достижений в нашей совместной работе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 descr="img02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1357298"/>
            <a:ext cx="1785951" cy="22812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Picture 31" descr="E:\ДЛЯ ДОКЛАДА\ФОТО УМК и статья\Каскадный метод обучения P1030311.JPG"/>
          <p:cNvPicPr>
            <a:picLocks noChangeAspect="1" noChangeArrowheads="1"/>
          </p:cNvPicPr>
          <p:nvPr/>
        </p:nvPicPr>
        <p:blipFill>
          <a:blip r:embed="rId8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1643050"/>
            <a:ext cx="2358995" cy="176924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928926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643314"/>
            <a:ext cx="326707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643050"/>
            <a:ext cx="2870750" cy="171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286388"/>
            <a:ext cx="1570017" cy="117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5214950"/>
            <a:ext cx="938212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 descr="http://www.prizvanie.ru/upload/iblock/79d/79d329c8aa99b13e1ceb08599f414191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714752"/>
            <a:ext cx="2857520" cy="2857521"/>
          </a:xfrm>
          <a:prstGeom prst="rect">
            <a:avLst/>
          </a:prstGeom>
          <a:noFill/>
        </p:spPr>
      </p:pic>
      <p:pic>
        <p:nvPicPr>
          <p:cNvPr id="5" name="Picture 3" descr="C:\Documents and Settings\pletneva_tv\Рабочий стол\006170.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00430" y="3929066"/>
            <a:ext cx="1866900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932500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Слайд" r:id="rId4" imgW="0" imgH="0" progId="PowerPoint.Slide.12">
                  <p:embed/>
                </p:oleObj>
              </mc:Choice>
              <mc:Fallback>
                <p:oleObj name="Слайд" r:id="rId4" imgW="0" imgH="0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38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7"/>
          <p:cNvSpPr txBox="1">
            <a:spLocks/>
          </p:cNvSpPr>
          <p:nvPr/>
        </p:nvSpPr>
        <p:spPr>
          <a:xfrm>
            <a:off x="2571736" y="1500174"/>
            <a:ext cx="4429139" cy="3000396"/>
          </a:xfrm>
          <a:prstGeom prst="rect">
            <a:avLst/>
          </a:prstGeom>
        </p:spPr>
        <p:txBody>
          <a:bodyPr vert="horz" lIns="45720" tIns="0" rIns="45720" bIns="0" rtlCol="0" anchor="b">
            <a:normAutofit fontScale="975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all" spc="0" normalizeH="0" baseline="0" noProof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500042"/>
            <a:ext cx="5357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C:\Documents and Settings\pletneva_tv\Рабочий стол\ФОТО мс для плаката\DSCN111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2381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2428860" y="3429000"/>
            <a:ext cx="53578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клиники –лечить, учить, делать науку</a:t>
            </a:r>
            <a:endParaRPr lang="ru-RU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4" descr="X:\Стационар\Отделение для недоношенных новорождённых детей\Кузнецова С.И\ФОТО ДЛЯ АЛЬБОМА\Фото011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071942"/>
            <a:ext cx="1875230" cy="2500306"/>
          </a:xfrm>
          <a:prstGeom prst="rect">
            <a:avLst/>
          </a:prstGeom>
          <a:noFill/>
        </p:spPr>
      </p:pic>
      <p:pic>
        <p:nvPicPr>
          <p:cNvPr id="22" name="Picture 2" descr="DSC_521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1357298"/>
            <a:ext cx="3000396" cy="208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4714884"/>
            <a:ext cx="3281162" cy="183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 descr="D:\ФОТО ЗА ВСЕ ГОДЫ\2016 год\ОРИТ МАСТЕР-класс\IMG_116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4500570"/>
            <a:ext cx="2714644" cy="2035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498931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Слайд" r:id="rId4" imgW="0" imgH="0" progId="PowerPoint.Slide.12">
                  <p:embed/>
                </p:oleObj>
              </mc:Choice>
              <mc:Fallback>
                <p:oleObj name="Слайд" r:id="rId4" imgW="0" imgH="0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38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1214422"/>
            <a:ext cx="41434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00FF"/>
                </a:solidFill>
                <a:cs typeface="Arial" pitchFamily="34" charset="0"/>
              </a:rPr>
              <a:t>Основные направления развития сестринского дела БУЗОО «ОДКБ»</a:t>
            </a:r>
            <a:endParaRPr lang="ru-RU" sz="2000" b="1" dirty="0">
              <a:solidFill>
                <a:srgbClr val="0000FF"/>
              </a:solidFill>
              <a:cs typeface="Arial" pitchFamily="34" charset="0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908012"/>
              </p:ext>
            </p:extLst>
          </p:nvPr>
        </p:nvGraphicFramePr>
        <p:xfrm>
          <a:off x="3214678" y="2428868"/>
          <a:ext cx="4669243" cy="3643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Слайд" r:id="rId7" imgW="4570298" imgH="3427567" progId="PowerPoint.Slide.12">
                  <p:embed/>
                </p:oleObj>
              </mc:Choice>
              <mc:Fallback>
                <p:oleObj name="Слайд" r:id="rId7" imgW="4570298" imgH="3427567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2428868"/>
                        <a:ext cx="4669243" cy="36433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hape 18"/>
          <p:cNvSpPr/>
          <p:nvPr/>
        </p:nvSpPr>
        <p:spPr>
          <a:xfrm rot="457427" flipV="1">
            <a:off x="2830557" y="1926839"/>
            <a:ext cx="1141102" cy="1406911"/>
          </a:xfrm>
          <a:prstGeom prst="swooshArrow">
            <a:avLst>
              <a:gd name="adj1" fmla="val 16310"/>
              <a:gd name="adj2" fmla="val 31370"/>
            </a:avLst>
          </a:prstGeom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20" name="Прямоугольник 19"/>
          <p:cNvSpPr/>
          <p:nvPr/>
        </p:nvSpPr>
        <p:spPr>
          <a:xfrm>
            <a:off x="4643438" y="4929198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</a:rPr>
              <a:t>Формирование специалистов </a:t>
            </a:r>
          </a:p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</a:rPr>
              <a:t>новой формации</a:t>
            </a:r>
            <a:endParaRPr lang="ru-RU" sz="1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71934" y="5072074"/>
            <a:ext cx="485772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4" descr="C:\Documents and Settings\pletneva_tv\Рабочий стол\тренинт-курсНовая папка\P103018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714620"/>
            <a:ext cx="2600960" cy="1950720"/>
          </a:xfrm>
          <a:prstGeom prst="rect">
            <a:avLst/>
          </a:prstGeom>
          <a:noFill/>
        </p:spPr>
      </p:pic>
      <p:pic>
        <p:nvPicPr>
          <p:cNvPr id="9" name="Picture 5" descr="C:\Documents and Settings\pletneva_tv\Рабочий стол\Фото больничные\P105011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714884"/>
            <a:ext cx="2600960" cy="1950720"/>
          </a:xfrm>
          <a:prstGeom prst="rect">
            <a:avLst/>
          </a:prstGeom>
          <a:noFill/>
        </p:spPr>
      </p:pic>
      <p:pic>
        <p:nvPicPr>
          <p:cNvPr id="22534" name="Picture 6" descr="D:\ФОТО ЗА ВСЕ ГОДЫ\2014 год\ОЛД фото к 12 мая 2014г\DSC_8713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000108"/>
            <a:ext cx="2500298" cy="1664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787115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142984"/>
            <a:ext cx="500733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857760"/>
            <a:ext cx="3498843" cy="175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Овал 16"/>
          <p:cNvSpPr/>
          <p:nvPr/>
        </p:nvSpPr>
        <p:spPr>
          <a:xfrm>
            <a:off x="642910" y="3643314"/>
            <a:ext cx="142876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000760" y="3643314"/>
            <a:ext cx="178595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000100" y="3643314"/>
            <a:ext cx="7858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Цель</a:t>
            </a:r>
            <a:endParaRPr lang="ru-RU" sz="16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29388" y="3714752"/>
            <a:ext cx="7738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1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Задачи</a:t>
            </a:r>
            <a:endParaRPr lang="ru-RU" sz="14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5929322" y="1857364"/>
            <a:ext cx="2214578" cy="9286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929322" y="1928802"/>
            <a:ext cx="21732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БУЗОО </a:t>
            </a:r>
          </a:p>
          <a:p>
            <a:pPr algn="ctr">
              <a:defRPr/>
            </a:pPr>
            <a:r>
              <a:rPr lang="ru-RU" sz="1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«Областная детская </a:t>
            </a:r>
          </a:p>
          <a:p>
            <a:pPr algn="ctr">
              <a:defRPr/>
            </a:pPr>
            <a:r>
              <a:rPr lang="ru-RU" sz="1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клиническая больница»</a:t>
            </a:r>
            <a:endParaRPr lang="ru-RU" sz="14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>
            <a:off x="6250793" y="3107529"/>
            <a:ext cx="92869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42844" y="4214818"/>
            <a:ext cx="321471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86380" y="4214818"/>
            <a:ext cx="321471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14282" y="4286257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Достижение высокой эффективности диагностического процесса</a:t>
            </a:r>
            <a:endParaRPr lang="ru-RU" sz="1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2000" y="4286256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Обеспечение доступности и качества </a:t>
            </a:r>
          </a:p>
          <a:p>
            <a:pPr algn="ctr">
              <a:defRPr/>
            </a:pPr>
            <a:r>
              <a:rPr lang="ru-RU" sz="1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оказания медицинской помощи</a:t>
            </a:r>
            <a:endParaRPr lang="ru-RU" sz="1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3357562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Прямая со стрелкой 27"/>
          <p:cNvCxnSpPr/>
          <p:nvPr/>
        </p:nvCxnSpPr>
        <p:spPr>
          <a:xfrm rot="10800000" flipV="1">
            <a:off x="2143108" y="2714620"/>
            <a:ext cx="464347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4857760"/>
            <a:ext cx="1500198" cy="175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C:\Documents and Settings\pletneva_tv\Рабочий стол\ФОТО для отчета\P1050469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4929198"/>
            <a:ext cx="2357454" cy="1768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631175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1214422"/>
            <a:ext cx="1643074" cy="246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214422"/>
            <a:ext cx="2357455" cy="176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214422"/>
            <a:ext cx="32372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3286124"/>
            <a:ext cx="2327421" cy="174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3929066"/>
            <a:ext cx="2290115" cy="17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929066"/>
            <a:ext cx="1857389" cy="247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0"/>
            <a:ext cx="45720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709969"/>
              </p:ext>
            </p:extLst>
          </p:nvPr>
        </p:nvGraphicFramePr>
        <p:xfrm>
          <a:off x="857224" y="0"/>
          <a:ext cx="214312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Слайд" r:id="rId4" imgW="4480727" imgH="3358908" progId="PowerPoint.Slide.12">
                  <p:embed/>
                </p:oleObj>
              </mc:Choice>
              <mc:Fallback>
                <p:oleObj name="Слайд" r:id="rId4" imgW="4480727" imgH="3358908" progId="PowerPoint.Slide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0"/>
                        <a:ext cx="214312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43042" y="142852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80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лет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891" cy="10200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55" descr="Эмблемка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76" y="142852"/>
            <a:ext cx="7207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00364" y="428604"/>
            <a:ext cx="4910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перемен и возможностей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48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504935"/>
              </p:ext>
            </p:extLst>
          </p:nvPr>
        </p:nvGraphicFramePr>
        <p:xfrm>
          <a:off x="1285852" y="1142984"/>
          <a:ext cx="6500858" cy="4833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3" name="Слайд" r:id="rId8" imgW="4570298" imgH="3427567" progId="PowerPoint.Slide.12">
                  <p:embed/>
                </p:oleObj>
              </mc:Choice>
              <mc:Fallback>
                <p:oleObj name="Слайд" r:id="rId8" imgW="4570298" imgH="3427567" progId="PowerPoint.Slide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1142984"/>
                        <a:ext cx="6500858" cy="48339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572140"/>
            <a:ext cx="1663786" cy="106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1381</TotalTime>
  <Words>691</Words>
  <Application>Microsoft Office PowerPoint</Application>
  <PresentationFormat>Экран (4:3)</PresentationFormat>
  <Paragraphs>195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Sveta</cp:lastModifiedBy>
  <cp:revision>157</cp:revision>
  <dcterms:created xsi:type="dcterms:W3CDTF">2016-09-28T11:24:17Z</dcterms:created>
  <dcterms:modified xsi:type="dcterms:W3CDTF">2017-02-01T17:08:06Z</dcterms:modified>
</cp:coreProperties>
</file>