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4"/>
  </p:notesMasterIdLst>
  <p:sldIdLst>
    <p:sldId id="262" r:id="rId2"/>
    <p:sldId id="263" r:id="rId3"/>
    <p:sldId id="278" r:id="rId4"/>
    <p:sldId id="279" r:id="rId5"/>
    <p:sldId id="271" r:id="rId6"/>
    <p:sldId id="266" r:id="rId7"/>
    <p:sldId id="267" r:id="rId8"/>
    <p:sldId id="269" r:id="rId9"/>
    <p:sldId id="277" r:id="rId10"/>
    <p:sldId id="276" r:id="rId11"/>
    <p:sldId id="275" r:id="rId12"/>
    <p:sldId id="270" r:id="rId13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000"/>
    <a:srgbClr val="339933"/>
    <a:srgbClr val="006600"/>
    <a:srgbClr val="E60000"/>
    <a:srgbClr val="DE0000"/>
    <a:srgbClr val="E98D05"/>
    <a:srgbClr val="8E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Средний стиль 2 - акцент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1FECB4D8-DB02-4DC6-A0A2-4F2EBAE1DC90}" styleName="Средний стиль 1 - акцент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8799B23B-EC83-4686-B30A-512413B5E67A}" styleName="Светлый стиль 3 -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F5AB1C69-6EDB-4FF4-983F-18BD219EF322}" styleName="Средний стиль 2 - акцент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716" autoAdjust="0"/>
    <p:restoredTop sz="94660"/>
  </p:normalViewPr>
  <p:slideViewPr>
    <p:cSldViewPr>
      <p:cViewPr varScale="1">
        <p:scale>
          <a:sx n="67" d="100"/>
          <a:sy n="67" d="100"/>
        </p:scale>
        <p:origin x="-29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03AD470-4DAC-4440-92A6-0931F5D6DB6D}" type="datetimeFigureOut">
              <a:rPr lang="ru-RU" smtClean="0"/>
              <a:pPr/>
              <a:t>03.12.2018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D97B396-6B4D-44F3-833A-A6798314F4E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8752320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D57D06-CE7F-4A8A-8AE8-33AB18D953B9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81E96F-6440-40CC-94B6-DF8077133E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3863760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07FB9C-1F0C-4ED9-A97F-88438AEEE412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773E187-4810-4F9A-84E4-CF80660DAD5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60729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BE892C-8CAD-4466-84C0-ABD9607E45F4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B76327-B06A-4F1F-A99B-BD50A06C9F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13451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3952601-99D3-4F67-8853-B2075B9661D2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43272-1545-4BA2-A45A-BBD70791861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691897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EB6399-C781-4C4C-9BE7-BCCA46B9C5CE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7AFC5F-A50C-4ABB-BADA-B6E0BDD6B7B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56069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F52B68-C9D1-4C50-813C-6FD4DB9E65F5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DDD195-2587-40B5-9342-3C87ABC114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960220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6252A8-84A3-4296-8042-FDD8C1AAFF94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51C1F6-9246-40DC-A00B-8E8B7111033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0931879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5BFABAB-73B3-40F3-AE0E-3DC3247D0784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9FEACD-BAD3-4BE9-9E5A-890876F581D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956335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B3A3DA-420E-4BE2-B4FC-D2A22B46EAC3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4116BA-A164-41F5-AD53-A3691AD5CF8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653622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D73DF7-CC0C-43E4-807B-CD1A86B4034B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5666E-58EA-41DE-8368-945BF1B6C09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5346285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3DAE96-7DCB-4D3F-B829-C1B064F4CD49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490B2E-D98C-4063-9E79-8BB9CF55D07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64106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ED51481A-418B-4499-BD58-14270D13169A}" type="datetimeFigureOut">
              <a:rPr lang="ru-RU"/>
              <a:pPr>
                <a:defRPr/>
              </a:pPr>
              <a:t>03.12.2018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pPr>
              <a:defRPr/>
            </a:pPr>
            <a:fld id="{CB1725A0-2477-49D6-9573-459657D7A64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jpeg"/><Relationship Id="rId3" Type="http://schemas.openxmlformats.org/officeDocument/2006/relationships/image" Target="../media/image9.jpeg"/><Relationship Id="rId7" Type="http://schemas.openxmlformats.org/officeDocument/2006/relationships/image" Target="../media/image7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jpeg"/><Relationship Id="rId5" Type="http://schemas.openxmlformats.org/officeDocument/2006/relationships/image" Target="../media/image10.jpeg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jpeg"/><Relationship Id="rId4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pic>
        <p:nvPicPr>
          <p:cNvPr id="17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92696"/>
            <a:ext cx="1434476" cy="1362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118697" y="5085184"/>
            <a:ext cx="8989807" cy="12926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r" eaLnBrk="1" hangingPunct="1"/>
            <a:r>
              <a:rPr lang="ru-RU" altLang="ru-RU" b="1" dirty="0">
                <a:solidFill>
                  <a:srgbClr val="006600"/>
                </a:solidFill>
              </a:rPr>
              <a:t>А.Р</a:t>
            </a:r>
            <a:r>
              <a:rPr lang="ru-RU" altLang="ru-RU" b="1" dirty="0" smtClean="0">
                <a:solidFill>
                  <a:srgbClr val="006600"/>
                </a:solidFill>
              </a:rPr>
              <a:t>.</a:t>
            </a:r>
            <a:r>
              <a:rPr lang="en-US" altLang="ru-RU" b="1" dirty="0" smtClean="0">
                <a:solidFill>
                  <a:srgbClr val="006600"/>
                </a:solidFill>
              </a:rPr>
              <a:t> </a:t>
            </a:r>
            <a:r>
              <a:rPr lang="ru-RU" altLang="ru-RU" b="1" dirty="0" err="1" smtClean="0">
                <a:solidFill>
                  <a:srgbClr val="006600"/>
                </a:solidFill>
              </a:rPr>
              <a:t>Пензева</a:t>
            </a:r>
            <a:r>
              <a:rPr lang="ru-RU" altLang="ru-RU" b="1" dirty="0" smtClean="0">
                <a:solidFill>
                  <a:srgbClr val="006600"/>
                </a:solidFill>
              </a:rPr>
              <a:t>, </a:t>
            </a:r>
            <a:endParaRPr lang="en-US" altLang="ru-RU" b="1" dirty="0" smtClean="0">
              <a:solidFill>
                <a:srgbClr val="006600"/>
              </a:solidFill>
            </a:endParaRPr>
          </a:p>
          <a:p>
            <a:pPr algn="r" eaLnBrk="1" hangingPunct="1"/>
            <a:r>
              <a:rPr lang="ru-RU" altLang="ru-RU" b="1" dirty="0" smtClean="0">
                <a:solidFill>
                  <a:srgbClr val="006600"/>
                </a:solidFill>
              </a:rPr>
              <a:t>заведующая отделением</a:t>
            </a:r>
            <a:r>
              <a:rPr lang="en-US" altLang="ru-RU" b="1" dirty="0" smtClean="0">
                <a:solidFill>
                  <a:srgbClr val="006600"/>
                </a:solidFill>
              </a:rPr>
              <a:t> </a:t>
            </a:r>
            <a:r>
              <a:rPr lang="ru-RU" altLang="ru-RU" b="1" dirty="0" smtClean="0">
                <a:solidFill>
                  <a:srgbClr val="006600"/>
                </a:solidFill>
              </a:rPr>
              <a:t>«Сестринское дело» </a:t>
            </a:r>
            <a:endParaRPr lang="en-US" altLang="ru-RU" b="1" dirty="0" smtClean="0">
              <a:solidFill>
                <a:srgbClr val="006600"/>
              </a:solidFill>
            </a:endParaRPr>
          </a:p>
          <a:p>
            <a:pPr algn="r" eaLnBrk="1" hangingPunct="1"/>
            <a:r>
              <a:rPr lang="ru-RU" altLang="ru-RU" b="1" dirty="0" smtClean="0">
                <a:solidFill>
                  <a:srgbClr val="006600"/>
                </a:solidFill>
              </a:rPr>
              <a:t>БПОУ ОО «Медицинский колледж»,</a:t>
            </a:r>
          </a:p>
          <a:p>
            <a:pPr algn="r" eaLnBrk="1" hangingPunct="1"/>
            <a:r>
              <a:rPr lang="ru-RU" altLang="ru-RU" b="1" dirty="0" smtClean="0">
                <a:solidFill>
                  <a:srgbClr val="006600"/>
                </a:solidFill>
              </a:rPr>
              <a:t>координатор Омского регионального отделения ВОД «Волонтеры-медики</a:t>
            </a:r>
            <a:r>
              <a:rPr lang="ru-RU" altLang="ru-RU" sz="2400" b="1" dirty="0" smtClean="0">
                <a:solidFill>
                  <a:srgbClr val="006600"/>
                </a:solidFill>
              </a:rPr>
              <a:t>»</a:t>
            </a:r>
            <a:endParaRPr lang="ru-RU" altLang="ru-RU" sz="2400" b="1" dirty="0">
              <a:solidFill>
                <a:srgbClr val="006600"/>
              </a:solidFill>
            </a:endParaRPr>
          </a:p>
        </p:txBody>
      </p:sp>
      <p:pic>
        <p:nvPicPr>
          <p:cNvPr id="14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764704"/>
            <a:ext cx="897257" cy="1264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15"/>
          <p:cNvSpPr txBox="1"/>
          <p:nvPr/>
        </p:nvSpPr>
        <p:spPr>
          <a:xfrm>
            <a:off x="275297" y="2636912"/>
            <a:ext cx="8833207" cy="218521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3400" b="1" dirty="0" smtClean="0">
                <a:solidFill>
                  <a:srgbClr val="FF0000"/>
                </a:solidFill>
              </a:rPr>
              <a:t>Формирование</a:t>
            </a:r>
            <a:r>
              <a:rPr lang="ru-RU" sz="3400" dirty="0" smtClean="0">
                <a:solidFill>
                  <a:srgbClr val="FF0000"/>
                </a:solidFill>
              </a:rPr>
              <a:t> </a:t>
            </a:r>
            <a:r>
              <a:rPr lang="ru-RU" sz="3400" b="1" dirty="0" smtClean="0">
                <a:solidFill>
                  <a:srgbClr val="FF0000"/>
                </a:solidFill>
              </a:rPr>
              <a:t>специалиста сестринского звена первичного сектора  здравоохранения через организацию добровольческого </a:t>
            </a:r>
            <a:r>
              <a:rPr lang="ru-RU" sz="3400" b="1" dirty="0" smtClean="0">
                <a:solidFill>
                  <a:srgbClr val="FF0000"/>
                </a:solidFill>
              </a:rPr>
              <a:t>движения</a:t>
            </a:r>
            <a:endParaRPr lang="ru-RU" sz="3400" dirty="0">
              <a:solidFill>
                <a:srgbClr val="FF0000"/>
              </a:solidFill>
            </a:endParaRPr>
          </a:p>
        </p:txBody>
      </p:sp>
      <p:pic>
        <p:nvPicPr>
          <p:cNvPr id="15" name="Picture 2" descr="C:\Users\Sveta\Desktop\Эмблем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8640"/>
            <a:ext cx="2627784" cy="2473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69606482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pic>
        <p:nvPicPr>
          <p:cNvPr id="25606" name="Picture 6" descr="https://pp.userapi.com/c844618/v844618893/102b5c/64YCApILeC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23528" y="2808312"/>
            <a:ext cx="2898806" cy="3861048"/>
          </a:xfrm>
          <a:prstGeom prst="roundRect">
            <a:avLst/>
          </a:prstGeom>
          <a:noFill/>
        </p:spPr>
      </p:pic>
      <p:pic>
        <p:nvPicPr>
          <p:cNvPr id="25602" name="Picture 2" descr="https://pp.userapi.com/c851032/v851032502/102f6/uJWuu73ARUA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28184" y="1196752"/>
            <a:ext cx="2819071" cy="3758761"/>
          </a:xfrm>
          <a:prstGeom prst="roundRect">
            <a:avLst/>
          </a:prstGeom>
          <a:noFill/>
        </p:spPr>
      </p:pic>
      <p:pic>
        <p:nvPicPr>
          <p:cNvPr id="25604" name="Picture 4" descr="https://pp.userapi.com/c846019/v846019893/f56d1/WR4-K11RVIM.jpg"/>
          <p:cNvPicPr>
            <a:picLocks noChangeAspect="1" noChangeArrowheads="1"/>
          </p:cNvPicPr>
          <p:nvPr/>
        </p:nvPicPr>
        <p:blipFill>
          <a:blip r:embed="rId5" cstate="print"/>
          <a:srcRect l="17021" t="22340" r="6383" b="15426"/>
          <a:stretch>
            <a:fillRect/>
          </a:stretch>
        </p:blipFill>
        <p:spPr bwMode="auto">
          <a:xfrm>
            <a:off x="2942176" y="2204864"/>
            <a:ext cx="3646048" cy="3949885"/>
          </a:xfrm>
          <a:prstGeom prst="roundRect">
            <a:avLst/>
          </a:prstGeom>
          <a:noFill/>
        </p:spPr>
      </p:pic>
      <p:sp>
        <p:nvSpPr>
          <p:cNvPr id="12" name="TextBox 11"/>
          <p:cNvSpPr txBox="1"/>
          <p:nvPr/>
        </p:nvSpPr>
        <p:spPr>
          <a:xfrm>
            <a:off x="2123728" y="476672"/>
            <a:ext cx="4464496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3400" b="1">
                <a:solidFill>
                  <a:srgbClr val="FF0000"/>
                </a:solidFill>
              </a:defRPr>
            </a:lvl1pPr>
          </a:lstStyle>
          <a:p>
            <a:r>
              <a:rPr lang="ru-RU" sz="4200" dirty="0"/>
              <a:t>«Добро в село»</a:t>
            </a: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56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56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56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pic>
        <p:nvPicPr>
          <p:cNvPr id="26626" name="Picture 2" descr="https://pp.userapi.com/c830709/v830709560/1982bc/QQZpEPSaJGA.jpg"/>
          <p:cNvPicPr>
            <a:picLocks noChangeAspect="1" noChangeArrowheads="1"/>
          </p:cNvPicPr>
          <p:nvPr/>
        </p:nvPicPr>
        <p:blipFill rotWithShape="1">
          <a:blip r:embed="rId3" cstate="print"/>
          <a:srcRect l="17778" t="18779" r="12222" b="13038"/>
          <a:stretch/>
        </p:blipFill>
        <p:spPr bwMode="auto">
          <a:xfrm>
            <a:off x="2051720" y="1328674"/>
            <a:ext cx="4824536" cy="3108438"/>
          </a:xfrm>
          <a:prstGeom prst="roundRect">
            <a:avLst/>
          </a:prstGeom>
          <a:noFill/>
        </p:spPr>
      </p:pic>
      <p:pic>
        <p:nvPicPr>
          <p:cNvPr id="11" name="Picture 8" descr="https://pp.userapi.com/c849528/v849528560/741e6/Vg_j0QP33X4.jpg"/>
          <p:cNvPicPr>
            <a:picLocks noChangeAspect="1" noChangeArrowheads="1"/>
          </p:cNvPicPr>
          <p:nvPr/>
        </p:nvPicPr>
        <p:blipFill rotWithShape="1">
          <a:blip r:embed="rId4" cstate="print"/>
          <a:srcRect t="4261" b="1251"/>
          <a:stretch/>
        </p:blipFill>
        <p:spPr bwMode="auto">
          <a:xfrm>
            <a:off x="5004048" y="4069812"/>
            <a:ext cx="3774418" cy="2527540"/>
          </a:xfrm>
          <a:prstGeom prst="roundRect">
            <a:avLst/>
          </a:prstGeom>
          <a:noFill/>
        </p:spPr>
      </p:pic>
      <p:pic>
        <p:nvPicPr>
          <p:cNvPr id="12" name="Picture 2" descr="https://pp.userapi.com/c845019/v845019482/f769e/OO5moqkM-TA.jpg"/>
          <p:cNvPicPr>
            <a:picLocks noChangeAspect="1" noChangeArrowheads="1"/>
          </p:cNvPicPr>
          <p:nvPr/>
        </p:nvPicPr>
        <p:blipFill>
          <a:blip r:embed="rId5" cstate="print"/>
          <a:srcRect l="12605" t="30952"/>
          <a:stretch>
            <a:fillRect/>
          </a:stretch>
        </p:blipFill>
        <p:spPr bwMode="auto">
          <a:xfrm>
            <a:off x="224099" y="4084562"/>
            <a:ext cx="4131877" cy="2448338"/>
          </a:xfrm>
          <a:prstGeom prst="roundRect">
            <a:avLst/>
          </a:prstGeom>
          <a:noFill/>
        </p:spPr>
      </p:pic>
      <p:sp>
        <p:nvSpPr>
          <p:cNvPr id="13" name="TextBox 12"/>
          <p:cNvSpPr txBox="1"/>
          <p:nvPr/>
        </p:nvSpPr>
        <p:spPr>
          <a:xfrm>
            <a:off x="2123728" y="530096"/>
            <a:ext cx="4464496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3400" b="1">
                <a:solidFill>
                  <a:srgbClr val="FF0000"/>
                </a:solidFill>
              </a:defRPr>
            </a:lvl1pPr>
          </a:lstStyle>
          <a:p>
            <a:r>
              <a:rPr lang="ru-RU" sz="4200" dirty="0"/>
              <a:t>«Добро в село»</a:t>
            </a: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323528" y="3284984"/>
            <a:ext cx="8496944" cy="86177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5000" b="1" dirty="0" smtClean="0">
                <a:solidFill>
                  <a:srgbClr val="C00000"/>
                </a:solidFill>
              </a:rPr>
              <a:t>Благодарю за </a:t>
            </a:r>
            <a:r>
              <a:rPr lang="ru-RU" altLang="ru-RU" sz="5000" b="1" dirty="0" smtClean="0">
                <a:solidFill>
                  <a:srgbClr val="C00000"/>
                </a:solidFill>
              </a:rPr>
              <a:t>внимание!</a:t>
            </a:r>
            <a:endParaRPr lang="ru-RU" altLang="ru-RU" sz="5000" b="1" dirty="0">
              <a:solidFill>
                <a:srgbClr val="C00000"/>
              </a:solidFill>
            </a:endParaRPr>
          </a:p>
        </p:txBody>
      </p:sp>
      <p:pic>
        <p:nvPicPr>
          <p:cNvPr id="9" name="Picture 4" descr="C:\Users\Sveta\Desktop\1200px-Coat_of_arms_of_Omsk_Oblast.sv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692696"/>
            <a:ext cx="1434476" cy="136275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9" descr="F:\Документы\ОПСА\эмблема (2)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764704"/>
            <a:ext cx="897257" cy="126409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" descr="C:\Users\Sveta\Desktop\Эмблем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520" y="188640"/>
            <a:ext cx="2627784" cy="2473721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/>
        </p:spPr>
      </p:pic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20" name="Прямоугольник 13"/>
          <p:cNvSpPr>
            <a:spLocks noChangeArrowheads="1"/>
          </p:cNvSpPr>
          <p:nvPr/>
        </p:nvSpPr>
        <p:spPr bwMode="auto">
          <a:xfrm>
            <a:off x="611560" y="3356992"/>
            <a:ext cx="7776864" cy="584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hangingPunct="1"/>
            <a:r>
              <a:rPr lang="ru-RU" altLang="ru-RU" sz="3200" b="1" dirty="0" smtClean="0">
                <a:solidFill>
                  <a:srgbClr val="006600"/>
                </a:solidFill>
              </a:rPr>
              <a:t>Текст</a:t>
            </a:r>
            <a:endParaRPr lang="ru-RU" altLang="ru-RU" sz="3200" b="1" dirty="0">
              <a:solidFill>
                <a:srgbClr val="006600"/>
              </a:solidFill>
            </a:endParaRPr>
          </a:p>
        </p:txBody>
      </p:sp>
      <p:pic>
        <p:nvPicPr>
          <p:cNvPr id="2" name="Picture 2" descr="https://scontent-vie1-1.cdninstagram.com/vp/33301b1abfd9116280552177469aa110/5C4A1AC1/t51.2885-15/e35/28763122_221522911758817_7167338125306363904_n.jpg?se=7&amp;ig_cache_key=MTczNjM2NzUxNzcyNDc0NTYzMg%3D%3D.2"/>
          <p:cNvPicPr>
            <a:picLocks noChangeAspect="1" noChangeArrowheads="1"/>
          </p:cNvPicPr>
          <p:nvPr/>
        </p:nvPicPr>
        <p:blipFill>
          <a:blip r:embed="rId3" cstate="print"/>
          <a:srcRect t="15396" b="21621"/>
          <a:stretch>
            <a:fillRect/>
          </a:stretch>
        </p:blipFill>
        <p:spPr bwMode="auto">
          <a:xfrm>
            <a:off x="107504" y="1628799"/>
            <a:ext cx="8964487" cy="4143961"/>
          </a:xfrm>
          <a:prstGeom prst="round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95536" y="2634202"/>
            <a:ext cx="2592288" cy="1728192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Умение решать сложные задачи</a:t>
            </a:r>
            <a:endParaRPr lang="ru-RU" sz="2800" b="1" dirty="0"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131840" y="2636912"/>
            <a:ext cx="2664296" cy="1656184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Умение использовать личный опыт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6084168" y="2634202"/>
            <a:ext cx="2664296" cy="1656184"/>
          </a:xfrm>
          <a:prstGeom prst="roundRect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lvl="0" algn="ctr"/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Умение сотрудничать и работать в команде</a:t>
            </a:r>
            <a:endParaRPr lang="ru-RU" sz="28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17" name="Стрелка вправо 16"/>
          <p:cNvSpPr/>
          <p:nvPr/>
        </p:nvSpPr>
        <p:spPr>
          <a:xfrm rot="4425417">
            <a:off x="1470223" y="4426546"/>
            <a:ext cx="576064" cy="484632"/>
          </a:xfrm>
          <a:prstGeom prst="rightArrow">
            <a:avLst>
              <a:gd name="adj1" fmla="val 50000"/>
              <a:gd name="adj2" fmla="val 5000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Стрелка вправо 17"/>
          <p:cNvSpPr/>
          <p:nvPr/>
        </p:nvSpPr>
        <p:spPr>
          <a:xfrm rot="5400000">
            <a:off x="4238252" y="4360287"/>
            <a:ext cx="576064" cy="484632"/>
          </a:xfrm>
          <a:prstGeom prst="rightArrow">
            <a:avLst>
              <a:gd name="adj1" fmla="val 50000"/>
              <a:gd name="adj2" fmla="val 5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 rot="6818822">
            <a:off x="6709698" y="4409111"/>
            <a:ext cx="576065" cy="484632"/>
          </a:xfrm>
          <a:prstGeom prst="rightArrow">
            <a:avLst>
              <a:gd name="adj1" fmla="val 50000"/>
              <a:gd name="adj2" fmla="val 50000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кругленный прямоугольник 20"/>
          <p:cNvSpPr/>
          <p:nvPr/>
        </p:nvSpPr>
        <p:spPr>
          <a:xfrm rot="16200000">
            <a:off x="3923928" y="1556793"/>
            <a:ext cx="1512168" cy="8280920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vert="vert" rtlCol="0" anchor="ctr"/>
          <a:lstStyle/>
          <a:p>
            <a:pPr lvl="0" algn="ctr"/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Социальные </a:t>
            </a:r>
            <a:r>
              <a:rPr lang="ru-RU" sz="2800" b="1" dirty="0" smtClean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компетенции -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навыки, позволяющие человеку выполнять нормы и правила жизни в </a:t>
            </a:r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обществе</a:t>
            </a:r>
            <a:endParaRPr lang="ru-RU" sz="2800" b="1" dirty="0" smtClean="0">
              <a:solidFill>
                <a:srgbClr val="0066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20" name="Скругленный прямоугольник 19"/>
          <p:cNvSpPr/>
          <p:nvPr/>
        </p:nvSpPr>
        <p:spPr>
          <a:xfrm rot="5400000">
            <a:off x="4186808" y="-1996752"/>
            <a:ext cx="914400" cy="6624736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32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cs typeface="Times New Roman" pitchFamily="18" charset="0"/>
              </a:rPr>
              <a:t>Добровольческая деятельность</a:t>
            </a:r>
            <a:endParaRPr lang="ru-RU" sz="3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j-lt"/>
              <a:cs typeface="Times New Roman" pitchFamily="18" charset="0"/>
            </a:endParaRPr>
          </a:p>
        </p:txBody>
      </p:sp>
      <p:sp>
        <p:nvSpPr>
          <p:cNvPr id="23" name="Стрелка вправо 22"/>
          <p:cNvSpPr/>
          <p:nvPr/>
        </p:nvSpPr>
        <p:spPr>
          <a:xfrm rot="7117497">
            <a:off x="1834080" y="1955184"/>
            <a:ext cx="546360" cy="484632"/>
          </a:xfrm>
          <a:prstGeom prst="rightArrow">
            <a:avLst>
              <a:gd name="adj1" fmla="val 50000"/>
              <a:gd name="adj2" fmla="val 50000"/>
            </a:avLst>
          </a:prstGeom>
          <a:ln/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5400000">
            <a:off x="4181096" y="1997301"/>
            <a:ext cx="546360" cy="484632"/>
          </a:xfrm>
          <a:prstGeom prst="rightArrow">
            <a:avLst>
              <a:gd name="adj1" fmla="val 50000"/>
              <a:gd name="adj2" fmla="val 50000"/>
            </a:avLst>
          </a:prstGeom>
          <a:ln/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Стрелка вправо 25"/>
          <p:cNvSpPr/>
          <p:nvPr/>
        </p:nvSpPr>
        <p:spPr>
          <a:xfrm rot="4266404">
            <a:off x="6771325" y="1985662"/>
            <a:ext cx="546360" cy="484632"/>
          </a:xfrm>
          <a:prstGeom prst="rightArrow">
            <a:avLst>
              <a:gd name="adj1" fmla="val 50000"/>
              <a:gd name="adj2" fmla="val 50000"/>
            </a:avLst>
          </a:prstGeo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900524" y="34556"/>
            <a:ext cx="3368684" cy="667662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652120" y="1"/>
            <a:ext cx="3491880" cy="836712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graphicFrame>
        <p:nvGraphicFramePr>
          <p:cNvPr id="11" name="Таблица 10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265270193"/>
              </p:ext>
            </p:extLst>
          </p:nvPr>
        </p:nvGraphicFramePr>
        <p:xfrm>
          <a:off x="215515" y="2164436"/>
          <a:ext cx="8712968" cy="4391111"/>
        </p:xfrm>
        <a:graphic>
          <a:graphicData uri="http://schemas.openxmlformats.org/drawingml/2006/table">
            <a:tbl>
              <a:tblPr>
                <a:tableStyleId>{1FECB4D8-DB02-4DC6-A0A2-4F2EBAE1DC90}</a:tableStyleId>
              </a:tblPr>
              <a:tblGrid>
                <a:gridCol w="5053413"/>
                <a:gridCol w="754069"/>
                <a:gridCol w="764602"/>
                <a:gridCol w="688141"/>
                <a:gridCol w="688141"/>
                <a:gridCol w="764602"/>
              </a:tblGrid>
              <a:tr h="673994">
                <a:tc gridSpan="6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i="1" dirty="0">
                          <a:solidFill>
                            <a:schemeClr val="tx1"/>
                          </a:solidFill>
                        </a:rPr>
                        <a:t>Ликвидация кадрового дефицита в медицинских организациях Омской области, оказывающих первичную медико-санитарную помощь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43926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i="1" dirty="0">
                          <a:solidFill>
                            <a:schemeClr val="tx1"/>
                          </a:solidFill>
                        </a:rPr>
                        <a:t>Наименование показателя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0000"/>
                        </a:lnSpc>
                        <a:spcAft>
                          <a:spcPts val="0"/>
                        </a:spcAft>
                      </a:pPr>
                      <a:r>
                        <a:rPr lang="ru-RU" sz="1800" b="1" i="1" dirty="0" smtClean="0">
                          <a:solidFill>
                            <a:schemeClr val="tx1"/>
                          </a:solidFill>
                        </a:rPr>
                        <a:t>2017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i="1" dirty="0">
                          <a:solidFill>
                            <a:schemeClr val="tx1"/>
                          </a:solidFill>
                        </a:rPr>
                        <a:t>2018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i="1">
                          <a:solidFill>
                            <a:schemeClr val="tx1"/>
                          </a:solidFill>
                        </a:rPr>
                        <a:t>2019</a:t>
                      </a:r>
                      <a:endParaRPr lang="ru-RU" sz="1800" b="1" i="1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i="1">
                          <a:solidFill>
                            <a:schemeClr val="tx1"/>
                          </a:solidFill>
                        </a:rPr>
                        <a:t>2020</a:t>
                      </a:r>
                      <a:endParaRPr lang="ru-RU" sz="1800" b="1" i="1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i="1" dirty="0">
                          <a:solidFill>
                            <a:schemeClr val="tx1"/>
                          </a:solidFill>
                        </a:rPr>
                        <a:t>2021</a:t>
                      </a:r>
                      <a:endParaRPr lang="ru-RU" sz="1800" b="1" i="1" dirty="0">
                        <a:solidFill>
                          <a:schemeClr val="tx1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1303438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8000"/>
                          </a:solidFill>
                        </a:rPr>
                        <a:t>Укомплектованность должностей </a:t>
                      </a:r>
                      <a:r>
                        <a:rPr lang="ru-RU" sz="1800" b="1" dirty="0" smtClean="0">
                          <a:solidFill>
                            <a:srgbClr val="008000"/>
                          </a:solidFill>
                        </a:rPr>
                        <a:t>сестринского</a:t>
                      </a:r>
                      <a:r>
                        <a:rPr lang="ru-RU" sz="1800" b="1" baseline="0" dirty="0" smtClean="0">
                          <a:solidFill>
                            <a:srgbClr val="008000"/>
                          </a:solidFill>
                        </a:rPr>
                        <a:t> </a:t>
                      </a:r>
                      <a:r>
                        <a:rPr lang="ru-RU" sz="1800" b="1" dirty="0" smtClean="0">
                          <a:solidFill>
                            <a:srgbClr val="008000"/>
                          </a:solidFill>
                        </a:rPr>
                        <a:t>персонала </a:t>
                      </a:r>
                      <a:r>
                        <a:rPr lang="ru-RU" sz="1800" b="1" dirty="0">
                          <a:solidFill>
                            <a:srgbClr val="008000"/>
                          </a:solidFill>
                        </a:rPr>
                        <a:t>в подразделениях, оказывающих медицинскую помощь в амбулаторных </a:t>
                      </a:r>
                      <a:r>
                        <a:rPr lang="ru-RU" sz="1800" b="1" dirty="0" smtClean="0">
                          <a:solidFill>
                            <a:srgbClr val="008000"/>
                          </a:solidFill>
                        </a:rPr>
                        <a:t>условиях % в Омской обл.</a:t>
                      </a:r>
                      <a:endParaRPr lang="ru-RU" sz="1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8000"/>
                          </a:solidFill>
                        </a:rPr>
                        <a:t>81,8</a:t>
                      </a:r>
                      <a:endParaRPr lang="ru-RU" sz="1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8000"/>
                          </a:solidFill>
                        </a:rPr>
                        <a:t>99,2</a:t>
                      </a:r>
                      <a:endParaRPr lang="ru-RU" sz="1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8000"/>
                          </a:solidFill>
                        </a:rPr>
                        <a:t>100,4</a:t>
                      </a:r>
                      <a:endParaRPr lang="ru-RU" sz="1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8000"/>
                          </a:solidFill>
                        </a:rPr>
                        <a:t>101,7</a:t>
                      </a:r>
                      <a:endParaRPr lang="ru-RU" sz="1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8000"/>
                          </a:solidFill>
                        </a:rPr>
                        <a:t>102,9</a:t>
                      </a:r>
                      <a:endParaRPr lang="ru-RU" sz="1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923363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8000"/>
                          </a:solidFill>
                        </a:rPr>
                        <a:t>Укомплектованность штатных должностей </a:t>
                      </a:r>
                      <a:r>
                        <a:rPr lang="ru-RU" sz="1800" b="1" dirty="0" err="1" smtClean="0">
                          <a:solidFill>
                            <a:srgbClr val="008000"/>
                          </a:solidFill>
                        </a:rPr>
                        <a:t>ФАПов</a:t>
                      </a:r>
                      <a:r>
                        <a:rPr lang="ru-RU" sz="1800" b="1" dirty="0" smtClean="0">
                          <a:solidFill>
                            <a:srgbClr val="008000"/>
                          </a:solidFill>
                        </a:rPr>
                        <a:t> сестринским персоналом </a:t>
                      </a:r>
                      <a:r>
                        <a:rPr lang="ru-RU" sz="1800" b="1" dirty="0">
                          <a:solidFill>
                            <a:srgbClr val="008000"/>
                          </a:solidFill>
                        </a:rPr>
                        <a:t>(физическими лицами), % в Омской </a:t>
                      </a:r>
                      <a:r>
                        <a:rPr lang="ru-RU" sz="1800" b="1" dirty="0" smtClean="0">
                          <a:solidFill>
                            <a:srgbClr val="008000"/>
                          </a:solidFill>
                        </a:rPr>
                        <a:t>обл.</a:t>
                      </a:r>
                      <a:endParaRPr lang="ru-RU" sz="1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>
                          <a:solidFill>
                            <a:srgbClr val="008000"/>
                          </a:solidFill>
                        </a:rPr>
                        <a:t>77,2</a:t>
                      </a:r>
                      <a:endParaRPr lang="ru-RU" sz="1800" b="1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8000"/>
                          </a:solidFill>
                        </a:rPr>
                        <a:t>78,2</a:t>
                      </a:r>
                      <a:endParaRPr lang="ru-RU" sz="1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8000"/>
                          </a:solidFill>
                        </a:rPr>
                        <a:t>80,2</a:t>
                      </a:r>
                      <a:endParaRPr lang="ru-RU" sz="1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8000"/>
                          </a:solidFill>
                        </a:rPr>
                        <a:t>82,1</a:t>
                      </a:r>
                      <a:endParaRPr lang="ru-RU" sz="1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8000"/>
                          </a:solidFill>
                        </a:rPr>
                        <a:t>85,0</a:t>
                      </a:r>
                      <a:endParaRPr lang="ru-RU" sz="1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051056">
                <a:tc>
                  <a:txBody>
                    <a:bodyPr/>
                    <a:lstStyle/>
                    <a:p>
                      <a:pPr>
                        <a:lnSpc>
                          <a:spcPct val="100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8000"/>
                          </a:solidFill>
                        </a:rPr>
                        <a:t>Численность </a:t>
                      </a:r>
                      <a:r>
                        <a:rPr lang="ru-RU" sz="1800" b="1" dirty="0" smtClean="0">
                          <a:solidFill>
                            <a:srgbClr val="008000"/>
                          </a:solidFill>
                        </a:rPr>
                        <a:t>специалистов сестринского персонала, </a:t>
                      </a:r>
                      <a:r>
                        <a:rPr lang="ru-RU" sz="1800" b="1" dirty="0">
                          <a:solidFill>
                            <a:srgbClr val="008000"/>
                          </a:solidFill>
                        </a:rPr>
                        <a:t>работающих в государственных </a:t>
                      </a:r>
                      <a:r>
                        <a:rPr lang="ru-RU" sz="1800" b="1" dirty="0" smtClean="0">
                          <a:solidFill>
                            <a:srgbClr val="008000"/>
                          </a:solidFill>
                        </a:rPr>
                        <a:t>МО Омской </a:t>
                      </a:r>
                      <a:r>
                        <a:rPr lang="ru-RU" sz="1800" b="1" dirty="0">
                          <a:solidFill>
                            <a:srgbClr val="008000"/>
                          </a:solidFill>
                        </a:rPr>
                        <a:t>области, (чел.) </a:t>
                      </a:r>
                      <a:endParaRPr lang="ru-RU" sz="1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8000"/>
                          </a:solidFill>
                        </a:rPr>
                        <a:t>18981 </a:t>
                      </a:r>
                      <a:endParaRPr lang="ru-RU" sz="1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8000"/>
                          </a:solidFill>
                        </a:rPr>
                        <a:t>19062 </a:t>
                      </a:r>
                      <a:endParaRPr lang="ru-RU" sz="1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8000"/>
                          </a:solidFill>
                        </a:rPr>
                        <a:t>19212 </a:t>
                      </a:r>
                      <a:endParaRPr lang="ru-RU" sz="1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8000"/>
                          </a:solidFill>
                        </a:rPr>
                        <a:t>19438 </a:t>
                      </a:r>
                      <a:endParaRPr lang="ru-RU" sz="1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solidFill>
                            <a:srgbClr val="008000"/>
                          </a:solidFill>
                        </a:rPr>
                        <a:t>19709 </a:t>
                      </a:r>
                      <a:endParaRPr lang="ru-RU" sz="1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 pitchFamily="18" charset="0"/>
                      </a:endParaRPr>
                    </a:p>
                  </a:txBody>
                  <a:tcPr marL="6684" marR="6684" marT="0" marB="0" anchorCtr="1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611560" y="650012"/>
            <a:ext cx="8568952" cy="1338828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2700" b="1" dirty="0">
                <a:solidFill>
                  <a:srgbClr val="FF0000"/>
                </a:solidFill>
              </a:rPr>
              <a:t>Показатели регионального </a:t>
            </a:r>
          </a:p>
          <a:p>
            <a:pPr algn="ctr"/>
            <a:r>
              <a:rPr lang="ru-RU" sz="2700" b="1" dirty="0">
                <a:solidFill>
                  <a:srgbClr val="FF0000"/>
                </a:solidFill>
              </a:rPr>
              <a:t>проекта «Обеспечение </a:t>
            </a:r>
            <a:r>
              <a:rPr lang="ru-RU" sz="2700" b="1" dirty="0" smtClean="0">
                <a:solidFill>
                  <a:srgbClr val="FF0000"/>
                </a:solidFill>
              </a:rPr>
              <a:t>МО системы ЗО Омской </a:t>
            </a:r>
            <a:r>
              <a:rPr lang="ru-RU" sz="2700" b="1" dirty="0">
                <a:solidFill>
                  <a:srgbClr val="FF0000"/>
                </a:solidFill>
              </a:rPr>
              <a:t>области квалифицированными кадрами</a:t>
            </a:r>
            <a:r>
              <a:rPr lang="ru-RU" sz="2700" b="1" dirty="0" smtClean="0">
                <a:solidFill>
                  <a:srgbClr val="FF0000"/>
                </a:solidFill>
              </a:rPr>
              <a:t>»</a:t>
            </a:r>
            <a:endParaRPr lang="ru-RU" sz="27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925949" y="725215"/>
            <a:ext cx="7966531" cy="6155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2700" b="1">
                <a:solidFill>
                  <a:srgbClr val="FF0000"/>
                </a:solidFill>
              </a:defRPr>
            </a:lvl1pPr>
          </a:lstStyle>
          <a:p>
            <a:r>
              <a:rPr lang="ru-RU" sz="3400" dirty="0"/>
              <a:t>Движение молодых специалистов </a:t>
            </a:r>
          </a:p>
        </p:txBody>
      </p:sp>
      <p:graphicFrame>
        <p:nvGraphicFramePr>
          <p:cNvPr id="10" name="Таблица 9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527649958"/>
              </p:ext>
            </p:extLst>
          </p:nvPr>
        </p:nvGraphicFramePr>
        <p:xfrm>
          <a:off x="759769" y="1628800"/>
          <a:ext cx="8109245" cy="4464940"/>
        </p:xfrm>
        <a:graphic>
          <a:graphicData uri="http://schemas.openxmlformats.org/drawingml/2006/table">
            <a:tbl>
              <a:tblPr>
                <a:tableStyleId>{8799B23B-EC83-4686-B30A-512413B5E67A}</a:tableStyleId>
              </a:tblPr>
              <a:tblGrid>
                <a:gridCol w="794421"/>
                <a:gridCol w="3100869"/>
                <a:gridCol w="4213955"/>
              </a:tblGrid>
              <a:tr h="122413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200" b="1" dirty="0" smtClean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i="1" dirty="0"/>
                        <a:t>Количество принятых на работу выпускников </a:t>
                      </a:r>
                      <a:r>
                        <a:rPr lang="ru-RU" sz="2200" b="1" i="1" dirty="0" smtClean="0"/>
                        <a:t>в </a:t>
                      </a:r>
                      <a:r>
                        <a:rPr lang="ru-RU" sz="2200" b="1" i="1" dirty="0"/>
                        <a:t>2017 </a:t>
                      </a:r>
                      <a:r>
                        <a:rPr lang="ru-RU" sz="2200" b="1" i="1" dirty="0" smtClean="0"/>
                        <a:t>г. </a:t>
                      </a:r>
                      <a:endParaRPr lang="ru-RU" sz="2200" b="1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200" b="1" i="1" dirty="0"/>
                        <a:t>Количество уволенных </a:t>
                      </a:r>
                      <a:r>
                        <a:rPr lang="ru-RU" sz="2200" b="1" i="1" dirty="0" smtClean="0"/>
                        <a:t>в </a:t>
                      </a:r>
                      <a:r>
                        <a:rPr lang="ru-RU" sz="2200" b="1" i="1" dirty="0"/>
                        <a:t>возрасте до 25 лет </a:t>
                      </a:r>
                      <a:r>
                        <a:rPr lang="ru-RU" sz="2200" b="1" i="1" dirty="0" smtClean="0"/>
                        <a:t>(август</a:t>
                      </a:r>
                      <a:r>
                        <a:rPr lang="ru-RU" sz="2200" b="1" i="1" baseline="0" dirty="0" smtClean="0"/>
                        <a:t> -</a:t>
                      </a:r>
                      <a:r>
                        <a:rPr lang="ru-RU" sz="2200" b="1" i="1" dirty="0" smtClean="0"/>
                        <a:t>декабрь </a:t>
                      </a:r>
                      <a:r>
                        <a:rPr lang="ru-RU" sz="2200" b="1" i="1" dirty="0"/>
                        <a:t>2017 </a:t>
                      </a:r>
                      <a:r>
                        <a:rPr lang="ru-RU" sz="2200" b="1" i="1" dirty="0" smtClean="0"/>
                        <a:t>г.) </a:t>
                      </a:r>
                      <a:endParaRPr lang="ru-RU" sz="2200" b="1" i="1" dirty="0"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466284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b="1" dirty="0" smtClean="0">
                          <a:solidFill>
                            <a:srgbClr val="008000"/>
                          </a:solidFill>
                        </a:rPr>
                        <a:t>1</a:t>
                      </a:r>
                      <a:endParaRPr lang="ru-RU" sz="2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8000"/>
                          </a:solidFill>
                        </a:rPr>
                        <a:t>13</a:t>
                      </a:r>
                      <a:endParaRPr lang="ru-RU" sz="2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8000"/>
                          </a:solidFill>
                        </a:rPr>
                        <a:t>3/ </a:t>
                      </a:r>
                      <a:r>
                        <a:rPr lang="ru-RU" sz="2800" b="1" dirty="0" smtClean="0">
                          <a:solidFill>
                            <a:srgbClr val="008000"/>
                          </a:solidFill>
                        </a:rPr>
                        <a:t> 23</a:t>
                      </a:r>
                      <a:r>
                        <a:rPr lang="ru-RU" sz="2800" b="1" dirty="0">
                          <a:solidFill>
                            <a:srgbClr val="008000"/>
                          </a:solidFill>
                        </a:rPr>
                        <a:t>%</a:t>
                      </a:r>
                      <a:endParaRPr lang="ru-RU" sz="2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262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b="1" dirty="0" smtClean="0">
                          <a:solidFill>
                            <a:srgbClr val="008000"/>
                          </a:solidFill>
                        </a:rPr>
                        <a:t>2</a:t>
                      </a:r>
                      <a:endParaRPr lang="ru-RU" sz="2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8000"/>
                          </a:solidFill>
                        </a:rPr>
                        <a:t>14</a:t>
                      </a:r>
                      <a:endParaRPr lang="ru-RU" sz="2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8000"/>
                          </a:solidFill>
                        </a:rPr>
                        <a:t>3/ </a:t>
                      </a:r>
                      <a:r>
                        <a:rPr lang="ru-RU" sz="2800" b="1" dirty="0" smtClean="0">
                          <a:solidFill>
                            <a:srgbClr val="008000"/>
                          </a:solidFill>
                        </a:rPr>
                        <a:t> 21</a:t>
                      </a:r>
                      <a:r>
                        <a:rPr lang="ru-RU" sz="2800" b="1" dirty="0">
                          <a:solidFill>
                            <a:srgbClr val="008000"/>
                          </a:solidFill>
                        </a:rPr>
                        <a:t>%</a:t>
                      </a:r>
                      <a:endParaRPr lang="ru-RU" sz="2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65027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b="1" dirty="0" smtClean="0">
                          <a:solidFill>
                            <a:srgbClr val="008000"/>
                          </a:solidFill>
                        </a:rPr>
                        <a:t>3</a:t>
                      </a:r>
                      <a:endParaRPr lang="ru-RU" sz="2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8000"/>
                          </a:solidFill>
                        </a:rPr>
                        <a:t>21</a:t>
                      </a:r>
                      <a:endParaRPr lang="ru-RU" sz="2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8000"/>
                          </a:solidFill>
                        </a:rPr>
                        <a:t>4/ </a:t>
                      </a:r>
                      <a:r>
                        <a:rPr lang="ru-RU" sz="2800" b="1" dirty="0" smtClean="0">
                          <a:solidFill>
                            <a:srgbClr val="008000"/>
                          </a:solidFill>
                        </a:rPr>
                        <a:t> 19</a:t>
                      </a:r>
                      <a:r>
                        <a:rPr lang="ru-RU" sz="2800" b="1" dirty="0">
                          <a:solidFill>
                            <a:srgbClr val="008000"/>
                          </a:solidFill>
                        </a:rPr>
                        <a:t>%</a:t>
                      </a:r>
                      <a:endParaRPr lang="ru-RU" sz="2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262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b="1" dirty="0" smtClean="0">
                          <a:solidFill>
                            <a:srgbClr val="008000"/>
                          </a:solidFill>
                        </a:rPr>
                        <a:t>4</a:t>
                      </a:r>
                      <a:endParaRPr lang="ru-RU" sz="2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8000"/>
                          </a:solidFill>
                        </a:rPr>
                        <a:t>22</a:t>
                      </a:r>
                      <a:endParaRPr lang="ru-RU" sz="2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8000"/>
                          </a:solidFill>
                        </a:rPr>
                        <a:t>7/ </a:t>
                      </a:r>
                      <a:r>
                        <a:rPr lang="ru-RU" sz="2800" b="1" dirty="0" smtClean="0">
                          <a:solidFill>
                            <a:srgbClr val="008000"/>
                          </a:solidFill>
                        </a:rPr>
                        <a:t> 31</a:t>
                      </a:r>
                      <a:r>
                        <a:rPr lang="ru-RU" sz="2800" b="1" dirty="0">
                          <a:solidFill>
                            <a:srgbClr val="008000"/>
                          </a:solidFill>
                        </a:rPr>
                        <a:t>%</a:t>
                      </a:r>
                      <a:endParaRPr lang="ru-RU" sz="2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262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b="1" dirty="0" smtClean="0">
                          <a:solidFill>
                            <a:srgbClr val="008000"/>
                          </a:solidFill>
                        </a:rPr>
                        <a:t>5</a:t>
                      </a:r>
                      <a:endParaRPr lang="ru-RU" sz="2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8000"/>
                          </a:solidFill>
                        </a:rPr>
                        <a:t>26</a:t>
                      </a:r>
                      <a:endParaRPr lang="ru-RU" sz="2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8000"/>
                          </a:solidFill>
                        </a:rPr>
                        <a:t>3/ </a:t>
                      </a:r>
                      <a:r>
                        <a:rPr lang="ru-RU" sz="2800" b="1" dirty="0" smtClean="0">
                          <a:solidFill>
                            <a:srgbClr val="008000"/>
                          </a:solidFill>
                        </a:rPr>
                        <a:t> 11</a:t>
                      </a:r>
                      <a:r>
                        <a:rPr lang="ru-RU" sz="2800" b="1" dirty="0">
                          <a:solidFill>
                            <a:srgbClr val="008000"/>
                          </a:solidFill>
                        </a:rPr>
                        <a:t>%</a:t>
                      </a:r>
                      <a:endParaRPr lang="ru-RU" sz="2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262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b="1" dirty="0" smtClean="0">
                          <a:solidFill>
                            <a:srgbClr val="008000"/>
                          </a:solidFill>
                        </a:rPr>
                        <a:t>6</a:t>
                      </a:r>
                      <a:endParaRPr lang="ru-RU" sz="2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>
                          <a:solidFill>
                            <a:srgbClr val="008000"/>
                          </a:solidFill>
                        </a:rPr>
                        <a:t>34</a:t>
                      </a:r>
                      <a:endParaRPr lang="ru-RU" sz="2800" b="1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8000"/>
                          </a:solidFill>
                        </a:rPr>
                        <a:t>19/ </a:t>
                      </a:r>
                      <a:r>
                        <a:rPr lang="ru-RU" sz="2800" b="1" dirty="0" smtClean="0">
                          <a:solidFill>
                            <a:srgbClr val="008000"/>
                          </a:solidFill>
                        </a:rPr>
                        <a:t> 55</a:t>
                      </a:r>
                      <a:r>
                        <a:rPr lang="ru-RU" sz="2800" b="1" dirty="0">
                          <a:solidFill>
                            <a:srgbClr val="008000"/>
                          </a:solidFill>
                        </a:rPr>
                        <a:t>%</a:t>
                      </a:r>
                      <a:endParaRPr lang="ru-RU" sz="2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416262">
                <a:tc>
                  <a:txBody>
                    <a:bodyPr/>
                    <a:lstStyle/>
                    <a:p>
                      <a:pPr marL="342900" lvl="0" indent="-342900" algn="ctr">
                        <a:lnSpc>
                          <a:spcPct val="115000"/>
                        </a:lnSpc>
                        <a:spcAft>
                          <a:spcPts val="0"/>
                        </a:spcAft>
                        <a:buFont typeface="+mj-lt"/>
                        <a:buNone/>
                      </a:pPr>
                      <a:r>
                        <a:rPr lang="ru-RU" sz="2800" b="1" dirty="0" smtClean="0">
                          <a:solidFill>
                            <a:srgbClr val="008000"/>
                          </a:solidFill>
                        </a:rPr>
                        <a:t>7</a:t>
                      </a:r>
                      <a:endParaRPr lang="ru-RU" sz="2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8000"/>
                          </a:solidFill>
                        </a:rPr>
                        <a:t>50</a:t>
                      </a:r>
                      <a:endParaRPr lang="ru-RU" sz="2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800" b="1" dirty="0">
                          <a:solidFill>
                            <a:srgbClr val="008000"/>
                          </a:solidFill>
                        </a:rPr>
                        <a:t>10/ </a:t>
                      </a:r>
                      <a:r>
                        <a:rPr lang="ru-RU" sz="2800" b="1" dirty="0" smtClean="0">
                          <a:solidFill>
                            <a:srgbClr val="008000"/>
                          </a:solidFill>
                        </a:rPr>
                        <a:t> 20 </a:t>
                      </a:r>
                      <a:r>
                        <a:rPr lang="ru-RU" sz="2800" b="1" dirty="0">
                          <a:solidFill>
                            <a:srgbClr val="008000"/>
                          </a:solidFill>
                        </a:rPr>
                        <a:t>%</a:t>
                      </a:r>
                      <a:endParaRPr lang="ru-RU" sz="2800" b="1" dirty="0">
                        <a:solidFill>
                          <a:srgbClr val="008000"/>
                        </a:solidFill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pic>
        <p:nvPicPr>
          <p:cNvPr id="23554" name="Picture 2" descr="https://scontent-frt3-2.cdninstagram.com/vp/e5a37a6516ae63beafd2c9abab459b1b/5C893CB0/t51.2885-15/sh0.08/e35/c135.0.810.810/s640x640/43816528_2248257442087081_5006787778518853375_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62700" y="1725443"/>
            <a:ext cx="4502940" cy="4502941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23556" name="Picture 4" descr="https://pp.userapi.com/c831209/v831209798/117979/S4QZ_Q7CX5w.jpg"/>
          <p:cNvPicPr>
            <a:picLocks noChangeAspect="1" noChangeArrowheads="1"/>
          </p:cNvPicPr>
          <p:nvPr/>
        </p:nvPicPr>
        <p:blipFill>
          <a:blip r:embed="rId4" cstate="print"/>
          <a:srcRect l="11011" r="13750" b="7000"/>
          <a:stretch>
            <a:fillRect/>
          </a:stretch>
        </p:blipFill>
        <p:spPr bwMode="auto">
          <a:xfrm>
            <a:off x="2402751" y="1514303"/>
            <a:ext cx="3313656" cy="5010894"/>
          </a:xfrm>
          <a:prstGeom prst="roundRect">
            <a:avLst/>
          </a:prstGeom>
          <a:noFill/>
          <a:ln w="28575">
            <a:solidFill>
              <a:srgbClr val="006600"/>
            </a:solidFill>
          </a:ln>
        </p:spPr>
      </p:pic>
      <p:pic>
        <p:nvPicPr>
          <p:cNvPr id="13" name="Picture 4" descr="https://pp.userapi.com/c846324/v846324127/71877/KCxVMDoxCRg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344092" y="1463008"/>
            <a:ext cx="3877531" cy="5170039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</p:pic>
      <p:sp>
        <p:nvSpPr>
          <p:cNvPr id="16" name="TextBox 15"/>
          <p:cNvSpPr txBox="1"/>
          <p:nvPr/>
        </p:nvSpPr>
        <p:spPr>
          <a:xfrm>
            <a:off x="1403648" y="653207"/>
            <a:ext cx="6696744" cy="6155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3400" b="1">
                <a:solidFill>
                  <a:srgbClr val="FF0000"/>
                </a:solidFill>
              </a:defRPr>
            </a:lvl1pPr>
          </a:lstStyle>
          <a:p>
            <a:r>
              <a:rPr lang="ru-RU" dirty="0"/>
              <a:t>«Бережливая поликлиника»</a:t>
            </a:r>
          </a:p>
        </p:txBody>
      </p:sp>
      <p:pic>
        <p:nvPicPr>
          <p:cNvPr id="12" name="Picture 2" descr="https://pp.userapi.com/c831108/v831108239/111fd7/xPITOIujM08.jpg"/>
          <p:cNvPicPr>
            <a:picLocks noChangeAspect="1" noChangeArrowheads="1"/>
          </p:cNvPicPr>
          <p:nvPr/>
        </p:nvPicPr>
        <p:blipFill>
          <a:blip r:embed="rId6" cstate="print">
            <a:lum bright="10000"/>
          </a:blip>
          <a:srcRect/>
          <a:stretch>
            <a:fillRect/>
          </a:stretch>
        </p:blipFill>
        <p:spPr bwMode="auto">
          <a:xfrm>
            <a:off x="2262617" y="1521593"/>
            <a:ext cx="3814990" cy="4922814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14" name="Picture 2" descr="https://pp.userapi.com/c845016/v845016127/73c5e/z8q7FXZXN_E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398235" y="1629347"/>
            <a:ext cx="6191542" cy="4643659"/>
          </a:xfrm>
          <a:prstGeom prst="roundRect">
            <a:avLst/>
          </a:prstGeom>
          <a:noFill/>
          <a:ln w="28575">
            <a:solidFill>
              <a:srgbClr val="006600"/>
            </a:solidFill>
          </a:ln>
        </p:spPr>
      </p:pic>
      <p:pic>
        <p:nvPicPr>
          <p:cNvPr id="15" name="Picture 6" descr="https://static.wixstatic.com/media/e032cb_982483a1a0474503819cb72455beafd6~mv2_d_2560_1707_s_2.jpg/v1/fill/w_626,h_417/e032cb_982483a1a0474503819cb72455beafd6~mv2_d_2560_1707_s_2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965040" y="1619295"/>
            <a:ext cx="7135352" cy="4753103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</p:pic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nodeType="with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6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000"/>
                            </p:stCondLst>
                            <p:childTnLst>
                              <p:par>
                                <p:cTn id="13" presetID="10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6000"/>
                            </p:stCondLst>
                            <p:childTnLst>
                              <p:par>
                                <p:cTn id="21" presetID="10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2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4000"/>
                            </p:stCondLst>
                            <p:childTnLst>
                              <p:par>
                                <p:cTn id="29" presetID="10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0"/>
                            </p:stCondLst>
                            <p:childTnLst>
                              <p:par>
                                <p:cTn id="3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2000"/>
                            </p:stCondLst>
                            <p:childTnLst>
                              <p:par>
                                <p:cTn id="37" presetID="10" presetClass="exit" presetSubtype="0" fill="hold" nodeType="afterEffect">
                                  <p:stCondLst>
                                    <p:cond delay="400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38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380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pic>
        <p:nvPicPr>
          <p:cNvPr id="22530" name="Picture 2" descr="https://pp.userapi.com/c831108/v831108239/111fd7/xPITOIujM08.jpg"/>
          <p:cNvPicPr>
            <a:picLocks noChangeAspect="1" noChangeArrowheads="1"/>
          </p:cNvPicPr>
          <p:nvPr/>
        </p:nvPicPr>
        <p:blipFill>
          <a:blip r:embed="rId3" cstate="print">
            <a:lum bright="10000"/>
          </a:blip>
          <a:srcRect/>
          <a:stretch>
            <a:fillRect/>
          </a:stretch>
        </p:blipFill>
        <p:spPr bwMode="auto">
          <a:xfrm>
            <a:off x="179512" y="1412776"/>
            <a:ext cx="2376264" cy="3168352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12" name="Picture 6" descr="https://static.wixstatic.com/media/e032cb_982483a1a0474503819cb72455beafd6~mv2_d_2560_1707_s_2.jpg/v1/fill/w_626,h_417/e032cb_982483a1a0474503819cb72455beafd6~mv2_d_2560_1707_s_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4365104"/>
            <a:ext cx="3384376" cy="2254449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13" name="Picture 2" descr="https://pp.userapi.com/c845016/v845016127/73c5e/z8q7FXZXN_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012160" y="4293096"/>
            <a:ext cx="2952328" cy="2214248"/>
          </a:xfrm>
          <a:prstGeom prst="roundRect">
            <a:avLst/>
          </a:prstGeom>
          <a:noFill/>
          <a:ln w="28575">
            <a:solidFill>
              <a:srgbClr val="006600"/>
            </a:solidFill>
          </a:ln>
        </p:spPr>
      </p:pic>
      <p:pic>
        <p:nvPicPr>
          <p:cNvPr id="14" name="Picture 4" descr="https://pp.userapi.com/c846324/v846324127/71877/KCxVMDoxCRg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43808" y="1364772"/>
            <a:ext cx="2304256" cy="3072340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</p:pic>
      <p:pic>
        <p:nvPicPr>
          <p:cNvPr id="15" name="Picture 4" descr="https://pp.userapi.com/c831209/v831209798/117979/S4QZ_Q7CX5w.jpg"/>
          <p:cNvPicPr>
            <a:picLocks noChangeAspect="1" noChangeArrowheads="1"/>
          </p:cNvPicPr>
          <p:nvPr/>
        </p:nvPicPr>
        <p:blipFill>
          <a:blip r:embed="rId7" cstate="print"/>
          <a:srcRect l="11011" r="13750" b="7000"/>
          <a:stretch>
            <a:fillRect/>
          </a:stretch>
        </p:blipFill>
        <p:spPr bwMode="auto">
          <a:xfrm>
            <a:off x="3923928" y="3221758"/>
            <a:ext cx="2232248" cy="3375594"/>
          </a:xfrm>
          <a:prstGeom prst="roundRect">
            <a:avLst/>
          </a:prstGeom>
          <a:noFill/>
          <a:ln w="28575">
            <a:solidFill>
              <a:srgbClr val="006600"/>
            </a:solidFill>
          </a:ln>
        </p:spPr>
      </p:pic>
      <p:pic>
        <p:nvPicPr>
          <p:cNvPr id="17" name="Picture 2" descr="https://scontent-frt3-2.cdninstagram.com/vp/e5a37a6516ae63beafd2c9abab459b1b/5C893CB0/t51.2885-15/sh0.08/e35/c135.0.810.810/s640x640/43816528_2248257442087081_5006787778518853375_n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6012160" y="1340768"/>
            <a:ext cx="2808312" cy="2808312"/>
          </a:xfrm>
          <a:prstGeom prst="roundRect">
            <a:avLst/>
          </a:prstGeom>
          <a:noFill/>
          <a:ln w="28575">
            <a:solidFill>
              <a:srgbClr val="C00000"/>
            </a:solidFill>
          </a:ln>
        </p:spPr>
      </p:pic>
      <p:sp>
        <p:nvSpPr>
          <p:cNvPr id="18" name="TextBox 17"/>
          <p:cNvSpPr txBox="1"/>
          <p:nvPr/>
        </p:nvSpPr>
        <p:spPr>
          <a:xfrm>
            <a:off x="1403648" y="653207"/>
            <a:ext cx="6696744" cy="615553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3400" b="1">
                <a:solidFill>
                  <a:srgbClr val="FF0000"/>
                </a:solidFill>
              </a:defRPr>
            </a:lvl1pPr>
          </a:lstStyle>
          <a:p>
            <a:r>
              <a:rPr lang="ru-RU" dirty="0"/>
              <a:t>«Бережливая поликлиника»</a:t>
            </a: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5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6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80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16" name="TextBox 15"/>
          <p:cNvSpPr txBox="1"/>
          <p:nvPr/>
        </p:nvSpPr>
        <p:spPr>
          <a:xfrm>
            <a:off x="2123728" y="476672"/>
            <a:ext cx="4464496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3400" b="1">
                <a:solidFill>
                  <a:srgbClr val="FF0000"/>
                </a:solidFill>
              </a:defRPr>
            </a:lvl1pPr>
          </a:lstStyle>
          <a:p>
            <a:r>
              <a:rPr lang="ru-RU" sz="4200" dirty="0"/>
              <a:t>«Добро в село»</a:t>
            </a:r>
          </a:p>
        </p:txBody>
      </p:sp>
      <p:pic>
        <p:nvPicPr>
          <p:cNvPr id="20482" name="Picture 2" descr="https://pp.userapi.com/c830308/v830308920/1a49f8/IeIRQ8zMPnQ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39752" y="1196752"/>
            <a:ext cx="4176464" cy="2349261"/>
          </a:xfrm>
          <a:prstGeom prst="roundRect">
            <a:avLst/>
          </a:prstGeom>
          <a:noFill/>
        </p:spPr>
      </p:pic>
      <p:graphicFrame>
        <p:nvGraphicFramePr>
          <p:cNvPr id="12" name="Таблица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691190101"/>
              </p:ext>
            </p:extLst>
          </p:nvPr>
        </p:nvGraphicFramePr>
        <p:xfrm>
          <a:off x="190553" y="3573016"/>
          <a:ext cx="8845943" cy="2880360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541587"/>
                <a:gridCol w="2617676"/>
                <a:gridCol w="2978737"/>
                <a:gridCol w="2707943"/>
              </a:tblGrid>
              <a:tr h="401188">
                <a:tc>
                  <a:txBody>
                    <a:bodyPr/>
                    <a:lstStyle/>
                    <a:p>
                      <a:endParaRPr lang="ru-RU" sz="21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1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Район</a:t>
                      </a:r>
                      <a:endParaRPr lang="ru-RU" sz="2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ctr"/>
                      <a:r>
                        <a:rPr lang="ru-RU" sz="2100" dirty="0" smtClean="0">
                          <a:effectLst>
                            <a:outerShdw blurRad="38100" dist="38100" dir="2700000" algn="tl">
                              <a:srgbClr val="000000">
                                <a:alpha val="43137"/>
                              </a:srgbClr>
                            </a:outerShdw>
                          </a:effectLst>
                        </a:rPr>
                        <a:t>Населенный пункт</a:t>
                      </a:r>
                      <a:endParaRPr lang="ru-RU" sz="2100" dirty="0">
                        <a:effectLst>
                          <a:outerShdw blurRad="38100" dist="38100" dir="2700000" algn="tl">
                            <a:srgbClr val="000000">
                              <a:alpha val="43137"/>
                            </a:srgbClr>
                          </a:outerShdw>
                        </a:effectLst>
                      </a:endParaRPr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401188"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 1</a:t>
                      </a:r>
                      <a:endParaRPr lang="ru-RU" sz="2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Омский</a:t>
                      </a:r>
                      <a:endParaRPr lang="ru-RU" sz="2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ФАП с. Мельничное</a:t>
                      </a:r>
                      <a:endParaRPr lang="ru-RU" sz="2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ФАП п.</a:t>
                      </a:r>
                      <a:r>
                        <a:rPr lang="ru-RU" sz="2100" b="1" baseline="0" dirty="0" smtClean="0"/>
                        <a:t> Омский</a:t>
                      </a:r>
                      <a:endParaRPr lang="ru-RU" sz="2100" b="1" dirty="0"/>
                    </a:p>
                  </a:txBody>
                  <a:tcPr/>
                </a:tc>
              </a:tr>
              <a:tr h="401188"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2</a:t>
                      </a:r>
                      <a:endParaRPr lang="ru-RU" sz="2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b="1" dirty="0" err="1" smtClean="0"/>
                        <a:t>Любинский</a:t>
                      </a:r>
                      <a:endParaRPr lang="ru-RU" sz="2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ФАП с. </a:t>
                      </a:r>
                      <a:r>
                        <a:rPr lang="ru-RU" sz="2100" b="1" dirty="0" err="1" smtClean="0"/>
                        <a:t>Замелетеновка</a:t>
                      </a:r>
                      <a:endParaRPr lang="ru-RU" sz="2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ФАП с. </a:t>
                      </a:r>
                      <a:r>
                        <a:rPr lang="ru-RU" sz="2100" b="1" dirty="0" err="1" smtClean="0"/>
                        <a:t>Боголюбовка</a:t>
                      </a:r>
                      <a:endParaRPr lang="ru-RU" sz="2100" b="1" dirty="0"/>
                    </a:p>
                  </a:txBody>
                  <a:tcPr/>
                </a:tc>
              </a:tr>
              <a:tr h="401188"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3</a:t>
                      </a:r>
                      <a:endParaRPr lang="ru-RU" sz="2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Черлакский</a:t>
                      </a:r>
                      <a:endParaRPr lang="ru-RU" sz="2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ФАП с. Большой </a:t>
                      </a:r>
                      <a:r>
                        <a:rPr lang="ru-RU" sz="2100" b="1" dirty="0" err="1" smtClean="0"/>
                        <a:t>Атмас</a:t>
                      </a:r>
                      <a:endParaRPr lang="ru-RU" sz="2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ФАП с. Привольное</a:t>
                      </a:r>
                      <a:endParaRPr lang="ru-RU" sz="2100" b="1" dirty="0"/>
                    </a:p>
                  </a:txBody>
                  <a:tcPr/>
                </a:tc>
              </a:tr>
              <a:tr h="401188"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4</a:t>
                      </a:r>
                      <a:endParaRPr lang="ru-RU" sz="2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b="1" dirty="0" err="1" smtClean="0"/>
                        <a:t>Калачинский</a:t>
                      </a:r>
                      <a:endParaRPr lang="ru-RU" sz="2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ФАП с. Новый Свет</a:t>
                      </a:r>
                      <a:endParaRPr lang="ru-RU" sz="2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ФАП с. Куликово</a:t>
                      </a:r>
                      <a:endParaRPr lang="ru-RU" sz="2100" b="1" dirty="0"/>
                    </a:p>
                  </a:txBody>
                  <a:tcPr/>
                </a:tc>
              </a:tr>
              <a:tr h="401188"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5</a:t>
                      </a:r>
                      <a:endParaRPr lang="ru-RU" sz="2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Азовский</a:t>
                      </a:r>
                      <a:endParaRPr lang="ru-RU" sz="2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ФАП с. Поповка</a:t>
                      </a:r>
                      <a:endParaRPr lang="ru-RU" sz="2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ФАП с. </a:t>
                      </a:r>
                      <a:r>
                        <a:rPr lang="ru-RU" sz="2100" b="1" dirty="0" err="1" smtClean="0"/>
                        <a:t>Пахомовка</a:t>
                      </a:r>
                      <a:endParaRPr lang="ru-RU" sz="2100" b="1" dirty="0"/>
                    </a:p>
                  </a:txBody>
                  <a:tcPr/>
                </a:tc>
              </a:tr>
              <a:tr h="401188"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6</a:t>
                      </a:r>
                      <a:endParaRPr lang="ru-RU" sz="2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b="1" dirty="0" err="1" smtClean="0"/>
                        <a:t>Большереченский</a:t>
                      </a:r>
                      <a:endParaRPr lang="ru-RU" sz="2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ФАП с. </a:t>
                      </a:r>
                      <a:r>
                        <a:rPr lang="ru-RU" sz="2100" b="1" dirty="0" err="1" smtClean="0"/>
                        <a:t>Щипицыно</a:t>
                      </a:r>
                      <a:endParaRPr lang="ru-RU" sz="21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2100" b="1" dirty="0" smtClean="0"/>
                        <a:t>ФАП с. </a:t>
                      </a:r>
                      <a:r>
                        <a:rPr lang="ru-RU" sz="2100" b="1" dirty="0" err="1" smtClean="0"/>
                        <a:t>Ингалы</a:t>
                      </a:r>
                      <a:endParaRPr lang="ru-RU" sz="2100" b="1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Sveta\Desktop\Эмблема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224" y="148610"/>
            <a:ext cx="1161386" cy="1093567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9" name="Равнобедренный треугольник 28"/>
          <p:cNvSpPr/>
          <p:nvPr/>
        </p:nvSpPr>
        <p:spPr>
          <a:xfrm rot="600000">
            <a:off x="5540363" y="3046"/>
            <a:ext cx="3728966" cy="697787"/>
          </a:xfrm>
          <a:prstGeom prst="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 dirty="0">
              <a:solidFill>
                <a:srgbClr val="0B6B30"/>
              </a:solidFill>
            </a:endParaRPr>
          </a:p>
        </p:txBody>
      </p:sp>
      <p:sp>
        <p:nvSpPr>
          <p:cNvPr id="8" name="Freeform 88"/>
          <p:cNvSpPr>
            <a:spLocks/>
          </p:cNvSpPr>
          <p:nvPr/>
        </p:nvSpPr>
        <p:spPr bwMode="auto">
          <a:xfrm>
            <a:off x="5369582" y="0"/>
            <a:ext cx="3774418" cy="1015927"/>
          </a:xfrm>
          <a:custGeom>
            <a:avLst/>
            <a:gdLst>
              <a:gd name="T0" fmla="+- 0 11681 6828"/>
              <a:gd name="T1" fmla="*/ T0 w 4853"/>
              <a:gd name="T2" fmla="+- 0 192 192"/>
              <a:gd name="T3" fmla="*/ 192 h 3761"/>
              <a:gd name="T4" fmla="+- 0 6828 6828"/>
              <a:gd name="T5" fmla="*/ T4 w 4853"/>
              <a:gd name="T6" fmla="+- 0 192 192"/>
              <a:gd name="T7" fmla="*/ 192 h 3761"/>
              <a:gd name="T8" fmla="+- 0 10027 6828"/>
              <a:gd name="T9" fmla="*/ T8 w 4853"/>
              <a:gd name="T10" fmla="+- 0 1482 192"/>
              <a:gd name="T11" fmla="*/ 1482 h 3761"/>
              <a:gd name="T12" fmla="+- 0 11681 6828"/>
              <a:gd name="T13" fmla="*/ T12 w 4853"/>
              <a:gd name="T14" fmla="+- 0 3953 192"/>
              <a:gd name="T15" fmla="*/ 3953 h 3761"/>
              <a:gd name="T16" fmla="+- 0 11681 6828"/>
              <a:gd name="T17" fmla="*/ T16 w 4853"/>
              <a:gd name="T18" fmla="+- 0 192 192"/>
              <a:gd name="T19" fmla="*/ 192 h 3761"/>
            </a:gdLst>
            <a:ahLst/>
            <a:cxnLst>
              <a:cxn ang="0">
                <a:pos x="T1" y="T3"/>
              </a:cxn>
              <a:cxn ang="0">
                <a:pos x="T5" y="T7"/>
              </a:cxn>
              <a:cxn ang="0">
                <a:pos x="T9" y="T11"/>
              </a:cxn>
              <a:cxn ang="0">
                <a:pos x="T13" y="T15"/>
              </a:cxn>
              <a:cxn ang="0">
                <a:pos x="T17" y="T19"/>
              </a:cxn>
            </a:cxnLst>
            <a:rect l="0" t="0" r="r" b="b"/>
            <a:pathLst>
              <a:path w="4853" h="3761">
                <a:moveTo>
                  <a:pt x="4853" y="0"/>
                </a:moveTo>
                <a:lnTo>
                  <a:pt x="0" y="0"/>
                </a:lnTo>
                <a:lnTo>
                  <a:pt x="3199" y="1290"/>
                </a:lnTo>
                <a:lnTo>
                  <a:pt x="4853" y="3761"/>
                </a:lnTo>
                <a:lnTo>
                  <a:pt x="4853" y="0"/>
                </a:lnTo>
              </a:path>
            </a:pathLst>
          </a:custGeom>
          <a:solidFill>
            <a:srgbClr val="C00000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rot="0" vert="horz" wrap="square" lIns="43998" tIns="21999" rIns="43998" bIns="21999" anchor="t" anchorCtr="0" upright="1">
            <a:noAutofit/>
          </a:bodyPr>
          <a:lstStyle/>
          <a:p>
            <a:pPr defTabSz="440009">
              <a:defRPr/>
            </a:pPr>
            <a:endParaRPr lang="ru-RU" sz="900" kern="0">
              <a:solidFill>
                <a:sysClr val="windowText" lastClr="000000"/>
              </a:solidFill>
            </a:endParaRPr>
          </a:p>
        </p:txBody>
      </p:sp>
      <p:sp>
        <p:nvSpPr>
          <p:cNvPr id="22" name="Прямоугольный треугольник 21"/>
          <p:cNvSpPr/>
          <p:nvPr/>
        </p:nvSpPr>
        <p:spPr>
          <a:xfrm flipH="1">
            <a:off x="0" y="6499465"/>
            <a:ext cx="9143999" cy="358535"/>
          </a:xfrm>
          <a:prstGeom prst="rtTriangle">
            <a:avLst/>
          </a:prstGeom>
          <a:solidFill>
            <a:srgbClr val="0B6B30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5122" name="Rectangle 2"/>
          <p:cNvSpPr>
            <a:spLocks noChangeArrowheads="1"/>
          </p:cNvSpPr>
          <p:nvPr/>
        </p:nvSpPr>
        <p:spPr bwMode="auto">
          <a:xfrm>
            <a:off x="0" y="-168120"/>
            <a:ext cx="118546" cy="3362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58668" tIns="29334" rIns="58668" bIns="29334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25" name="Прямоугольный треугольник 24"/>
          <p:cNvSpPr/>
          <p:nvPr/>
        </p:nvSpPr>
        <p:spPr>
          <a:xfrm flipH="1">
            <a:off x="6463748" y="6499465"/>
            <a:ext cx="2680252" cy="358535"/>
          </a:xfrm>
          <a:prstGeom prst="rtTriangle">
            <a:avLst/>
          </a:prstGeom>
          <a:solidFill>
            <a:schemeClr val="bg1"/>
          </a:solidFill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58668" tIns="29334" rIns="58668" bIns="29334" rtlCol="0" anchor="ctr"/>
          <a:lstStyle/>
          <a:p>
            <a:pPr algn="ctr"/>
            <a:endParaRPr lang="ru-RU"/>
          </a:p>
        </p:txBody>
      </p:sp>
      <p:sp>
        <p:nvSpPr>
          <p:cNvPr id="24578" name="AutoShape 2" descr="https://www.thehealthcoachgroup.com/wp-content/uploads/2015/03/shutterstock_139378880-1024x10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0" name="AutoShape 4" descr="https://www.thehealthcoachgroup.com/wp-content/uploads/2015/03/shutterstock_139378880-1024x10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4582" name="AutoShape 6" descr="https://www.thehealthcoachgroup.com/wp-content/uploads/2015/03/shutterstock_139378880-1024x1024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4584" name="Picture 8" descr="https://pp.userapi.com/c845521/v845521945/fb06e/YwpP8wKH2dM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07975" y="1676806"/>
            <a:ext cx="2736303" cy="3648404"/>
          </a:xfrm>
          <a:prstGeom prst="roundRect">
            <a:avLst/>
          </a:prstGeom>
          <a:noFill/>
          <a:ln w="38100">
            <a:solidFill>
              <a:srgbClr val="339933"/>
            </a:solidFill>
          </a:ln>
        </p:spPr>
      </p:pic>
      <p:pic>
        <p:nvPicPr>
          <p:cNvPr id="24588" name="Picture 12" descr="https://pp.userapi.com/c849432/v849432945/843ed/4tYjjEF_Bsg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60032" y="1332908"/>
            <a:ext cx="4104455" cy="3078341"/>
          </a:xfrm>
          <a:prstGeom prst="roundRect">
            <a:avLst/>
          </a:prstGeom>
          <a:noFill/>
          <a:ln w="38100">
            <a:solidFill>
              <a:srgbClr val="C00000"/>
            </a:solidFill>
          </a:ln>
        </p:spPr>
      </p:pic>
      <p:pic>
        <p:nvPicPr>
          <p:cNvPr id="24586" name="Picture 10" descr="https://pp.userapi.com/c845019/v845019482/f7682/SKP6bj7xhE8.jpg"/>
          <p:cNvPicPr>
            <a:picLocks noChangeAspect="1" noChangeArrowheads="1"/>
          </p:cNvPicPr>
          <p:nvPr/>
        </p:nvPicPr>
        <p:blipFill>
          <a:blip r:embed="rId5" cstate="print"/>
          <a:srcRect t="28745" r="8375"/>
          <a:stretch>
            <a:fillRect/>
          </a:stretch>
        </p:blipFill>
        <p:spPr bwMode="auto">
          <a:xfrm>
            <a:off x="2323527" y="3719815"/>
            <a:ext cx="4752929" cy="2772208"/>
          </a:xfrm>
          <a:prstGeom prst="roundRect">
            <a:avLst/>
          </a:prstGeom>
          <a:noFill/>
          <a:ln w="38100">
            <a:solidFill>
              <a:srgbClr val="0070C0"/>
            </a:solidFill>
          </a:ln>
        </p:spPr>
      </p:pic>
      <p:sp>
        <p:nvSpPr>
          <p:cNvPr id="15" name="TextBox 14"/>
          <p:cNvSpPr txBox="1"/>
          <p:nvPr/>
        </p:nvSpPr>
        <p:spPr>
          <a:xfrm>
            <a:off x="2123728" y="476672"/>
            <a:ext cx="4464496" cy="738664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>
            <a:defPPr>
              <a:defRPr lang="ru-RU"/>
            </a:defPPr>
            <a:lvl1pPr algn="ctr">
              <a:defRPr sz="3400" b="1">
                <a:solidFill>
                  <a:srgbClr val="FF0000"/>
                </a:solidFill>
              </a:defRPr>
            </a:lvl1pPr>
          </a:lstStyle>
          <a:p>
            <a:r>
              <a:rPr lang="ru-RU" sz="4200" dirty="0"/>
              <a:t>«Добро в село»</a:t>
            </a:r>
          </a:p>
        </p:txBody>
      </p:sp>
    </p:spTree>
    <p:extLst>
      <p:ext uri="{BB962C8B-B14F-4D97-AF65-F5344CB8AC3E}">
        <p14:creationId xmlns:p14="http://schemas.microsoft.com/office/powerpoint/2010/main" val="1429087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45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245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4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5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45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1853</TotalTime>
  <Words>328</Words>
  <Application>Microsoft Office PowerPoint</Application>
  <PresentationFormat>Экран (4:3)</PresentationFormat>
  <Paragraphs>95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Sveta</cp:lastModifiedBy>
  <cp:revision>214</cp:revision>
  <dcterms:created xsi:type="dcterms:W3CDTF">2011-02-11T04:51:45Z</dcterms:created>
  <dcterms:modified xsi:type="dcterms:W3CDTF">2018-12-03T14:21:16Z</dcterms:modified>
</cp:coreProperties>
</file>