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82" r:id="rId5"/>
    <p:sldId id="265" r:id="rId6"/>
    <p:sldId id="295" r:id="rId7"/>
    <p:sldId id="296" r:id="rId8"/>
    <p:sldId id="266" r:id="rId9"/>
    <p:sldId id="270" r:id="rId10"/>
    <p:sldId id="269" r:id="rId11"/>
    <p:sldId id="268" r:id="rId12"/>
    <p:sldId id="289" r:id="rId13"/>
    <p:sldId id="290" r:id="rId14"/>
    <p:sldId id="291" r:id="rId15"/>
    <p:sldId id="292" r:id="rId16"/>
    <p:sldId id="293" r:id="rId17"/>
    <p:sldId id="271" r:id="rId18"/>
    <p:sldId id="276" r:id="rId19"/>
    <p:sldId id="279" r:id="rId20"/>
    <p:sldId id="284" r:id="rId21"/>
    <p:sldId id="283" r:id="rId22"/>
    <p:sldId id="285" r:id="rId23"/>
    <p:sldId id="287" r:id="rId24"/>
    <p:sldId id="297" r:id="rId25"/>
    <p:sldId id="27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9933"/>
    <a:srgbClr val="DE0000"/>
    <a:srgbClr val="E60000"/>
    <a:srgbClr val="006600"/>
    <a:srgbClr val="008000"/>
    <a:srgbClr val="E98D05"/>
    <a:srgbClr val="8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5030" autoAdjust="0"/>
    <p:restoredTop sz="94660"/>
  </p:normalViewPr>
  <p:slideViewPr>
    <p:cSldViewPr>
      <p:cViewPr>
        <p:scale>
          <a:sx n="66" d="100"/>
          <a:sy n="66" d="100"/>
        </p:scale>
        <p:origin x="-212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школ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количесвто школ</c:v>
                </c:pt>
              </c:strCache>
            </c:strRef>
          </c:tx>
          <c:dLbls>
            <c:dLbl>
              <c:idx val="0"/>
              <c:layout>
                <c:manualLayout>
                  <c:x val="2.2916789798561404E-2"/>
                  <c:y val="-2.1379177948510904E-2"/>
                </c:manualLayout>
              </c:layout>
              <c:showVal val="1"/>
            </c:dLbl>
            <c:dLbl>
              <c:idx val="1"/>
              <c:layout>
                <c:manualLayout>
                  <c:x val="2.6337264221863589E-2"/>
                  <c:y val="-4.1269552419080695E-2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всего</c:v>
                </c:pt>
                <c:pt idx="1">
                  <c:v>в г. Омске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747</c:v>
                </c:pt>
                <c:pt idx="1">
                  <c:v>153</c:v>
                </c:pt>
              </c:numCache>
            </c:numRef>
          </c:val>
        </c:ser>
        <c:shape val="box"/>
        <c:axId val="80586240"/>
        <c:axId val="83464960"/>
        <c:axId val="0"/>
      </c:bar3DChart>
      <c:catAx>
        <c:axId val="80586240"/>
        <c:scaling>
          <c:orientation val="minMax"/>
        </c:scaling>
        <c:axPos val="b"/>
        <c:tickLblPos val="nextTo"/>
        <c:crossAx val="83464960"/>
        <c:crosses val="autoZero"/>
        <c:auto val="1"/>
        <c:lblAlgn val="ctr"/>
        <c:lblOffset val="100"/>
      </c:catAx>
      <c:valAx>
        <c:axId val="83464960"/>
        <c:scaling>
          <c:orientation val="minMax"/>
        </c:scaling>
        <c:axPos val="l"/>
        <c:majorGridlines/>
        <c:numFmt formatCode="General" sourceLinked="1"/>
        <c:tickLblPos val="nextTo"/>
        <c:crossAx val="805862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0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укомплектованность медицинскими кадрами</c:v>
                </c:pt>
              </c:strCache>
            </c:strRef>
          </c:tx>
          <c:dLbls>
            <c:dLbl>
              <c:idx val="0"/>
              <c:layout>
                <c:manualLayout>
                  <c:x val="-1.0015642540929034E-2"/>
                  <c:y val="-5.2254834306915153E-2"/>
                </c:manualLayout>
              </c:layout>
              <c:showVal val="1"/>
            </c:dLbl>
            <c:dLbl>
              <c:idx val="1"/>
              <c:layout>
                <c:manualLayout>
                  <c:x val="1.6816699114635805E-2"/>
                  <c:y val="-6.0263231694094171E-3"/>
                </c:manualLayout>
              </c:layout>
              <c:showVal val="1"/>
            </c:dLbl>
            <c:dLbl>
              <c:idx val="2"/>
              <c:layout>
                <c:manualLayout>
                  <c:x val="9.6095423512205617E-3"/>
                  <c:y val="-1.5065807923523586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врач</c:v>
                </c:pt>
                <c:pt idx="1">
                  <c:v>фельдшер</c:v>
                </c:pt>
                <c:pt idx="2">
                  <c:v>медсестра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49</c:v>
                </c:pt>
                <c:pt idx="1">
                  <c:v>74.8</c:v>
                </c:pt>
                <c:pt idx="2">
                  <c:v>71</c:v>
                </c:pt>
              </c:numCache>
            </c:numRef>
          </c:val>
        </c:ser>
        <c:shape val="box"/>
        <c:axId val="67838336"/>
        <c:axId val="67839872"/>
        <c:axId val="0"/>
      </c:bar3DChart>
      <c:catAx>
        <c:axId val="67838336"/>
        <c:scaling>
          <c:orientation val="minMax"/>
        </c:scaling>
        <c:axPos val="b"/>
        <c:tickLblPos val="nextTo"/>
        <c:crossAx val="67839872"/>
        <c:crosses val="autoZero"/>
        <c:auto val="1"/>
        <c:lblAlgn val="ctr"/>
        <c:lblOffset val="100"/>
      </c:catAx>
      <c:valAx>
        <c:axId val="67839872"/>
        <c:scaling>
          <c:orientation val="minMax"/>
        </c:scaling>
        <c:axPos val="l"/>
        <c:majorGridlines/>
        <c:numFmt formatCode="0.0" sourceLinked="1"/>
        <c:tickLblPos val="nextTo"/>
        <c:crossAx val="678383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>
        <c:manualLayout>
          <c:layoutTarget val="inner"/>
          <c:xMode val="edge"/>
          <c:yMode val="edge"/>
          <c:x val="8.7515753705634844E-2"/>
          <c:y val="4.1797041614036419E-2"/>
          <c:w val="0.89632274324913053"/>
          <c:h val="0.695612855573652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перед поступлением в 1-й 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9.9</c:v>
                </c:pt>
                <c:pt idx="1">
                  <c:v>11</c:v>
                </c:pt>
                <c:pt idx="2">
                  <c:v>9.6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dLbls>
            <c:dLbl>
              <c:idx val="0"/>
              <c:layout>
                <c:manualLayout>
                  <c:x val="-2.9384550991335238E-3"/>
                  <c:y val="-2.0914886293832723E-2"/>
                </c:manualLayout>
              </c:layout>
              <c:showVal val="1"/>
            </c:dLbl>
            <c:dLbl>
              <c:idx val="1"/>
              <c:layout>
                <c:manualLayout>
                  <c:x val="-2.9384550991335238E-3"/>
                  <c:y val="-2.3529247080561852E-2"/>
                </c:manualLayout>
              </c:layout>
              <c:showVal val="1"/>
            </c:dLbl>
            <c:dLbl>
              <c:idx val="2"/>
              <c:layout>
                <c:manualLayout>
                  <c:x val="-1.0284592846967353E-2"/>
                  <c:y val="-2.614360786729096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10.6</c:v>
                </c:pt>
                <c:pt idx="1">
                  <c:v>11.7</c:v>
                </c:pt>
                <c:pt idx="2">
                  <c:v>14.2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класс</c:v>
                </c:pt>
              </c:strCache>
            </c:strRef>
          </c:tx>
          <c:dLbls>
            <c:dLbl>
              <c:idx val="0"/>
              <c:layout>
                <c:manualLayout>
                  <c:x val="-2.9384550991335238E-3"/>
                  <c:y val="-2.0914886293832723E-2"/>
                </c:manualLayout>
              </c:layout>
              <c:showVal val="1"/>
            </c:dLbl>
            <c:dLbl>
              <c:idx val="1"/>
              <c:layout>
                <c:manualLayout>
                  <c:x val="-2.9384550991335238E-3"/>
                  <c:y val="-1.5686164720374561E-2"/>
                </c:manualLayout>
              </c:layout>
              <c:showVal val="1"/>
            </c:dLbl>
            <c:dLbl>
              <c:idx val="2"/>
              <c:layout>
                <c:manualLayout>
                  <c:x val="-1.028470853417586E-2"/>
                  <c:y val="-7.8430823601872788E-3"/>
                </c:manualLayout>
              </c:layout>
              <c:showVal val="1"/>
            </c:dLbl>
            <c:dLbl>
              <c:idx val="3"/>
              <c:layout>
                <c:manualLayout>
                  <c:x val="1.9099958144367952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2.6446095892201742E-2"/>
                  <c:y val="-5.2287215734581893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0.0</c:formatCode>
                <c:ptCount val="3"/>
                <c:pt idx="0">
                  <c:v>14.7</c:v>
                </c:pt>
                <c:pt idx="1">
                  <c:v>16.600000000000001</c:v>
                </c:pt>
                <c:pt idx="2">
                  <c:v>17.5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11 класс</c:v>
                </c:pt>
              </c:strCache>
            </c:strRef>
          </c:tx>
          <c:dLbls>
            <c:dLbl>
              <c:idx val="0"/>
              <c:layout>
                <c:manualLayout>
                  <c:x val="1.7630730594801157E-2"/>
                  <c:y val="-2.6143607867290994E-3"/>
                </c:manualLayout>
              </c:layout>
              <c:showVal val="1"/>
            </c:dLbl>
            <c:dLbl>
              <c:idx val="1"/>
              <c:layout>
                <c:manualLayout>
                  <c:x val="1.7630730594801157E-2"/>
                  <c:y val="-2.6143607867290994E-3"/>
                </c:manualLayout>
              </c:layout>
              <c:showVal val="1"/>
            </c:dLbl>
            <c:dLbl>
              <c:idx val="2"/>
              <c:layout>
                <c:manualLayout>
                  <c:x val="1.6161503045234428E-2"/>
                  <c:y val="-1.3071803933645465E-2"/>
                </c:manualLayout>
              </c:layout>
              <c:showVal val="1"/>
            </c:dLbl>
            <c:dLbl>
              <c:idx val="3"/>
              <c:layout>
                <c:manualLayout>
                  <c:x val="1.4692275495667666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1.4692275495667765E-2"/>
                  <c:y val="2.6143607867290994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Лист1!$E$2:$E$4</c:f>
              <c:numCache>
                <c:formatCode>0.0</c:formatCode>
                <c:ptCount val="3"/>
                <c:pt idx="0">
                  <c:v>16.3</c:v>
                </c:pt>
                <c:pt idx="1">
                  <c:v>21.5</c:v>
                </c:pt>
                <c:pt idx="2">
                  <c:v>21.6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инвалиды детства</c:v>
                </c:pt>
              </c:strCache>
            </c:strRef>
          </c:tx>
          <c:dLbls>
            <c:dLbl>
              <c:idx val="0"/>
              <c:layout>
                <c:manualLayout>
                  <c:x val="2.0569185693934677E-2"/>
                  <c:y val="-1.5686164720374561E-2"/>
                </c:manualLayout>
              </c:layout>
              <c:showVal val="1"/>
            </c:dLbl>
            <c:dLbl>
              <c:idx val="1"/>
              <c:layout>
                <c:manualLayout>
                  <c:x val="2.0569185693934677E-2"/>
                  <c:y val="-1.5686164720374561E-2"/>
                </c:manualLayout>
              </c:layout>
              <c:showVal val="1"/>
            </c:dLbl>
            <c:dLbl>
              <c:idx val="2"/>
              <c:layout>
                <c:manualLayout>
                  <c:x val="2.0569185693934677E-2"/>
                  <c:y val="-1.5686164720374561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Лист1!$F$2:$F$4</c:f>
              <c:numCache>
                <c:formatCode>0.0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hape val="box"/>
        <c:axId val="79482240"/>
        <c:axId val="80589952"/>
        <c:axId val="0"/>
      </c:bar3DChart>
      <c:catAx>
        <c:axId val="79482240"/>
        <c:scaling>
          <c:orientation val="minMax"/>
        </c:scaling>
        <c:axPos val="b"/>
        <c:tickLblPos val="nextTo"/>
        <c:crossAx val="80589952"/>
        <c:crosses val="autoZero"/>
        <c:auto val="1"/>
        <c:lblAlgn val="ctr"/>
        <c:lblOffset val="100"/>
      </c:catAx>
      <c:valAx>
        <c:axId val="80589952"/>
        <c:scaling>
          <c:orientation val="minMax"/>
        </c:scaling>
        <c:axPos val="l"/>
        <c:majorGridlines/>
        <c:numFmt formatCode="0.0" sourceLinked="1"/>
        <c:tickLblPos val="nextTo"/>
        <c:crossAx val="794822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0223813101304E-3"/>
          <c:y val="0.86728043074784722"/>
          <c:w val="0.98389032482423056"/>
          <c:h val="0.1170334045317782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>
        <c:manualLayout>
          <c:layoutTarget val="inner"/>
          <c:xMode val="edge"/>
          <c:yMode val="edge"/>
          <c:x val="8.7515753705634844E-2"/>
          <c:y val="4.1797041614036433E-2"/>
          <c:w val="0.89632274324913053"/>
          <c:h val="0.5654097317980775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новообразования</c:v>
                </c:pt>
              </c:strCache>
            </c:strRef>
          </c:tx>
          <c:dLbls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3.5</c:v>
                </c:pt>
                <c:pt idx="1">
                  <c:v>3.5</c:v>
                </c:pt>
                <c:pt idx="2">
                  <c:v>3.9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болезни крови</c:v>
                </c:pt>
              </c:strCache>
            </c:strRef>
          </c:tx>
          <c:dLbls>
            <c:dLbl>
              <c:idx val="0"/>
              <c:layout>
                <c:manualLayout>
                  <c:x val="4.0060148731408578E-3"/>
                  <c:y val="-1.3403195615836853E-2"/>
                </c:manualLayout>
              </c:layout>
              <c:showVal val="1"/>
            </c:dLbl>
            <c:dLbl>
              <c:idx val="1"/>
              <c:layout>
                <c:manualLayout>
                  <c:x val="-2.9384550991335234E-3"/>
                  <c:y val="-2.3529247080561852E-2"/>
                </c:manualLayout>
              </c:layout>
              <c:showVal val="1"/>
            </c:dLbl>
            <c:dLbl>
              <c:idx val="2"/>
              <c:layout>
                <c:manualLayout>
                  <c:x val="-1.9512248468941383E-3"/>
                  <c:y val="-2.014166197102015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4</c:v>
                </c:pt>
                <c:pt idx="1">
                  <c:v>4.2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эндокринная патология</c:v>
                </c:pt>
              </c:strCache>
            </c:strRef>
          </c:tx>
          <c:dLbls>
            <c:dLbl>
              <c:idx val="0"/>
              <c:layout>
                <c:manualLayout>
                  <c:x val="-8.493985126859149E-3"/>
                  <c:y val="-3.3875688722207167E-3"/>
                </c:manualLayout>
              </c:layout>
              <c:showVal val="1"/>
            </c:dLbl>
            <c:dLbl>
              <c:idx val="1"/>
              <c:layout>
                <c:manualLayout>
                  <c:x val="-2.9384550991335234E-3"/>
                  <c:y val="-1.5686164720374561E-2"/>
                </c:manualLayout>
              </c:layout>
              <c:showVal val="1"/>
            </c:dLbl>
            <c:dLbl>
              <c:idx val="2"/>
              <c:layout>
                <c:manualLayout>
                  <c:x val="-1.028470853417586E-2"/>
                  <c:y val="-7.8430823601872788E-3"/>
                </c:manualLayout>
              </c:layout>
              <c:showVal val="1"/>
            </c:dLbl>
            <c:dLbl>
              <c:idx val="3"/>
              <c:layout>
                <c:manualLayout>
                  <c:x val="1.9099958144367955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2.6446095892201742E-2"/>
                  <c:y val="-5.2287215734581893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0.0</c:formatCode>
                <c:ptCount val="3"/>
                <c:pt idx="0">
                  <c:v>28.4</c:v>
                </c:pt>
                <c:pt idx="1">
                  <c:v>30.4</c:v>
                </c:pt>
                <c:pt idx="2">
                  <c:v>32.1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болезни глаза</c:v>
                </c:pt>
              </c:strCache>
            </c:strRef>
          </c:tx>
          <c:dLbls>
            <c:dLbl>
              <c:idx val="0"/>
              <c:layout>
                <c:manualLayout>
                  <c:x val="9.2973534558180183E-3"/>
                  <c:y val="-1.1040848378789443E-4"/>
                </c:manualLayout>
              </c:layout>
              <c:showVal val="1"/>
            </c:dLbl>
            <c:dLbl>
              <c:idx val="1"/>
              <c:layout>
                <c:manualLayout>
                  <c:x val="6.5195756780402452E-3"/>
                  <c:y val="2.3934982021161385E-3"/>
                </c:manualLayout>
              </c:layout>
              <c:showVal val="1"/>
            </c:dLbl>
            <c:dLbl>
              <c:idx val="2"/>
              <c:layout>
                <c:manualLayout>
                  <c:x val="1.1994860017497829E-2"/>
                  <c:y val="-1.5575679692370429E-2"/>
                </c:manualLayout>
              </c:layout>
              <c:showVal val="1"/>
            </c:dLbl>
            <c:dLbl>
              <c:idx val="3"/>
              <c:layout>
                <c:manualLayout>
                  <c:x val="1.469227549566767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1.4692275495667768E-2"/>
                  <c:y val="2.6143607867291003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Лист1!$E$2:$E$4</c:f>
              <c:numCache>
                <c:formatCode>0.0</c:formatCode>
                <c:ptCount val="3"/>
                <c:pt idx="0">
                  <c:v>110.3</c:v>
                </c:pt>
                <c:pt idx="1">
                  <c:v>114.1</c:v>
                </c:pt>
                <c:pt idx="2">
                  <c:v>119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болезни органов дыхания</c:v>
                </c:pt>
              </c:strCache>
            </c:strRef>
          </c:tx>
          <c:dLbls>
            <c:dLbl>
              <c:idx val="0"/>
              <c:layout>
                <c:manualLayout>
                  <c:x val="1.5013670166229219E-2"/>
                  <c:y val="1.8412586251699023E-3"/>
                </c:manualLayout>
              </c:layout>
              <c:showVal val="1"/>
            </c:dLbl>
            <c:dLbl>
              <c:idx val="1"/>
              <c:layout>
                <c:manualLayout>
                  <c:x val="2.0569185693934677E-2"/>
                  <c:y val="-1.5686164720374561E-2"/>
                </c:manualLayout>
              </c:layout>
              <c:showVal val="1"/>
            </c:dLbl>
            <c:dLbl>
              <c:idx val="2"/>
              <c:layout>
                <c:manualLayout>
                  <c:x val="1.2235892388451438E-2"/>
                  <c:y val="-3.1665547466381639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Лист1!$F$2:$F$4</c:f>
              <c:numCache>
                <c:formatCode>0.0</c:formatCode>
                <c:ptCount val="3"/>
                <c:pt idx="0">
                  <c:v>65.5</c:v>
                </c:pt>
                <c:pt idx="1">
                  <c:v>66</c:v>
                </c:pt>
                <c:pt idx="2">
                  <c:v>67.599999999999994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болезни органов пищеварения</c:v>
                </c:pt>
              </c:strCache>
            </c:strRef>
          </c:tx>
          <c:dLbls>
            <c:dLbl>
              <c:idx val="0"/>
              <c:layout>
                <c:manualLayout>
                  <c:x val="1.3888888888888904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9.7222222222222224E-3"/>
                  <c:y val="-2.5039066859039866E-3"/>
                </c:manualLayout>
              </c:layout>
              <c:showVal val="1"/>
            </c:dLbl>
            <c:dLbl>
              <c:idx val="2"/>
              <c:layout>
                <c:manualLayout>
                  <c:x val="8.3333333333334425E-3"/>
                  <c:y val="-2.503906685904027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Лист1!$G$2:$G$4</c:f>
              <c:numCache>
                <c:formatCode>0.0</c:formatCode>
                <c:ptCount val="3"/>
                <c:pt idx="0">
                  <c:v>32.4</c:v>
                </c:pt>
                <c:pt idx="1">
                  <c:v>34.700000000000003</c:v>
                </c:pt>
                <c:pt idx="2">
                  <c:v>42.4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болезни мочеполовой системы</c:v>
                </c:pt>
              </c:strCache>
            </c:strRef>
          </c:tx>
          <c:dLbls>
            <c:dLbl>
              <c:idx val="0"/>
              <c:layout>
                <c:manualLayout>
                  <c:x val="1.8055555555555561E-2"/>
                  <c:y val="-2.2535160173136292E-2"/>
                </c:manualLayout>
              </c:layout>
              <c:showVal val="1"/>
            </c:dLbl>
            <c:dLbl>
              <c:idx val="1"/>
              <c:layout>
                <c:manualLayout>
                  <c:x val="6.9444444444444501E-3"/>
                  <c:y val="-1.0015626743616175E-2"/>
                </c:manualLayout>
              </c:layout>
              <c:showVal val="1"/>
            </c:dLbl>
            <c:dLbl>
              <c:idx val="2"/>
              <c:layout>
                <c:manualLayout>
                  <c:x val="5.5555555555555558E-3"/>
                  <c:y val="-4.5904425616398848E-17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Лист1!$H$2:$H$4</c:f>
              <c:numCache>
                <c:formatCode>0.0</c:formatCode>
                <c:ptCount val="3"/>
                <c:pt idx="0">
                  <c:v>34.1</c:v>
                </c:pt>
                <c:pt idx="1">
                  <c:v>39.4</c:v>
                </c:pt>
                <c:pt idx="2">
                  <c:v>42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болезни нервнойсистемы</c:v>
                </c:pt>
              </c:strCache>
            </c:strRef>
          </c:tx>
          <c:dLbls>
            <c:dLbl>
              <c:idx val="0"/>
              <c:layout>
                <c:manualLayout>
                  <c:x val="1.2500000000000001E-2"/>
                  <c:y val="-7.5117200577120924E-3"/>
                </c:manualLayout>
              </c:layout>
              <c:showVal val="1"/>
            </c:dLbl>
            <c:dLbl>
              <c:idx val="1"/>
              <c:layout>
                <c:manualLayout>
                  <c:x val="1.2500000000000001E-2"/>
                  <c:y val="-1.7527346801328215E-2"/>
                </c:manualLayout>
              </c:layout>
              <c:showVal val="1"/>
            </c:dLbl>
            <c:dLbl>
              <c:idx val="2"/>
              <c:layout>
                <c:manualLayout>
                  <c:x val="9.72222222222212E-3"/>
                  <c:y val="-1.251953342952015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Лист1!$I$2:$I$4</c:f>
              <c:numCache>
                <c:formatCode>0.0</c:formatCode>
                <c:ptCount val="3"/>
                <c:pt idx="0">
                  <c:v>30.8</c:v>
                </c:pt>
                <c:pt idx="1">
                  <c:v>31.4</c:v>
                </c:pt>
                <c:pt idx="2">
                  <c:v>35.9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болезни костно-мышечной системы</c:v>
                </c:pt>
              </c:strCache>
            </c:strRef>
          </c:tx>
          <c:dLbls>
            <c:dLbl>
              <c:idx val="0"/>
              <c:layout>
                <c:manualLayout>
                  <c:x val="2.9166666666666667E-2"/>
                  <c:y val="-5.0078133718080634E-3"/>
                </c:manualLayout>
              </c:layout>
              <c:showVal val="1"/>
            </c:dLbl>
            <c:dLbl>
              <c:idx val="1"/>
              <c:layout>
                <c:manualLayout>
                  <c:x val="1.8055555555555561E-2"/>
                  <c:y val="-1.2519533429520153E-2"/>
                </c:manualLayout>
              </c:layout>
              <c:showVal val="1"/>
            </c:dLbl>
            <c:dLbl>
              <c:idx val="2"/>
              <c:layout>
                <c:manualLayout>
                  <c:x val="2.2222222222222244E-2"/>
                  <c:y val="-1.7527346801328215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Лист1!$J$2:$J$4</c:f>
              <c:numCache>
                <c:formatCode>0.0</c:formatCode>
                <c:ptCount val="3"/>
                <c:pt idx="0">
                  <c:v>34</c:v>
                </c:pt>
                <c:pt idx="1">
                  <c:v>35.6</c:v>
                </c:pt>
                <c:pt idx="2">
                  <c:v>37.6</c:v>
                </c:pt>
              </c:numCache>
            </c:numRef>
          </c:val>
        </c:ser>
        <c:shape val="box"/>
        <c:axId val="81505664"/>
        <c:axId val="83461248"/>
        <c:axId val="0"/>
      </c:bar3DChart>
      <c:catAx>
        <c:axId val="81505664"/>
        <c:scaling>
          <c:orientation val="minMax"/>
        </c:scaling>
        <c:axPos val="b"/>
        <c:tickLblPos val="nextTo"/>
        <c:crossAx val="83461248"/>
        <c:crosses val="autoZero"/>
        <c:auto val="1"/>
        <c:lblAlgn val="ctr"/>
        <c:lblOffset val="100"/>
      </c:catAx>
      <c:valAx>
        <c:axId val="83461248"/>
        <c:scaling>
          <c:orientation val="minMax"/>
        </c:scaling>
        <c:axPos val="l"/>
        <c:majorGridlines/>
        <c:numFmt formatCode="0.0" sourceLinked="1"/>
        <c:tickLblPos val="nextTo"/>
        <c:crossAx val="815056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6135589110501881E-2"/>
          <c:y val="0.71715732065423343"/>
          <c:w val="0.96778759088097899"/>
          <c:h val="0.2528046712252230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>
        <c:manualLayout>
          <c:layoutTarget val="inner"/>
          <c:xMode val="edge"/>
          <c:yMode val="edge"/>
          <c:x val="8.7515753705634844E-2"/>
          <c:y val="4.1797041614036433E-2"/>
          <c:w val="0.89632274324913053"/>
          <c:h val="0.6642405261329036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болезни нервной системы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3.5</c:v>
                </c:pt>
                <c:pt idx="1">
                  <c:v>3.8</c:v>
                </c:pt>
                <c:pt idx="2">
                  <c:v>4.9000000000000004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болезни глаза</c:v>
                </c:pt>
              </c:strCache>
            </c:strRef>
          </c:tx>
          <c:dLbls>
            <c:dLbl>
              <c:idx val="0"/>
              <c:layout>
                <c:manualLayout>
                  <c:x val="-2.9384550991335234E-3"/>
                  <c:y val="-2.0914886293832719E-2"/>
                </c:manualLayout>
              </c:layout>
              <c:showVal val="1"/>
            </c:dLbl>
            <c:dLbl>
              <c:idx val="1"/>
              <c:layout>
                <c:manualLayout>
                  <c:x val="-2.9384550991335234E-3"/>
                  <c:y val="-2.3529247080561852E-2"/>
                </c:manualLayout>
              </c:layout>
              <c:showVal val="1"/>
            </c:dLbl>
            <c:dLbl>
              <c:idx val="2"/>
              <c:layout>
                <c:manualLayout>
                  <c:x val="-1.0284592846967356E-2"/>
                  <c:y val="-2.6143607867290968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20.399999999999999</c:v>
                </c:pt>
                <c:pt idx="1">
                  <c:v>20.5</c:v>
                </c:pt>
                <c:pt idx="2">
                  <c:v>20.8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болезни костно-мышечной системы</c:v>
                </c:pt>
              </c:strCache>
            </c:strRef>
          </c:tx>
          <c:dLbls>
            <c:dLbl>
              <c:idx val="0"/>
              <c:layout>
                <c:manualLayout>
                  <c:x val="1.4692275495667647E-2"/>
                  <c:y val="-1.0457443146916373E-2"/>
                </c:manualLayout>
              </c:layout>
              <c:showVal val="1"/>
            </c:dLbl>
            <c:dLbl>
              <c:idx val="1"/>
              <c:layout>
                <c:manualLayout>
                  <c:x val="2.2038413243501444E-2"/>
                  <c:y val="-5.2287215734581781E-3"/>
                </c:manualLayout>
              </c:layout>
              <c:showVal val="1"/>
            </c:dLbl>
            <c:dLbl>
              <c:idx val="2"/>
              <c:layout>
                <c:manualLayout>
                  <c:x val="1.0284477159758722E-2"/>
                  <c:y val="-7.8430823601872684E-3"/>
                </c:manualLayout>
              </c:layout>
              <c:showVal val="1"/>
            </c:dLbl>
            <c:dLbl>
              <c:idx val="3"/>
              <c:layout>
                <c:manualLayout>
                  <c:x val="1.9099958144367955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2.6446095892201742E-2"/>
                  <c:y val="-5.2287215734581893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0.0</c:formatCode>
                <c:ptCount val="3"/>
                <c:pt idx="0">
                  <c:v>19.7</c:v>
                </c:pt>
                <c:pt idx="1">
                  <c:v>21.1</c:v>
                </c:pt>
                <c:pt idx="2">
                  <c:v>21.5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болезни мочеполовой системы</c:v>
                </c:pt>
              </c:strCache>
            </c:strRef>
          </c:tx>
          <c:dLbls>
            <c:dLbl>
              <c:idx val="0"/>
              <c:layout>
                <c:manualLayout>
                  <c:x val="1.7630730594801157E-2"/>
                  <c:y val="-2.6143607867291003E-3"/>
                </c:manualLayout>
              </c:layout>
              <c:showVal val="1"/>
            </c:dLbl>
            <c:dLbl>
              <c:idx val="1"/>
              <c:layout>
                <c:manualLayout>
                  <c:x val="1.7630730594801157E-2"/>
                  <c:y val="-2.6143607867291003E-3"/>
                </c:manualLayout>
              </c:layout>
              <c:showVal val="1"/>
            </c:dLbl>
            <c:dLbl>
              <c:idx val="2"/>
              <c:layout>
                <c:manualLayout>
                  <c:x val="1.6161503045234431E-2"/>
                  <c:y val="-1.3071803933645465E-2"/>
                </c:manualLayout>
              </c:layout>
              <c:showVal val="1"/>
            </c:dLbl>
            <c:dLbl>
              <c:idx val="3"/>
              <c:layout>
                <c:manualLayout>
                  <c:x val="1.469227549566767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1.4692275495667768E-2"/>
                  <c:y val="2.6143607867291003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Лист1!$E$2:$E$4</c:f>
              <c:numCache>
                <c:formatCode>0.0</c:formatCode>
                <c:ptCount val="3"/>
                <c:pt idx="0">
                  <c:v>7.2</c:v>
                </c:pt>
                <c:pt idx="1">
                  <c:v>8.2000000000000011</c:v>
                </c:pt>
                <c:pt idx="2">
                  <c:v>9.2000000000000011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дефицит массы</c:v>
                </c:pt>
              </c:strCache>
            </c:strRef>
          </c:tx>
          <c:dLbls>
            <c:dLbl>
              <c:idx val="0"/>
              <c:layout>
                <c:manualLayout>
                  <c:x val="1.7630730594801157E-2"/>
                  <c:y val="-5.2287215734581893E-3"/>
                </c:manualLayout>
              </c:layout>
              <c:showVal val="1"/>
            </c:dLbl>
            <c:dLbl>
              <c:idx val="1"/>
              <c:layout>
                <c:manualLayout>
                  <c:x val="8.8153652974005871E-3"/>
                  <c:y val="-1.3071803933645465E-2"/>
                </c:manualLayout>
              </c:layout>
              <c:showVal val="1"/>
            </c:dLbl>
            <c:dLbl>
              <c:idx val="2"/>
              <c:layout>
                <c:manualLayout>
                  <c:x val="4.4076826487003994E-3"/>
                  <c:y val="-2.6143607867290954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Лист1!$F$2:$F$4</c:f>
              <c:numCache>
                <c:formatCode>0.0</c:formatCode>
                <c:ptCount val="3"/>
                <c:pt idx="0">
                  <c:v>4.9000000000000004</c:v>
                </c:pt>
                <c:pt idx="1">
                  <c:v>4.7</c:v>
                </c:pt>
                <c:pt idx="2">
                  <c:v>4.0999999999999996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избыток массы</c:v>
                </c:pt>
              </c:strCache>
            </c:strRef>
          </c:tx>
          <c:dLbls>
            <c:dLbl>
              <c:idx val="0"/>
              <c:layout>
                <c:manualLayout>
                  <c:x val="2.2038413243501444E-2"/>
                  <c:y val="-7.8430823601872788E-3"/>
                </c:manualLayout>
              </c:layout>
              <c:showVal val="1"/>
            </c:dLbl>
            <c:dLbl>
              <c:idx val="1"/>
              <c:layout>
                <c:manualLayout>
                  <c:x val="2.0569185693934677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7630730594801157E-2"/>
                  <c:y val="-5.2287215734581893E-3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Лист1!$G$2:$G$4</c:f>
              <c:numCache>
                <c:formatCode>0.0</c:formatCode>
                <c:ptCount val="3"/>
                <c:pt idx="0">
                  <c:v>4.8</c:v>
                </c:pt>
                <c:pt idx="1">
                  <c:v>5.8</c:v>
                </c:pt>
                <c:pt idx="2">
                  <c:v>6</c:v>
                </c:pt>
              </c:numCache>
            </c:numRef>
          </c:val>
        </c:ser>
        <c:shape val="box"/>
        <c:axId val="98136064"/>
        <c:axId val="98137600"/>
        <c:axId val="0"/>
      </c:bar3DChart>
      <c:catAx>
        <c:axId val="98136064"/>
        <c:scaling>
          <c:orientation val="minMax"/>
        </c:scaling>
        <c:axPos val="b"/>
        <c:tickLblPos val="nextTo"/>
        <c:crossAx val="98137600"/>
        <c:crosses val="autoZero"/>
        <c:auto val="1"/>
        <c:lblAlgn val="ctr"/>
        <c:lblOffset val="100"/>
      </c:catAx>
      <c:valAx>
        <c:axId val="98137600"/>
        <c:scaling>
          <c:orientation val="minMax"/>
        </c:scaling>
        <c:axPos val="l"/>
        <c:majorGridlines/>
        <c:numFmt formatCode="0.0" sourceLinked="1"/>
        <c:tickLblPos val="nextTo"/>
        <c:crossAx val="981360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02238131013057E-3"/>
          <c:y val="0.82283629737345265"/>
          <c:w val="0.9751337286288132"/>
          <c:h val="0.1771637026265473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1272216" y="5490007"/>
            <a:ext cx="77768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400" b="1" dirty="0" smtClean="0">
                <a:solidFill>
                  <a:srgbClr val="006600"/>
                </a:solidFill>
              </a:rPr>
              <a:t>Ковалева С.В., старший фельдшер                  БУЗОО «ДГП № 2 им. Скворцова В.Е.»</a:t>
            </a:r>
            <a:endParaRPr lang="ru-RU" altLang="ru-RU" sz="2400" b="1" dirty="0">
              <a:solidFill>
                <a:srgbClr val="006600"/>
              </a:solidFill>
            </a:endParaRP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300037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Формирование оптимальной здоровьесберегающей среды в образовательных организациях.   Роль и востребованность фельдшера</a:t>
            </a:r>
          </a:p>
        </p:txBody>
      </p:sp>
      <p:pic>
        <p:nvPicPr>
          <p:cNvPr id="13" name="Picture 2" descr="C:\Users\Sveta\Desktop\lubova-7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16024" cy="216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142844" y="1785926"/>
            <a:ext cx="71438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медико-гигиенические;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физкультурно-оздоровительные;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экологические;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технологии обеспечения безопасности жизнедеятельности;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здоровьесберегающие образовательные технологии</a:t>
            </a:r>
            <a:endParaRPr lang="ru-RU" alt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642918"/>
            <a:ext cx="738319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Здоровьесберегающие технологии</a:t>
            </a:r>
          </a:p>
        </p:txBody>
      </p:sp>
      <p:pic>
        <p:nvPicPr>
          <p:cNvPr id="20482" name="Picture 2" descr="http://vosblog.ru/media/k2/items/cache/2db5f428e08ae0806a52ea9c99ed666e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142984"/>
            <a:ext cx="2571768" cy="1714512"/>
          </a:xfrm>
          <a:prstGeom prst="rect">
            <a:avLst/>
          </a:prstGeom>
          <a:noFill/>
        </p:spPr>
      </p:pic>
      <p:pic>
        <p:nvPicPr>
          <p:cNvPr id="20485" name="Picture 5" descr="C:\Documents and Settings\User\Рабочий стол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7975" y="2857496"/>
            <a:ext cx="3556025" cy="2000264"/>
          </a:xfrm>
          <a:prstGeom prst="rect">
            <a:avLst/>
          </a:prstGeom>
          <a:noFill/>
        </p:spPr>
      </p:pic>
      <p:pic>
        <p:nvPicPr>
          <p:cNvPr id="20487" name="Picture 7" descr="http://www.kanewshool44.ru/images/2016/04/07/IMG_47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857760"/>
            <a:ext cx="2381267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85720" y="1643050"/>
            <a:ext cx="8572560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AutoNum type="arabicPeriod"/>
            </a:pPr>
            <a:r>
              <a:rPr lang="ru-RU" altLang="ru-RU" sz="3200" b="1" dirty="0" smtClean="0">
                <a:solidFill>
                  <a:srgbClr val="C00000"/>
                </a:solidFill>
              </a:rPr>
              <a:t>Защита детей от неблагоприятных воздействий окружающей среды: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правильная организация урока;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учет учебной нагрузки;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обстановка и гигиенические условия в классе;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соблюдение температурного и питьевого режима, требований к освещенности;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здоровое питание;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создание обстановки психологического и эмоционального комфорта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500042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Педагогическая профилактика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школьно-обусловленной патологии: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71472" y="2054734"/>
            <a:ext cx="8072494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/>
            <a:r>
              <a:rPr lang="ru-RU" altLang="ru-RU" sz="3200" b="1" dirty="0" smtClean="0">
                <a:solidFill>
                  <a:srgbClr val="C00000"/>
                </a:solidFill>
              </a:rPr>
              <a:t>2. Формирование у детей приоритетов здорового образа жизни: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вопросы формирования здорового образа жизни включаются в учебно-воспитательный процесс;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на всех этапах формирования здорового образа жизни необходима преемственность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500042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Педагогическая профилактика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школьно-обусловленной патологии: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142844" y="1340768"/>
            <a:ext cx="678661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ранняя диагностика отклонений в состоянии здоровья школьников;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их коррекция в условиях организации образования;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качественное проведение профилактических осмотров;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реабилитационные и оздоровительные мероприятия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500042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Медицинская профилактика:</a:t>
            </a:r>
            <a:endParaRPr lang="ru-RU" sz="32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33" name="Picture 9" descr="C:\Documents and Settings\User\Рабочий стол\Школьная медицина 2018 год\Фото для доклада\1516781734general_pages_24_january_2018_i57273_230_saratovskix_shkolnik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262578"/>
            <a:ext cx="2393133" cy="1595422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Школьная медицина 2018 год\Фото для доклада\vrach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929066"/>
            <a:ext cx="2357454" cy="157163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Школьная медицина 2018 год\Фото для доклада\inx960x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549954"/>
            <a:ext cx="2370222" cy="159342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Школьная медицина 2018 год\Фото для доклада\355c930fc210936cc2bc20f9f88cfc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1071546"/>
            <a:ext cx="2372663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14282" y="1643050"/>
            <a:ext cx="871543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smtClean="0">
                <a:solidFill>
                  <a:srgbClr val="006600"/>
                </a:solidFill>
              </a:rPr>
              <a:t>Планирование и 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организация профилактических осмотров учащихся; оценка их результатов;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Планирование, организация и проведение профилактических прививок обучающимся;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Оказание неотложной и экстренной медицинской помощи;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Гигиенический контроль за состоянием образовательной среды;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Соблюдение санитарно-эпидемиологических требований;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Гигиеническое обучение и формирование у обучающихся устойчивых стереотипов здорового образа жизни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500042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Основные направления деятельности фельдшера школы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14282" y="1643050"/>
            <a:ext cx="871543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тесном взаимодействии всех участников воспитательно-образовательного процесса;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комплексном использовании профилактических и оздоровительных технологий;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непрерывном проведении профилактической и оздоровительной работы;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максимальном охвате этими мероприятиями всех учащихся;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интеграции профилактических и оздоровительных технологий в образовательный процесс;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формирование положительной мотивации к проведению профилактических и оздоровительных мероприятий в образовательной организации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500042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Высокая эффективность работы достигается при: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14282" y="1813877"/>
            <a:ext cx="8715436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Дефицит медицинских кадров школьных кабинетов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В малокомплектных образовательных организациях отсутствуют медицинские кабинеты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Недостаточное межведомственное взаимодействие в вопросах сохранения здоровья учащихся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Недостаточное использование потенциала подразделений медицинских организаций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7224" y="500042"/>
            <a:ext cx="828677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Существует ряд проблем в медицинском обеспечении школьников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nurschool04.ru/rus/images/proekt-shkolnaya-medici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286124"/>
            <a:ext cx="3676925" cy="3571876"/>
          </a:xfrm>
          <a:prstGeom prst="rect">
            <a:avLst/>
          </a:prstGeom>
          <a:noFill/>
        </p:spPr>
      </p:pic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357158" y="1746958"/>
            <a:ext cx="835824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Стартовал в 5 регионах Российской Федерации:</a:t>
            </a:r>
            <a:endParaRPr lang="ru-RU" altLang="ru-RU" sz="3200" b="1" dirty="0">
              <a:solidFill>
                <a:srgbClr val="006600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Республика Саха (Якутия);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Ямало-Ненецкий автономный округ;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Ростовская область;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Смоленская область;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Тамбовская область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4414" y="664186"/>
            <a:ext cx="71688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Проект «Школьная медицина»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571480"/>
            <a:ext cx="74546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Новые роли фельдшера образовательной организации</a:t>
            </a:r>
          </a:p>
        </p:txBody>
      </p:sp>
      <p:sp>
        <p:nvSpPr>
          <p:cNvPr id="10" name="Овал 9"/>
          <p:cNvSpPr/>
          <p:nvPr/>
        </p:nvSpPr>
        <p:spPr>
          <a:xfrm>
            <a:off x="1643042" y="1857364"/>
            <a:ext cx="3143272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Организатор обеспечения прав детей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14282" y="3286124"/>
            <a:ext cx="3600000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Специалист по исследовательской деятельности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86380" y="3286124"/>
            <a:ext cx="3600000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Специалист по сотрудничеству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43514" y="4714884"/>
            <a:ext cx="3142800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Организатор информационно-разъяснительной работы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86248" y="4714884"/>
            <a:ext cx="3142800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Специалист по планированию и организации медицинской помощи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3786190"/>
            <a:ext cx="2500330" cy="64294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Фельдшер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286248" y="1857364"/>
            <a:ext cx="3142800" cy="1714512"/>
          </a:xfrm>
          <a:prstGeom prst="ellipse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Специалист по общению, обмену информацией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14282" y="1285860"/>
            <a:ext cx="614366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Фельдшер образовательной организации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 на современном этапе здравоохранения интегрирует все функции и занимает центральное место в системе оказания медицинской помощи обучающимся и формировании здоровьесберегающей среды образовательной организации</a:t>
            </a:r>
            <a:endParaRPr lang="ru-RU" altLang="ru-RU" sz="2800" b="1" dirty="0">
              <a:solidFill>
                <a:srgbClr val="006600"/>
              </a:solidFill>
            </a:endParaRPr>
          </a:p>
        </p:txBody>
      </p:sp>
      <p:pic>
        <p:nvPicPr>
          <p:cNvPr id="2" name="Picture 2" descr="C:\Documents and Settings\User\Рабочий стол\Школьная медицина 2018 год\Фото для доклада\boombo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9317" y="428604"/>
            <a:ext cx="2954683" cy="221457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Школьная медицина 2018 год\Фото для доклада\MEDSEST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643197"/>
            <a:ext cx="2928926" cy="1952617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Школьная медицина 2018 год\Фото для доклада\DSC000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5" y="4572007"/>
            <a:ext cx="2928926" cy="21971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285984" y="3300241"/>
            <a:ext cx="43577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solidFill>
                  <a:srgbClr val="006600"/>
                </a:solidFill>
              </a:rPr>
              <a:t>актуальная проблема и предмет первоочередной важности</a:t>
            </a:r>
            <a:endParaRPr lang="ru-RU" altLang="ru-RU" sz="24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664186"/>
            <a:ext cx="71688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Здоровье детского населения</a:t>
            </a:r>
          </a:p>
        </p:txBody>
      </p:sp>
      <p:pic>
        <p:nvPicPr>
          <p:cNvPr id="4098" name="Picture 2" descr="http://altayclinic.ru/wp-content/uploads/2017/11/zdr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2357454" cy="1571636"/>
          </a:xfrm>
          <a:prstGeom prst="rect">
            <a:avLst/>
          </a:prstGeom>
          <a:noFill/>
        </p:spPr>
      </p:pic>
      <p:pic>
        <p:nvPicPr>
          <p:cNvPr id="4100" name="Picture 4" descr="http://xn--56-slcmimaco.xn--p1ai/wp-content/uploads/2017/05/Zdorovyiy-rebe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5477" y="1357298"/>
            <a:ext cx="2365715" cy="1573200"/>
          </a:xfrm>
          <a:prstGeom prst="rect">
            <a:avLst/>
          </a:prstGeom>
          <a:noFill/>
        </p:spPr>
      </p:pic>
      <p:sp>
        <p:nvSpPr>
          <p:cNvPr id="4102" name="AutoShape 6" descr="https://vivmed.ru/pictnews/7-printsipov-zdorovya-dete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07" name="Picture 11" descr="C:\Documents and Settings\User\Рабочий стол\7-printsipov-zdorovya-dete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357298"/>
            <a:ext cx="2262586" cy="1573200"/>
          </a:xfrm>
          <a:prstGeom prst="rect">
            <a:avLst/>
          </a:prstGeom>
          <a:noFill/>
        </p:spPr>
      </p:pic>
      <p:pic>
        <p:nvPicPr>
          <p:cNvPr id="4110" name="Picture 14" descr="C:\Documents and Settings\User\Рабочий стол\banner-2017-02-28-15-51-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857760"/>
            <a:ext cx="2406070" cy="1573200"/>
          </a:xfrm>
          <a:prstGeom prst="rect">
            <a:avLst/>
          </a:prstGeom>
          <a:noFill/>
        </p:spPr>
      </p:pic>
      <p:sp>
        <p:nvSpPr>
          <p:cNvPr id="4112" name="AutoShape 16" descr="https://s3.eu-central-1.amazonaws.com/whatwhere-events/preview_images/7bbf4b94/db03/4dc2/7bbf4b94db034dc2a43d3815a09647b7_2x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13" name="Picture 17" descr="C:\Documents and Settings\User\Рабочий стол\7bbf4b94db034dc2a43d3815a09647b7_2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856196"/>
            <a:ext cx="2517120" cy="1573200"/>
          </a:xfrm>
          <a:prstGeom prst="rect">
            <a:avLst/>
          </a:prstGeom>
          <a:noFill/>
        </p:spPr>
      </p:pic>
      <p:pic>
        <p:nvPicPr>
          <p:cNvPr id="4115" name="Picture 19" descr="http://chocmp.ru/wp-content/uploads/2016/08/3-161867_1_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4857760"/>
            <a:ext cx="2792666" cy="1573200"/>
          </a:xfrm>
          <a:prstGeom prst="rect">
            <a:avLst/>
          </a:prstGeom>
          <a:noFill/>
        </p:spPr>
      </p:pic>
      <p:pic>
        <p:nvPicPr>
          <p:cNvPr id="4117" name="Picture 21" descr="http://www.o-krohe.ru/images/article/thumb/660-0/2017/11/pochemu-rebenok-chasto-plachet-i-kak-ego-uspokoit-2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06" y="3143248"/>
            <a:ext cx="2359800" cy="1573200"/>
          </a:xfrm>
          <a:prstGeom prst="rect">
            <a:avLst/>
          </a:prstGeom>
          <a:noFill/>
        </p:spPr>
      </p:pic>
      <p:pic>
        <p:nvPicPr>
          <p:cNvPr id="4120" name="Picture 24" descr="C:\Documents and Settings\User\Рабочий стол\1e2047780797a731826da9518c40550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3142484"/>
            <a:ext cx="2357422" cy="157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4714876" y="1348800"/>
            <a:ext cx="4214842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000" b="1" dirty="0" smtClean="0">
                <a:solidFill>
                  <a:srgbClr val="006600"/>
                </a:solidFill>
              </a:rPr>
              <a:t>В рамках развития школьной медицины этот специалист будет следить за здоровьем школьников в том, что касается соблюдения санитарно-гигиенических норм</a:t>
            </a:r>
            <a:endParaRPr lang="ru-RU" altLang="ru-RU" sz="3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664186"/>
            <a:ext cx="738319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Бакалавр школьной медицины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84" y="1500174"/>
            <a:ext cx="43934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42844" y="4503509"/>
            <a:ext cx="442915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06600"/>
                </a:solidFill>
              </a:rPr>
              <a:t>«Он следит за состоянием здоровья школьников… по всем профилактическим направлениям»</a:t>
            </a:r>
            <a:endParaRPr lang="ru-RU" altLang="ru-RU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User\Рабочий стол\Школьная медицина 2018 год\Фото для доклада\36969_0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9660" y="1142984"/>
            <a:ext cx="3764340" cy="5323013"/>
          </a:xfrm>
          <a:prstGeom prst="rect">
            <a:avLst/>
          </a:prstGeom>
          <a:noFill/>
        </p:spPr>
      </p:pic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14282" y="1142984"/>
            <a:ext cx="535785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solidFill>
                  <a:srgbClr val="006600"/>
                </a:solidFill>
              </a:rPr>
              <a:t>Приказ Министерства образования и науки Российской Федерации № 971 от 22.09.2017 г. «Об утверждении федерального государственного образовательного стандарта высшего сестринского образования – бакалавриат по направлению подготовки 34.03.01 Сестринское дело (зарегистрирован в Министерстве юстиции Российской Федерации 05.10.2017 г.)</a:t>
            </a:r>
            <a:endParaRPr lang="ru-RU" altLang="ru-RU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00034" y="2285992"/>
            <a:ext cx="814393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лечебно-диагностическое;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медико-профилактическое;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реабилитационное;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организационно-управленческое;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педагогическое;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000" b="1" dirty="0" smtClean="0">
                <a:solidFill>
                  <a:srgbClr val="006600"/>
                </a:solidFill>
              </a:rPr>
              <a:t> научно-исследовательское</a:t>
            </a:r>
            <a:endParaRPr lang="ru-RU" altLang="ru-RU" sz="3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2976" y="664186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Направления деятельности бакалавра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142976" y="664186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Школьная медицина</a:t>
            </a:r>
          </a:p>
        </p:txBody>
      </p:sp>
      <p:pic>
        <p:nvPicPr>
          <p:cNvPr id="37892" name="Picture 4" descr="C:\Documents and Settings\User\Рабочий стол\wr-720.sh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785926"/>
            <a:ext cx="2905145" cy="4357718"/>
          </a:xfrm>
          <a:prstGeom prst="rect">
            <a:avLst/>
          </a:prstGeom>
          <a:noFill/>
        </p:spPr>
      </p:pic>
      <p:pic>
        <p:nvPicPr>
          <p:cNvPr id="37898" name="Picture 10" descr="C:\Documents and Settings\User\Рабочий стол\528ef4b24d113a31ede845f43048324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1942"/>
            <a:ext cx="3428992" cy="228778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Школьная медицина 2018 год\Фото для доклада\01_ob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4393" y="1500174"/>
            <a:ext cx="3439607" cy="228601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Школьная медицина 2018 год\Фото для доклада\DSC027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500174"/>
            <a:ext cx="3428992" cy="2276476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Школьная медицина 2018 год\Фото для доклада\Volonter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40" y="4071942"/>
            <a:ext cx="3428992" cy="2264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51520" y="1646798"/>
            <a:ext cx="54726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000" b="1" dirty="0" smtClean="0">
                <a:solidFill>
                  <a:srgbClr val="006600"/>
                </a:solidFill>
              </a:rPr>
              <a:t>«Если нельзя вырастить ребенка, чтобы он совсем не болел, то, во всяком случае, поддерживать его высокий уровень здоровья вполне возможно»</a:t>
            </a:r>
            <a:endParaRPr lang="ru-RU" altLang="ru-RU" sz="3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544522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Н.М. Амосов</a:t>
            </a:r>
          </a:p>
        </p:txBody>
      </p:sp>
      <p:pic>
        <p:nvPicPr>
          <p:cNvPr id="2" name="Picture 2" descr="Картинки по запросу амосов н.м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196752"/>
            <a:ext cx="2962275" cy="4772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5854503"/>
            <a:ext cx="638306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Благодарю за внимание</a:t>
            </a:r>
          </a:p>
        </p:txBody>
      </p:sp>
      <p:pic>
        <p:nvPicPr>
          <p:cNvPr id="2051" name="Picture 3" descr="C:\Documents and Settings\User\Рабочий стол\shutterstock_532679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71546"/>
            <a:ext cx="7215238" cy="4810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85720" y="2111771"/>
            <a:ext cx="857256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Указ Президента РФ № 240 от 29.05.2017 г. «Об объявлении в Российской Федерации Десятилетия детства»;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 Федеральные государственные образовательные стандарты;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 Массовые коммуникации в сфере формирования здорового образа жизни;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 Подготовка компетентных кадров в сфере формирования ценности здоровья</a:t>
            </a:r>
            <a:endParaRPr lang="ru-RU" altLang="ru-RU" sz="28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851584"/>
            <a:ext cx="792958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Основные приоритеты национальной политики Российской Федерации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214414" y="428604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Показатели медицинского обслуживания школьников</a:t>
            </a: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214282" y="2000240"/>
          <a:ext cx="3786214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Диаграмма 17"/>
          <p:cNvGraphicFramePr/>
          <p:nvPr/>
        </p:nvGraphicFramePr>
        <p:xfrm>
          <a:off x="3714744" y="1714488"/>
          <a:ext cx="528641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6418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Распределение хронической             патологии у школьников разных возрастов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285720" y="1785926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00100" y="664186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Структура хронической патологии у школьников (на 1000 учащихся)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0" y="1785926"/>
          <a:ext cx="9144000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6418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Основные показатели выявляемой патологии у школьников на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профосмотрах</a:t>
            </a:r>
            <a:endParaRPr lang="ru-RU" sz="32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285720" y="1785926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00034" y="1714488"/>
            <a:ext cx="8358246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интенсификация учебного процесса;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психоэмоциональный дискомфорт;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школьный стресс;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длительные статические нагрузки;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низкая двигательная активность;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высокая концентрация внимания;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sz="3200" b="1" dirty="0" smtClean="0">
                <a:solidFill>
                  <a:srgbClr val="006600"/>
                </a:solidFill>
              </a:rPr>
              <a:t> зрительное, зрительно-моторное, зрительно-слуховое напряжение</a:t>
            </a:r>
            <a:endParaRPr lang="ru-RU" alt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664186"/>
            <a:ext cx="652593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Школьные факторы риска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357158" y="1754581"/>
            <a:ext cx="8429684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Здоровьесберегающая среда</a:t>
            </a:r>
            <a:r>
              <a:rPr lang="ru-RU" sz="32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ru-RU" altLang="ru-RU" sz="3200" b="1" dirty="0" smtClean="0">
                <a:solidFill>
                  <a:srgbClr val="006600"/>
                </a:solidFill>
              </a:rPr>
              <a:t>– это благоприятная среда обитания и деятельности человека</a:t>
            </a:r>
          </a:p>
          <a:p>
            <a:pPr eaLnBrk="1" hangingPunct="1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Здоровьесберегающая среда образовательной организации</a:t>
            </a:r>
            <a:r>
              <a:rPr lang="ru-RU" sz="32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ru-RU" altLang="ru-RU" sz="3200" b="1" dirty="0" smtClean="0">
                <a:solidFill>
                  <a:srgbClr val="006600"/>
                </a:solidFill>
              </a:rPr>
              <a:t>– это окружающая и социальная среда, способствующая достижению личности полноценного формирования</a:t>
            </a:r>
            <a:endParaRPr lang="ru-RU" alt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664186"/>
            <a:ext cx="53659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Здоровьесбережение </a:t>
            </a:r>
          </a:p>
        </p:txBody>
      </p:sp>
    </p:spTree>
    <p:extLst>
      <p:ext uri="{BB962C8B-B14F-4D97-AF65-F5344CB8AC3E}">
        <p14:creationId xmlns=""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2026</TotalTime>
  <Words>736</Words>
  <Application>Microsoft Office PowerPoint</Application>
  <PresentationFormat>Экран (4:3)</PresentationFormat>
  <Paragraphs>155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dfd</cp:lastModifiedBy>
  <cp:revision>228</cp:revision>
  <dcterms:created xsi:type="dcterms:W3CDTF">2011-02-11T04:51:45Z</dcterms:created>
  <dcterms:modified xsi:type="dcterms:W3CDTF">2018-12-05T19:28:14Z</dcterms:modified>
</cp:coreProperties>
</file>