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harts/chart2.xml" ContentType="application/vnd.openxmlformats-officedocument.drawingml.chart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charts/chart3.xml" ContentType="application/vnd.openxmlformats-officedocument.drawingml.chart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drawings/drawing1.xml" ContentType="application/vnd.openxmlformats-officedocument.drawingml.chartshapes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2" r:id="rId2"/>
    <p:sldId id="263" r:id="rId3"/>
    <p:sldId id="264" r:id="rId4"/>
    <p:sldId id="265" r:id="rId5"/>
    <p:sldId id="266" r:id="rId6"/>
    <p:sldId id="267" r:id="rId7"/>
    <p:sldId id="268" r:id="rId8"/>
    <p:sldId id="293" r:id="rId9"/>
    <p:sldId id="269" r:id="rId10"/>
    <p:sldId id="272" r:id="rId11"/>
    <p:sldId id="273" r:id="rId12"/>
    <p:sldId id="270" r:id="rId13"/>
    <p:sldId id="294" r:id="rId14"/>
    <p:sldId id="271" r:id="rId15"/>
    <p:sldId id="274" r:id="rId16"/>
    <p:sldId id="295" r:id="rId17"/>
    <p:sldId id="275" r:id="rId18"/>
    <p:sldId id="276" r:id="rId19"/>
    <p:sldId id="296" r:id="rId20"/>
    <p:sldId id="282" r:id="rId21"/>
    <p:sldId id="277" r:id="rId22"/>
    <p:sldId id="283" r:id="rId23"/>
    <p:sldId id="279" r:id="rId24"/>
    <p:sldId id="297" r:id="rId25"/>
    <p:sldId id="280" r:id="rId26"/>
    <p:sldId id="284" r:id="rId27"/>
    <p:sldId id="290" r:id="rId28"/>
    <p:sldId id="288" r:id="rId29"/>
    <p:sldId id="291" r:id="rId30"/>
    <p:sldId id="287" r:id="rId31"/>
    <p:sldId id="292" r:id="rId32"/>
    <p:sldId id="286" r:id="rId33"/>
    <p:sldId id="281" r:id="rId34"/>
    <p:sldId id="289" r:id="rId3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8E0000"/>
    <a:srgbClr val="339933"/>
    <a:srgbClr val="E6EDF6"/>
    <a:srgbClr val="E60000"/>
    <a:srgbClr val="339966"/>
    <a:srgbClr val="008000"/>
    <a:srgbClr val="DE0000"/>
    <a:srgbClr val="E98D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horzBarState="maximized">
    <p:restoredLeft sz="15030" autoAdjust="0"/>
    <p:restoredTop sz="94660"/>
  </p:normalViewPr>
  <p:slideViewPr>
    <p:cSldViewPr>
      <p:cViewPr varScale="1">
        <p:scale>
          <a:sx n="67" d="100"/>
          <a:sy n="67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Всего специалистов - 18961 чел.</c:v>
                </c:pt>
              </c:strCache>
            </c:strRef>
          </c:tx>
          <c:invertIfNegative val="0"/>
          <c:cat>
            <c:strRef>
              <c:f>Лист1!$A$2</c:f>
              <c:strCache>
                <c:ptCount val="1"/>
                <c:pt idx="0">
                  <c:v>На 1 января 2018 год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18961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специалисты неонатальной и педиатрической службы - 2079 чел.</c:v>
                </c:pt>
              </c:strCache>
            </c:strRef>
          </c:tx>
          <c:invertIfNegative val="0"/>
          <c:cat>
            <c:strRef>
              <c:f>Лист1!$A$2</c:f>
              <c:strCache>
                <c:ptCount val="1"/>
                <c:pt idx="0">
                  <c:v>На 1 января 2018 год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2079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one"/>
        <c:axId val="132621440"/>
        <c:axId val="132622976"/>
        <c:axId val="0"/>
      </c:bar3DChart>
      <c:catAx>
        <c:axId val="132621440"/>
        <c:scaling>
          <c:orientation val="minMax"/>
        </c:scaling>
        <c:delete val="1"/>
        <c:axPos val="b"/>
        <c:majorTickMark val="out"/>
        <c:minorTickMark val="none"/>
        <c:tickLblPos val="nextTo"/>
        <c:crossAx val="132622976"/>
        <c:crosses val="autoZero"/>
        <c:auto val="1"/>
        <c:lblAlgn val="ctr"/>
        <c:lblOffset val="100"/>
        <c:noMultiLvlLbl val="0"/>
      </c:catAx>
      <c:valAx>
        <c:axId val="13262297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rgbClr val="006600"/>
                </a:solidFill>
              </a:defRPr>
            </a:pPr>
            <a:endParaRPr lang="ru-RU"/>
          </a:p>
        </c:txPr>
        <c:crossAx val="132621440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 sz="2400">
              <a:solidFill>
                <a:srgbClr val="006600"/>
              </a:solidFill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 b="1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всего выездов - 1461</c:v>
                </c:pt>
              </c:strCache>
            </c:strRef>
          </c:tx>
          <c:invertIfNegative val="0"/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1461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перегоспитализировано - 527</c:v>
                </c:pt>
              </c:strCache>
            </c:strRef>
          </c:tx>
          <c:invertIfNegative val="0"/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527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one"/>
        <c:axId val="45159552"/>
        <c:axId val="45161088"/>
        <c:axId val="0"/>
      </c:bar3DChart>
      <c:catAx>
        <c:axId val="45159552"/>
        <c:scaling>
          <c:orientation val="minMax"/>
        </c:scaling>
        <c:delete val="1"/>
        <c:axPos val="b"/>
        <c:majorTickMark val="out"/>
        <c:minorTickMark val="none"/>
        <c:tickLblPos val="nextTo"/>
        <c:crossAx val="45161088"/>
        <c:crosses val="autoZero"/>
        <c:auto val="1"/>
        <c:lblAlgn val="ctr"/>
        <c:lblOffset val="100"/>
        <c:noMultiLvlLbl val="0"/>
      </c:catAx>
      <c:valAx>
        <c:axId val="4516108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rgbClr val="006600"/>
                </a:solidFill>
              </a:defRPr>
            </a:pPr>
            <a:endParaRPr lang="ru-RU"/>
          </a:p>
        </c:txPr>
        <c:crossAx val="45159552"/>
        <c:crosses val="autoZero"/>
        <c:crossBetween val="between"/>
      </c:valAx>
    </c:plotArea>
    <c:legend>
      <c:legendPos val="r"/>
      <c:overlay val="0"/>
      <c:txPr>
        <a:bodyPr/>
        <a:lstStyle/>
        <a:p>
          <a:pPr>
            <a:defRPr sz="2800">
              <a:solidFill>
                <a:srgbClr val="006600"/>
              </a:solidFill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2000" b="1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0697916377731274"/>
          <c:y val="4.8284751775478502E-2"/>
          <c:w val="0.46597740807745214"/>
          <c:h val="0.75183245988557201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дистанционные консультации - 805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3000">
                    <a:solidFill>
                      <a:srgbClr val="006600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805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медицинская эвакуация - 57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3000">
                    <a:solidFill>
                      <a:srgbClr val="006600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57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one"/>
        <c:axId val="180030848"/>
        <c:axId val="173966464"/>
        <c:axId val="0"/>
      </c:bar3DChart>
      <c:catAx>
        <c:axId val="180030848"/>
        <c:scaling>
          <c:orientation val="minMax"/>
        </c:scaling>
        <c:delete val="1"/>
        <c:axPos val="b"/>
        <c:majorTickMark val="out"/>
        <c:minorTickMark val="none"/>
        <c:tickLblPos val="nextTo"/>
        <c:crossAx val="173966464"/>
        <c:crosses val="autoZero"/>
        <c:auto val="1"/>
        <c:lblAlgn val="ctr"/>
        <c:lblOffset val="100"/>
        <c:noMultiLvlLbl val="0"/>
      </c:catAx>
      <c:valAx>
        <c:axId val="17396646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rgbClr val="006600"/>
                </a:solidFill>
              </a:defRPr>
            </a:pPr>
            <a:endParaRPr lang="ru-RU"/>
          </a:p>
        </c:txPr>
        <c:crossAx val="18003084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"/>
          <c:y val="0.77211541204526379"/>
          <c:w val="0.98814930927375955"/>
          <c:h val="0.22017620829862708"/>
        </c:manualLayout>
      </c:layout>
      <c:overlay val="0"/>
      <c:txPr>
        <a:bodyPr/>
        <a:lstStyle/>
        <a:p>
          <a:pPr>
            <a:defRPr sz="2500">
              <a:solidFill>
                <a:srgbClr val="006600"/>
              </a:solidFill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2000" b="1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2016 год</c:v>
                </c:pt>
              </c:strCache>
            </c:strRef>
          </c:tx>
          <c:invertIfNegative val="0"/>
          <c:cat>
            <c:strRef>
              <c:f>Лист1!$A$2</c:f>
              <c:strCache>
                <c:ptCount val="1"/>
                <c:pt idx="0">
                  <c:v>Рождаемость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26411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2017 год</c:v>
                </c:pt>
              </c:strCache>
            </c:strRef>
          </c:tx>
          <c:invertIfNegative val="0"/>
          <c:cat>
            <c:strRef>
              <c:f>Лист1!$A$2</c:f>
              <c:strCache>
                <c:ptCount val="1"/>
                <c:pt idx="0">
                  <c:v>Рождаемость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22624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one"/>
        <c:axId val="48571520"/>
        <c:axId val="48573056"/>
        <c:axId val="48542144"/>
      </c:bar3DChart>
      <c:catAx>
        <c:axId val="4857152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48573056"/>
        <c:crosses val="autoZero"/>
        <c:auto val="1"/>
        <c:lblAlgn val="ctr"/>
        <c:lblOffset val="100"/>
        <c:noMultiLvlLbl val="0"/>
      </c:catAx>
      <c:valAx>
        <c:axId val="4857305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rgbClr val="006600"/>
                </a:solidFill>
              </a:defRPr>
            </a:pPr>
            <a:endParaRPr lang="ru-RU"/>
          </a:p>
        </c:txPr>
        <c:crossAx val="48571520"/>
        <c:crosses val="autoZero"/>
        <c:crossBetween val="between"/>
      </c:valAx>
      <c:serAx>
        <c:axId val="4854214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2400">
                <a:solidFill>
                  <a:srgbClr val="006600"/>
                </a:solidFill>
              </a:defRPr>
            </a:pPr>
            <a:endParaRPr lang="ru-RU"/>
          </a:p>
        </c:txPr>
        <c:crossAx val="48573056"/>
        <c:crosses val="autoZero"/>
      </c:serAx>
    </c:plotArea>
    <c:legend>
      <c:legendPos val="r"/>
      <c:layout>
        <c:manualLayout>
          <c:xMode val="edge"/>
          <c:yMode val="edge"/>
          <c:x val="0.79778310417961573"/>
          <c:y val="0.3128545940083729"/>
          <c:w val="0.19268342056087862"/>
          <c:h val="0.27950695602486209"/>
        </c:manualLayout>
      </c:layout>
      <c:overlay val="0"/>
      <c:txPr>
        <a:bodyPr/>
        <a:lstStyle/>
        <a:p>
          <a:pPr>
            <a:defRPr sz="2600">
              <a:solidFill>
                <a:srgbClr val="006600"/>
              </a:solidFill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2000" b="1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7030A0"/>
              </a:solidFill>
            </c:spPr>
          </c:dPt>
          <c:dPt>
            <c:idx val="1"/>
            <c:invertIfNegative val="0"/>
            <c:bubble3D val="0"/>
            <c:spPr>
              <a:solidFill>
                <a:srgbClr val="0070C0"/>
              </a:solidFill>
            </c:spPr>
          </c:dPt>
          <c:dPt>
            <c:idx val="2"/>
            <c:invertIfNegative val="0"/>
            <c:bubble3D val="0"/>
            <c:spPr>
              <a:solidFill>
                <a:srgbClr val="FFFF00"/>
              </a:solidFill>
            </c:spPr>
          </c:dPt>
          <c:dPt>
            <c:idx val="3"/>
            <c:invertIfNegative val="0"/>
            <c:bubble3D val="0"/>
            <c:spPr>
              <a:solidFill>
                <a:srgbClr val="8E0000"/>
              </a:solidFill>
            </c:spPr>
          </c:dPt>
          <c:dPt>
            <c:idx val="4"/>
            <c:invertIfNegative val="0"/>
            <c:bubble3D val="0"/>
            <c:spPr>
              <a:solidFill>
                <a:srgbClr val="006600"/>
              </a:solidFill>
            </c:spPr>
          </c:dPt>
          <c:dLbls>
            <c:txPr>
              <a:bodyPr/>
              <a:lstStyle/>
              <a:p>
                <a:pPr>
                  <a:defRPr sz="2800">
                    <a:solidFill>
                      <a:srgbClr val="006600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2013 г</c:v>
                </c:pt>
                <c:pt idx="1">
                  <c:v>2014 г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7.4</c:v>
                </c:pt>
                <c:pt idx="1">
                  <c:v>7.2</c:v>
                </c:pt>
                <c:pt idx="2">
                  <c:v>6.8</c:v>
                </c:pt>
                <c:pt idx="3">
                  <c:v>6.3</c:v>
                </c:pt>
                <c:pt idx="4">
                  <c:v>6.8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one"/>
        <c:axId val="48652672"/>
        <c:axId val="48661632"/>
        <c:axId val="0"/>
      </c:bar3DChart>
      <c:catAx>
        <c:axId val="48652672"/>
        <c:scaling>
          <c:orientation val="minMax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rgbClr val="006600"/>
                </a:solidFill>
              </a:defRPr>
            </a:pPr>
            <a:endParaRPr lang="ru-RU"/>
          </a:p>
        </c:txPr>
        <c:crossAx val="48661632"/>
        <c:crosses val="autoZero"/>
        <c:auto val="1"/>
        <c:lblAlgn val="ctr"/>
        <c:lblOffset val="100"/>
        <c:noMultiLvlLbl val="0"/>
      </c:catAx>
      <c:valAx>
        <c:axId val="48661632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rgbClr val="006600"/>
                </a:solidFill>
              </a:defRPr>
            </a:pPr>
            <a:endParaRPr lang="ru-RU"/>
          </a:p>
        </c:txPr>
        <c:crossAx val="4865267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2000" b="1"/>
      </a:pPr>
      <a:endParaRPr lang="ru-RU"/>
    </a:p>
  </c:txPr>
  <c:externalData r:id="rId1">
    <c:autoUpdate val="0"/>
  </c:externalData>
  <c:userShapes r:id="rId2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7BF7AD9-EA73-4469-9140-E5C50C98B6FC}" type="doc">
      <dgm:prSet loTypeId="urn:microsoft.com/office/officeart/2005/8/layout/vProcess5" loCatId="process" qsTypeId="urn:microsoft.com/office/officeart/2005/8/quickstyle/simple3" qsCatId="simple" csTypeId="urn:microsoft.com/office/officeart/2005/8/colors/accent3_2" csCatId="accent3" phldr="1"/>
      <dgm:spPr/>
      <dgm:t>
        <a:bodyPr/>
        <a:lstStyle/>
        <a:p>
          <a:endParaRPr lang="ru-RU"/>
        </a:p>
      </dgm:t>
    </dgm:pt>
    <dgm:pt modelId="{90D05C09-1C1C-470F-9614-B8EB87C00991}">
      <dgm:prSet phldrT="[Текст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>
        <a:noFill/>
        <a:ln>
          <a:solidFill>
            <a:srgbClr val="008000"/>
          </a:solidFill>
        </a:ln>
      </dgm:spPr>
      <dgm:t>
        <a:bodyPr/>
        <a:lstStyle/>
        <a:p>
          <a:r>
            <a:rPr lang="ru-RU" sz="2000" b="1" dirty="0" smtClean="0">
              <a:solidFill>
                <a:srgbClr val="006600"/>
              </a:solidFill>
            </a:rPr>
            <a:t>Государственная программа Омской области «Развитие здравоохранения Омской области» утверждена Постановлением Правительства Омской области от 16.10. 2013 г № 265-р</a:t>
          </a:r>
          <a:endParaRPr lang="ru-RU" sz="2000" b="1" dirty="0">
            <a:solidFill>
              <a:srgbClr val="006600"/>
            </a:solidFill>
          </a:endParaRPr>
        </a:p>
      </dgm:t>
    </dgm:pt>
    <dgm:pt modelId="{FD243FD0-75FF-4675-AA56-8A7583C86935}" type="parTrans" cxnId="{37196E77-2E6D-49FC-AFDF-55B9BBFFE03D}">
      <dgm:prSet/>
      <dgm:spPr/>
      <dgm:t>
        <a:bodyPr/>
        <a:lstStyle/>
        <a:p>
          <a:endParaRPr lang="ru-RU" sz="2000" b="1"/>
        </a:p>
      </dgm:t>
    </dgm:pt>
    <dgm:pt modelId="{5D176444-C5BF-4A3F-906C-27DA3C393354}" type="sibTrans" cxnId="{37196E77-2E6D-49FC-AFDF-55B9BBFFE03D}">
      <dgm:prSet custT="1"/>
      <dgm:spPr>
        <a:solidFill>
          <a:srgbClr val="006600">
            <a:alpha val="90000"/>
          </a:srgbClr>
        </a:solidFill>
      </dgm:spPr>
      <dgm:t>
        <a:bodyPr/>
        <a:lstStyle/>
        <a:p>
          <a:endParaRPr lang="ru-RU" sz="2000" b="1"/>
        </a:p>
      </dgm:t>
    </dgm:pt>
    <dgm:pt modelId="{95F85E5B-1E41-4FF9-9B61-B7C3B58F9124}">
      <dgm:prSet phldrT="[Текст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>
        <a:ln>
          <a:solidFill>
            <a:srgbClr val="006600"/>
          </a:solidFill>
        </a:ln>
      </dgm:spPr>
      <dgm:t>
        <a:bodyPr/>
        <a:lstStyle/>
        <a:p>
          <a:r>
            <a:rPr lang="ru-RU" sz="2000" b="1" dirty="0" smtClean="0">
              <a:solidFill>
                <a:srgbClr val="006600"/>
              </a:solidFill>
            </a:rPr>
            <a:t>«Изменения в отраслях социальной сферы, направленные на повышения эффективности здравоохранения в Омской области» от 27.02. 2013 г. №17-рп</a:t>
          </a:r>
          <a:endParaRPr lang="ru-RU" sz="2000" b="1" dirty="0">
            <a:solidFill>
              <a:srgbClr val="006600"/>
            </a:solidFill>
          </a:endParaRPr>
        </a:p>
      </dgm:t>
    </dgm:pt>
    <dgm:pt modelId="{EAC71E58-4E23-4E78-9E92-7D4A06791E2F}" type="parTrans" cxnId="{14516589-FE67-4540-B574-5A258061493C}">
      <dgm:prSet/>
      <dgm:spPr/>
      <dgm:t>
        <a:bodyPr/>
        <a:lstStyle/>
        <a:p>
          <a:endParaRPr lang="ru-RU" sz="2000" b="1"/>
        </a:p>
      </dgm:t>
    </dgm:pt>
    <dgm:pt modelId="{2B5E8AEE-D39C-4A5A-B363-0F16924679E1}" type="sibTrans" cxnId="{14516589-FE67-4540-B574-5A258061493C}">
      <dgm:prSet custT="1"/>
      <dgm:spPr>
        <a:solidFill>
          <a:srgbClr val="006600">
            <a:alpha val="90000"/>
          </a:srgbClr>
        </a:solidFill>
      </dgm:spPr>
      <dgm:t>
        <a:bodyPr/>
        <a:lstStyle/>
        <a:p>
          <a:endParaRPr lang="ru-RU" sz="2000" b="1"/>
        </a:p>
      </dgm:t>
    </dgm:pt>
    <dgm:pt modelId="{ECCE5BA8-E252-4717-9C09-B64A7FC10AC5}">
      <dgm:prSet phldrT="[Текст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>
        <a:ln>
          <a:solidFill>
            <a:srgbClr val="006600"/>
          </a:solidFill>
        </a:ln>
      </dgm:spPr>
      <dgm:t>
        <a:bodyPr/>
        <a:lstStyle/>
        <a:p>
          <a:r>
            <a:rPr lang="ru-RU" sz="2000" b="1" dirty="0" smtClean="0">
              <a:solidFill>
                <a:srgbClr val="006600"/>
              </a:solidFill>
            </a:rPr>
            <a:t>«Региональная стратегия в интересах детей на территории Омской области на 2013 – 2017 годы» от 28.02. 2013 год № 25-р</a:t>
          </a:r>
          <a:endParaRPr lang="ru-RU" sz="2000" b="1" dirty="0">
            <a:solidFill>
              <a:srgbClr val="006600"/>
            </a:solidFill>
          </a:endParaRPr>
        </a:p>
      </dgm:t>
    </dgm:pt>
    <dgm:pt modelId="{A15F7B85-503D-4907-AD0A-D4255D759DBD}" type="parTrans" cxnId="{BD3A7068-E579-429E-B5CA-B6F29601CEA0}">
      <dgm:prSet/>
      <dgm:spPr/>
      <dgm:t>
        <a:bodyPr/>
        <a:lstStyle/>
        <a:p>
          <a:endParaRPr lang="ru-RU" sz="2000" b="1"/>
        </a:p>
      </dgm:t>
    </dgm:pt>
    <dgm:pt modelId="{64B2673E-CEB1-4C88-AF5B-F399CA042EFA}" type="sibTrans" cxnId="{BD3A7068-E579-429E-B5CA-B6F29601CEA0}">
      <dgm:prSet/>
      <dgm:spPr/>
      <dgm:t>
        <a:bodyPr/>
        <a:lstStyle/>
        <a:p>
          <a:endParaRPr lang="ru-RU" sz="2000" b="1"/>
        </a:p>
      </dgm:t>
    </dgm:pt>
    <dgm:pt modelId="{FD3768DC-5961-4D7F-BB74-C116A86333F1}" type="pres">
      <dgm:prSet presAssocID="{E7BF7AD9-EA73-4469-9140-E5C50C98B6FC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97A6767-B88E-4733-851E-FA09C4F6B9BF}" type="pres">
      <dgm:prSet presAssocID="{E7BF7AD9-EA73-4469-9140-E5C50C98B6FC}" presName="dummyMaxCanvas" presStyleCnt="0">
        <dgm:presLayoutVars/>
      </dgm:prSet>
      <dgm:spPr/>
    </dgm:pt>
    <dgm:pt modelId="{11DCB8F4-83DD-44D2-AB50-4040CBBC13DE}" type="pres">
      <dgm:prSet presAssocID="{E7BF7AD9-EA73-4469-9140-E5C50C98B6FC}" presName="ThreeNodes_1" presStyleLbl="node1" presStyleIdx="0" presStyleCnt="3" custLinFactNeighborX="2378" custLinFactNeighborY="3275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2F43DC-4749-42BC-9193-B95BABD41E9E}" type="pres">
      <dgm:prSet presAssocID="{E7BF7AD9-EA73-4469-9140-E5C50C98B6FC}" presName="ThreeNodes_2" presStyleLbl="node1" presStyleIdx="1" presStyleCnt="3" custScaleX="106148" custLinFactNeighborX="2937" custLinFactNeighborY="2199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D500FC-7A23-42D4-8C62-5F0723D29FC9}" type="pres">
      <dgm:prSet presAssocID="{E7BF7AD9-EA73-4469-9140-E5C50C98B6FC}" presName="ThreeNodes_3" presStyleLbl="node1" presStyleIdx="2" presStyleCnt="3" custScaleY="65372" custLinFactNeighborY="-608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AC1A60D-A220-4818-A2A7-90981FB226CE}" type="pres">
      <dgm:prSet presAssocID="{E7BF7AD9-EA73-4469-9140-E5C50C98B6FC}" presName="ThreeConn_1-2" presStyleLbl="fgAccFollowNode1" presStyleIdx="0" presStyleCnt="2" custLinFactNeighborX="21128" custLinFactNeighborY="330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0FD753-C4BB-474A-BE6F-1E73906CE201}" type="pres">
      <dgm:prSet presAssocID="{E7BF7AD9-EA73-4469-9140-E5C50C98B6FC}" presName="ThreeConn_2-3" presStyleLbl="fgAccFollowNode1" presStyleIdx="1" presStyleCnt="2" custLinFactNeighborX="40733" custLinFactNeighborY="1814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91A96C1-3BD7-43F9-817C-4C534978D2A0}" type="pres">
      <dgm:prSet presAssocID="{E7BF7AD9-EA73-4469-9140-E5C50C98B6FC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907683-2C74-453B-A925-68D81B00C904}" type="pres">
      <dgm:prSet presAssocID="{E7BF7AD9-EA73-4469-9140-E5C50C98B6FC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879C7B1-2806-4C06-BAF3-41EC5A85D36D}" type="pres">
      <dgm:prSet presAssocID="{E7BF7AD9-EA73-4469-9140-E5C50C98B6FC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B41FF53-09E4-4DC6-84E7-5067134922E7}" type="presOf" srcId="{ECCE5BA8-E252-4717-9C09-B64A7FC10AC5}" destId="{8879C7B1-2806-4C06-BAF3-41EC5A85D36D}" srcOrd="1" destOrd="0" presId="urn:microsoft.com/office/officeart/2005/8/layout/vProcess5"/>
    <dgm:cxn modelId="{A1FDEEB4-303A-40D1-A643-CA6B0E0D6270}" type="presOf" srcId="{90D05C09-1C1C-470F-9614-B8EB87C00991}" destId="{891A96C1-3BD7-43F9-817C-4C534978D2A0}" srcOrd="1" destOrd="0" presId="urn:microsoft.com/office/officeart/2005/8/layout/vProcess5"/>
    <dgm:cxn modelId="{14516589-FE67-4540-B574-5A258061493C}" srcId="{E7BF7AD9-EA73-4469-9140-E5C50C98B6FC}" destId="{95F85E5B-1E41-4FF9-9B61-B7C3B58F9124}" srcOrd="1" destOrd="0" parTransId="{EAC71E58-4E23-4E78-9E92-7D4A06791E2F}" sibTransId="{2B5E8AEE-D39C-4A5A-B363-0F16924679E1}"/>
    <dgm:cxn modelId="{1B3E2992-B176-4037-8512-15484E374F21}" type="presOf" srcId="{90D05C09-1C1C-470F-9614-B8EB87C00991}" destId="{11DCB8F4-83DD-44D2-AB50-4040CBBC13DE}" srcOrd="0" destOrd="0" presId="urn:microsoft.com/office/officeart/2005/8/layout/vProcess5"/>
    <dgm:cxn modelId="{37196E77-2E6D-49FC-AFDF-55B9BBFFE03D}" srcId="{E7BF7AD9-EA73-4469-9140-E5C50C98B6FC}" destId="{90D05C09-1C1C-470F-9614-B8EB87C00991}" srcOrd="0" destOrd="0" parTransId="{FD243FD0-75FF-4675-AA56-8A7583C86935}" sibTransId="{5D176444-C5BF-4A3F-906C-27DA3C393354}"/>
    <dgm:cxn modelId="{45B71262-A26E-4E65-87DF-63C7470CF6A4}" type="presOf" srcId="{95F85E5B-1E41-4FF9-9B61-B7C3B58F9124}" destId="{1E2F43DC-4749-42BC-9193-B95BABD41E9E}" srcOrd="0" destOrd="0" presId="urn:microsoft.com/office/officeart/2005/8/layout/vProcess5"/>
    <dgm:cxn modelId="{C04C7536-FC3E-4779-A156-C8E8750AC684}" type="presOf" srcId="{E7BF7AD9-EA73-4469-9140-E5C50C98B6FC}" destId="{FD3768DC-5961-4D7F-BB74-C116A86333F1}" srcOrd="0" destOrd="0" presId="urn:microsoft.com/office/officeart/2005/8/layout/vProcess5"/>
    <dgm:cxn modelId="{922D7EE8-E336-428D-82A6-822ADDD96A60}" type="presOf" srcId="{95F85E5B-1E41-4FF9-9B61-B7C3B58F9124}" destId="{77907683-2C74-453B-A925-68D81B00C904}" srcOrd="1" destOrd="0" presId="urn:microsoft.com/office/officeart/2005/8/layout/vProcess5"/>
    <dgm:cxn modelId="{D6C6A0FA-086D-4D43-BD9F-AE06BD285ACB}" type="presOf" srcId="{5D176444-C5BF-4A3F-906C-27DA3C393354}" destId="{2AC1A60D-A220-4818-A2A7-90981FB226CE}" srcOrd="0" destOrd="0" presId="urn:microsoft.com/office/officeart/2005/8/layout/vProcess5"/>
    <dgm:cxn modelId="{153CD9FD-A307-422E-ABE0-F9EBF69E8DA2}" type="presOf" srcId="{2B5E8AEE-D39C-4A5A-B363-0F16924679E1}" destId="{790FD753-C4BB-474A-BE6F-1E73906CE201}" srcOrd="0" destOrd="0" presId="urn:microsoft.com/office/officeart/2005/8/layout/vProcess5"/>
    <dgm:cxn modelId="{BD3A7068-E579-429E-B5CA-B6F29601CEA0}" srcId="{E7BF7AD9-EA73-4469-9140-E5C50C98B6FC}" destId="{ECCE5BA8-E252-4717-9C09-B64A7FC10AC5}" srcOrd="2" destOrd="0" parTransId="{A15F7B85-503D-4907-AD0A-D4255D759DBD}" sibTransId="{64B2673E-CEB1-4C88-AF5B-F399CA042EFA}"/>
    <dgm:cxn modelId="{F0C81674-9572-4475-92B4-3707512A483C}" type="presOf" srcId="{ECCE5BA8-E252-4717-9C09-B64A7FC10AC5}" destId="{19D500FC-7A23-42D4-8C62-5F0723D29FC9}" srcOrd="0" destOrd="0" presId="urn:microsoft.com/office/officeart/2005/8/layout/vProcess5"/>
    <dgm:cxn modelId="{A7637DF9-2379-4083-BF2F-31C0FBEAA396}" type="presParOf" srcId="{FD3768DC-5961-4D7F-BB74-C116A86333F1}" destId="{097A6767-B88E-4733-851E-FA09C4F6B9BF}" srcOrd="0" destOrd="0" presId="urn:microsoft.com/office/officeart/2005/8/layout/vProcess5"/>
    <dgm:cxn modelId="{60635CF2-A2CB-460F-A424-5C91292F6AA3}" type="presParOf" srcId="{FD3768DC-5961-4D7F-BB74-C116A86333F1}" destId="{11DCB8F4-83DD-44D2-AB50-4040CBBC13DE}" srcOrd="1" destOrd="0" presId="urn:microsoft.com/office/officeart/2005/8/layout/vProcess5"/>
    <dgm:cxn modelId="{203D19C7-766F-435F-B1C6-452A69386478}" type="presParOf" srcId="{FD3768DC-5961-4D7F-BB74-C116A86333F1}" destId="{1E2F43DC-4749-42BC-9193-B95BABD41E9E}" srcOrd="2" destOrd="0" presId="urn:microsoft.com/office/officeart/2005/8/layout/vProcess5"/>
    <dgm:cxn modelId="{1B7B2F5F-CF1C-473F-9EA5-60059EAD0D36}" type="presParOf" srcId="{FD3768DC-5961-4D7F-BB74-C116A86333F1}" destId="{19D500FC-7A23-42D4-8C62-5F0723D29FC9}" srcOrd="3" destOrd="0" presId="urn:microsoft.com/office/officeart/2005/8/layout/vProcess5"/>
    <dgm:cxn modelId="{CDAB24BB-F7C6-4C56-B35C-FB660A64536F}" type="presParOf" srcId="{FD3768DC-5961-4D7F-BB74-C116A86333F1}" destId="{2AC1A60D-A220-4818-A2A7-90981FB226CE}" srcOrd="4" destOrd="0" presId="urn:microsoft.com/office/officeart/2005/8/layout/vProcess5"/>
    <dgm:cxn modelId="{06A44A36-49EA-4744-BB3F-3430F9DBE184}" type="presParOf" srcId="{FD3768DC-5961-4D7F-BB74-C116A86333F1}" destId="{790FD753-C4BB-474A-BE6F-1E73906CE201}" srcOrd="5" destOrd="0" presId="urn:microsoft.com/office/officeart/2005/8/layout/vProcess5"/>
    <dgm:cxn modelId="{66DF841F-CE4F-4189-8CF0-FD5CBBA11460}" type="presParOf" srcId="{FD3768DC-5961-4D7F-BB74-C116A86333F1}" destId="{891A96C1-3BD7-43F9-817C-4C534978D2A0}" srcOrd="6" destOrd="0" presId="urn:microsoft.com/office/officeart/2005/8/layout/vProcess5"/>
    <dgm:cxn modelId="{6ADE56DD-A7AE-484A-91C9-A29D5638E80B}" type="presParOf" srcId="{FD3768DC-5961-4D7F-BB74-C116A86333F1}" destId="{77907683-2C74-453B-A925-68D81B00C904}" srcOrd="7" destOrd="0" presId="urn:microsoft.com/office/officeart/2005/8/layout/vProcess5"/>
    <dgm:cxn modelId="{3C214357-907D-4C75-95E7-79B657EAED1B}" type="presParOf" srcId="{FD3768DC-5961-4D7F-BB74-C116A86333F1}" destId="{8879C7B1-2806-4C06-BAF3-41EC5A85D36D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617984E-5DE2-4A1F-8BBD-C48A9F11B188}" type="doc">
      <dgm:prSet loTypeId="urn:microsoft.com/office/officeart/2005/8/layout/hProcess9" loCatId="process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ru-RU"/>
        </a:p>
      </dgm:t>
    </dgm:pt>
    <dgm:pt modelId="{843C8334-9B38-4F78-9301-2274045A5A34}">
      <dgm:prSet phldrT="[Текст]" custT="1"/>
      <dgm:spPr/>
      <dgm:t>
        <a:bodyPr/>
        <a:lstStyle/>
        <a:p>
          <a:r>
            <a:rPr lang="en-US" sz="1700" b="1" dirty="0" smtClean="0">
              <a:latin typeface="Arial" pitchFamily="34" charset="0"/>
              <a:cs typeface="Arial" pitchFamily="34" charset="0"/>
            </a:rPr>
            <a:t>I</a:t>
          </a:r>
          <a:r>
            <a:rPr lang="ru-RU" sz="1700" b="1" dirty="0" smtClean="0">
              <a:latin typeface="Arial" pitchFamily="34" charset="0"/>
              <a:cs typeface="Arial" pitchFamily="34" charset="0"/>
            </a:rPr>
            <a:t> уровень – 28 центральных районных больниц (акушерские отделения)</a:t>
          </a:r>
          <a:endParaRPr lang="ru-RU" sz="1700" b="1" dirty="0">
            <a:latin typeface="Arial" pitchFamily="34" charset="0"/>
            <a:cs typeface="Arial" pitchFamily="34" charset="0"/>
          </a:endParaRPr>
        </a:p>
      </dgm:t>
    </dgm:pt>
    <dgm:pt modelId="{5D0F49D0-02E6-40D0-B74D-B42CB889F7AD}" type="parTrans" cxnId="{BE6E64BC-3AC8-4194-A2B6-03A40CF3CD8C}">
      <dgm:prSet/>
      <dgm:spPr/>
      <dgm:t>
        <a:bodyPr/>
        <a:lstStyle/>
        <a:p>
          <a:endParaRPr lang="ru-RU"/>
        </a:p>
      </dgm:t>
    </dgm:pt>
    <dgm:pt modelId="{F2F5CAA4-7BBB-4C2E-BABA-13BB55A6E9D9}" type="sibTrans" cxnId="{BE6E64BC-3AC8-4194-A2B6-03A40CF3CD8C}">
      <dgm:prSet/>
      <dgm:spPr/>
      <dgm:t>
        <a:bodyPr/>
        <a:lstStyle/>
        <a:p>
          <a:endParaRPr lang="ru-RU"/>
        </a:p>
      </dgm:t>
    </dgm:pt>
    <dgm:pt modelId="{D0234F2F-BE9B-4A08-BDAD-CEEE40AD54A4}">
      <dgm:prSet phldrT="[Текст]" custT="1"/>
      <dgm:spPr/>
      <dgm:t>
        <a:bodyPr/>
        <a:lstStyle/>
        <a:p>
          <a:r>
            <a:rPr lang="en-US" sz="17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II</a:t>
          </a:r>
          <a:r>
            <a:rPr lang="ru-RU" sz="17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уровень – 4 родильных дома в областном центре </a:t>
          </a:r>
        </a:p>
        <a:p>
          <a:r>
            <a:rPr lang="ru-RU" sz="17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и 3 межрайонных (Тара, Калачинск, Исилькуль)  </a:t>
          </a:r>
          <a:endParaRPr lang="ru-RU" sz="1700" b="1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BAE5C14D-B4A4-41B6-8900-0E303A4D3265}" type="parTrans" cxnId="{F68815F9-4C08-424E-8689-7E5B1107DDBD}">
      <dgm:prSet/>
      <dgm:spPr/>
      <dgm:t>
        <a:bodyPr/>
        <a:lstStyle/>
        <a:p>
          <a:endParaRPr lang="ru-RU"/>
        </a:p>
      </dgm:t>
    </dgm:pt>
    <dgm:pt modelId="{4B7ED48D-07D9-4C8F-B194-92CC1C37F499}" type="sibTrans" cxnId="{F68815F9-4C08-424E-8689-7E5B1107DDBD}">
      <dgm:prSet/>
      <dgm:spPr/>
      <dgm:t>
        <a:bodyPr/>
        <a:lstStyle/>
        <a:p>
          <a:endParaRPr lang="ru-RU"/>
        </a:p>
      </dgm:t>
    </dgm:pt>
    <dgm:pt modelId="{43630581-BB5E-4557-BCAE-C3EC9428EEE9}">
      <dgm:prSet phldrT="[Текст]" custT="1"/>
      <dgm:spPr/>
      <dgm:t>
        <a:bodyPr/>
        <a:lstStyle/>
        <a:p>
          <a:r>
            <a:rPr lang="en-US" sz="1700" b="1" dirty="0" smtClean="0">
              <a:latin typeface="Arial" pitchFamily="34" charset="0"/>
              <a:cs typeface="Arial" pitchFamily="34" charset="0"/>
            </a:rPr>
            <a:t>III</a:t>
          </a:r>
          <a:r>
            <a:rPr lang="ru-RU" sz="1700" b="1" dirty="0" smtClean="0">
              <a:latin typeface="Arial" pitchFamily="34" charset="0"/>
              <a:cs typeface="Arial" pitchFamily="34" charset="0"/>
            </a:rPr>
            <a:t> уровень – ПЦ Областной клинической больницы, ГКПЦ </a:t>
          </a:r>
          <a:endParaRPr lang="ru-RU" sz="1700" b="1" dirty="0">
            <a:latin typeface="Arial" pitchFamily="34" charset="0"/>
            <a:cs typeface="Arial" pitchFamily="34" charset="0"/>
          </a:endParaRPr>
        </a:p>
      </dgm:t>
    </dgm:pt>
    <dgm:pt modelId="{16021A01-E6B4-4F69-ACBD-4319DB2BA3ED}" type="parTrans" cxnId="{A37BC185-68D6-40B8-8F57-74C956E73596}">
      <dgm:prSet/>
      <dgm:spPr/>
      <dgm:t>
        <a:bodyPr/>
        <a:lstStyle/>
        <a:p>
          <a:endParaRPr lang="ru-RU"/>
        </a:p>
      </dgm:t>
    </dgm:pt>
    <dgm:pt modelId="{D80878DD-7A05-442E-BF5C-A88A0E104AC4}" type="sibTrans" cxnId="{A37BC185-68D6-40B8-8F57-74C956E73596}">
      <dgm:prSet/>
      <dgm:spPr/>
      <dgm:t>
        <a:bodyPr/>
        <a:lstStyle/>
        <a:p>
          <a:endParaRPr lang="ru-RU"/>
        </a:p>
      </dgm:t>
    </dgm:pt>
    <dgm:pt modelId="{FE4B161E-2719-4B82-8BCE-6EF3E12F7DC7}" type="pres">
      <dgm:prSet presAssocID="{F617984E-5DE2-4A1F-8BBD-C48A9F11B188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7C8AF1E-B6E6-4208-B8E1-49D99FE67779}" type="pres">
      <dgm:prSet presAssocID="{F617984E-5DE2-4A1F-8BBD-C48A9F11B188}" presName="arrow" presStyleLbl="bgShp" presStyleIdx="0" presStyleCnt="1" custLinFactNeighborX="107" custLinFactNeighborY="-5105"/>
      <dgm:spPr>
        <a:solidFill>
          <a:srgbClr val="006600"/>
        </a:solidFill>
      </dgm:spPr>
    </dgm:pt>
    <dgm:pt modelId="{33A64834-EA5C-46C7-BED9-1232358AA3DA}" type="pres">
      <dgm:prSet presAssocID="{F617984E-5DE2-4A1F-8BBD-C48A9F11B188}" presName="linearProcess" presStyleCnt="0"/>
      <dgm:spPr/>
    </dgm:pt>
    <dgm:pt modelId="{81C73D3E-C031-4153-A3D2-F3B59AFEE742}" type="pres">
      <dgm:prSet presAssocID="{843C8334-9B38-4F78-9301-2274045A5A34}" presName="tex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BFA852-B03D-412C-A77E-CD63667678FF}" type="pres">
      <dgm:prSet presAssocID="{F2F5CAA4-7BBB-4C2E-BABA-13BB55A6E9D9}" presName="sibTrans" presStyleCnt="0"/>
      <dgm:spPr/>
    </dgm:pt>
    <dgm:pt modelId="{324BDD67-D3F1-4F80-ABE9-5A6F85FBF4B5}" type="pres">
      <dgm:prSet presAssocID="{D0234F2F-BE9B-4A08-BDAD-CEEE40AD54A4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47521A-B61B-4809-8F76-85E659FA51BE}" type="pres">
      <dgm:prSet presAssocID="{4B7ED48D-07D9-4C8F-B194-92CC1C37F499}" presName="sibTrans" presStyleCnt="0"/>
      <dgm:spPr/>
    </dgm:pt>
    <dgm:pt modelId="{3296367D-5C54-43B6-ACC4-E956FA3EE51C}" type="pres">
      <dgm:prSet presAssocID="{43630581-BB5E-4557-BCAE-C3EC9428EEE9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E6E64BC-3AC8-4194-A2B6-03A40CF3CD8C}" srcId="{F617984E-5DE2-4A1F-8BBD-C48A9F11B188}" destId="{843C8334-9B38-4F78-9301-2274045A5A34}" srcOrd="0" destOrd="0" parTransId="{5D0F49D0-02E6-40D0-B74D-B42CB889F7AD}" sibTransId="{F2F5CAA4-7BBB-4C2E-BABA-13BB55A6E9D9}"/>
    <dgm:cxn modelId="{E0B9B78D-6B57-4B34-A445-D83AAD9C3F19}" type="presOf" srcId="{D0234F2F-BE9B-4A08-BDAD-CEEE40AD54A4}" destId="{324BDD67-D3F1-4F80-ABE9-5A6F85FBF4B5}" srcOrd="0" destOrd="0" presId="urn:microsoft.com/office/officeart/2005/8/layout/hProcess9"/>
    <dgm:cxn modelId="{4C3D495B-14BB-46F0-B3CA-D6FBB8B20CC0}" type="presOf" srcId="{F617984E-5DE2-4A1F-8BBD-C48A9F11B188}" destId="{FE4B161E-2719-4B82-8BCE-6EF3E12F7DC7}" srcOrd="0" destOrd="0" presId="urn:microsoft.com/office/officeart/2005/8/layout/hProcess9"/>
    <dgm:cxn modelId="{5712398D-9846-420E-8954-F93BB8DCE97F}" type="presOf" srcId="{843C8334-9B38-4F78-9301-2274045A5A34}" destId="{81C73D3E-C031-4153-A3D2-F3B59AFEE742}" srcOrd="0" destOrd="0" presId="urn:microsoft.com/office/officeart/2005/8/layout/hProcess9"/>
    <dgm:cxn modelId="{A37BC185-68D6-40B8-8F57-74C956E73596}" srcId="{F617984E-5DE2-4A1F-8BBD-C48A9F11B188}" destId="{43630581-BB5E-4557-BCAE-C3EC9428EEE9}" srcOrd="2" destOrd="0" parTransId="{16021A01-E6B4-4F69-ACBD-4319DB2BA3ED}" sibTransId="{D80878DD-7A05-442E-BF5C-A88A0E104AC4}"/>
    <dgm:cxn modelId="{F68815F9-4C08-424E-8689-7E5B1107DDBD}" srcId="{F617984E-5DE2-4A1F-8BBD-C48A9F11B188}" destId="{D0234F2F-BE9B-4A08-BDAD-CEEE40AD54A4}" srcOrd="1" destOrd="0" parTransId="{BAE5C14D-B4A4-41B6-8900-0E303A4D3265}" sibTransId="{4B7ED48D-07D9-4C8F-B194-92CC1C37F499}"/>
    <dgm:cxn modelId="{66FDC7E0-31ED-4DAA-AD08-5E29E068E1BC}" type="presOf" srcId="{43630581-BB5E-4557-BCAE-C3EC9428EEE9}" destId="{3296367D-5C54-43B6-ACC4-E956FA3EE51C}" srcOrd="0" destOrd="0" presId="urn:microsoft.com/office/officeart/2005/8/layout/hProcess9"/>
    <dgm:cxn modelId="{1A175073-896D-4826-88E1-B0DAD92DC9FD}" type="presParOf" srcId="{FE4B161E-2719-4B82-8BCE-6EF3E12F7DC7}" destId="{F7C8AF1E-B6E6-4208-B8E1-49D99FE67779}" srcOrd="0" destOrd="0" presId="urn:microsoft.com/office/officeart/2005/8/layout/hProcess9"/>
    <dgm:cxn modelId="{52DB300C-673E-4EEA-8D1B-D2AEE17CF8CD}" type="presParOf" srcId="{FE4B161E-2719-4B82-8BCE-6EF3E12F7DC7}" destId="{33A64834-EA5C-46C7-BED9-1232358AA3DA}" srcOrd="1" destOrd="0" presId="urn:microsoft.com/office/officeart/2005/8/layout/hProcess9"/>
    <dgm:cxn modelId="{4AA8A8AE-0825-48FE-95AA-82167F0D3C1A}" type="presParOf" srcId="{33A64834-EA5C-46C7-BED9-1232358AA3DA}" destId="{81C73D3E-C031-4153-A3D2-F3B59AFEE742}" srcOrd="0" destOrd="0" presId="urn:microsoft.com/office/officeart/2005/8/layout/hProcess9"/>
    <dgm:cxn modelId="{DE2DC260-714D-4638-9E69-3D874A9AAB0D}" type="presParOf" srcId="{33A64834-EA5C-46C7-BED9-1232358AA3DA}" destId="{DCBFA852-B03D-412C-A77E-CD63667678FF}" srcOrd="1" destOrd="0" presId="urn:microsoft.com/office/officeart/2005/8/layout/hProcess9"/>
    <dgm:cxn modelId="{D41167EA-7F93-4A16-8B5E-0CC9ED807453}" type="presParOf" srcId="{33A64834-EA5C-46C7-BED9-1232358AA3DA}" destId="{324BDD67-D3F1-4F80-ABE9-5A6F85FBF4B5}" srcOrd="2" destOrd="0" presId="urn:microsoft.com/office/officeart/2005/8/layout/hProcess9"/>
    <dgm:cxn modelId="{CEA06F6C-41A7-49AD-86F2-F3438AD8B3DF}" type="presParOf" srcId="{33A64834-EA5C-46C7-BED9-1232358AA3DA}" destId="{D747521A-B61B-4809-8F76-85E659FA51BE}" srcOrd="3" destOrd="0" presId="urn:microsoft.com/office/officeart/2005/8/layout/hProcess9"/>
    <dgm:cxn modelId="{C16246A8-51D6-4C55-88DE-21107B109F4F}" type="presParOf" srcId="{33A64834-EA5C-46C7-BED9-1232358AA3DA}" destId="{3296367D-5C54-43B6-ACC4-E956FA3EE51C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9ECA7B9-01F6-481D-82F5-2E9EC3017E6B}" type="doc">
      <dgm:prSet loTypeId="urn:microsoft.com/office/officeart/2005/8/layout/vProcess5" loCatId="process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ru-RU"/>
        </a:p>
      </dgm:t>
    </dgm:pt>
    <dgm:pt modelId="{3D2F4FD6-5086-49C5-BB9A-2326AF1BC0F4}">
      <dgm:prSet phldrT="[Текст]"/>
      <dgm:spPr/>
      <dgm:t>
        <a:bodyPr/>
        <a:lstStyle/>
        <a:p>
          <a:r>
            <a:rPr lang="ru-RU" b="1" dirty="0" smtClean="0">
              <a:ln w="11430"/>
              <a:solidFill>
                <a:srgbClr val="006600"/>
              </a:solidFill>
              <a:effectLst/>
              <a:latin typeface="Arial" pitchFamily="34" charset="0"/>
              <a:ea typeface="Tahoma" pitchFamily="34" charset="0"/>
              <a:cs typeface="Arial" pitchFamily="34" charset="0"/>
            </a:rPr>
            <a:t>Акушерский стационар</a:t>
          </a:r>
          <a:endParaRPr lang="ru-RU" dirty="0">
            <a:solidFill>
              <a:srgbClr val="006600"/>
            </a:solidFill>
            <a:effectLst/>
          </a:endParaRPr>
        </a:p>
      </dgm:t>
    </dgm:pt>
    <dgm:pt modelId="{04AC30EB-13A2-420B-B6E2-4F6C412EDE8D}" type="parTrans" cxnId="{D3467FB2-D1F5-4B24-A835-1F6BB178B0AD}">
      <dgm:prSet/>
      <dgm:spPr/>
      <dgm:t>
        <a:bodyPr/>
        <a:lstStyle/>
        <a:p>
          <a:endParaRPr lang="ru-RU">
            <a:solidFill>
              <a:srgbClr val="006600"/>
            </a:solidFill>
          </a:endParaRPr>
        </a:p>
      </dgm:t>
    </dgm:pt>
    <dgm:pt modelId="{CDAC272F-9F0A-498A-925F-86B4566AA463}" type="sibTrans" cxnId="{D3467FB2-D1F5-4B24-A835-1F6BB178B0AD}">
      <dgm:prSet/>
      <dgm:spPr>
        <a:solidFill>
          <a:srgbClr val="006600">
            <a:alpha val="90000"/>
          </a:srgbClr>
        </a:solidFill>
      </dgm:spPr>
      <dgm:t>
        <a:bodyPr/>
        <a:lstStyle/>
        <a:p>
          <a:endParaRPr lang="ru-RU">
            <a:solidFill>
              <a:srgbClr val="006600"/>
            </a:solidFill>
          </a:endParaRPr>
        </a:p>
      </dgm:t>
    </dgm:pt>
    <dgm:pt modelId="{CF327169-C834-44E8-B9C5-8EF3C4418EF3}">
      <dgm:prSet phldrT="[Текст]"/>
      <dgm:spPr/>
      <dgm:t>
        <a:bodyPr/>
        <a:lstStyle/>
        <a:p>
          <a:r>
            <a:rPr lang="ru-RU" b="1" dirty="0" smtClean="0">
              <a:ln w="11430"/>
              <a:solidFill>
                <a:srgbClr val="006600"/>
              </a:solidFill>
              <a:effectLst/>
              <a:latin typeface="Arial" pitchFamily="34" charset="0"/>
              <a:ea typeface="Tahoma" pitchFamily="34" charset="0"/>
              <a:cs typeface="Arial" pitchFamily="34" charset="0"/>
            </a:rPr>
            <a:t>Педиатрический стационар</a:t>
          </a:r>
          <a:endParaRPr lang="ru-RU" dirty="0">
            <a:solidFill>
              <a:srgbClr val="006600"/>
            </a:solidFill>
            <a:effectLst/>
          </a:endParaRPr>
        </a:p>
      </dgm:t>
    </dgm:pt>
    <dgm:pt modelId="{3B0A8B0E-A3E5-4C2A-BD71-674DA0EDC9BE}" type="parTrans" cxnId="{D338B96D-3A08-4982-A138-DE9882ED6C7D}">
      <dgm:prSet/>
      <dgm:spPr/>
      <dgm:t>
        <a:bodyPr/>
        <a:lstStyle/>
        <a:p>
          <a:endParaRPr lang="ru-RU">
            <a:solidFill>
              <a:srgbClr val="006600"/>
            </a:solidFill>
          </a:endParaRPr>
        </a:p>
      </dgm:t>
    </dgm:pt>
    <dgm:pt modelId="{B4A81852-0491-4865-9E19-D2E0DD013313}" type="sibTrans" cxnId="{D338B96D-3A08-4982-A138-DE9882ED6C7D}">
      <dgm:prSet/>
      <dgm:spPr>
        <a:solidFill>
          <a:srgbClr val="006600">
            <a:alpha val="90000"/>
          </a:srgbClr>
        </a:solidFill>
      </dgm:spPr>
      <dgm:t>
        <a:bodyPr/>
        <a:lstStyle/>
        <a:p>
          <a:endParaRPr lang="ru-RU">
            <a:solidFill>
              <a:srgbClr val="006600"/>
            </a:solidFill>
          </a:endParaRPr>
        </a:p>
      </dgm:t>
    </dgm:pt>
    <dgm:pt modelId="{D0D11DAF-B1AF-4D9A-9A42-7AA202777CF4}">
      <dgm:prSet phldrT="[Текст]"/>
      <dgm:spPr/>
      <dgm:t>
        <a:bodyPr/>
        <a:lstStyle/>
        <a:p>
          <a:r>
            <a:rPr lang="ru-RU" b="1" dirty="0" smtClean="0">
              <a:ln w="11430"/>
              <a:solidFill>
                <a:srgbClr val="006600"/>
              </a:solidFill>
              <a:effectLst/>
              <a:latin typeface="Arial" pitchFamily="34" charset="0"/>
              <a:ea typeface="Tahoma" pitchFamily="34" charset="0"/>
              <a:cs typeface="Arial" pitchFamily="34" charset="0"/>
            </a:rPr>
            <a:t>Консультативная поликлиника</a:t>
          </a:r>
          <a:endParaRPr lang="ru-RU" dirty="0">
            <a:solidFill>
              <a:srgbClr val="006600"/>
            </a:solidFill>
            <a:effectLst/>
          </a:endParaRPr>
        </a:p>
      </dgm:t>
    </dgm:pt>
    <dgm:pt modelId="{EB48240B-1857-49AD-A12F-269DA810586E}" type="parTrans" cxnId="{6BACA633-7509-4AF3-BC0C-EE75C7DFD921}">
      <dgm:prSet/>
      <dgm:spPr/>
      <dgm:t>
        <a:bodyPr/>
        <a:lstStyle/>
        <a:p>
          <a:endParaRPr lang="ru-RU">
            <a:solidFill>
              <a:srgbClr val="006600"/>
            </a:solidFill>
          </a:endParaRPr>
        </a:p>
      </dgm:t>
    </dgm:pt>
    <dgm:pt modelId="{B79D8FC5-DAED-4A93-8C04-C9ECFA55DDB9}" type="sibTrans" cxnId="{6BACA633-7509-4AF3-BC0C-EE75C7DFD921}">
      <dgm:prSet/>
      <dgm:spPr/>
      <dgm:t>
        <a:bodyPr/>
        <a:lstStyle/>
        <a:p>
          <a:endParaRPr lang="ru-RU">
            <a:solidFill>
              <a:srgbClr val="006600"/>
            </a:solidFill>
          </a:endParaRPr>
        </a:p>
      </dgm:t>
    </dgm:pt>
    <dgm:pt modelId="{86617E8F-8D27-46BF-B923-83ED325D6B41}" type="pres">
      <dgm:prSet presAssocID="{89ECA7B9-01F6-481D-82F5-2E9EC3017E6B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793D7E1-32C5-4AD9-8A37-48EF00C412FB}" type="pres">
      <dgm:prSet presAssocID="{89ECA7B9-01F6-481D-82F5-2E9EC3017E6B}" presName="dummyMaxCanvas" presStyleCnt="0">
        <dgm:presLayoutVars/>
      </dgm:prSet>
      <dgm:spPr/>
    </dgm:pt>
    <dgm:pt modelId="{2AA31C1E-8562-4FFD-86F6-3CBDB6945772}" type="pres">
      <dgm:prSet presAssocID="{89ECA7B9-01F6-481D-82F5-2E9EC3017E6B}" presName="ThreeNodes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AE4C60-6612-4CC8-B73B-625A450D0C6F}" type="pres">
      <dgm:prSet presAssocID="{89ECA7B9-01F6-481D-82F5-2E9EC3017E6B}" presName="ThreeNodes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E16E429-0F7D-4CD2-BB3A-CE1281C089B8}" type="pres">
      <dgm:prSet presAssocID="{89ECA7B9-01F6-481D-82F5-2E9EC3017E6B}" presName="ThreeNodes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035831-4B70-4DA7-8440-3D25DC438B21}" type="pres">
      <dgm:prSet presAssocID="{89ECA7B9-01F6-481D-82F5-2E9EC3017E6B}" presName="ThreeConn_1-2" presStyleLbl="f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95ABBE-5540-4AFD-96E2-83C453D95DA8}" type="pres">
      <dgm:prSet presAssocID="{89ECA7B9-01F6-481D-82F5-2E9EC3017E6B}" presName="ThreeConn_2-3" presStyleLbl="f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AF2234-EAD2-4F31-BE7A-FC5B134251F5}" type="pres">
      <dgm:prSet presAssocID="{89ECA7B9-01F6-481D-82F5-2E9EC3017E6B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6C7F19-9D9B-40E0-BC1C-DCADF85A923A}" type="pres">
      <dgm:prSet presAssocID="{89ECA7B9-01F6-481D-82F5-2E9EC3017E6B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39AC91-6227-4F7A-98F9-C0D625477A33}" type="pres">
      <dgm:prSet presAssocID="{89ECA7B9-01F6-481D-82F5-2E9EC3017E6B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333FFEF-A314-4A14-8EC3-F02FFBEB64D9}" type="presOf" srcId="{89ECA7B9-01F6-481D-82F5-2E9EC3017E6B}" destId="{86617E8F-8D27-46BF-B923-83ED325D6B41}" srcOrd="0" destOrd="0" presId="urn:microsoft.com/office/officeart/2005/8/layout/vProcess5"/>
    <dgm:cxn modelId="{0D108CC5-A6D4-4AF8-BB47-654E1E4E6A61}" type="presOf" srcId="{D0D11DAF-B1AF-4D9A-9A42-7AA202777CF4}" destId="{3539AC91-6227-4F7A-98F9-C0D625477A33}" srcOrd="1" destOrd="0" presId="urn:microsoft.com/office/officeart/2005/8/layout/vProcess5"/>
    <dgm:cxn modelId="{A41579E6-21E5-41A5-9546-8384B4C01F09}" type="presOf" srcId="{CF327169-C834-44E8-B9C5-8EF3C4418EF3}" destId="{D26C7F19-9D9B-40E0-BC1C-DCADF85A923A}" srcOrd="1" destOrd="0" presId="urn:microsoft.com/office/officeart/2005/8/layout/vProcess5"/>
    <dgm:cxn modelId="{096766AC-D29F-4184-A5BF-4129ED8383A6}" type="presOf" srcId="{3D2F4FD6-5086-49C5-BB9A-2326AF1BC0F4}" destId="{2AA31C1E-8562-4FFD-86F6-3CBDB6945772}" srcOrd="0" destOrd="0" presId="urn:microsoft.com/office/officeart/2005/8/layout/vProcess5"/>
    <dgm:cxn modelId="{E8FBB364-3141-4E88-9E01-2949CFE675DF}" type="presOf" srcId="{B4A81852-0491-4865-9E19-D2E0DD013313}" destId="{A595ABBE-5540-4AFD-96E2-83C453D95DA8}" srcOrd="0" destOrd="0" presId="urn:microsoft.com/office/officeart/2005/8/layout/vProcess5"/>
    <dgm:cxn modelId="{738012C3-799E-4C2D-BB61-7C05E433A8FE}" type="presOf" srcId="{CDAC272F-9F0A-498A-925F-86B4566AA463}" destId="{CE035831-4B70-4DA7-8440-3D25DC438B21}" srcOrd="0" destOrd="0" presId="urn:microsoft.com/office/officeart/2005/8/layout/vProcess5"/>
    <dgm:cxn modelId="{D3467FB2-D1F5-4B24-A835-1F6BB178B0AD}" srcId="{89ECA7B9-01F6-481D-82F5-2E9EC3017E6B}" destId="{3D2F4FD6-5086-49C5-BB9A-2326AF1BC0F4}" srcOrd="0" destOrd="0" parTransId="{04AC30EB-13A2-420B-B6E2-4F6C412EDE8D}" sibTransId="{CDAC272F-9F0A-498A-925F-86B4566AA463}"/>
    <dgm:cxn modelId="{365B2FB7-D6EB-495C-8BBB-C105FDA740B4}" type="presOf" srcId="{CF327169-C834-44E8-B9C5-8EF3C4418EF3}" destId="{ABAE4C60-6612-4CC8-B73B-625A450D0C6F}" srcOrd="0" destOrd="0" presId="urn:microsoft.com/office/officeart/2005/8/layout/vProcess5"/>
    <dgm:cxn modelId="{A5D2FCE9-A1EC-4735-8C0C-C09F28A1E13B}" type="presOf" srcId="{D0D11DAF-B1AF-4D9A-9A42-7AA202777CF4}" destId="{EE16E429-0F7D-4CD2-BB3A-CE1281C089B8}" srcOrd="0" destOrd="0" presId="urn:microsoft.com/office/officeart/2005/8/layout/vProcess5"/>
    <dgm:cxn modelId="{6BACA633-7509-4AF3-BC0C-EE75C7DFD921}" srcId="{89ECA7B9-01F6-481D-82F5-2E9EC3017E6B}" destId="{D0D11DAF-B1AF-4D9A-9A42-7AA202777CF4}" srcOrd="2" destOrd="0" parTransId="{EB48240B-1857-49AD-A12F-269DA810586E}" sibTransId="{B79D8FC5-DAED-4A93-8C04-C9ECFA55DDB9}"/>
    <dgm:cxn modelId="{D338B96D-3A08-4982-A138-DE9882ED6C7D}" srcId="{89ECA7B9-01F6-481D-82F5-2E9EC3017E6B}" destId="{CF327169-C834-44E8-B9C5-8EF3C4418EF3}" srcOrd="1" destOrd="0" parTransId="{3B0A8B0E-A3E5-4C2A-BD71-674DA0EDC9BE}" sibTransId="{B4A81852-0491-4865-9E19-D2E0DD013313}"/>
    <dgm:cxn modelId="{A20C4533-2283-499D-8E95-7BDA8C6A7079}" type="presOf" srcId="{3D2F4FD6-5086-49C5-BB9A-2326AF1BC0F4}" destId="{18AF2234-EAD2-4F31-BE7A-FC5B134251F5}" srcOrd="1" destOrd="0" presId="urn:microsoft.com/office/officeart/2005/8/layout/vProcess5"/>
    <dgm:cxn modelId="{03DB6746-9881-41F9-B4E8-0C6A0B347F16}" type="presParOf" srcId="{86617E8F-8D27-46BF-B923-83ED325D6B41}" destId="{D793D7E1-32C5-4AD9-8A37-48EF00C412FB}" srcOrd="0" destOrd="0" presId="urn:microsoft.com/office/officeart/2005/8/layout/vProcess5"/>
    <dgm:cxn modelId="{DBB10E20-E7DC-4B4D-A3AB-186CEBF3392B}" type="presParOf" srcId="{86617E8F-8D27-46BF-B923-83ED325D6B41}" destId="{2AA31C1E-8562-4FFD-86F6-3CBDB6945772}" srcOrd="1" destOrd="0" presId="urn:microsoft.com/office/officeart/2005/8/layout/vProcess5"/>
    <dgm:cxn modelId="{7500A91D-D053-4061-B5EB-008BC06F149F}" type="presParOf" srcId="{86617E8F-8D27-46BF-B923-83ED325D6B41}" destId="{ABAE4C60-6612-4CC8-B73B-625A450D0C6F}" srcOrd="2" destOrd="0" presId="urn:microsoft.com/office/officeart/2005/8/layout/vProcess5"/>
    <dgm:cxn modelId="{B03B1316-EECE-460C-AD18-AD1D26B06F03}" type="presParOf" srcId="{86617E8F-8D27-46BF-B923-83ED325D6B41}" destId="{EE16E429-0F7D-4CD2-BB3A-CE1281C089B8}" srcOrd="3" destOrd="0" presId="urn:microsoft.com/office/officeart/2005/8/layout/vProcess5"/>
    <dgm:cxn modelId="{A640EE4B-7ACE-4CE0-8FF6-A7B522645FD6}" type="presParOf" srcId="{86617E8F-8D27-46BF-B923-83ED325D6B41}" destId="{CE035831-4B70-4DA7-8440-3D25DC438B21}" srcOrd="4" destOrd="0" presId="urn:microsoft.com/office/officeart/2005/8/layout/vProcess5"/>
    <dgm:cxn modelId="{14AF3222-0DEF-40AD-B522-78EEF09B19C0}" type="presParOf" srcId="{86617E8F-8D27-46BF-B923-83ED325D6B41}" destId="{A595ABBE-5540-4AFD-96E2-83C453D95DA8}" srcOrd="5" destOrd="0" presId="urn:microsoft.com/office/officeart/2005/8/layout/vProcess5"/>
    <dgm:cxn modelId="{A93FD239-8F51-462D-921D-AF588BE59ED1}" type="presParOf" srcId="{86617E8F-8D27-46BF-B923-83ED325D6B41}" destId="{18AF2234-EAD2-4F31-BE7A-FC5B134251F5}" srcOrd="6" destOrd="0" presId="urn:microsoft.com/office/officeart/2005/8/layout/vProcess5"/>
    <dgm:cxn modelId="{3A762B69-0E71-4168-A2BC-C7F7B1E0537C}" type="presParOf" srcId="{86617E8F-8D27-46BF-B923-83ED325D6B41}" destId="{D26C7F19-9D9B-40E0-BC1C-DCADF85A923A}" srcOrd="7" destOrd="0" presId="urn:microsoft.com/office/officeart/2005/8/layout/vProcess5"/>
    <dgm:cxn modelId="{402F2C74-453F-4A4C-B6B3-083BF1A2FA71}" type="presParOf" srcId="{86617E8F-8D27-46BF-B923-83ED325D6B41}" destId="{3539AC91-6227-4F7A-98F9-C0D625477A33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9ECA7B9-01F6-481D-82F5-2E9EC3017E6B}" type="doc">
      <dgm:prSet loTypeId="urn:microsoft.com/office/officeart/2005/8/layout/vProcess5" loCatId="process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ru-RU"/>
        </a:p>
      </dgm:t>
    </dgm:pt>
    <dgm:pt modelId="{3D2F4FD6-5086-49C5-BB9A-2326AF1BC0F4}">
      <dgm:prSet phldrT="[Текст]" custT="1"/>
      <dgm:spPr/>
      <dgm:t>
        <a:bodyPr/>
        <a:lstStyle/>
        <a:p>
          <a:r>
            <a:rPr lang="ru-RU" sz="2200" b="1" dirty="0" smtClean="0">
              <a:ln w="11430"/>
              <a:solidFill>
                <a:srgbClr val="006600"/>
              </a:solidFill>
              <a:effectLst/>
              <a:latin typeface="Arial" pitchFamily="34" charset="0"/>
              <a:ea typeface="Tahoma" pitchFamily="34" charset="0"/>
              <a:cs typeface="Arial" pitchFamily="34" charset="0"/>
            </a:rPr>
            <a:t>новорожденных</a:t>
          </a:r>
          <a:endParaRPr lang="ru-RU" sz="2200" b="1" dirty="0">
            <a:solidFill>
              <a:srgbClr val="006600"/>
            </a:solidFill>
            <a:effectLst/>
            <a:latin typeface="Arial" pitchFamily="34" charset="0"/>
            <a:cs typeface="Arial" pitchFamily="34" charset="0"/>
          </a:endParaRPr>
        </a:p>
      </dgm:t>
    </dgm:pt>
    <dgm:pt modelId="{04AC30EB-13A2-420B-B6E2-4F6C412EDE8D}" type="parTrans" cxnId="{D3467FB2-D1F5-4B24-A835-1F6BB178B0AD}">
      <dgm:prSet/>
      <dgm:spPr/>
      <dgm:t>
        <a:bodyPr/>
        <a:lstStyle/>
        <a:p>
          <a:endParaRPr lang="ru-RU" b="1">
            <a:solidFill>
              <a:srgbClr val="006600"/>
            </a:solidFill>
            <a:effectLst/>
            <a:latin typeface="Arial" pitchFamily="34" charset="0"/>
            <a:cs typeface="Arial" pitchFamily="34" charset="0"/>
          </a:endParaRPr>
        </a:p>
      </dgm:t>
    </dgm:pt>
    <dgm:pt modelId="{CDAC272F-9F0A-498A-925F-86B4566AA463}" type="sibTrans" cxnId="{D3467FB2-D1F5-4B24-A835-1F6BB178B0AD}">
      <dgm:prSet/>
      <dgm:spPr>
        <a:solidFill>
          <a:srgbClr val="006600">
            <a:alpha val="90000"/>
          </a:srgbClr>
        </a:solidFill>
      </dgm:spPr>
      <dgm:t>
        <a:bodyPr/>
        <a:lstStyle/>
        <a:p>
          <a:endParaRPr lang="ru-RU" b="1">
            <a:solidFill>
              <a:srgbClr val="006600"/>
            </a:solidFill>
            <a:effectLst/>
            <a:latin typeface="Arial" pitchFamily="34" charset="0"/>
            <a:cs typeface="Arial" pitchFamily="34" charset="0"/>
          </a:endParaRPr>
        </a:p>
      </dgm:t>
    </dgm:pt>
    <dgm:pt modelId="{CF327169-C834-44E8-B9C5-8EF3C4418EF3}">
      <dgm:prSet phldrT="[Текст]" custT="1"/>
      <dgm:spPr/>
      <dgm:t>
        <a:bodyPr/>
        <a:lstStyle/>
        <a:p>
          <a:r>
            <a:rPr lang="ru-RU" sz="2200" b="1" dirty="0" smtClean="0">
              <a:ln w="11430"/>
              <a:solidFill>
                <a:srgbClr val="006600"/>
              </a:solidFill>
              <a:effectLst/>
              <a:latin typeface="Arial" pitchFamily="34" charset="0"/>
              <a:ea typeface="Tahoma" pitchFamily="34" charset="0"/>
              <a:cs typeface="Arial" pitchFamily="34" charset="0"/>
            </a:rPr>
            <a:t>реанимации и интенсивной терапии новорожденных</a:t>
          </a:r>
          <a:endParaRPr lang="ru-RU" sz="2200" b="1" dirty="0">
            <a:solidFill>
              <a:srgbClr val="006600"/>
            </a:solidFill>
            <a:effectLst/>
            <a:latin typeface="Arial" pitchFamily="34" charset="0"/>
            <a:cs typeface="Arial" pitchFamily="34" charset="0"/>
          </a:endParaRPr>
        </a:p>
      </dgm:t>
    </dgm:pt>
    <dgm:pt modelId="{3B0A8B0E-A3E5-4C2A-BD71-674DA0EDC9BE}" type="parTrans" cxnId="{D338B96D-3A08-4982-A138-DE9882ED6C7D}">
      <dgm:prSet/>
      <dgm:spPr/>
      <dgm:t>
        <a:bodyPr/>
        <a:lstStyle/>
        <a:p>
          <a:endParaRPr lang="ru-RU" b="1">
            <a:solidFill>
              <a:srgbClr val="006600"/>
            </a:solidFill>
            <a:effectLst/>
            <a:latin typeface="Arial" pitchFamily="34" charset="0"/>
            <a:cs typeface="Arial" pitchFamily="34" charset="0"/>
          </a:endParaRPr>
        </a:p>
      </dgm:t>
    </dgm:pt>
    <dgm:pt modelId="{B4A81852-0491-4865-9E19-D2E0DD013313}" type="sibTrans" cxnId="{D338B96D-3A08-4982-A138-DE9882ED6C7D}">
      <dgm:prSet/>
      <dgm:spPr>
        <a:solidFill>
          <a:srgbClr val="006600">
            <a:alpha val="90000"/>
          </a:srgbClr>
        </a:solidFill>
      </dgm:spPr>
      <dgm:t>
        <a:bodyPr/>
        <a:lstStyle/>
        <a:p>
          <a:endParaRPr lang="ru-RU" b="1">
            <a:solidFill>
              <a:srgbClr val="006600"/>
            </a:solidFill>
            <a:effectLst/>
            <a:latin typeface="Arial" pitchFamily="34" charset="0"/>
            <a:cs typeface="Arial" pitchFamily="34" charset="0"/>
          </a:endParaRPr>
        </a:p>
      </dgm:t>
    </dgm:pt>
    <dgm:pt modelId="{D0D11DAF-B1AF-4D9A-9A42-7AA202777CF4}">
      <dgm:prSet phldrT="[Текст]" custT="1"/>
      <dgm:spPr/>
      <dgm:t>
        <a:bodyPr/>
        <a:lstStyle/>
        <a:p>
          <a:pPr marL="0" indent="0"/>
          <a:r>
            <a:rPr lang="ru-RU" sz="2200" b="1" dirty="0" smtClean="0">
              <a:ln w="11430"/>
              <a:solidFill>
                <a:srgbClr val="006600"/>
              </a:solidFill>
              <a:effectLst/>
              <a:latin typeface="Arial" pitchFamily="34" charset="0"/>
              <a:ea typeface="Tahoma" pitchFamily="34" charset="0"/>
              <a:cs typeface="Arial" pitchFamily="34" charset="0"/>
            </a:rPr>
            <a:t>реанимации и интенсивной терапии новорожденных              (2-й этап выхаживания)</a:t>
          </a:r>
          <a:endParaRPr lang="ru-RU" sz="2200" b="1" dirty="0">
            <a:solidFill>
              <a:srgbClr val="006600"/>
            </a:solidFill>
            <a:effectLst/>
            <a:latin typeface="Arial" pitchFamily="34" charset="0"/>
            <a:cs typeface="Arial" pitchFamily="34" charset="0"/>
          </a:endParaRPr>
        </a:p>
      </dgm:t>
    </dgm:pt>
    <dgm:pt modelId="{EB48240B-1857-49AD-A12F-269DA810586E}" type="parTrans" cxnId="{6BACA633-7509-4AF3-BC0C-EE75C7DFD921}">
      <dgm:prSet/>
      <dgm:spPr/>
      <dgm:t>
        <a:bodyPr/>
        <a:lstStyle/>
        <a:p>
          <a:endParaRPr lang="ru-RU" b="1">
            <a:solidFill>
              <a:srgbClr val="006600"/>
            </a:solidFill>
            <a:effectLst/>
            <a:latin typeface="Arial" pitchFamily="34" charset="0"/>
            <a:cs typeface="Arial" pitchFamily="34" charset="0"/>
          </a:endParaRPr>
        </a:p>
      </dgm:t>
    </dgm:pt>
    <dgm:pt modelId="{B79D8FC5-DAED-4A93-8C04-C9ECFA55DDB9}" type="sibTrans" cxnId="{6BACA633-7509-4AF3-BC0C-EE75C7DFD921}">
      <dgm:prSet/>
      <dgm:spPr>
        <a:solidFill>
          <a:srgbClr val="006600">
            <a:alpha val="90000"/>
          </a:srgbClr>
        </a:solidFill>
      </dgm:spPr>
      <dgm:t>
        <a:bodyPr/>
        <a:lstStyle/>
        <a:p>
          <a:endParaRPr lang="ru-RU" b="1">
            <a:solidFill>
              <a:srgbClr val="006600"/>
            </a:solidFill>
            <a:effectLst/>
            <a:latin typeface="Arial" pitchFamily="34" charset="0"/>
            <a:cs typeface="Arial" pitchFamily="34" charset="0"/>
          </a:endParaRPr>
        </a:p>
      </dgm:t>
    </dgm:pt>
    <dgm:pt modelId="{0D130D21-F1A2-475A-8D09-383C2D6C2AEC}">
      <dgm:prSet custT="1"/>
      <dgm:spPr/>
      <dgm:t>
        <a:bodyPr/>
        <a:lstStyle/>
        <a:p>
          <a:r>
            <a:rPr lang="ru-RU" sz="2200" b="1" dirty="0" smtClean="0">
              <a:solidFill>
                <a:srgbClr val="006600"/>
              </a:solidFill>
              <a:effectLst/>
              <a:latin typeface="Arial" pitchFamily="34" charset="0"/>
              <a:cs typeface="Arial" pitchFamily="34" charset="0"/>
            </a:rPr>
            <a:t>патологии новорожденных и недоношенных </a:t>
          </a:r>
          <a:r>
            <a:rPr lang="ru-RU" sz="2200" b="1" dirty="0" smtClean="0">
              <a:ln w="11430"/>
              <a:solidFill>
                <a:srgbClr val="006600"/>
              </a:solidFill>
              <a:effectLst/>
              <a:latin typeface="Arial" pitchFamily="34" charset="0"/>
              <a:ea typeface="Tahoma" pitchFamily="34" charset="0"/>
              <a:cs typeface="Arial" pitchFamily="34" charset="0"/>
            </a:rPr>
            <a:t>(2-й этап выхаживания)</a:t>
          </a:r>
          <a:endParaRPr lang="ru-RU" sz="2200" b="1" dirty="0">
            <a:solidFill>
              <a:srgbClr val="006600"/>
            </a:solidFill>
            <a:effectLst/>
            <a:latin typeface="Arial" pitchFamily="34" charset="0"/>
            <a:cs typeface="Arial" pitchFamily="34" charset="0"/>
          </a:endParaRPr>
        </a:p>
      </dgm:t>
    </dgm:pt>
    <dgm:pt modelId="{2AD52111-66D5-4483-88AE-99E1F937C9B1}" type="parTrans" cxnId="{6C2098D8-DE33-457D-A52A-48F10AB26859}">
      <dgm:prSet/>
      <dgm:spPr/>
      <dgm:t>
        <a:bodyPr/>
        <a:lstStyle/>
        <a:p>
          <a:endParaRPr lang="ru-RU" b="1">
            <a:effectLst/>
            <a:latin typeface="Arial" pitchFamily="34" charset="0"/>
            <a:cs typeface="Arial" pitchFamily="34" charset="0"/>
          </a:endParaRPr>
        </a:p>
      </dgm:t>
    </dgm:pt>
    <dgm:pt modelId="{100CD160-25A3-4A3A-8E68-D13409EF880F}" type="sibTrans" cxnId="{6C2098D8-DE33-457D-A52A-48F10AB26859}">
      <dgm:prSet/>
      <dgm:spPr/>
      <dgm:t>
        <a:bodyPr/>
        <a:lstStyle/>
        <a:p>
          <a:endParaRPr lang="ru-RU" b="1">
            <a:effectLst/>
            <a:latin typeface="Arial" pitchFamily="34" charset="0"/>
            <a:cs typeface="Arial" pitchFamily="34" charset="0"/>
          </a:endParaRPr>
        </a:p>
      </dgm:t>
    </dgm:pt>
    <dgm:pt modelId="{86617E8F-8D27-46BF-B923-83ED325D6B41}" type="pres">
      <dgm:prSet presAssocID="{89ECA7B9-01F6-481D-82F5-2E9EC3017E6B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793D7E1-32C5-4AD9-8A37-48EF00C412FB}" type="pres">
      <dgm:prSet presAssocID="{89ECA7B9-01F6-481D-82F5-2E9EC3017E6B}" presName="dummyMaxCanvas" presStyleCnt="0">
        <dgm:presLayoutVars/>
      </dgm:prSet>
      <dgm:spPr/>
    </dgm:pt>
    <dgm:pt modelId="{0FD05643-269C-469F-8751-FDCAF6F80221}" type="pres">
      <dgm:prSet presAssocID="{89ECA7B9-01F6-481D-82F5-2E9EC3017E6B}" presName="FourNodes_1" presStyleLbl="node1" presStyleIdx="0" presStyleCnt="4" custScaleY="69749" custLinFactNeighborX="598" custLinFactNeighborY="227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8C3D0B-2D51-4A75-BCD2-66916E9209C2}" type="pres">
      <dgm:prSet presAssocID="{89ECA7B9-01F6-481D-82F5-2E9EC3017E6B}" presName="FourNodes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8E5D1C-7D6E-4505-8652-FA5E1FB7AD19}" type="pres">
      <dgm:prSet presAssocID="{89ECA7B9-01F6-481D-82F5-2E9EC3017E6B}" presName="FourNodes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4EA170-CD64-488F-9AE3-D7FE32D7963D}" type="pres">
      <dgm:prSet presAssocID="{89ECA7B9-01F6-481D-82F5-2E9EC3017E6B}" presName="FourNodes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2B7FD4-E08B-4E99-A171-AA3F1217F80C}" type="pres">
      <dgm:prSet presAssocID="{89ECA7B9-01F6-481D-82F5-2E9EC3017E6B}" presName="FourConn_1-2" presStyleLbl="fg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CC37D08-709B-4487-B38E-5130A2844760}" type="pres">
      <dgm:prSet presAssocID="{89ECA7B9-01F6-481D-82F5-2E9EC3017E6B}" presName="FourConn_2-3" presStyleLbl="fg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6521018-BE89-43E4-B54A-8B94A2A65F76}" type="pres">
      <dgm:prSet presAssocID="{89ECA7B9-01F6-481D-82F5-2E9EC3017E6B}" presName="FourConn_3-4" presStyleLbl="fg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CB40AB-D6C2-4628-8BA3-150B625120E7}" type="pres">
      <dgm:prSet presAssocID="{89ECA7B9-01F6-481D-82F5-2E9EC3017E6B}" presName="FourNodes_1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B63957-A30D-4163-AA4A-3A36F62233F8}" type="pres">
      <dgm:prSet presAssocID="{89ECA7B9-01F6-481D-82F5-2E9EC3017E6B}" presName="FourNodes_2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14491C-BAAB-4E5A-930F-3AE74E807C6A}" type="pres">
      <dgm:prSet presAssocID="{89ECA7B9-01F6-481D-82F5-2E9EC3017E6B}" presName="FourNodes_3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92E0BE-B44A-42E8-87F9-6B53139FF0C6}" type="pres">
      <dgm:prSet presAssocID="{89ECA7B9-01F6-481D-82F5-2E9EC3017E6B}" presName="FourNodes_4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CC93EB2-5794-4070-97C8-7880EEBDFBFD}" type="presOf" srcId="{CF327169-C834-44E8-B9C5-8EF3C4418EF3}" destId="{9F8C3D0B-2D51-4A75-BCD2-66916E9209C2}" srcOrd="0" destOrd="0" presId="urn:microsoft.com/office/officeart/2005/8/layout/vProcess5"/>
    <dgm:cxn modelId="{9B2DC902-0B29-47EF-9A2E-604D720F797C}" type="presOf" srcId="{B4A81852-0491-4865-9E19-D2E0DD013313}" destId="{7CC37D08-709B-4487-B38E-5130A2844760}" srcOrd="0" destOrd="0" presId="urn:microsoft.com/office/officeart/2005/8/layout/vProcess5"/>
    <dgm:cxn modelId="{69DED6FF-448F-4891-8FA3-3D18D43CFBC3}" type="presOf" srcId="{0D130D21-F1A2-475A-8D09-383C2D6C2AEC}" destId="{7192E0BE-B44A-42E8-87F9-6B53139FF0C6}" srcOrd="1" destOrd="0" presId="urn:microsoft.com/office/officeart/2005/8/layout/vProcess5"/>
    <dgm:cxn modelId="{41987F02-97DD-465B-81F8-19D811755AC7}" type="presOf" srcId="{D0D11DAF-B1AF-4D9A-9A42-7AA202777CF4}" destId="{4214491C-BAAB-4E5A-930F-3AE74E807C6A}" srcOrd="1" destOrd="0" presId="urn:microsoft.com/office/officeart/2005/8/layout/vProcess5"/>
    <dgm:cxn modelId="{2EBFE0BF-4ED8-4865-8A6D-65B068E9C6A0}" type="presOf" srcId="{3D2F4FD6-5086-49C5-BB9A-2326AF1BC0F4}" destId="{93CB40AB-D6C2-4628-8BA3-150B625120E7}" srcOrd="1" destOrd="0" presId="urn:microsoft.com/office/officeart/2005/8/layout/vProcess5"/>
    <dgm:cxn modelId="{FBFF8AF8-7CAD-493C-B655-686A73563325}" type="presOf" srcId="{D0D11DAF-B1AF-4D9A-9A42-7AA202777CF4}" destId="{448E5D1C-7D6E-4505-8652-FA5E1FB7AD19}" srcOrd="0" destOrd="0" presId="urn:microsoft.com/office/officeart/2005/8/layout/vProcess5"/>
    <dgm:cxn modelId="{D3467FB2-D1F5-4B24-A835-1F6BB178B0AD}" srcId="{89ECA7B9-01F6-481D-82F5-2E9EC3017E6B}" destId="{3D2F4FD6-5086-49C5-BB9A-2326AF1BC0F4}" srcOrd="0" destOrd="0" parTransId="{04AC30EB-13A2-420B-B6E2-4F6C412EDE8D}" sibTransId="{CDAC272F-9F0A-498A-925F-86B4566AA463}"/>
    <dgm:cxn modelId="{2DD26687-7561-4A6E-BC0B-466982EE8052}" type="presOf" srcId="{CDAC272F-9F0A-498A-925F-86B4566AA463}" destId="{B22B7FD4-E08B-4E99-A171-AA3F1217F80C}" srcOrd="0" destOrd="0" presId="urn:microsoft.com/office/officeart/2005/8/layout/vProcess5"/>
    <dgm:cxn modelId="{6BACA633-7509-4AF3-BC0C-EE75C7DFD921}" srcId="{89ECA7B9-01F6-481D-82F5-2E9EC3017E6B}" destId="{D0D11DAF-B1AF-4D9A-9A42-7AA202777CF4}" srcOrd="2" destOrd="0" parTransId="{EB48240B-1857-49AD-A12F-269DA810586E}" sibTransId="{B79D8FC5-DAED-4A93-8C04-C9ECFA55DDB9}"/>
    <dgm:cxn modelId="{0D8D14A6-A38F-4912-BDAB-32B6AFD16959}" type="presOf" srcId="{0D130D21-F1A2-475A-8D09-383C2D6C2AEC}" destId="{1A4EA170-CD64-488F-9AE3-D7FE32D7963D}" srcOrd="0" destOrd="0" presId="urn:microsoft.com/office/officeart/2005/8/layout/vProcess5"/>
    <dgm:cxn modelId="{E8FB894F-E334-47C7-999B-3A444911C130}" type="presOf" srcId="{89ECA7B9-01F6-481D-82F5-2E9EC3017E6B}" destId="{86617E8F-8D27-46BF-B923-83ED325D6B41}" srcOrd="0" destOrd="0" presId="urn:microsoft.com/office/officeart/2005/8/layout/vProcess5"/>
    <dgm:cxn modelId="{8E04139D-5690-42AF-89BE-C75C2D6F04D4}" type="presOf" srcId="{3D2F4FD6-5086-49C5-BB9A-2326AF1BC0F4}" destId="{0FD05643-269C-469F-8751-FDCAF6F80221}" srcOrd="0" destOrd="0" presId="urn:microsoft.com/office/officeart/2005/8/layout/vProcess5"/>
    <dgm:cxn modelId="{3C7EED62-2305-4A9F-9D71-7F85B895BDEA}" type="presOf" srcId="{CF327169-C834-44E8-B9C5-8EF3C4418EF3}" destId="{0DB63957-A30D-4163-AA4A-3A36F62233F8}" srcOrd="1" destOrd="0" presId="urn:microsoft.com/office/officeart/2005/8/layout/vProcess5"/>
    <dgm:cxn modelId="{6C2098D8-DE33-457D-A52A-48F10AB26859}" srcId="{89ECA7B9-01F6-481D-82F5-2E9EC3017E6B}" destId="{0D130D21-F1A2-475A-8D09-383C2D6C2AEC}" srcOrd="3" destOrd="0" parTransId="{2AD52111-66D5-4483-88AE-99E1F937C9B1}" sibTransId="{100CD160-25A3-4A3A-8E68-D13409EF880F}"/>
    <dgm:cxn modelId="{CC593887-EFCF-434B-A35A-73E875574BDA}" type="presOf" srcId="{B79D8FC5-DAED-4A93-8C04-C9ECFA55DDB9}" destId="{86521018-BE89-43E4-B54A-8B94A2A65F76}" srcOrd="0" destOrd="0" presId="urn:microsoft.com/office/officeart/2005/8/layout/vProcess5"/>
    <dgm:cxn modelId="{D338B96D-3A08-4982-A138-DE9882ED6C7D}" srcId="{89ECA7B9-01F6-481D-82F5-2E9EC3017E6B}" destId="{CF327169-C834-44E8-B9C5-8EF3C4418EF3}" srcOrd="1" destOrd="0" parTransId="{3B0A8B0E-A3E5-4C2A-BD71-674DA0EDC9BE}" sibTransId="{B4A81852-0491-4865-9E19-D2E0DD013313}"/>
    <dgm:cxn modelId="{1E79E1BE-2BCF-447A-9751-05A8143D162A}" type="presParOf" srcId="{86617E8F-8D27-46BF-B923-83ED325D6B41}" destId="{D793D7E1-32C5-4AD9-8A37-48EF00C412FB}" srcOrd="0" destOrd="0" presId="urn:microsoft.com/office/officeart/2005/8/layout/vProcess5"/>
    <dgm:cxn modelId="{969A7355-24F2-4608-95EA-0BBEA187D6D3}" type="presParOf" srcId="{86617E8F-8D27-46BF-B923-83ED325D6B41}" destId="{0FD05643-269C-469F-8751-FDCAF6F80221}" srcOrd="1" destOrd="0" presId="urn:microsoft.com/office/officeart/2005/8/layout/vProcess5"/>
    <dgm:cxn modelId="{DD34021C-5CCE-4C4A-BE7C-663F0ECFF91C}" type="presParOf" srcId="{86617E8F-8D27-46BF-B923-83ED325D6B41}" destId="{9F8C3D0B-2D51-4A75-BCD2-66916E9209C2}" srcOrd="2" destOrd="0" presId="urn:microsoft.com/office/officeart/2005/8/layout/vProcess5"/>
    <dgm:cxn modelId="{806BC5B5-9A56-4E88-8137-F928C131EB5C}" type="presParOf" srcId="{86617E8F-8D27-46BF-B923-83ED325D6B41}" destId="{448E5D1C-7D6E-4505-8652-FA5E1FB7AD19}" srcOrd="3" destOrd="0" presId="urn:microsoft.com/office/officeart/2005/8/layout/vProcess5"/>
    <dgm:cxn modelId="{35871895-0E13-4BBB-9D17-6C5DDDE2B896}" type="presParOf" srcId="{86617E8F-8D27-46BF-B923-83ED325D6B41}" destId="{1A4EA170-CD64-488F-9AE3-D7FE32D7963D}" srcOrd="4" destOrd="0" presId="urn:microsoft.com/office/officeart/2005/8/layout/vProcess5"/>
    <dgm:cxn modelId="{C301FB32-9759-42C3-8889-1F964173AA00}" type="presParOf" srcId="{86617E8F-8D27-46BF-B923-83ED325D6B41}" destId="{B22B7FD4-E08B-4E99-A171-AA3F1217F80C}" srcOrd="5" destOrd="0" presId="urn:microsoft.com/office/officeart/2005/8/layout/vProcess5"/>
    <dgm:cxn modelId="{636836F2-8EC0-4600-BF56-202556DBDA40}" type="presParOf" srcId="{86617E8F-8D27-46BF-B923-83ED325D6B41}" destId="{7CC37D08-709B-4487-B38E-5130A2844760}" srcOrd="6" destOrd="0" presId="urn:microsoft.com/office/officeart/2005/8/layout/vProcess5"/>
    <dgm:cxn modelId="{84F47DA0-A3C4-4D8C-BF6B-BDC4AEBB4E27}" type="presParOf" srcId="{86617E8F-8D27-46BF-B923-83ED325D6B41}" destId="{86521018-BE89-43E4-B54A-8B94A2A65F76}" srcOrd="7" destOrd="0" presId="urn:microsoft.com/office/officeart/2005/8/layout/vProcess5"/>
    <dgm:cxn modelId="{E714F344-8F5C-47DC-81CD-87A2DEC95EF6}" type="presParOf" srcId="{86617E8F-8D27-46BF-B923-83ED325D6B41}" destId="{93CB40AB-D6C2-4628-8BA3-150B625120E7}" srcOrd="8" destOrd="0" presId="urn:microsoft.com/office/officeart/2005/8/layout/vProcess5"/>
    <dgm:cxn modelId="{C96AE127-6012-40F2-AB6B-F2F6DED8EB02}" type="presParOf" srcId="{86617E8F-8D27-46BF-B923-83ED325D6B41}" destId="{0DB63957-A30D-4163-AA4A-3A36F62233F8}" srcOrd="9" destOrd="0" presId="urn:microsoft.com/office/officeart/2005/8/layout/vProcess5"/>
    <dgm:cxn modelId="{07921AB1-37F7-4EF6-ADFF-A8B6049DCE55}" type="presParOf" srcId="{86617E8F-8D27-46BF-B923-83ED325D6B41}" destId="{4214491C-BAAB-4E5A-930F-3AE74E807C6A}" srcOrd="10" destOrd="0" presId="urn:microsoft.com/office/officeart/2005/8/layout/vProcess5"/>
    <dgm:cxn modelId="{0CBBDCCD-A9A3-4713-BB9A-0AADBD6F738E}" type="presParOf" srcId="{86617E8F-8D27-46BF-B923-83ED325D6B41}" destId="{7192E0BE-B44A-42E8-87F9-6B53139FF0C6}" srcOrd="11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07FB483-7193-4BFB-A21D-EEC18E2FD911}" type="doc">
      <dgm:prSet loTypeId="urn:microsoft.com/office/officeart/2005/8/layout/orgChart1" loCatId="hierarchy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ru-RU"/>
        </a:p>
      </dgm:t>
    </dgm:pt>
    <dgm:pt modelId="{0B81170D-FAFC-42A7-A0A3-ABEB7B2D9E9A}">
      <dgm:prSet phldrT="[Текст]" custT="1"/>
      <dgm:spPr/>
      <dgm:t>
        <a:bodyPr/>
        <a:lstStyle/>
        <a:p>
          <a:r>
            <a:rPr lang="ru-RU" sz="2400" b="1" dirty="0" smtClean="0">
              <a:solidFill>
                <a:srgbClr val="006600"/>
              </a:solidFill>
              <a:latin typeface="Arial" pitchFamily="34" charset="0"/>
              <a:cs typeface="Arial" pitchFamily="34" charset="0"/>
            </a:rPr>
            <a:t>Три дистанционных консультативных центра</a:t>
          </a:r>
          <a:endParaRPr lang="ru-RU" sz="2400" b="1" dirty="0">
            <a:solidFill>
              <a:srgbClr val="006600"/>
            </a:solidFill>
            <a:latin typeface="Arial" pitchFamily="34" charset="0"/>
            <a:cs typeface="Arial" pitchFamily="34" charset="0"/>
          </a:endParaRPr>
        </a:p>
      </dgm:t>
    </dgm:pt>
    <dgm:pt modelId="{69606109-194B-4497-8F87-D0A47C11FC48}" type="parTrans" cxnId="{A0886C51-9CF1-46FA-BAE8-1EDC43935EB4}">
      <dgm:prSet/>
      <dgm:spPr/>
      <dgm:t>
        <a:bodyPr/>
        <a:lstStyle/>
        <a:p>
          <a:endParaRPr lang="ru-RU" sz="2400" b="1">
            <a:solidFill>
              <a:srgbClr val="006600"/>
            </a:solidFill>
            <a:latin typeface="Arial" pitchFamily="34" charset="0"/>
            <a:cs typeface="Arial" pitchFamily="34" charset="0"/>
          </a:endParaRPr>
        </a:p>
      </dgm:t>
    </dgm:pt>
    <dgm:pt modelId="{42C34969-A7F1-4558-878A-10D0726A77B9}" type="sibTrans" cxnId="{A0886C51-9CF1-46FA-BAE8-1EDC43935EB4}">
      <dgm:prSet/>
      <dgm:spPr/>
      <dgm:t>
        <a:bodyPr/>
        <a:lstStyle/>
        <a:p>
          <a:endParaRPr lang="ru-RU" sz="2400" b="1">
            <a:solidFill>
              <a:srgbClr val="006600"/>
            </a:solidFill>
            <a:latin typeface="Arial" pitchFamily="34" charset="0"/>
            <a:cs typeface="Arial" pitchFamily="34" charset="0"/>
          </a:endParaRPr>
        </a:p>
      </dgm:t>
    </dgm:pt>
    <dgm:pt modelId="{C9EADA42-1696-4BB5-B1FF-AE1B7D2C41EF}">
      <dgm:prSet phldrT="[Текст]" custT="1"/>
      <dgm:spPr/>
      <dgm:t>
        <a:bodyPr/>
        <a:lstStyle/>
        <a:p>
          <a:r>
            <a:rPr lang="ru-RU" sz="2400" b="1" dirty="0" smtClean="0">
              <a:solidFill>
                <a:srgbClr val="006600"/>
              </a:solidFill>
              <a:latin typeface="Arial" pitchFamily="34" charset="0"/>
              <a:cs typeface="Arial" pitchFamily="34" charset="0"/>
            </a:rPr>
            <a:t>Перинатальный центр БУЗОО «ОКБ»</a:t>
          </a:r>
          <a:endParaRPr lang="ru-RU" sz="2400" b="1" dirty="0">
            <a:solidFill>
              <a:srgbClr val="006600"/>
            </a:solidFill>
            <a:latin typeface="Arial" pitchFamily="34" charset="0"/>
            <a:cs typeface="Arial" pitchFamily="34" charset="0"/>
          </a:endParaRPr>
        </a:p>
      </dgm:t>
    </dgm:pt>
    <dgm:pt modelId="{A8BFFFA7-898D-405C-A77C-622873E842E9}" type="parTrans" cxnId="{8D664EFA-B87D-4709-B058-35FC5AE6F15B}">
      <dgm:prSet/>
      <dgm:spPr/>
      <dgm:t>
        <a:bodyPr/>
        <a:lstStyle/>
        <a:p>
          <a:endParaRPr lang="ru-RU" sz="2400" b="1">
            <a:solidFill>
              <a:srgbClr val="006600"/>
            </a:solidFill>
            <a:latin typeface="Arial" pitchFamily="34" charset="0"/>
            <a:cs typeface="Arial" pitchFamily="34" charset="0"/>
          </a:endParaRPr>
        </a:p>
      </dgm:t>
    </dgm:pt>
    <dgm:pt modelId="{F06ECA4C-0E9C-465B-86FF-796E1BB9D7B2}" type="sibTrans" cxnId="{8D664EFA-B87D-4709-B058-35FC5AE6F15B}">
      <dgm:prSet/>
      <dgm:spPr/>
      <dgm:t>
        <a:bodyPr/>
        <a:lstStyle/>
        <a:p>
          <a:endParaRPr lang="ru-RU" sz="2400" b="1">
            <a:solidFill>
              <a:srgbClr val="006600"/>
            </a:solidFill>
            <a:latin typeface="Arial" pitchFamily="34" charset="0"/>
            <a:cs typeface="Arial" pitchFamily="34" charset="0"/>
          </a:endParaRPr>
        </a:p>
      </dgm:t>
    </dgm:pt>
    <dgm:pt modelId="{A88CA4E7-F0B1-46CA-B3CE-F65EC6B497CE}">
      <dgm:prSet phldrT="[Текст]" custT="1"/>
      <dgm:spPr/>
      <dgm:t>
        <a:bodyPr/>
        <a:lstStyle/>
        <a:p>
          <a:r>
            <a:rPr lang="ru-RU" sz="2400" b="1" dirty="0" smtClean="0">
              <a:solidFill>
                <a:srgbClr val="006600"/>
              </a:solidFill>
              <a:latin typeface="Arial" pitchFamily="34" charset="0"/>
              <a:cs typeface="Arial" pitchFamily="34" charset="0"/>
            </a:rPr>
            <a:t>БУЗОО «ГКПЦ»</a:t>
          </a:r>
          <a:endParaRPr lang="ru-RU" sz="2400" b="1" dirty="0">
            <a:solidFill>
              <a:srgbClr val="006600"/>
            </a:solidFill>
            <a:latin typeface="Arial" pitchFamily="34" charset="0"/>
            <a:cs typeface="Arial" pitchFamily="34" charset="0"/>
          </a:endParaRPr>
        </a:p>
      </dgm:t>
    </dgm:pt>
    <dgm:pt modelId="{18B741E4-3775-42C3-849C-D8FB7555B96F}" type="parTrans" cxnId="{67C0E789-FB38-4F7C-8FDE-38E0F936A75D}">
      <dgm:prSet/>
      <dgm:spPr/>
      <dgm:t>
        <a:bodyPr/>
        <a:lstStyle/>
        <a:p>
          <a:endParaRPr lang="ru-RU" sz="2400" b="1">
            <a:solidFill>
              <a:srgbClr val="006600"/>
            </a:solidFill>
            <a:latin typeface="Arial" pitchFamily="34" charset="0"/>
            <a:cs typeface="Arial" pitchFamily="34" charset="0"/>
          </a:endParaRPr>
        </a:p>
      </dgm:t>
    </dgm:pt>
    <dgm:pt modelId="{0BE774D3-1232-44BD-AF6E-B93EF5AF3B59}" type="sibTrans" cxnId="{67C0E789-FB38-4F7C-8FDE-38E0F936A75D}">
      <dgm:prSet/>
      <dgm:spPr/>
      <dgm:t>
        <a:bodyPr/>
        <a:lstStyle/>
        <a:p>
          <a:endParaRPr lang="ru-RU" sz="2400" b="1">
            <a:solidFill>
              <a:srgbClr val="006600"/>
            </a:solidFill>
            <a:latin typeface="Arial" pitchFamily="34" charset="0"/>
            <a:cs typeface="Arial" pitchFamily="34" charset="0"/>
          </a:endParaRPr>
        </a:p>
      </dgm:t>
    </dgm:pt>
    <dgm:pt modelId="{9A548FE6-BE49-4B6F-8A36-B2CA0AA62C1B}">
      <dgm:prSet phldrT="[Текст]" custT="1"/>
      <dgm:spPr/>
      <dgm:t>
        <a:bodyPr/>
        <a:lstStyle/>
        <a:p>
          <a:r>
            <a:rPr lang="ru-RU" sz="2400" b="1" dirty="0" smtClean="0">
              <a:solidFill>
                <a:srgbClr val="006600"/>
              </a:solidFill>
              <a:latin typeface="Arial" pitchFamily="34" charset="0"/>
              <a:cs typeface="Arial" pitchFamily="34" charset="0"/>
            </a:rPr>
            <a:t>БУЗОО «ОДКБ»</a:t>
          </a:r>
          <a:endParaRPr lang="ru-RU" sz="2400" b="1" dirty="0">
            <a:solidFill>
              <a:srgbClr val="006600"/>
            </a:solidFill>
            <a:latin typeface="Arial" pitchFamily="34" charset="0"/>
            <a:cs typeface="Arial" pitchFamily="34" charset="0"/>
          </a:endParaRPr>
        </a:p>
      </dgm:t>
    </dgm:pt>
    <dgm:pt modelId="{893D7DB7-3CFD-4657-926E-3F091CDD03DD}" type="parTrans" cxnId="{A111F287-F416-4F59-886A-E47143B62ACB}">
      <dgm:prSet/>
      <dgm:spPr/>
      <dgm:t>
        <a:bodyPr/>
        <a:lstStyle/>
        <a:p>
          <a:endParaRPr lang="ru-RU" sz="2400" b="1">
            <a:solidFill>
              <a:srgbClr val="006600"/>
            </a:solidFill>
            <a:latin typeface="Arial" pitchFamily="34" charset="0"/>
            <a:cs typeface="Arial" pitchFamily="34" charset="0"/>
          </a:endParaRPr>
        </a:p>
      </dgm:t>
    </dgm:pt>
    <dgm:pt modelId="{46274E2E-952F-4CE8-B442-BC7732AD42A8}" type="sibTrans" cxnId="{A111F287-F416-4F59-886A-E47143B62ACB}">
      <dgm:prSet/>
      <dgm:spPr/>
      <dgm:t>
        <a:bodyPr/>
        <a:lstStyle/>
        <a:p>
          <a:endParaRPr lang="ru-RU" sz="2400" b="1">
            <a:solidFill>
              <a:srgbClr val="006600"/>
            </a:solidFill>
            <a:latin typeface="Arial" pitchFamily="34" charset="0"/>
            <a:cs typeface="Arial" pitchFamily="34" charset="0"/>
          </a:endParaRPr>
        </a:p>
      </dgm:t>
    </dgm:pt>
    <dgm:pt modelId="{F6A249E1-EC34-43DC-A94E-EF495E909702}" type="pres">
      <dgm:prSet presAssocID="{607FB483-7193-4BFB-A21D-EEC18E2FD911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92DD1F76-368C-4FA1-8F78-41275C2BBFA5}" type="pres">
      <dgm:prSet presAssocID="{0B81170D-FAFC-42A7-A0A3-ABEB7B2D9E9A}" presName="hierRoot1" presStyleCnt="0">
        <dgm:presLayoutVars>
          <dgm:hierBranch val="init"/>
        </dgm:presLayoutVars>
      </dgm:prSet>
      <dgm:spPr/>
    </dgm:pt>
    <dgm:pt modelId="{CB0D1685-70A2-40B8-B2B9-080B5DAC7111}" type="pres">
      <dgm:prSet presAssocID="{0B81170D-FAFC-42A7-A0A3-ABEB7B2D9E9A}" presName="rootComposite1" presStyleCnt="0"/>
      <dgm:spPr/>
    </dgm:pt>
    <dgm:pt modelId="{1CFB3A1C-909F-4B93-92DA-8363B660973F}" type="pres">
      <dgm:prSet presAssocID="{0B81170D-FAFC-42A7-A0A3-ABEB7B2D9E9A}" presName="rootText1" presStyleLbl="node0" presStyleIdx="0" presStyleCnt="1" custScaleX="141038" custScaleY="125587" custLinFactX="-11054" custLinFactNeighborX="-100000" custLinFactNeighborY="-602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F181BF7-6C59-4732-9A35-381E71D4CDD3}" type="pres">
      <dgm:prSet presAssocID="{0B81170D-FAFC-42A7-A0A3-ABEB7B2D9E9A}" presName="rootConnector1" presStyleLbl="node1" presStyleIdx="0" presStyleCnt="0"/>
      <dgm:spPr/>
      <dgm:t>
        <a:bodyPr/>
        <a:lstStyle/>
        <a:p>
          <a:endParaRPr lang="ru-RU"/>
        </a:p>
      </dgm:t>
    </dgm:pt>
    <dgm:pt modelId="{D7623A08-BAB9-4268-A7B3-86F83002EE01}" type="pres">
      <dgm:prSet presAssocID="{0B81170D-FAFC-42A7-A0A3-ABEB7B2D9E9A}" presName="hierChild2" presStyleCnt="0"/>
      <dgm:spPr/>
    </dgm:pt>
    <dgm:pt modelId="{D216E9B1-8540-48D1-8515-48052EC606F6}" type="pres">
      <dgm:prSet presAssocID="{A8BFFFA7-898D-405C-A77C-622873E842E9}" presName="Name37" presStyleLbl="parChTrans1D2" presStyleIdx="0" presStyleCnt="3"/>
      <dgm:spPr/>
      <dgm:t>
        <a:bodyPr/>
        <a:lstStyle/>
        <a:p>
          <a:endParaRPr lang="ru-RU"/>
        </a:p>
      </dgm:t>
    </dgm:pt>
    <dgm:pt modelId="{90B954E2-7EC9-40F2-9F0E-D58F08A7EE23}" type="pres">
      <dgm:prSet presAssocID="{C9EADA42-1696-4BB5-B1FF-AE1B7D2C41EF}" presName="hierRoot2" presStyleCnt="0">
        <dgm:presLayoutVars>
          <dgm:hierBranch val="init"/>
        </dgm:presLayoutVars>
      </dgm:prSet>
      <dgm:spPr/>
    </dgm:pt>
    <dgm:pt modelId="{97C6A46D-C616-476A-8C01-B6DA5DA1F4B8}" type="pres">
      <dgm:prSet presAssocID="{C9EADA42-1696-4BB5-B1FF-AE1B7D2C41EF}" presName="rootComposite" presStyleCnt="0"/>
      <dgm:spPr/>
    </dgm:pt>
    <dgm:pt modelId="{AAB8FD2E-80CE-4A4A-999E-5265009508A0}" type="pres">
      <dgm:prSet presAssocID="{C9EADA42-1696-4BB5-B1FF-AE1B7D2C41EF}" presName="rootText" presStyleLbl="node2" presStyleIdx="0" presStyleCnt="3" custScaleX="118679" custScaleY="17768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8E0E7EF-1AFD-49A1-98B2-81419C08DE82}" type="pres">
      <dgm:prSet presAssocID="{C9EADA42-1696-4BB5-B1FF-AE1B7D2C41EF}" presName="rootConnector" presStyleLbl="node2" presStyleIdx="0" presStyleCnt="3"/>
      <dgm:spPr/>
      <dgm:t>
        <a:bodyPr/>
        <a:lstStyle/>
        <a:p>
          <a:endParaRPr lang="ru-RU"/>
        </a:p>
      </dgm:t>
    </dgm:pt>
    <dgm:pt modelId="{14BFBB10-A98A-4E08-B6CC-29091C257E1E}" type="pres">
      <dgm:prSet presAssocID="{C9EADA42-1696-4BB5-B1FF-AE1B7D2C41EF}" presName="hierChild4" presStyleCnt="0"/>
      <dgm:spPr/>
    </dgm:pt>
    <dgm:pt modelId="{5A3CF0A1-7A95-4A39-8310-7EA26E0CB4BB}" type="pres">
      <dgm:prSet presAssocID="{C9EADA42-1696-4BB5-B1FF-AE1B7D2C41EF}" presName="hierChild5" presStyleCnt="0"/>
      <dgm:spPr/>
    </dgm:pt>
    <dgm:pt modelId="{C27D6514-C52B-4446-B7C4-1EBA7635043D}" type="pres">
      <dgm:prSet presAssocID="{18B741E4-3775-42C3-849C-D8FB7555B96F}" presName="Name37" presStyleLbl="parChTrans1D2" presStyleIdx="1" presStyleCnt="3"/>
      <dgm:spPr/>
      <dgm:t>
        <a:bodyPr/>
        <a:lstStyle/>
        <a:p>
          <a:endParaRPr lang="ru-RU"/>
        </a:p>
      </dgm:t>
    </dgm:pt>
    <dgm:pt modelId="{69A4D688-26D3-4F88-BBAD-F0B75EC5255C}" type="pres">
      <dgm:prSet presAssocID="{A88CA4E7-F0B1-46CA-B3CE-F65EC6B497CE}" presName="hierRoot2" presStyleCnt="0">
        <dgm:presLayoutVars>
          <dgm:hierBranch val="init"/>
        </dgm:presLayoutVars>
      </dgm:prSet>
      <dgm:spPr/>
    </dgm:pt>
    <dgm:pt modelId="{4F52C462-BF12-4DF3-B063-076C917C5893}" type="pres">
      <dgm:prSet presAssocID="{A88CA4E7-F0B1-46CA-B3CE-F65EC6B497CE}" presName="rootComposite" presStyleCnt="0"/>
      <dgm:spPr/>
    </dgm:pt>
    <dgm:pt modelId="{D8A737B6-D8C7-44D7-82B6-2626EA302464}" type="pres">
      <dgm:prSet presAssocID="{A88CA4E7-F0B1-46CA-B3CE-F65EC6B497CE}" presName="rootText" presStyleLbl="node2" presStyleIdx="1" presStyleCnt="3" custScaleY="17456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B54AE04-0537-4A76-B0F9-7C67473BCCEC}" type="pres">
      <dgm:prSet presAssocID="{A88CA4E7-F0B1-46CA-B3CE-F65EC6B497CE}" presName="rootConnector" presStyleLbl="node2" presStyleIdx="1" presStyleCnt="3"/>
      <dgm:spPr/>
      <dgm:t>
        <a:bodyPr/>
        <a:lstStyle/>
        <a:p>
          <a:endParaRPr lang="ru-RU"/>
        </a:p>
      </dgm:t>
    </dgm:pt>
    <dgm:pt modelId="{9E970F25-5978-483B-A54D-224692F6FC3F}" type="pres">
      <dgm:prSet presAssocID="{A88CA4E7-F0B1-46CA-B3CE-F65EC6B497CE}" presName="hierChild4" presStyleCnt="0"/>
      <dgm:spPr/>
    </dgm:pt>
    <dgm:pt modelId="{A8F4772B-39DF-4494-B0F7-D41073A5F9FF}" type="pres">
      <dgm:prSet presAssocID="{A88CA4E7-F0B1-46CA-B3CE-F65EC6B497CE}" presName="hierChild5" presStyleCnt="0"/>
      <dgm:spPr/>
    </dgm:pt>
    <dgm:pt modelId="{9E6CD13D-539F-42CC-AA02-637E00491A59}" type="pres">
      <dgm:prSet presAssocID="{893D7DB7-3CFD-4657-926E-3F091CDD03DD}" presName="Name37" presStyleLbl="parChTrans1D2" presStyleIdx="2" presStyleCnt="3"/>
      <dgm:spPr/>
      <dgm:t>
        <a:bodyPr/>
        <a:lstStyle/>
        <a:p>
          <a:endParaRPr lang="ru-RU"/>
        </a:p>
      </dgm:t>
    </dgm:pt>
    <dgm:pt modelId="{23A59C47-E870-4275-9C5B-8743F4655CF1}" type="pres">
      <dgm:prSet presAssocID="{9A548FE6-BE49-4B6F-8A36-B2CA0AA62C1B}" presName="hierRoot2" presStyleCnt="0">
        <dgm:presLayoutVars>
          <dgm:hierBranch val="init"/>
        </dgm:presLayoutVars>
      </dgm:prSet>
      <dgm:spPr/>
    </dgm:pt>
    <dgm:pt modelId="{467C84DA-39A6-4EB1-89B3-E2AC1A89DA9F}" type="pres">
      <dgm:prSet presAssocID="{9A548FE6-BE49-4B6F-8A36-B2CA0AA62C1B}" presName="rootComposite" presStyleCnt="0"/>
      <dgm:spPr/>
    </dgm:pt>
    <dgm:pt modelId="{32E6DA41-FC47-4CDC-BB59-EB0F18E39B02}" type="pres">
      <dgm:prSet presAssocID="{9A548FE6-BE49-4B6F-8A36-B2CA0AA62C1B}" presName="rootText" presStyleLbl="node2" presStyleIdx="2" presStyleCnt="3" custScaleY="17768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C2A9FAA-B837-42CB-AC4B-575EB51D9BF7}" type="pres">
      <dgm:prSet presAssocID="{9A548FE6-BE49-4B6F-8A36-B2CA0AA62C1B}" presName="rootConnector" presStyleLbl="node2" presStyleIdx="2" presStyleCnt="3"/>
      <dgm:spPr/>
      <dgm:t>
        <a:bodyPr/>
        <a:lstStyle/>
        <a:p>
          <a:endParaRPr lang="ru-RU"/>
        </a:p>
      </dgm:t>
    </dgm:pt>
    <dgm:pt modelId="{00A235E1-BC6D-46BB-8DD3-6E0780398EE0}" type="pres">
      <dgm:prSet presAssocID="{9A548FE6-BE49-4B6F-8A36-B2CA0AA62C1B}" presName="hierChild4" presStyleCnt="0"/>
      <dgm:spPr/>
    </dgm:pt>
    <dgm:pt modelId="{702CC872-9540-4110-91A7-8BFCC0D02DC3}" type="pres">
      <dgm:prSet presAssocID="{9A548FE6-BE49-4B6F-8A36-B2CA0AA62C1B}" presName="hierChild5" presStyleCnt="0"/>
      <dgm:spPr/>
    </dgm:pt>
    <dgm:pt modelId="{FD788A79-F0F3-4802-A1F6-B77533A3AB1D}" type="pres">
      <dgm:prSet presAssocID="{0B81170D-FAFC-42A7-A0A3-ABEB7B2D9E9A}" presName="hierChild3" presStyleCnt="0"/>
      <dgm:spPr/>
    </dgm:pt>
  </dgm:ptLst>
  <dgm:cxnLst>
    <dgm:cxn modelId="{26F4861C-E828-4C05-A91F-988A622C3A7B}" type="presOf" srcId="{9A548FE6-BE49-4B6F-8A36-B2CA0AA62C1B}" destId="{32E6DA41-FC47-4CDC-BB59-EB0F18E39B02}" srcOrd="0" destOrd="0" presId="urn:microsoft.com/office/officeart/2005/8/layout/orgChart1"/>
    <dgm:cxn modelId="{67C0E789-FB38-4F7C-8FDE-38E0F936A75D}" srcId="{0B81170D-FAFC-42A7-A0A3-ABEB7B2D9E9A}" destId="{A88CA4E7-F0B1-46CA-B3CE-F65EC6B497CE}" srcOrd="1" destOrd="0" parTransId="{18B741E4-3775-42C3-849C-D8FB7555B96F}" sibTransId="{0BE774D3-1232-44BD-AF6E-B93EF5AF3B59}"/>
    <dgm:cxn modelId="{0277385D-992C-4DC4-BBAA-E5290768EB43}" type="presOf" srcId="{C9EADA42-1696-4BB5-B1FF-AE1B7D2C41EF}" destId="{F8E0E7EF-1AFD-49A1-98B2-81419C08DE82}" srcOrd="1" destOrd="0" presId="urn:microsoft.com/office/officeart/2005/8/layout/orgChart1"/>
    <dgm:cxn modelId="{6FEF1D57-E27C-4CDA-B5C7-E7B6393458F8}" type="presOf" srcId="{0B81170D-FAFC-42A7-A0A3-ABEB7B2D9E9A}" destId="{1CFB3A1C-909F-4B93-92DA-8363B660973F}" srcOrd="0" destOrd="0" presId="urn:microsoft.com/office/officeart/2005/8/layout/orgChart1"/>
    <dgm:cxn modelId="{7633B92F-5180-4194-921B-3D177FB077DA}" type="presOf" srcId="{A88CA4E7-F0B1-46CA-B3CE-F65EC6B497CE}" destId="{D8A737B6-D8C7-44D7-82B6-2626EA302464}" srcOrd="0" destOrd="0" presId="urn:microsoft.com/office/officeart/2005/8/layout/orgChart1"/>
    <dgm:cxn modelId="{888E73A4-7521-4466-A144-D3C6615F7A2A}" type="presOf" srcId="{893D7DB7-3CFD-4657-926E-3F091CDD03DD}" destId="{9E6CD13D-539F-42CC-AA02-637E00491A59}" srcOrd="0" destOrd="0" presId="urn:microsoft.com/office/officeart/2005/8/layout/orgChart1"/>
    <dgm:cxn modelId="{8D664EFA-B87D-4709-B058-35FC5AE6F15B}" srcId="{0B81170D-FAFC-42A7-A0A3-ABEB7B2D9E9A}" destId="{C9EADA42-1696-4BB5-B1FF-AE1B7D2C41EF}" srcOrd="0" destOrd="0" parTransId="{A8BFFFA7-898D-405C-A77C-622873E842E9}" sibTransId="{F06ECA4C-0E9C-465B-86FF-796E1BB9D7B2}"/>
    <dgm:cxn modelId="{0FE14C7C-9A07-4B5E-8B04-906E7516B84C}" type="presOf" srcId="{607FB483-7193-4BFB-A21D-EEC18E2FD911}" destId="{F6A249E1-EC34-43DC-A94E-EF495E909702}" srcOrd="0" destOrd="0" presId="urn:microsoft.com/office/officeart/2005/8/layout/orgChart1"/>
    <dgm:cxn modelId="{A111F287-F416-4F59-886A-E47143B62ACB}" srcId="{0B81170D-FAFC-42A7-A0A3-ABEB7B2D9E9A}" destId="{9A548FE6-BE49-4B6F-8A36-B2CA0AA62C1B}" srcOrd="2" destOrd="0" parTransId="{893D7DB7-3CFD-4657-926E-3F091CDD03DD}" sibTransId="{46274E2E-952F-4CE8-B442-BC7732AD42A8}"/>
    <dgm:cxn modelId="{20A76C03-C371-4CD1-9967-69F0BC07FBAF}" type="presOf" srcId="{C9EADA42-1696-4BB5-B1FF-AE1B7D2C41EF}" destId="{AAB8FD2E-80CE-4A4A-999E-5265009508A0}" srcOrd="0" destOrd="0" presId="urn:microsoft.com/office/officeart/2005/8/layout/orgChart1"/>
    <dgm:cxn modelId="{3B7FD951-C802-4300-89BE-6897154EB2F5}" type="presOf" srcId="{9A548FE6-BE49-4B6F-8A36-B2CA0AA62C1B}" destId="{7C2A9FAA-B837-42CB-AC4B-575EB51D9BF7}" srcOrd="1" destOrd="0" presId="urn:microsoft.com/office/officeart/2005/8/layout/orgChart1"/>
    <dgm:cxn modelId="{A0886C51-9CF1-46FA-BAE8-1EDC43935EB4}" srcId="{607FB483-7193-4BFB-A21D-EEC18E2FD911}" destId="{0B81170D-FAFC-42A7-A0A3-ABEB7B2D9E9A}" srcOrd="0" destOrd="0" parTransId="{69606109-194B-4497-8F87-D0A47C11FC48}" sibTransId="{42C34969-A7F1-4558-878A-10D0726A77B9}"/>
    <dgm:cxn modelId="{6DA66235-A949-4E90-8CE5-40AD102F95D3}" type="presOf" srcId="{0B81170D-FAFC-42A7-A0A3-ABEB7B2D9E9A}" destId="{0F181BF7-6C59-4732-9A35-381E71D4CDD3}" srcOrd="1" destOrd="0" presId="urn:microsoft.com/office/officeart/2005/8/layout/orgChart1"/>
    <dgm:cxn modelId="{A91993A4-A25E-4717-A6F9-AD3B2A949943}" type="presOf" srcId="{A88CA4E7-F0B1-46CA-B3CE-F65EC6B497CE}" destId="{0B54AE04-0537-4A76-B0F9-7C67473BCCEC}" srcOrd="1" destOrd="0" presId="urn:microsoft.com/office/officeart/2005/8/layout/orgChart1"/>
    <dgm:cxn modelId="{706303F3-C89D-431C-8FAD-62607B5BB974}" type="presOf" srcId="{A8BFFFA7-898D-405C-A77C-622873E842E9}" destId="{D216E9B1-8540-48D1-8515-48052EC606F6}" srcOrd="0" destOrd="0" presId="urn:microsoft.com/office/officeart/2005/8/layout/orgChart1"/>
    <dgm:cxn modelId="{D467E617-8997-4A15-9027-3B59C9AFFB7B}" type="presOf" srcId="{18B741E4-3775-42C3-849C-D8FB7555B96F}" destId="{C27D6514-C52B-4446-B7C4-1EBA7635043D}" srcOrd="0" destOrd="0" presId="urn:microsoft.com/office/officeart/2005/8/layout/orgChart1"/>
    <dgm:cxn modelId="{0B7B1735-8A28-4E6E-BD4F-10B03886C0B5}" type="presParOf" srcId="{F6A249E1-EC34-43DC-A94E-EF495E909702}" destId="{92DD1F76-368C-4FA1-8F78-41275C2BBFA5}" srcOrd="0" destOrd="0" presId="urn:microsoft.com/office/officeart/2005/8/layout/orgChart1"/>
    <dgm:cxn modelId="{FEBBD8CF-2582-489D-BF31-352A77C7631F}" type="presParOf" srcId="{92DD1F76-368C-4FA1-8F78-41275C2BBFA5}" destId="{CB0D1685-70A2-40B8-B2B9-080B5DAC7111}" srcOrd="0" destOrd="0" presId="urn:microsoft.com/office/officeart/2005/8/layout/orgChart1"/>
    <dgm:cxn modelId="{1132A15F-E3D1-4869-BD6C-3A298A0E5CB4}" type="presParOf" srcId="{CB0D1685-70A2-40B8-B2B9-080B5DAC7111}" destId="{1CFB3A1C-909F-4B93-92DA-8363B660973F}" srcOrd="0" destOrd="0" presId="urn:microsoft.com/office/officeart/2005/8/layout/orgChart1"/>
    <dgm:cxn modelId="{095268BD-D113-49D0-A0CB-E02C1B0FBBE4}" type="presParOf" srcId="{CB0D1685-70A2-40B8-B2B9-080B5DAC7111}" destId="{0F181BF7-6C59-4732-9A35-381E71D4CDD3}" srcOrd="1" destOrd="0" presId="urn:microsoft.com/office/officeart/2005/8/layout/orgChart1"/>
    <dgm:cxn modelId="{E80DD369-F066-4CD7-9F65-5F58BF7379E0}" type="presParOf" srcId="{92DD1F76-368C-4FA1-8F78-41275C2BBFA5}" destId="{D7623A08-BAB9-4268-A7B3-86F83002EE01}" srcOrd="1" destOrd="0" presId="urn:microsoft.com/office/officeart/2005/8/layout/orgChart1"/>
    <dgm:cxn modelId="{1E148744-8E40-40E4-99A3-CAD6D1F9705D}" type="presParOf" srcId="{D7623A08-BAB9-4268-A7B3-86F83002EE01}" destId="{D216E9B1-8540-48D1-8515-48052EC606F6}" srcOrd="0" destOrd="0" presId="urn:microsoft.com/office/officeart/2005/8/layout/orgChart1"/>
    <dgm:cxn modelId="{F329A9DB-371D-47AC-BED9-7132275C2F14}" type="presParOf" srcId="{D7623A08-BAB9-4268-A7B3-86F83002EE01}" destId="{90B954E2-7EC9-40F2-9F0E-D58F08A7EE23}" srcOrd="1" destOrd="0" presId="urn:microsoft.com/office/officeart/2005/8/layout/orgChart1"/>
    <dgm:cxn modelId="{95D30ACE-6389-4E95-AB9F-076353C2CFCE}" type="presParOf" srcId="{90B954E2-7EC9-40F2-9F0E-D58F08A7EE23}" destId="{97C6A46D-C616-476A-8C01-B6DA5DA1F4B8}" srcOrd="0" destOrd="0" presId="urn:microsoft.com/office/officeart/2005/8/layout/orgChart1"/>
    <dgm:cxn modelId="{92B31FF0-841B-4474-A5B1-03B7B0B8859C}" type="presParOf" srcId="{97C6A46D-C616-476A-8C01-B6DA5DA1F4B8}" destId="{AAB8FD2E-80CE-4A4A-999E-5265009508A0}" srcOrd="0" destOrd="0" presId="urn:microsoft.com/office/officeart/2005/8/layout/orgChart1"/>
    <dgm:cxn modelId="{CDC4E7BD-F2A0-4C46-89A5-73256D06AC45}" type="presParOf" srcId="{97C6A46D-C616-476A-8C01-B6DA5DA1F4B8}" destId="{F8E0E7EF-1AFD-49A1-98B2-81419C08DE82}" srcOrd="1" destOrd="0" presId="urn:microsoft.com/office/officeart/2005/8/layout/orgChart1"/>
    <dgm:cxn modelId="{749A3EE7-92B5-4519-86EF-4FF57DC860D7}" type="presParOf" srcId="{90B954E2-7EC9-40F2-9F0E-D58F08A7EE23}" destId="{14BFBB10-A98A-4E08-B6CC-29091C257E1E}" srcOrd="1" destOrd="0" presId="urn:microsoft.com/office/officeart/2005/8/layout/orgChart1"/>
    <dgm:cxn modelId="{F419C119-B85A-499A-8A6C-E5D71E134F13}" type="presParOf" srcId="{90B954E2-7EC9-40F2-9F0E-D58F08A7EE23}" destId="{5A3CF0A1-7A95-4A39-8310-7EA26E0CB4BB}" srcOrd="2" destOrd="0" presId="urn:microsoft.com/office/officeart/2005/8/layout/orgChart1"/>
    <dgm:cxn modelId="{C909AAFE-C8E6-4244-8FFF-875BB3F8BE82}" type="presParOf" srcId="{D7623A08-BAB9-4268-A7B3-86F83002EE01}" destId="{C27D6514-C52B-4446-B7C4-1EBA7635043D}" srcOrd="2" destOrd="0" presId="urn:microsoft.com/office/officeart/2005/8/layout/orgChart1"/>
    <dgm:cxn modelId="{E75E88EA-4445-49BF-BDEF-4CA7D437A022}" type="presParOf" srcId="{D7623A08-BAB9-4268-A7B3-86F83002EE01}" destId="{69A4D688-26D3-4F88-BBAD-F0B75EC5255C}" srcOrd="3" destOrd="0" presId="urn:microsoft.com/office/officeart/2005/8/layout/orgChart1"/>
    <dgm:cxn modelId="{EB579257-2EDE-43B8-AA6A-06FC06D1448D}" type="presParOf" srcId="{69A4D688-26D3-4F88-BBAD-F0B75EC5255C}" destId="{4F52C462-BF12-4DF3-B063-076C917C5893}" srcOrd="0" destOrd="0" presId="urn:microsoft.com/office/officeart/2005/8/layout/orgChart1"/>
    <dgm:cxn modelId="{DB7DA1CD-5219-4A2E-873B-2ED21EE3D814}" type="presParOf" srcId="{4F52C462-BF12-4DF3-B063-076C917C5893}" destId="{D8A737B6-D8C7-44D7-82B6-2626EA302464}" srcOrd="0" destOrd="0" presId="urn:microsoft.com/office/officeart/2005/8/layout/orgChart1"/>
    <dgm:cxn modelId="{A40C1B2D-ABE0-4E00-B7B9-E844C1C1B878}" type="presParOf" srcId="{4F52C462-BF12-4DF3-B063-076C917C5893}" destId="{0B54AE04-0537-4A76-B0F9-7C67473BCCEC}" srcOrd="1" destOrd="0" presId="urn:microsoft.com/office/officeart/2005/8/layout/orgChart1"/>
    <dgm:cxn modelId="{26BE76B5-8CBC-4789-9486-F0B5BB7181C2}" type="presParOf" srcId="{69A4D688-26D3-4F88-BBAD-F0B75EC5255C}" destId="{9E970F25-5978-483B-A54D-224692F6FC3F}" srcOrd="1" destOrd="0" presId="urn:microsoft.com/office/officeart/2005/8/layout/orgChart1"/>
    <dgm:cxn modelId="{661FBBC1-38DA-4426-A461-417248F7FBB6}" type="presParOf" srcId="{69A4D688-26D3-4F88-BBAD-F0B75EC5255C}" destId="{A8F4772B-39DF-4494-B0F7-D41073A5F9FF}" srcOrd="2" destOrd="0" presId="urn:microsoft.com/office/officeart/2005/8/layout/orgChart1"/>
    <dgm:cxn modelId="{554C6D14-7E1F-4688-9CC1-EC078D956CDE}" type="presParOf" srcId="{D7623A08-BAB9-4268-A7B3-86F83002EE01}" destId="{9E6CD13D-539F-42CC-AA02-637E00491A59}" srcOrd="4" destOrd="0" presId="urn:microsoft.com/office/officeart/2005/8/layout/orgChart1"/>
    <dgm:cxn modelId="{6BDE5662-6775-41A6-83EA-835BE72F78A8}" type="presParOf" srcId="{D7623A08-BAB9-4268-A7B3-86F83002EE01}" destId="{23A59C47-E870-4275-9C5B-8743F4655CF1}" srcOrd="5" destOrd="0" presId="urn:microsoft.com/office/officeart/2005/8/layout/orgChart1"/>
    <dgm:cxn modelId="{C017059B-4FCB-4D27-A44B-488276EA10F8}" type="presParOf" srcId="{23A59C47-E870-4275-9C5B-8743F4655CF1}" destId="{467C84DA-39A6-4EB1-89B3-E2AC1A89DA9F}" srcOrd="0" destOrd="0" presId="urn:microsoft.com/office/officeart/2005/8/layout/orgChart1"/>
    <dgm:cxn modelId="{F3539F55-34EA-457F-9A79-9DE52D455D8D}" type="presParOf" srcId="{467C84DA-39A6-4EB1-89B3-E2AC1A89DA9F}" destId="{32E6DA41-FC47-4CDC-BB59-EB0F18E39B02}" srcOrd="0" destOrd="0" presId="urn:microsoft.com/office/officeart/2005/8/layout/orgChart1"/>
    <dgm:cxn modelId="{C117CAE7-423D-4DD8-BCF8-8FFB9FD56606}" type="presParOf" srcId="{467C84DA-39A6-4EB1-89B3-E2AC1A89DA9F}" destId="{7C2A9FAA-B837-42CB-AC4B-575EB51D9BF7}" srcOrd="1" destOrd="0" presId="urn:microsoft.com/office/officeart/2005/8/layout/orgChart1"/>
    <dgm:cxn modelId="{2E2C4BE2-01CD-4F7D-BF35-6478580BACF5}" type="presParOf" srcId="{23A59C47-E870-4275-9C5B-8743F4655CF1}" destId="{00A235E1-BC6D-46BB-8DD3-6E0780398EE0}" srcOrd="1" destOrd="0" presId="urn:microsoft.com/office/officeart/2005/8/layout/orgChart1"/>
    <dgm:cxn modelId="{ED64E5E4-9BF2-49BD-A8BB-46A73F7081EE}" type="presParOf" srcId="{23A59C47-E870-4275-9C5B-8743F4655CF1}" destId="{702CC872-9540-4110-91A7-8BFCC0D02DC3}" srcOrd="2" destOrd="0" presId="urn:microsoft.com/office/officeart/2005/8/layout/orgChart1"/>
    <dgm:cxn modelId="{A4E9709A-A724-4EBF-9D2B-C08F38E76FB6}" type="presParOf" srcId="{92DD1F76-368C-4FA1-8F78-41275C2BBFA5}" destId="{FD788A79-F0F3-4802-A1F6-B77533A3AB1D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F617984E-5DE2-4A1F-8BBD-C48A9F11B188}" type="doc">
      <dgm:prSet loTypeId="urn:microsoft.com/office/officeart/2005/8/layout/hProcess9" loCatId="process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ru-RU"/>
        </a:p>
      </dgm:t>
    </dgm:pt>
    <dgm:pt modelId="{843C8334-9B38-4F78-9301-2274045A5A34}">
      <dgm:prSet phldrT="[Текст]" custT="1"/>
      <dgm:spPr/>
      <dgm:t>
        <a:bodyPr/>
        <a:lstStyle/>
        <a:p>
          <a:r>
            <a:rPr lang="ru-RU" sz="1700" b="1" dirty="0" smtClean="0">
              <a:solidFill>
                <a:srgbClr val="FF0000"/>
              </a:solidFill>
            </a:rPr>
            <a:t>Первый этап </a:t>
          </a:r>
          <a:r>
            <a:rPr lang="ru-RU" sz="1700" b="1" dirty="0" smtClean="0"/>
            <a:t>реабилитации детей осуществляется в отделениях реанимации и интенсивной терапии</a:t>
          </a:r>
          <a:endParaRPr lang="ru-RU" sz="1700" b="1" dirty="0">
            <a:latin typeface="Arial" pitchFamily="34" charset="0"/>
            <a:cs typeface="Arial" pitchFamily="34" charset="0"/>
          </a:endParaRPr>
        </a:p>
      </dgm:t>
    </dgm:pt>
    <dgm:pt modelId="{5D0F49D0-02E6-40D0-B74D-B42CB889F7AD}" type="parTrans" cxnId="{BE6E64BC-3AC8-4194-A2B6-03A40CF3CD8C}">
      <dgm:prSet/>
      <dgm:spPr/>
      <dgm:t>
        <a:bodyPr/>
        <a:lstStyle/>
        <a:p>
          <a:endParaRPr lang="ru-RU"/>
        </a:p>
      </dgm:t>
    </dgm:pt>
    <dgm:pt modelId="{F2F5CAA4-7BBB-4C2E-BABA-13BB55A6E9D9}" type="sibTrans" cxnId="{BE6E64BC-3AC8-4194-A2B6-03A40CF3CD8C}">
      <dgm:prSet/>
      <dgm:spPr/>
      <dgm:t>
        <a:bodyPr/>
        <a:lstStyle/>
        <a:p>
          <a:endParaRPr lang="ru-RU"/>
        </a:p>
      </dgm:t>
    </dgm:pt>
    <dgm:pt modelId="{D0234F2F-BE9B-4A08-BDAD-CEEE40AD54A4}">
      <dgm:prSet phldrT="[Текст]" custT="1"/>
      <dgm:spPr/>
      <dgm:t>
        <a:bodyPr/>
        <a:lstStyle/>
        <a:p>
          <a:r>
            <a:rPr lang="ru-RU" sz="1700" b="1" dirty="0" smtClean="0">
              <a:solidFill>
                <a:srgbClr val="FF0000"/>
              </a:solidFill>
            </a:rPr>
            <a:t>Второй этап </a:t>
          </a:r>
          <a:r>
            <a:rPr lang="ru-RU" sz="1700" b="1" dirty="0" smtClean="0"/>
            <a:t>реабилитации проводится: дневной стационар для детей раннего возраста с перинатальными поражениями центральной нервной системы</a:t>
          </a:r>
          <a:endParaRPr lang="ru-RU" sz="1700" b="1" dirty="0">
            <a:latin typeface="Arial" pitchFamily="34" charset="0"/>
            <a:cs typeface="Arial" pitchFamily="34" charset="0"/>
          </a:endParaRPr>
        </a:p>
      </dgm:t>
    </dgm:pt>
    <dgm:pt modelId="{BAE5C14D-B4A4-41B6-8900-0E303A4D3265}" type="parTrans" cxnId="{F68815F9-4C08-424E-8689-7E5B1107DDBD}">
      <dgm:prSet/>
      <dgm:spPr/>
      <dgm:t>
        <a:bodyPr/>
        <a:lstStyle/>
        <a:p>
          <a:endParaRPr lang="ru-RU"/>
        </a:p>
      </dgm:t>
    </dgm:pt>
    <dgm:pt modelId="{4B7ED48D-07D9-4C8F-B194-92CC1C37F499}" type="sibTrans" cxnId="{F68815F9-4C08-424E-8689-7E5B1107DDBD}">
      <dgm:prSet/>
      <dgm:spPr/>
      <dgm:t>
        <a:bodyPr/>
        <a:lstStyle/>
        <a:p>
          <a:endParaRPr lang="ru-RU"/>
        </a:p>
      </dgm:t>
    </dgm:pt>
    <dgm:pt modelId="{43630581-BB5E-4557-BCAE-C3EC9428EEE9}">
      <dgm:prSet phldrT="[Текст]" custT="1"/>
      <dgm:spPr/>
      <dgm:t>
        <a:bodyPr/>
        <a:lstStyle/>
        <a:p>
          <a:r>
            <a:rPr lang="ru-RU" sz="1700" b="1" dirty="0" smtClean="0">
              <a:solidFill>
                <a:srgbClr val="FF0000"/>
              </a:solidFill>
            </a:rPr>
            <a:t>Третий этап </a:t>
          </a:r>
          <a:r>
            <a:rPr lang="ru-RU" sz="1700" b="1" dirty="0" smtClean="0"/>
            <a:t>реабилитации детей осуществляется во всех медицинских организациях</a:t>
          </a:r>
          <a:endParaRPr lang="ru-RU" sz="1700" b="1" dirty="0">
            <a:latin typeface="Arial" pitchFamily="34" charset="0"/>
            <a:cs typeface="Arial" pitchFamily="34" charset="0"/>
          </a:endParaRPr>
        </a:p>
      </dgm:t>
    </dgm:pt>
    <dgm:pt modelId="{16021A01-E6B4-4F69-ACBD-4319DB2BA3ED}" type="parTrans" cxnId="{A37BC185-68D6-40B8-8F57-74C956E73596}">
      <dgm:prSet/>
      <dgm:spPr/>
      <dgm:t>
        <a:bodyPr/>
        <a:lstStyle/>
        <a:p>
          <a:endParaRPr lang="ru-RU"/>
        </a:p>
      </dgm:t>
    </dgm:pt>
    <dgm:pt modelId="{D80878DD-7A05-442E-BF5C-A88A0E104AC4}" type="sibTrans" cxnId="{A37BC185-68D6-40B8-8F57-74C956E73596}">
      <dgm:prSet/>
      <dgm:spPr/>
      <dgm:t>
        <a:bodyPr/>
        <a:lstStyle/>
        <a:p>
          <a:endParaRPr lang="ru-RU"/>
        </a:p>
      </dgm:t>
    </dgm:pt>
    <dgm:pt modelId="{FE4B161E-2719-4B82-8BCE-6EF3E12F7DC7}" type="pres">
      <dgm:prSet presAssocID="{F617984E-5DE2-4A1F-8BBD-C48A9F11B188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7C8AF1E-B6E6-4208-B8E1-49D99FE67779}" type="pres">
      <dgm:prSet presAssocID="{F617984E-5DE2-4A1F-8BBD-C48A9F11B188}" presName="arrow" presStyleLbl="bgShp" presStyleIdx="0" presStyleCnt="1" custLinFactNeighborX="107" custLinFactNeighborY="-5105"/>
      <dgm:spPr>
        <a:solidFill>
          <a:srgbClr val="006600"/>
        </a:solidFill>
      </dgm:spPr>
    </dgm:pt>
    <dgm:pt modelId="{33A64834-EA5C-46C7-BED9-1232358AA3DA}" type="pres">
      <dgm:prSet presAssocID="{F617984E-5DE2-4A1F-8BBD-C48A9F11B188}" presName="linearProcess" presStyleCnt="0"/>
      <dgm:spPr/>
    </dgm:pt>
    <dgm:pt modelId="{81C73D3E-C031-4153-A3D2-F3B59AFEE742}" type="pres">
      <dgm:prSet presAssocID="{843C8334-9B38-4F78-9301-2274045A5A34}" presName="textNode" presStyleLbl="node1" presStyleIdx="0" presStyleCnt="3" custScaleY="12429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BFA852-B03D-412C-A77E-CD63667678FF}" type="pres">
      <dgm:prSet presAssocID="{F2F5CAA4-7BBB-4C2E-BABA-13BB55A6E9D9}" presName="sibTrans" presStyleCnt="0"/>
      <dgm:spPr/>
    </dgm:pt>
    <dgm:pt modelId="{324BDD67-D3F1-4F80-ABE9-5A6F85FBF4B5}" type="pres">
      <dgm:prSet presAssocID="{D0234F2F-BE9B-4A08-BDAD-CEEE40AD54A4}" presName="textNode" presStyleLbl="node1" presStyleIdx="1" presStyleCnt="3" custScaleY="1271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47521A-B61B-4809-8F76-85E659FA51BE}" type="pres">
      <dgm:prSet presAssocID="{4B7ED48D-07D9-4C8F-B194-92CC1C37F499}" presName="sibTrans" presStyleCnt="0"/>
      <dgm:spPr/>
    </dgm:pt>
    <dgm:pt modelId="{3296367D-5C54-43B6-ACC4-E956FA3EE51C}" type="pres">
      <dgm:prSet presAssocID="{43630581-BB5E-4557-BCAE-C3EC9428EEE9}" presName="textNode" presStyleLbl="node1" presStyleIdx="2" presStyleCnt="3" custScaleY="1321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1306AAC-647D-4B88-81E9-A37E6A040C6B}" type="presOf" srcId="{D0234F2F-BE9B-4A08-BDAD-CEEE40AD54A4}" destId="{324BDD67-D3F1-4F80-ABE9-5A6F85FBF4B5}" srcOrd="0" destOrd="0" presId="urn:microsoft.com/office/officeart/2005/8/layout/hProcess9"/>
    <dgm:cxn modelId="{BE6E64BC-3AC8-4194-A2B6-03A40CF3CD8C}" srcId="{F617984E-5DE2-4A1F-8BBD-C48A9F11B188}" destId="{843C8334-9B38-4F78-9301-2274045A5A34}" srcOrd="0" destOrd="0" parTransId="{5D0F49D0-02E6-40D0-B74D-B42CB889F7AD}" sibTransId="{F2F5CAA4-7BBB-4C2E-BABA-13BB55A6E9D9}"/>
    <dgm:cxn modelId="{47FF5E16-933E-4710-9E2F-A2664FA0C8D5}" type="presOf" srcId="{843C8334-9B38-4F78-9301-2274045A5A34}" destId="{81C73D3E-C031-4153-A3D2-F3B59AFEE742}" srcOrd="0" destOrd="0" presId="urn:microsoft.com/office/officeart/2005/8/layout/hProcess9"/>
    <dgm:cxn modelId="{A37BC185-68D6-40B8-8F57-74C956E73596}" srcId="{F617984E-5DE2-4A1F-8BBD-C48A9F11B188}" destId="{43630581-BB5E-4557-BCAE-C3EC9428EEE9}" srcOrd="2" destOrd="0" parTransId="{16021A01-E6B4-4F69-ACBD-4319DB2BA3ED}" sibTransId="{D80878DD-7A05-442E-BF5C-A88A0E104AC4}"/>
    <dgm:cxn modelId="{62D929EF-B7B2-4AA1-91F8-05EAD311C06C}" type="presOf" srcId="{43630581-BB5E-4557-BCAE-C3EC9428EEE9}" destId="{3296367D-5C54-43B6-ACC4-E956FA3EE51C}" srcOrd="0" destOrd="0" presId="urn:microsoft.com/office/officeart/2005/8/layout/hProcess9"/>
    <dgm:cxn modelId="{F68815F9-4C08-424E-8689-7E5B1107DDBD}" srcId="{F617984E-5DE2-4A1F-8BBD-C48A9F11B188}" destId="{D0234F2F-BE9B-4A08-BDAD-CEEE40AD54A4}" srcOrd="1" destOrd="0" parTransId="{BAE5C14D-B4A4-41B6-8900-0E303A4D3265}" sibTransId="{4B7ED48D-07D9-4C8F-B194-92CC1C37F499}"/>
    <dgm:cxn modelId="{541C0670-D679-408D-8E89-11C9C5F842D7}" type="presOf" srcId="{F617984E-5DE2-4A1F-8BBD-C48A9F11B188}" destId="{FE4B161E-2719-4B82-8BCE-6EF3E12F7DC7}" srcOrd="0" destOrd="0" presId="urn:microsoft.com/office/officeart/2005/8/layout/hProcess9"/>
    <dgm:cxn modelId="{C6637372-28BC-4EAA-BF53-C95C3479F7C1}" type="presParOf" srcId="{FE4B161E-2719-4B82-8BCE-6EF3E12F7DC7}" destId="{F7C8AF1E-B6E6-4208-B8E1-49D99FE67779}" srcOrd="0" destOrd="0" presId="urn:microsoft.com/office/officeart/2005/8/layout/hProcess9"/>
    <dgm:cxn modelId="{D614D7D4-2ECF-4404-A542-C2393BDDF112}" type="presParOf" srcId="{FE4B161E-2719-4B82-8BCE-6EF3E12F7DC7}" destId="{33A64834-EA5C-46C7-BED9-1232358AA3DA}" srcOrd="1" destOrd="0" presId="urn:microsoft.com/office/officeart/2005/8/layout/hProcess9"/>
    <dgm:cxn modelId="{5FAD02F8-3F00-4F7F-80F2-57DE9BF8EB81}" type="presParOf" srcId="{33A64834-EA5C-46C7-BED9-1232358AA3DA}" destId="{81C73D3E-C031-4153-A3D2-F3B59AFEE742}" srcOrd="0" destOrd="0" presId="urn:microsoft.com/office/officeart/2005/8/layout/hProcess9"/>
    <dgm:cxn modelId="{61B2A512-BCEA-4F28-852B-4C882364B031}" type="presParOf" srcId="{33A64834-EA5C-46C7-BED9-1232358AA3DA}" destId="{DCBFA852-B03D-412C-A77E-CD63667678FF}" srcOrd="1" destOrd="0" presId="urn:microsoft.com/office/officeart/2005/8/layout/hProcess9"/>
    <dgm:cxn modelId="{0289BDC5-A4F3-46EF-A651-8BB4D6E742B6}" type="presParOf" srcId="{33A64834-EA5C-46C7-BED9-1232358AA3DA}" destId="{324BDD67-D3F1-4F80-ABE9-5A6F85FBF4B5}" srcOrd="2" destOrd="0" presId="urn:microsoft.com/office/officeart/2005/8/layout/hProcess9"/>
    <dgm:cxn modelId="{B52E0D3B-A7D0-429D-9F33-F81766C1FE95}" type="presParOf" srcId="{33A64834-EA5C-46C7-BED9-1232358AA3DA}" destId="{D747521A-B61B-4809-8F76-85E659FA51BE}" srcOrd="3" destOrd="0" presId="urn:microsoft.com/office/officeart/2005/8/layout/hProcess9"/>
    <dgm:cxn modelId="{004A6077-3A54-49B1-8A09-290572714E6C}" type="presParOf" srcId="{33A64834-EA5C-46C7-BED9-1232358AA3DA}" destId="{3296367D-5C54-43B6-ACC4-E956FA3EE51C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F3214FDE-4F8E-4776-8260-229DE73EDA74}" type="doc">
      <dgm:prSet loTypeId="urn:microsoft.com/office/officeart/2005/8/layout/vProcess5" loCatId="process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ru-RU"/>
        </a:p>
      </dgm:t>
    </dgm:pt>
    <dgm:pt modelId="{1C6220EC-5284-4F5C-BADD-5A38A5AF270B}">
      <dgm:prSet phldrT="[Текст]" custT="1"/>
      <dgm:spPr/>
      <dgm:t>
        <a:bodyPr/>
        <a:lstStyle/>
        <a:p>
          <a:r>
            <a:rPr lang="ru-RU" sz="2600" b="1" dirty="0" smtClean="0">
              <a:ln w="11430"/>
              <a:solidFill>
                <a:srgbClr val="006600"/>
              </a:solidFill>
              <a:effectLst/>
              <a:latin typeface="Arial" pitchFamily="34" charset="0"/>
              <a:ea typeface="Tahoma" pitchFamily="34" charset="0"/>
              <a:cs typeface="Arial" pitchFamily="34" charset="0"/>
            </a:rPr>
            <a:t>оказывать высококвалифицированную помощь на всех этапах;</a:t>
          </a:r>
          <a:endParaRPr lang="ru-RU" sz="2600" dirty="0">
            <a:solidFill>
              <a:srgbClr val="006600"/>
            </a:solidFill>
            <a:effectLst/>
          </a:endParaRPr>
        </a:p>
      </dgm:t>
    </dgm:pt>
    <dgm:pt modelId="{CFB25367-E286-4E4D-9F31-D7B689D984D2}" type="parTrans" cxnId="{DF0C0E9E-A701-483E-8CE5-2E9975305E8D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3569EA66-CD42-44FC-995C-5D15B2FA4B7F}" type="sibTrans" cxnId="{DF0C0E9E-A701-483E-8CE5-2E9975305E8D}">
      <dgm:prSet/>
      <dgm:spPr>
        <a:solidFill>
          <a:srgbClr val="006600">
            <a:alpha val="90000"/>
          </a:srgbClr>
        </a:solidFill>
      </dgm:spPr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AA5772A2-F56B-4123-B4DC-867F29249EC8}">
      <dgm:prSet phldrT="[Текст]" custT="1"/>
      <dgm:spPr/>
      <dgm:t>
        <a:bodyPr/>
        <a:lstStyle/>
        <a:p>
          <a:r>
            <a:rPr lang="ru-RU" sz="2600" b="1" dirty="0" smtClean="0">
              <a:ln w="11430"/>
              <a:solidFill>
                <a:srgbClr val="006600"/>
              </a:solidFill>
              <a:effectLst/>
              <a:latin typeface="Arial" pitchFamily="34" charset="0"/>
              <a:ea typeface="Tahoma" pitchFamily="34" charset="0"/>
              <a:cs typeface="Arial" pitchFamily="34" charset="0"/>
            </a:rPr>
            <a:t>снизить перинатальную и младенческую смертность;</a:t>
          </a:r>
          <a:endParaRPr lang="ru-RU" sz="2600" dirty="0">
            <a:solidFill>
              <a:srgbClr val="006600"/>
            </a:solidFill>
            <a:effectLst/>
          </a:endParaRPr>
        </a:p>
      </dgm:t>
    </dgm:pt>
    <dgm:pt modelId="{F6CCF51E-4D37-4568-9EED-92303A9F398D}" type="parTrans" cxnId="{5065171D-7EC0-45E9-917E-DA5E17F86982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68EAF5AF-8F21-4231-8EBB-98931D16EC10}" type="sibTrans" cxnId="{5065171D-7EC0-45E9-917E-DA5E17F86982}">
      <dgm:prSet/>
      <dgm:spPr>
        <a:solidFill>
          <a:srgbClr val="006600">
            <a:alpha val="90000"/>
          </a:srgbClr>
        </a:solidFill>
      </dgm:spPr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F8B2F060-35B8-434B-9CC7-82E773ECE1CA}">
      <dgm:prSet phldrT="[Текст]" custT="1"/>
      <dgm:spPr/>
      <dgm:t>
        <a:bodyPr/>
        <a:lstStyle/>
        <a:p>
          <a:r>
            <a:rPr lang="ru-RU" sz="2600" b="1" dirty="0" smtClean="0">
              <a:ln w="11430"/>
              <a:solidFill>
                <a:srgbClr val="006600"/>
              </a:solidFill>
              <a:effectLst/>
              <a:latin typeface="Arial" pitchFamily="34" charset="0"/>
              <a:ea typeface="Tahoma" pitchFamily="34" charset="0"/>
              <a:cs typeface="Arial" pitchFamily="34" charset="0"/>
            </a:rPr>
            <a:t>внедрить в практику учреждений родовспоможения и детства современные технологии</a:t>
          </a:r>
          <a:endParaRPr lang="ru-RU" sz="2600" dirty="0">
            <a:solidFill>
              <a:srgbClr val="006600"/>
            </a:solidFill>
            <a:effectLst/>
          </a:endParaRPr>
        </a:p>
      </dgm:t>
    </dgm:pt>
    <dgm:pt modelId="{45A11398-8244-4CB1-9B2F-E6CDA22C4B49}" type="parTrans" cxnId="{75313216-0F37-4B5C-967B-158DAB31D3E0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F6C4CD18-5DAC-46F9-A558-677AB804C0E6}" type="sibTrans" cxnId="{75313216-0F37-4B5C-967B-158DAB31D3E0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18CDD34C-ED03-4B39-A77B-8D063CE06785}" type="pres">
      <dgm:prSet presAssocID="{F3214FDE-4F8E-4776-8260-229DE73EDA74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3ED2C01-4623-4912-B865-4BF5752863D5}" type="pres">
      <dgm:prSet presAssocID="{F3214FDE-4F8E-4776-8260-229DE73EDA74}" presName="dummyMaxCanvas" presStyleCnt="0">
        <dgm:presLayoutVars/>
      </dgm:prSet>
      <dgm:spPr/>
    </dgm:pt>
    <dgm:pt modelId="{BC56FFB6-35B3-438D-B363-1F28F5BD03C4}" type="pres">
      <dgm:prSet presAssocID="{F3214FDE-4F8E-4776-8260-229DE73EDA74}" presName="ThreeNodes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0867EB-AA63-4D33-87E4-674C4C857DA7}" type="pres">
      <dgm:prSet presAssocID="{F3214FDE-4F8E-4776-8260-229DE73EDA74}" presName="ThreeNodes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1EB1766-2DC3-46D8-A153-5221820411B3}" type="pres">
      <dgm:prSet presAssocID="{F3214FDE-4F8E-4776-8260-229DE73EDA74}" presName="ThreeNodes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592FBE9-4F95-42AD-84B0-2A6AE48BD65C}" type="pres">
      <dgm:prSet presAssocID="{F3214FDE-4F8E-4776-8260-229DE73EDA74}" presName="ThreeConn_1-2" presStyleLbl="f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2F2EA9-BB1B-4DDE-B9A6-74AFBE15E4DD}" type="pres">
      <dgm:prSet presAssocID="{F3214FDE-4F8E-4776-8260-229DE73EDA74}" presName="ThreeConn_2-3" presStyleLbl="f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0E4C65-95D1-431C-8815-1C7F6E806466}" type="pres">
      <dgm:prSet presAssocID="{F3214FDE-4F8E-4776-8260-229DE73EDA74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B6E146-7C46-483C-92A8-05E5052EE00A}" type="pres">
      <dgm:prSet presAssocID="{F3214FDE-4F8E-4776-8260-229DE73EDA74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07D208-6C44-495F-9A63-FE29AE671981}" type="pres">
      <dgm:prSet presAssocID="{F3214FDE-4F8E-4776-8260-229DE73EDA74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5CB0A0F-1F00-447D-B7DF-6756B30F8C75}" type="presOf" srcId="{1C6220EC-5284-4F5C-BADD-5A38A5AF270B}" destId="{BC56FFB6-35B3-438D-B363-1F28F5BD03C4}" srcOrd="0" destOrd="0" presId="urn:microsoft.com/office/officeart/2005/8/layout/vProcess5"/>
    <dgm:cxn modelId="{30EEEA7F-76E9-434E-89A7-8C202CA81D6D}" type="presOf" srcId="{F8B2F060-35B8-434B-9CC7-82E773ECE1CA}" destId="{61EB1766-2DC3-46D8-A153-5221820411B3}" srcOrd="0" destOrd="0" presId="urn:microsoft.com/office/officeart/2005/8/layout/vProcess5"/>
    <dgm:cxn modelId="{E970F3AC-6084-40DB-B039-281656A9FCA0}" type="presOf" srcId="{F3214FDE-4F8E-4776-8260-229DE73EDA74}" destId="{18CDD34C-ED03-4B39-A77B-8D063CE06785}" srcOrd="0" destOrd="0" presId="urn:microsoft.com/office/officeart/2005/8/layout/vProcess5"/>
    <dgm:cxn modelId="{3BFA3034-BCA0-4D89-A602-9CC040FDF22B}" type="presOf" srcId="{1C6220EC-5284-4F5C-BADD-5A38A5AF270B}" destId="{1B0E4C65-95D1-431C-8815-1C7F6E806466}" srcOrd="1" destOrd="0" presId="urn:microsoft.com/office/officeart/2005/8/layout/vProcess5"/>
    <dgm:cxn modelId="{75313216-0F37-4B5C-967B-158DAB31D3E0}" srcId="{F3214FDE-4F8E-4776-8260-229DE73EDA74}" destId="{F8B2F060-35B8-434B-9CC7-82E773ECE1CA}" srcOrd="2" destOrd="0" parTransId="{45A11398-8244-4CB1-9B2F-E6CDA22C4B49}" sibTransId="{F6C4CD18-5DAC-46F9-A558-677AB804C0E6}"/>
    <dgm:cxn modelId="{AC721C97-E8E4-4D76-BE49-20FE0A7679DB}" type="presOf" srcId="{F8B2F060-35B8-434B-9CC7-82E773ECE1CA}" destId="{0B07D208-6C44-495F-9A63-FE29AE671981}" srcOrd="1" destOrd="0" presId="urn:microsoft.com/office/officeart/2005/8/layout/vProcess5"/>
    <dgm:cxn modelId="{88F05DDE-410C-49EB-A97E-A84703DC7776}" type="presOf" srcId="{AA5772A2-F56B-4123-B4DC-867F29249EC8}" destId="{DB0867EB-AA63-4D33-87E4-674C4C857DA7}" srcOrd="0" destOrd="0" presId="urn:microsoft.com/office/officeart/2005/8/layout/vProcess5"/>
    <dgm:cxn modelId="{5065171D-7EC0-45E9-917E-DA5E17F86982}" srcId="{F3214FDE-4F8E-4776-8260-229DE73EDA74}" destId="{AA5772A2-F56B-4123-B4DC-867F29249EC8}" srcOrd="1" destOrd="0" parTransId="{F6CCF51E-4D37-4568-9EED-92303A9F398D}" sibTransId="{68EAF5AF-8F21-4231-8EBB-98931D16EC10}"/>
    <dgm:cxn modelId="{DF0C0E9E-A701-483E-8CE5-2E9975305E8D}" srcId="{F3214FDE-4F8E-4776-8260-229DE73EDA74}" destId="{1C6220EC-5284-4F5C-BADD-5A38A5AF270B}" srcOrd="0" destOrd="0" parTransId="{CFB25367-E286-4E4D-9F31-D7B689D984D2}" sibTransId="{3569EA66-CD42-44FC-995C-5D15B2FA4B7F}"/>
    <dgm:cxn modelId="{590C05E6-D115-4DA1-952D-C1C31FFF6E35}" type="presOf" srcId="{AA5772A2-F56B-4123-B4DC-867F29249EC8}" destId="{69B6E146-7C46-483C-92A8-05E5052EE00A}" srcOrd="1" destOrd="0" presId="urn:microsoft.com/office/officeart/2005/8/layout/vProcess5"/>
    <dgm:cxn modelId="{F891EA3B-B0AC-4E66-8C95-66DF08A33367}" type="presOf" srcId="{3569EA66-CD42-44FC-995C-5D15B2FA4B7F}" destId="{B592FBE9-4F95-42AD-84B0-2A6AE48BD65C}" srcOrd="0" destOrd="0" presId="urn:microsoft.com/office/officeart/2005/8/layout/vProcess5"/>
    <dgm:cxn modelId="{BEBAD614-4889-4ACB-849E-C49A6B8EA134}" type="presOf" srcId="{68EAF5AF-8F21-4231-8EBB-98931D16EC10}" destId="{6B2F2EA9-BB1B-4DDE-B9A6-74AFBE15E4DD}" srcOrd="0" destOrd="0" presId="urn:microsoft.com/office/officeart/2005/8/layout/vProcess5"/>
    <dgm:cxn modelId="{FE53D189-F53C-446C-A9FC-6A7178767EC7}" type="presParOf" srcId="{18CDD34C-ED03-4B39-A77B-8D063CE06785}" destId="{E3ED2C01-4623-4912-B865-4BF5752863D5}" srcOrd="0" destOrd="0" presId="urn:microsoft.com/office/officeart/2005/8/layout/vProcess5"/>
    <dgm:cxn modelId="{3A43B822-CC52-45C1-AA72-95F541B65A28}" type="presParOf" srcId="{18CDD34C-ED03-4B39-A77B-8D063CE06785}" destId="{BC56FFB6-35B3-438D-B363-1F28F5BD03C4}" srcOrd="1" destOrd="0" presId="urn:microsoft.com/office/officeart/2005/8/layout/vProcess5"/>
    <dgm:cxn modelId="{8B68D541-DE07-4EF7-B37A-651317C3A061}" type="presParOf" srcId="{18CDD34C-ED03-4B39-A77B-8D063CE06785}" destId="{DB0867EB-AA63-4D33-87E4-674C4C857DA7}" srcOrd="2" destOrd="0" presId="urn:microsoft.com/office/officeart/2005/8/layout/vProcess5"/>
    <dgm:cxn modelId="{491D41A0-5101-425B-8CBE-A055A6997D2B}" type="presParOf" srcId="{18CDD34C-ED03-4B39-A77B-8D063CE06785}" destId="{61EB1766-2DC3-46D8-A153-5221820411B3}" srcOrd="3" destOrd="0" presId="urn:microsoft.com/office/officeart/2005/8/layout/vProcess5"/>
    <dgm:cxn modelId="{C2315A87-4157-41C4-8646-4517F85E765A}" type="presParOf" srcId="{18CDD34C-ED03-4B39-A77B-8D063CE06785}" destId="{B592FBE9-4F95-42AD-84B0-2A6AE48BD65C}" srcOrd="4" destOrd="0" presId="urn:microsoft.com/office/officeart/2005/8/layout/vProcess5"/>
    <dgm:cxn modelId="{3056DE63-4E31-4D08-ADD0-EA43D0974C7F}" type="presParOf" srcId="{18CDD34C-ED03-4B39-A77B-8D063CE06785}" destId="{6B2F2EA9-BB1B-4DDE-B9A6-74AFBE15E4DD}" srcOrd="5" destOrd="0" presId="urn:microsoft.com/office/officeart/2005/8/layout/vProcess5"/>
    <dgm:cxn modelId="{C3541B05-E8CC-43D6-A62A-2E65070B774C}" type="presParOf" srcId="{18CDD34C-ED03-4B39-A77B-8D063CE06785}" destId="{1B0E4C65-95D1-431C-8815-1C7F6E806466}" srcOrd="6" destOrd="0" presId="urn:microsoft.com/office/officeart/2005/8/layout/vProcess5"/>
    <dgm:cxn modelId="{2A0BF3DF-6DB3-413E-B207-566E548F87D6}" type="presParOf" srcId="{18CDD34C-ED03-4B39-A77B-8D063CE06785}" destId="{69B6E146-7C46-483C-92A8-05E5052EE00A}" srcOrd="7" destOrd="0" presId="urn:microsoft.com/office/officeart/2005/8/layout/vProcess5"/>
    <dgm:cxn modelId="{7DE18DDA-B258-4DCA-AA10-4DB1F3AF6087}" type="presParOf" srcId="{18CDD34C-ED03-4B39-A77B-8D063CE06785}" destId="{0B07D208-6C44-495F-9A63-FE29AE671981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1DCB8F4-83DD-44D2-AB50-4040CBBC13DE}">
      <dsp:nvSpPr>
        <dsp:cNvPr id="0" name=""/>
        <dsp:cNvSpPr/>
      </dsp:nvSpPr>
      <dsp:spPr>
        <a:xfrm>
          <a:off x="178709" y="399300"/>
          <a:ext cx="7515105" cy="1219200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008000"/>
          </a:solidFill>
          <a:prstDash val="solid"/>
        </a:ln>
        <a:effectLst/>
        <a:scene3d>
          <a:camera prst="orthographicFront"/>
          <a:lightRig rig="flat" dir="t"/>
        </a:scene3d>
        <a:sp3d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006600"/>
              </a:solidFill>
            </a:rPr>
            <a:t>Государственная программа Омской области «Развитие здравоохранения Омской области» утверждена Постановлением Правительства Омской области от 16.10. 2013 г № 265-р</a:t>
          </a:r>
          <a:endParaRPr lang="ru-RU" sz="2000" b="1" kern="1200" dirty="0">
            <a:solidFill>
              <a:srgbClr val="006600"/>
            </a:solidFill>
          </a:endParaRPr>
        </a:p>
      </dsp:txBody>
      <dsp:txXfrm>
        <a:off x="214418" y="435009"/>
        <a:ext cx="6199493" cy="1147782"/>
      </dsp:txXfrm>
    </dsp:sp>
    <dsp:sp modelId="{1E2F43DC-4749-42BC-9193-B95BABD41E9E}">
      <dsp:nvSpPr>
        <dsp:cNvPr id="0" name=""/>
        <dsp:cNvSpPr/>
      </dsp:nvSpPr>
      <dsp:spPr>
        <a:xfrm>
          <a:off x="652801" y="1690502"/>
          <a:ext cx="7977133" cy="1219200"/>
        </a:xfrm>
        <a:prstGeom prst="roundRect">
          <a:avLst>
            <a:gd name="adj" fmla="val 10000"/>
          </a:avLst>
        </a:prstGeom>
        <a:solidFill>
          <a:schemeClr val="lt1"/>
        </a:solidFill>
        <a:ln w="25400" cap="flat" cmpd="sng" algn="ctr">
          <a:solidFill>
            <a:srgbClr val="006600"/>
          </a:solidFill>
          <a:prstDash val="solid"/>
        </a:ln>
        <a:effectLst/>
        <a:scene3d>
          <a:camera prst="orthographicFront"/>
          <a:lightRig rig="flat" dir="t"/>
        </a:scene3d>
        <a:sp3d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006600"/>
              </a:solidFill>
            </a:rPr>
            <a:t>«Изменения в отраслях социальной сферы, направленные на повышения эффективности здравоохранения в Омской области» от 27.02. 2013 г. №17-рп</a:t>
          </a:r>
          <a:endParaRPr lang="ru-RU" sz="2000" b="1" kern="1200" dirty="0">
            <a:solidFill>
              <a:srgbClr val="006600"/>
            </a:solidFill>
          </a:endParaRPr>
        </a:p>
      </dsp:txBody>
      <dsp:txXfrm>
        <a:off x="688510" y="1726211"/>
        <a:ext cx="6360649" cy="1147782"/>
      </dsp:txXfrm>
    </dsp:sp>
    <dsp:sp modelId="{19D500FC-7A23-42D4-8C62-5F0723D29FC9}">
      <dsp:nvSpPr>
        <dsp:cNvPr id="0" name=""/>
        <dsp:cNvSpPr/>
      </dsp:nvSpPr>
      <dsp:spPr>
        <a:xfrm>
          <a:off x="1326194" y="2981716"/>
          <a:ext cx="7515105" cy="797015"/>
        </a:xfrm>
        <a:prstGeom prst="roundRect">
          <a:avLst>
            <a:gd name="adj" fmla="val 10000"/>
          </a:avLst>
        </a:prstGeom>
        <a:solidFill>
          <a:schemeClr val="lt1"/>
        </a:solidFill>
        <a:ln w="25400" cap="flat" cmpd="sng" algn="ctr">
          <a:solidFill>
            <a:srgbClr val="006600"/>
          </a:solidFill>
          <a:prstDash val="solid"/>
        </a:ln>
        <a:effectLst/>
        <a:scene3d>
          <a:camera prst="orthographicFront"/>
          <a:lightRig rig="flat" dir="t"/>
        </a:scene3d>
        <a:sp3d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006600"/>
              </a:solidFill>
            </a:rPr>
            <a:t>«Региональная стратегия в интересах детей на территории Омской области на 2013 – 2017 годы» от 28.02. 2013 год № 25-р</a:t>
          </a:r>
          <a:endParaRPr lang="ru-RU" sz="2000" b="1" kern="1200" dirty="0">
            <a:solidFill>
              <a:srgbClr val="006600"/>
            </a:solidFill>
          </a:endParaRPr>
        </a:p>
      </dsp:txBody>
      <dsp:txXfrm>
        <a:off x="1349538" y="3005060"/>
        <a:ext cx="6012839" cy="750327"/>
      </dsp:txXfrm>
    </dsp:sp>
    <dsp:sp modelId="{2AC1A60D-A220-4818-A2A7-90981FB226CE}">
      <dsp:nvSpPr>
        <dsp:cNvPr id="0" name=""/>
        <dsp:cNvSpPr/>
      </dsp:nvSpPr>
      <dsp:spPr>
        <a:xfrm>
          <a:off x="6890060" y="1186450"/>
          <a:ext cx="792480" cy="792480"/>
        </a:xfrm>
        <a:prstGeom prst="downArrow">
          <a:avLst>
            <a:gd name="adj1" fmla="val 55000"/>
            <a:gd name="adj2" fmla="val 45000"/>
          </a:avLst>
        </a:prstGeom>
        <a:solidFill>
          <a:srgbClr val="006600">
            <a:alpha val="90000"/>
          </a:srgbClr>
        </a:solidFill>
        <a:ln w="9525" cap="flat" cmpd="sng" algn="ctr">
          <a:solidFill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b="1" kern="1200"/>
        </a:p>
      </dsp:txBody>
      <dsp:txXfrm>
        <a:off x="7068368" y="1186450"/>
        <a:ext cx="435864" cy="596341"/>
      </dsp:txXfrm>
    </dsp:sp>
    <dsp:sp modelId="{790FD753-C4BB-474A-BE6F-1E73906CE201}">
      <dsp:nvSpPr>
        <dsp:cNvPr id="0" name=""/>
        <dsp:cNvSpPr/>
      </dsp:nvSpPr>
      <dsp:spPr>
        <a:xfrm>
          <a:off x="7708523" y="2482587"/>
          <a:ext cx="792480" cy="792480"/>
        </a:xfrm>
        <a:prstGeom prst="downArrow">
          <a:avLst>
            <a:gd name="adj1" fmla="val 55000"/>
            <a:gd name="adj2" fmla="val 45000"/>
          </a:avLst>
        </a:prstGeom>
        <a:solidFill>
          <a:srgbClr val="006600">
            <a:alpha val="90000"/>
          </a:srgbClr>
        </a:solidFill>
        <a:ln w="9525" cap="flat" cmpd="sng" algn="ctr">
          <a:solidFill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b="1" kern="1200"/>
        </a:p>
      </dsp:txBody>
      <dsp:txXfrm>
        <a:off x="7886831" y="2482587"/>
        <a:ext cx="435864" cy="59634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7C8AF1E-B6E6-4208-B8E1-49D99FE67779}">
      <dsp:nvSpPr>
        <dsp:cNvPr id="0" name=""/>
        <dsp:cNvSpPr/>
      </dsp:nvSpPr>
      <dsp:spPr>
        <a:xfrm>
          <a:off x="643877" y="0"/>
          <a:ext cx="7209845" cy="4063999"/>
        </a:xfrm>
        <a:prstGeom prst="rightArrow">
          <a:avLst/>
        </a:prstGeom>
        <a:solidFill>
          <a:srgbClr val="0066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1C73D3E-C031-4153-A3D2-F3B59AFEE742}">
      <dsp:nvSpPr>
        <dsp:cNvPr id="0" name=""/>
        <dsp:cNvSpPr/>
      </dsp:nvSpPr>
      <dsp:spPr>
        <a:xfrm>
          <a:off x="905" y="1219199"/>
          <a:ext cx="2576904" cy="16256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kern="1200" dirty="0" smtClean="0">
              <a:latin typeface="Arial" pitchFamily="34" charset="0"/>
              <a:cs typeface="Arial" pitchFamily="34" charset="0"/>
            </a:rPr>
            <a:t>I</a:t>
          </a:r>
          <a:r>
            <a:rPr lang="ru-RU" sz="1700" b="1" kern="1200" dirty="0" smtClean="0">
              <a:latin typeface="Arial" pitchFamily="34" charset="0"/>
              <a:cs typeface="Arial" pitchFamily="34" charset="0"/>
            </a:rPr>
            <a:t> уровень – 28 центральных районных больниц (акушерские отделения)</a:t>
          </a:r>
          <a:endParaRPr lang="ru-RU" sz="1700" b="1" kern="1200" dirty="0">
            <a:latin typeface="Arial" pitchFamily="34" charset="0"/>
            <a:cs typeface="Arial" pitchFamily="34" charset="0"/>
          </a:endParaRPr>
        </a:p>
      </dsp:txBody>
      <dsp:txXfrm>
        <a:off x="80260" y="1298554"/>
        <a:ext cx="2418194" cy="1466890"/>
      </dsp:txXfrm>
    </dsp:sp>
    <dsp:sp modelId="{324BDD67-D3F1-4F80-ABE9-5A6F85FBF4B5}">
      <dsp:nvSpPr>
        <dsp:cNvPr id="0" name=""/>
        <dsp:cNvSpPr/>
      </dsp:nvSpPr>
      <dsp:spPr>
        <a:xfrm>
          <a:off x="2952633" y="1219199"/>
          <a:ext cx="2576904" cy="16256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II</a:t>
          </a:r>
          <a:r>
            <a:rPr lang="ru-RU" sz="17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уровень – 4 родильных дома в областном центре 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и 3 межрайонных (Тара, Калачинск, Исилькуль)  </a:t>
          </a:r>
          <a:endParaRPr lang="ru-RU" sz="1700" b="1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>
        <a:off x="3031988" y="1298554"/>
        <a:ext cx="2418194" cy="1466890"/>
      </dsp:txXfrm>
    </dsp:sp>
    <dsp:sp modelId="{3296367D-5C54-43B6-ACC4-E956FA3EE51C}">
      <dsp:nvSpPr>
        <dsp:cNvPr id="0" name=""/>
        <dsp:cNvSpPr/>
      </dsp:nvSpPr>
      <dsp:spPr>
        <a:xfrm>
          <a:off x="5904360" y="1219199"/>
          <a:ext cx="2576904" cy="16256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kern="1200" dirty="0" smtClean="0">
              <a:latin typeface="Arial" pitchFamily="34" charset="0"/>
              <a:cs typeface="Arial" pitchFamily="34" charset="0"/>
            </a:rPr>
            <a:t>III</a:t>
          </a:r>
          <a:r>
            <a:rPr lang="ru-RU" sz="1700" b="1" kern="1200" dirty="0" smtClean="0">
              <a:latin typeface="Arial" pitchFamily="34" charset="0"/>
              <a:cs typeface="Arial" pitchFamily="34" charset="0"/>
            </a:rPr>
            <a:t> уровень – ПЦ Областной клинической больницы, ГКПЦ </a:t>
          </a:r>
          <a:endParaRPr lang="ru-RU" sz="1700" b="1" kern="1200" dirty="0">
            <a:latin typeface="Arial" pitchFamily="34" charset="0"/>
            <a:cs typeface="Arial" pitchFamily="34" charset="0"/>
          </a:endParaRPr>
        </a:p>
      </dsp:txBody>
      <dsp:txXfrm>
        <a:off x="5983715" y="1298554"/>
        <a:ext cx="2418194" cy="146689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0.01496</cdr:x>
      <cdr:y>0.10502</cdr:y>
    </cdr:from>
    <cdr:to>
      <cdr:x>0.11996</cdr:x>
      <cdr:y>0.18457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28721" y="432048"/>
          <a:ext cx="903341" cy="32725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2000" b="1" dirty="0" smtClean="0">
              <a:solidFill>
                <a:srgbClr val="006600"/>
              </a:solidFill>
            </a:rPr>
            <a:t>2017 г</a:t>
          </a:r>
          <a:endParaRPr lang="ru-RU" sz="2000" b="1" dirty="0">
            <a:solidFill>
              <a:srgbClr val="006600"/>
            </a:solidFill>
          </a:endParaRPr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D57D06-CE7F-4A8A-8AE8-33AB18D953B9}" type="datetimeFigureOut">
              <a:rPr lang="ru-RU"/>
              <a:pPr>
                <a:defRPr/>
              </a:pPr>
              <a:t>18.12.2018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81E96F-6440-40CC-94B6-DF8077133E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86376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07FB9C-1F0C-4ED9-A97F-88438AEEE412}" type="datetimeFigureOut">
              <a:rPr lang="ru-RU"/>
              <a:pPr>
                <a:defRPr/>
              </a:pPr>
              <a:t>18.12.2018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73E187-4810-4F9A-84E4-CF80660DAD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60729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BE892C-8CAD-4466-84C0-ABD9607E45F4}" type="datetimeFigureOut">
              <a:rPr lang="ru-RU"/>
              <a:pPr>
                <a:defRPr/>
              </a:pPr>
              <a:t>18.12.2018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B76327-B06A-4F1F-A99B-BD50A06C9F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13451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952601-99D3-4F67-8853-B2075B9661D2}" type="datetimeFigureOut">
              <a:rPr lang="ru-RU"/>
              <a:pPr>
                <a:defRPr/>
              </a:pPr>
              <a:t>18.12.2018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343272-1545-4BA2-A45A-BBD7079186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91897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EB6399-C781-4C4C-9BE7-BCCA46B9C5CE}" type="datetimeFigureOut">
              <a:rPr lang="ru-RU"/>
              <a:pPr>
                <a:defRPr/>
              </a:pPr>
              <a:t>18.12.2018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7AFC5F-A50C-4ABB-BADA-B6E0BDD6B7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56069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F52B68-C9D1-4C50-813C-6FD4DB9E65F5}" type="datetimeFigureOut">
              <a:rPr lang="ru-RU"/>
              <a:pPr>
                <a:defRPr/>
              </a:pPr>
              <a:t>18.12.2018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DDD195-2587-40B5-9342-3C87ABC114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60220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6252A8-84A3-4296-8042-FDD8C1AAFF94}" type="datetimeFigureOut">
              <a:rPr lang="ru-RU"/>
              <a:pPr>
                <a:defRPr/>
              </a:pPr>
              <a:t>18.12.2018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51C1F6-9246-40DC-A00B-8E8B711103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93187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BFABAB-73B3-40F3-AE0E-3DC3247D0784}" type="datetimeFigureOut">
              <a:rPr lang="ru-RU"/>
              <a:pPr>
                <a:defRPr/>
              </a:pPr>
              <a:t>18.12.2018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9FEACD-BAD3-4BE9-9E5A-890876F581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5633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B3A3DA-420E-4BE2-B4FC-D2A22B46EAC3}" type="datetimeFigureOut">
              <a:rPr lang="ru-RU"/>
              <a:pPr>
                <a:defRPr/>
              </a:pPr>
              <a:t>18.12.2018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4116BA-A164-41F5-AD53-A3691AD5CF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53622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D73DF7-CC0C-43E4-807B-CD1A86B4034B}" type="datetimeFigureOut">
              <a:rPr lang="ru-RU"/>
              <a:pPr>
                <a:defRPr/>
              </a:pPr>
              <a:t>18.12.2018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15666E-58EA-41DE-8368-945BF1B6C0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34628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3DAE96-7DCB-4D3F-B829-C1B064F4CD49}" type="datetimeFigureOut">
              <a:rPr lang="ru-RU"/>
              <a:pPr>
                <a:defRPr/>
              </a:pPr>
              <a:t>18.12.2018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90B2E-D98C-4063-9E79-8BB9CF55D0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41066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D51481A-418B-4499-BD58-14270D13169A}" type="datetimeFigureOut">
              <a:rPr lang="ru-RU"/>
              <a:pPr>
                <a:defRPr/>
              </a:pPr>
              <a:t>18.12.2018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CB1725A0-2477-49D6-9573-459657D7A6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3.xml"/><Relationship Id="rId3" Type="http://schemas.openxmlformats.org/officeDocument/2006/relationships/image" Target="../media/image25.jpeg"/><Relationship Id="rId7" Type="http://schemas.openxmlformats.org/officeDocument/2006/relationships/diagramLayout" Target="../diagrams/layout3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3.xml"/><Relationship Id="rId5" Type="http://schemas.openxmlformats.org/officeDocument/2006/relationships/image" Target="../media/image26.jpeg"/><Relationship Id="rId10" Type="http://schemas.microsoft.com/office/2007/relationships/diagramDrawing" Target="../diagrams/drawing3.xml"/><Relationship Id="rId4" Type="http://schemas.microsoft.com/office/2007/relationships/hdphoto" Target="../media/hdphoto3.wdp"/><Relationship Id="rId9" Type="http://schemas.openxmlformats.org/officeDocument/2006/relationships/diagramColors" Target="../diagrams/colors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4.xml"/><Relationship Id="rId3" Type="http://schemas.openxmlformats.org/officeDocument/2006/relationships/image" Target="../media/image27.jpeg"/><Relationship Id="rId7" Type="http://schemas.openxmlformats.org/officeDocument/2006/relationships/diagramQuickStyle" Target="../diagrams/quickStyle4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4.xml"/><Relationship Id="rId5" Type="http://schemas.openxmlformats.org/officeDocument/2006/relationships/diagramData" Target="../diagrams/data4.xml"/><Relationship Id="rId4" Type="http://schemas.openxmlformats.org/officeDocument/2006/relationships/image" Target="../media/image28.jpeg"/><Relationship Id="rId9" Type="http://schemas.microsoft.com/office/2007/relationships/diagramDrawing" Target="../diagrams/drawing4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Relationship Id="rId9" Type="http://schemas.openxmlformats.org/officeDocument/2006/relationships/image" Target="../media/image3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3.xml"/><Relationship Id="rId4" Type="http://schemas.microsoft.com/office/2007/relationships/hdphoto" Target="../media/hdphoto4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microsoft.com/office/2007/relationships/hdphoto" Target="../media/hdphoto5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microsoft.com/office/2007/relationships/hdphoto" Target="../media/hdphoto6.wd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microsoft.com/office/2007/relationships/hdphoto" Target="../media/hdphoto7.wdp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microsoft.com/office/2007/relationships/hdphoto" Target="../media/hdphoto8.wdp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7" Type="http://schemas.openxmlformats.org/officeDocument/2006/relationships/image" Target="../media/image4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microsoft.com/office/2007/relationships/hdphoto" Target="../media/hdphoto10.wdp"/><Relationship Id="rId5" Type="http://schemas.openxmlformats.org/officeDocument/2006/relationships/image" Target="../media/image47.jpeg"/><Relationship Id="rId4" Type="http://schemas.microsoft.com/office/2007/relationships/hdphoto" Target="../media/hdphoto9.wdp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1.wdp"/><Relationship Id="rId4" Type="http://schemas.openxmlformats.org/officeDocument/2006/relationships/image" Target="../media/image5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2.wdp"/><Relationship Id="rId4" Type="http://schemas.openxmlformats.org/officeDocument/2006/relationships/image" Target="../media/image5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gi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veta\Desktop\Эмблема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486" y="158808"/>
            <a:ext cx="2581259" cy="24305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Равнобедренный треугольник 28"/>
          <p:cNvSpPr/>
          <p:nvPr/>
        </p:nvSpPr>
        <p:spPr>
          <a:xfrm rot="600000">
            <a:off x="5540363" y="3046"/>
            <a:ext cx="3728966" cy="697787"/>
          </a:xfrm>
          <a:prstGeom prst="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 dirty="0">
              <a:solidFill>
                <a:srgbClr val="0B6B30"/>
              </a:solidFill>
            </a:endParaRPr>
          </a:p>
        </p:txBody>
      </p:sp>
      <p:sp>
        <p:nvSpPr>
          <p:cNvPr id="8" name="Freeform 88"/>
          <p:cNvSpPr>
            <a:spLocks/>
          </p:cNvSpPr>
          <p:nvPr/>
        </p:nvSpPr>
        <p:spPr bwMode="auto">
          <a:xfrm>
            <a:off x="5369582" y="0"/>
            <a:ext cx="3774418" cy="1015927"/>
          </a:xfrm>
          <a:custGeom>
            <a:avLst/>
            <a:gdLst>
              <a:gd name="T0" fmla="+- 0 11681 6828"/>
              <a:gd name="T1" fmla="*/ T0 w 4853"/>
              <a:gd name="T2" fmla="+- 0 192 192"/>
              <a:gd name="T3" fmla="*/ 192 h 3761"/>
              <a:gd name="T4" fmla="+- 0 6828 6828"/>
              <a:gd name="T5" fmla="*/ T4 w 4853"/>
              <a:gd name="T6" fmla="+- 0 192 192"/>
              <a:gd name="T7" fmla="*/ 192 h 3761"/>
              <a:gd name="T8" fmla="+- 0 10027 6828"/>
              <a:gd name="T9" fmla="*/ T8 w 4853"/>
              <a:gd name="T10" fmla="+- 0 1482 192"/>
              <a:gd name="T11" fmla="*/ 1482 h 3761"/>
              <a:gd name="T12" fmla="+- 0 11681 6828"/>
              <a:gd name="T13" fmla="*/ T12 w 4853"/>
              <a:gd name="T14" fmla="+- 0 3953 192"/>
              <a:gd name="T15" fmla="*/ 3953 h 3761"/>
              <a:gd name="T16" fmla="+- 0 11681 6828"/>
              <a:gd name="T17" fmla="*/ T16 w 4853"/>
              <a:gd name="T18" fmla="+- 0 192 192"/>
              <a:gd name="T19" fmla="*/ 192 h 3761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  <a:cxn ang="0">
                <a:pos x="T17" y="T19"/>
              </a:cxn>
            </a:cxnLst>
            <a:rect l="0" t="0" r="r" b="b"/>
            <a:pathLst>
              <a:path w="4853" h="3761">
                <a:moveTo>
                  <a:pt x="4853" y="0"/>
                </a:moveTo>
                <a:lnTo>
                  <a:pt x="0" y="0"/>
                </a:lnTo>
                <a:lnTo>
                  <a:pt x="3199" y="1290"/>
                </a:lnTo>
                <a:lnTo>
                  <a:pt x="4853" y="3761"/>
                </a:lnTo>
                <a:lnTo>
                  <a:pt x="4853" y="0"/>
                </a:lnTo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vert="horz" wrap="square" lIns="43998" tIns="21999" rIns="43998" bIns="21999" anchor="t" anchorCtr="0" upright="1">
            <a:noAutofit/>
          </a:bodyPr>
          <a:lstStyle/>
          <a:p>
            <a:pPr defTabSz="440009">
              <a:defRPr/>
            </a:pPr>
            <a:endParaRPr lang="ru-RU" sz="900" kern="0">
              <a:solidFill>
                <a:sysClr val="windowText" lastClr="000000"/>
              </a:solidFill>
            </a:endParaRPr>
          </a:p>
        </p:txBody>
      </p:sp>
      <p:sp>
        <p:nvSpPr>
          <p:cNvPr id="22" name="Прямоугольный треугольник 21"/>
          <p:cNvSpPr/>
          <p:nvPr/>
        </p:nvSpPr>
        <p:spPr>
          <a:xfrm flipH="1">
            <a:off x="0" y="6499465"/>
            <a:ext cx="9143999" cy="358535"/>
          </a:xfrm>
          <a:prstGeom prst="rt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-168120"/>
            <a:ext cx="118546" cy="33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8668" tIns="29334" rIns="58668" bIns="29334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5" name="Прямоугольный треугольник 24"/>
          <p:cNvSpPr/>
          <p:nvPr/>
        </p:nvSpPr>
        <p:spPr>
          <a:xfrm flipH="1">
            <a:off x="6463748" y="6499465"/>
            <a:ext cx="2680252" cy="358535"/>
          </a:xfrm>
          <a:prstGeom prst="rtTriangl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3"/>
          <p:cNvSpPr>
            <a:spLocks noChangeArrowheads="1"/>
          </p:cNvSpPr>
          <p:nvPr/>
        </p:nvSpPr>
        <p:spPr bwMode="auto">
          <a:xfrm>
            <a:off x="177970" y="5229200"/>
            <a:ext cx="8930534" cy="126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/>
            <a:r>
              <a:rPr lang="ru-RU" altLang="ru-RU" sz="1900" b="1" dirty="0">
                <a:solidFill>
                  <a:srgbClr val="006600"/>
                </a:solidFill>
              </a:rPr>
              <a:t>Т.А</a:t>
            </a:r>
            <a:r>
              <a:rPr lang="ru-RU" altLang="ru-RU" sz="1900" b="1" dirty="0" smtClean="0">
                <a:solidFill>
                  <a:srgbClr val="006600"/>
                </a:solidFill>
              </a:rPr>
              <a:t>. Мехова</a:t>
            </a:r>
            <a:r>
              <a:rPr lang="ru-RU" altLang="ru-RU" sz="1900" b="1" dirty="0">
                <a:solidFill>
                  <a:srgbClr val="006600"/>
                </a:solidFill>
              </a:rPr>
              <a:t>, </a:t>
            </a:r>
            <a:endParaRPr lang="en-US" altLang="ru-RU" sz="1900" b="1" dirty="0" smtClean="0">
              <a:solidFill>
                <a:srgbClr val="006600"/>
              </a:solidFill>
            </a:endParaRPr>
          </a:p>
          <a:p>
            <a:pPr algn="r" eaLnBrk="1" hangingPunct="1"/>
            <a:r>
              <a:rPr lang="ru-RU" altLang="ru-RU" sz="1900" b="1" dirty="0" smtClean="0">
                <a:solidFill>
                  <a:srgbClr val="006600"/>
                </a:solidFill>
              </a:rPr>
              <a:t>старшая медицинская сестра отделения новорожденных перинатального центра БУЗОО «ОКБ», председатель специализированной секции ОПСА «СД в педиатрии и неонатологии»</a:t>
            </a:r>
            <a:endParaRPr lang="ru-RU" altLang="ru-RU" sz="1900" b="1" dirty="0">
              <a:solidFill>
                <a:srgbClr val="0066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5536" y="2826802"/>
            <a:ext cx="8496944" cy="193899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4000" b="1" dirty="0" smtClean="0">
                <a:ln w="11430"/>
                <a:solidFill>
                  <a:srgbClr val="C00000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Организация медицинской </a:t>
            </a:r>
          </a:p>
          <a:p>
            <a:pPr algn="ctr"/>
            <a:r>
              <a:rPr lang="ru-RU" sz="4000" b="1" dirty="0" smtClean="0">
                <a:ln w="11430"/>
                <a:solidFill>
                  <a:srgbClr val="C00000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помощи новорожденным детям </a:t>
            </a:r>
          </a:p>
          <a:p>
            <a:pPr algn="ctr"/>
            <a:r>
              <a:rPr lang="ru-RU" sz="4000" b="1" dirty="0" smtClean="0">
                <a:ln w="11430"/>
                <a:solidFill>
                  <a:srgbClr val="C00000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в Омском регионе</a:t>
            </a:r>
          </a:p>
        </p:txBody>
      </p:sp>
      <p:pic>
        <p:nvPicPr>
          <p:cNvPr id="13" name="Picture 2" descr="C:\Users\Sveta\Desktop\lubova-70.gif"/>
          <p:cNvPicPr>
            <a:picLocks noChangeAspect="1" noChangeArrowheads="1" noCrop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35696" y="1700808"/>
            <a:ext cx="216024" cy="216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C:\Users\Sveta\Desktop\1200px-Coat_of_arms_of_Omsk_Oblast.svg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36096" y="692696"/>
            <a:ext cx="1434476" cy="13627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9" descr="F:\Документы\ОПСА\эмблема (2)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92280" y="764704"/>
            <a:ext cx="897257" cy="12640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96064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veta\Desktop\Эмблема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24" y="148610"/>
            <a:ext cx="1161386" cy="10935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Равнобедренный треугольник 28"/>
          <p:cNvSpPr/>
          <p:nvPr/>
        </p:nvSpPr>
        <p:spPr>
          <a:xfrm rot="600000">
            <a:off x="5540363" y="3046"/>
            <a:ext cx="3728966" cy="697787"/>
          </a:xfrm>
          <a:prstGeom prst="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 dirty="0">
              <a:solidFill>
                <a:srgbClr val="0B6B30"/>
              </a:solidFill>
            </a:endParaRPr>
          </a:p>
        </p:txBody>
      </p:sp>
      <p:sp>
        <p:nvSpPr>
          <p:cNvPr id="8" name="Freeform 88"/>
          <p:cNvSpPr>
            <a:spLocks/>
          </p:cNvSpPr>
          <p:nvPr/>
        </p:nvSpPr>
        <p:spPr bwMode="auto">
          <a:xfrm>
            <a:off x="5369582" y="0"/>
            <a:ext cx="3774418" cy="1015927"/>
          </a:xfrm>
          <a:custGeom>
            <a:avLst/>
            <a:gdLst>
              <a:gd name="T0" fmla="+- 0 11681 6828"/>
              <a:gd name="T1" fmla="*/ T0 w 4853"/>
              <a:gd name="T2" fmla="+- 0 192 192"/>
              <a:gd name="T3" fmla="*/ 192 h 3761"/>
              <a:gd name="T4" fmla="+- 0 6828 6828"/>
              <a:gd name="T5" fmla="*/ T4 w 4853"/>
              <a:gd name="T6" fmla="+- 0 192 192"/>
              <a:gd name="T7" fmla="*/ 192 h 3761"/>
              <a:gd name="T8" fmla="+- 0 10027 6828"/>
              <a:gd name="T9" fmla="*/ T8 w 4853"/>
              <a:gd name="T10" fmla="+- 0 1482 192"/>
              <a:gd name="T11" fmla="*/ 1482 h 3761"/>
              <a:gd name="T12" fmla="+- 0 11681 6828"/>
              <a:gd name="T13" fmla="*/ T12 w 4853"/>
              <a:gd name="T14" fmla="+- 0 3953 192"/>
              <a:gd name="T15" fmla="*/ 3953 h 3761"/>
              <a:gd name="T16" fmla="+- 0 11681 6828"/>
              <a:gd name="T17" fmla="*/ T16 w 4853"/>
              <a:gd name="T18" fmla="+- 0 192 192"/>
              <a:gd name="T19" fmla="*/ 192 h 3761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  <a:cxn ang="0">
                <a:pos x="T17" y="T19"/>
              </a:cxn>
            </a:cxnLst>
            <a:rect l="0" t="0" r="r" b="b"/>
            <a:pathLst>
              <a:path w="4853" h="3761">
                <a:moveTo>
                  <a:pt x="4853" y="0"/>
                </a:moveTo>
                <a:lnTo>
                  <a:pt x="0" y="0"/>
                </a:lnTo>
                <a:lnTo>
                  <a:pt x="3199" y="1290"/>
                </a:lnTo>
                <a:lnTo>
                  <a:pt x="4853" y="3761"/>
                </a:lnTo>
                <a:lnTo>
                  <a:pt x="4853" y="0"/>
                </a:lnTo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vert="horz" wrap="square" lIns="43998" tIns="21999" rIns="43998" bIns="21999" anchor="t" anchorCtr="0" upright="1">
            <a:noAutofit/>
          </a:bodyPr>
          <a:lstStyle/>
          <a:p>
            <a:pPr defTabSz="440009">
              <a:defRPr/>
            </a:pPr>
            <a:endParaRPr lang="ru-RU" sz="900" kern="0">
              <a:solidFill>
                <a:sysClr val="windowText" lastClr="000000"/>
              </a:solidFill>
            </a:endParaRPr>
          </a:p>
        </p:txBody>
      </p:sp>
      <p:sp>
        <p:nvSpPr>
          <p:cNvPr id="22" name="Прямоугольный треугольник 21"/>
          <p:cNvSpPr/>
          <p:nvPr/>
        </p:nvSpPr>
        <p:spPr>
          <a:xfrm flipH="1">
            <a:off x="0" y="6499465"/>
            <a:ext cx="9143999" cy="358535"/>
          </a:xfrm>
          <a:prstGeom prst="rt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-168120"/>
            <a:ext cx="118546" cy="33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8668" tIns="29334" rIns="58668" bIns="29334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5" name="Прямоугольный треугольник 24"/>
          <p:cNvSpPr/>
          <p:nvPr/>
        </p:nvSpPr>
        <p:spPr>
          <a:xfrm flipH="1">
            <a:off x="6463748" y="6499465"/>
            <a:ext cx="2680252" cy="358535"/>
          </a:xfrm>
          <a:prstGeom prst="rtTriangl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3" name="Овал 2"/>
          <p:cNvSpPr/>
          <p:nvPr/>
        </p:nvSpPr>
        <p:spPr>
          <a:xfrm>
            <a:off x="118546" y="2492896"/>
            <a:ext cx="2136462" cy="1760082"/>
          </a:xfrm>
          <a:prstGeom prst="ellipse">
            <a:avLst/>
          </a:prstGeom>
          <a:solidFill>
            <a:schemeClr val="bg1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Второй уровень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699792" y="2241612"/>
            <a:ext cx="6234541" cy="2339516"/>
          </a:xfrm>
          <a:prstGeom prst="roundRect">
            <a:avLst/>
          </a:prstGeom>
          <a:solidFill>
            <a:schemeClr val="bg1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000" b="1" dirty="0">
                <a:solidFill>
                  <a:srgbClr val="006600"/>
                </a:solidFill>
              </a:rPr>
              <a:t>4 родильных дома города </a:t>
            </a:r>
            <a:r>
              <a:rPr lang="ru-RU" sz="3000" b="1" dirty="0" smtClean="0">
                <a:solidFill>
                  <a:srgbClr val="006600"/>
                </a:solidFill>
              </a:rPr>
              <a:t>Омска: 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ru-RU" sz="3000" b="1" dirty="0" smtClean="0">
                <a:solidFill>
                  <a:srgbClr val="006600"/>
                </a:solidFill>
              </a:rPr>
              <a:t>родильный </a:t>
            </a:r>
            <a:r>
              <a:rPr lang="ru-RU" sz="3000" b="1" dirty="0">
                <a:solidFill>
                  <a:srgbClr val="006600"/>
                </a:solidFill>
              </a:rPr>
              <a:t>дом № </a:t>
            </a:r>
            <a:r>
              <a:rPr lang="ru-RU" sz="3000" b="1" dirty="0" smtClean="0">
                <a:solidFill>
                  <a:srgbClr val="006600"/>
                </a:solidFill>
              </a:rPr>
              <a:t>2,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ru-RU" sz="3000" b="1" dirty="0" smtClean="0">
                <a:solidFill>
                  <a:srgbClr val="006600"/>
                </a:solidFill>
              </a:rPr>
              <a:t>родильный </a:t>
            </a:r>
            <a:r>
              <a:rPr lang="ru-RU" sz="3000" b="1" dirty="0">
                <a:solidFill>
                  <a:srgbClr val="006600"/>
                </a:solidFill>
              </a:rPr>
              <a:t>дом № 4, </a:t>
            </a:r>
            <a:endParaRPr lang="ru-RU" sz="3000" b="1" dirty="0" smtClean="0">
              <a:solidFill>
                <a:srgbClr val="006600"/>
              </a:solidFill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ru-RU" sz="3000" b="1" dirty="0" smtClean="0">
                <a:solidFill>
                  <a:srgbClr val="006600"/>
                </a:solidFill>
              </a:rPr>
              <a:t>родильный </a:t>
            </a:r>
            <a:r>
              <a:rPr lang="ru-RU" sz="3000" b="1" dirty="0">
                <a:solidFill>
                  <a:srgbClr val="006600"/>
                </a:solidFill>
              </a:rPr>
              <a:t>дом № 5, </a:t>
            </a:r>
            <a:endParaRPr lang="ru-RU" sz="3000" b="1" dirty="0" smtClean="0">
              <a:solidFill>
                <a:srgbClr val="006600"/>
              </a:solidFill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ru-RU" sz="3000" b="1" dirty="0" smtClean="0">
                <a:solidFill>
                  <a:srgbClr val="006600"/>
                </a:solidFill>
              </a:rPr>
              <a:t>КРД № 6</a:t>
            </a:r>
            <a:endParaRPr lang="ru-RU" sz="3000" b="1" dirty="0">
              <a:solidFill>
                <a:srgbClr val="006600"/>
              </a:solidFill>
            </a:endParaRPr>
          </a:p>
        </p:txBody>
      </p:sp>
      <p:pic>
        <p:nvPicPr>
          <p:cNvPr id="3079" name="Picture 7" descr="D:\Рабочий стол\фото к слайдам\M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1999" y="4794759"/>
            <a:ext cx="2244308" cy="17241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3080" name="Picture 8" descr="D:\Рабочий стол\фото к слайдам\8244a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39752" y="4781964"/>
            <a:ext cx="2067945" cy="17175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3077" name="Picture 5" descr="D:\Рабочий стол\фото к слайдам\роддом-№2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546" y="4791058"/>
            <a:ext cx="2136462" cy="171875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3078" name="Picture 6" descr="D:\Рабочий стол\фото к слайдам\xroddom-6-omsk-vsja-pravda-naruzhu.jpg.pagespeed.ic.3hvyPp9t9J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98581" y="4813330"/>
            <a:ext cx="2119018" cy="168045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16" name="TextBox 15"/>
          <p:cNvSpPr txBox="1"/>
          <p:nvPr/>
        </p:nvSpPr>
        <p:spPr>
          <a:xfrm>
            <a:off x="611560" y="1045185"/>
            <a:ext cx="8640960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ru-RU"/>
            </a:defPPr>
            <a:lvl1pPr algn="ctr">
              <a:defRPr sz="3600" b="1">
                <a:ln w="11430"/>
                <a:solidFill>
                  <a:srgbClr val="8E0000"/>
                </a:solidFill>
              </a:defRPr>
            </a:lvl1pPr>
          </a:lstStyle>
          <a:p>
            <a:r>
              <a:rPr lang="ru-RU" sz="3000" dirty="0"/>
              <a:t>Мероприятия по снижению материнской, младенческой и детской смертности</a:t>
            </a:r>
          </a:p>
        </p:txBody>
      </p:sp>
      <p:sp>
        <p:nvSpPr>
          <p:cNvPr id="18" name="Стрелка вправо 17"/>
          <p:cNvSpPr/>
          <p:nvPr/>
        </p:nvSpPr>
        <p:spPr>
          <a:xfrm>
            <a:off x="2025093" y="3212976"/>
            <a:ext cx="746707" cy="360040"/>
          </a:xfrm>
          <a:prstGeom prst="rightArrow">
            <a:avLst/>
          </a:prstGeom>
          <a:solidFill>
            <a:srgbClr val="00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7609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veta\Desktop\Эмблема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24" y="148610"/>
            <a:ext cx="1161386" cy="10935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Равнобедренный треугольник 28"/>
          <p:cNvSpPr/>
          <p:nvPr/>
        </p:nvSpPr>
        <p:spPr>
          <a:xfrm rot="600000">
            <a:off x="5540363" y="3046"/>
            <a:ext cx="3728966" cy="697787"/>
          </a:xfrm>
          <a:prstGeom prst="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 dirty="0">
              <a:solidFill>
                <a:srgbClr val="0B6B30"/>
              </a:solidFill>
            </a:endParaRPr>
          </a:p>
        </p:txBody>
      </p:sp>
      <p:sp>
        <p:nvSpPr>
          <p:cNvPr id="8" name="Freeform 88"/>
          <p:cNvSpPr>
            <a:spLocks/>
          </p:cNvSpPr>
          <p:nvPr/>
        </p:nvSpPr>
        <p:spPr bwMode="auto">
          <a:xfrm>
            <a:off x="5369582" y="0"/>
            <a:ext cx="3774418" cy="1015927"/>
          </a:xfrm>
          <a:custGeom>
            <a:avLst/>
            <a:gdLst>
              <a:gd name="T0" fmla="+- 0 11681 6828"/>
              <a:gd name="T1" fmla="*/ T0 w 4853"/>
              <a:gd name="T2" fmla="+- 0 192 192"/>
              <a:gd name="T3" fmla="*/ 192 h 3761"/>
              <a:gd name="T4" fmla="+- 0 6828 6828"/>
              <a:gd name="T5" fmla="*/ T4 w 4853"/>
              <a:gd name="T6" fmla="+- 0 192 192"/>
              <a:gd name="T7" fmla="*/ 192 h 3761"/>
              <a:gd name="T8" fmla="+- 0 10027 6828"/>
              <a:gd name="T9" fmla="*/ T8 w 4853"/>
              <a:gd name="T10" fmla="+- 0 1482 192"/>
              <a:gd name="T11" fmla="*/ 1482 h 3761"/>
              <a:gd name="T12" fmla="+- 0 11681 6828"/>
              <a:gd name="T13" fmla="*/ T12 w 4853"/>
              <a:gd name="T14" fmla="+- 0 3953 192"/>
              <a:gd name="T15" fmla="*/ 3953 h 3761"/>
              <a:gd name="T16" fmla="+- 0 11681 6828"/>
              <a:gd name="T17" fmla="*/ T16 w 4853"/>
              <a:gd name="T18" fmla="+- 0 192 192"/>
              <a:gd name="T19" fmla="*/ 192 h 3761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  <a:cxn ang="0">
                <a:pos x="T17" y="T19"/>
              </a:cxn>
            </a:cxnLst>
            <a:rect l="0" t="0" r="r" b="b"/>
            <a:pathLst>
              <a:path w="4853" h="3761">
                <a:moveTo>
                  <a:pt x="4853" y="0"/>
                </a:moveTo>
                <a:lnTo>
                  <a:pt x="0" y="0"/>
                </a:lnTo>
                <a:lnTo>
                  <a:pt x="3199" y="1290"/>
                </a:lnTo>
                <a:lnTo>
                  <a:pt x="4853" y="3761"/>
                </a:lnTo>
                <a:lnTo>
                  <a:pt x="4853" y="0"/>
                </a:lnTo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vert="horz" wrap="square" lIns="43998" tIns="21999" rIns="43998" bIns="21999" anchor="t" anchorCtr="0" upright="1">
            <a:noAutofit/>
          </a:bodyPr>
          <a:lstStyle/>
          <a:p>
            <a:pPr defTabSz="440009">
              <a:defRPr/>
            </a:pPr>
            <a:endParaRPr lang="ru-RU" sz="900" kern="0">
              <a:solidFill>
                <a:sysClr val="windowText" lastClr="000000"/>
              </a:solidFill>
            </a:endParaRPr>
          </a:p>
        </p:txBody>
      </p:sp>
      <p:sp>
        <p:nvSpPr>
          <p:cNvPr id="22" name="Прямоугольный треугольник 21"/>
          <p:cNvSpPr/>
          <p:nvPr/>
        </p:nvSpPr>
        <p:spPr>
          <a:xfrm flipH="1">
            <a:off x="0" y="6499465"/>
            <a:ext cx="9143999" cy="358535"/>
          </a:xfrm>
          <a:prstGeom prst="rt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-168120"/>
            <a:ext cx="118546" cy="33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8668" tIns="29334" rIns="58668" bIns="29334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5" name="Прямоугольный треугольник 24"/>
          <p:cNvSpPr/>
          <p:nvPr/>
        </p:nvSpPr>
        <p:spPr>
          <a:xfrm flipH="1">
            <a:off x="6463748" y="6499465"/>
            <a:ext cx="2680252" cy="358535"/>
          </a:xfrm>
          <a:prstGeom prst="rtTriangl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3" name="Овал 2"/>
          <p:cNvSpPr/>
          <p:nvPr/>
        </p:nvSpPr>
        <p:spPr>
          <a:xfrm>
            <a:off x="35496" y="2573614"/>
            <a:ext cx="2386575" cy="1647474"/>
          </a:xfrm>
          <a:prstGeom prst="ellipse">
            <a:avLst/>
          </a:prstGeom>
          <a:solidFill>
            <a:schemeClr val="bg1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dirty="0" smtClean="0">
                <a:solidFill>
                  <a:srgbClr val="C00000"/>
                </a:solidFill>
              </a:rPr>
              <a:t>Второй  уровень</a:t>
            </a:r>
            <a:endParaRPr lang="ru-RU" sz="3000" b="1" dirty="0">
              <a:solidFill>
                <a:srgbClr val="C0000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059832" y="2142537"/>
            <a:ext cx="5832648" cy="2510599"/>
          </a:xfrm>
          <a:prstGeom prst="roundRect">
            <a:avLst/>
          </a:prstGeom>
          <a:solidFill>
            <a:schemeClr val="bg1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dirty="0" smtClean="0">
                <a:solidFill>
                  <a:srgbClr val="006600"/>
                </a:solidFill>
              </a:rPr>
              <a:t>3 </a:t>
            </a:r>
            <a:r>
              <a:rPr lang="ru-RU" sz="3000" b="1" dirty="0">
                <a:solidFill>
                  <a:srgbClr val="006600"/>
                </a:solidFill>
              </a:rPr>
              <a:t>родильных дома, расположенных в межрайонных </a:t>
            </a:r>
            <a:r>
              <a:rPr lang="ru-RU" sz="3000" b="1" dirty="0" smtClean="0">
                <a:solidFill>
                  <a:srgbClr val="006600"/>
                </a:solidFill>
              </a:rPr>
              <a:t>центрах Омской области Тарской, </a:t>
            </a:r>
            <a:r>
              <a:rPr lang="ru-RU" sz="3000" b="1" dirty="0" err="1" smtClean="0">
                <a:solidFill>
                  <a:srgbClr val="006600"/>
                </a:solidFill>
              </a:rPr>
              <a:t>Калачинской</a:t>
            </a:r>
            <a:r>
              <a:rPr lang="ru-RU" sz="3000" b="1" dirty="0" smtClean="0">
                <a:solidFill>
                  <a:srgbClr val="006600"/>
                </a:solidFill>
              </a:rPr>
              <a:t> и </a:t>
            </a:r>
            <a:r>
              <a:rPr lang="ru-RU" sz="3000" b="1" dirty="0" err="1" smtClean="0">
                <a:solidFill>
                  <a:srgbClr val="006600"/>
                </a:solidFill>
              </a:rPr>
              <a:t>Исилькульской</a:t>
            </a:r>
            <a:r>
              <a:rPr lang="ru-RU" sz="3000" b="1" dirty="0" smtClean="0">
                <a:solidFill>
                  <a:srgbClr val="006600"/>
                </a:solidFill>
              </a:rPr>
              <a:t> ЦРБ</a:t>
            </a:r>
            <a:endParaRPr lang="ru-RU" sz="3000" b="1" dirty="0">
              <a:solidFill>
                <a:srgbClr val="006600"/>
              </a:solidFill>
            </a:endParaRPr>
          </a:p>
        </p:txBody>
      </p:sp>
      <p:pic>
        <p:nvPicPr>
          <p:cNvPr id="3074" name="Picture 2" descr="D:\Рабочий стол\фото к слайдам\isilkul_crb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206493" y="4793730"/>
            <a:ext cx="2685987" cy="16311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098" name="Picture 2" descr="D:\Рабочий стол\фото к слайдам\slide-03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53729" y="4822211"/>
            <a:ext cx="2643465" cy="16311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3075" name="Picture 3" descr="D:\Рабочий стол\фото к слайдам\300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47291" y="4833315"/>
            <a:ext cx="2681347" cy="15942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16" name="TextBox 15"/>
          <p:cNvSpPr txBox="1"/>
          <p:nvPr/>
        </p:nvSpPr>
        <p:spPr>
          <a:xfrm>
            <a:off x="611560" y="1045185"/>
            <a:ext cx="8640960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ru-RU"/>
            </a:defPPr>
            <a:lvl1pPr algn="ctr">
              <a:defRPr sz="3600" b="1">
                <a:ln w="11430"/>
                <a:solidFill>
                  <a:srgbClr val="8E0000"/>
                </a:solidFill>
              </a:defRPr>
            </a:lvl1pPr>
          </a:lstStyle>
          <a:p>
            <a:r>
              <a:rPr lang="ru-RU" sz="3000" dirty="0"/>
              <a:t>Мероприятия по снижению материнской, младенческой и детской смертности</a:t>
            </a:r>
          </a:p>
        </p:txBody>
      </p:sp>
      <p:sp>
        <p:nvSpPr>
          <p:cNvPr id="17" name="Стрелка вправо 16"/>
          <p:cNvSpPr/>
          <p:nvPr/>
        </p:nvSpPr>
        <p:spPr>
          <a:xfrm>
            <a:off x="2313125" y="3212976"/>
            <a:ext cx="746707" cy="360040"/>
          </a:xfrm>
          <a:prstGeom prst="rightArrow">
            <a:avLst/>
          </a:prstGeom>
          <a:solidFill>
            <a:srgbClr val="00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7362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veta\Desktop\Эмблема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24" y="148610"/>
            <a:ext cx="1161386" cy="10935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Равнобедренный треугольник 28"/>
          <p:cNvSpPr/>
          <p:nvPr/>
        </p:nvSpPr>
        <p:spPr>
          <a:xfrm rot="600000">
            <a:off x="5540363" y="3046"/>
            <a:ext cx="3728966" cy="697787"/>
          </a:xfrm>
          <a:prstGeom prst="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 dirty="0">
              <a:solidFill>
                <a:srgbClr val="0B6B30"/>
              </a:solidFill>
            </a:endParaRPr>
          </a:p>
        </p:txBody>
      </p:sp>
      <p:sp>
        <p:nvSpPr>
          <p:cNvPr id="8" name="Freeform 88"/>
          <p:cNvSpPr>
            <a:spLocks/>
          </p:cNvSpPr>
          <p:nvPr/>
        </p:nvSpPr>
        <p:spPr bwMode="auto">
          <a:xfrm>
            <a:off x="5369582" y="0"/>
            <a:ext cx="3774418" cy="1015927"/>
          </a:xfrm>
          <a:custGeom>
            <a:avLst/>
            <a:gdLst>
              <a:gd name="T0" fmla="+- 0 11681 6828"/>
              <a:gd name="T1" fmla="*/ T0 w 4853"/>
              <a:gd name="T2" fmla="+- 0 192 192"/>
              <a:gd name="T3" fmla="*/ 192 h 3761"/>
              <a:gd name="T4" fmla="+- 0 6828 6828"/>
              <a:gd name="T5" fmla="*/ T4 w 4853"/>
              <a:gd name="T6" fmla="+- 0 192 192"/>
              <a:gd name="T7" fmla="*/ 192 h 3761"/>
              <a:gd name="T8" fmla="+- 0 10027 6828"/>
              <a:gd name="T9" fmla="*/ T8 w 4853"/>
              <a:gd name="T10" fmla="+- 0 1482 192"/>
              <a:gd name="T11" fmla="*/ 1482 h 3761"/>
              <a:gd name="T12" fmla="+- 0 11681 6828"/>
              <a:gd name="T13" fmla="*/ T12 w 4853"/>
              <a:gd name="T14" fmla="+- 0 3953 192"/>
              <a:gd name="T15" fmla="*/ 3953 h 3761"/>
              <a:gd name="T16" fmla="+- 0 11681 6828"/>
              <a:gd name="T17" fmla="*/ T16 w 4853"/>
              <a:gd name="T18" fmla="+- 0 192 192"/>
              <a:gd name="T19" fmla="*/ 192 h 3761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  <a:cxn ang="0">
                <a:pos x="T17" y="T19"/>
              </a:cxn>
            </a:cxnLst>
            <a:rect l="0" t="0" r="r" b="b"/>
            <a:pathLst>
              <a:path w="4853" h="3761">
                <a:moveTo>
                  <a:pt x="4853" y="0"/>
                </a:moveTo>
                <a:lnTo>
                  <a:pt x="0" y="0"/>
                </a:lnTo>
                <a:lnTo>
                  <a:pt x="3199" y="1290"/>
                </a:lnTo>
                <a:lnTo>
                  <a:pt x="4853" y="3761"/>
                </a:lnTo>
                <a:lnTo>
                  <a:pt x="4853" y="0"/>
                </a:lnTo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vert="horz" wrap="square" lIns="43998" tIns="21999" rIns="43998" bIns="21999" anchor="t" anchorCtr="0" upright="1">
            <a:noAutofit/>
          </a:bodyPr>
          <a:lstStyle/>
          <a:p>
            <a:pPr defTabSz="440009">
              <a:defRPr/>
            </a:pPr>
            <a:endParaRPr lang="ru-RU" sz="900" kern="0">
              <a:solidFill>
                <a:sysClr val="windowText" lastClr="000000"/>
              </a:solidFill>
            </a:endParaRPr>
          </a:p>
        </p:txBody>
      </p:sp>
      <p:sp>
        <p:nvSpPr>
          <p:cNvPr id="22" name="Прямоугольный треугольник 21"/>
          <p:cNvSpPr/>
          <p:nvPr/>
        </p:nvSpPr>
        <p:spPr>
          <a:xfrm flipH="1">
            <a:off x="0" y="6499465"/>
            <a:ext cx="9143999" cy="358535"/>
          </a:xfrm>
          <a:prstGeom prst="rt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-168120"/>
            <a:ext cx="118546" cy="33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8668" tIns="29334" rIns="58668" bIns="29334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5" name="Прямоугольный треугольник 24"/>
          <p:cNvSpPr/>
          <p:nvPr/>
        </p:nvSpPr>
        <p:spPr>
          <a:xfrm flipH="1">
            <a:off x="6463748" y="6499465"/>
            <a:ext cx="2680252" cy="358535"/>
          </a:xfrm>
          <a:prstGeom prst="rtTriangl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179512" y="2357590"/>
            <a:ext cx="2237753" cy="1647474"/>
          </a:xfrm>
          <a:prstGeom prst="ellipse">
            <a:avLst/>
          </a:prstGeom>
          <a:solidFill>
            <a:schemeClr val="bg1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dirty="0" smtClean="0">
                <a:solidFill>
                  <a:srgbClr val="C00000"/>
                </a:solidFill>
              </a:rPr>
              <a:t>Третий уровень</a:t>
            </a:r>
            <a:endParaRPr lang="ru-RU" sz="3000" b="1" dirty="0">
              <a:solidFill>
                <a:srgbClr val="C00000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203849" y="2302932"/>
            <a:ext cx="5688631" cy="1846148"/>
          </a:xfrm>
          <a:prstGeom prst="roundRect">
            <a:avLst/>
          </a:prstGeom>
          <a:solidFill>
            <a:schemeClr val="bg1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>
              <a:buFont typeface="Wingdings" pitchFamily="2" charset="2"/>
              <a:buChar char="ü"/>
            </a:pPr>
            <a:r>
              <a:rPr lang="ru-RU" sz="3200" b="1" dirty="0" smtClean="0">
                <a:solidFill>
                  <a:srgbClr val="006600"/>
                </a:solidFill>
              </a:rPr>
              <a:t>городской клинический</a:t>
            </a:r>
          </a:p>
          <a:p>
            <a:r>
              <a:rPr lang="ru-RU" sz="3200" b="1" dirty="0" smtClean="0">
                <a:solidFill>
                  <a:srgbClr val="006600"/>
                </a:solidFill>
              </a:rPr>
              <a:t>     перинатальный центр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ru-RU" sz="3200" b="1" dirty="0" smtClean="0">
                <a:solidFill>
                  <a:srgbClr val="006600"/>
                </a:solidFill>
              </a:rPr>
              <a:t>перинатальный </a:t>
            </a:r>
            <a:r>
              <a:rPr lang="ru-RU" sz="3200" b="1" dirty="0">
                <a:solidFill>
                  <a:srgbClr val="006600"/>
                </a:solidFill>
              </a:rPr>
              <a:t>центр </a:t>
            </a:r>
            <a:endParaRPr lang="ru-RU" sz="3200" b="1" dirty="0" smtClean="0">
              <a:solidFill>
                <a:srgbClr val="006600"/>
              </a:solidFill>
            </a:endParaRPr>
          </a:p>
          <a:p>
            <a:r>
              <a:rPr lang="ru-RU" sz="3200" b="1" dirty="0">
                <a:solidFill>
                  <a:srgbClr val="006600"/>
                </a:solidFill>
              </a:rPr>
              <a:t> </a:t>
            </a:r>
            <a:r>
              <a:rPr lang="ru-RU" sz="3200" b="1" dirty="0" smtClean="0">
                <a:solidFill>
                  <a:srgbClr val="006600"/>
                </a:solidFill>
              </a:rPr>
              <a:t>    БУЗОО «ОКБ»</a:t>
            </a:r>
            <a:endParaRPr lang="ru-RU" sz="3200" b="1" dirty="0">
              <a:solidFill>
                <a:srgbClr val="006600"/>
              </a:solidFill>
            </a:endParaRPr>
          </a:p>
        </p:txBody>
      </p:sp>
      <p:pic>
        <p:nvPicPr>
          <p:cNvPr id="2" name="Picture 2" descr="D:\Рабочий стол\фото к слайдам\omskiy-gorodskoy-rodilnyy-dom-1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11392" y="4624066"/>
            <a:ext cx="2883907" cy="182927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5124" name="Picture 4" descr="D:\Рабочий стол\команда молодости нашей\роддом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002938" y="4634855"/>
            <a:ext cx="2921619" cy="18646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16" name="TextBox 15"/>
          <p:cNvSpPr txBox="1"/>
          <p:nvPr/>
        </p:nvSpPr>
        <p:spPr>
          <a:xfrm>
            <a:off x="611560" y="1045185"/>
            <a:ext cx="8640960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ru-RU"/>
            </a:defPPr>
            <a:lvl1pPr algn="ctr">
              <a:defRPr sz="3600" b="1">
                <a:ln w="11430"/>
                <a:solidFill>
                  <a:srgbClr val="8E0000"/>
                </a:solidFill>
              </a:defRPr>
            </a:lvl1pPr>
          </a:lstStyle>
          <a:p>
            <a:r>
              <a:rPr lang="ru-RU" sz="3000" dirty="0"/>
              <a:t>Мероприятия по снижению материнской, младенческой и детской смертности</a:t>
            </a:r>
          </a:p>
        </p:txBody>
      </p:sp>
      <p:sp>
        <p:nvSpPr>
          <p:cNvPr id="17" name="Стрелка вправо 16"/>
          <p:cNvSpPr/>
          <p:nvPr/>
        </p:nvSpPr>
        <p:spPr>
          <a:xfrm>
            <a:off x="2457141" y="3068960"/>
            <a:ext cx="746707" cy="360040"/>
          </a:xfrm>
          <a:prstGeom prst="rightArrow">
            <a:avLst/>
          </a:prstGeom>
          <a:solidFill>
            <a:srgbClr val="00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8432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veta\Desktop\Эмблема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24" y="148610"/>
            <a:ext cx="1161386" cy="10935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Равнобедренный треугольник 28"/>
          <p:cNvSpPr/>
          <p:nvPr/>
        </p:nvSpPr>
        <p:spPr>
          <a:xfrm rot="600000">
            <a:off x="5540363" y="3046"/>
            <a:ext cx="3728966" cy="697787"/>
          </a:xfrm>
          <a:prstGeom prst="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 dirty="0">
              <a:solidFill>
                <a:srgbClr val="0B6B30"/>
              </a:solidFill>
            </a:endParaRPr>
          </a:p>
        </p:txBody>
      </p:sp>
      <p:sp>
        <p:nvSpPr>
          <p:cNvPr id="8" name="Freeform 88"/>
          <p:cNvSpPr>
            <a:spLocks/>
          </p:cNvSpPr>
          <p:nvPr/>
        </p:nvSpPr>
        <p:spPr bwMode="auto">
          <a:xfrm>
            <a:off x="5369582" y="0"/>
            <a:ext cx="3774418" cy="1015927"/>
          </a:xfrm>
          <a:custGeom>
            <a:avLst/>
            <a:gdLst>
              <a:gd name="T0" fmla="+- 0 11681 6828"/>
              <a:gd name="T1" fmla="*/ T0 w 4853"/>
              <a:gd name="T2" fmla="+- 0 192 192"/>
              <a:gd name="T3" fmla="*/ 192 h 3761"/>
              <a:gd name="T4" fmla="+- 0 6828 6828"/>
              <a:gd name="T5" fmla="*/ T4 w 4853"/>
              <a:gd name="T6" fmla="+- 0 192 192"/>
              <a:gd name="T7" fmla="*/ 192 h 3761"/>
              <a:gd name="T8" fmla="+- 0 10027 6828"/>
              <a:gd name="T9" fmla="*/ T8 w 4853"/>
              <a:gd name="T10" fmla="+- 0 1482 192"/>
              <a:gd name="T11" fmla="*/ 1482 h 3761"/>
              <a:gd name="T12" fmla="+- 0 11681 6828"/>
              <a:gd name="T13" fmla="*/ T12 w 4853"/>
              <a:gd name="T14" fmla="+- 0 3953 192"/>
              <a:gd name="T15" fmla="*/ 3953 h 3761"/>
              <a:gd name="T16" fmla="+- 0 11681 6828"/>
              <a:gd name="T17" fmla="*/ T16 w 4853"/>
              <a:gd name="T18" fmla="+- 0 192 192"/>
              <a:gd name="T19" fmla="*/ 192 h 3761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  <a:cxn ang="0">
                <a:pos x="T17" y="T19"/>
              </a:cxn>
            </a:cxnLst>
            <a:rect l="0" t="0" r="r" b="b"/>
            <a:pathLst>
              <a:path w="4853" h="3761">
                <a:moveTo>
                  <a:pt x="4853" y="0"/>
                </a:moveTo>
                <a:lnTo>
                  <a:pt x="0" y="0"/>
                </a:lnTo>
                <a:lnTo>
                  <a:pt x="3199" y="1290"/>
                </a:lnTo>
                <a:lnTo>
                  <a:pt x="4853" y="3761"/>
                </a:lnTo>
                <a:lnTo>
                  <a:pt x="4853" y="0"/>
                </a:lnTo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vert="horz" wrap="square" lIns="43998" tIns="21999" rIns="43998" bIns="21999" anchor="t" anchorCtr="0" upright="1">
            <a:noAutofit/>
          </a:bodyPr>
          <a:lstStyle/>
          <a:p>
            <a:pPr defTabSz="440009">
              <a:defRPr/>
            </a:pPr>
            <a:endParaRPr lang="ru-RU" sz="900" kern="0">
              <a:solidFill>
                <a:sysClr val="windowText" lastClr="000000"/>
              </a:solidFill>
            </a:endParaRPr>
          </a:p>
        </p:txBody>
      </p:sp>
      <p:sp>
        <p:nvSpPr>
          <p:cNvPr id="22" name="Прямоугольный треугольник 21"/>
          <p:cNvSpPr/>
          <p:nvPr/>
        </p:nvSpPr>
        <p:spPr>
          <a:xfrm flipH="1">
            <a:off x="0" y="6499465"/>
            <a:ext cx="9143999" cy="358535"/>
          </a:xfrm>
          <a:prstGeom prst="rt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-168120"/>
            <a:ext cx="118546" cy="33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8668" tIns="29334" rIns="58668" bIns="29334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5" name="Прямоугольный треугольник 24"/>
          <p:cNvSpPr/>
          <p:nvPr/>
        </p:nvSpPr>
        <p:spPr>
          <a:xfrm flipH="1">
            <a:off x="6463748" y="6499465"/>
            <a:ext cx="2680252" cy="358535"/>
          </a:xfrm>
          <a:prstGeom prst="rtTriangl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744373" y="860519"/>
            <a:ext cx="8364131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ru-RU"/>
            </a:defPPr>
            <a:lvl1pPr algn="ctr">
              <a:defRPr sz="3000" b="1">
                <a:ln w="11430"/>
                <a:solidFill>
                  <a:srgbClr val="8E0000"/>
                </a:solidFill>
              </a:defRPr>
            </a:lvl1pPr>
          </a:lstStyle>
          <a:p>
            <a:r>
              <a:rPr lang="ru-RU" sz="3600" dirty="0"/>
              <a:t>БУЗОО «Городской клинический </a:t>
            </a:r>
          </a:p>
          <a:p>
            <a:r>
              <a:rPr lang="ru-RU" sz="3600" dirty="0"/>
              <a:t>перинатальный центр»</a:t>
            </a:r>
          </a:p>
        </p:txBody>
      </p:sp>
      <p:pic>
        <p:nvPicPr>
          <p:cNvPr id="2050" name="Picture 2" descr="D:\Рабочий стол\гнц\Рисунок17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47955" y="4527708"/>
            <a:ext cx="2344525" cy="175839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3" name="Picture 2" descr="D:\Мои документы2\Фотографии\отделение 2014,2015,2016\Рехмонен 2015\Копия P6095230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47955" y="2420888"/>
            <a:ext cx="2304255" cy="17281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4027508427"/>
              </p:ext>
            </p:extLst>
          </p:nvPr>
        </p:nvGraphicFramePr>
        <p:xfrm>
          <a:off x="60176" y="2492896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extLst>
      <p:ext uri="{BB962C8B-B14F-4D97-AF65-F5344CB8AC3E}">
        <p14:creationId xmlns:p14="http://schemas.microsoft.com/office/powerpoint/2010/main" val="717668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veta\Desktop\Эмблема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24" y="148610"/>
            <a:ext cx="1161386" cy="10935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Равнобедренный треугольник 28"/>
          <p:cNvSpPr/>
          <p:nvPr/>
        </p:nvSpPr>
        <p:spPr>
          <a:xfrm rot="600000">
            <a:off x="5540363" y="3046"/>
            <a:ext cx="3728966" cy="697787"/>
          </a:xfrm>
          <a:prstGeom prst="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 dirty="0">
              <a:solidFill>
                <a:srgbClr val="0B6B30"/>
              </a:solidFill>
            </a:endParaRPr>
          </a:p>
        </p:txBody>
      </p:sp>
      <p:sp>
        <p:nvSpPr>
          <p:cNvPr id="8" name="Freeform 88"/>
          <p:cNvSpPr>
            <a:spLocks/>
          </p:cNvSpPr>
          <p:nvPr/>
        </p:nvSpPr>
        <p:spPr bwMode="auto">
          <a:xfrm>
            <a:off x="5369582" y="0"/>
            <a:ext cx="3774418" cy="1015927"/>
          </a:xfrm>
          <a:custGeom>
            <a:avLst/>
            <a:gdLst>
              <a:gd name="T0" fmla="+- 0 11681 6828"/>
              <a:gd name="T1" fmla="*/ T0 w 4853"/>
              <a:gd name="T2" fmla="+- 0 192 192"/>
              <a:gd name="T3" fmla="*/ 192 h 3761"/>
              <a:gd name="T4" fmla="+- 0 6828 6828"/>
              <a:gd name="T5" fmla="*/ T4 w 4853"/>
              <a:gd name="T6" fmla="+- 0 192 192"/>
              <a:gd name="T7" fmla="*/ 192 h 3761"/>
              <a:gd name="T8" fmla="+- 0 10027 6828"/>
              <a:gd name="T9" fmla="*/ T8 w 4853"/>
              <a:gd name="T10" fmla="+- 0 1482 192"/>
              <a:gd name="T11" fmla="*/ 1482 h 3761"/>
              <a:gd name="T12" fmla="+- 0 11681 6828"/>
              <a:gd name="T13" fmla="*/ T12 w 4853"/>
              <a:gd name="T14" fmla="+- 0 3953 192"/>
              <a:gd name="T15" fmla="*/ 3953 h 3761"/>
              <a:gd name="T16" fmla="+- 0 11681 6828"/>
              <a:gd name="T17" fmla="*/ T16 w 4853"/>
              <a:gd name="T18" fmla="+- 0 192 192"/>
              <a:gd name="T19" fmla="*/ 192 h 3761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  <a:cxn ang="0">
                <a:pos x="T17" y="T19"/>
              </a:cxn>
            </a:cxnLst>
            <a:rect l="0" t="0" r="r" b="b"/>
            <a:pathLst>
              <a:path w="4853" h="3761">
                <a:moveTo>
                  <a:pt x="4853" y="0"/>
                </a:moveTo>
                <a:lnTo>
                  <a:pt x="0" y="0"/>
                </a:lnTo>
                <a:lnTo>
                  <a:pt x="3199" y="1290"/>
                </a:lnTo>
                <a:lnTo>
                  <a:pt x="4853" y="3761"/>
                </a:lnTo>
                <a:lnTo>
                  <a:pt x="4853" y="0"/>
                </a:lnTo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vert="horz" wrap="square" lIns="43998" tIns="21999" rIns="43998" bIns="21999" anchor="t" anchorCtr="0" upright="1">
            <a:noAutofit/>
          </a:bodyPr>
          <a:lstStyle/>
          <a:p>
            <a:pPr defTabSz="440009">
              <a:defRPr/>
            </a:pPr>
            <a:endParaRPr lang="ru-RU" sz="900" kern="0">
              <a:solidFill>
                <a:sysClr val="windowText" lastClr="000000"/>
              </a:solidFill>
            </a:endParaRPr>
          </a:p>
        </p:txBody>
      </p:sp>
      <p:sp>
        <p:nvSpPr>
          <p:cNvPr id="22" name="Прямоугольный треугольник 21"/>
          <p:cNvSpPr/>
          <p:nvPr/>
        </p:nvSpPr>
        <p:spPr>
          <a:xfrm flipH="1">
            <a:off x="0" y="6499465"/>
            <a:ext cx="9143999" cy="358535"/>
          </a:xfrm>
          <a:prstGeom prst="rt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-168120"/>
            <a:ext cx="118546" cy="33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8668" tIns="29334" rIns="58668" bIns="29334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5" name="Прямоугольный треугольник 24"/>
          <p:cNvSpPr/>
          <p:nvPr/>
        </p:nvSpPr>
        <p:spPr>
          <a:xfrm flipH="1">
            <a:off x="6463748" y="6499465"/>
            <a:ext cx="2680252" cy="358535"/>
          </a:xfrm>
          <a:prstGeom prst="rtTriangl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467544" y="788511"/>
            <a:ext cx="8640960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ru-RU"/>
            </a:defPPr>
            <a:lvl1pPr algn="ctr">
              <a:defRPr sz="3600" b="1">
                <a:ln w="11430"/>
                <a:solidFill>
                  <a:srgbClr val="8E0000"/>
                </a:solidFill>
              </a:defRPr>
            </a:lvl1pPr>
          </a:lstStyle>
          <a:p>
            <a:r>
              <a:rPr lang="ru-RU" dirty="0"/>
              <a:t>Выезды неонатальной бригады</a:t>
            </a:r>
          </a:p>
          <a:p>
            <a:r>
              <a:rPr lang="ru-RU" dirty="0"/>
              <a:t>БУЗОО «ГКПЦ»</a:t>
            </a:r>
          </a:p>
        </p:txBody>
      </p:sp>
      <p:graphicFrame>
        <p:nvGraphicFramePr>
          <p:cNvPr id="11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86283822"/>
              </p:ext>
            </p:extLst>
          </p:nvPr>
        </p:nvGraphicFramePr>
        <p:xfrm>
          <a:off x="318355" y="2242978"/>
          <a:ext cx="8507288" cy="39858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2123728" y="2708920"/>
            <a:ext cx="1037463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000" b="1" i="1" dirty="0">
                <a:solidFill>
                  <a:srgbClr val="006600"/>
                </a:solidFill>
              </a:rPr>
              <a:t>1461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938492" y="4005064"/>
            <a:ext cx="931665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000" b="1" i="1" dirty="0">
                <a:solidFill>
                  <a:srgbClr val="006600"/>
                </a:solidFill>
              </a:rPr>
              <a:t>527 </a:t>
            </a:r>
          </a:p>
        </p:txBody>
      </p:sp>
    </p:spTree>
    <p:extLst>
      <p:ext uri="{BB962C8B-B14F-4D97-AF65-F5344CB8AC3E}">
        <p14:creationId xmlns:p14="http://schemas.microsoft.com/office/powerpoint/2010/main" val="2668432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veta\Desktop\Эмблема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24" y="148610"/>
            <a:ext cx="1161386" cy="10935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Равнобедренный треугольник 28"/>
          <p:cNvSpPr/>
          <p:nvPr/>
        </p:nvSpPr>
        <p:spPr>
          <a:xfrm rot="600000">
            <a:off x="5540363" y="3046"/>
            <a:ext cx="3728966" cy="697787"/>
          </a:xfrm>
          <a:prstGeom prst="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 dirty="0">
              <a:solidFill>
                <a:srgbClr val="0B6B30"/>
              </a:solidFill>
            </a:endParaRPr>
          </a:p>
        </p:txBody>
      </p:sp>
      <p:sp>
        <p:nvSpPr>
          <p:cNvPr id="8" name="Freeform 88"/>
          <p:cNvSpPr>
            <a:spLocks/>
          </p:cNvSpPr>
          <p:nvPr/>
        </p:nvSpPr>
        <p:spPr bwMode="auto">
          <a:xfrm>
            <a:off x="5369582" y="0"/>
            <a:ext cx="3774418" cy="1015927"/>
          </a:xfrm>
          <a:custGeom>
            <a:avLst/>
            <a:gdLst>
              <a:gd name="T0" fmla="+- 0 11681 6828"/>
              <a:gd name="T1" fmla="*/ T0 w 4853"/>
              <a:gd name="T2" fmla="+- 0 192 192"/>
              <a:gd name="T3" fmla="*/ 192 h 3761"/>
              <a:gd name="T4" fmla="+- 0 6828 6828"/>
              <a:gd name="T5" fmla="*/ T4 w 4853"/>
              <a:gd name="T6" fmla="+- 0 192 192"/>
              <a:gd name="T7" fmla="*/ 192 h 3761"/>
              <a:gd name="T8" fmla="+- 0 10027 6828"/>
              <a:gd name="T9" fmla="*/ T8 w 4853"/>
              <a:gd name="T10" fmla="+- 0 1482 192"/>
              <a:gd name="T11" fmla="*/ 1482 h 3761"/>
              <a:gd name="T12" fmla="+- 0 11681 6828"/>
              <a:gd name="T13" fmla="*/ T12 w 4853"/>
              <a:gd name="T14" fmla="+- 0 3953 192"/>
              <a:gd name="T15" fmla="*/ 3953 h 3761"/>
              <a:gd name="T16" fmla="+- 0 11681 6828"/>
              <a:gd name="T17" fmla="*/ T16 w 4853"/>
              <a:gd name="T18" fmla="+- 0 192 192"/>
              <a:gd name="T19" fmla="*/ 192 h 3761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  <a:cxn ang="0">
                <a:pos x="T17" y="T19"/>
              </a:cxn>
            </a:cxnLst>
            <a:rect l="0" t="0" r="r" b="b"/>
            <a:pathLst>
              <a:path w="4853" h="3761">
                <a:moveTo>
                  <a:pt x="4853" y="0"/>
                </a:moveTo>
                <a:lnTo>
                  <a:pt x="0" y="0"/>
                </a:lnTo>
                <a:lnTo>
                  <a:pt x="3199" y="1290"/>
                </a:lnTo>
                <a:lnTo>
                  <a:pt x="4853" y="3761"/>
                </a:lnTo>
                <a:lnTo>
                  <a:pt x="4853" y="0"/>
                </a:lnTo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vert="horz" wrap="square" lIns="43998" tIns="21999" rIns="43998" bIns="21999" anchor="t" anchorCtr="0" upright="1">
            <a:noAutofit/>
          </a:bodyPr>
          <a:lstStyle/>
          <a:p>
            <a:pPr defTabSz="440009">
              <a:defRPr/>
            </a:pPr>
            <a:endParaRPr lang="ru-RU" sz="900" kern="0">
              <a:solidFill>
                <a:sysClr val="windowText" lastClr="000000"/>
              </a:solidFill>
            </a:endParaRPr>
          </a:p>
        </p:txBody>
      </p:sp>
      <p:sp>
        <p:nvSpPr>
          <p:cNvPr id="22" name="Прямоугольный треугольник 21"/>
          <p:cNvSpPr/>
          <p:nvPr/>
        </p:nvSpPr>
        <p:spPr>
          <a:xfrm flipH="1">
            <a:off x="0" y="6499465"/>
            <a:ext cx="9143999" cy="358535"/>
          </a:xfrm>
          <a:prstGeom prst="rt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-168120"/>
            <a:ext cx="118546" cy="33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8668" tIns="29334" rIns="58668" bIns="29334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5" name="Прямоугольный треугольник 24"/>
          <p:cNvSpPr/>
          <p:nvPr/>
        </p:nvSpPr>
        <p:spPr>
          <a:xfrm flipH="1">
            <a:off x="6463748" y="6499465"/>
            <a:ext cx="2680252" cy="358535"/>
          </a:xfrm>
          <a:prstGeom prst="rtTriangl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pic>
        <p:nvPicPr>
          <p:cNvPr id="6148" name="Picture 4" descr="D:\Рабочий стол\команда молодости нашей\медсестра 5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66342" y="3017861"/>
            <a:ext cx="2126138" cy="146006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6149" name="Picture 5" descr="D:\Рабочий стол\команда молодости нашей\Медицинская сестра процедурной Снеховская Ж.В. забор крови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833353" y="4825167"/>
            <a:ext cx="2075062" cy="150131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12" name="TextBox 11"/>
          <p:cNvSpPr txBox="1"/>
          <p:nvPr/>
        </p:nvSpPr>
        <p:spPr>
          <a:xfrm>
            <a:off x="638498" y="620688"/>
            <a:ext cx="8102501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ru-RU"/>
            </a:defPPr>
            <a:lvl1pPr algn="ctr">
              <a:defRPr sz="3600" b="1">
                <a:ln w="11430"/>
                <a:solidFill>
                  <a:srgbClr val="8E0000"/>
                </a:solidFill>
              </a:defRPr>
            </a:lvl1pPr>
          </a:lstStyle>
          <a:p>
            <a:r>
              <a:rPr lang="ru-RU" dirty="0"/>
              <a:t>Педиатрический блок </a:t>
            </a:r>
          </a:p>
          <a:p>
            <a:r>
              <a:rPr lang="ru-RU" dirty="0"/>
              <a:t>перинатального центра </a:t>
            </a:r>
            <a:r>
              <a:rPr lang="ru-RU" dirty="0" smtClean="0"/>
              <a:t>ОКБ</a:t>
            </a:r>
            <a:endParaRPr lang="ru-RU" dirty="0"/>
          </a:p>
        </p:txBody>
      </p:sp>
      <p:graphicFrame>
        <p:nvGraphicFramePr>
          <p:cNvPr id="13" name="Схема 12"/>
          <p:cNvGraphicFramePr/>
          <p:nvPr>
            <p:extLst>
              <p:ext uri="{D42A27DB-BD31-4B8C-83A1-F6EECF244321}">
                <p14:modId xmlns:p14="http://schemas.microsoft.com/office/powerpoint/2010/main" val="2413284719"/>
              </p:ext>
            </p:extLst>
          </p:nvPr>
        </p:nvGraphicFramePr>
        <p:xfrm>
          <a:off x="87085" y="2135590"/>
          <a:ext cx="6573147" cy="42457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358888" y="1916832"/>
            <a:ext cx="42484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i="1" u="sng" dirty="0" smtClean="0">
                <a:solidFill>
                  <a:srgbClr val="006600"/>
                </a:solidFill>
              </a:rPr>
              <a:t>Отделения:</a:t>
            </a:r>
            <a:endParaRPr lang="ru-RU" sz="3000" b="1" i="1" u="sng" dirty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0292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veta\Desktop\Эмблема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24" y="148610"/>
            <a:ext cx="1161386" cy="10935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Равнобедренный треугольник 28"/>
          <p:cNvSpPr/>
          <p:nvPr/>
        </p:nvSpPr>
        <p:spPr>
          <a:xfrm rot="600000">
            <a:off x="5540363" y="3046"/>
            <a:ext cx="3728966" cy="697787"/>
          </a:xfrm>
          <a:prstGeom prst="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 dirty="0">
              <a:solidFill>
                <a:srgbClr val="0B6B30"/>
              </a:solidFill>
            </a:endParaRPr>
          </a:p>
        </p:txBody>
      </p:sp>
      <p:sp>
        <p:nvSpPr>
          <p:cNvPr id="8" name="Freeform 88"/>
          <p:cNvSpPr>
            <a:spLocks/>
          </p:cNvSpPr>
          <p:nvPr/>
        </p:nvSpPr>
        <p:spPr bwMode="auto">
          <a:xfrm>
            <a:off x="5369582" y="0"/>
            <a:ext cx="3774418" cy="1015927"/>
          </a:xfrm>
          <a:custGeom>
            <a:avLst/>
            <a:gdLst>
              <a:gd name="T0" fmla="+- 0 11681 6828"/>
              <a:gd name="T1" fmla="*/ T0 w 4853"/>
              <a:gd name="T2" fmla="+- 0 192 192"/>
              <a:gd name="T3" fmla="*/ 192 h 3761"/>
              <a:gd name="T4" fmla="+- 0 6828 6828"/>
              <a:gd name="T5" fmla="*/ T4 w 4853"/>
              <a:gd name="T6" fmla="+- 0 192 192"/>
              <a:gd name="T7" fmla="*/ 192 h 3761"/>
              <a:gd name="T8" fmla="+- 0 10027 6828"/>
              <a:gd name="T9" fmla="*/ T8 w 4853"/>
              <a:gd name="T10" fmla="+- 0 1482 192"/>
              <a:gd name="T11" fmla="*/ 1482 h 3761"/>
              <a:gd name="T12" fmla="+- 0 11681 6828"/>
              <a:gd name="T13" fmla="*/ T12 w 4853"/>
              <a:gd name="T14" fmla="+- 0 3953 192"/>
              <a:gd name="T15" fmla="*/ 3953 h 3761"/>
              <a:gd name="T16" fmla="+- 0 11681 6828"/>
              <a:gd name="T17" fmla="*/ T16 w 4853"/>
              <a:gd name="T18" fmla="+- 0 192 192"/>
              <a:gd name="T19" fmla="*/ 192 h 3761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  <a:cxn ang="0">
                <a:pos x="T17" y="T19"/>
              </a:cxn>
            </a:cxnLst>
            <a:rect l="0" t="0" r="r" b="b"/>
            <a:pathLst>
              <a:path w="4853" h="3761">
                <a:moveTo>
                  <a:pt x="4853" y="0"/>
                </a:moveTo>
                <a:lnTo>
                  <a:pt x="0" y="0"/>
                </a:lnTo>
                <a:lnTo>
                  <a:pt x="3199" y="1290"/>
                </a:lnTo>
                <a:lnTo>
                  <a:pt x="4853" y="3761"/>
                </a:lnTo>
                <a:lnTo>
                  <a:pt x="4853" y="0"/>
                </a:lnTo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vert="horz" wrap="square" lIns="43998" tIns="21999" rIns="43998" bIns="21999" anchor="t" anchorCtr="0" upright="1">
            <a:noAutofit/>
          </a:bodyPr>
          <a:lstStyle/>
          <a:p>
            <a:pPr defTabSz="440009">
              <a:defRPr/>
            </a:pPr>
            <a:endParaRPr lang="ru-RU" sz="900" kern="0">
              <a:solidFill>
                <a:sysClr val="windowText" lastClr="000000"/>
              </a:solidFill>
            </a:endParaRPr>
          </a:p>
        </p:txBody>
      </p:sp>
      <p:sp>
        <p:nvSpPr>
          <p:cNvPr id="22" name="Прямоугольный треугольник 21"/>
          <p:cNvSpPr/>
          <p:nvPr/>
        </p:nvSpPr>
        <p:spPr>
          <a:xfrm flipH="1">
            <a:off x="0" y="6499465"/>
            <a:ext cx="9143999" cy="358535"/>
          </a:xfrm>
          <a:prstGeom prst="rt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-168120"/>
            <a:ext cx="118546" cy="33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8668" tIns="29334" rIns="58668" bIns="29334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5" name="Прямоугольный треугольник 24"/>
          <p:cNvSpPr/>
          <p:nvPr/>
        </p:nvSpPr>
        <p:spPr>
          <a:xfrm flipH="1">
            <a:off x="6463748" y="6499465"/>
            <a:ext cx="2680252" cy="358535"/>
          </a:xfrm>
          <a:prstGeom prst="rtTriangl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781933" y="572487"/>
            <a:ext cx="7750507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ru-RU"/>
            </a:defPPr>
            <a:lvl1pPr algn="ctr">
              <a:defRPr sz="3600" b="1">
                <a:ln w="11430"/>
                <a:solidFill>
                  <a:srgbClr val="8E0000"/>
                </a:solidFill>
              </a:defRPr>
            </a:lvl1pPr>
          </a:lstStyle>
          <a:p>
            <a:r>
              <a:rPr lang="ru-RU" dirty="0"/>
              <a:t>Совершенствование медицинской эвакуации</a:t>
            </a: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073391787"/>
              </p:ext>
            </p:extLst>
          </p:nvPr>
        </p:nvGraphicFramePr>
        <p:xfrm>
          <a:off x="145655" y="2177532"/>
          <a:ext cx="8635417" cy="42758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4" name="Picture 2" descr="D:\Рабочий стол\команда молодости нашей\map233-14.jp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12170" y="2009687"/>
            <a:ext cx="2432038" cy="182402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5" name="Picture 2" descr="D:\Рабочий стол\одкб\DSC02076.JPG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47984" y="2033516"/>
            <a:ext cx="2388512" cy="17912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184098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veta\Desktop\Эмблема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24" y="148610"/>
            <a:ext cx="1161386" cy="10935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Равнобедренный треугольник 28"/>
          <p:cNvSpPr/>
          <p:nvPr/>
        </p:nvSpPr>
        <p:spPr>
          <a:xfrm rot="600000">
            <a:off x="5540363" y="3046"/>
            <a:ext cx="3728966" cy="697787"/>
          </a:xfrm>
          <a:prstGeom prst="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 dirty="0">
              <a:solidFill>
                <a:srgbClr val="0B6B30"/>
              </a:solidFill>
            </a:endParaRPr>
          </a:p>
        </p:txBody>
      </p:sp>
      <p:sp>
        <p:nvSpPr>
          <p:cNvPr id="8" name="Freeform 88"/>
          <p:cNvSpPr>
            <a:spLocks/>
          </p:cNvSpPr>
          <p:nvPr/>
        </p:nvSpPr>
        <p:spPr bwMode="auto">
          <a:xfrm>
            <a:off x="5369582" y="0"/>
            <a:ext cx="3774418" cy="1015927"/>
          </a:xfrm>
          <a:custGeom>
            <a:avLst/>
            <a:gdLst>
              <a:gd name="T0" fmla="+- 0 11681 6828"/>
              <a:gd name="T1" fmla="*/ T0 w 4853"/>
              <a:gd name="T2" fmla="+- 0 192 192"/>
              <a:gd name="T3" fmla="*/ 192 h 3761"/>
              <a:gd name="T4" fmla="+- 0 6828 6828"/>
              <a:gd name="T5" fmla="*/ T4 w 4853"/>
              <a:gd name="T6" fmla="+- 0 192 192"/>
              <a:gd name="T7" fmla="*/ 192 h 3761"/>
              <a:gd name="T8" fmla="+- 0 10027 6828"/>
              <a:gd name="T9" fmla="*/ T8 w 4853"/>
              <a:gd name="T10" fmla="+- 0 1482 192"/>
              <a:gd name="T11" fmla="*/ 1482 h 3761"/>
              <a:gd name="T12" fmla="+- 0 11681 6828"/>
              <a:gd name="T13" fmla="*/ T12 w 4853"/>
              <a:gd name="T14" fmla="+- 0 3953 192"/>
              <a:gd name="T15" fmla="*/ 3953 h 3761"/>
              <a:gd name="T16" fmla="+- 0 11681 6828"/>
              <a:gd name="T17" fmla="*/ T16 w 4853"/>
              <a:gd name="T18" fmla="+- 0 192 192"/>
              <a:gd name="T19" fmla="*/ 192 h 3761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  <a:cxn ang="0">
                <a:pos x="T17" y="T19"/>
              </a:cxn>
            </a:cxnLst>
            <a:rect l="0" t="0" r="r" b="b"/>
            <a:pathLst>
              <a:path w="4853" h="3761">
                <a:moveTo>
                  <a:pt x="4853" y="0"/>
                </a:moveTo>
                <a:lnTo>
                  <a:pt x="0" y="0"/>
                </a:lnTo>
                <a:lnTo>
                  <a:pt x="3199" y="1290"/>
                </a:lnTo>
                <a:lnTo>
                  <a:pt x="4853" y="3761"/>
                </a:lnTo>
                <a:lnTo>
                  <a:pt x="4853" y="0"/>
                </a:lnTo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vert="horz" wrap="square" lIns="43998" tIns="21999" rIns="43998" bIns="21999" anchor="t" anchorCtr="0" upright="1">
            <a:noAutofit/>
          </a:bodyPr>
          <a:lstStyle/>
          <a:p>
            <a:pPr defTabSz="440009">
              <a:defRPr/>
            </a:pPr>
            <a:endParaRPr lang="ru-RU" sz="900" kern="0">
              <a:solidFill>
                <a:sysClr val="windowText" lastClr="000000"/>
              </a:solidFill>
            </a:endParaRPr>
          </a:p>
        </p:txBody>
      </p:sp>
      <p:sp>
        <p:nvSpPr>
          <p:cNvPr id="22" name="Прямоугольный треугольник 21"/>
          <p:cNvSpPr/>
          <p:nvPr/>
        </p:nvSpPr>
        <p:spPr>
          <a:xfrm flipH="1">
            <a:off x="0" y="6499465"/>
            <a:ext cx="9143999" cy="358535"/>
          </a:xfrm>
          <a:prstGeom prst="rt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-168120"/>
            <a:ext cx="118546" cy="33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8668" tIns="29334" rIns="58668" bIns="29334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5" name="Прямоугольный треугольник 24"/>
          <p:cNvSpPr/>
          <p:nvPr/>
        </p:nvSpPr>
        <p:spPr>
          <a:xfrm flipH="1">
            <a:off x="6463748" y="6499465"/>
            <a:ext cx="2680252" cy="358535"/>
          </a:xfrm>
          <a:prstGeom prst="rtTriangl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pic>
        <p:nvPicPr>
          <p:cNvPr id="4099" name="Picture 3" descr="D:\Рабочий стол\одкб\image (5)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53938" y="2113310"/>
            <a:ext cx="4021344" cy="326416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graphicFrame>
        <p:nvGraphicFramePr>
          <p:cNvPr id="1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59428115"/>
              </p:ext>
            </p:extLst>
          </p:nvPr>
        </p:nvGraphicFramePr>
        <p:xfrm>
          <a:off x="0" y="1772816"/>
          <a:ext cx="8568952" cy="4824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781933" y="572487"/>
            <a:ext cx="7750507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ru-RU"/>
            </a:defPPr>
            <a:lvl1pPr algn="ctr">
              <a:defRPr sz="3600" b="1">
                <a:ln w="11430"/>
                <a:solidFill>
                  <a:srgbClr val="8E0000"/>
                </a:solidFill>
              </a:defRPr>
            </a:lvl1pPr>
          </a:lstStyle>
          <a:p>
            <a:r>
              <a:rPr lang="ru-RU" dirty="0"/>
              <a:t>Совершенствование медицинской эвакуации</a:t>
            </a:r>
          </a:p>
        </p:txBody>
      </p:sp>
    </p:spTree>
    <p:extLst>
      <p:ext uri="{BB962C8B-B14F-4D97-AF65-F5344CB8AC3E}">
        <p14:creationId xmlns:p14="http://schemas.microsoft.com/office/powerpoint/2010/main" val="1300292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veta\Desktop\Эмблема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2" y="148610"/>
            <a:ext cx="1161386" cy="10935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Равнобедренный треугольник 28"/>
          <p:cNvSpPr/>
          <p:nvPr/>
        </p:nvSpPr>
        <p:spPr>
          <a:xfrm rot="600000">
            <a:off x="5540363" y="3046"/>
            <a:ext cx="3728966" cy="697787"/>
          </a:xfrm>
          <a:prstGeom prst="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 dirty="0">
              <a:solidFill>
                <a:srgbClr val="0B6B30"/>
              </a:solidFill>
            </a:endParaRPr>
          </a:p>
        </p:txBody>
      </p:sp>
      <p:sp>
        <p:nvSpPr>
          <p:cNvPr id="8" name="Freeform 88"/>
          <p:cNvSpPr>
            <a:spLocks/>
          </p:cNvSpPr>
          <p:nvPr/>
        </p:nvSpPr>
        <p:spPr bwMode="auto">
          <a:xfrm>
            <a:off x="5369582" y="0"/>
            <a:ext cx="3774418" cy="1015927"/>
          </a:xfrm>
          <a:custGeom>
            <a:avLst/>
            <a:gdLst>
              <a:gd name="T0" fmla="+- 0 11681 6828"/>
              <a:gd name="T1" fmla="*/ T0 w 4853"/>
              <a:gd name="T2" fmla="+- 0 192 192"/>
              <a:gd name="T3" fmla="*/ 192 h 3761"/>
              <a:gd name="T4" fmla="+- 0 6828 6828"/>
              <a:gd name="T5" fmla="*/ T4 w 4853"/>
              <a:gd name="T6" fmla="+- 0 192 192"/>
              <a:gd name="T7" fmla="*/ 192 h 3761"/>
              <a:gd name="T8" fmla="+- 0 10027 6828"/>
              <a:gd name="T9" fmla="*/ T8 w 4853"/>
              <a:gd name="T10" fmla="+- 0 1482 192"/>
              <a:gd name="T11" fmla="*/ 1482 h 3761"/>
              <a:gd name="T12" fmla="+- 0 11681 6828"/>
              <a:gd name="T13" fmla="*/ T12 w 4853"/>
              <a:gd name="T14" fmla="+- 0 3953 192"/>
              <a:gd name="T15" fmla="*/ 3953 h 3761"/>
              <a:gd name="T16" fmla="+- 0 11681 6828"/>
              <a:gd name="T17" fmla="*/ T16 w 4853"/>
              <a:gd name="T18" fmla="+- 0 192 192"/>
              <a:gd name="T19" fmla="*/ 192 h 3761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  <a:cxn ang="0">
                <a:pos x="T17" y="T19"/>
              </a:cxn>
            </a:cxnLst>
            <a:rect l="0" t="0" r="r" b="b"/>
            <a:pathLst>
              <a:path w="4853" h="3761">
                <a:moveTo>
                  <a:pt x="4853" y="0"/>
                </a:moveTo>
                <a:lnTo>
                  <a:pt x="0" y="0"/>
                </a:lnTo>
                <a:lnTo>
                  <a:pt x="3199" y="1290"/>
                </a:lnTo>
                <a:lnTo>
                  <a:pt x="4853" y="3761"/>
                </a:lnTo>
                <a:lnTo>
                  <a:pt x="4853" y="0"/>
                </a:lnTo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vert="horz" wrap="square" lIns="43998" tIns="21999" rIns="43998" bIns="21999" anchor="t" anchorCtr="0" upright="1">
            <a:noAutofit/>
          </a:bodyPr>
          <a:lstStyle/>
          <a:p>
            <a:pPr defTabSz="440009">
              <a:defRPr/>
            </a:pPr>
            <a:endParaRPr lang="ru-RU" sz="900" kern="0">
              <a:solidFill>
                <a:sysClr val="windowText" lastClr="000000"/>
              </a:solidFill>
            </a:endParaRPr>
          </a:p>
        </p:txBody>
      </p:sp>
      <p:sp>
        <p:nvSpPr>
          <p:cNvPr id="22" name="Прямоугольный треугольник 21"/>
          <p:cNvSpPr/>
          <p:nvPr/>
        </p:nvSpPr>
        <p:spPr>
          <a:xfrm flipH="1">
            <a:off x="0" y="6499465"/>
            <a:ext cx="9143999" cy="358535"/>
          </a:xfrm>
          <a:prstGeom prst="rt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-168120"/>
            <a:ext cx="118546" cy="33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8668" tIns="29334" rIns="58668" bIns="29334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5" name="Прямоугольный треугольник 24"/>
          <p:cNvSpPr/>
          <p:nvPr/>
        </p:nvSpPr>
        <p:spPr>
          <a:xfrm flipH="1">
            <a:off x="6463748" y="6499465"/>
            <a:ext cx="2680252" cy="358535"/>
          </a:xfrm>
          <a:prstGeom prst="rtTriangl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pic>
        <p:nvPicPr>
          <p:cNvPr id="12" name="Picture 2" descr="D:\Мои документы2\Фотографии\отделение 2014,2015,2016\работа\IMG_0037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75656" y="4015189"/>
            <a:ext cx="3312368" cy="24842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3" name="Picture 3" descr="D:\Рабочий стол\одкб\IMG_5789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1976008"/>
            <a:ext cx="3312369" cy="22082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11" name="TextBox 10"/>
          <p:cNvSpPr txBox="1"/>
          <p:nvPr/>
        </p:nvSpPr>
        <p:spPr>
          <a:xfrm>
            <a:off x="107504" y="620688"/>
            <a:ext cx="8963683" cy="110799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ru-RU"/>
            </a:defPPr>
            <a:lvl1pPr algn="ctr">
              <a:defRPr sz="3600" b="1">
                <a:ln w="11430"/>
                <a:solidFill>
                  <a:srgbClr val="8E0000"/>
                </a:solidFill>
              </a:defRPr>
            </a:lvl1pPr>
          </a:lstStyle>
          <a:p>
            <a:r>
              <a:rPr lang="ru-RU" sz="3300" dirty="0"/>
              <a:t>Недоношенные </a:t>
            </a:r>
            <a:r>
              <a:rPr lang="ru-RU" sz="3300" dirty="0" smtClean="0"/>
              <a:t>дети с </a:t>
            </a:r>
            <a:r>
              <a:rPr lang="ru-RU" sz="3300" dirty="0"/>
              <a:t>низкой </a:t>
            </a:r>
            <a:endParaRPr lang="ru-RU" sz="3300" dirty="0" smtClean="0"/>
          </a:p>
          <a:p>
            <a:r>
              <a:rPr lang="ru-RU" sz="3300" dirty="0" smtClean="0"/>
              <a:t>и экстремально низкой </a:t>
            </a:r>
            <a:r>
              <a:rPr lang="ru-RU" sz="3300" dirty="0"/>
              <a:t>массой тела 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998888" y="2204864"/>
            <a:ext cx="5072299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006600"/>
                </a:solidFill>
              </a:rPr>
              <a:t>подвержены риску развития различных тяжелых хронических заболеваний</a:t>
            </a:r>
          </a:p>
        </p:txBody>
      </p:sp>
    </p:spTree>
    <p:extLst>
      <p:ext uri="{BB962C8B-B14F-4D97-AF65-F5344CB8AC3E}">
        <p14:creationId xmlns:p14="http://schemas.microsoft.com/office/powerpoint/2010/main" val="1300292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veta\Desktop\Эмблема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24" y="148610"/>
            <a:ext cx="1161386" cy="10935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Равнобедренный треугольник 28"/>
          <p:cNvSpPr/>
          <p:nvPr/>
        </p:nvSpPr>
        <p:spPr>
          <a:xfrm rot="600000">
            <a:off x="5540363" y="3046"/>
            <a:ext cx="3728966" cy="697787"/>
          </a:xfrm>
          <a:prstGeom prst="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 dirty="0">
              <a:solidFill>
                <a:srgbClr val="0B6B30"/>
              </a:solidFill>
            </a:endParaRPr>
          </a:p>
        </p:txBody>
      </p:sp>
      <p:sp>
        <p:nvSpPr>
          <p:cNvPr id="8" name="Freeform 88"/>
          <p:cNvSpPr>
            <a:spLocks/>
          </p:cNvSpPr>
          <p:nvPr/>
        </p:nvSpPr>
        <p:spPr bwMode="auto">
          <a:xfrm>
            <a:off x="5369582" y="0"/>
            <a:ext cx="3774418" cy="1015927"/>
          </a:xfrm>
          <a:custGeom>
            <a:avLst/>
            <a:gdLst>
              <a:gd name="T0" fmla="+- 0 11681 6828"/>
              <a:gd name="T1" fmla="*/ T0 w 4853"/>
              <a:gd name="T2" fmla="+- 0 192 192"/>
              <a:gd name="T3" fmla="*/ 192 h 3761"/>
              <a:gd name="T4" fmla="+- 0 6828 6828"/>
              <a:gd name="T5" fmla="*/ T4 w 4853"/>
              <a:gd name="T6" fmla="+- 0 192 192"/>
              <a:gd name="T7" fmla="*/ 192 h 3761"/>
              <a:gd name="T8" fmla="+- 0 10027 6828"/>
              <a:gd name="T9" fmla="*/ T8 w 4853"/>
              <a:gd name="T10" fmla="+- 0 1482 192"/>
              <a:gd name="T11" fmla="*/ 1482 h 3761"/>
              <a:gd name="T12" fmla="+- 0 11681 6828"/>
              <a:gd name="T13" fmla="*/ T12 w 4853"/>
              <a:gd name="T14" fmla="+- 0 3953 192"/>
              <a:gd name="T15" fmla="*/ 3953 h 3761"/>
              <a:gd name="T16" fmla="+- 0 11681 6828"/>
              <a:gd name="T17" fmla="*/ T16 w 4853"/>
              <a:gd name="T18" fmla="+- 0 192 192"/>
              <a:gd name="T19" fmla="*/ 192 h 3761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  <a:cxn ang="0">
                <a:pos x="T17" y="T19"/>
              </a:cxn>
            </a:cxnLst>
            <a:rect l="0" t="0" r="r" b="b"/>
            <a:pathLst>
              <a:path w="4853" h="3761">
                <a:moveTo>
                  <a:pt x="4853" y="0"/>
                </a:moveTo>
                <a:lnTo>
                  <a:pt x="0" y="0"/>
                </a:lnTo>
                <a:lnTo>
                  <a:pt x="3199" y="1290"/>
                </a:lnTo>
                <a:lnTo>
                  <a:pt x="4853" y="3761"/>
                </a:lnTo>
                <a:lnTo>
                  <a:pt x="4853" y="0"/>
                </a:lnTo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vert="horz" wrap="square" lIns="43998" tIns="21999" rIns="43998" bIns="21999" anchor="t" anchorCtr="0" upright="1">
            <a:noAutofit/>
          </a:bodyPr>
          <a:lstStyle/>
          <a:p>
            <a:pPr defTabSz="440009">
              <a:defRPr/>
            </a:pPr>
            <a:endParaRPr lang="ru-RU" sz="900" kern="0">
              <a:solidFill>
                <a:sysClr val="windowText" lastClr="000000"/>
              </a:solidFill>
            </a:endParaRPr>
          </a:p>
        </p:txBody>
      </p:sp>
      <p:sp>
        <p:nvSpPr>
          <p:cNvPr id="22" name="Прямоугольный треугольник 21"/>
          <p:cNvSpPr/>
          <p:nvPr/>
        </p:nvSpPr>
        <p:spPr>
          <a:xfrm flipH="1">
            <a:off x="0" y="6499465"/>
            <a:ext cx="9143999" cy="358535"/>
          </a:xfrm>
          <a:prstGeom prst="rt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-168120"/>
            <a:ext cx="118546" cy="33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8668" tIns="29334" rIns="58668" bIns="29334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5" name="Прямоугольный треугольник 24"/>
          <p:cNvSpPr/>
          <p:nvPr/>
        </p:nvSpPr>
        <p:spPr>
          <a:xfrm flipH="1">
            <a:off x="6463748" y="6499465"/>
            <a:ext cx="2680252" cy="358535"/>
          </a:xfrm>
          <a:prstGeom prst="rtTriangl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1259632" y="764704"/>
            <a:ext cx="7022134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ru-RU"/>
            </a:defPPr>
            <a:lvl1pPr algn="ctr">
              <a:defRPr sz="3300" b="1">
                <a:ln w="11430"/>
                <a:solidFill>
                  <a:srgbClr val="8E0000"/>
                </a:solidFill>
              </a:defRPr>
            </a:lvl1pPr>
          </a:lstStyle>
          <a:p>
            <a:r>
              <a:rPr lang="ru-RU" sz="3600" dirty="0"/>
              <a:t>Трехэтапная медицинская реабилитация</a:t>
            </a:r>
          </a:p>
        </p:txBody>
      </p:sp>
      <p:graphicFrame>
        <p:nvGraphicFramePr>
          <p:cNvPr id="18" name="Схема 17"/>
          <p:cNvGraphicFramePr/>
          <p:nvPr>
            <p:extLst>
              <p:ext uri="{D42A27DB-BD31-4B8C-83A1-F6EECF244321}">
                <p14:modId xmlns:p14="http://schemas.microsoft.com/office/powerpoint/2010/main" val="2954827263"/>
              </p:ext>
            </p:extLst>
          </p:nvPr>
        </p:nvGraphicFramePr>
        <p:xfrm>
          <a:off x="330913" y="1916831"/>
          <a:ext cx="8489559" cy="45826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51386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veta\Desktop\Эмблема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24" y="148610"/>
            <a:ext cx="1161386" cy="10935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Равнобедренный треугольник 28"/>
          <p:cNvSpPr/>
          <p:nvPr/>
        </p:nvSpPr>
        <p:spPr>
          <a:xfrm rot="600000">
            <a:off x="5540363" y="3046"/>
            <a:ext cx="3728966" cy="697787"/>
          </a:xfrm>
          <a:prstGeom prst="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 dirty="0">
              <a:solidFill>
                <a:srgbClr val="0B6B30"/>
              </a:solidFill>
            </a:endParaRPr>
          </a:p>
        </p:txBody>
      </p:sp>
      <p:sp>
        <p:nvSpPr>
          <p:cNvPr id="8" name="Freeform 88"/>
          <p:cNvSpPr>
            <a:spLocks/>
          </p:cNvSpPr>
          <p:nvPr/>
        </p:nvSpPr>
        <p:spPr bwMode="auto">
          <a:xfrm>
            <a:off x="5369582" y="0"/>
            <a:ext cx="3774418" cy="1015927"/>
          </a:xfrm>
          <a:custGeom>
            <a:avLst/>
            <a:gdLst>
              <a:gd name="T0" fmla="+- 0 11681 6828"/>
              <a:gd name="T1" fmla="*/ T0 w 4853"/>
              <a:gd name="T2" fmla="+- 0 192 192"/>
              <a:gd name="T3" fmla="*/ 192 h 3761"/>
              <a:gd name="T4" fmla="+- 0 6828 6828"/>
              <a:gd name="T5" fmla="*/ T4 w 4853"/>
              <a:gd name="T6" fmla="+- 0 192 192"/>
              <a:gd name="T7" fmla="*/ 192 h 3761"/>
              <a:gd name="T8" fmla="+- 0 10027 6828"/>
              <a:gd name="T9" fmla="*/ T8 w 4853"/>
              <a:gd name="T10" fmla="+- 0 1482 192"/>
              <a:gd name="T11" fmla="*/ 1482 h 3761"/>
              <a:gd name="T12" fmla="+- 0 11681 6828"/>
              <a:gd name="T13" fmla="*/ T12 w 4853"/>
              <a:gd name="T14" fmla="+- 0 3953 192"/>
              <a:gd name="T15" fmla="*/ 3953 h 3761"/>
              <a:gd name="T16" fmla="+- 0 11681 6828"/>
              <a:gd name="T17" fmla="*/ T16 w 4853"/>
              <a:gd name="T18" fmla="+- 0 192 192"/>
              <a:gd name="T19" fmla="*/ 192 h 3761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  <a:cxn ang="0">
                <a:pos x="T17" y="T19"/>
              </a:cxn>
            </a:cxnLst>
            <a:rect l="0" t="0" r="r" b="b"/>
            <a:pathLst>
              <a:path w="4853" h="3761">
                <a:moveTo>
                  <a:pt x="4853" y="0"/>
                </a:moveTo>
                <a:lnTo>
                  <a:pt x="0" y="0"/>
                </a:lnTo>
                <a:lnTo>
                  <a:pt x="3199" y="1290"/>
                </a:lnTo>
                <a:lnTo>
                  <a:pt x="4853" y="3761"/>
                </a:lnTo>
                <a:lnTo>
                  <a:pt x="4853" y="0"/>
                </a:lnTo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vert="horz" wrap="square" lIns="43998" tIns="21999" rIns="43998" bIns="21999" anchor="t" anchorCtr="0" upright="1">
            <a:noAutofit/>
          </a:bodyPr>
          <a:lstStyle/>
          <a:p>
            <a:pPr defTabSz="440009">
              <a:defRPr/>
            </a:pPr>
            <a:endParaRPr lang="ru-RU" sz="900" kern="0">
              <a:solidFill>
                <a:sysClr val="windowText" lastClr="000000"/>
              </a:solidFill>
            </a:endParaRPr>
          </a:p>
        </p:txBody>
      </p:sp>
      <p:sp>
        <p:nvSpPr>
          <p:cNvPr id="22" name="Прямоугольный треугольник 21"/>
          <p:cNvSpPr/>
          <p:nvPr/>
        </p:nvSpPr>
        <p:spPr>
          <a:xfrm flipH="1">
            <a:off x="0" y="6499465"/>
            <a:ext cx="9143999" cy="358535"/>
          </a:xfrm>
          <a:prstGeom prst="rt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-168120"/>
            <a:ext cx="118546" cy="33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8668" tIns="29334" rIns="58668" bIns="29334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5" name="Прямоугольный треугольник 24"/>
          <p:cNvSpPr/>
          <p:nvPr/>
        </p:nvSpPr>
        <p:spPr>
          <a:xfrm flipH="1">
            <a:off x="6463748" y="6499465"/>
            <a:ext cx="2680252" cy="358535"/>
          </a:xfrm>
          <a:prstGeom prst="rtTriangl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pic>
        <p:nvPicPr>
          <p:cNvPr id="6146" name="Picture 2" descr="D:\Рабочий стол\фото к слайдам\Mnogodetnaya-emya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677416" y="2156817"/>
            <a:ext cx="3192873" cy="415250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" name="TextBox 1"/>
          <p:cNvSpPr txBox="1"/>
          <p:nvPr/>
        </p:nvSpPr>
        <p:spPr>
          <a:xfrm>
            <a:off x="838626" y="1013247"/>
            <a:ext cx="8341886" cy="61555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400" b="1" dirty="0" smtClean="0">
                <a:ln w="11430"/>
                <a:solidFill>
                  <a:srgbClr val="8E0000"/>
                </a:solidFill>
              </a:rPr>
              <a:t>Демографическая политика России</a:t>
            </a:r>
            <a:endParaRPr lang="ru-RU" sz="3400" b="1" dirty="0">
              <a:ln w="11430"/>
              <a:solidFill>
                <a:srgbClr val="8E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5630" y="2060848"/>
            <a:ext cx="546448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i="1" dirty="0" smtClean="0">
                <a:solidFill>
                  <a:srgbClr val="C00000"/>
                </a:solidFill>
              </a:rPr>
              <a:t>Главное направление деятельности здравоохранения России</a:t>
            </a:r>
            <a:endParaRPr lang="ru-RU" sz="3000" b="1" i="1" dirty="0">
              <a:solidFill>
                <a:srgbClr val="C00000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4925" y="3645024"/>
            <a:ext cx="5389557" cy="2664296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400" b="1" dirty="0">
                <a:solidFill>
                  <a:srgbClr val="006600"/>
                </a:solidFill>
              </a:rPr>
              <a:t>обеспечение охраны здоровья и повышение качества медицинского обеспечения новорожденным детям</a:t>
            </a:r>
          </a:p>
        </p:txBody>
      </p:sp>
    </p:spTree>
    <p:extLst>
      <p:ext uri="{BB962C8B-B14F-4D97-AF65-F5344CB8AC3E}">
        <p14:creationId xmlns:p14="http://schemas.microsoft.com/office/powerpoint/2010/main" val="14290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veta\Desktop\Эмблема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24" y="148610"/>
            <a:ext cx="1161386" cy="10935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Равнобедренный треугольник 28"/>
          <p:cNvSpPr/>
          <p:nvPr/>
        </p:nvSpPr>
        <p:spPr>
          <a:xfrm rot="600000">
            <a:off x="5540363" y="3046"/>
            <a:ext cx="3728966" cy="697787"/>
          </a:xfrm>
          <a:prstGeom prst="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 dirty="0">
              <a:solidFill>
                <a:srgbClr val="0B6B30"/>
              </a:solidFill>
            </a:endParaRPr>
          </a:p>
        </p:txBody>
      </p:sp>
      <p:sp>
        <p:nvSpPr>
          <p:cNvPr id="8" name="Freeform 88"/>
          <p:cNvSpPr>
            <a:spLocks/>
          </p:cNvSpPr>
          <p:nvPr/>
        </p:nvSpPr>
        <p:spPr bwMode="auto">
          <a:xfrm>
            <a:off x="5369582" y="0"/>
            <a:ext cx="3774418" cy="1015927"/>
          </a:xfrm>
          <a:custGeom>
            <a:avLst/>
            <a:gdLst>
              <a:gd name="T0" fmla="+- 0 11681 6828"/>
              <a:gd name="T1" fmla="*/ T0 w 4853"/>
              <a:gd name="T2" fmla="+- 0 192 192"/>
              <a:gd name="T3" fmla="*/ 192 h 3761"/>
              <a:gd name="T4" fmla="+- 0 6828 6828"/>
              <a:gd name="T5" fmla="*/ T4 w 4853"/>
              <a:gd name="T6" fmla="+- 0 192 192"/>
              <a:gd name="T7" fmla="*/ 192 h 3761"/>
              <a:gd name="T8" fmla="+- 0 10027 6828"/>
              <a:gd name="T9" fmla="*/ T8 w 4853"/>
              <a:gd name="T10" fmla="+- 0 1482 192"/>
              <a:gd name="T11" fmla="*/ 1482 h 3761"/>
              <a:gd name="T12" fmla="+- 0 11681 6828"/>
              <a:gd name="T13" fmla="*/ T12 w 4853"/>
              <a:gd name="T14" fmla="+- 0 3953 192"/>
              <a:gd name="T15" fmla="*/ 3953 h 3761"/>
              <a:gd name="T16" fmla="+- 0 11681 6828"/>
              <a:gd name="T17" fmla="*/ T16 w 4853"/>
              <a:gd name="T18" fmla="+- 0 192 192"/>
              <a:gd name="T19" fmla="*/ 192 h 3761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  <a:cxn ang="0">
                <a:pos x="T17" y="T19"/>
              </a:cxn>
            </a:cxnLst>
            <a:rect l="0" t="0" r="r" b="b"/>
            <a:pathLst>
              <a:path w="4853" h="3761">
                <a:moveTo>
                  <a:pt x="4853" y="0"/>
                </a:moveTo>
                <a:lnTo>
                  <a:pt x="0" y="0"/>
                </a:lnTo>
                <a:lnTo>
                  <a:pt x="3199" y="1290"/>
                </a:lnTo>
                <a:lnTo>
                  <a:pt x="4853" y="3761"/>
                </a:lnTo>
                <a:lnTo>
                  <a:pt x="4853" y="0"/>
                </a:lnTo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vert="horz" wrap="square" lIns="43998" tIns="21999" rIns="43998" bIns="21999" anchor="t" anchorCtr="0" upright="1">
            <a:noAutofit/>
          </a:bodyPr>
          <a:lstStyle/>
          <a:p>
            <a:pPr defTabSz="440009">
              <a:defRPr/>
            </a:pPr>
            <a:endParaRPr lang="ru-RU" sz="900" kern="0">
              <a:solidFill>
                <a:sysClr val="windowText" lastClr="000000"/>
              </a:solidFill>
            </a:endParaRPr>
          </a:p>
        </p:txBody>
      </p:sp>
      <p:sp>
        <p:nvSpPr>
          <p:cNvPr id="22" name="Прямоугольный треугольник 21"/>
          <p:cNvSpPr/>
          <p:nvPr/>
        </p:nvSpPr>
        <p:spPr>
          <a:xfrm flipH="1">
            <a:off x="0" y="6499465"/>
            <a:ext cx="9143999" cy="358535"/>
          </a:xfrm>
          <a:prstGeom prst="rt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-168120"/>
            <a:ext cx="118546" cy="33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8668" tIns="29334" rIns="58668" bIns="29334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5" name="Прямоугольный треугольник 24"/>
          <p:cNvSpPr/>
          <p:nvPr/>
        </p:nvSpPr>
        <p:spPr>
          <a:xfrm flipH="1">
            <a:off x="6463748" y="6499465"/>
            <a:ext cx="2680252" cy="358535"/>
          </a:xfrm>
          <a:prstGeom prst="rtTriangl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3" name="Овал 2"/>
          <p:cNvSpPr/>
          <p:nvPr/>
        </p:nvSpPr>
        <p:spPr>
          <a:xfrm>
            <a:off x="179512" y="2018686"/>
            <a:ext cx="2156002" cy="1647474"/>
          </a:xfrm>
          <a:prstGeom prst="ellipse">
            <a:avLst/>
          </a:prstGeom>
          <a:solidFill>
            <a:schemeClr val="bg1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dirty="0" smtClean="0">
                <a:solidFill>
                  <a:srgbClr val="C00000"/>
                </a:solidFill>
              </a:rPr>
              <a:t>Первый этап</a:t>
            </a:r>
            <a:endParaRPr lang="ru-RU" sz="3000" b="1" dirty="0">
              <a:solidFill>
                <a:srgbClr val="C0000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131840" y="1998089"/>
            <a:ext cx="5976664" cy="1574927"/>
          </a:xfrm>
          <a:prstGeom prst="roundRect">
            <a:avLst/>
          </a:prstGeom>
          <a:solidFill>
            <a:schemeClr val="bg1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 smtClean="0">
              <a:solidFill>
                <a:srgbClr val="006600"/>
              </a:solidFill>
            </a:endParaRPr>
          </a:p>
          <a:p>
            <a:pPr algn="ctr"/>
            <a:r>
              <a:rPr lang="ru-RU" sz="3200" b="1" dirty="0" smtClean="0">
                <a:solidFill>
                  <a:srgbClr val="006600"/>
                </a:solidFill>
              </a:rPr>
              <a:t>отделения </a:t>
            </a:r>
            <a:r>
              <a:rPr lang="ru-RU" sz="3200" b="1" dirty="0">
                <a:solidFill>
                  <a:srgbClr val="006600"/>
                </a:solidFill>
              </a:rPr>
              <a:t>реанимации и интенсивной </a:t>
            </a:r>
            <a:r>
              <a:rPr lang="ru-RU" sz="3200" b="1" dirty="0" smtClean="0">
                <a:solidFill>
                  <a:srgbClr val="006600"/>
                </a:solidFill>
              </a:rPr>
              <a:t>терапии в перинатальных центрах  </a:t>
            </a:r>
            <a:r>
              <a:rPr lang="ru-RU" sz="3200" dirty="0" smtClean="0"/>
              <a:t>и </a:t>
            </a:r>
            <a:r>
              <a:rPr lang="ru-RU" sz="3200" dirty="0"/>
              <a:t>интенсивной терапии</a:t>
            </a:r>
            <a:endParaRPr lang="ru-RU" sz="3200" b="1" dirty="0">
              <a:solidFill>
                <a:srgbClr val="006600"/>
              </a:solidFill>
            </a:endParaRPr>
          </a:p>
        </p:txBody>
      </p:sp>
      <p:pic>
        <p:nvPicPr>
          <p:cNvPr id="15" name="Picture 2" descr="D:\Мои документы2\Фотографии\отделение 2014,2015,2016\Рехмонен 2015\IMG_3745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0464" y="3861047"/>
            <a:ext cx="2155352" cy="27297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7" name="Picture 2" descr="D:\Мои документы2\Фотографии\отделение 2014,2015,2016\шильке\фото\роддом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04303" y="3861047"/>
            <a:ext cx="3972449" cy="263841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14" name="TextBox 13"/>
          <p:cNvSpPr txBox="1"/>
          <p:nvPr/>
        </p:nvSpPr>
        <p:spPr>
          <a:xfrm>
            <a:off x="1222274" y="572487"/>
            <a:ext cx="7022134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ru-RU"/>
            </a:defPPr>
            <a:lvl1pPr algn="ctr">
              <a:defRPr sz="3600" b="1">
                <a:ln w="11430"/>
                <a:solidFill>
                  <a:srgbClr val="8E0000"/>
                </a:solidFill>
              </a:defRPr>
            </a:lvl1pPr>
          </a:lstStyle>
          <a:p>
            <a:r>
              <a:rPr lang="ru-RU" dirty="0"/>
              <a:t>Трехэтапная медицинская реабилитация</a:t>
            </a:r>
          </a:p>
        </p:txBody>
      </p:sp>
      <p:sp>
        <p:nvSpPr>
          <p:cNvPr id="16" name="Стрелка вправо 15"/>
          <p:cNvSpPr/>
          <p:nvPr/>
        </p:nvSpPr>
        <p:spPr>
          <a:xfrm>
            <a:off x="2385133" y="2636912"/>
            <a:ext cx="746707" cy="360040"/>
          </a:xfrm>
          <a:prstGeom prst="rightArrow">
            <a:avLst/>
          </a:prstGeom>
          <a:solidFill>
            <a:srgbClr val="00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3905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veta\Desktop\Эмблема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24" y="148610"/>
            <a:ext cx="1161386" cy="10935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Равнобедренный треугольник 28"/>
          <p:cNvSpPr/>
          <p:nvPr/>
        </p:nvSpPr>
        <p:spPr>
          <a:xfrm rot="600000">
            <a:off x="5540363" y="3046"/>
            <a:ext cx="3728966" cy="697787"/>
          </a:xfrm>
          <a:prstGeom prst="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 dirty="0">
              <a:solidFill>
                <a:srgbClr val="0B6B30"/>
              </a:solidFill>
            </a:endParaRPr>
          </a:p>
        </p:txBody>
      </p:sp>
      <p:sp>
        <p:nvSpPr>
          <p:cNvPr id="8" name="Freeform 88"/>
          <p:cNvSpPr>
            <a:spLocks/>
          </p:cNvSpPr>
          <p:nvPr/>
        </p:nvSpPr>
        <p:spPr bwMode="auto">
          <a:xfrm>
            <a:off x="5369582" y="0"/>
            <a:ext cx="3774418" cy="1015927"/>
          </a:xfrm>
          <a:custGeom>
            <a:avLst/>
            <a:gdLst>
              <a:gd name="T0" fmla="+- 0 11681 6828"/>
              <a:gd name="T1" fmla="*/ T0 w 4853"/>
              <a:gd name="T2" fmla="+- 0 192 192"/>
              <a:gd name="T3" fmla="*/ 192 h 3761"/>
              <a:gd name="T4" fmla="+- 0 6828 6828"/>
              <a:gd name="T5" fmla="*/ T4 w 4853"/>
              <a:gd name="T6" fmla="+- 0 192 192"/>
              <a:gd name="T7" fmla="*/ 192 h 3761"/>
              <a:gd name="T8" fmla="+- 0 10027 6828"/>
              <a:gd name="T9" fmla="*/ T8 w 4853"/>
              <a:gd name="T10" fmla="+- 0 1482 192"/>
              <a:gd name="T11" fmla="*/ 1482 h 3761"/>
              <a:gd name="T12" fmla="+- 0 11681 6828"/>
              <a:gd name="T13" fmla="*/ T12 w 4853"/>
              <a:gd name="T14" fmla="+- 0 3953 192"/>
              <a:gd name="T15" fmla="*/ 3953 h 3761"/>
              <a:gd name="T16" fmla="+- 0 11681 6828"/>
              <a:gd name="T17" fmla="*/ T16 w 4853"/>
              <a:gd name="T18" fmla="+- 0 192 192"/>
              <a:gd name="T19" fmla="*/ 192 h 3761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  <a:cxn ang="0">
                <a:pos x="T17" y="T19"/>
              </a:cxn>
            </a:cxnLst>
            <a:rect l="0" t="0" r="r" b="b"/>
            <a:pathLst>
              <a:path w="4853" h="3761">
                <a:moveTo>
                  <a:pt x="4853" y="0"/>
                </a:moveTo>
                <a:lnTo>
                  <a:pt x="0" y="0"/>
                </a:lnTo>
                <a:lnTo>
                  <a:pt x="3199" y="1290"/>
                </a:lnTo>
                <a:lnTo>
                  <a:pt x="4853" y="3761"/>
                </a:lnTo>
                <a:lnTo>
                  <a:pt x="4853" y="0"/>
                </a:lnTo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vert="horz" wrap="square" lIns="43998" tIns="21999" rIns="43998" bIns="21999" anchor="t" anchorCtr="0" upright="1">
            <a:noAutofit/>
          </a:bodyPr>
          <a:lstStyle/>
          <a:p>
            <a:pPr defTabSz="440009">
              <a:defRPr/>
            </a:pPr>
            <a:endParaRPr lang="ru-RU" sz="900" kern="0">
              <a:solidFill>
                <a:sysClr val="windowText" lastClr="000000"/>
              </a:solidFill>
            </a:endParaRPr>
          </a:p>
        </p:txBody>
      </p:sp>
      <p:sp>
        <p:nvSpPr>
          <p:cNvPr id="22" name="Прямоугольный треугольник 21"/>
          <p:cNvSpPr/>
          <p:nvPr/>
        </p:nvSpPr>
        <p:spPr>
          <a:xfrm flipH="1">
            <a:off x="0" y="6499465"/>
            <a:ext cx="9143999" cy="358535"/>
          </a:xfrm>
          <a:prstGeom prst="rt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-168120"/>
            <a:ext cx="118546" cy="33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8668" tIns="29334" rIns="58668" bIns="29334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5" name="Прямоугольный треугольник 24"/>
          <p:cNvSpPr/>
          <p:nvPr/>
        </p:nvSpPr>
        <p:spPr>
          <a:xfrm flipH="1">
            <a:off x="6463748" y="6499465"/>
            <a:ext cx="2680252" cy="358535"/>
          </a:xfrm>
          <a:prstGeom prst="rtTriangl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pic>
        <p:nvPicPr>
          <p:cNvPr id="3074" name="Picture 2" descr="D:\Рабочий стол\гнц\DSC01426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28455" y="4412581"/>
            <a:ext cx="2624996" cy="19687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12" name="Овал 11"/>
          <p:cNvSpPr/>
          <p:nvPr/>
        </p:nvSpPr>
        <p:spPr>
          <a:xfrm>
            <a:off x="107504" y="2357590"/>
            <a:ext cx="1863875" cy="1647474"/>
          </a:xfrm>
          <a:prstGeom prst="ellipse">
            <a:avLst/>
          </a:prstGeom>
          <a:solidFill>
            <a:schemeClr val="bg1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Второй этап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483768" y="1988840"/>
            <a:ext cx="6588572" cy="2304256"/>
          </a:xfrm>
          <a:prstGeom prst="roundRect">
            <a:avLst/>
          </a:prstGeom>
          <a:solidFill>
            <a:schemeClr val="bg1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6600"/>
                </a:solidFill>
              </a:rPr>
              <a:t>дневной стационар для детей раннего возраста с перинатальными поражениями центральной нервной системы, детским церебральным параличом ГКПЦ, стационар ОДКБ</a:t>
            </a:r>
            <a:endParaRPr lang="ru-RU" sz="2800" b="1" dirty="0">
              <a:solidFill>
                <a:srgbClr val="006600"/>
              </a:solidFill>
            </a:endParaRPr>
          </a:p>
        </p:txBody>
      </p:sp>
      <p:pic>
        <p:nvPicPr>
          <p:cNvPr id="14" name="Picture 3" descr="D:\Рабочий стол\гнц\DSC02778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3734" y="4410101"/>
            <a:ext cx="2984721" cy="197122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7170" name="Picture 2" descr="U:\Обмен\5. Перинатальный центр\Для Ежовой Л.В\фото к слайда мехова\ГКПЦ реабилитация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92309" y="4412581"/>
            <a:ext cx="2625073" cy="19687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17" name="TextBox 16"/>
          <p:cNvSpPr txBox="1"/>
          <p:nvPr/>
        </p:nvSpPr>
        <p:spPr>
          <a:xfrm>
            <a:off x="1187624" y="692696"/>
            <a:ext cx="7022134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ru-RU"/>
            </a:defPPr>
            <a:lvl1pPr algn="ctr">
              <a:defRPr sz="3600" b="1">
                <a:ln w="11430"/>
                <a:solidFill>
                  <a:srgbClr val="8E0000"/>
                </a:solidFill>
              </a:defRPr>
            </a:lvl1pPr>
          </a:lstStyle>
          <a:p>
            <a:r>
              <a:rPr lang="ru-RU" dirty="0"/>
              <a:t>Трехэтапная медицинская реабилитация</a:t>
            </a:r>
          </a:p>
        </p:txBody>
      </p:sp>
      <p:sp>
        <p:nvSpPr>
          <p:cNvPr id="18" name="Стрелка вправо 17"/>
          <p:cNvSpPr/>
          <p:nvPr/>
        </p:nvSpPr>
        <p:spPr>
          <a:xfrm>
            <a:off x="1907704" y="2996952"/>
            <a:ext cx="746707" cy="360040"/>
          </a:xfrm>
          <a:prstGeom prst="rightArrow">
            <a:avLst/>
          </a:prstGeom>
          <a:solidFill>
            <a:srgbClr val="00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0292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veta\Desktop\Эмблема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24" y="148610"/>
            <a:ext cx="1161386" cy="10935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Равнобедренный треугольник 28"/>
          <p:cNvSpPr/>
          <p:nvPr/>
        </p:nvSpPr>
        <p:spPr>
          <a:xfrm rot="600000">
            <a:off x="5540363" y="3046"/>
            <a:ext cx="3728966" cy="697787"/>
          </a:xfrm>
          <a:prstGeom prst="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 dirty="0">
              <a:solidFill>
                <a:srgbClr val="0B6B30"/>
              </a:solidFill>
            </a:endParaRPr>
          </a:p>
        </p:txBody>
      </p:sp>
      <p:sp>
        <p:nvSpPr>
          <p:cNvPr id="8" name="Freeform 88"/>
          <p:cNvSpPr>
            <a:spLocks/>
          </p:cNvSpPr>
          <p:nvPr/>
        </p:nvSpPr>
        <p:spPr bwMode="auto">
          <a:xfrm>
            <a:off x="5369582" y="0"/>
            <a:ext cx="3774418" cy="1015927"/>
          </a:xfrm>
          <a:custGeom>
            <a:avLst/>
            <a:gdLst>
              <a:gd name="T0" fmla="+- 0 11681 6828"/>
              <a:gd name="T1" fmla="*/ T0 w 4853"/>
              <a:gd name="T2" fmla="+- 0 192 192"/>
              <a:gd name="T3" fmla="*/ 192 h 3761"/>
              <a:gd name="T4" fmla="+- 0 6828 6828"/>
              <a:gd name="T5" fmla="*/ T4 w 4853"/>
              <a:gd name="T6" fmla="+- 0 192 192"/>
              <a:gd name="T7" fmla="*/ 192 h 3761"/>
              <a:gd name="T8" fmla="+- 0 10027 6828"/>
              <a:gd name="T9" fmla="*/ T8 w 4853"/>
              <a:gd name="T10" fmla="+- 0 1482 192"/>
              <a:gd name="T11" fmla="*/ 1482 h 3761"/>
              <a:gd name="T12" fmla="+- 0 11681 6828"/>
              <a:gd name="T13" fmla="*/ T12 w 4853"/>
              <a:gd name="T14" fmla="+- 0 3953 192"/>
              <a:gd name="T15" fmla="*/ 3953 h 3761"/>
              <a:gd name="T16" fmla="+- 0 11681 6828"/>
              <a:gd name="T17" fmla="*/ T16 w 4853"/>
              <a:gd name="T18" fmla="+- 0 192 192"/>
              <a:gd name="T19" fmla="*/ 192 h 3761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  <a:cxn ang="0">
                <a:pos x="T17" y="T19"/>
              </a:cxn>
            </a:cxnLst>
            <a:rect l="0" t="0" r="r" b="b"/>
            <a:pathLst>
              <a:path w="4853" h="3761">
                <a:moveTo>
                  <a:pt x="4853" y="0"/>
                </a:moveTo>
                <a:lnTo>
                  <a:pt x="0" y="0"/>
                </a:lnTo>
                <a:lnTo>
                  <a:pt x="3199" y="1290"/>
                </a:lnTo>
                <a:lnTo>
                  <a:pt x="4853" y="3761"/>
                </a:lnTo>
                <a:lnTo>
                  <a:pt x="4853" y="0"/>
                </a:lnTo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vert="horz" wrap="square" lIns="43998" tIns="21999" rIns="43998" bIns="21999" anchor="t" anchorCtr="0" upright="1">
            <a:noAutofit/>
          </a:bodyPr>
          <a:lstStyle/>
          <a:p>
            <a:pPr defTabSz="440009">
              <a:defRPr/>
            </a:pPr>
            <a:endParaRPr lang="ru-RU" sz="900" kern="0">
              <a:solidFill>
                <a:sysClr val="windowText" lastClr="000000"/>
              </a:solidFill>
            </a:endParaRPr>
          </a:p>
        </p:txBody>
      </p:sp>
      <p:sp>
        <p:nvSpPr>
          <p:cNvPr id="22" name="Прямоугольный треугольник 21"/>
          <p:cNvSpPr/>
          <p:nvPr/>
        </p:nvSpPr>
        <p:spPr>
          <a:xfrm flipH="1">
            <a:off x="0" y="6499465"/>
            <a:ext cx="9143999" cy="358535"/>
          </a:xfrm>
          <a:prstGeom prst="rt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-168120"/>
            <a:ext cx="118546" cy="33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8668" tIns="29334" rIns="58668" bIns="29334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5" name="Прямоугольный треугольник 24"/>
          <p:cNvSpPr/>
          <p:nvPr/>
        </p:nvSpPr>
        <p:spPr>
          <a:xfrm flipH="1">
            <a:off x="6463748" y="6499465"/>
            <a:ext cx="2680252" cy="358535"/>
          </a:xfrm>
          <a:prstGeom prst="rtTriangl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3"/>
          <p:cNvSpPr>
            <a:spLocks noChangeArrowheads="1"/>
          </p:cNvSpPr>
          <p:nvPr/>
        </p:nvSpPr>
        <p:spPr bwMode="auto">
          <a:xfrm>
            <a:off x="611560" y="3356992"/>
            <a:ext cx="777686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3200" b="1" dirty="0" smtClean="0">
                <a:solidFill>
                  <a:srgbClr val="006600"/>
                </a:solidFill>
              </a:rPr>
              <a:t>Текст</a:t>
            </a:r>
            <a:endParaRPr lang="ru-RU" altLang="ru-RU" sz="3200" b="1" dirty="0">
              <a:solidFill>
                <a:srgbClr val="006600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251520" y="2357590"/>
            <a:ext cx="1872208" cy="1647474"/>
          </a:xfrm>
          <a:prstGeom prst="ellipse">
            <a:avLst/>
          </a:prstGeom>
          <a:solidFill>
            <a:schemeClr val="bg1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Третий  этап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915816" y="1929896"/>
            <a:ext cx="6120680" cy="2507216"/>
          </a:xfrm>
          <a:prstGeom prst="roundRect">
            <a:avLst/>
          </a:prstGeom>
          <a:solidFill>
            <a:schemeClr val="bg1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6600"/>
                </a:solidFill>
              </a:rPr>
              <a:t>медицинские организации, оказывающие </a:t>
            </a:r>
            <a:r>
              <a:rPr lang="ru-RU" sz="2800" b="1" dirty="0">
                <a:solidFill>
                  <a:srgbClr val="006600"/>
                </a:solidFill>
              </a:rPr>
              <a:t>амбулаторно–поликлиническую помощь детскому </a:t>
            </a:r>
            <a:r>
              <a:rPr lang="ru-RU" sz="2800" b="1" dirty="0" smtClean="0">
                <a:solidFill>
                  <a:srgbClr val="006600"/>
                </a:solidFill>
              </a:rPr>
              <a:t>населению</a:t>
            </a:r>
            <a:r>
              <a:rPr lang="ru-RU" sz="2800" b="1" dirty="0">
                <a:solidFill>
                  <a:srgbClr val="006600"/>
                </a:solidFill>
              </a:rPr>
              <a:t> </a:t>
            </a:r>
            <a:r>
              <a:rPr lang="ru-RU" sz="2800" b="1" dirty="0" smtClean="0">
                <a:solidFill>
                  <a:srgbClr val="006600"/>
                </a:solidFill>
              </a:rPr>
              <a:t>и в </a:t>
            </a:r>
            <a:r>
              <a:rPr lang="ru-RU" sz="2800" b="1" dirty="0">
                <a:solidFill>
                  <a:srgbClr val="006600"/>
                </a:solidFill>
              </a:rPr>
              <a:t>учреждениях </a:t>
            </a:r>
            <a:r>
              <a:rPr lang="ru-RU" sz="2800" b="1" dirty="0" smtClean="0">
                <a:solidFill>
                  <a:srgbClr val="006600"/>
                </a:solidFill>
              </a:rPr>
              <a:t>санаторного типа</a:t>
            </a:r>
            <a:endParaRPr lang="ru-RU" sz="2800" b="1" dirty="0">
              <a:solidFill>
                <a:srgbClr val="006600"/>
              </a:solidFill>
            </a:endParaRPr>
          </a:p>
        </p:txBody>
      </p:sp>
      <p:pic>
        <p:nvPicPr>
          <p:cNvPr id="15" name="Picture 4" descr="D:\Рабочий стол\фото к слайдам\01-1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56176" y="4575733"/>
            <a:ext cx="2855722" cy="19056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8" name="Picture 2" descr="D:\Рабочий стол\фото к слайдам\16475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3397" y="4538149"/>
            <a:ext cx="2915022" cy="19432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7" name="Picture 3" descr="D:\Рабочий стол\фото к слайдам\getImage.jpe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00673" y="4556590"/>
            <a:ext cx="2955503" cy="192479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19" name="TextBox 18"/>
          <p:cNvSpPr txBox="1"/>
          <p:nvPr/>
        </p:nvSpPr>
        <p:spPr>
          <a:xfrm>
            <a:off x="1187624" y="620688"/>
            <a:ext cx="7022134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ru-RU"/>
            </a:defPPr>
            <a:lvl1pPr algn="ctr">
              <a:defRPr sz="3600" b="1">
                <a:ln w="11430"/>
                <a:solidFill>
                  <a:srgbClr val="8E0000"/>
                </a:solidFill>
              </a:defRPr>
            </a:lvl1pPr>
          </a:lstStyle>
          <a:p>
            <a:r>
              <a:rPr lang="ru-RU" dirty="0"/>
              <a:t>Трехэтапная медицинская реабилитация</a:t>
            </a:r>
          </a:p>
        </p:txBody>
      </p:sp>
      <p:sp>
        <p:nvSpPr>
          <p:cNvPr id="21" name="Стрелка вправо 20"/>
          <p:cNvSpPr/>
          <p:nvPr/>
        </p:nvSpPr>
        <p:spPr>
          <a:xfrm>
            <a:off x="2169109" y="2996952"/>
            <a:ext cx="746707" cy="360040"/>
          </a:xfrm>
          <a:prstGeom prst="rightArrow">
            <a:avLst/>
          </a:prstGeom>
          <a:solidFill>
            <a:srgbClr val="00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3038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veta\Desktop\Эмблема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496" y="148610"/>
            <a:ext cx="1161386" cy="10935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Равнобедренный треугольник 28"/>
          <p:cNvSpPr/>
          <p:nvPr/>
        </p:nvSpPr>
        <p:spPr>
          <a:xfrm rot="600000">
            <a:off x="5540363" y="3046"/>
            <a:ext cx="3728966" cy="697787"/>
          </a:xfrm>
          <a:prstGeom prst="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 dirty="0">
              <a:solidFill>
                <a:srgbClr val="0B6B30"/>
              </a:solidFill>
            </a:endParaRPr>
          </a:p>
        </p:txBody>
      </p:sp>
      <p:sp>
        <p:nvSpPr>
          <p:cNvPr id="8" name="Freeform 88"/>
          <p:cNvSpPr>
            <a:spLocks/>
          </p:cNvSpPr>
          <p:nvPr/>
        </p:nvSpPr>
        <p:spPr bwMode="auto">
          <a:xfrm>
            <a:off x="5369582" y="0"/>
            <a:ext cx="3774418" cy="1015927"/>
          </a:xfrm>
          <a:custGeom>
            <a:avLst/>
            <a:gdLst>
              <a:gd name="T0" fmla="+- 0 11681 6828"/>
              <a:gd name="T1" fmla="*/ T0 w 4853"/>
              <a:gd name="T2" fmla="+- 0 192 192"/>
              <a:gd name="T3" fmla="*/ 192 h 3761"/>
              <a:gd name="T4" fmla="+- 0 6828 6828"/>
              <a:gd name="T5" fmla="*/ T4 w 4853"/>
              <a:gd name="T6" fmla="+- 0 192 192"/>
              <a:gd name="T7" fmla="*/ 192 h 3761"/>
              <a:gd name="T8" fmla="+- 0 10027 6828"/>
              <a:gd name="T9" fmla="*/ T8 w 4853"/>
              <a:gd name="T10" fmla="+- 0 1482 192"/>
              <a:gd name="T11" fmla="*/ 1482 h 3761"/>
              <a:gd name="T12" fmla="+- 0 11681 6828"/>
              <a:gd name="T13" fmla="*/ T12 w 4853"/>
              <a:gd name="T14" fmla="+- 0 3953 192"/>
              <a:gd name="T15" fmla="*/ 3953 h 3761"/>
              <a:gd name="T16" fmla="+- 0 11681 6828"/>
              <a:gd name="T17" fmla="*/ T16 w 4853"/>
              <a:gd name="T18" fmla="+- 0 192 192"/>
              <a:gd name="T19" fmla="*/ 192 h 3761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  <a:cxn ang="0">
                <a:pos x="T17" y="T19"/>
              </a:cxn>
            </a:cxnLst>
            <a:rect l="0" t="0" r="r" b="b"/>
            <a:pathLst>
              <a:path w="4853" h="3761">
                <a:moveTo>
                  <a:pt x="4853" y="0"/>
                </a:moveTo>
                <a:lnTo>
                  <a:pt x="0" y="0"/>
                </a:lnTo>
                <a:lnTo>
                  <a:pt x="3199" y="1290"/>
                </a:lnTo>
                <a:lnTo>
                  <a:pt x="4853" y="3761"/>
                </a:lnTo>
                <a:lnTo>
                  <a:pt x="4853" y="0"/>
                </a:lnTo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vert="horz" wrap="square" lIns="43998" tIns="21999" rIns="43998" bIns="21999" anchor="t" anchorCtr="0" upright="1">
            <a:noAutofit/>
          </a:bodyPr>
          <a:lstStyle/>
          <a:p>
            <a:pPr defTabSz="440009">
              <a:defRPr/>
            </a:pPr>
            <a:endParaRPr lang="ru-RU" sz="900" kern="0">
              <a:solidFill>
                <a:sysClr val="windowText" lastClr="000000"/>
              </a:solidFill>
            </a:endParaRPr>
          </a:p>
        </p:txBody>
      </p:sp>
      <p:sp>
        <p:nvSpPr>
          <p:cNvPr id="22" name="Прямоугольный треугольник 21"/>
          <p:cNvSpPr/>
          <p:nvPr/>
        </p:nvSpPr>
        <p:spPr>
          <a:xfrm flipH="1">
            <a:off x="0" y="6499465"/>
            <a:ext cx="9143999" cy="358535"/>
          </a:xfrm>
          <a:prstGeom prst="rt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-168120"/>
            <a:ext cx="118546" cy="33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8668" tIns="29334" rIns="58668" bIns="29334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5" name="Прямоугольный треугольник 24"/>
          <p:cNvSpPr/>
          <p:nvPr/>
        </p:nvSpPr>
        <p:spPr>
          <a:xfrm flipH="1">
            <a:off x="6463748" y="6499465"/>
            <a:ext cx="2680252" cy="358535"/>
          </a:xfrm>
          <a:prstGeom prst="rtTriangl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2818555768"/>
              </p:ext>
            </p:extLst>
          </p:nvPr>
        </p:nvGraphicFramePr>
        <p:xfrm>
          <a:off x="288815" y="2132856"/>
          <a:ext cx="8712968" cy="42876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1982294" y="694437"/>
            <a:ext cx="5326010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>
                <a:ln w="11430"/>
                <a:solidFill>
                  <a:srgbClr val="8E0000"/>
                </a:solidFill>
              </a:rPr>
              <a:t>Демографическая яма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37752" y="1671191"/>
            <a:ext cx="90867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n w="11430"/>
                <a:solidFill>
                  <a:srgbClr val="006600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В </a:t>
            </a:r>
            <a:r>
              <a:rPr lang="ru-RU" sz="2400" b="1" dirty="0">
                <a:ln w="11430"/>
                <a:solidFill>
                  <a:srgbClr val="006600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2017 </a:t>
            </a:r>
            <a:r>
              <a:rPr lang="ru-RU" sz="2400" b="1" dirty="0" smtClean="0">
                <a:ln w="11430"/>
                <a:solidFill>
                  <a:srgbClr val="006600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г. </a:t>
            </a:r>
            <a:r>
              <a:rPr lang="ru-RU" sz="2400" b="1" dirty="0">
                <a:ln w="11430"/>
                <a:solidFill>
                  <a:srgbClr val="006600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в Омском регионе родилось </a:t>
            </a:r>
            <a:r>
              <a:rPr lang="ru-RU" sz="2400" b="1" dirty="0" smtClean="0">
                <a:ln w="11430"/>
                <a:solidFill>
                  <a:srgbClr val="006600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22 </a:t>
            </a:r>
            <a:r>
              <a:rPr lang="ru-RU" sz="2400" b="1" dirty="0">
                <a:ln w="11430"/>
                <a:solidFill>
                  <a:srgbClr val="006600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624 </a:t>
            </a:r>
            <a:r>
              <a:rPr lang="ru-RU" sz="2400" b="1" dirty="0" smtClean="0">
                <a:ln w="11430"/>
                <a:solidFill>
                  <a:srgbClr val="006600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ребенка</a:t>
            </a:r>
            <a:endParaRPr lang="ru-RU" sz="2400" dirty="0">
              <a:solidFill>
                <a:srgbClr val="0066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743019" y="3849414"/>
            <a:ext cx="12121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>
                <a:ln w="11430"/>
                <a:solidFill>
                  <a:srgbClr val="006600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22 624 </a:t>
            </a:r>
            <a:endParaRPr lang="ru-RU" sz="2400" i="1" dirty="0">
              <a:solidFill>
                <a:srgbClr val="0066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12202" y="2761003"/>
            <a:ext cx="11951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>
                <a:ln w="11430"/>
                <a:solidFill>
                  <a:srgbClr val="006600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26 411 </a:t>
            </a:r>
            <a:endParaRPr lang="ru-RU" sz="2400" i="1" dirty="0">
              <a:solidFill>
                <a:srgbClr val="006600"/>
              </a:solidFill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>
            <a:off x="3537400" y="3081434"/>
            <a:ext cx="936104" cy="79763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 rot="2310763">
            <a:off x="3235528" y="2712103"/>
            <a:ext cx="1807098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ln w="11430"/>
                <a:latin typeface="Arial" pitchFamily="34" charset="0"/>
                <a:ea typeface="Tahoma" pitchFamily="34" charset="0"/>
                <a:cs typeface="Arial" pitchFamily="34" charset="0"/>
              </a:rPr>
              <a:t>на</a:t>
            </a:r>
            <a:r>
              <a:rPr lang="ru-RU" b="1" dirty="0">
                <a:ln w="11430"/>
                <a:solidFill>
                  <a:srgbClr val="C00000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ru-RU" sz="2400" b="1" i="1" dirty="0">
                <a:ln w="11430"/>
                <a:solidFill>
                  <a:srgbClr val="C00000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3 787 </a:t>
            </a:r>
            <a:endParaRPr lang="ru-RU" sz="2400" b="1" i="1" dirty="0" smtClean="0">
              <a:ln w="11430"/>
              <a:solidFill>
                <a:srgbClr val="C00000"/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algn="ctr"/>
            <a:r>
              <a:rPr lang="ru-RU" b="1" dirty="0" smtClean="0">
                <a:ln w="11430"/>
                <a:latin typeface="Arial" pitchFamily="34" charset="0"/>
                <a:ea typeface="Tahoma" pitchFamily="34" charset="0"/>
                <a:cs typeface="Arial" pitchFamily="34" charset="0"/>
              </a:rPr>
              <a:t>детей </a:t>
            </a:r>
            <a:r>
              <a:rPr lang="ru-RU" b="1" dirty="0">
                <a:ln w="11430"/>
                <a:latin typeface="Arial" pitchFamily="34" charset="0"/>
                <a:ea typeface="Tahoma" pitchFamily="34" charset="0"/>
                <a:cs typeface="Arial" pitchFamily="34" charset="0"/>
              </a:rPr>
              <a:t>меньше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00292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veta\Desktop\Эмблема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24" y="148610"/>
            <a:ext cx="1161386" cy="10935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Равнобедренный треугольник 28"/>
          <p:cNvSpPr/>
          <p:nvPr/>
        </p:nvSpPr>
        <p:spPr>
          <a:xfrm rot="600000">
            <a:off x="5540363" y="3046"/>
            <a:ext cx="3728966" cy="697787"/>
          </a:xfrm>
          <a:prstGeom prst="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 dirty="0">
              <a:solidFill>
                <a:srgbClr val="0B6B30"/>
              </a:solidFill>
            </a:endParaRPr>
          </a:p>
        </p:txBody>
      </p:sp>
      <p:sp>
        <p:nvSpPr>
          <p:cNvPr id="8" name="Freeform 88"/>
          <p:cNvSpPr>
            <a:spLocks/>
          </p:cNvSpPr>
          <p:nvPr/>
        </p:nvSpPr>
        <p:spPr bwMode="auto">
          <a:xfrm>
            <a:off x="5369582" y="0"/>
            <a:ext cx="3774418" cy="1015927"/>
          </a:xfrm>
          <a:custGeom>
            <a:avLst/>
            <a:gdLst>
              <a:gd name="T0" fmla="+- 0 11681 6828"/>
              <a:gd name="T1" fmla="*/ T0 w 4853"/>
              <a:gd name="T2" fmla="+- 0 192 192"/>
              <a:gd name="T3" fmla="*/ 192 h 3761"/>
              <a:gd name="T4" fmla="+- 0 6828 6828"/>
              <a:gd name="T5" fmla="*/ T4 w 4853"/>
              <a:gd name="T6" fmla="+- 0 192 192"/>
              <a:gd name="T7" fmla="*/ 192 h 3761"/>
              <a:gd name="T8" fmla="+- 0 10027 6828"/>
              <a:gd name="T9" fmla="*/ T8 w 4853"/>
              <a:gd name="T10" fmla="+- 0 1482 192"/>
              <a:gd name="T11" fmla="*/ 1482 h 3761"/>
              <a:gd name="T12" fmla="+- 0 11681 6828"/>
              <a:gd name="T13" fmla="*/ T12 w 4853"/>
              <a:gd name="T14" fmla="+- 0 3953 192"/>
              <a:gd name="T15" fmla="*/ 3953 h 3761"/>
              <a:gd name="T16" fmla="+- 0 11681 6828"/>
              <a:gd name="T17" fmla="*/ T16 w 4853"/>
              <a:gd name="T18" fmla="+- 0 192 192"/>
              <a:gd name="T19" fmla="*/ 192 h 3761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  <a:cxn ang="0">
                <a:pos x="T17" y="T19"/>
              </a:cxn>
            </a:cxnLst>
            <a:rect l="0" t="0" r="r" b="b"/>
            <a:pathLst>
              <a:path w="4853" h="3761">
                <a:moveTo>
                  <a:pt x="4853" y="0"/>
                </a:moveTo>
                <a:lnTo>
                  <a:pt x="0" y="0"/>
                </a:lnTo>
                <a:lnTo>
                  <a:pt x="3199" y="1290"/>
                </a:lnTo>
                <a:lnTo>
                  <a:pt x="4853" y="3761"/>
                </a:lnTo>
                <a:lnTo>
                  <a:pt x="4853" y="0"/>
                </a:lnTo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vert="horz" wrap="square" lIns="43998" tIns="21999" rIns="43998" bIns="21999" anchor="t" anchorCtr="0" upright="1">
            <a:noAutofit/>
          </a:bodyPr>
          <a:lstStyle/>
          <a:p>
            <a:pPr defTabSz="440009">
              <a:defRPr/>
            </a:pPr>
            <a:endParaRPr lang="ru-RU" sz="900" kern="0">
              <a:solidFill>
                <a:sysClr val="windowText" lastClr="000000"/>
              </a:solidFill>
            </a:endParaRPr>
          </a:p>
        </p:txBody>
      </p:sp>
      <p:sp>
        <p:nvSpPr>
          <p:cNvPr id="22" name="Прямоугольный треугольник 21"/>
          <p:cNvSpPr/>
          <p:nvPr/>
        </p:nvSpPr>
        <p:spPr>
          <a:xfrm flipH="1">
            <a:off x="0" y="6499465"/>
            <a:ext cx="9143999" cy="358535"/>
          </a:xfrm>
          <a:prstGeom prst="rt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-168120"/>
            <a:ext cx="118546" cy="33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8668" tIns="29334" rIns="58668" bIns="29334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5" name="Прямоугольный треугольник 24"/>
          <p:cNvSpPr/>
          <p:nvPr/>
        </p:nvSpPr>
        <p:spPr>
          <a:xfrm flipH="1">
            <a:off x="6463748" y="6499465"/>
            <a:ext cx="2680252" cy="358535"/>
          </a:xfrm>
          <a:prstGeom prst="rtTriangl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1224780" y="620688"/>
            <a:ext cx="7272808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ru-RU"/>
            </a:defPPr>
            <a:lvl1pPr algn="ctr">
              <a:defRPr sz="3600" b="1">
                <a:ln w="11430"/>
                <a:solidFill>
                  <a:srgbClr val="8E0000"/>
                </a:solidFill>
              </a:defRPr>
            </a:lvl1pPr>
          </a:lstStyle>
          <a:p>
            <a:r>
              <a:rPr lang="ru-RU" dirty="0"/>
              <a:t>Показатель младенческой смертности в Омской области</a:t>
            </a:r>
          </a:p>
        </p:txBody>
      </p:sp>
      <p:graphicFrame>
        <p:nvGraphicFramePr>
          <p:cNvPr id="12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88735083"/>
              </p:ext>
            </p:extLst>
          </p:nvPr>
        </p:nvGraphicFramePr>
        <p:xfrm>
          <a:off x="227570" y="2564904"/>
          <a:ext cx="8603246" cy="41138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" name="TextBox 1"/>
          <p:cNvSpPr txBox="1"/>
          <p:nvPr/>
        </p:nvSpPr>
        <p:spPr>
          <a:xfrm>
            <a:off x="356304" y="3573016"/>
            <a:ext cx="903328" cy="381437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 smtClean="0">
                <a:solidFill>
                  <a:srgbClr val="006600"/>
                </a:solidFill>
              </a:rPr>
              <a:t>2016 г</a:t>
            </a:r>
            <a:endParaRPr lang="ru-RU" sz="2000" b="1" dirty="0">
              <a:solidFill>
                <a:srgbClr val="006600"/>
              </a:solidFill>
            </a:endParaRPr>
          </a:p>
        </p:txBody>
      </p:sp>
      <p:sp>
        <p:nvSpPr>
          <p:cNvPr id="14" name="TextBox 1"/>
          <p:cNvSpPr txBox="1"/>
          <p:nvPr/>
        </p:nvSpPr>
        <p:spPr>
          <a:xfrm>
            <a:off x="356304" y="4221088"/>
            <a:ext cx="903328" cy="381437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 smtClean="0">
                <a:solidFill>
                  <a:srgbClr val="006600"/>
                </a:solidFill>
              </a:rPr>
              <a:t>2015 г</a:t>
            </a:r>
            <a:endParaRPr lang="ru-RU" sz="2000" b="1" dirty="0">
              <a:solidFill>
                <a:srgbClr val="0066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7698" y="1923771"/>
            <a:ext cx="83985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6600"/>
                </a:solidFill>
              </a:rPr>
              <a:t>Число умерших детей до 1 года на 1000 родившихся</a:t>
            </a:r>
            <a:endParaRPr lang="ru-RU" sz="2400" b="1" dirty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3858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veta\Desktop\Эмблема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24" y="148610"/>
            <a:ext cx="1161386" cy="10935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Равнобедренный треугольник 28"/>
          <p:cNvSpPr/>
          <p:nvPr/>
        </p:nvSpPr>
        <p:spPr>
          <a:xfrm rot="600000">
            <a:off x="5540363" y="3046"/>
            <a:ext cx="3728966" cy="697787"/>
          </a:xfrm>
          <a:prstGeom prst="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 dirty="0">
              <a:solidFill>
                <a:srgbClr val="0B6B30"/>
              </a:solidFill>
            </a:endParaRPr>
          </a:p>
        </p:txBody>
      </p:sp>
      <p:sp>
        <p:nvSpPr>
          <p:cNvPr id="8" name="Freeform 88"/>
          <p:cNvSpPr>
            <a:spLocks/>
          </p:cNvSpPr>
          <p:nvPr/>
        </p:nvSpPr>
        <p:spPr bwMode="auto">
          <a:xfrm>
            <a:off x="5369582" y="0"/>
            <a:ext cx="3774418" cy="1015927"/>
          </a:xfrm>
          <a:custGeom>
            <a:avLst/>
            <a:gdLst>
              <a:gd name="T0" fmla="+- 0 11681 6828"/>
              <a:gd name="T1" fmla="*/ T0 w 4853"/>
              <a:gd name="T2" fmla="+- 0 192 192"/>
              <a:gd name="T3" fmla="*/ 192 h 3761"/>
              <a:gd name="T4" fmla="+- 0 6828 6828"/>
              <a:gd name="T5" fmla="*/ T4 w 4853"/>
              <a:gd name="T6" fmla="+- 0 192 192"/>
              <a:gd name="T7" fmla="*/ 192 h 3761"/>
              <a:gd name="T8" fmla="+- 0 10027 6828"/>
              <a:gd name="T9" fmla="*/ T8 w 4853"/>
              <a:gd name="T10" fmla="+- 0 1482 192"/>
              <a:gd name="T11" fmla="*/ 1482 h 3761"/>
              <a:gd name="T12" fmla="+- 0 11681 6828"/>
              <a:gd name="T13" fmla="*/ T12 w 4853"/>
              <a:gd name="T14" fmla="+- 0 3953 192"/>
              <a:gd name="T15" fmla="*/ 3953 h 3761"/>
              <a:gd name="T16" fmla="+- 0 11681 6828"/>
              <a:gd name="T17" fmla="*/ T16 w 4853"/>
              <a:gd name="T18" fmla="+- 0 192 192"/>
              <a:gd name="T19" fmla="*/ 192 h 3761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  <a:cxn ang="0">
                <a:pos x="T17" y="T19"/>
              </a:cxn>
            </a:cxnLst>
            <a:rect l="0" t="0" r="r" b="b"/>
            <a:pathLst>
              <a:path w="4853" h="3761">
                <a:moveTo>
                  <a:pt x="4853" y="0"/>
                </a:moveTo>
                <a:lnTo>
                  <a:pt x="0" y="0"/>
                </a:lnTo>
                <a:lnTo>
                  <a:pt x="3199" y="1290"/>
                </a:lnTo>
                <a:lnTo>
                  <a:pt x="4853" y="3761"/>
                </a:lnTo>
                <a:lnTo>
                  <a:pt x="4853" y="0"/>
                </a:lnTo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vert="horz" wrap="square" lIns="43998" tIns="21999" rIns="43998" bIns="21999" anchor="t" anchorCtr="0" upright="1">
            <a:noAutofit/>
          </a:bodyPr>
          <a:lstStyle/>
          <a:p>
            <a:pPr defTabSz="440009">
              <a:defRPr/>
            </a:pPr>
            <a:endParaRPr lang="ru-RU" sz="900" kern="0">
              <a:solidFill>
                <a:sysClr val="windowText" lastClr="000000"/>
              </a:solidFill>
            </a:endParaRPr>
          </a:p>
        </p:txBody>
      </p:sp>
      <p:sp>
        <p:nvSpPr>
          <p:cNvPr id="22" name="Прямоугольный треугольник 21"/>
          <p:cNvSpPr/>
          <p:nvPr/>
        </p:nvSpPr>
        <p:spPr>
          <a:xfrm flipH="1">
            <a:off x="0" y="6499465"/>
            <a:ext cx="9143999" cy="358535"/>
          </a:xfrm>
          <a:prstGeom prst="rt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-168120"/>
            <a:ext cx="118546" cy="33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8668" tIns="29334" rIns="58668" bIns="29334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5" name="Прямоугольный треугольник 24"/>
          <p:cNvSpPr/>
          <p:nvPr/>
        </p:nvSpPr>
        <p:spPr>
          <a:xfrm flipH="1">
            <a:off x="6463748" y="6499465"/>
            <a:ext cx="2680252" cy="358535"/>
          </a:xfrm>
          <a:prstGeom prst="rtTriangl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992819" y="836712"/>
            <a:ext cx="7272808" cy="126188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ru-RU"/>
            </a:defPPr>
            <a:lvl1pPr algn="ctr">
              <a:defRPr sz="3600" b="1">
                <a:ln w="11430"/>
                <a:solidFill>
                  <a:srgbClr val="8E0000"/>
                </a:solidFill>
              </a:defRPr>
            </a:lvl1pPr>
          </a:lstStyle>
          <a:p>
            <a:r>
              <a:rPr lang="ru-RU" sz="3800" dirty="0"/>
              <a:t>Современное медицинское оборудование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130" y="2456488"/>
            <a:ext cx="4477602" cy="27850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1" name="Picture 3" descr="D:\Рабочий стол\фото к слайдам\original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94650" y="2456488"/>
            <a:ext cx="4429630" cy="28447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" name="Прямоугольник 1"/>
          <p:cNvSpPr/>
          <p:nvPr/>
        </p:nvSpPr>
        <p:spPr>
          <a:xfrm>
            <a:off x="323528" y="5376118"/>
            <a:ext cx="875101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006600"/>
                </a:solidFill>
              </a:rPr>
              <a:t>В 2017 году было  приобретено </a:t>
            </a:r>
            <a:endParaRPr lang="ru-RU" sz="3200" b="1" dirty="0" smtClean="0">
              <a:solidFill>
                <a:srgbClr val="006600"/>
              </a:solidFill>
            </a:endParaRPr>
          </a:p>
          <a:p>
            <a:pPr algn="ctr"/>
            <a:r>
              <a:rPr lang="ru-RU" sz="3200" b="1" dirty="0" smtClean="0">
                <a:solidFill>
                  <a:srgbClr val="006600"/>
                </a:solidFill>
              </a:rPr>
              <a:t>29 </a:t>
            </a:r>
            <a:r>
              <a:rPr lang="ru-RU" sz="3200" b="1" dirty="0">
                <a:solidFill>
                  <a:srgbClr val="006600"/>
                </a:solidFill>
              </a:rPr>
              <a:t>единиц дорогостоящего оборудования</a:t>
            </a:r>
          </a:p>
        </p:txBody>
      </p:sp>
    </p:spTree>
    <p:extLst>
      <p:ext uri="{BB962C8B-B14F-4D97-AF65-F5344CB8AC3E}">
        <p14:creationId xmlns:p14="http://schemas.microsoft.com/office/powerpoint/2010/main" val="1300292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veta\Desktop\Эмблема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24" y="148610"/>
            <a:ext cx="1161386" cy="10935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Равнобедренный треугольник 28"/>
          <p:cNvSpPr/>
          <p:nvPr/>
        </p:nvSpPr>
        <p:spPr>
          <a:xfrm rot="600000">
            <a:off x="5540363" y="3046"/>
            <a:ext cx="3728966" cy="697787"/>
          </a:xfrm>
          <a:prstGeom prst="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 dirty="0">
              <a:solidFill>
                <a:srgbClr val="0B6B30"/>
              </a:solidFill>
            </a:endParaRPr>
          </a:p>
        </p:txBody>
      </p:sp>
      <p:sp>
        <p:nvSpPr>
          <p:cNvPr id="8" name="Freeform 88"/>
          <p:cNvSpPr>
            <a:spLocks/>
          </p:cNvSpPr>
          <p:nvPr/>
        </p:nvSpPr>
        <p:spPr bwMode="auto">
          <a:xfrm>
            <a:off x="5369582" y="0"/>
            <a:ext cx="3774418" cy="1015927"/>
          </a:xfrm>
          <a:custGeom>
            <a:avLst/>
            <a:gdLst>
              <a:gd name="T0" fmla="+- 0 11681 6828"/>
              <a:gd name="T1" fmla="*/ T0 w 4853"/>
              <a:gd name="T2" fmla="+- 0 192 192"/>
              <a:gd name="T3" fmla="*/ 192 h 3761"/>
              <a:gd name="T4" fmla="+- 0 6828 6828"/>
              <a:gd name="T5" fmla="*/ T4 w 4853"/>
              <a:gd name="T6" fmla="+- 0 192 192"/>
              <a:gd name="T7" fmla="*/ 192 h 3761"/>
              <a:gd name="T8" fmla="+- 0 10027 6828"/>
              <a:gd name="T9" fmla="*/ T8 w 4853"/>
              <a:gd name="T10" fmla="+- 0 1482 192"/>
              <a:gd name="T11" fmla="*/ 1482 h 3761"/>
              <a:gd name="T12" fmla="+- 0 11681 6828"/>
              <a:gd name="T13" fmla="*/ T12 w 4853"/>
              <a:gd name="T14" fmla="+- 0 3953 192"/>
              <a:gd name="T15" fmla="*/ 3953 h 3761"/>
              <a:gd name="T16" fmla="+- 0 11681 6828"/>
              <a:gd name="T17" fmla="*/ T16 w 4853"/>
              <a:gd name="T18" fmla="+- 0 192 192"/>
              <a:gd name="T19" fmla="*/ 192 h 3761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  <a:cxn ang="0">
                <a:pos x="T17" y="T19"/>
              </a:cxn>
            </a:cxnLst>
            <a:rect l="0" t="0" r="r" b="b"/>
            <a:pathLst>
              <a:path w="4853" h="3761">
                <a:moveTo>
                  <a:pt x="4853" y="0"/>
                </a:moveTo>
                <a:lnTo>
                  <a:pt x="0" y="0"/>
                </a:lnTo>
                <a:lnTo>
                  <a:pt x="3199" y="1290"/>
                </a:lnTo>
                <a:lnTo>
                  <a:pt x="4853" y="3761"/>
                </a:lnTo>
                <a:lnTo>
                  <a:pt x="4853" y="0"/>
                </a:lnTo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vert="horz" wrap="square" lIns="43998" tIns="21999" rIns="43998" bIns="21999" anchor="t" anchorCtr="0" upright="1">
            <a:noAutofit/>
          </a:bodyPr>
          <a:lstStyle/>
          <a:p>
            <a:pPr defTabSz="440009">
              <a:defRPr/>
            </a:pPr>
            <a:endParaRPr lang="ru-RU" sz="900" kern="0">
              <a:solidFill>
                <a:sysClr val="windowText" lastClr="000000"/>
              </a:solidFill>
            </a:endParaRPr>
          </a:p>
        </p:txBody>
      </p:sp>
      <p:sp>
        <p:nvSpPr>
          <p:cNvPr id="22" name="Прямоугольный треугольник 21"/>
          <p:cNvSpPr/>
          <p:nvPr/>
        </p:nvSpPr>
        <p:spPr>
          <a:xfrm flipH="1">
            <a:off x="0" y="6499465"/>
            <a:ext cx="9143999" cy="358535"/>
          </a:xfrm>
          <a:prstGeom prst="rt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-168120"/>
            <a:ext cx="118546" cy="33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8668" tIns="29334" rIns="58668" bIns="29334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5" name="Прямоугольный треугольник 24"/>
          <p:cNvSpPr/>
          <p:nvPr/>
        </p:nvSpPr>
        <p:spPr>
          <a:xfrm flipH="1">
            <a:off x="6463748" y="6499465"/>
            <a:ext cx="2680252" cy="358535"/>
          </a:xfrm>
          <a:prstGeom prst="rtTriangl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637917" y="890136"/>
            <a:ext cx="8038539" cy="73866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ru-RU"/>
            </a:defPPr>
            <a:lvl1pPr algn="ctr">
              <a:defRPr sz="3800" b="1">
                <a:ln w="11430"/>
                <a:solidFill>
                  <a:srgbClr val="8E0000"/>
                </a:solidFill>
              </a:defRPr>
            </a:lvl1pPr>
          </a:lstStyle>
          <a:p>
            <a:r>
              <a:rPr lang="ru-RU" sz="4200" dirty="0"/>
              <a:t>Неонатальный скрининг</a:t>
            </a:r>
          </a:p>
        </p:txBody>
      </p:sp>
      <p:pic>
        <p:nvPicPr>
          <p:cNvPr id="2054" name="Picture 6" descr="D:\Рабочий стол\фото к слайдам\Tekhnika-zabora-krovi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5400000">
            <a:off x="-453741" y="2838118"/>
            <a:ext cx="4074818" cy="280831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17" name="Прямоугольник 13"/>
          <p:cNvSpPr>
            <a:spLocks noChangeArrowheads="1"/>
          </p:cNvSpPr>
          <p:nvPr/>
        </p:nvSpPr>
        <p:spPr bwMode="auto">
          <a:xfrm>
            <a:off x="3118268" y="3463509"/>
            <a:ext cx="5893186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457200" indent="-457200" eaLnBrk="1" hangingPunct="1">
              <a:buFont typeface="Wingdings" pitchFamily="2" charset="2"/>
              <a:buChar char="ü"/>
            </a:pPr>
            <a:r>
              <a:rPr lang="ru-RU" altLang="ru-RU" sz="2800" b="1" dirty="0" err="1" smtClean="0">
                <a:solidFill>
                  <a:srgbClr val="006600"/>
                </a:solidFill>
              </a:rPr>
              <a:t>фенилкетонурия</a:t>
            </a:r>
            <a:r>
              <a:rPr lang="ru-RU" altLang="ru-RU" sz="2800" b="1" dirty="0" smtClean="0">
                <a:solidFill>
                  <a:srgbClr val="006600"/>
                </a:solidFill>
              </a:rPr>
              <a:t> </a:t>
            </a:r>
            <a:r>
              <a:rPr lang="ru-RU" altLang="ru-RU" sz="2800" b="1" dirty="0">
                <a:solidFill>
                  <a:srgbClr val="006600"/>
                </a:solidFill>
              </a:rPr>
              <a:t>– </a:t>
            </a:r>
            <a:r>
              <a:rPr lang="ru-RU" altLang="ru-RU" sz="2800" b="1" dirty="0" smtClean="0">
                <a:solidFill>
                  <a:srgbClr val="006600"/>
                </a:solidFill>
              </a:rPr>
              <a:t>5; </a:t>
            </a:r>
            <a:endParaRPr lang="ru-RU" altLang="ru-RU" sz="2800" b="1" dirty="0">
              <a:solidFill>
                <a:srgbClr val="006600"/>
              </a:solidFill>
            </a:endParaRPr>
          </a:p>
          <a:p>
            <a:pPr marL="457200" indent="-457200" eaLnBrk="1" hangingPunct="1">
              <a:buFont typeface="Wingdings" pitchFamily="2" charset="2"/>
              <a:buChar char="ü"/>
            </a:pPr>
            <a:r>
              <a:rPr lang="ru-RU" altLang="ru-RU" sz="2800" b="1" dirty="0" smtClean="0">
                <a:solidFill>
                  <a:srgbClr val="006600"/>
                </a:solidFill>
              </a:rPr>
              <a:t>врожденный </a:t>
            </a:r>
            <a:r>
              <a:rPr lang="ru-RU" altLang="ru-RU" sz="2800" b="1" dirty="0" err="1">
                <a:solidFill>
                  <a:srgbClr val="006600"/>
                </a:solidFill>
              </a:rPr>
              <a:t>гипотериоз</a:t>
            </a:r>
            <a:r>
              <a:rPr lang="ru-RU" altLang="ru-RU" sz="2800" b="1" dirty="0">
                <a:solidFill>
                  <a:srgbClr val="006600"/>
                </a:solidFill>
              </a:rPr>
              <a:t> – </a:t>
            </a:r>
            <a:r>
              <a:rPr lang="ru-RU" altLang="ru-RU" sz="2800" b="1" dirty="0" smtClean="0">
                <a:solidFill>
                  <a:srgbClr val="006600"/>
                </a:solidFill>
              </a:rPr>
              <a:t>5; </a:t>
            </a:r>
          </a:p>
          <a:p>
            <a:pPr marL="457200" indent="-457200" eaLnBrk="1" hangingPunct="1">
              <a:buFont typeface="Wingdings" pitchFamily="2" charset="2"/>
              <a:buChar char="ü"/>
            </a:pPr>
            <a:r>
              <a:rPr lang="ru-RU" altLang="ru-RU" sz="2800" b="1" dirty="0" smtClean="0">
                <a:solidFill>
                  <a:srgbClr val="006600"/>
                </a:solidFill>
              </a:rPr>
              <a:t>адреногенитальный </a:t>
            </a:r>
            <a:r>
              <a:rPr lang="ru-RU" altLang="ru-RU" sz="2800" b="1" dirty="0">
                <a:solidFill>
                  <a:srgbClr val="006600"/>
                </a:solidFill>
              </a:rPr>
              <a:t>синдром – </a:t>
            </a:r>
            <a:r>
              <a:rPr lang="ru-RU" altLang="ru-RU" sz="2800" b="1" dirty="0" smtClean="0">
                <a:solidFill>
                  <a:srgbClr val="006600"/>
                </a:solidFill>
              </a:rPr>
              <a:t>3;</a:t>
            </a:r>
          </a:p>
          <a:p>
            <a:pPr marL="457200" indent="-457200" eaLnBrk="1" hangingPunct="1">
              <a:buFont typeface="Wingdings" pitchFamily="2" charset="2"/>
              <a:buChar char="ü"/>
            </a:pPr>
            <a:r>
              <a:rPr lang="ru-RU" altLang="ru-RU" sz="2800" b="1" dirty="0" err="1" smtClean="0">
                <a:solidFill>
                  <a:srgbClr val="006600"/>
                </a:solidFill>
              </a:rPr>
              <a:t>галактоземия</a:t>
            </a:r>
            <a:r>
              <a:rPr lang="ru-RU" altLang="ru-RU" sz="2800" b="1" dirty="0" smtClean="0">
                <a:solidFill>
                  <a:srgbClr val="006600"/>
                </a:solidFill>
              </a:rPr>
              <a:t> </a:t>
            </a:r>
            <a:r>
              <a:rPr lang="ru-RU" altLang="ru-RU" sz="2800" b="1" dirty="0">
                <a:solidFill>
                  <a:srgbClr val="006600"/>
                </a:solidFill>
              </a:rPr>
              <a:t>– </a:t>
            </a:r>
            <a:r>
              <a:rPr lang="ru-RU" altLang="ru-RU" sz="2800" b="1" dirty="0" smtClean="0">
                <a:solidFill>
                  <a:srgbClr val="006600"/>
                </a:solidFill>
              </a:rPr>
              <a:t>3; </a:t>
            </a:r>
          </a:p>
          <a:p>
            <a:pPr marL="457200" indent="-457200" eaLnBrk="1" hangingPunct="1">
              <a:buFont typeface="Wingdings" pitchFamily="2" charset="2"/>
              <a:buChar char="ü"/>
            </a:pPr>
            <a:r>
              <a:rPr lang="ru-RU" altLang="ru-RU" sz="2800" b="1" dirty="0" err="1" smtClean="0">
                <a:solidFill>
                  <a:srgbClr val="006600"/>
                </a:solidFill>
              </a:rPr>
              <a:t>муковисцидоз</a:t>
            </a:r>
            <a:r>
              <a:rPr lang="ru-RU" altLang="ru-RU" sz="2800" b="1" dirty="0" smtClean="0">
                <a:solidFill>
                  <a:srgbClr val="006600"/>
                </a:solidFill>
              </a:rPr>
              <a:t> </a:t>
            </a:r>
            <a:r>
              <a:rPr lang="ru-RU" altLang="ru-RU" sz="2800" b="1" dirty="0">
                <a:solidFill>
                  <a:srgbClr val="006600"/>
                </a:solidFill>
              </a:rPr>
              <a:t>– </a:t>
            </a:r>
            <a:r>
              <a:rPr lang="ru-RU" altLang="ru-RU" sz="2800" b="1" dirty="0" smtClean="0">
                <a:solidFill>
                  <a:srgbClr val="006600"/>
                </a:solidFill>
              </a:rPr>
              <a:t>1.</a:t>
            </a:r>
            <a:endParaRPr lang="ru-RU" altLang="ru-RU" sz="2800" b="1" dirty="0">
              <a:solidFill>
                <a:srgbClr val="00660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118268" y="1916832"/>
            <a:ext cx="602573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ru-RU" altLang="ru-RU" sz="2800" b="1" dirty="0">
                <a:solidFill>
                  <a:srgbClr val="006600"/>
                </a:solidFill>
              </a:rPr>
              <a:t>В 2017 году у 17 новорожденных выявлена врожденная наследственная патология: </a:t>
            </a:r>
          </a:p>
        </p:txBody>
      </p:sp>
    </p:spTree>
    <p:extLst>
      <p:ext uri="{BB962C8B-B14F-4D97-AF65-F5344CB8AC3E}">
        <p14:creationId xmlns:p14="http://schemas.microsoft.com/office/powerpoint/2010/main" val="2223872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veta\Desktop\Эмблема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24" y="148610"/>
            <a:ext cx="1161386" cy="10935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Равнобедренный треугольник 28"/>
          <p:cNvSpPr/>
          <p:nvPr/>
        </p:nvSpPr>
        <p:spPr>
          <a:xfrm rot="600000">
            <a:off x="5540363" y="3046"/>
            <a:ext cx="3728966" cy="697787"/>
          </a:xfrm>
          <a:prstGeom prst="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 dirty="0">
              <a:solidFill>
                <a:srgbClr val="0B6B30"/>
              </a:solidFill>
            </a:endParaRPr>
          </a:p>
        </p:txBody>
      </p:sp>
      <p:sp>
        <p:nvSpPr>
          <p:cNvPr id="8" name="Freeform 88"/>
          <p:cNvSpPr>
            <a:spLocks/>
          </p:cNvSpPr>
          <p:nvPr/>
        </p:nvSpPr>
        <p:spPr bwMode="auto">
          <a:xfrm>
            <a:off x="5369582" y="0"/>
            <a:ext cx="3774418" cy="1015927"/>
          </a:xfrm>
          <a:custGeom>
            <a:avLst/>
            <a:gdLst>
              <a:gd name="T0" fmla="+- 0 11681 6828"/>
              <a:gd name="T1" fmla="*/ T0 w 4853"/>
              <a:gd name="T2" fmla="+- 0 192 192"/>
              <a:gd name="T3" fmla="*/ 192 h 3761"/>
              <a:gd name="T4" fmla="+- 0 6828 6828"/>
              <a:gd name="T5" fmla="*/ T4 w 4853"/>
              <a:gd name="T6" fmla="+- 0 192 192"/>
              <a:gd name="T7" fmla="*/ 192 h 3761"/>
              <a:gd name="T8" fmla="+- 0 10027 6828"/>
              <a:gd name="T9" fmla="*/ T8 w 4853"/>
              <a:gd name="T10" fmla="+- 0 1482 192"/>
              <a:gd name="T11" fmla="*/ 1482 h 3761"/>
              <a:gd name="T12" fmla="+- 0 11681 6828"/>
              <a:gd name="T13" fmla="*/ T12 w 4853"/>
              <a:gd name="T14" fmla="+- 0 3953 192"/>
              <a:gd name="T15" fmla="*/ 3953 h 3761"/>
              <a:gd name="T16" fmla="+- 0 11681 6828"/>
              <a:gd name="T17" fmla="*/ T16 w 4853"/>
              <a:gd name="T18" fmla="+- 0 192 192"/>
              <a:gd name="T19" fmla="*/ 192 h 3761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  <a:cxn ang="0">
                <a:pos x="T17" y="T19"/>
              </a:cxn>
            </a:cxnLst>
            <a:rect l="0" t="0" r="r" b="b"/>
            <a:pathLst>
              <a:path w="4853" h="3761">
                <a:moveTo>
                  <a:pt x="4853" y="0"/>
                </a:moveTo>
                <a:lnTo>
                  <a:pt x="0" y="0"/>
                </a:lnTo>
                <a:lnTo>
                  <a:pt x="3199" y="1290"/>
                </a:lnTo>
                <a:lnTo>
                  <a:pt x="4853" y="3761"/>
                </a:lnTo>
                <a:lnTo>
                  <a:pt x="4853" y="0"/>
                </a:lnTo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vert="horz" wrap="square" lIns="43998" tIns="21999" rIns="43998" bIns="21999" anchor="t" anchorCtr="0" upright="1">
            <a:noAutofit/>
          </a:bodyPr>
          <a:lstStyle/>
          <a:p>
            <a:pPr defTabSz="440009">
              <a:defRPr/>
            </a:pPr>
            <a:endParaRPr lang="ru-RU" sz="900" kern="0">
              <a:solidFill>
                <a:sysClr val="windowText" lastClr="000000"/>
              </a:solidFill>
            </a:endParaRPr>
          </a:p>
        </p:txBody>
      </p:sp>
      <p:sp>
        <p:nvSpPr>
          <p:cNvPr id="22" name="Прямоугольный треугольник 21"/>
          <p:cNvSpPr/>
          <p:nvPr/>
        </p:nvSpPr>
        <p:spPr>
          <a:xfrm flipH="1">
            <a:off x="0" y="6499465"/>
            <a:ext cx="9143999" cy="358535"/>
          </a:xfrm>
          <a:prstGeom prst="rt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-168120"/>
            <a:ext cx="118546" cy="33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8668" tIns="29334" rIns="58668" bIns="29334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5" name="Прямоугольный треугольник 24"/>
          <p:cNvSpPr/>
          <p:nvPr/>
        </p:nvSpPr>
        <p:spPr>
          <a:xfrm flipH="1">
            <a:off x="6463748" y="6499465"/>
            <a:ext cx="2680252" cy="358535"/>
          </a:xfrm>
          <a:prstGeom prst="rtTriangl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3"/>
          <p:cNvSpPr>
            <a:spLocks noChangeArrowheads="1"/>
          </p:cNvSpPr>
          <p:nvPr/>
        </p:nvSpPr>
        <p:spPr bwMode="auto">
          <a:xfrm>
            <a:off x="4571999" y="2898810"/>
            <a:ext cx="4464497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3600" b="1" dirty="0" smtClean="0">
                <a:solidFill>
                  <a:srgbClr val="006600"/>
                </a:solidFill>
              </a:rPr>
              <a:t>В 2017 году у 146 детей выявлено  </a:t>
            </a:r>
            <a:endParaRPr lang="ru-RU" altLang="ru-RU" sz="3600" b="1" dirty="0">
              <a:solidFill>
                <a:srgbClr val="006600"/>
              </a:solidFill>
            </a:endParaRPr>
          </a:p>
          <a:p>
            <a:pPr algn="ctr" eaLnBrk="1" hangingPunct="1"/>
            <a:r>
              <a:rPr lang="ru-RU" altLang="ru-RU" sz="3600" b="1" dirty="0" smtClean="0">
                <a:solidFill>
                  <a:srgbClr val="006600"/>
                </a:solidFill>
              </a:rPr>
              <a:t>нарушение слуха</a:t>
            </a:r>
            <a:endParaRPr lang="ru-RU" altLang="ru-RU" sz="3600" b="1" dirty="0">
              <a:solidFill>
                <a:srgbClr val="00660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89312" y="890136"/>
            <a:ext cx="7745878" cy="73866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200" b="1" dirty="0" err="1">
                <a:ln w="11430"/>
                <a:solidFill>
                  <a:srgbClr val="8E0000"/>
                </a:solidFill>
              </a:rPr>
              <a:t>Аудиологический</a:t>
            </a:r>
            <a:r>
              <a:rPr lang="ru-RU" sz="4200" b="1" dirty="0">
                <a:ln w="11430"/>
                <a:solidFill>
                  <a:srgbClr val="8E0000"/>
                </a:solidFill>
              </a:rPr>
              <a:t> скрининг</a:t>
            </a:r>
          </a:p>
        </p:txBody>
      </p:sp>
      <p:pic>
        <p:nvPicPr>
          <p:cNvPr id="12" name="Picture 7" descr="U:\Обмен\5. Перинатальный центр\Для Ежовой Л.В\фото к слайда мехова\курукина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85181" y="2348880"/>
            <a:ext cx="4242803" cy="3600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989317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veta\Desktop\Эмблема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24" y="148610"/>
            <a:ext cx="1161386" cy="10935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Равнобедренный треугольник 28"/>
          <p:cNvSpPr/>
          <p:nvPr/>
        </p:nvSpPr>
        <p:spPr>
          <a:xfrm rot="600000">
            <a:off x="5540363" y="3046"/>
            <a:ext cx="3728966" cy="697787"/>
          </a:xfrm>
          <a:prstGeom prst="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 dirty="0">
              <a:solidFill>
                <a:srgbClr val="0B6B30"/>
              </a:solidFill>
            </a:endParaRPr>
          </a:p>
        </p:txBody>
      </p:sp>
      <p:sp>
        <p:nvSpPr>
          <p:cNvPr id="8" name="Freeform 88"/>
          <p:cNvSpPr>
            <a:spLocks/>
          </p:cNvSpPr>
          <p:nvPr/>
        </p:nvSpPr>
        <p:spPr bwMode="auto">
          <a:xfrm>
            <a:off x="5369582" y="0"/>
            <a:ext cx="3774418" cy="1015927"/>
          </a:xfrm>
          <a:custGeom>
            <a:avLst/>
            <a:gdLst>
              <a:gd name="T0" fmla="+- 0 11681 6828"/>
              <a:gd name="T1" fmla="*/ T0 w 4853"/>
              <a:gd name="T2" fmla="+- 0 192 192"/>
              <a:gd name="T3" fmla="*/ 192 h 3761"/>
              <a:gd name="T4" fmla="+- 0 6828 6828"/>
              <a:gd name="T5" fmla="*/ T4 w 4853"/>
              <a:gd name="T6" fmla="+- 0 192 192"/>
              <a:gd name="T7" fmla="*/ 192 h 3761"/>
              <a:gd name="T8" fmla="+- 0 10027 6828"/>
              <a:gd name="T9" fmla="*/ T8 w 4853"/>
              <a:gd name="T10" fmla="+- 0 1482 192"/>
              <a:gd name="T11" fmla="*/ 1482 h 3761"/>
              <a:gd name="T12" fmla="+- 0 11681 6828"/>
              <a:gd name="T13" fmla="*/ T12 w 4853"/>
              <a:gd name="T14" fmla="+- 0 3953 192"/>
              <a:gd name="T15" fmla="*/ 3953 h 3761"/>
              <a:gd name="T16" fmla="+- 0 11681 6828"/>
              <a:gd name="T17" fmla="*/ T16 w 4853"/>
              <a:gd name="T18" fmla="+- 0 192 192"/>
              <a:gd name="T19" fmla="*/ 192 h 3761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  <a:cxn ang="0">
                <a:pos x="T17" y="T19"/>
              </a:cxn>
            </a:cxnLst>
            <a:rect l="0" t="0" r="r" b="b"/>
            <a:pathLst>
              <a:path w="4853" h="3761">
                <a:moveTo>
                  <a:pt x="4853" y="0"/>
                </a:moveTo>
                <a:lnTo>
                  <a:pt x="0" y="0"/>
                </a:lnTo>
                <a:lnTo>
                  <a:pt x="3199" y="1290"/>
                </a:lnTo>
                <a:lnTo>
                  <a:pt x="4853" y="3761"/>
                </a:lnTo>
                <a:lnTo>
                  <a:pt x="4853" y="0"/>
                </a:lnTo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vert="horz" wrap="square" lIns="43998" tIns="21999" rIns="43998" bIns="21999" anchor="t" anchorCtr="0" upright="1">
            <a:noAutofit/>
          </a:bodyPr>
          <a:lstStyle/>
          <a:p>
            <a:pPr defTabSz="440009">
              <a:defRPr/>
            </a:pPr>
            <a:endParaRPr lang="ru-RU" sz="900" kern="0">
              <a:solidFill>
                <a:sysClr val="windowText" lastClr="000000"/>
              </a:solidFill>
            </a:endParaRPr>
          </a:p>
        </p:txBody>
      </p:sp>
      <p:sp>
        <p:nvSpPr>
          <p:cNvPr id="22" name="Прямоугольный треугольник 21"/>
          <p:cNvSpPr/>
          <p:nvPr/>
        </p:nvSpPr>
        <p:spPr>
          <a:xfrm flipH="1">
            <a:off x="-2" y="6499464"/>
            <a:ext cx="9143999" cy="358535"/>
          </a:xfrm>
          <a:prstGeom prst="rt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-168120"/>
            <a:ext cx="118546" cy="33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8668" tIns="29334" rIns="58668" bIns="29334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5" name="Прямоугольный треугольник 24"/>
          <p:cNvSpPr/>
          <p:nvPr/>
        </p:nvSpPr>
        <p:spPr>
          <a:xfrm flipH="1">
            <a:off x="6463748" y="6499465"/>
            <a:ext cx="2680252" cy="358535"/>
          </a:xfrm>
          <a:prstGeom prst="rtTriangl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3"/>
          <p:cNvSpPr>
            <a:spLocks noChangeArrowheads="1"/>
          </p:cNvSpPr>
          <p:nvPr/>
        </p:nvSpPr>
        <p:spPr bwMode="auto">
          <a:xfrm>
            <a:off x="346694" y="836712"/>
            <a:ext cx="8833818" cy="1200329"/>
          </a:xfrm>
          <a:prstGeom prst="rect">
            <a:avLst/>
          </a:prstGeom>
          <a:noFill/>
          <a:extLst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altLang="ru-RU" sz="3600" b="1" dirty="0">
                <a:ln w="11430"/>
                <a:solidFill>
                  <a:srgbClr val="8E0000"/>
                </a:solidFill>
              </a:rPr>
              <a:t>Оказание специализированной медицинской помощи детям</a:t>
            </a:r>
          </a:p>
        </p:txBody>
      </p:sp>
      <p:pic>
        <p:nvPicPr>
          <p:cNvPr id="13" name="Picture 2" descr="\\192.168.1.18\информация для мед. сотрудников\Обмен\5. Перинатальный центр\МЕХОВА\РИТ для новорожденных\постановка венозного катетера мс Рехмонен А.Ф. 2016 г.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2132856"/>
            <a:ext cx="3305385" cy="247903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4" name="Picture 3" descr="\\192.168.1.18\информация для мед. сотрудников\Обмен\5. Перинатальный центр\МЕХОВА\РИТ для новорожденных\л.JPG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687091" y="2179383"/>
            <a:ext cx="3277397" cy="247375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6" name="Picture 2" descr="D:\Рабочий стол\фото к слайдам\IMG_3394-08-11-18-09-44.PN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67902" y="3861048"/>
            <a:ext cx="3732290" cy="25736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772023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veta\Desktop\Эмблема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24" y="148610"/>
            <a:ext cx="1161386" cy="10935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Равнобедренный треугольник 28"/>
          <p:cNvSpPr/>
          <p:nvPr/>
        </p:nvSpPr>
        <p:spPr>
          <a:xfrm rot="600000">
            <a:off x="5540363" y="3046"/>
            <a:ext cx="3728966" cy="697787"/>
          </a:xfrm>
          <a:prstGeom prst="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 dirty="0">
              <a:solidFill>
                <a:srgbClr val="0B6B30"/>
              </a:solidFill>
            </a:endParaRPr>
          </a:p>
        </p:txBody>
      </p:sp>
      <p:sp>
        <p:nvSpPr>
          <p:cNvPr id="8" name="Freeform 88"/>
          <p:cNvSpPr>
            <a:spLocks/>
          </p:cNvSpPr>
          <p:nvPr/>
        </p:nvSpPr>
        <p:spPr bwMode="auto">
          <a:xfrm>
            <a:off x="5369582" y="0"/>
            <a:ext cx="3774418" cy="1015927"/>
          </a:xfrm>
          <a:custGeom>
            <a:avLst/>
            <a:gdLst>
              <a:gd name="T0" fmla="+- 0 11681 6828"/>
              <a:gd name="T1" fmla="*/ T0 w 4853"/>
              <a:gd name="T2" fmla="+- 0 192 192"/>
              <a:gd name="T3" fmla="*/ 192 h 3761"/>
              <a:gd name="T4" fmla="+- 0 6828 6828"/>
              <a:gd name="T5" fmla="*/ T4 w 4853"/>
              <a:gd name="T6" fmla="+- 0 192 192"/>
              <a:gd name="T7" fmla="*/ 192 h 3761"/>
              <a:gd name="T8" fmla="+- 0 10027 6828"/>
              <a:gd name="T9" fmla="*/ T8 w 4853"/>
              <a:gd name="T10" fmla="+- 0 1482 192"/>
              <a:gd name="T11" fmla="*/ 1482 h 3761"/>
              <a:gd name="T12" fmla="+- 0 11681 6828"/>
              <a:gd name="T13" fmla="*/ T12 w 4853"/>
              <a:gd name="T14" fmla="+- 0 3953 192"/>
              <a:gd name="T15" fmla="*/ 3953 h 3761"/>
              <a:gd name="T16" fmla="+- 0 11681 6828"/>
              <a:gd name="T17" fmla="*/ T16 w 4853"/>
              <a:gd name="T18" fmla="+- 0 192 192"/>
              <a:gd name="T19" fmla="*/ 192 h 3761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  <a:cxn ang="0">
                <a:pos x="T17" y="T19"/>
              </a:cxn>
            </a:cxnLst>
            <a:rect l="0" t="0" r="r" b="b"/>
            <a:pathLst>
              <a:path w="4853" h="3761">
                <a:moveTo>
                  <a:pt x="4853" y="0"/>
                </a:moveTo>
                <a:lnTo>
                  <a:pt x="0" y="0"/>
                </a:lnTo>
                <a:lnTo>
                  <a:pt x="3199" y="1290"/>
                </a:lnTo>
                <a:lnTo>
                  <a:pt x="4853" y="3761"/>
                </a:lnTo>
                <a:lnTo>
                  <a:pt x="4853" y="0"/>
                </a:lnTo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vert="horz" wrap="square" lIns="43998" tIns="21999" rIns="43998" bIns="21999" anchor="t" anchorCtr="0" upright="1">
            <a:noAutofit/>
          </a:bodyPr>
          <a:lstStyle/>
          <a:p>
            <a:pPr defTabSz="440009">
              <a:defRPr/>
            </a:pPr>
            <a:endParaRPr lang="ru-RU" sz="900" kern="0">
              <a:solidFill>
                <a:sysClr val="windowText" lastClr="000000"/>
              </a:solidFill>
            </a:endParaRPr>
          </a:p>
        </p:txBody>
      </p:sp>
      <p:sp>
        <p:nvSpPr>
          <p:cNvPr id="22" name="Прямоугольный треугольник 21"/>
          <p:cNvSpPr/>
          <p:nvPr/>
        </p:nvSpPr>
        <p:spPr>
          <a:xfrm flipH="1">
            <a:off x="0" y="6499465"/>
            <a:ext cx="9143999" cy="358535"/>
          </a:xfrm>
          <a:prstGeom prst="rt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-168120"/>
            <a:ext cx="118546" cy="33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8668" tIns="29334" rIns="58668" bIns="29334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5" name="Прямоугольный треугольник 24"/>
          <p:cNvSpPr/>
          <p:nvPr/>
        </p:nvSpPr>
        <p:spPr>
          <a:xfrm flipH="1">
            <a:off x="6463748" y="6499465"/>
            <a:ext cx="2680252" cy="358535"/>
          </a:xfrm>
          <a:prstGeom prst="rtTriangl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475709" y="908720"/>
            <a:ext cx="8254563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ru-RU"/>
            </a:defPPr>
            <a:lvl1pPr algn="ctr">
              <a:defRPr sz="3600" b="1">
                <a:ln w="11430"/>
                <a:solidFill>
                  <a:srgbClr val="8E0000"/>
                </a:solidFill>
              </a:defRPr>
            </a:lvl1pPr>
          </a:lstStyle>
          <a:p>
            <a:r>
              <a:rPr lang="ru-RU" dirty="0"/>
              <a:t>2018 – 2027 годы объявлены </a:t>
            </a:r>
            <a:endParaRPr lang="ru-RU" dirty="0" smtClean="0"/>
          </a:p>
          <a:p>
            <a:r>
              <a:rPr lang="ru-RU" dirty="0" smtClean="0"/>
              <a:t>в </a:t>
            </a:r>
            <a:r>
              <a:rPr lang="ru-RU" dirty="0"/>
              <a:t>России Десятилетием Детства </a:t>
            </a:r>
          </a:p>
        </p:txBody>
      </p:sp>
      <p:pic>
        <p:nvPicPr>
          <p:cNvPr id="11266" name="Picture 2" descr="D:\Рабочий стол\10 ЛЕТИЕ ДЕТСТВА -картинки\4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6588" y="2420888"/>
            <a:ext cx="3701078" cy="3901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D:\Рабочий стол\10 ЛЕТИЕ ДЕТСТВА -картинки\6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194031" y="2517927"/>
            <a:ext cx="4554433" cy="377186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117490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veta\Desktop\Эмблема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24" y="148610"/>
            <a:ext cx="1161386" cy="10935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Равнобедренный треугольник 28"/>
          <p:cNvSpPr/>
          <p:nvPr/>
        </p:nvSpPr>
        <p:spPr>
          <a:xfrm rot="600000">
            <a:off x="5540363" y="3046"/>
            <a:ext cx="3728966" cy="697787"/>
          </a:xfrm>
          <a:prstGeom prst="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 dirty="0">
              <a:solidFill>
                <a:srgbClr val="0B6B30"/>
              </a:solidFill>
            </a:endParaRPr>
          </a:p>
        </p:txBody>
      </p:sp>
      <p:sp>
        <p:nvSpPr>
          <p:cNvPr id="8" name="Freeform 88"/>
          <p:cNvSpPr>
            <a:spLocks/>
          </p:cNvSpPr>
          <p:nvPr/>
        </p:nvSpPr>
        <p:spPr bwMode="auto">
          <a:xfrm>
            <a:off x="5369582" y="0"/>
            <a:ext cx="3774418" cy="1015927"/>
          </a:xfrm>
          <a:custGeom>
            <a:avLst/>
            <a:gdLst>
              <a:gd name="T0" fmla="+- 0 11681 6828"/>
              <a:gd name="T1" fmla="*/ T0 w 4853"/>
              <a:gd name="T2" fmla="+- 0 192 192"/>
              <a:gd name="T3" fmla="*/ 192 h 3761"/>
              <a:gd name="T4" fmla="+- 0 6828 6828"/>
              <a:gd name="T5" fmla="*/ T4 w 4853"/>
              <a:gd name="T6" fmla="+- 0 192 192"/>
              <a:gd name="T7" fmla="*/ 192 h 3761"/>
              <a:gd name="T8" fmla="+- 0 10027 6828"/>
              <a:gd name="T9" fmla="*/ T8 w 4853"/>
              <a:gd name="T10" fmla="+- 0 1482 192"/>
              <a:gd name="T11" fmla="*/ 1482 h 3761"/>
              <a:gd name="T12" fmla="+- 0 11681 6828"/>
              <a:gd name="T13" fmla="*/ T12 w 4853"/>
              <a:gd name="T14" fmla="+- 0 3953 192"/>
              <a:gd name="T15" fmla="*/ 3953 h 3761"/>
              <a:gd name="T16" fmla="+- 0 11681 6828"/>
              <a:gd name="T17" fmla="*/ T16 w 4853"/>
              <a:gd name="T18" fmla="+- 0 192 192"/>
              <a:gd name="T19" fmla="*/ 192 h 3761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  <a:cxn ang="0">
                <a:pos x="T17" y="T19"/>
              </a:cxn>
            </a:cxnLst>
            <a:rect l="0" t="0" r="r" b="b"/>
            <a:pathLst>
              <a:path w="4853" h="3761">
                <a:moveTo>
                  <a:pt x="4853" y="0"/>
                </a:moveTo>
                <a:lnTo>
                  <a:pt x="0" y="0"/>
                </a:lnTo>
                <a:lnTo>
                  <a:pt x="3199" y="1290"/>
                </a:lnTo>
                <a:lnTo>
                  <a:pt x="4853" y="3761"/>
                </a:lnTo>
                <a:lnTo>
                  <a:pt x="4853" y="0"/>
                </a:lnTo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vert="horz" wrap="square" lIns="43998" tIns="21999" rIns="43998" bIns="21999" anchor="t" anchorCtr="0" upright="1">
            <a:noAutofit/>
          </a:bodyPr>
          <a:lstStyle/>
          <a:p>
            <a:pPr defTabSz="440009">
              <a:defRPr/>
            </a:pPr>
            <a:endParaRPr lang="ru-RU" sz="900" kern="0">
              <a:solidFill>
                <a:sysClr val="windowText" lastClr="000000"/>
              </a:solidFill>
            </a:endParaRPr>
          </a:p>
        </p:txBody>
      </p:sp>
      <p:sp>
        <p:nvSpPr>
          <p:cNvPr id="22" name="Прямоугольный треугольник 21"/>
          <p:cNvSpPr/>
          <p:nvPr/>
        </p:nvSpPr>
        <p:spPr>
          <a:xfrm flipH="1">
            <a:off x="0" y="6499465"/>
            <a:ext cx="9143999" cy="358535"/>
          </a:xfrm>
          <a:prstGeom prst="rt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-168120"/>
            <a:ext cx="118546" cy="33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8668" tIns="29334" rIns="58668" bIns="29334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5" name="Прямоугольный треугольник 24"/>
          <p:cNvSpPr/>
          <p:nvPr/>
        </p:nvSpPr>
        <p:spPr>
          <a:xfrm flipH="1">
            <a:off x="6463748" y="6499465"/>
            <a:ext cx="2680252" cy="358535"/>
          </a:xfrm>
          <a:prstGeom prst="rtTriangl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107504" y="646817"/>
            <a:ext cx="9073008" cy="206210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ru-RU"/>
            </a:defPPr>
            <a:lvl1pPr algn="ctr">
              <a:defRPr sz="3400" b="1">
                <a:ln w="11430"/>
                <a:solidFill>
                  <a:srgbClr val="8E0000"/>
                </a:solidFill>
              </a:defRPr>
            </a:lvl1pPr>
          </a:lstStyle>
          <a:p>
            <a:r>
              <a:rPr lang="ru-RU" sz="3200" dirty="0"/>
              <a:t>Регламентирующие </a:t>
            </a:r>
            <a:r>
              <a:rPr lang="ru-RU" sz="3200" dirty="0" smtClean="0"/>
              <a:t>документы.  Совершенствование </a:t>
            </a:r>
            <a:r>
              <a:rPr lang="ru-RU" sz="3200" dirty="0"/>
              <a:t>оказания медицинской помощи женщинам и детям на территории Омской области </a:t>
            </a: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651457222"/>
              </p:ext>
            </p:extLst>
          </p:nvPr>
        </p:nvGraphicFramePr>
        <p:xfrm>
          <a:off x="118546" y="2602593"/>
          <a:ext cx="88413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668432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veta\Desktop\Эмблема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24" y="148610"/>
            <a:ext cx="1161386" cy="10935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Равнобедренный треугольник 28"/>
          <p:cNvSpPr/>
          <p:nvPr/>
        </p:nvSpPr>
        <p:spPr>
          <a:xfrm rot="600000">
            <a:off x="5540363" y="3046"/>
            <a:ext cx="3728966" cy="697787"/>
          </a:xfrm>
          <a:prstGeom prst="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 dirty="0">
              <a:solidFill>
                <a:srgbClr val="0B6B30"/>
              </a:solidFill>
            </a:endParaRPr>
          </a:p>
        </p:txBody>
      </p:sp>
      <p:sp>
        <p:nvSpPr>
          <p:cNvPr id="8" name="Freeform 88"/>
          <p:cNvSpPr>
            <a:spLocks/>
          </p:cNvSpPr>
          <p:nvPr/>
        </p:nvSpPr>
        <p:spPr bwMode="auto">
          <a:xfrm>
            <a:off x="5369582" y="0"/>
            <a:ext cx="3774418" cy="1015927"/>
          </a:xfrm>
          <a:custGeom>
            <a:avLst/>
            <a:gdLst>
              <a:gd name="T0" fmla="+- 0 11681 6828"/>
              <a:gd name="T1" fmla="*/ T0 w 4853"/>
              <a:gd name="T2" fmla="+- 0 192 192"/>
              <a:gd name="T3" fmla="*/ 192 h 3761"/>
              <a:gd name="T4" fmla="+- 0 6828 6828"/>
              <a:gd name="T5" fmla="*/ T4 w 4853"/>
              <a:gd name="T6" fmla="+- 0 192 192"/>
              <a:gd name="T7" fmla="*/ 192 h 3761"/>
              <a:gd name="T8" fmla="+- 0 10027 6828"/>
              <a:gd name="T9" fmla="*/ T8 w 4853"/>
              <a:gd name="T10" fmla="+- 0 1482 192"/>
              <a:gd name="T11" fmla="*/ 1482 h 3761"/>
              <a:gd name="T12" fmla="+- 0 11681 6828"/>
              <a:gd name="T13" fmla="*/ T12 w 4853"/>
              <a:gd name="T14" fmla="+- 0 3953 192"/>
              <a:gd name="T15" fmla="*/ 3953 h 3761"/>
              <a:gd name="T16" fmla="+- 0 11681 6828"/>
              <a:gd name="T17" fmla="*/ T16 w 4853"/>
              <a:gd name="T18" fmla="+- 0 192 192"/>
              <a:gd name="T19" fmla="*/ 192 h 3761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  <a:cxn ang="0">
                <a:pos x="T17" y="T19"/>
              </a:cxn>
            </a:cxnLst>
            <a:rect l="0" t="0" r="r" b="b"/>
            <a:pathLst>
              <a:path w="4853" h="3761">
                <a:moveTo>
                  <a:pt x="4853" y="0"/>
                </a:moveTo>
                <a:lnTo>
                  <a:pt x="0" y="0"/>
                </a:lnTo>
                <a:lnTo>
                  <a:pt x="3199" y="1290"/>
                </a:lnTo>
                <a:lnTo>
                  <a:pt x="4853" y="3761"/>
                </a:lnTo>
                <a:lnTo>
                  <a:pt x="4853" y="0"/>
                </a:lnTo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vert="horz" wrap="square" lIns="43998" tIns="21999" rIns="43998" bIns="21999" anchor="t" anchorCtr="0" upright="1">
            <a:noAutofit/>
          </a:bodyPr>
          <a:lstStyle/>
          <a:p>
            <a:pPr defTabSz="440009">
              <a:defRPr/>
            </a:pPr>
            <a:endParaRPr lang="ru-RU" sz="900" kern="0">
              <a:solidFill>
                <a:sysClr val="windowText" lastClr="000000"/>
              </a:solidFill>
            </a:endParaRPr>
          </a:p>
        </p:txBody>
      </p:sp>
      <p:sp>
        <p:nvSpPr>
          <p:cNvPr id="22" name="Прямоугольный треугольник 21"/>
          <p:cNvSpPr/>
          <p:nvPr/>
        </p:nvSpPr>
        <p:spPr>
          <a:xfrm flipH="1">
            <a:off x="0" y="6499465"/>
            <a:ext cx="9143999" cy="358535"/>
          </a:xfrm>
          <a:prstGeom prst="rt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-168120"/>
            <a:ext cx="118546" cy="33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8668" tIns="29334" rIns="58668" bIns="29334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5" name="Прямоугольный треугольник 24"/>
          <p:cNvSpPr/>
          <p:nvPr/>
        </p:nvSpPr>
        <p:spPr>
          <a:xfrm flipH="1">
            <a:off x="6463748" y="6499465"/>
            <a:ext cx="2680252" cy="358535"/>
          </a:xfrm>
          <a:prstGeom prst="rtTriangl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683568" y="1052736"/>
            <a:ext cx="8496944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ru-RU"/>
            </a:defPPr>
            <a:lvl1pPr algn="ctr">
              <a:defRPr sz="3600" b="1">
                <a:ln w="11430"/>
                <a:solidFill>
                  <a:srgbClr val="8E0000"/>
                </a:solidFill>
              </a:defRPr>
            </a:lvl1pPr>
          </a:lstStyle>
          <a:p>
            <a:r>
              <a:rPr lang="ru-RU" sz="3000" dirty="0"/>
              <a:t>Рабочий визит министра здравоохранения РФ В.И. </a:t>
            </a:r>
            <a:r>
              <a:rPr lang="ru-RU" sz="3000" dirty="0" smtClean="0"/>
              <a:t> Скворцовой в </a:t>
            </a:r>
            <a:r>
              <a:rPr lang="ru-RU" sz="3000" dirty="0"/>
              <a:t>Омской области</a:t>
            </a:r>
          </a:p>
        </p:txBody>
      </p:sp>
      <p:pic>
        <p:nvPicPr>
          <p:cNvPr id="5123" name="Picture 3" descr="D:\Рабочий стол\команда молодости нашей\78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835696" y="2204864"/>
            <a:ext cx="5921218" cy="391554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" name="TextBox 1"/>
          <p:cNvSpPr txBox="1"/>
          <p:nvPr/>
        </p:nvSpPr>
        <p:spPr>
          <a:xfrm>
            <a:off x="899592" y="6192417"/>
            <a:ext cx="77458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6600"/>
                </a:solidFill>
              </a:rPr>
              <a:t>Посещение</a:t>
            </a:r>
            <a:r>
              <a:rPr lang="ru-RU" b="1" dirty="0" smtClean="0">
                <a:ln w="11430"/>
                <a:solidFill>
                  <a:srgbClr val="006600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ru-RU" b="1" dirty="0" smtClean="0">
                <a:solidFill>
                  <a:srgbClr val="006600"/>
                </a:solidFill>
              </a:rPr>
              <a:t>перинатального центра БУЗОО «ОКБ»</a:t>
            </a:r>
            <a:endParaRPr lang="ru-RU" b="1" dirty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2023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veta\Desktop\Эмблема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24" y="148610"/>
            <a:ext cx="1161386" cy="10935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Равнобедренный треугольник 28"/>
          <p:cNvSpPr/>
          <p:nvPr/>
        </p:nvSpPr>
        <p:spPr>
          <a:xfrm rot="600000">
            <a:off x="5540363" y="3046"/>
            <a:ext cx="3728966" cy="697787"/>
          </a:xfrm>
          <a:prstGeom prst="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 dirty="0">
              <a:solidFill>
                <a:srgbClr val="0B6B30"/>
              </a:solidFill>
            </a:endParaRPr>
          </a:p>
        </p:txBody>
      </p:sp>
      <p:sp>
        <p:nvSpPr>
          <p:cNvPr id="8" name="Freeform 88"/>
          <p:cNvSpPr>
            <a:spLocks/>
          </p:cNvSpPr>
          <p:nvPr/>
        </p:nvSpPr>
        <p:spPr bwMode="auto">
          <a:xfrm>
            <a:off x="5369582" y="0"/>
            <a:ext cx="3774418" cy="1015927"/>
          </a:xfrm>
          <a:custGeom>
            <a:avLst/>
            <a:gdLst>
              <a:gd name="T0" fmla="+- 0 11681 6828"/>
              <a:gd name="T1" fmla="*/ T0 w 4853"/>
              <a:gd name="T2" fmla="+- 0 192 192"/>
              <a:gd name="T3" fmla="*/ 192 h 3761"/>
              <a:gd name="T4" fmla="+- 0 6828 6828"/>
              <a:gd name="T5" fmla="*/ T4 w 4853"/>
              <a:gd name="T6" fmla="+- 0 192 192"/>
              <a:gd name="T7" fmla="*/ 192 h 3761"/>
              <a:gd name="T8" fmla="+- 0 10027 6828"/>
              <a:gd name="T9" fmla="*/ T8 w 4853"/>
              <a:gd name="T10" fmla="+- 0 1482 192"/>
              <a:gd name="T11" fmla="*/ 1482 h 3761"/>
              <a:gd name="T12" fmla="+- 0 11681 6828"/>
              <a:gd name="T13" fmla="*/ T12 w 4853"/>
              <a:gd name="T14" fmla="+- 0 3953 192"/>
              <a:gd name="T15" fmla="*/ 3953 h 3761"/>
              <a:gd name="T16" fmla="+- 0 11681 6828"/>
              <a:gd name="T17" fmla="*/ T16 w 4853"/>
              <a:gd name="T18" fmla="+- 0 192 192"/>
              <a:gd name="T19" fmla="*/ 192 h 3761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  <a:cxn ang="0">
                <a:pos x="T17" y="T19"/>
              </a:cxn>
            </a:cxnLst>
            <a:rect l="0" t="0" r="r" b="b"/>
            <a:pathLst>
              <a:path w="4853" h="3761">
                <a:moveTo>
                  <a:pt x="4853" y="0"/>
                </a:moveTo>
                <a:lnTo>
                  <a:pt x="0" y="0"/>
                </a:lnTo>
                <a:lnTo>
                  <a:pt x="3199" y="1290"/>
                </a:lnTo>
                <a:lnTo>
                  <a:pt x="4853" y="3761"/>
                </a:lnTo>
                <a:lnTo>
                  <a:pt x="4853" y="0"/>
                </a:lnTo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vert="horz" wrap="square" lIns="43998" tIns="21999" rIns="43998" bIns="21999" anchor="t" anchorCtr="0" upright="1">
            <a:noAutofit/>
          </a:bodyPr>
          <a:lstStyle/>
          <a:p>
            <a:pPr defTabSz="440009">
              <a:defRPr/>
            </a:pPr>
            <a:endParaRPr lang="ru-RU" sz="900" kern="0">
              <a:solidFill>
                <a:sysClr val="windowText" lastClr="000000"/>
              </a:solidFill>
            </a:endParaRPr>
          </a:p>
        </p:txBody>
      </p:sp>
      <p:sp>
        <p:nvSpPr>
          <p:cNvPr id="22" name="Прямоугольный треугольник 21"/>
          <p:cNvSpPr/>
          <p:nvPr/>
        </p:nvSpPr>
        <p:spPr>
          <a:xfrm flipH="1">
            <a:off x="0" y="6499465"/>
            <a:ext cx="9143999" cy="358535"/>
          </a:xfrm>
          <a:prstGeom prst="rt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-168120"/>
            <a:ext cx="118546" cy="33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8668" tIns="29334" rIns="58668" bIns="29334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5" name="Прямоугольный треугольник 24"/>
          <p:cNvSpPr/>
          <p:nvPr/>
        </p:nvSpPr>
        <p:spPr>
          <a:xfrm flipH="1">
            <a:off x="6463748" y="6499465"/>
            <a:ext cx="2680252" cy="358535"/>
          </a:xfrm>
          <a:prstGeom prst="rtTriangl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611560" y="620688"/>
            <a:ext cx="8310753" cy="147732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ru-RU"/>
            </a:defPPr>
            <a:lvl1pPr algn="ctr">
              <a:defRPr sz="3000" b="1">
                <a:ln w="11430"/>
                <a:solidFill>
                  <a:srgbClr val="8E0000"/>
                </a:solidFill>
              </a:defRPr>
            </a:lvl1pPr>
          </a:lstStyle>
          <a:p>
            <a:r>
              <a:rPr lang="ru-RU" dirty="0"/>
              <a:t>Специализированная секция «Сестринское дело </a:t>
            </a:r>
            <a:endParaRPr lang="ru-RU" dirty="0" smtClean="0"/>
          </a:p>
          <a:p>
            <a:r>
              <a:rPr lang="ru-RU" dirty="0" smtClean="0"/>
              <a:t>в </a:t>
            </a:r>
            <a:r>
              <a:rPr lang="ru-RU" dirty="0"/>
              <a:t>педиатрии и неонатологии»</a:t>
            </a:r>
          </a:p>
        </p:txBody>
      </p:sp>
      <p:pic>
        <p:nvPicPr>
          <p:cNvPr id="12290" name="Picture 2" descr="U:\Обмен\5. Перинатальный центр\Для Ежовой Л.В\фото к слайда мехова\конференция 2017г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31640" y="2258680"/>
            <a:ext cx="6399127" cy="42666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401603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veta\Desktop\Эмблема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24" y="148610"/>
            <a:ext cx="1161386" cy="10935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Равнобедренный треугольник 28"/>
          <p:cNvSpPr/>
          <p:nvPr/>
        </p:nvSpPr>
        <p:spPr>
          <a:xfrm rot="600000">
            <a:off x="5540363" y="3046"/>
            <a:ext cx="3728966" cy="697787"/>
          </a:xfrm>
          <a:prstGeom prst="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 dirty="0">
              <a:solidFill>
                <a:srgbClr val="0B6B30"/>
              </a:solidFill>
            </a:endParaRPr>
          </a:p>
        </p:txBody>
      </p:sp>
      <p:sp>
        <p:nvSpPr>
          <p:cNvPr id="8" name="Freeform 88"/>
          <p:cNvSpPr>
            <a:spLocks/>
          </p:cNvSpPr>
          <p:nvPr/>
        </p:nvSpPr>
        <p:spPr bwMode="auto">
          <a:xfrm>
            <a:off x="5369582" y="0"/>
            <a:ext cx="3774418" cy="1015927"/>
          </a:xfrm>
          <a:custGeom>
            <a:avLst/>
            <a:gdLst>
              <a:gd name="T0" fmla="+- 0 11681 6828"/>
              <a:gd name="T1" fmla="*/ T0 w 4853"/>
              <a:gd name="T2" fmla="+- 0 192 192"/>
              <a:gd name="T3" fmla="*/ 192 h 3761"/>
              <a:gd name="T4" fmla="+- 0 6828 6828"/>
              <a:gd name="T5" fmla="*/ T4 w 4853"/>
              <a:gd name="T6" fmla="+- 0 192 192"/>
              <a:gd name="T7" fmla="*/ 192 h 3761"/>
              <a:gd name="T8" fmla="+- 0 10027 6828"/>
              <a:gd name="T9" fmla="*/ T8 w 4853"/>
              <a:gd name="T10" fmla="+- 0 1482 192"/>
              <a:gd name="T11" fmla="*/ 1482 h 3761"/>
              <a:gd name="T12" fmla="+- 0 11681 6828"/>
              <a:gd name="T13" fmla="*/ T12 w 4853"/>
              <a:gd name="T14" fmla="+- 0 3953 192"/>
              <a:gd name="T15" fmla="*/ 3953 h 3761"/>
              <a:gd name="T16" fmla="+- 0 11681 6828"/>
              <a:gd name="T17" fmla="*/ T16 w 4853"/>
              <a:gd name="T18" fmla="+- 0 192 192"/>
              <a:gd name="T19" fmla="*/ 192 h 3761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  <a:cxn ang="0">
                <a:pos x="T17" y="T19"/>
              </a:cxn>
            </a:cxnLst>
            <a:rect l="0" t="0" r="r" b="b"/>
            <a:pathLst>
              <a:path w="4853" h="3761">
                <a:moveTo>
                  <a:pt x="4853" y="0"/>
                </a:moveTo>
                <a:lnTo>
                  <a:pt x="0" y="0"/>
                </a:lnTo>
                <a:lnTo>
                  <a:pt x="3199" y="1290"/>
                </a:lnTo>
                <a:lnTo>
                  <a:pt x="4853" y="3761"/>
                </a:lnTo>
                <a:lnTo>
                  <a:pt x="4853" y="0"/>
                </a:lnTo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vert="horz" wrap="square" lIns="43998" tIns="21999" rIns="43998" bIns="21999" anchor="t" anchorCtr="0" upright="1">
            <a:noAutofit/>
          </a:bodyPr>
          <a:lstStyle/>
          <a:p>
            <a:pPr defTabSz="440009">
              <a:defRPr/>
            </a:pPr>
            <a:endParaRPr lang="ru-RU" sz="900" kern="0">
              <a:solidFill>
                <a:sysClr val="windowText" lastClr="000000"/>
              </a:solidFill>
            </a:endParaRPr>
          </a:p>
        </p:txBody>
      </p:sp>
      <p:sp>
        <p:nvSpPr>
          <p:cNvPr id="22" name="Прямоугольный треугольник 21"/>
          <p:cNvSpPr/>
          <p:nvPr/>
        </p:nvSpPr>
        <p:spPr>
          <a:xfrm flipH="1">
            <a:off x="0" y="6499465"/>
            <a:ext cx="9143999" cy="358535"/>
          </a:xfrm>
          <a:prstGeom prst="rt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-168120"/>
            <a:ext cx="118546" cy="33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8668" tIns="29334" rIns="58668" bIns="29334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5" name="Прямоугольный треугольник 24"/>
          <p:cNvSpPr/>
          <p:nvPr/>
        </p:nvSpPr>
        <p:spPr>
          <a:xfrm flipH="1">
            <a:off x="6463748" y="6499465"/>
            <a:ext cx="2680252" cy="358535"/>
          </a:xfrm>
          <a:prstGeom prst="rtTriangl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341784" y="1311732"/>
            <a:ext cx="8802215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ru-RU"/>
            </a:defPPr>
            <a:lvl1pPr algn="ctr">
              <a:defRPr sz="3000" b="1">
                <a:ln w="11430"/>
                <a:solidFill>
                  <a:srgbClr val="8E0000"/>
                </a:solidFill>
              </a:defRPr>
            </a:lvl1pPr>
          </a:lstStyle>
          <a:p>
            <a:r>
              <a:rPr lang="ru-RU" sz="4000" dirty="0"/>
              <a:t>Здоровые дети - здоровая нация! </a:t>
            </a:r>
          </a:p>
        </p:txBody>
      </p:sp>
      <p:pic>
        <p:nvPicPr>
          <p:cNvPr id="12292" name="Picture 4" descr="D:\Рабочий стол\фото к слайдам\185943391-770x330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499992" y="3573016"/>
            <a:ext cx="4405327" cy="25202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3" name="Рисунок 3"/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15425" y="2420888"/>
            <a:ext cx="4453453" cy="277856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782836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veta\Desktop\Эмблема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24" y="148610"/>
            <a:ext cx="1161386" cy="10935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Равнобедренный треугольник 28"/>
          <p:cNvSpPr/>
          <p:nvPr/>
        </p:nvSpPr>
        <p:spPr>
          <a:xfrm rot="600000">
            <a:off x="5540363" y="3046"/>
            <a:ext cx="3728966" cy="697787"/>
          </a:xfrm>
          <a:prstGeom prst="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 dirty="0">
              <a:solidFill>
                <a:srgbClr val="0B6B30"/>
              </a:solidFill>
            </a:endParaRPr>
          </a:p>
        </p:txBody>
      </p:sp>
      <p:sp>
        <p:nvSpPr>
          <p:cNvPr id="8" name="Freeform 88"/>
          <p:cNvSpPr>
            <a:spLocks/>
          </p:cNvSpPr>
          <p:nvPr/>
        </p:nvSpPr>
        <p:spPr bwMode="auto">
          <a:xfrm>
            <a:off x="5369582" y="0"/>
            <a:ext cx="3774418" cy="1015927"/>
          </a:xfrm>
          <a:custGeom>
            <a:avLst/>
            <a:gdLst>
              <a:gd name="T0" fmla="+- 0 11681 6828"/>
              <a:gd name="T1" fmla="*/ T0 w 4853"/>
              <a:gd name="T2" fmla="+- 0 192 192"/>
              <a:gd name="T3" fmla="*/ 192 h 3761"/>
              <a:gd name="T4" fmla="+- 0 6828 6828"/>
              <a:gd name="T5" fmla="*/ T4 w 4853"/>
              <a:gd name="T6" fmla="+- 0 192 192"/>
              <a:gd name="T7" fmla="*/ 192 h 3761"/>
              <a:gd name="T8" fmla="+- 0 10027 6828"/>
              <a:gd name="T9" fmla="*/ T8 w 4853"/>
              <a:gd name="T10" fmla="+- 0 1482 192"/>
              <a:gd name="T11" fmla="*/ 1482 h 3761"/>
              <a:gd name="T12" fmla="+- 0 11681 6828"/>
              <a:gd name="T13" fmla="*/ T12 w 4853"/>
              <a:gd name="T14" fmla="+- 0 3953 192"/>
              <a:gd name="T15" fmla="*/ 3953 h 3761"/>
              <a:gd name="T16" fmla="+- 0 11681 6828"/>
              <a:gd name="T17" fmla="*/ T16 w 4853"/>
              <a:gd name="T18" fmla="+- 0 192 192"/>
              <a:gd name="T19" fmla="*/ 192 h 3761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  <a:cxn ang="0">
                <a:pos x="T17" y="T19"/>
              </a:cxn>
            </a:cxnLst>
            <a:rect l="0" t="0" r="r" b="b"/>
            <a:pathLst>
              <a:path w="4853" h="3761">
                <a:moveTo>
                  <a:pt x="4853" y="0"/>
                </a:moveTo>
                <a:lnTo>
                  <a:pt x="0" y="0"/>
                </a:lnTo>
                <a:lnTo>
                  <a:pt x="3199" y="1290"/>
                </a:lnTo>
                <a:lnTo>
                  <a:pt x="4853" y="3761"/>
                </a:lnTo>
                <a:lnTo>
                  <a:pt x="4853" y="0"/>
                </a:lnTo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vert="horz" wrap="square" lIns="43998" tIns="21999" rIns="43998" bIns="21999" anchor="t" anchorCtr="0" upright="1">
            <a:noAutofit/>
          </a:bodyPr>
          <a:lstStyle/>
          <a:p>
            <a:pPr defTabSz="440009">
              <a:defRPr/>
            </a:pPr>
            <a:endParaRPr lang="ru-RU" sz="900" kern="0">
              <a:solidFill>
                <a:sysClr val="windowText" lastClr="000000"/>
              </a:solidFill>
            </a:endParaRPr>
          </a:p>
        </p:txBody>
      </p:sp>
      <p:sp>
        <p:nvSpPr>
          <p:cNvPr id="22" name="Прямоугольный треугольник 21"/>
          <p:cNvSpPr/>
          <p:nvPr/>
        </p:nvSpPr>
        <p:spPr>
          <a:xfrm flipH="1">
            <a:off x="0" y="6499465"/>
            <a:ext cx="9143999" cy="358535"/>
          </a:xfrm>
          <a:prstGeom prst="rt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-168120"/>
            <a:ext cx="118546" cy="33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8668" tIns="29334" rIns="58668" bIns="29334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5" name="Прямоугольный треугольник 24"/>
          <p:cNvSpPr/>
          <p:nvPr/>
        </p:nvSpPr>
        <p:spPr>
          <a:xfrm flipH="1">
            <a:off x="6463748" y="6458083"/>
            <a:ext cx="2680252" cy="358535"/>
          </a:xfrm>
          <a:prstGeom prst="rtTriangl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755576" y="836712"/>
            <a:ext cx="8136904" cy="61555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ru-RU"/>
            </a:defPPr>
            <a:lvl1pPr algn="ctr">
              <a:defRPr sz="4000" b="1">
                <a:ln w="11430"/>
                <a:solidFill>
                  <a:srgbClr val="8E0000"/>
                </a:solidFill>
              </a:defRPr>
            </a:lvl1pPr>
          </a:lstStyle>
          <a:p>
            <a:r>
              <a:rPr lang="ru-RU" sz="3400" dirty="0"/>
              <a:t>Создание </a:t>
            </a:r>
            <a:r>
              <a:rPr lang="ru-RU" sz="3400" dirty="0" smtClean="0"/>
              <a:t>трехуровневой системы</a:t>
            </a:r>
            <a:endParaRPr lang="ru-RU" sz="3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12607" y="1630541"/>
            <a:ext cx="25868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n w="11430"/>
                <a:solidFill>
                  <a:srgbClr val="006600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Позволяет: </a:t>
            </a:r>
            <a:endParaRPr lang="ru-RU" sz="3200" dirty="0">
              <a:solidFill>
                <a:srgbClr val="006600"/>
              </a:solidFill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779227156"/>
              </p:ext>
            </p:extLst>
          </p:nvPr>
        </p:nvGraphicFramePr>
        <p:xfrm>
          <a:off x="372556" y="2317328"/>
          <a:ext cx="8519923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300292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veta\Desktop\Эмблема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24" y="148610"/>
            <a:ext cx="1161386" cy="10935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Равнобедренный треугольник 28"/>
          <p:cNvSpPr/>
          <p:nvPr/>
        </p:nvSpPr>
        <p:spPr>
          <a:xfrm rot="600000">
            <a:off x="5540363" y="3046"/>
            <a:ext cx="3728966" cy="697787"/>
          </a:xfrm>
          <a:prstGeom prst="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 dirty="0">
              <a:solidFill>
                <a:srgbClr val="0B6B30"/>
              </a:solidFill>
            </a:endParaRPr>
          </a:p>
        </p:txBody>
      </p:sp>
      <p:sp>
        <p:nvSpPr>
          <p:cNvPr id="8" name="Freeform 88"/>
          <p:cNvSpPr>
            <a:spLocks/>
          </p:cNvSpPr>
          <p:nvPr/>
        </p:nvSpPr>
        <p:spPr bwMode="auto">
          <a:xfrm>
            <a:off x="5369582" y="0"/>
            <a:ext cx="3774418" cy="1015927"/>
          </a:xfrm>
          <a:custGeom>
            <a:avLst/>
            <a:gdLst>
              <a:gd name="T0" fmla="+- 0 11681 6828"/>
              <a:gd name="T1" fmla="*/ T0 w 4853"/>
              <a:gd name="T2" fmla="+- 0 192 192"/>
              <a:gd name="T3" fmla="*/ 192 h 3761"/>
              <a:gd name="T4" fmla="+- 0 6828 6828"/>
              <a:gd name="T5" fmla="*/ T4 w 4853"/>
              <a:gd name="T6" fmla="+- 0 192 192"/>
              <a:gd name="T7" fmla="*/ 192 h 3761"/>
              <a:gd name="T8" fmla="+- 0 10027 6828"/>
              <a:gd name="T9" fmla="*/ T8 w 4853"/>
              <a:gd name="T10" fmla="+- 0 1482 192"/>
              <a:gd name="T11" fmla="*/ 1482 h 3761"/>
              <a:gd name="T12" fmla="+- 0 11681 6828"/>
              <a:gd name="T13" fmla="*/ T12 w 4853"/>
              <a:gd name="T14" fmla="+- 0 3953 192"/>
              <a:gd name="T15" fmla="*/ 3953 h 3761"/>
              <a:gd name="T16" fmla="+- 0 11681 6828"/>
              <a:gd name="T17" fmla="*/ T16 w 4853"/>
              <a:gd name="T18" fmla="+- 0 192 192"/>
              <a:gd name="T19" fmla="*/ 192 h 3761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  <a:cxn ang="0">
                <a:pos x="T17" y="T19"/>
              </a:cxn>
            </a:cxnLst>
            <a:rect l="0" t="0" r="r" b="b"/>
            <a:pathLst>
              <a:path w="4853" h="3761">
                <a:moveTo>
                  <a:pt x="4853" y="0"/>
                </a:moveTo>
                <a:lnTo>
                  <a:pt x="0" y="0"/>
                </a:lnTo>
                <a:lnTo>
                  <a:pt x="3199" y="1290"/>
                </a:lnTo>
                <a:lnTo>
                  <a:pt x="4853" y="3761"/>
                </a:lnTo>
                <a:lnTo>
                  <a:pt x="4853" y="0"/>
                </a:lnTo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vert="horz" wrap="square" lIns="43998" tIns="21999" rIns="43998" bIns="21999" anchor="t" anchorCtr="0" upright="1">
            <a:noAutofit/>
          </a:bodyPr>
          <a:lstStyle/>
          <a:p>
            <a:pPr defTabSz="440009">
              <a:defRPr/>
            </a:pPr>
            <a:endParaRPr lang="ru-RU" sz="900" kern="0">
              <a:solidFill>
                <a:sysClr val="windowText" lastClr="000000"/>
              </a:solidFill>
            </a:endParaRPr>
          </a:p>
        </p:txBody>
      </p:sp>
      <p:sp>
        <p:nvSpPr>
          <p:cNvPr id="22" name="Прямоугольный треугольник 21"/>
          <p:cNvSpPr/>
          <p:nvPr/>
        </p:nvSpPr>
        <p:spPr>
          <a:xfrm flipH="1">
            <a:off x="0" y="6499465"/>
            <a:ext cx="9143999" cy="358535"/>
          </a:xfrm>
          <a:prstGeom prst="rt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-168120"/>
            <a:ext cx="118546" cy="33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8668" tIns="29334" rIns="58668" bIns="29334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5" name="Прямоугольный треугольник 24"/>
          <p:cNvSpPr/>
          <p:nvPr/>
        </p:nvSpPr>
        <p:spPr>
          <a:xfrm flipH="1">
            <a:off x="6463748" y="6499465"/>
            <a:ext cx="2680252" cy="358535"/>
          </a:xfrm>
          <a:prstGeom prst="rtTriangl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3"/>
          <p:cNvSpPr>
            <a:spLocks noChangeArrowheads="1"/>
          </p:cNvSpPr>
          <p:nvPr/>
        </p:nvSpPr>
        <p:spPr bwMode="auto">
          <a:xfrm>
            <a:off x="611560" y="3356992"/>
            <a:ext cx="777686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3200" b="1" dirty="0" smtClean="0">
                <a:solidFill>
                  <a:srgbClr val="006600"/>
                </a:solidFill>
              </a:rPr>
              <a:t>Текст</a:t>
            </a:r>
            <a:endParaRPr lang="ru-RU" altLang="ru-RU" sz="3200" b="1" dirty="0">
              <a:solidFill>
                <a:srgbClr val="0066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613262" y="548680"/>
            <a:ext cx="6055082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40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rPr>
              <a:t>Спасибо за внимание!</a:t>
            </a:r>
          </a:p>
        </p:txBody>
      </p:sp>
      <p:pic>
        <p:nvPicPr>
          <p:cNvPr id="4099" name="Picture 3" descr="D:\Рабочий стол\фото к слайдам\665535253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9799" y="1365988"/>
            <a:ext cx="7380385" cy="5104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2023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veta\Desktop\Эмблема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496" y="31177"/>
            <a:ext cx="1161386" cy="10935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Равнобедренный треугольник 28"/>
          <p:cNvSpPr/>
          <p:nvPr/>
        </p:nvSpPr>
        <p:spPr>
          <a:xfrm rot="600000">
            <a:off x="6767025" y="5032"/>
            <a:ext cx="2499777" cy="619343"/>
          </a:xfrm>
          <a:prstGeom prst="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 dirty="0">
              <a:solidFill>
                <a:srgbClr val="0B6B30"/>
              </a:solidFill>
            </a:endParaRPr>
          </a:p>
        </p:txBody>
      </p:sp>
      <p:sp>
        <p:nvSpPr>
          <p:cNvPr id="8" name="Freeform 88"/>
          <p:cNvSpPr>
            <a:spLocks/>
          </p:cNvSpPr>
          <p:nvPr/>
        </p:nvSpPr>
        <p:spPr bwMode="auto">
          <a:xfrm>
            <a:off x="6732238" y="1122"/>
            <a:ext cx="2411761" cy="873369"/>
          </a:xfrm>
          <a:custGeom>
            <a:avLst/>
            <a:gdLst>
              <a:gd name="T0" fmla="+- 0 11681 6828"/>
              <a:gd name="T1" fmla="*/ T0 w 4853"/>
              <a:gd name="T2" fmla="+- 0 192 192"/>
              <a:gd name="T3" fmla="*/ 192 h 3761"/>
              <a:gd name="T4" fmla="+- 0 6828 6828"/>
              <a:gd name="T5" fmla="*/ T4 w 4853"/>
              <a:gd name="T6" fmla="+- 0 192 192"/>
              <a:gd name="T7" fmla="*/ 192 h 3761"/>
              <a:gd name="T8" fmla="+- 0 10027 6828"/>
              <a:gd name="T9" fmla="*/ T8 w 4853"/>
              <a:gd name="T10" fmla="+- 0 1482 192"/>
              <a:gd name="T11" fmla="*/ 1482 h 3761"/>
              <a:gd name="T12" fmla="+- 0 11681 6828"/>
              <a:gd name="T13" fmla="*/ T12 w 4853"/>
              <a:gd name="T14" fmla="+- 0 3953 192"/>
              <a:gd name="T15" fmla="*/ 3953 h 3761"/>
              <a:gd name="T16" fmla="+- 0 11681 6828"/>
              <a:gd name="T17" fmla="*/ T16 w 4853"/>
              <a:gd name="T18" fmla="+- 0 192 192"/>
              <a:gd name="T19" fmla="*/ 192 h 3761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  <a:cxn ang="0">
                <a:pos x="T17" y="T19"/>
              </a:cxn>
            </a:cxnLst>
            <a:rect l="0" t="0" r="r" b="b"/>
            <a:pathLst>
              <a:path w="4853" h="3761">
                <a:moveTo>
                  <a:pt x="4853" y="0"/>
                </a:moveTo>
                <a:lnTo>
                  <a:pt x="0" y="0"/>
                </a:lnTo>
                <a:lnTo>
                  <a:pt x="3199" y="1290"/>
                </a:lnTo>
                <a:lnTo>
                  <a:pt x="4853" y="3761"/>
                </a:lnTo>
                <a:lnTo>
                  <a:pt x="4853" y="0"/>
                </a:lnTo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vert="horz" wrap="square" lIns="43998" tIns="21999" rIns="43998" bIns="21999" anchor="t" anchorCtr="0" upright="1">
            <a:noAutofit/>
          </a:bodyPr>
          <a:lstStyle/>
          <a:p>
            <a:pPr defTabSz="440009">
              <a:defRPr/>
            </a:pPr>
            <a:endParaRPr lang="ru-RU" sz="900" kern="0">
              <a:solidFill>
                <a:sysClr val="windowText" lastClr="000000"/>
              </a:solidFill>
            </a:endParaRPr>
          </a:p>
        </p:txBody>
      </p:sp>
      <p:sp>
        <p:nvSpPr>
          <p:cNvPr id="22" name="Прямоугольный треугольник 21"/>
          <p:cNvSpPr/>
          <p:nvPr/>
        </p:nvSpPr>
        <p:spPr>
          <a:xfrm flipH="1">
            <a:off x="0" y="6499465"/>
            <a:ext cx="9143999" cy="358535"/>
          </a:xfrm>
          <a:prstGeom prst="rt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-168120"/>
            <a:ext cx="118546" cy="33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8668" tIns="29334" rIns="58668" bIns="29334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5" name="Прямоугольный треугольник 24"/>
          <p:cNvSpPr/>
          <p:nvPr/>
        </p:nvSpPr>
        <p:spPr>
          <a:xfrm flipH="1">
            <a:off x="6463748" y="6499465"/>
            <a:ext cx="2680252" cy="358535"/>
          </a:xfrm>
          <a:prstGeom prst="rtTriangl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90554" y="476672"/>
            <a:ext cx="8701926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>
                <a:ln w="11430"/>
                <a:solidFill>
                  <a:srgbClr val="8E0000"/>
                </a:solidFill>
              </a:rPr>
              <a:t>Государственная система здравоохранения Омской области </a:t>
            </a:r>
          </a:p>
        </p:txBody>
      </p:sp>
      <p:sp>
        <p:nvSpPr>
          <p:cNvPr id="18" name="Стрелка вниз 17"/>
          <p:cNvSpPr/>
          <p:nvPr/>
        </p:nvSpPr>
        <p:spPr>
          <a:xfrm>
            <a:off x="8459924" y="1412777"/>
            <a:ext cx="684076" cy="4824535"/>
          </a:xfrm>
          <a:prstGeom prst="downArrow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323528" y="4539765"/>
            <a:ext cx="759598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altLang="ru-RU" sz="2800" b="1" dirty="0">
                <a:solidFill>
                  <a:srgbClr val="E60000"/>
                </a:solidFill>
              </a:rPr>
              <a:t>71</a:t>
            </a:r>
            <a:r>
              <a:rPr lang="ru-RU" altLang="ru-RU" sz="2800" b="1" dirty="0">
                <a:solidFill>
                  <a:srgbClr val="006600"/>
                </a:solidFill>
              </a:rPr>
              <a:t> </a:t>
            </a:r>
            <a:r>
              <a:rPr lang="ru-RU" altLang="ru-RU" sz="2800" b="1" dirty="0" smtClean="0">
                <a:solidFill>
                  <a:srgbClr val="006600"/>
                </a:solidFill>
              </a:rPr>
              <a:t>МО оказывает первичную медико-санитарную </a:t>
            </a:r>
            <a:r>
              <a:rPr lang="ru-RU" altLang="ru-RU" sz="2800" b="1" dirty="0">
                <a:solidFill>
                  <a:srgbClr val="006600"/>
                </a:solidFill>
              </a:rPr>
              <a:t>помощь детям  </a:t>
            </a:r>
            <a:endParaRPr lang="ru-RU" sz="2800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323528" y="5643245"/>
            <a:ext cx="849694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altLang="ru-RU" sz="2800" b="1" dirty="0">
                <a:solidFill>
                  <a:srgbClr val="E60000"/>
                </a:solidFill>
              </a:rPr>
              <a:t>57</a:t>
            </a:r>
            <a:r>
              <a:rPr lang="ru-RU" altLang="ru-RU" sz="2800" b="1" dirty="0">
                <a:solidFill>
                  <a:srgbClr val="006600"/>
                </a:solidFill>
              </a:rPr>
              <a:t> </a:t>
            </a:r>
            <a:r>
              <a:rPr lang="ru-RU" altLang="ru-RU" sz="2800" b="1" dirty="0" smtClean="0">
                <a:solidFill>
                  <a:srgbClr val="006600"/>
                </a:solidFill>
              </a:rPr>
              <a:t>МО оказывают специализированную медицинскую </a:t>
            </a:r>
            <a:r>
              <a:rPr lang="ru-RU" altLang="ru-RU" sz="2800" b="1" dirty="0">
                <a:solidFill>
                  <a:srgbClr val="006600"/>
                </a:solidFill>
              </a:rPr>
              <a:t>помощь  </a:t>
            </a:r>
            <a:endParaRPr lang="ru-RU" sz="2800" dirty="0"/>
          </a:p>
        </p:txBody>
      </p:sp>
      <p:grpSp>
        <p:nvGrpSpPr>
          <p:cNvPr id="2" name="Группа 1"/>
          <p:cNvGrpSpPr/>
          <p:nvPr/>
        </p:nvGrpSpPr>
        <p:grpSpPr>
          <a:xfrm>
            <a:off x="72008" y="2287278"/>
            <a:ext cx="8388424" cy="2149834"/>
            <a:chOff x="72008" y="2287278"/>
            <a:chExt cx="8388424" cy="2149834"/>
          </a:xfrm>
        </p:grpSpPr>
        <p:pic>
          <p:nvPicPr>
            <p:cNvPr id="15" name="table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2008" y="2287279"/>
              <a:ext cx="3923928" cy="2149833"/>
            </a:xfrm>
            <a:prstGeom prst="rect">
              <a:avLst/>
            </a:prstGeom>
          </p:spPr>
        </p:pic>
        <p:pic>
          <p:nvPicPr>
            <p:cNvPr id="17" name="table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121519" y="2287278"/>
              <a:ext cx="4338913" cy="2149834"/>
            </a:xfrm>
            <a:prstGeom prst="rect">
              <a:avLst/>
            </a:prstGeom>
          </p:spPr>
        </p:pic>
        <p:sp>
          <p:nvSpPr>
            <p:cNvPr id="23" name="Прямоугольник 22"/>
            <p:cNvSpPr/>
            <p:nvPr/>
          </p:nvSpPr>
          <p:spPr>
            <a:xfrm>
              <a:off x="107504" y="2647319"/>
              <a:ext cx="2699792" cy="216023"/>
            </a:xfrm>
            <a:prstGeom prst="rect">
              <a:avLst/>
            </a:prstGeom>
            <a:solidFill>
              <a:srgbClr val="E6ED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10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БУЗОО всего, в том числе:</a:t>
              </a:r>
              <a:endParaRPr lang="ru-RU" sz="1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4135628" y="2359286"/>
              <a:ext cx="3028659" cy="43204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Сельские БУЗОО, подразделения</a:t>
              </a:r>
              <a:endPara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68432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veta\Desktop\Эмблема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24" y="148610"/>
            <a:ext cx="1161386" cy="10935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Равнобедренный треугольник 28"/>
          <p:cNvSpPr/>
          <p:nvPr/>
        </p:nvSpPr>
        <p:spPr>
          <a:xfrm rot="600000">
            <a:off x="5540363" y="3046"/>
            <a:ext cx="3728966" cy="697787"/>
          </a:xfrm>
          <a:prstGeom prst="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 dirty="0">
              <a:solidFill>
                <a:srgbClr val="0B6B30"/>
              </a:solidFill>
            </a:endParaRPr>
          </a:p>
        </p:txBody>
      </p:sp>
      <p:sp>
        <p:nvSpPr>
          <p:cNvPr id="8" name="Freeform 88"/>
          <p:cNvSpPr>
            <a:spLocks/>
          </p:cNvSpPr>
          <p:nvPr/>
        </p:nvSpPr>
        <p:spPr bwMode="auto">
          <a:xfrm>
            <a:off x="5369582" y="0"/>
            <a:ext cx="3774418" cy="1015927"/>
          </a:xfrm>
          <a:custGeom>
            <a:avLst/>
            <a:gdLst>
              <a:gd name="T0" fmla="+- 0 11681 6828"/>
              <a:gd name="T1" fmla="*/ T0 w 4853"/>
              <a:gd name="T2" fmla="+- 0 192 192"/>
              <a:gd name="T3" fmla="*/ 192 h 3761"/>
              <a:gd name="T4" fmla="+- 0 6828 6828"/>
              <a:gd name="T5" fmla="*/ T4 w 4853"/>
              <a:gd name="T6" fmla="+- 0 192 192"/>
              <a:gd name="T7" fmla="*/ 192 h 3761"/>
              <a:gd name="T8" fmla="+- 0 10027 6828"/>
              <a:gd name="T9" fmla="*/ T8 w 4853"/>
              <a:gd name="T10" fmla="+- 0 1482 192"/>
              <a:gd name="T11" fmla="*/ 1482 h 3761"/>
              <a:gd name="T12" fmla="+- 0 11681 6828"/>
              <a:gd name="T13" fmla="*/ T12 w 4853"/>
              <a:gd name="T14" fmla="+- 0 3953 192"/>
              <a:gd name="T15" fmla="*/ 3953 h 3761"/>
              <a:gd name="T16" fmla="+- 0 11681 6828"/>
              <a:gd name="T17" fmla="*/ T16 w 4853"/>
              <a:gd name="T18" fmla="+- 0 192 192"/>
              <a:gd name="T19" fmla="*/ 192 h 3761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  <a:cxn ang="0">
                <a:pos x="T17" y="T19"/>
              </a:cxn>
            </a:cxnLst>
            <a:rect l="0" t="0" r="r" b="b"/>
            <a:pathLst>
              <a:path w="4853" h="3761">
                <a:moveTo>
                  <a:pt x="4853" y="0"/>
                </a:moveTo>
                <a:lnTo>
                  <a:pt x="0" y="0"/>
                </a:lnTo>
                <a:lnTo>
                  <a:pt x="3199" y="1290"/>
                </a:lnTo>
                <a:lnTo>
                  <a:pt x="4853" y="3761"/>
                </a:lnTo>
                <a:lnTo>
                  <a:pt x="4853" y="0"/>
                </a:lnTo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vert="horz" wrap="square" lIns="43998" tIns="21999" rIns="43998" bIns="21999" anchor="t" anchorCtr="0" upright="1">
            <a:noAutofit/>
          </a:bodyPr>
          <a:lstStyle/>
          <a:p>
            <a:pPr defTabSz="440009">
              <a:defRPr/>
            </a:pPr>
            <a:endParaRPr lang="ru-RU" sz="900" kern="0">
              <a:solidFill>
                <a:sysClr val="windowText" lastClr="000000"/>
              </a:solidFill>
            </a:endParaRPr>
          </a:p>
        </p:txBody>
      </p:sp>
      <p:sp>
        <p:nvSpPr>
          <p:cNvPr id="22" name="Прямоугольный треугольник 21"/>
          <p:cNvSpPr/>
          <p:nvPr/>
        </p:nvSpPr>
        <p:spPr>
          <a:xfrm flipH="1">
            <a:off x="0" y="6499465"/>
            <a:ext cx="9143999" cy="358535"/>
          </a:xfrm>
          <a:prstGeom prst="rt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-168120"/>
            <a:ext cx="118546" cy="33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8668" tIns="29334" rIns="58668" bIns="29334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5" name="Прямоугольный треугольник 24"/>
          <p:cNvSpPr/>
          <p:nvPr/>
        </p:nvSpPr>
        <p:spPr>
          <a:xfrm flipH="1">
            <a:off x="6463748" y="6499465"/>
            <a:ext cx="2680252" cy="358535"/>
          </a:xfrm>
          <a:prstGeom prst="rtTriangl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1056667" y="740565"/>
            <a:ext cx="7763805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ru-RU"/>
            </a:defPPr>
            <a:lvl1pPr algn="ctr">
              <a:defRPr sz="3600" b="1">
                <a:ln w="11430"/>
                <a:solidFill>
                  <a:srgbClr val="8E0000"/>
                </a:solidFill>
              </a:defRPr>
            </a:lvl1pPr>
          </a:lstStyle>
          <a:p>
            <a:r>
              <a:rPr lang="ru-RU" dirty="0"/>
              <a:t>Кадровое обеспечение системы здравоохранения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338030" y="2124145"/>
            <a:ext cx="482625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>
                <a:ln w="11430"/>
                <a:solidFill>
                  <a:srgbClr val="006600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на 1 января 2018  года </a:t>
            </a:r>
          </a:p>
        </p:txBody>
      </p:sp>
      <p:graphicFrame>
        <p:nvGraphicFramePr>
          <p:cNvPr id="11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45508529"/>
              </p:ext>
            </p:extLst>
          </p:nvPr>
        </p:nvGraphicFramePr>
        <p:xfrm>
          <a:off x="237173" y="2708920"/>
          <a:ext cx="8669652" cy="37792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718681" y="3180486"/>
            <a:ext cx="1465466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000" b="1" i="1" dirty="0">
                <a:ln w="11430"/>
                <a:solidFill>
                  <a:srgbClr val="006600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18 961 </a:t>
            </a:r>
            <a:endParaRPr lang="ru-RU" sz="3000" i="1" dirty="0">
              <a:solidFill>
                <a:srgbClr val="0066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621764" y="4867255"/>
            <a:ext cx="1037463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000" b="1" i="1" dirty="0">
                <a:ln w="11430"/>
                <a:solidFill>
                  <a:srgbClr val="006600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2079</a:t>
            </a:r>
            <a:endParaRPr lang="ru-RU" sz="3000" i="1" dirty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8432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veta\Desktop\Эмблема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413" y="148610"/>
            <a:ext cx="1161386" cy="10935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Равнобедренный треугольник 28"/>
          <p:cNvSpPr/>
          <p:nvPr/>
        </p:nvSpPr>
        <p:spPr>
          <a:xfrm rot="600000">
            <a:off x="5540363" y="3046"/>
            <a:ext cx="3728966" cy="697787"/>
          </a:xfrm>
          <a:prstGeom prst="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 dirty="0">
              <a:solidFill>
                <a:srgbClr val="0B6B30"/>
              </a:solidFill>
            </a:endParaRPr>
          </a:p>
        </p:txBody>
      </p:sp>
      <p:sp>
        <p:nvSpPr>
          <p:cNvPr id="8" name="Freeform 88"/>
          <p:cNvSpPr>
            <a:spLocks/>
          </p:cNvSpPr>
          <p:nvPr/>
        </p:nvSpPr>
        <p:spPr bwMode="auto">
          <a:xfrm>
            <a:off x="5369582" y="0"/>
            <a:ext cx="3774418" cy="1015927"/>
          </a:xfrm>
          <a:custGeom>
            <a:avLst/>
            <a:gdLst>
              <a:gd name="T0" fmla="+- 0 11681 6828"/>
              <a:gd name="T1" fmla="*/ T0 w 4853"/>
              <a:gd name="T2" fmla="+- 0 192 192"/>
              <a:gd name="T3" fmla="*/ 192 h 3761"/>
              <a:gd name="T4" fmla="+- 0 6828 6828"/>
              <a:gd name="T5" fmla="*/ T4 w 4853"/>
              <a:gd name="T6" fmla="+- 0 192 192"/>
              <a:gd name="T7" fmla="*/ 192 h 3761"/>
              <a:gd name="T8" fmla="+- 0 10027 6828"/>
              <a:gd name="T9" fmla="*/ T8 w 4853"/>
              <a:gd name="T10" fmla="+- 0 1482 192"/>
              <a:gd name="T11" fmla="*/ 1482 h 3761"/>
              <a:gd name="T12" fmla="+- 0 11681 6828"/>
              <a:gd name="T13" fmla="*/ T12 w 4853"/>
              <a:gd name="T14" fmla="+- 0 3953 192"/>
              <a:gd name="T15" fmla="*/ 3953 h 3761"/>
              <a:gd name="T16" fmla="+- 0 11681 6828"/>
              <a:gd name="T17" fmla="*/ T16 w 4853"/>
              <a:gd name="T18" fmla="+- 0 192 192"/>
              <a:gd name="T19" fmla="*/ 192 h 3761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  <a:cxn ang="0">
                <a:pos x="T17" y="T19"/>
              </a:cxn>
            </a:cxnLst>
            <a:rect l="0" t="0" r="r" b="b"/>
            <a:pathLst>
              <a:path w="4853" h="3761">
                <a:moveTo>
                  <a:pt x="4853" y="0"/>
                </a:moveTo>
                <a:lnTo>
                  <a:pt x="0" y="0"/>
                </a:lnTo>
                <a:lnTo>
                  <a:pt x="3199" y="1290"/>
                </a:lnTo>
                <a:lnTo>
                  <a:pt x="4853" y="3761"/>
                </a:lnTo>
                <a:lnTo>
                  <a:pt x="4853" y="0"/>
                </a:lnTo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vert="horz" wrap="square" lIns="43998" tIns="21999" rIns="43998" bIns="21999" anchor="t" anchorCtr="0" upright="1">
            <a:noAutofit/>
          </a:bodyPr>
          <a:lstStyle/>
          <a:p>
            <a:pPr defTabSz="440009">
              <a:defRPr/>
            </a:pPr>
            <a:endParaRPr lang="ru-RU" sz="900" kern="0">
              <a:solidFill>
                <a:sysClr val="windowText" lastClr="000000"/>
              </a:solidFill>
            </a:endParaRPr>
          </a:p>
        </p:txBody>
      </p:sp>
      <p:sp>
        <p:nvSpPr>
          <p:cNvPr id="22" name="Прямоугольный треугольник 21"/>
          <p:cNvSpPr/>
          <p:nvPr/>
        </p:nvSpPr>
        <p:spPr>
          <a:xfrm flipH="1">
            <a:off x="0" y="6499465"/>
            <a:ext cx="9143999" cy="358535"/>
          </a:xfrm>
          <a:prstGeom prst="rt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-168120"/>
            <a:ext cx="118546" cy="33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8668" tIns="29334" rIns="58668" bIns="29334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5" name="Прямоугольный треугольник 24"/>
          <p:cNvSpPr/>
          <p:nvPr/>
        </p:nvSpPr>
        <p:spPr>
          <a:xfrm flipH="1">
            <a:off x="6463748" y="6499465"/>
            <a:ext cx="2680252" cy="358535"/>
          </a:xfrm>
          <a:prstGeom prst="rtTriangl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3"/>
          <p:cNvSpPr>
            <a:spLocks noChangeArrowheads="1"/>
          </p:cNvSpPr>
          <p:nvPr/>
        </p:nvSpPr>
        <p:spPr bwMode="auto">
          <a:xfrm>
            <a:off x="393070" y="692696"/>
            <a:ext cx="8721197" cy="1200329"/>
          </a:xfrm>
          <a:prstGeom prst="rect">
            <a:avLst/>
          </a:prstGeom>
          <a:noFill/>
          <a:extLst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altLang="ru-RU" sz="3600" b="1" dirty="0" smtClean="0">
                <a:ln w="11430"/>
                <a:solidFill>
                  <a:srgbClr val="8E0000"/>
                </a:solidFill>
              </a:rPr>
              <a:t>Непрерывное </a:t>
            </a:r>
            <a:endParaRPr lang="ru-RU" altLang="ru-RU" sz="3600" b="1" dirty="0">
              <a:ln w="11430"/>
              <a:solidFill>
                <a:srgbClr val="8E0000"/>
              </a:solidFill>
            </a:endParaRPr>
          </a:p>
          <a:p>
            <a:pPr algn="ctr"/>
            <a:r>
              <a:rPr lang="ru-RU" altLang="ru-RU" sz="3600" b="1" dirty="0">
                <a:ln w="11430"/>
                <a:solidFill>
                  <a:srgbClr val="8E0000"/>
                </a:solidFill>
              </a:rPr>
              <a:t>профессиональное образование</a:t>
            </a:r>
          </a:p>
        </p:txBody>
      </p:sp>
      <p:pic>
        <p:nvPicPr>
          <p:cNvPr id="3" name="Picture 2" descr="D:\Рабочий стол\фото к слайдам\IMG_3391-08-11-18-09-44.PN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131840" y="4345406"/>
            <a:ext cx="2855919" cy="20162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11" name="Прямоугольник 13"/>
          <p:cNvSpPr>
            <a:spLocks noChangeArrowheads="1"/>
          </p:cNvSpPr>
          <p:nvPr/>
        </p:nvSpPr>
        <p:spPr bwMode="auto">
          <a:xfrm>
            <a:off x="-17512" y="2261190"/>
            <a:ext cx="9038560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2800" b="1" dirty="0">
                <a:solidFill>
                  <a:srgbClr val="006600"/>
                </a:solidFill>
              </a:rPr>
              <a:t>В 2017 </a:t>
            </a:r>
            <a:r>
              <a:rPr lang="ru-RU" altLang="ru-RU" sz="2800" b="1" dirty="0" smtClean="0">
                <a:solidFill>
                  <a:srgbClr val="006600"/>
                </a:solidFill>
              </a:rPr>
              <a:t>году  в БУДПО ОО «Центр повышения квалификации работников здравоохранения  прошли обучение 2 </a:t>
            </a:r>
            <a:r>
              <a:rPr lang="ru-RU" altLang="ru-RU" sz="2800" b="1" dirty="0">
                <a:solidFill>
                  <a:srgbClr val="006600"/>
                </a:solidFill>
              </a:rPr>
              <a:t>087 специалистов акушерской и педиатрической служб</a:t>
            </a:r>
          </a:p>
        </p:txBody>
      </p:sp>
      <p:pic>
        <p:nvPicPr>
          <p:cNvPr id="12" name="Picture 2" descr="D:\Рабочий стол\фото к слайдам\DSC_0380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2" y="4347165"/>
            <a:ext cx="3086054" cy="20341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3" name="Picture 3" descr="D:\Рабочий стол\фото к слайдам\P1100711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56176" y="4345406"/>
            <a:ext cx="2951824" cy="20162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668432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veta\Desktop\Эмблема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496" y="148610"/>
            <a:ext cx="1161386" cy="10935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Равнобедренный треугольник 28"/>
          <p:cNvSpPr/>
          <p:nvPr/>
        </p:nvSpPr>
        <p:spPr>
          <a:xfrm rot="600000">
            <a:off x="5540363" y="3046"/>
            <a:ext cx="3728966" cy="697787"/>
          </a:xfrm>
          <a:prstGeom prst="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 dirty="0">
              <a:solidFill>
                <a:srgbClr val="0B6B30"/>
              </a:solidFill>
            </a:endParaRPr>
          </a:p>
        </p:txBody>
      </p:sp>
      <p:sp>
        <p:nvSpPr>
          <p:cNvPr id="8" name="Freeform 88"/>
          <p:cNvSpPr>
            <a:spLocks/>
          </p:cNvSpPr>
          <p:nvPr/>
        </p:nvSpPr>
        <p:spPr bwMode="auto">
          <a:xfrm>
            <a:off x="5369582" y="0"/>
            <a:ext cx="3774418" cy="1015927"/>
          </a:xfrm>
          <a:custGeom>
            <a:avLst/>
            <a:gdLst>
              <a:gd name="T0" fmla="+- 0 11681 6828"/>
              <a:gd name="T1" fmla="*/ T0 w 4853"/>
              <a:gd name="T2" fmla="+- 0 192 192"/>
              <a:gd name="T3" fmla="*/ 192 h 3761"/>
              <a:gd name="T4" fmla="+- 0 6828 6828"/>
              <a:gd name="T5" fmla="*/ T4 w 4853"/>
              <a:gd name="T6" fmla="+- 0 192 192"/>
              <a:gd name="T7" fmla="*/ 192 h 3761"/>
              <a:gd name="T8" fmla="+- 0 10027 6828"/>
              <a:gd name="T9" fmla="*/ T8 w 4853"/>
              <a:gd name="T10" fmla="+- 0 1482 192"/>
              <a:gd name="T11" fmla="*/ 1482 h 3761"/>
              <a:gd name="T12" fmla="+- 0 11681 6828"/>
              <a:gd name="T13" fmla="*/ T12 w 4853"/>
              <a:gd name="T14" fmla="+- 0 3953 192"/>
              <a:gd name="T15" fmla="*/ 3953 h 3761"/>
              <a:gd name="T16" fmla="+- 0 11681 6828"/>
              <a:gd name="T17" fmla="*/ T16 w 4853"/>
              <a:gd name="T18" fmla="+- 0 192 192"/>
              <a:gd name="T19" fmla="*/ 192 h 3761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  <a:cxn ang="0">
                <a:pos x="T17" y="T19"/>
              </a:cxn>
            </a:cxnLst>
            <a:rect l="0" t="0" r="r" b="b"/>
            <a:pathLst>
              <a:path w="4853" h="3761">
                <a:moveTo>
                  <a:pt x="4853" y="0"/>
                </a:moveTo>
                <a:lnTo>
                  <a:pt x="0" y="0"/>
                </a:lnTo>
                <a:lnTo>
                  <a:pt x="3199" y="1290"/>
                </a:lnTo>
                <a:lnTo>
                  <a:pt x="4853" y="3761"/>
                </a:lnTo>
                <a:lnTo>
                  <a:pt x="4853" y="0"/>
                </a:lnTo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vert="horz" wrap="square" lIns="43998" tIns="21999" rIns="43998" bIns="21999" anchor="t" anchorCtr="0" upright="1">
            <a:noAutofit/>
          </a:bodyPr>
          <a:lstStyle/>
          <a:p>
            <a:pPr defTabSz="440009">
              <a:defRPr/>
            </a:pPr>
            <a:endParaRPr lang="ru-RU" sz="900" kern="0">
              <a:solidFill>
                <a:sysClr val="windowText" lastClr="000000"/>
              </a:solidFill>
            </a:endParaRPr>
          </a:p>
        </p:txBody>
      </p:sp>
      <p:sp>
        <p:nvSpPr>
          <p:cNvPr id="22" name="Прямоугольный треугольник 21"/>
          <p:cNvSpPr/>
          <p:nvPr/>
        </p:nvSpPr>
        <p:spPr>
          <a:xfrm flipH="1">
            <a:off x="0" y="6499465"/>
            <a:ext cx="9143999" cy="358535"/>
          </a:xfrm>
          <a:prstGeom prst="rt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-168120"/>
            <a:ext cx="118546" cy="33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8668" tIns="29334" rIns="58668" bIns="29334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5" name="Прямоугольный треугольник 24"/>
          <p:cNvSpPr/>
          <p:nvPr/>
        </p:nvSpPr>
        <p:spPr>
          <a:xfrm flipH="1">
            <a:off x="6463748" y="6499465"/>
            <a:ext cx="2680252" cy="358535"/>
          </a:xfrm>
          <a:prstGeom prst="rtTriangl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59273" y="1916832"/>
            <a:ext cx="8905216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400" b="1" dirty="0" smtClean="0">
                <a:ln w="11430"/>
                <a:solidFill>
                  <a:srgbClr val="006600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Приказ МЗ РФ № 309 от 25.06. 2016 год «Об утверждении плана мероприятий («дорожная карта») по расширению функций специалистов со средним медицинским образованием» </a:t>
            </a:r>
          </a:p>
        </p:txBody>
      </p:sp>
      <p:pic>
        <p:nvPicPr>
          <p:cNvPr id="2" name="Picture 2" descr="D:\Рабочий стол\фото к слайдам\1469512713005805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48951" y="3534874"/>
            <a:ext cx="3679033" cy="28247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1" name="Picture 2" descr="D:\Рабочий стол\фото к слайдам\00000843-e1414781059620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932040" y="3536327"/>
            <a:ext cx="3472809" cy="28450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12" name="TextBox 11"/>
          <p:cNvSpPr txBox="1"/>
          <p:nvPr/>
        </p:nvSpPr>
        <p:spPr>
          <a:xfrm>
            <a:off x="1038330" y="620688"/>
            <a:ext cx="7344815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ru-RU"/>
            </a:defPPr>
            <a:lvl1pPr algn="ctr">
              <a:defRPr sz="3600" b="1">
                <a:ln w="11430"/>
                <a:solidFill>
                  <a:srgbClr val="8E0000"/>
                </a:solidFill>
              </a:defRPr>
            </a:lvl1pPr>
          </a:lstStyle>
          <a:p>
            <a:r>
              <a:rPr lang="ru-RU" dirty="0"/>
              <a:t>Оптимизация деятельности сестринского персонала</a:t>
            </a:r>
          </a:p>
        </p:txBody>
      </p:sp>
    </p:spTree>
    <p:extLst>
      <p:ext uri="{BB962C8B-B14F-4D97-AF65-F5344CB8AC3E}">
        <p14:creationId xmlns:p14="http://schemas.microsoft.com/office/powerpoint/2010/main" val="2668432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veta\Desktop\Эмблема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2" y="148610"/>
            <a:ext cx="1161386" cy="10935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Равнобедренный треугольник 28"/>
          <p:cNvSpPr/>
          <p:nvPr/>
        </p:nvSpPr>
        <p:spPr>
          <a:xfrm rot="600000">
            <a:off x="5540363" y="3046"/>
            <a:ext cx="3728966" cy="697787"/>
          </a:xfrm>
          <a:prstGeom prst="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 dirty="0">
              <a:solidFill>
                <a:srgbClr val="0B6B30"/>
              </a:solidFill>
            </a:endParaRPr>
          </a:p>
        </p:txBody>
      </p:sp>
      <p:sp>
        <p:nvSpPr>
          <p:cNvPr id="8" name="Freeform 88"/>
          <p:cNvSpPr>
            <a:spLocks/>
          </p:cNvSpPr>
          <p:nvPr/>
        </p:nvSpPr>
        <p:spPr bwMode="auto">
          <a:xfrm>
            <a:off x="5369582" y="0"/>
            <a:ext cx="3774418" cy="1015927"/>
          </a:xfrm>
          <a:custGeom>
            <a:avLst/>
            <a:gdLst>
              <a:gd name="T0" fmla="+- 0 11681 6828"/>
              <a:gd name="T1" fmla="*/ T0 w 4853"/>
              <a:gd name="T2" fmla="+- 0 192 192"/>
              <a:gd name="T3" fmla="*/ 192 h 3761"/>
              <a:gd name="T4" fmla="+- 0 6828 6828"/>
              <a:gd name="T5" fmla="*/ T4 w 4853"/>
              <a:gd name="T6" fmla="+- 0 192 192"/>
              <a:gd name="T7" fmla="*/ 192 h 3761"/>
              <a:gd name="T8" fmla="+- 0 10027 6828"/>
              <a:gd name="T9" fmla="*/ T8 w 4853"/>
              <a:gd name="T10" fmla="+- 0 1482 192"/>
              <a:gd name="T11" fmla="*/ 1482 h 3761"/>
              <a:gd name="T12" fmla="+- 0 11681 6828"/>
              <a:gd name="T13" fmla="*/ T12 w 4853"/>
              <a:gd name="T14" fmla="+- 0 3953 192"/>
              <a:gd name="T15" fmla="*/ 3953 h 3761"/>
              <a:gd name="T16" fmla="+- 0 11681 6828"/>
              <a:gd name="T17" fmla="*/ T16 w 4853"/>
              <a:gd name="T18" fmla="+- 0 192 192"/>
              <a:gd name="T19" fmla="*/ 192 h 3761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  <a:cxn ang="0">
                <a:pos x="T17" y="T19"/>
              </a:cxn>
            </a:cxnLst>
            <a:rect l="0" t="0" r="r" b="b"/>
            <a:pathLst>
              <a:path w="4853" h="3761">
                <a:moveTo>
                  <a:pt x="4853" y="0"/>
                </a:moveTo>
                <a:lnTo>
                  <a:pt x="0" y="0"/>
                </a:lnTo>
                <a:lnTo>
                  <a:pt x="3199" y="1290"/>
                </a:lnTo>
                <a:lnTo>
                  <a:pt x="4853" y="3761"/>
                </a:lnTo>
                <a:lnTo>
                  <a:pt x="4853" y="0"/>
                </a:lnTo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vert="horz" wrap="square" lIns="43998" tIns="21999" rIns="43998" bIns="21999" anchor="t" anchorCtr="0" upright="1">
            <a:noAutofit/>
          </a:bodyPr>
          <a:lstStyle/>
          <a:p>
            <a:pPr defTabSz="440009">
              <a:defRPr/>
            </a:pPr>
            <a:endParaRPr lang="ru-RU" sz="900" kern="0">
              <a:solidFill>
                <a:sysClr val="windowText" lastClr="000000"/>
              </a:solidFill>
            </a:endParaRPr>
          </a:p>
        </p:txBody>
      </p:sp>
      <p:sp>
        <p:nvSpPr>
          <p:cNvPr id="22" name="Прямоугольный треугольник 21"/>
          <p:cNvSpPr/>
          <p:nvPr/>
        </p:nvSpPr>
        <p:spPr>
          <a:xfrm flipH="1">
            <a:off x="0" y="6499465"/>
            <a:ext cx="9143999" cy="358535"/>
          </a:xfrm>
          <a:prstGeom prst="rt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-168120"/>
            <a:ext cx="118546" cy="33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8668" tIns="29334" rIns="58668" bIns="29334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5" name="Прямоугольный треугольник 24"/>
          <p:cNvSpPr/>
          <p:nvPr/>
        </p:nvSpPr>
        <p:spPr>
          <a:xfrm flipH="1">
            <a:off x="6463748" y="6499465"/>
            <a:ext cx="2680252" cy="358535"/>
          </a:xfrm>
          <a:prstGeom prst="rtTriangl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539552" y="908720"/>
            <a:ext cx="8640960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ru-RU"/>
            </a:defPPr>
            <a:lvl1pPr algn="ctr">
              <a:defRPr sz="3600" b="1">
                <a:ln w="11430"/>
                <a:solidFill>
                  <a:srgbClr val="8E0000"/>
                </a:solidFill>
              </a:defRPr>
            </a:lvl1pPr>
          </a:lstStyle>
          <a:p>
            <a:r>
              <a:rPr lang="ru-RU" sz="3000" dirty="0"/>
              <a:t>Мероприятия по снижению материнской, младенческой и детской смертности</a:t>
            </a: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2113685091"/>
              </p:ext>
            </p:extLst>
          </p:nvPr>
        </p:nvGraphicFramePr>
        <p:xfrm>
          <a:off x="338301" y="2677368"/>
          <a:ext cx="8482171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539552" y="2134597"/>
            <a:ext cx="8064896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3600" b="1" dirty="0">
                <a:ln w="11430"/>
                <a:solidFill>
                  <a:srgbClr val="006600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Т</a:t>
            </a:r>
            <a:r>
              <a:rPr lang="ru-RU" sz="3600" b="1" dirty="0" smtClean="0">
                <a:ln w="11430"/>
                <a:solidFill>
                  <a:srgbClr val="006600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рехуровневая система</a:t>
            </a:r>
          </a:p>
        </p:txBody>
      </p:sp>
    </p:spTree>
    <p:extLst>
      <p:ext uri="{BB962C8B-B14F-4D97-AF65-F5344CB8AC3E}">
        <p14:creationId xmlns:p14="http://schemas.microsoft.com/office/powerpoint/2010/main" val="3816778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veta\Desktop\Эмблема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24" y="148610"/>
            <a:ext cx="1161386" cy="10935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Равнобедренный треугольник 28"/>
          <p:cNvSpPr/>
          <p:nvPr/>
        </p:nvSpPr>
        <p:spPr>
          <a:xfrm rot="600000">
            <a:off x="5540363" y="3046"/>
            <a:ext cx="3728966" cy="697787"/>
          </a:xfrm>
          <a:prstGeom prst="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 dirty="0">
              <a:solidFill>
                <a:srgbClr val="0B6B30"/>
              </a:solidFill>
            </a:endParaRPr>
          </a:p>
        </p:txBody>
      </p:sp>
      <p:sp>
        <p:nvSpPr>
          <p:cNvPr id="8" name="Freeform 88"/>
          <p:cNvSpPr>
            <a:spLocks/>
          </p:cNvSpPr>
          <p:nvPr/>
        </p:nvSpPr>
        <p:spPr bwMode="auto">
          <a:xfrm>
            <a:off x="5369582" y="0"/>
            <a:ext cx="3774418" cy="1015927"/>
          </a:xfrm>
          <a:custGeom>
            <a:avLst/>
            <a:gdLst>
              <a:gd name="T0" fmla="+- 0 11681 6828"/>
              <a:gd name="T1" fmla="*/ T0 w 4853"/>
              <a:gd name="T2" fmla="+- 0 192 192"/>
              <a:gd name="T3" fmla="*/ 192 h 3761"/>
              <a:gd name="T4" fmla="+- 0 6828 6828"/>
              <a:gd name="T5" fmla="*/ T4 w 4853"/>
              <a:gd name="T6" fmla="+- 0 192 192"/>
              <a:gd name="T7" fmla="*/ 192 h 3761"/>
              <a:gd name="T8" fmla="+- 0 10027 6828"/>
              <a:gd name="T9" fmla="*/ T8 w 4853"/>
              <a:gd name="T10" fmla="+- 0 1482 192"/>
              <a:gd name="T11" fmla="*/ 1482 h 3761"/>
              <a:gd name="T12" fmla="+- 0 11681 6828"/>
              <a:gd name="T13" fmla="*/ T12 w 4853"/>
              <a:gd name="T14" fmla="+- 0 3953 192"/>
              <a:gd name="T15" fmla="*/ 3953 h 3761"/>
              <a:gd name="T16" fmla="+- 0 11681 6828"/>
              <a:gd name="T17" fmla="*/ T16 w 4853"/>
              <a:gd name="T18" fmla="+- 0 192 192"/>
              <a:gd name="T19" fmla="*/ 192 h 3761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  <a:cxn ang="0">
                <a:pos x="T17" y="T19"/>
              </a:cxn>
            </a:cxnLst>
            <a:rect l="0" t="0" r="r" b="b"/>
            <a:pathLst>
              <a:path w="4853" h="3761">
                <a:moveTo>
                  <a:pt x="4853" y="0"/>
                </a:moveTo>
                <a:lnTo>
                  <a:pt x="0" y="0"/>
                </a:lnTo>
                <a:lnTo>
                  <a:pt x="3199" y="1290"/>
                </a:lnTo>
                <a:lnTo>
                  <a:pt x="4853" y="3761"/>
                </a:lnTo>
                <a:lnTo>
                  <a:pt x="4853" y="0"/>
                </a:lnTo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vert="horz" wrap="square" lIns="43998" tIns="21999" rIns="43998" bIns="21999" anchor="t" anchorCtr="0" upright="1">
            <a:noAutofit/>
          </a:bodyPr>
          <a:lstStyle/>
          <a:p>
            <a:pPr defTabSz="440009">
              <a:defRPr/>
            </a:pPr>
            <a:endParaRPr lang="ru-RU" sz="900" kern="0">
              <a:solidFill>
                <a:sysClr val="windowText" lastClr="000000"/>
              </a:solidFill>
            </a:endParaRPr>
          </a:p>
        </p:txBody>
      </p:sp>
      <p:sp>
        <p:nvSpPr>
          <p:cNvPr id="22" name="Прямоугольный треугольник 21"/>
          <p:cNvSpPr/>
          <p:nvPr/>
        </p:nvSpPr>
        <p:spPr>
          <a:xfrm flipH="1">
            <a:off x="0" y="6499465"/>
            <a:ext cx="9143999" cy="358535"/>
          </a:xfrm>
          <a:prstGeom prst="rt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-168120"/>
            <a:ext cx="118546" cy="33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8668" tIns="29334" rIns="58668" bIns="29334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5" name="Прямоугольный треугольник 24"/>
          <p:cNvSpPr/>
          <p:nvPr/>
        </p:nvSpPr>
        <p:spPr>
          <a:xfrm flipH="1">
            <a:off x="6463748" y="6499465"/>
            <a:ext cx="2680252" cy="358535"/>
          </a:xfrm>
          <a:prstGeom prst="rtTriangl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3" name="Овал 2"/>
          <p:cNvSpPr/>
          <p:nvPr/>
        </p:nvSpPr>
        <p:spPr>
          <a:xfrm>
            <a:off x="303649" y="2348880"/>
            <a:ext cx="2108818" cy="1647474"/>
          </a:xfrm>
          <a:prstGeom prst="ellipse">
            <a:avLst/>
          </a:prstGeom>
          <a:solidFill>
            <a:schemeClr val="bg1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Первый уровень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4" name="Стрелка вправо 3"/>
          <p:cNvSpPr/>
          <p:nvPr/>
        </p:nvSpPr>
        <p:spPr>
          <a:xfrm>
            <a:off x="2510842" y="2996952"/>
            <a:ext cx="746707" cy="360040"/>
          </a:xfrm>
          <a:prstGeom prst="rightArrow">
            <a:avLst/>
          </a:prstGeom>
          <a:solidFill>
            <a:srgbClr val="00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257550" y="2348880"/>
            <a:ext cx="5634930" cy="1588574"/>
          </a:xfrm>
          <a:prstGeom prst="roundRect">
            <a:avLst/>
          </a:prstGeom>
          <a:solidFill>
            <a:schemeClr val="bg1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dirty="0">
                <a:solidFill>
                  <a:srgbClr val="006600"/>
                </a:solidFill>
              </a:rPr>
              <a:t>акушерские отделения, расположенные в 28 </a:t>
            </a:r>
            <a:r>
              <a:rPr lang="ru-RU" sz="3000" b="1" dirty="0" smtClean="0">
                <a:solidFill>
                  <a:srgbClr val="006600"/>
                </a:solidFill>
              </a:rPr>
              <a:t>ЦРБ</a:t>
            </a:r>
            <a:endParaRPr lang="ru-RU" sz="3000" b="1" dirty="0">
              <a:solidFill>
                <a:srgbClr val="006600"/>
              </a:solidFill>
            </a:endParaRPr>
          </a:p>
        </p:txBody>
      </p:sp>
      <p:pic>
        <p:nvPicPr>
          <p:cNvPr id="2051" name="Picture 3" descr="D:\Рабочий стол\фото к слайдам\bolnits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7088" y="4226856"/>
            <a:ext cx="4316920" cy="21584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2" name="Picture 4" descr="D:\Рабочий стол\фото к слайдам\cherlakskaya-crb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071130" y="4214524"/>
            <a:ext cx="3533318" cy="217079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15" name="TextBox 14"/>
          <p:cNvSpPr txBox="1"/>
          <p:nvPr/>
        </p:nvSpPr>
        <p:spPr>
          <a:xfrm>
            <a:off x="611560" y="1045185"/>
            <a:ext cx="8640960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ru-RU"/>
            </a:defPPr>
            <a:lvl1pPr algn="ctr">
              <a:defRPr sz="3600" b="1">
                <a:ln w="11430"/>
                <a:solidFill>
                  <a:srgbClr val="8E0000"/>
                </a:solidFill>
              </a:defRPr>
            </a:lvl1pPr>
          </a:lstStyle>
          <a:p>
            <a:r>
              <a:rPr lang="ru-RU" sz="3000" dirty="0"/>
              <a:t>Мероприятия по снижению материнской, младенческой и детской смертности</a:t>
            </a:r>
          </a:p>
        </p:txBody>
      </p:sp>
    </p:spTree>
    <p:extLst>
      <p:ext uri="{BB962C8B-B14F-4D97-AF65-F5344CB8AC3E}">
        <p14:creationId xmlns:p14="http://schemas.microsoft.com/office/powerpoint/2010/main" val="2668432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1499</TotalTime>
  <Words>760</Words>
  <Application>Microsoft Office PowerPoint</Application>
  <PresentationFormat>Экран (4:3)</PresentationFormat>
  <Paragraphs>130</Paragraphs>
  <Slides>34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Sveta</cp:lastModifiedBy>
  <cp:revision>187</cp:revision>
  <dcterms:created xsi:type="dcterms:W3CDTF">2011-02-11T04:51:45Z</dcterms:created>
  <dcterms:modified xsi:type="dcterms:W3CDTF">2018-12-18T09:46:35Z</dcterms:modified>
</cp:coreProperties>
</file>