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7" r:id="rId2"/>
    <p:sldId id="286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6" r:id="rId15"/>
    <p:sldId id="277" r:id="rId16"/>
    <p:sldId id="278" r:id="rId17"/>
    <p:sldId id="279" r:id="rId18"/>
    <p:sldId id="280" r:id="rId19"/>
    <p:sldId id="283" r:id="rId20"/>
    <p:sldId id="284" r:id="rId21"/>
    <p:sldId id="281" r:id="rId22"/>
    <p:sldId id="285" r:id="rId23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F3FF"/>
    <a:srgbClr val="009900"/>
    <a:srgbClr val="B7EBB8"/>
    <a:srgbClr val="FF4F4F"/>
    <a:srgbClr val="00C400"/>
    <a:srgbClr val="66FFFF"/>
    <a:srgbClr val="FF99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13" autoAdjust="0"/>
    <p:restoredTop sz="94660"/>
  </p:normalViewPr>
  <p:slideViewPr>
    <p:cSldViewPr>
      <p:cViewPr varScale="1">
        <p:scale>
          <a:sx n="67" d="100"/>
          <a:sy n="67" d="100"/>
        </p:scale>
        <p:origin x="-7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00A1AE6-99BB-47D9-B883-37A627531118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D944C41-898A-430C-A5F7-72B80AE10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6212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000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rgbClr val="002060"/>
                </a:solidFill>
              </a:rPr>
              <a:t>Сердечно-сосудистые заболевания в России носят характер эпидемии. От них ежегодно умирают 1 млн человек, 5 млн человек страдают ишемической болезнью сердца (ИБС). </a:t>
            </a:r>
          </a:p>
          <a:p>
            <a:pPr indent="450000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rgbClr val="002060"/>
                </a:solidFill>
              </a:rPr>
              <a:t>По данным ГНИЦ профилактической медицины,                                  в Российской Федерации почти 10 млн трудоспособного населения страдают ИБС, более 1/3 из них имеют стабильную стенокардию. ИБС неблагоприятно влияет на качество  жизни, является основной причиной инвалидности и смертности людей. </a:t>
            </a:r>
          </a:p>
          <a:p>
            <a:pPr indent="450000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rgbClr val="002060"/>
                </a:solidFill>
              </a:rPr>
              <a:t>Правильная организация кардиологической помощи                         с применением современных технологий, прежде всего интервенционных методов, а так же профилактика этих заболеваний, поможет добиться снижения смертности и увеличение продолжительности жизни.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EB2B20-B39E-489B-AFBD-D54B8A4652C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7C2A23-ACCD-41F6-88F3-9390286F8A5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b="1" i="1" smtClean="0">
                <a:solidFill>
                  <a:srgbClr val="002060"/>
                </a:solidFill>
                <a:cs typeface="Vani" pitchFamily="34" charset="0"/>
              </a:rPr>
              <a:t>Такая организация медицинской помощи дает возможность привлечь пациента и его семью к процессу лечения и реабилитации, и тем самым сделать </a:t>
            </a:r>
          </a:p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89D282-2DF6-417A-B258-5B636291656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BB02D-4450-4C4E-A6BD-EDF36A85EAFA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D3560-409B-4C34-BA7F-678B4F49C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612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77B9A-9652-4FD2-8F5A-EC1370B6B317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7396E-E3FB-45C8-94A8-7B2D67D75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234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6B077-5943-497C-A433-54AF23D64BF4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1DA59-032B-4CA1-841A-0B0BDDCEE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72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>
          <a:xfrm>
            <a:off x="3028950" y="6356350"/>
            <a:ext cx="3086100" cy="365125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>
          <a:xfrm>
            <a:off x="628650" y="6356350"/>
            <a:ext cx="2057400" cy="365125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F49BE5-7E75-4926-9018-6EF29648DC87}" type="datetimeFigureOut">
              <a:rPr lang="en-US"/>
              <a:pPr>
                <a:defRPr/>
              </a:pPr>
              <a:t>12/18/2018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0EFA42-7EF7-4F08-914F-CA5023762BAA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6685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719B2-75F3-422C-8805-BACD3FC3A86A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3AB5F-6565-4CD8-80FB-C4E9E3249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816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2F7B8-76A1-40BB-A64E-EB3C632EA123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724AE-80F8-4825-9D15-2CD12B5BF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88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7BCF4-0A1A-437F-A783-F84CB646730B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7A90D-B95C-47F5-B33F-087307B98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273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DEB29-3D86-47F1-8417-8963173AF124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F1535-B008-4A4B-802E-78B30CA47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064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9D519-0A58-4C8A-9B5C-A20D239A9080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541-9196-415B-A43D-BF0FE09E9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91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F10B4-7E29-4D1A-B23B-0357F43DFF92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8A7D1-3338-4B48-B8DA-E4435B304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181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DF909-6255-4807-84DD-E168FC2AE54B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A63D8-DA53-4A7F-A237-0CE66145B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717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F7F1F-9C9D-4A81-B40B-D2F2B47A98E5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CF1EA-40E0-4333-9D51-261C56ED5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840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14F08E-D365-49FB-BD78-55F8E6714AAB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D019EE-ABE0-42D0-91E6-FC5D7C0096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6.pn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20.jpeg"/><Relationship Id="rId12" Type="http://schemas.openxmlformats.org/officeDocument/2006/relationships/image" Target="../media/image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19.jpeg"/><Relationship Id="rId10" Type="http://schemas.openxmlformats.org/officeDocument/2006/relationships/image" Target="../media/image22.jpeg"/><Relationship Id="rId4" Type="http://schemas.openxmlformats.org/officeDocument/2006/relationships/image" Target="../media/image18.jpe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-168275"/>
            <a:ext cx="119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8668" tIns="29334" rIns="58668" bIns="293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223782" y="5006786"/>
            <a:ext cx="8884722" cy="1446550"/>
          </a:xfrm>
          <a:prstGeom prst="rect">
            <a:avLst/>
          </a:prstGeom>
          <a:noFill/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>
                <a:ln w="1905"/>
                <a:solidFill>
                  <a:srgbClr val="004600"/>
                </a:solidFill>
                <a:latin typeface="Calibri"/>
              </a:rPr>
              <a:t>Л.В</a:t>
            </a:r>
            <a:r>
              <a:rPr lang="ru-RU" sz="2200" b="1" i="1" dirty="0" smtClean="0">
                <a:ln w="1905"/>
                <a:solidFill>
                  <a:srgbClr val="004600"/>
                </a:solidFill>
                <a:latin typeface="Calibri"/>
              </a:rPr>
              <a:t>.</a:t>
            </a:r>
            <a:r>
              <a:rPr lang="en-US" sz="2200" b="1" i="1" dirty="0" smtClean="0">
                <a:ln w="1905"/>
                <a:solidFill>
                  <a:srgbClr val="004600"/>
                </a:solidFill>
                <a:latin typeface="Calibri"/>
              </a:rPr>
              <a:t> </a:t>
            </a:r>
            <a:r>
              <a:rPr lang="ru-RU" sz="2200" b="1" i="1" dirty="0" smtClean="0">
                <a:ln w="1905"/>
                <a:solidFill>
                  <a:srgbClr val="004600"/>
                </a:solidFill>
                <a:latin typeface="Calibri"/>
              </a:rPr>
              <a:t>Кобкова</a:t>
            </a:r>
            <a:r>
              <a:rPr lang="ru-RU" sz="2200" b="1" i="1" dirty="0">
                <a:ln w="1905"/>
                <a:solidFill>
                  <a:srgbClr val="004600"/>
                </a:solidFill>
                <a:latin typeface="Calibri"/>
              </a:rPr>
              <a:t>,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>
                <a:ln w="1905"/>
                <a:solidFill>
                  <a:srgbClr val="004600"/>
                </a:solidFill>
                <a:latin typeface="Calibri"/>
              </a:rPr>
              <a:t>главная медицинская сестра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>
                <a:ln w="1905"/>
                <a:solidFill>
                  <a:srgbClr val="004600"/>
                </a:solidFill>
                <a:latin typeface="Calibri"/>
              </a:rPr>
              <a:t>БУЗОО </a:t>
            </a:r>
            <a:r>
              <a:rPr lang="ru-RU" sz="2200" b="1" i="1" dirty="0" smtClean="0">
                <a:ln w="1905"/>
                <a:solidFill>
                  <a:srgbClr val="004600"/>
                </a:solidFill>
                <a:latin typeface="Calibri"/>
              </a:rPr>
              <a:t>«ККД», </a:t>
            </a:r>
            <a:r>
              <a:rPr lang="ru-RU" sz="2200" b="1" i="1" dirty="0">
                <a:ln w="1905"/>
                <a:solidFill>
                  <a:srgbClr val="004600"/>
                </a:solidFill>
                <a:latin typeface="Calibri"/>
              </a:rPr>
              <a:t>председатель </a:t>
            </a:r>
            <a:r>
              <a:rPr lang="ru-RU" sz="2200" b="1" i="1" dirty="0" smtClean="0">
                <a:ln w="1905"/>
                <a:solidFill>
                  <a:srgbClr val="004600"/>
                </a:solidFill>
                <a:latin typeface="Calibri"/>
              </a:rPr>
              <a:t>информационно-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 smtClean="0">
                <a:ln w="1905"/>
                <a:solidFill>
                  <a:srgbClr val="004600"/>
                </a:solidFill>
                <a:latin typeface="Calibri"/>
              </a:rPr>
              <a:t>аналитического </a:t>
            </a:r>
            <a:r>
              <a:rPr lang="ru-RU" sz="2200" b="1" i="1" dirty="0">
                <a:ln w="1905"/>
                <a:solidFill>
                  <a:srgbClr val="004600"/>
                </a:solidFill>
                <a:latin typeface="Calibri"/>
              </a:rPr>
              <a:t>комитета ОПСА </a:t>
            </a:r>
          </a:p>
        </p:txBody>
      </p:sp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52425"/>
            <a:ext cx="2535238" cy="2271713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9" name="Равнобедренный треугольник 28"/>
          <p:cNvSpPr/>
          <p:nvPr/>
        </p:nvSpPr>
        <p:spPr bwMode="auto">
          <a:xfrm rot="600000">
            <a:off x="5540375" y="3175"/>
            <a:ext cx="3729038" cy="696913"/>
          </a:xfrm>
          <a:prstGeom prst="triangle">
            <a:avLst/>
          </a:prstGeom>
          <a:solidFill>
            <a:srgbClr val="33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8925" y="0"/>
            <a:ext cx="3775075" cy="1016000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DE0000"/>
          </a:soli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pic>
        <p:nvPicPr>
          <p:cNvPr id="19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692696"/>
            <a:ext cx="1434476" cy="1362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764704"/>
            <a:ext cx="897257" cy="126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Прямоугольный треугольник 22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24" name="Прямоугольный треугольник 23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2996952"/>
            <a:ext cx="90364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ahoma" pitchFamily="34" charset="0"/>
                <a:cs typeface="Calibri" pitchFamily="34" charset="0"/>
              </a:rPr>
              <a:t>НОВЫЕ РОЛИ МЕДИЦИНСКОЙ СЕСТРЫ НА АМБУЛАТОРНОМ ЭТАПЕ РЕАБИЛИТАЦИИ ПАЦИЕНТОВ, ПЕРЕНЕСШИХ ОСТРЫЙ КОРОНАРНЫЙ СИНДРОМ </a:t>
            </a:r>
            <a:endParaRPr lang="ru-RU" sz="2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авнобедренный треугольник 5"/>
          <p:cNvSpPr/>
          <p:nvPr/>
        </p:nvSpPr>
        <p:spPr>
          <a:xfrm rot="600000">
            <a:off x="5540375" y="3175"/>
            <a:ext cx="3729038" cy="696913"/>
          </a:xfrm>
          <a:prstGeom prst="triangle">
            <a:avLst/>
          </a:prstGeom>
          <a:solidFill>
            <a:srgbClr val="33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7" name="Freeform 88"/>
          <p:cNvSpPr>
            <a:spLocks/>
          </p:cNvSpPr>
          <p:nvPr/>
        </p:nvSpPr>
        <p:spPr bwMode="auto">
          <a:xfrm>
            <a:off x="5368925" y="0"/>
            <a:ext cx="3775075" cy="1016000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DE0000"/>
          </a:soli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pic>
        <p:nvPicPr>
          <p:cNvPr id="12294" name="Рисунок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09" y="2101509"/>
            <a:ext cx="6349091" cy="4351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9612" y="1085255"/>
            <a:ext cx="699452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3400" b="1">
                <a:solidFill>
                  <a:srgbClr val="C00000"/>
                </a:solidFill>
              </a:defRPr>
            </a:lvl1pPr>
          </a:lstStyle>
          <a:p>
            <a:r>
              <a:rPr lang="ru-RU" dirty="0"/>
              <a:t>ЭТАПЫ КАРДИОРЕАБИЛИТАЦИИ</a:t>
            </a:r>
            <a:r>
              <a:rPr lang="en-US" dirty="0"/>
              <a:t>:</a:t>
            </a:r>
            <a:endParaRPr lang="ru-RU" dirty="0"/>
          </a:p>
        </p:txBody>
      </p:sp>
      <p:pic>
        <p:nvPicPr>
          <p:cNvPr id="12296" name="Picture 2" descr="G:\ПРИЕМНОЕ\x_kfbTptef8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4137" y="975360"/>
            <a:ext cx="1377562" cy="112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6552059" y="2238375"/>
            <a:ext cx="2449512" cy="1331913"/>
          </a:xfrm>
          <a:prstGeom prst="roundRect">
            <a:avLst/>
          </a:prstGeom>
          <a:solidFill>
            <a:srgbClr val="C1ED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 dirty="0"/>
              <a:t>ОКБ, КМХЦ, ККД, МСЧ №7, БСМП №1, МСЧ №4, КМСЧ №9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552059" y="3803650"/>
            <a:ext cx="2449512" cy="1071563"/>
          </a:xfrm>
          <a:prstGeom prst="roundRect">
            <a:avLst/>
          </a:prstGeom>
          <a:solidFill>
            <a:srgbClr val="D6CBF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/>
              <a:t>ОКБ, </a:t>
            </a:r>
          </a:p>
          <a:p>
            <a:pPr algn="ctr" eaLnBrk="1" hangingPunct="1"/>
            <a:r>
              <a:rPr lang="ru-RU" altLang="ru-RU" b="1"/>
              <a:t>КМХЦ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588571" y="5157788"/>
            <a:ext cx="2447925" cy="1069975"/>
          </a:xfrm>
          <a:prstGeom prst="roundRect">
            <a:avLst/>
          </a:prstGeom>
          <a:solidFill>
            <a:srgbClr val="CFEE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/>
              <a:t>ККД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6178649" y="2636912"/>
            <a:ext cx="401637" cy="484188"/>
          </a:xfrm>
          <a:prstGeom prst="rightArrow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6184999" y="5391497"/>
            <a:ext cx="403225" cy="485775"/>
          </a:xfrm>
          <a:prstGeom prst="rightArrow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6184999" y="4038947"/>
            <a:ext cx="403225" cy="484187"/>
          </a:xfrm>
          <a:prstGeom prst="rightArrow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" name="Picture 2" descr="C:\Users\Sveta\Desktop\Эмблема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ый треугольник 20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5183" y="1973982"/>
            <a:ext cx="1008063" cy="8651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3316" name="Группа 9"/>
          <p:cNvGrpSpPr>
            <a:grpSpLocks/>
          </p:cNvGrpSpPr>
          <p:nvPr/>
        </p:nvGrpSpPr>
        <p:grpSpPr bwMode="auto">
          <a:xfrm>
            <a:off x="5397500" y="0"/>
            <a:ext cx="3898900" cy="1016000"/>
            <a:chOff x="5326996" y="-1"/>
            <a:chExt cx="3899747" cy="1015927"/>
          </a:xfrm>
        </p:grpSpPr>
        <p:sp>
          <p:nvSpPr>
            <p:cNvPr id="11" name="Равнобедренный треугольник 10"/>
            <p:cNvSpPr/>
            <p:nvPr/>
          </p:nvSpPr>
          <p:spPr>
            <a:xfrm rot="600000">
              <a:off x="5498483" y="3174"/>
              <a:ext cx="3728260" cy="698450"/>
            </a:xfrm>
            <a:prstGeom prst="triangle">
              <a:avLst/>
            </a:prstGeom>
            <a:solidFill>
              <a:srgbClr val="0B6B3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58668" tIns="29334" rIns="58668" bIns="29334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B6B30"/>
                </a:solidFill>
              </a:endParaRPr>
            </a:p>
          </p:txBody>
        </p:sp>
        <p:sp>
          <p:nvSpPr>
            <p:cNvPr id="12" name="Freeform 88"/>
            <p:cNvSpPr>
              <a:spLocks/>
            </p:cNvSpPr>
            <p:nvPr/>
          </p:nvSpPr>
          <p:spPr bwMode="auto">
            <a:xfrm>
              <a:off x="5326996" y="-1"/>
              <a:ext cx="3774308" cy="1015927"/>
            </a:xfrm>
            <a:custGeom>
              <a:avLst/>
              <a:gdLst>
                <a:gd name="T0" fmla="+- 0 11681 6828"/>
                <a:gd name="T1" fmla="*/ T0 w 4853"/>
                <a:gd name="T2" fmla="+- 0 192 192"/>
                <a:gd name="T3" fmla="*/ 192 h 3761"/>
                <a:gd name="T4" fmla="+- 0 6828 6828"/>
                <a:gd name="T5" fmla="*/ T4 w 4853"/>
                <a:gd name="T6" fmla="+- 0 192 192"/>
                <a:gd name="T7" fmla="*/ 192 h 3761"/>
                <a:gd name="T8" fmla="+- 0 10027 6828"/>
                <a:gd name="T9" fmla="*/ T8 w 4853"/>
                <a:gd name="T10" fmla="+- 0 1482 192"/>
                <a:gd name="T11" fmla="*/ 1482 h 3761"/>
                <a:gd name="T12" fmla="+- 0 11681 6828"/>
                <a:gd name="T13" fmla="*/ T12 w 4853"/>
                <a:gd name="T14" fmla="+- 0 3953 192"/>
                <a:gd name="T15" fmla="*/ 3953 h 3761"/>
                <a:gd name="T16" fmla="+- 0 11681 6828"/>
                <a:gd name="T17" fmla="*/ T16 w 4853"/>
                <a:gd name="T18" fmla="+- 0 192 192"/>
                <a:gd name="T19" fmla="*/ 192 h 376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853" h="3761">
                  <a:moveTo>
                    <a:pt x="4853" y="0"/>
                  </a:moveTo>
                  <a:lnTo>
                    <a:pt x="0" y="0"/>
                  </a:lnTo>
                  <a:lnTo>
                    <a:pt x="3199" y="1290"/>
                  </a:lnTo>
                  <a:lnTo>
                    <a:pt x="4853" y="3761"/>
                  </a:lnTo>
                  <a:lnTo>
                    <a:pt x="4853" y="0"/>
                  </a:ln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lIns="43998" tIns="21999" rIns="43998" bIns="21999" upright="1"/>
            <a:lstStyle/>
            <a:p>
              <a:pPr defTabSz="44000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kern="0">
                <a:solidFill>
                  <a:sysClr val="windowText" lastClr="000000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13318" name="Прямоугольник 1"/>
          <p:cNvSpPr>
            <a:spLocks noChangeArrowheads="1"/>
          </p:cNvSpPr>
          <p:nvPr/>
        </p:nvSpPr>
        <p:spPr bwMode="auto">
          <a:xfrm>
            <a:off x="95250" y="908720"/>
            <a:ext cx="904875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600" b="1" dirty="0">
                <a:solidFill>
                  <a:srgbClr val="C00000"/>
                </a:solidFill>
              </a:rPr>
              <a:t>НОРМАТИВНАЯ БАЗА ОРГАНИЗАЦИИ  ТРЕТЬЕГО (АМБУЛАТОРНОГО) ЭТАПА  МЕДИЦИНСКОЙ РЕАБИЛИТАЦИИ</a:t>
            </a:r>
          </a:p>
        </p:txBody>
      </p:sp>
      <p:pic>
        <p:nvPicPr>
          <p:cNvPr id="1331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108" y="2126382"/>
            <a:ext cx="3238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771" y="3318346"/>
            <a:ext cx="39052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471" y="4451375"/>
            <a:ext cx="392112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408" y="5673303"/>
            <a:ext cx="3810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Овал 13"/>
          <p:cNvSpPr/>
          <p:nvPr/>
        </p:nvSpPr>
        <p:spPr>
          <a:xfrm>
            <a:off x="72008" y="3104034"/>
            <a:ext cx="1008063" cy="86518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5496" y="4268812"/>
            <a:ext cx="1008062" cy="8651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6133" y="5516141"/>
            <a:ext cx="1008063" cy="86518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26" name="TextBox 3"/>
          <p:cNvSpPr txBox="1">
            <a:spLocks noChangeArrowheads="1"/>
          </p:cNvSpPr>
          <p:nvPr/>
        </p:nvSpPr>
        <p:spPr bwMode="auto">
          <a:xfrm>
            <a:off x="1107058" y="3065562"/>
            <a:ext cx="7891712" cy="1061829"/>
          </a:xfrm>
          <a:prstGeom prst="rect">
            <a:avLst/>
          </a:prstGeom>
          <a:gradFill>
            <a:gsLst>
              <a:gs pos="0">
                <a:schemeClr val="accent2">
                  <a:tint val="50000"/>
                  <a:satMod val="300000"/>
                  <a:lumMod val="22000"/>
                  <a:lumOff val="78000"/>
                </a:schemeClr>
              </a:gs>
              <a:gs pos="35000">
                <a:schemeClr val="accent2">
                  <a:tint val="37000"/>
                  <a:satMod val="300000"/>
                  <a:lumMod val="0"/>
                  <a:lumOff val="100000"/>
                </a:schemeClr>
              </a:gs>
              <a:gs pos="100000">
                <a:schemeClr val="accent2">
                  <a:tint val="15000"/>
                  <a:satMod val="350000"/>
                  <a:lumMod val="62000"/>
                  <a:lumOff val="38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ts val="4200"/>
              </a:spcBef>
            </a:pPr>
            <a:r>
              <a:rPr lang="ru-RU" altLang="ru-RU" sz="2100" b="1" dirty="0"/>
              <a:t>Приказ МЗ РФ от 29 декабря 2012 г. №1705н «О порядке организации медицинской реабилитации»</a:t>
            </a:r>
          </a:p>
          <a:p>
            <a:pPr eaLnBrk="1" hangingPunct="1"/>
            <a:endParaRPr lang="ru-RU" altLang="ru-RU" sz="2100" b="1" i="1" dirty="0"/>
          </a:p>
        </p:txBody>
      </p:sp>
      <p:sp>
        <p:nvSpPr>
          <p:cNvPr id="13327" name="TextBox 19"/>
          <p:cNvSpPr txBox="1">
            <a:spLocks noChangeArrowheads="1"/>
          </p:cNvSpPr>
          <p:nvPr/>
        </p:nvSpPr>
        <p:spPr bwMode="auto">
          <a:xfrm>
            <a:off x="1107057" y="1916832"/>
            <a:ext cx="7882987" cy="10618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100" b="1" dirty="0"/>
              <a:t>Приказ МЗ РФ от 15 ноября 2012 г. №918н «Порядок оказания медицинской помощи больным с сердечно-сосудистыми заболеваниями»</a:t>
            </a:r>
          </a:p>
        </p:txBody>
      </p:sp>
      <p:sp>
        <p:nvSpPr>
          <p:cNvPr id="13328" name="TextBox 20"/>
          <p:cNvSpPr txBox="1">
            <a:spLocks noChangeArrowheads="1"/>
          </p:cNvSpPr>
          <p:nvPr/>
        </p:nvSpPr>
        <p:spPr bwMode="auto">
          <a:xfrm>
            <a:off x="1107058" y="5463515"/>
            <a:ext cx="7891712" cy="1061829"/>
          </a:xfrm>
          <a:prstGeom prst="rect">
            <a:avLst/>
          </a:prstGeom>
          <a:gradFill>
            <a:gsLst>
              <a:gs pos="0">
                <a:schemeClr val="accent2">
                  <a:tint val="50000"/>
                  <a:satMod val="300000"/>
                  <a:lumMod val="22000"/>
                  <a:lumOff val="78000"/>
                </a:schemeClr>
              </a:gs>
              <a:gs pos="35000">
                <a:schemeClr val="accent2">
                  <a:tint val="37000"/>
                  <a:satMod val="300000"/>
                  <a:lumMod val="0"/>
                  <a:lumOff val="100000"/>
                </a:schemeClr>
              </a:gs>
              <a:gs pos="100000">
                <a:schemeClr val="accent2">
                  <a:tint val="15000"/>
                  <a:satMod val="350000"/>
                  <a:lumMod val="62000"/>
                  <a:lumOff val="38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100" b="1" dirty="0"/>
              <a:t>Проект Российских рекомендаций «Коронарное шунтирование больных ИБС: Реабилитация и вторичная профилактика», 2016 </a:t>
            </a:r>
            <a:r>
              <a:rPr lang="ru-RU" altLang="ru-RU" sz="2100" b="1" dirty="0" smtClean="0"/>
              <a:t>год</a:t>
            </a:r>
            <a:endParaRPr lang="ru-RU" altLang="ru-RU" sz="2100" b="1" dirty="0"/>
          </a:p>
        </p:txBody>
      </p:sp>
      <p:sp>
        <p:nvSpPr>
          <p:cNvPr id="13329" name="TextBox 21"/>
          <p:cNvSpPr txBox="1">
            <a:spLocks noChangeArrowheads="1"/>
          </p:cNvSpPr>
          <p:nvPr/>
        </p:nvSpPr>
        <p:spPr bwMode="auto">
          <a:xfrm>
            <a:off x="1083246" y="4236328"/>
            <a:ext cx="7881242" cy="10618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100" b="1"/>
              <a:t>Проект Российских клинических рекомендаций по «Реабилитации и вторичной профилактике больных с острым инфарктом миокарда с подъемом сегмента </a:t>
            </a:r>
            <a:r>
              <a:rPr lang="en-US" altLang="ru-RU" sz="2100" b="1"/>
              <a:t>ST</a:t>
            </a:r>
            <a:r>
              <a:rPr lang="ru-RU" altLang="ru-RU" sz="2100" b="1"/>
              <a:t>», 2014 год</a:t>
            </a:r>
          </a:p>
        </p:txBody>
      </p:sp>
      <p:sp>
        <p:nvSpPr>
          <p:cNvPr id="20" name="Прямоугольный треугольник 19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21" name="Прямоугольный треугольник 20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22" name="Picture 2" descr="C:\Users\Sveta\Desktop\Эмблема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авнобедренный треугольник 5"/>
          <p:cNvSpPr/>
          <p:nvPr/>
        </p:nvSpPr>
        <p:spPr>
          <a:xfrm rot="600000">
            <a:off x="5540375" y="3175"/>
            <a:ext cx="3729038" cy="696913"/>
          </a:xfrm>
          <a:prstGeom prst="triangle">
            <a:avLst/>
          </a:prstGeom>
          <a:solidFill>
            <a:srgbClr val="33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7" name="Freeform 88"/>
          <p:cNvSpPr>
            <a:spLocks/>
          </p:cNvSpPr>
          <p:nvPr/>
        </p:nvSpPr>
        <p:spPr bwMode="auto">
          <a:xfrm>
            <a:off x="5368925" y="0"/>
            <a:ext cx="3775075" cy="1016000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DE0000"/>
          </a:soli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14342" name="Прямоугольник 13"/>
          <p:cNvSpPr>
            <a:spLocks noChangeArrowheads="1"/>
          </p:cNvSpPr>
          <p:nvPr/>
        </p:nvSpPr>
        <p:spPr bwMode="auto">
          <a:xfrm>
            <a:off x="4622800" y="-15863888"/>
            <a:ext cx="14854238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6500" b="1"/>
              <a:t>К</a:t>
            </a:r>
            <a:r>
              <a:rPr lang="ru-RU" altLang="ru-RU" sz="7200" b="1"/>
              <a:t>ОМПЛЕКСНАЯ  ПРОГРАММА  </a:t>
            </a:r>
          </a:p>
          <a:p>
            <a:pPr eaLnBrk="1" hangingPunct="1"/>
            <a:r>
              <a:rPr lang="ru-RU" altLang="ru-RU" sz="7200" b="1"/>
              <a:t>3  ЭТАПА  РЕАБИЛИТАЦИИ  ВКЛЮЧАЕТ:</a:t>
            </a:r>
          </a:p>
        </p:txBody>
      </p:sp>
      <p:sp>
        <p:nvSpPr>
          <p:cNvPr id="14343" name="Прямоугольник 14"/>
          <p:cNvSpPr>
            <a:spLocks noChangeArrowheads="1"/>
          </p:cNvSpPr>
          <p:nvPr/>
        </p:nvSpPr>
        <p:spPr bwMode="auto">
          <a:xfrm>
            <a:off x="182591" y="1628800"/>
            <a:ext cx="8961409" cy="4909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2300" b="1" dirty="0">
                <a:ln w="1905"/>
                <a:solidFill>
                  <a:srgbClr val="004600"/>
                </a:solidFill>
                <a:latin typeface="Calibri"/>
              </a:rPr>
              <a:t>образовательная программа  для </a:t>
            </a:r>
            <a:r>
              <a:rPr lang="ru-RU" altLang="ru-RU" sz="2300" b="1" dirty="0" smtClean="0">
                <a:ln w="1905"/>
                <a:solidFill>
                  <a:srgbClr val="004600"/>
                </a:solidFill>
                <a:latin typeface="Calibri"/>
              </a:rPr>
              <a:t>коронарного  </a:t>
            </a:r>
            <a:r>
              <a:rPr lang="ru-RU" altLang="ru-RU" sz="2300" b="1" dirty="0">
                <a:ln w="1905"/>
                <a:solidFill>
                  <a:srgbClr val="004600"/>
                </a:solidFill>
                <a:latin typeface="Calibri"/>
              </a:rPr>
              <a:t>больного  и  его родственников</a:t>
            </a:r>
            <a:r>
              <a:rPr lang="en-US" altLang="ru-RU" sz="2300" b="1" dirty="0">
                <a:ln w="1905"/>
                <a:solidFill>
                  <a:srgbClr val="004600"/>
                </a:solidFill>
                <a:latin typeface="Calibri"/>
              </a:rPr>
              <a:t>;</a:t>
            </a:r>
            <a:endParaRPr lang="ru-RU" altLang="ru-RU" sz="2300" b="1" dirty="0">
              <a:ln w="1905"/>
              <a:solidFill>
                <a:srgbClr val="004600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2300" b="1" dirty="0">
                <a:ln w="1905"/>
                <a:solidFill>
                  <a:srgbClr val="004600"/>
                </a:solidFill>
                <a:latin typeface="Calibri"/>
              </a:rPr>
              <a:t>разработка </a:t>
            </a:r>
            <a:r>
              <a:rPr lang="ru-RU" altLang="ru-RU" sz="2300" b="1" dirty="0" smtClean="0">
                <a:ln w="1905"/>
                <a:solidFill>
                  <a:srgbClr val="004600"/>
                </a:solidFill>
                <a:latin typeface="Calibri"/>
              </a:rPr>
              <a:t>комплексов   физических тренировок </a:t>
            </a:r>
            <a:r>
              <a:rPr lang="ru-RU" altLang="ru-RU" sz="2300" b="1" dirty="0">
                <a:ln w="1905"/>
                <a:solidFill>
                  <a:srgbClr val="004600"/>
                </a:solidFill>
                <a:latin typeface="Calibri"/>
              </a:rPr>
              <a:t>(контролируемых индивидуальных и  групповых)</a:t>
            </a:r>
            <a:r>
              <a:rPr lang="en-US" altLang="ru-RU" sz="2300" b="1" dirty="0">
                <a:ln w="1905"/>
                <a:solidFill>
                  <a:srgbClr val="004600"/>
                </a:solidFill>
                <a:latin typeface="Calibri"/>
              </a:rPr>
              <a:t>;</a:t>
            </a:r>
            <a:endParaRPr lang="ru-RU" altLang="ru-RU" sz="2300" b="1" dirty="0">
              <a:ln w="1905"/>
              <a:solidFill>
                <a:srgbClr val="004600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2300" b="1" dirty="0">
                <a:ln w="1905"/>
                <a:solidFill>
                  <a:srgbClr val="004600"/>
                </a:solidFill>
                <a:latin typeface="Calibri"/>
              </a:rPr>
              <a:t>психологическая </a:t>
            </a:r>
            <a:r>
              <a:rPr lang="ru-RU" altLang="ru-RU" sz="2300" b="1" dirty="0" smtClean="0">
                <a:ln w="1905"/>
                <a:solidFill>
                  <a:srgbClr val="004600"/>
                </a:solidFill>
                <a:latin typeface="Calibri"/>
              </a:rPr>
              <a:t>реабилитация и восстановление </a:t>
            </a:r>
            <a:r>
              <a:rPr lang="ru-RU" altLang="ru-RU" sz="2300" b="1" dirty="0">
                <a:ln w="1905"/>
                <a:solidFill>
                  <a:srgbClr val="004600"/>
                </a:solidFill>
                <a:latin typeface="Calibri"/>
              </a:rPr>
              <a:t>сексуальной активности</a:t>
            </a:r>
            <a:r>
              <a:rPr lang="en-US" altLang="ru-RU" sz="2300" b="1" dirty="0">
                <a:ln w="1905"/>
                <a:solidFill>
                  <a:srgbClr val="004600"/>
                </a:solidFill>
                <a:latin typeface="Calibri"/>
              </a:rPr>
              <a:t>;</a:t>
            </a:r>
            <a:endParaRPr lang="ru-RU" altLang="ru-RU" sz="2300" b="1" dirty="0">
              <a:ln w="1905"/>
              <a:solidFill>
                <a:srgbClr val="004600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2300" b="1" dirty="0">
                <a:ln w="1905"/>
                <a:solidFill>
                  <a:srgbClr val="004600"/>
                </a:solidFill>
                <a:latin typeface="Calibri"/>
              </a:rPr>
              <a:t>консультация  по  модификации  факторов  риска  сердечно-сосудистых  </a:t>
            </a:r>
            <a:r>
              <a:rPr lang="ru-RU" altLang="ru-RU" sz="2300" b="1" dirty="0" smtClean="0">
                <a:ln w="1905"/>
                <a:solidFill>
                  <a:srgbClr val="004600"/>
                </a:solidFill>
                <a:latin typeface="Calibri"/>
              </a:rPr>
              <a:t>заболеваний</a:t>
            </a:r>
            <a:r>
              <a:rPr lang="ru-RU" altLang="ru-RU" sz="2300" b="1" dirty="0">
                <a:ln w="1905"/>
                <a:solidFill>
                  <a:srgbClr val="004600"/>
                </a:solidFill>
                <a:latin typeface="Calibri"/>
              </a:rPr>
              <a:t>, </a:t>
            </a:r>
            <a:r>
              <a:rPr lang="ru-RU" altLang="ru-RU" sz="2300" b="1" dirty="0" smtClean="0">
                <a:ln w="1905"/>
                <a:solidFill>
                  <a:srgbClr val="004600"/>
                </a:solidFill>
                <a:latin typeface="Calibri"/>
              </a:rPr>
              <a:t>вопросам  образа жизни</a:t>
            </a:r>
            <a:r>
              <a:rPr lang="ru-RU" altLang="ru-RU" sz="2300" b="1" dirty="0">
                <a:ln w="1905"/>
                <a:solidFill>
                  <a:srgbClr val="004600"/>
                </a:solidFill>
                <a:latin typeface="Calibri"/>
              </a:rPr>
              <a:t>, приверженности к назначенной терапии</a:t>
            </a:r>
            <a:r>
              <a:rPr lang="en-US" altLang="ru-RU" sz="2300" b="1" dirty="0">
                <a:ln w="1905"/>
                <a:solidFill>
                  <a:srgbClr val="004600"/>
                </a:solidFill>
                <a:latin typeface="Calibri"/>
              </a:rPr>
              <a:t>;</a:t>
            </a:r>
            <a:endParaRPr lang="ru-RU" altLang="ru-RU" sz="2300" b="1" dirty="0">
              <a:ln w="1905"/>
              <a:solidFill>
                <a:srgbClr val="004600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2300" b="1" dirty="0">
                <a:ln w="1905"/>
                <a:solidFill>
                  <a:srgbClr val="004600"/>
                </a:solidFill>
                <a:latin typeface="Calibri"/>
              </a:rPr>
              <a:t>оценка  эффективности  реабилитации,  трудоспособности и перспектив ее восстановления.</a:t>
            </a:r>
          </a:p>
        </p:txBody>
      </p:sp>
      <p:sp>
        <p:nvSpPr>
          <p:cNvPr id="14344" name="Прямоугольник 15"/>
          <p:cNvSpPr>
            <a:spLocks noChangeArrowheads="1"/>
          </p:cNvSpPr>
          <p:nvPr/>
        </p:nvSpPr>
        <p:spPr bwMode="auto">
          <a:xfrm>
            <a:off x="430212" y="980728"/>
            <a:ext cx="871378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3000" b="1" dirty="0" smtClean="0">
                <a:solidFill>
                  <a:srgbClr val="C00000"/>
                </a:solidFill>
              </a:rPr>
              <a:t>КОМПЛЕКСНАЯ ПРОГРАММА 3-ГО  ЭТАПА:</a:t>
            </a:r>
            <a:endParaRPr lang="ru-RU" altLang="ru-RU" sz="3000" b="1" dirty="0">
              <a:solidFill>
                <a:srgbClr val="C00000"/>
              </a:solidFill>
            </a:endParaRPr>
          </a:p>
        </p:txBody>
      </p:sp>
      <p:pic>
        <p:nvPicPr>
          <p:cNvPr id="13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ый треугольник 13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2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91A5AE"/>
              </a:clrFrom>
              <a:clrTo>
                <a:srgbClr val="91A5AE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31317"/>
            <a:ext cx="9144000" cy="461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Равнобедренный треугольник 5"/>
          <p:cNvSpPr/>
          <p:nvPr/>
        </p:nvSpPr>
        <p:spPr>
          <a:xfrm rot="600000">
            <a:off x="5540375" y="3175"/>
            <a:ext cx="3729038" cy="696913"/>
          </a:xfrm>
          <a:prstGeom prst="triangle">
            <a:avLst/>
          </a:prstGeom>
          <a:solidFill>
            <a:srgbClr val="33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7" name="Freeform 88"/>
          <p:cNvSpPr>
            <a:spLocks/>
          </p:cNvSpPr>
          <p:nvPr/>
        </p:nvSpPr>
        <p:spPr bwMode="auto">
          <a:xfrm>
            <a:off x="5368925" y="0"/>
            <a:ext cx="3775075" cy="1016000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DE0000"/>
          </a:soli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7752" y="980728"/>
            <a:ext cx="9086776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500" b="1" dirty="0">
                <a:solidFill>
                  <a:srgbClr val="C00000"/>
                </a:solidFill>
              </a:rPr>
              <a:t>МУЛЬТИДИСЦИПЛИНАРНОСТЬ РЕАБИЛИТАЦИОННОГО ПРОЦЕССА: СТРУКТУРА МУЛЬТИДИСЦИПЛИНАРНОЙ БРИГАДЫ</a:t>
            </a:r>
          </a:p>
        </p:txBody>
      </p:sp>
      <p:pic>
        <p:nvPicPr>
          <p:cNvPr id="15368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028" y="2088028"/>
            <a:ext cx="8319436" cy="429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C:\Users\Sveta\Desktop\Эмблема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ый треугольник 13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83568" y="1677000"/>
            <a:ext cx="7934325" cy="5212264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700554"/>
            <a:ext cx="8261350" cy="5040814"/>
          </a:xfrm>
          <a:prstGeom prst="rect">
            <a:avLst/>
          </a:prstGeom>
          <a:solidFill>
            <a:schemeClr val="bg1">
              <a:lumMod val="9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flipH="1">
            <a:off x="0" y="6499225"/>
            <a:ext cx="9144000" cy="358775"/>
          </a:xfrm>
          <a:prstGeom prst="rtTriangle">
            <a:avLst/>
          </a:prstGeom>
          <a:solidFill>
            <a:srgbClr val="0B6B30"/>
          </a:solidFill>
          <a:ln>
            <a:solidFill>
              <a:srgbClr val="0B6B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6389" name="Группа 9"/>
          <p:cNvGrpSpPr>
            <a:grpSpLocks/>
          </p:cNvGrpSpPr>
          <p:nvPr/>
        </p:nvGrpSpPr>
        <p:grpSpPr bwMode="auto">
          <a:xfrm>
            <a:off x="5327650" y="0"/>
            <a:ext cx="3997325" cy="1125538"/>
            <a:chOff x="5326996" y="-1"/>
            <a:chExt cx="3899747" cy="1015927"/>
          </a:xfrm>
        </p:grpSpPr>
        <p:sp>
          <p:nvSpPr>
            <p:cNvPr id="11" name="Равнобедренный треугольник 10"/>
            <p:cNvSpPr/>
            <p:nvPr/>
          </p:nvSpPr>
          <p:spPr>
            <a:xfrm rot="600000">
              <a:off x="5497358" y="2865"/>
              <a:ext cx="3729385" cy="697823"/>
            </a:xfrm>
            <a:prstGeom prst="triangle">
              <a:avLst/>
            </a:prstGeom>
            <a:solidFill>
              <a:srgbClr val="0B6B3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58668" tIns="29334" rIns="58668" bIns="29334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B6B30"/>
                </a:solidFill>
              </a:endParaRPr>
            </a:p>
          </p:txBody>
        </p:sp>
        <p:sp>
          <p:nvSpPr>
            <p:cNvPr id="12" name="Freeform 88"/>
            <p:cNvSpPr>
              <a:spLocks/>
            </p:cNvSpPr>
            <p:nvPr/>
          </p:nvSpPr>
          <p:spPr bwMode="auto">
            <a:xfrm>
              <a:off x="5326996" y="-1"/>
              <a:ext cx="3774299" cy="1015927"/>
            </a:xfrm>
            <a:custGeom>
              <a:avLst/>
              <a:gdLst>
                <a:gd name="T0" fmla="+- 0 11681 6828"/>
                <a:gd name="T1" fmla="*/ T0 w 4853"/>
                <a:gd name="T2" fmla="+- 0 192 192"/>
                <a:gd name="T3" fmla="*/ 192 h 3761"/>
                <a:gd name="T4" fmla="+- 0 6828 6828"/>
                <a:gd name="T5" fmla="*/ T4 w 4853"/>
                <a:gd name="T6" fmla="+- 0 192 192"/>
                <a:gd name="T7" fmla="*/ 192 h 3761"/>
                <a:gd name="T8" fmla="+- 0 10027 6828"/>
                <a:gd name="T9" fmla="*/ T8 w 4853"/>
                <a:gd name="T10" fmla="+- 0 1482 192"/>
                <a:gd name="T11" fmla="*/ 1482 h 3761"/>
                <a:gd name="T12" fmla="+- 0 11681 6828"/>
                <a:gd name="T13" fmla="*/ T12 w 4853"/>
                <a:gd name="T14" fmla="+- 0 3953 192"/>
                <a:gd name="T15" fmla="*/ 3953 h 3761"/>
                <a:gd name="T16" fmla="+- 0 11681 6828"/>
                <a:gd name="T17" fmla="*/ T16 w 4853"/>
                <a:gd name="T18" fmla="+- 0 192 192"/>
                <a:gd name="T19" fmla="*/ 192 h 376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853" h="3761">
                  <a:moveTo>
                    <a:pt x="4853" y="0"/>
                  </a:moveTo>
                  <a:lnTo>
                    <a:pt x="0" y="0"/>
                  </a:lnTo>
                  <a:lnTo>
                    <a:pt x="3199" y="1290"/>
                  </a:lnTo>
                  <a:lnTo>
                    <a:pt x="4853" y="3761"/>
                  </a:lnTo>
                  <a:lnTo>
                    <a:pt x="4853" y="0"/>
                  </a:ln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lIns="43998" tIns="21999" rIns="43998" bIns="21999" upright="1"/>
            <a:lstStyle/>
            <a:p>
              <a:pPr defTabSz="44000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kern="0">
                <a:solidFill>
                  <a:sysClr val="windowText" lastClr="000000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16391" name="Объект 3"/>
          <p:cNvSpPr>
            <a:spLocks noGrp="1"/>
          </p:cNvSpPr>
          <p:nvPr>
            <p:ph idx="1"/>
          </p:nvPr>
        </p:nvSpPr>
        <p:spPr>
          <a:xfrm>
            <a:off x="683568" y="692696"/>
            <a:ext cx="8229600" cy="86177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ru-RU" altLang="ru-RU" sz="2500" b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ПАЦИЕНТООРИЕНТИРОВАННАЯ  </a:t>
            </a:r>
            <a:r>
              <a:rPr lang="ru-RU" altLang="ru-RU" sz="25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МОДЕЛЬ </a:t>
            </a:r>
            <a:endParaRPr lang="ru-RU" altLang="ru-RU" sz="2500" b="1" dirty="0" smtClean="0">
              <a:solidFill>
                <a:srgbClr val="C00000"/>
              </a:solidFill>
              <a:latin typeface="Calibri" pitchFamily="34" charset="0"/>
              <a:cs typeface="Arial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ru-RU" altLang="ru-RU" sz="2500" b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СЕСТРИНСКОЙ  ПОМОЩИ</a:t>
            </a:r>
            <a:endParaRPr lang="ru-RU" altLang="ru-RU" sz="2500" b="1" dirty="0">
              <a:solidFill>
                <a:srgbClr val="C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2616" y="2304023"/>
            <a:ext cx="3313360" cy="46166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Общепринятая модель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80707" y="2288505"/>
            <a:ext cx="2879725" cy="461665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/>
              <a:t>Новая модель</a:t>
            </a:r>
          </a:p>
        </p:txBody>
      </p:sp>
      <p:sp>
        <p:nvSpPr>
          <p:cNvPr id="6" name="Овал 5"/>
          <p:cNvSpPr/>
          <p:nvPr/>
        </p:nvSpPr>
        <p:spPr>
          <a:xfrm>
            <a:off x="539552" y="3023518"/>
            <a:ext cx="4176464" cy="292576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ru-RU" altLang="ru-RU" sz="2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/>
            <a:endParaRPr lang="ru-RU" altLang="ru-RU" sz="2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/>
            <a:r>
              <a:rPr lang="ru-RU" altLang="ru-RU"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процедурной</a:t>
            </a:r>
          </a:p>
          <a:p>
            <a:pPr algn="ctr" eaLnBrk="1" hangingPunct="1"/>
            <a:endParaRPr lang="ru-RU" altLang="ru-RU" sz="2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/>
            <a:r>
              <a:rPr lang="ru-RU" altLang="ru-RU"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палатная (постовая)</a:t>
            </a:r>
          </a:p>
          <a:p>
            <a:pPr algn="ctr" eaLnBrk="1" hangingPunct="1"/>
            <a:endParaRPr lang="ru-RU" altLang="ru-RU" sz="2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/>
            <a:r>
              <a:rPr lang="ru-RU" altLang="ru-RU"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перевязочной</a:t>
            </a:r>
          </a:p>
          <a:p>
            <a:pPr algn="ctr" eaLnBrk="1" hangingPunct="1"/>
            <a:endParaRPr lang="ru-RU" altLang="ru-RU" sz="2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/>
            <a:endParaRPr lang="ru-RU" altLang="ru-RU" sz="2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219451" y="2996952"/>
            <a:ext cx="3529013" cy="292576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200" b="1" dirty="0"/>
              <a:t>Медицинская сестра – координатор</a:t>
            </a:r>
          </a:p>
          <a:p>
            <a:pPr algn="ctr" eaLnBrk="1" hangingPunct="1"/>
            <a:endParaRPr lang="ru-RU" altLang="ru-RU" sz="2200" b="1" dirty="0"/>
          </a:p>
          <a:p>
            <a:pPr algn="ctr" eaLnBrk="1" hangingPunct="1"/>
            <a:r>
              <a:rPr lang="ru-RU" altLang="ru-RU" sz="2200" b="1" dirty="0"/>
              <a:t>Медицинская сестра «клиническая»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4176762" y="3958555"/>
            <a:ext cx="1403350" cy="7921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5" name="Picture 2" descr="C:\Users\Sveta\Desktop\Эмблема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ый треугольник 15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внобедренный треугольник 7"/>
          <p:cNvSpPr/>
          <p:nvPr/>
        </p:nvSpPr>
        <p:spPr>
          <a:xfrm rot="600000">
            <a:off x="5540375" y="3175"/>
            <a:ext cx="3729038" cy="696913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9" name="Freeform 88"/>
          <p:cNvSpPr>
            <a:spLocks/>
          </p:cNvSpPr>
          <p:nvPr/>
        </p:nvSpPr>
        <p:spPr bwMode="auto">
          <a:xfrm>
            <a:off x="5368925" y="0"/>
            <a:ext cx="3775075" cy="1016000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10" name="Прямоугольный треугольник 9"/>
          <p:cNvSpPr/>
          <p:nvPr/>
        </p:nvSpPr>
        <p:spPr>
          <a:xfrm flipH="1">
            <a:off x="255588" y="6453188"/>
            <a:ext cx="8888412" cy="404812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4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1844824"/>
            <a:ext cx="8775700" cy="4464348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Sveta\Desktop\Эмблема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3"/>
          <p:cNvSpPr txBox="1">
            <a:spLocks/>
          </p:cNvSpPr>
          <p:nvPr/>
        </p:nvSpPr>
        <p:spPr>
          <a:xfrm>
            <a:off x="734888" y="1052736"/>
            <a:ext cx="82296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Font typeface="Arial" charset="0"/>
              <a:buNone/>
            </a:pPr>
            <a:r>
              <a:rPr lang="ru-RU" altLang="ru-RU" sz="3000" b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ОРГАНИЗАЦИЯ МАРШРУТИЗАЦИИ ПАЦИЕНТА</a:t>
            </a:r>
            <a:endParaRPr lang="ru-RU" altLang="ru-RU" sz="3000" b="1" dirty="0">
              <a:solidFill>
                <a:srgbClr val="C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856"/>
          <a:stretch/>
        </p:blipFill>
        <p:spPr bwMode="auto">
          <a:xfrm>
            <a:off x="1025511" y="1585901"/>
            <a:ext cx="7434921" cy="505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ый треугольник 2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4" name="Прямоугольный треугольник 3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 rot="600000">
            <a:off x="5540375" y="3175"/>
            <a:ext cx="3729038" cy="696913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6" name="Freeform 88"/>
          <p:cNvSpPr>
            <a:spLocks/>
          </p:cNvSpPr>
          <p:nvPr/>
        </p:nvSpPr>
        <p:spPr bwMode="auto">
          <a:xfrm>
            <a:off x="5368925" y="0"/>
            <a:ext cx="3775075" cy="1016000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pic>
        <p:nvPicPr>
          <p:cNvPr id="7" name="Picture 2" descr="C:\Users\Sveta\Desktop\Эмблема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3"/>
          <p:cNvSpPr txBox="1">
            <a:spLocks/>
          </p:cNvSpPr>
          <p:nvPr/>
        </p:nvSpPr>
        <p:spPr>
          <a:xfrm>
            <a:off x="806896" y="764704"/>
            <a:ext cx="8229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Font typeface="Arial" charset="0"/>
              <a:buNone/>
            </a:pPr>
            <a:r>
              <a:rPr lang="ru-RU" altLang="ru-RU" sz="2700" b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СИСТЕМА ДОЛЕЧИВАНИЯ КАРДИОХИРУРГИЧЕСКИХ БОЛЬНЫХ</a:t>
            </a:r>
            <a:endParaRPr lang="ru-RU" altLang="ru-RU" sz="2700" b="1" dirty="0">
              <a:solidFill>
                <a:srgbClr val="C00000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 rot="600000">
            <a:off x="5540375" y="3175"/>
            <a:ext cx="3729038" cy="696913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4" name="Freeform 88"/>
          <p:cNvSpPr>
            <a:spLocks/>
          </p:cNvSpPr>
          <p:nvPr/>
        </p:nvSpPr>
        <p:spPr bwMode="auto">
          <a:xfrm>
            <a:off x="5368925" y="0"/>
            <a:ext cx="3775075" cy="1016000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5" name="Прямоугольный треугольник 4"/>
          <p:cNvSpPr/>
          <p:nvPr/>
        </p:nvSpPr>
        <p:spPr>
          <a:xfrm flipH="1">
            <a:off x="255588" y="6453188"/>
            <a:ext cx="8888412" cy="404812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62" name="Прямоугольник 5"/>
          <p:cNvSpPr>
            <a:spLocks noChangeArrowheads="1"/>
          </p:cNvSpPr>
          <p:nvPr/>
        </p:nvSpPr>
        <p:spPr bwMode="auto">
          <a:xfrm>
            <a:off x="35496" y="1340768"/>
            <a:ext cx="8973554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2300" b="1" dirty="0">
                <a:ln w="1905"/>
                <a:solidFill>
                  <a:srgbClr val="004600"/>
                </a:solidFill>
                <a:latin typeface="Calibri"/>
              </a:rPr>
              <a:t>определяет конкретные потребности пациента, 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2300" b="1" dirty="0">
                <a:ln w="1905"/>
                <a:solidFill>
                  <a:srgbClr val="004600"/>
                </a:solidFill>
                <a:latin typeface="Calibri"/>
              </a:rPr>
              <a:t>совместно с пациентом и его близкими определяет план действий медицинской сестры дневного стационара, стратегию, направленную на удовлетворение нужд пациента, 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2300" b="1" dirty="0">
                <a:ln w="1905"/>
                <a:solidFill>
                  <a:srgbClr val="004600"/>
                </a:solidFill>
                <a:latin typeface="Calibri"/>
              </a:rPr>
              <a:t>оценивает эффективность проведенной медицинской сестрой работы и профессионализм сестринского вмешательства,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2300" b="1" dirty="0" smtClean="0">
                <a:ln w="1905"/>
                <a:solidFill>
                  <a:srgbClr val="004600"/>
                </a:solidFill>
                <a:latin typeface="Calibri"/>
              </a:rPr>
              <a:t>координирует </a:t>
            </a:r>
            <a:r>
              <a:rPr lang="ru-RU" sz="2300" b="1" dirty="0">
                <a:ln w="1905"/>
                <a:solidFill>
                  <a:srgbClr val="004600"/>
                </a:solidFill>
                <a:latin typeface="Calibri"/>
              </a:rPr>
              <a:t>действия других специалистов по реабилитации пациента.</a:t>
            </a:r>
            <a:endParaRPr lang="ru-RU" altLang="ru-RU" sz="2300" b="1" dirty="0">
              <a:ln w="1905"/>
              <a:solidFill>
                <a:srgbClr val="004600"/>
              </a:solidFill>
              <a:latin typeface="Calibri"/>
            </a:endParaRPr>
          </a:p>
        </p:txBody>
      </p:sp>
      <p:pic>
        <p:nvPicPr>
          <p:cNvPr id="1946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3274" y="4797152"/>
            <a:ext cx="2071576" cy="1673498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9482" y="4803062"/>
            <a:ext cx="1923606" cy="165647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133" y="4797152"/>
            <a:ext cx="1368392" cy="1673498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950" y="4762227"/>
            <a:ext cx="1353988" cy="1673498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ый треугольник 14"/>
          <p:cNvSpPr/>
          <p:nvPr/>
        </p:nvSpPr>
        <p:spPr>
          <a:xfrm flipH="1">
            <a:off x="255588" y="6453188"/>
            <a:ext cx="8888412" cy="404812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ый треугольник 15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18" name="Picture 2" descr="C:\Users\Sveta\Desktop\Эмблема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688921"/>
            <a:ext cx="618707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ru-RU" sz="2700" b="1" dirty="0">
                <a:solidFill>
                  <a:srgbClr val="C00000"/>
                </a:solidFill>
              </a:rPr>
              <a:t>МЕДИЦИНСКАЯ СЕСТРА-КООРДИНАТОР: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242120"/>
            <a:ext cx="8959726" cy="428322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2000"/>
              </a:spcAft>
              <a:buFont typeface="Wingdings" panose="05000000000000000000" pitchFamily="2" charset="2"/>
              <a:buChar char="ü"/>
            </a:pPr>
            <a:r>
              <a:rPr lang="ru-RU" altLang="ru-RU" sz="2700" b="1" dirty="0">
                <a:ln w="1905"/>
                <a:solidFill>
                  <a:srgbClr val="004600"/>
                </a:solidFill>
                <a:latin typeface="Calibri"/>
                <a:cs typeface="Arial" charset="0"/>
              </a:rPr>
              <a:t>внимательное и заботливое </a:t>
            </a:r>
            <a:r>
              <a:rPr lang="ru-RU" altLang="ru-RU" sz="2700" b="1" dirty="0" smtClean="0">
                <a:ln w="1905"/>
                <a:solidFill>
                  <a:srgbClr val="004600"/>
                </a:solidFill>
                <a:latin typeface="Calibri"/>
                <a:cs typeface="Arial" charset="0"/>
              </a:rPr>
              <a:t>общение </a:t>
            </a:r>
            <a:r>
              <a:rPr lang="ru-RU" altLang="ru-RU" sz="2700" b="1" dirty="0">
                <a:ln w="1905"/>
                <a:solidFill>
                  <a:srgbClr val="004600"/>
                </a:solidFill>
                <a:latin typeface="Calibri"/>
                <a:cs typeface="Arial" charset="0"/>
              </a:rPr>
              <a:t>(психологическая реабилитация)</a:t>
            </a:r>
            <a:r>
              <a:rPr lang="en-US" altLang="ru-RU" sz="2700" b="1" dirty="0">
                <a:ln w="1905"/>
                <a:solidFill>
                  <a:srgbClr val="004600"/>
                </a:solidFill>
                <a:latin typeface="Calibri"/>
                <a:cs typeface="Arial" charset="0"/>
              </a:rPr>
              <a:t>;</a:t>
            </a:r>
            <a:endParaRPr lang="ru-RU" altLang="ru-RU" sz="2700" b="1" dirty="0">
              <a:ln w="1905"/>
              <a:solidFill>
                <a:srgbClr val="004600"/>
              </a:solidFill>
              <a:latin typeface="Calibri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2000"/>
              </a:spcAft>
              <a:buFont typeface="Wingdings" panose="05000000000000000000" pitchFamily="2" charset="2"/>
              <a:buChar char="ü"/>
            </a:pPr>
            <a:r>
              <a:rPr lang="ru-RU" altLang="ru-RU" sz="2700" b="1" dirty="0">
                <a:ln w="1905"/>
                <a:solidFill>
                  <a:srgbClr val="004600"/>
                </a:solidFill>
                <a:latin typeface="Calibri"/>
                <a:cs typeface="Arial" charset="0"/>
              </a:rPr>
              <a:t>четко поставленные цели для персонала;</a:t>
            </a:r>
          </a:p>
          <a:p>
            <a:pPr fontAlgn="auto">
              <a:spcBef>
                <a:spcPts val="0"/>
              </a:spcBef>
              <a:spcAft>
                <a:spcPts val="2000"/>
              </a:spcAft>
              <a:buFont typeface="Wingdings" panose="05000000000000000000" pitchFamily="2" charset="2"/>
              <a:buChar char="ü"/>
            </a:pPr>
            <a:r>
              <a:rPr lang="ru-RU" altLang="ru-RU" sz="2700" b="1" dirty="0">
                <a:ln w="1905"/>
                <a:solidFill>
                  <a:srgbClr val="004600"/>
                </a:solidFill>
                <a:latin typeface="Calibri"/>
                <a:cs typeface="Arial" charset="0"/>
              </a:rPr>
              <a:t>работа отлаженного механизма;</a:t>
            </a:r>
          </a:p>
          <a:p>
            <a:pPr fontAlgn="auto">
              <a:spcBef>
                <a:spcPts val="0"/>
              </a:spcBef>
              <a:spcAft>
                <a:spcPts val="2000"/>
              </a:spcAft>
              <a:buFont typeface="Wingdings" panose="05000000000000000000" pitchFamily="2" charset="2"/>
              <a:buChar char="ü"/>
            </a:pPr>
            <a:r>
              <a:rPr lang="ru-RU" altLang="ru-RU" sz="2700" b="1" dirty="0">
                <a:ln w="1905"/>
                <a:solidFill>
                  <a:srgbClr val="004600"/>
                </a:solidFill>
                <a:latin typeface="Calibri"/>
                <a:cs typeface="Arial" charset="0"/>
              </a:rPr>
              <a:t>координация действий</a:t>
            </a:r>
            <a:r>
              <a:rPr lang="en-US" altLang="ru-RU" sz="2700" b="1" dirty="0">
                <a:ln w="1905"/>
                <a:solidFill>
                  <a:srgbClr val="004600"/>
                </a:solidFill>
                <a:latin typeface="Calibri"/>
                <a:cs typeface="Arial" charset="0"/>
              </a:rPr>
              <a:t>;</a:t>
            </a:r>
            <a:endParaRPr lang="ru-RU" altLang="ru-RU" sz="2700" b="1" dirty="0">
              <a:ln w="1905"/>
              <a:solidFill>
                <a:srgbClr val="004600"/>
              </a:solidFill>
              <a:latin typeface="Calibri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2000"/>
              </a:spcAft>
              <a:buFont typeface="Wingdings" panose="05000000000000000000" pitchFamily="2" charset="2"/>
              <a:buChar char="ü"/>
            </a:pPr>
            <a:r>
              <a:rPr lang="ru-RU" altLang="ru-RU" sz="2700" b="1" dirty="0">
                <a:ln w="1905"/>
                <a:solidFill>
                  <a:srgbClr val="004600"/>
                </a:solidFill>
                <a:latin typeface="Calibri"/>
                <a:cs typeface="Arial" charset="0"/>
              </a:rPr>
              <a:t>взаимодействие между структурами</a:t>
            </a:r>
            <a:r>
              <a:rPr lang="en-US" altLang="ru-RU" sz="2700" b="1" dirty="0">
                <a:ln w="1905"/>
                <a:solidFill>
                  <a:srgbClr val="004600"/>
                </a:solidFill>
                <a:latin typeface="Calibri"/>
                <a:cs typeface="Arial" charset="0"/>
              </a:rPr>
              <a:t>;</a:t>
            </a:r>
            <a:endParaRPr lang="ru-RU" altLang="ru-RU" sz="2700" b="1" dirty="0">
              <a:ln w="1905"/>
              <a:solidFill>
                <a:srgbClr val="004600"/>
              </a:solidFill>
              <a:latin typeface="Calibri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2000"/>
              </a:spcAft>
              <a:buFont typeface="Wingdings" panose="05000000000000000000" pitchFamily="2" charset="2"/>
              <a:buChar char="ü"/>
            </a:pPr>
            <a:r>
              <a:rPr lang="ru-RU" altLang="ru-RU" sz="2700" b="1" dirty="0">
                <a:ln w="1905"/>
                <a:solidFill>
                  <a:srgbClr val="004600"/>
                </a:solidFill>
                <a:latin typeface="Calibri"/>
                <a:cs typeface="Arial" charset="0"/>
              </a:rPr>
              <a:t>влияние сотрудника на уровень культуры.</a:t>
            </a:r>
          </a:p>
        </p:txBody>
      </p:sp>
      <p:grpSp>
        <p:nvGrpSpPr>
          <p:cNvPr id="20484" name="Группа 9"/>
          <p:cNvGrpSpPr>
            <a:grpSpLocks/>
          </p:cNvGrpSpPr>
          <p:nvPr/>
        </p:nvGrpSpPr>
        <p:grpSpPr bwMode="auto">
          <a:xfrm>
            <a:off x="5327650" y="0"/>
            <a:ext cx="3938588" cy="1016000"/>
            <a:chOff x="5326996" y="-1"/>
            <a:chExt cx="3899747" cy="1015927"/>
          </a:xfrm>
        </p:grpSpPr>
        <p:sp>
          <p:nvSpPr>
            <p:cNvPr id="11" name="Равнобедренный треугольник 10"/>
            <p:cNvSpPr/>
            <p:nvPr/>
          </p:nvSpPr>
          <p:spPr>
            <a:xfrm rot="600000">
              <a:off x="5498328" y="3174"/>
              <a:ext cx="3728415" cy="698450"/>
            </a:xfrm>
            <a:prstGeom prst="triangle">
              <a:avLst/>
            </a:prstGeom>
            <a:solidFill>
              <a:srgbClr val="0B6B3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58668" tIns="29334" rIns="58668" bIns="29334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B6B30"/>
                </a:solidFill>
              </a:endParaRPr>
            </a:p>
          </p:txBody>
        </p:sp>
        <p:sp>
          <p:nvSpPr>
            <p:cNvPr id="12" name="Freeform 88"/>
            <p:cNvSpPr>
              <a:spLocks/>
            </p:cNvSpPr>
            <p:nvPr/>
          </p:nvSpPr>
          <p:spPr bwMode="auto">
            <a:xfrm>
              <a:off x="5326996" y="-1"/>
              <a:ext cx="3773999" cy="1015927"/>
            </a:xfrm>
            <a:custGeom>
              <a:avLst/>
              <a:gdLst>
                <a:gd name="T0" fmla="+- 0 11681 6828"/>
                <a:gd name="T1" fmla="*/ T0 w 4853"/>
                <a:gd name="T2" fmla="+- 0 192 192"/>
                <a:gd name="T3" fmla="*/ 192 h 3761"/>
                <a:gd name="T4" fmla="+- 0 6828 6828"/>
                <a:gd name="T5" fmla="*/ T4 w 4853"/>
                <a:gd name="T6" fmla="+- 0 192 192"/>
                <a:gd name="T7" fmla="*/ 192 h 3761"/>
                <a:gd name="T8" fmla="+- 0 10027 6828"/>
                <a:gd name="T9" fmla="*/ T8 w 4853"/>
                <a:gd name="T10" fmla="+- 0 1482 192"/>
                <a:gd name="T11" fmla="*/ 1482 h 3761"/>
                <a:gd name="T12" fmla="+- 0 11681 6828"/>
                <a:gd name="T13" fmla="*/ T12 w 4853"/>
                <a:gd name="T14" fmla="+- 0 3953 192"/>
                <a:gd name="T15" fmla="*/ 3953 h 3761"/>
                <a:gd name="T16" fmla="+- 0 11681 6828"/>
                <a:gd name="T17" fmla="*/ T16 w 4853"/>
                <a:gd name="T18" fmla="+- 0 192 192"/>
                <a:gd name="T19" fmla="*/ 192 h 376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853" h="3761">
                  <a:moveTo>
                    <a:pt x="4853" y="0"/>
                  </a:moveTo>
                  <a:lnTo>
                    <a:pt x="0" y="0"/>
                  </a:lnTo>
                  <a:lnTo>
                    <a:pt x="3199" y="1290"/>
                  </a:lnTo>
                  <a:lnTo>
                    <a:pt x="4853" y="3761"/>
                  </a:lnTo>
                  <a:lnTo>
                    <a:pt x="4853" y="0"/>
                  </a:ln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lIns="43998" tIns="21999" rIns="43998" bIns="21999" upright="1"/>
            <a:lstStyle/>
            <a:p>
              <a:pPr defTabSz="44000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kern="0">
                <a:solidFill>
                  <a:sysClr val="windowText" lastClr="000000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20489" name="Прямоугольник 1"/>
          <p:cNvSpPr>
            <a:spLocks noChangeArrowheads="1"/>
          </p:cNvSpPr>
          <p:nvPr/>
        </p:nvSpPr>
        <p:spPr bwMode="auto">
          <a:xfrm>
            <a:off x="0" y="764704"/>
            <a:ext cx="913923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solidFill>
                  <a:srgbClr val="C00000"/>
                </a:solidFill>
              </a:rPr>
              <a:t>ГЛАВНЫЙ  ПРИОРИТЕТ </a:t>
            </a:r>
            <a:endParaRPr lang="ru-RU" altLang="ru-RU" sz="2800" b="1" dirty="0" smtClean="0">
              <a:solidFill>
                <a:srgbClr val="C00000"/>
              </a:solidFill>
            </a:endParaRPr>
          </a:p>
          <a:p>
            <a:pPr algn="ctr" eaLnBrk="1" hangingPunct="1"/>
            <a:r>
              <a:rPr lang="ru-RU" altLang="ru-RU" sz="2800" b="1" dirty="0" smtClean="0">
                <a:solidFill>
                  <a:srgbClr val="C00000"/>
                </a:solidFill>
              </a:rPr>
              <a:t>В </a:t>
            </a:r>
            <a:r>
              <a:rPr lang="ru-RU" altLang="ru-RU" sz="2800" b="1" dirty="0">
                <a:solidFill>
                  <a:srgbClr val="C00000"/>
                </a:solidFill>
              </a:rPr>
              <a:t>РАБОТЕ  </a:t>
            </a:r>
            <a:r>
              <a:rPr lang="ru-RU" altLang="ru-RU" sz="2800" b="1" dirty="0" smtClean="0">
                <a:solidFill>
                  <a:srgbClr val="C00000"/>
                </a:solidFill>
              </a:rPr>
              <a:t>МЕДИЦИНСКОЙ </a:t>
            </a:r>
            <a:r>
              <a:rPr lang="ru-RU" altLang="ru-RU" sz="2800" b="1" dirty="0">
                <a:solidFill>
                  <a:srgbClr val="C00000"/>
                </a:solidFill>
              </a:rPr>
              <a:t>СЕСТРЫ-КООРДИНАТОРА – ЭТО ПРОБЛЕМЫ ПАЦИЕНТА:</a:t>
            </a:r>
          </a:p>
        </p:txBody>
      </p:sp>
      <p:sp>
        <p:nvSpPr>
          <p:cNvPr id="17" name="Прямоугольный треугольник 16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8" name="Прямоугольный треугольник 17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19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Равнобедренный треугольник 28"/>
          <p:cNvSpPr/>
          <p:nvPr/>
        </p:nvSpPr>
        <p:spPr>
          <a:xfrm rot="600000">
            <a:off x="5540375" y="3175"/>
            <a:ext cx="3729038" cy="696913"/>
          </a:xfrm>
          <a:prstGeom prst="triangle">
            <a:avLst/>
          </a:prstGeom>
          <a:solidFill>
            <a:srgbClr val="0B6B30"/>
          </a:solidFill>
          <a:ln>
            <a:solidFill>
              <a:srgbClr val="0B6B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8925" y="0"/>
            <a:ext cx="3775075" cy="1016000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0" y="-168275"/>
            <a:ext cx="119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8668" tIns="29334" rIns="58668" bIns="293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1518" name="Рисунок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705" y="4293097"/>
            <a:ext cx="2276475" cy="201295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9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2180" y="4293096"/>
            <a:ext cx="2460625" cy="2008187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20" name="Рисунок 1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6805" y="4293096"/>
            <a:ext cx="2225675" cy="200025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21" name="Рисунок 1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6618" y="4293096"/>
            <a:ext cx="1525587" cy="200025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4" name="Рисунок 1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4801" y="1772828"/>
            <a:ext cx="2225671" cy="2214551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5" name="Рисунок 1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1916" y="1772828"/>
            <a:ext cx="1500185" cy="2214551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6" name="Рисунок 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135" y="1772816"/>
            <a:ext cx="2276471" cy="2214551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7" name="Picture 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1606" y="1772816"/>
            <a:ext cx="2460621" cy="2214551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3" name="TextBox 18"/>
          <p:cNvSpPr txBox="1">
            <a:spLocks noChangeArrowheads="1"/>
          </p:cNvSpPr>
          <p:nvPr/>
        </p:nvSpPr>
        <p:spPr bwMode="auto">
          <a:xfrm>
            <a:off x="546219" y="961564"/>
            <a:ext cx="82022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marL="342900" algn="ctr" eaLnBrk="1" hangingPunct="1">
              <a:defRPr sz="2800" b="1">
                <a:solidFill>
                  <a:srgbClr val="C00000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ru-RU" altLang="ru-RU" dirty="0"/>
              <a:t>РАСШИРЕНИЕ ФУНКЦИЙ МЕДИЦИНСКОЙ СЕСТРЫ</a:t>
            </a:r>
          </a:p>
        </p:txBody>
      </p:sp>
      <p:sp>
        <p:nvSpPr>
          <p:cNvPr id="18" name="Прямоугольный треугольник 17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9" name="Прямоугольный треугольник 18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20" name="Picture 2" descr="C:\Users\Sveta\Desktop\Эмблема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7" descr="ÐÐ°ÑÑÐ¸Ð½ÐºÐ¸ Ð¿Ð¾ Ð·Ð°Ð¿ÑÐ¾ÑÑ Ð¼Ð· ÑÑ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288" y="5733261"/>
            <a:ext cx="8793162" cy="112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154434" y="5688284"/>
            <a:ext cx="8882062" cy="1033295"/>
          </a:xfrm>
          <a:prstGeom prst="rect">
            <a:avLst/>
          </a:prstGeom>
          <a:solidFill>
            <a:schemeClr val="bg1">
              <a:lumMod val="95000"/>
              <a:alpha val="72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600000">
            <a:off x="5353050" y="20638"/>
            <a:ext cx="3873500" cy="703262"/>
          </a:xfrm>
          <a:prstGeom prst="triangle">
            <a:avLst/>
          </a:prstGeom>
          <a:solidFill>
            <a:srgbClr val="007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4001" tIns="22001" rIns="44001" bIns="22001" anchor="ctr"/>
          <a:lstStyle/>
          <a:p>
            <a:pPr algn="ctr"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9" name="Freeform 88"/>
          <p:cNvSpPr>
            <a:spLocks/>
          </p:cNvSpPr>
          <p:nvPr/>
        </p:nvSpPr>
        <p:spPr bwMode="auto">
          <a:xfrm>
            <a:off x="5138738" y="0"/>
            <a:ext cx="4016375" cy="1190625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32999" tIns="16499" rIns="32999" bIns="16499" upright="1"/>
          <a:lstStyle/>
          <a:p>
            <a:pPr defTabSz="330007">
              <a:defRPr/>
            </a:pPr>
            <a:endParaRPr lang="ru-RU" sz="700" kern="0" dirty="0">
              <a:solidFill>
                <a:sysClr val="windowText" lastClr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5900" y="1566863"/>
            <a:ext cx="6753225" cy="36988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b="1" i="1" kern="0" dirty="0">
                <a:solidFill>
                  <a:srgbClr val="C00000"/>
                </a:solidFill>
                <a:cs typeface="Arial" charset="0"/>
              </a:rPr>
              <a:t> </a:t>
            </a:r>
            <a:endParaRPr lang="ru-RU" sz="2000" b="1" i="1" kern="0" dirty="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4105" name="Прямоугольник 24"/>
          <p:cNvSpPr>
            <a:spLocks noChangeArrowheads="1"/>
          </p:cNvSpPr>
          <p:nvPr/>
        </p:nvSpPr>
        <p:spPr bwMode="auto">
          <a:xfrm>
            <a:off x="764977" y="829161"/>
            <a:ext cx="827151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000" b="1" dirty="0" smtClean="0">
                <a:solidFill>
                  <a:srgbClr val="C00000"/>
                </a:solidFill>
              </a:rPr>
              <a:t>ЦЕЛИ ГОСУДАРСТВЕННОЙ ПРОГРАММЫ РФ </a:t>
            </a:r>
          </a:p>
          <a:p>
            <a:pPr algn="ctr" eaLnBrk="1" hangingPunct="1"/>
            <a:r>
              <a:rPr lang="ru-RU" altLang="ru-RU" sz="3000" b="1" dirty="0" smtClean="0">
                <a:solidFill>
                  <a:srgbClr val="C00000"/>
                </a:solidFill>
              </a:rPr>
              <a:t>«РАЗВИТИЕ ЗДРАВООХРАНЕНИЯ» 2018 - 2025 ГГ.</a:t>
            </a:r>
            <a:endParaRPr lang="ru-RU" altLang="ru-RU" sz="3000" b="1" dirty="0">
              <a:solidFill>
                <a:srgbClr val="C00000"/>
              </a:solidFill>
            </a:endParaRPr>
          </a:p>
        </p:txBody>
      </p:sp>
      <p:sp>
        <p:nvSpPr>
          <p:cNvPr id="4107" name="AutoShape 13" descr="ÐÐ°ÑÑÐ¸Ð½ÐºÐ¸ Ð¿Ð¾ Ð·Ð°Ð¿ÑÐ¾ÑÑ Ð¿ÑÐ°Ð²Ð¸ÑÐµÐ»ÑÑÑÐ²Ð¾ ÑÑ "/>
          <p:cNvSpPr>
            <a:spLocks noChangeAspect="1" noChangeArrowheads="1"/>
          </p:cNvSpPr>
          <p:nvPr/>
        </p:nvSpPr>
        <p:spPr bwMode="auto">
          <a:xfrm>
            <a:off x="155575" y="-173038"/>
            <a:ext cx="304800" cy="3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4108" name="Picture 17" descr="ÐÐ°ÑÑÐ¸Ð½ÐºÐ¸ Ð¿Ð¾ Ð·Ð°Ð¿ÑÐ¾ÑÑ Ð¼Ð· ÑÑ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" y="5688285"/>
            <a:ext cx="29432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0" name="Прямоугольник 44"/>
          <p:cNvSpPr>
            <a:spLocks noChangeArrowheads="1"/>
          </p:cNvSpPr>
          <p:nvPr/>
        </p:nvSpPr>
        <p:spPr bwMode="auto">
          <a:xfrm>
            <a:off x="3131840" y="5889466"/>
            <a:ext cx="59401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 dirty="0"/>
              <a:t>ФЕДЕРАЛЬНЫЙ  ПРОЕКТ «БОРЬБА С </a:t>
            </a:r>
            <a:r>
              <a:rPr lang="ru-RU" altLang="ru-RU" sz="2000" b="1" dirty="0" smtClean="0"/>
              <a:t>СЕРДЕЧНО-СОСУДИСТЫМИ </a:t>
            </a:r>
            <a:r>
              <a:rPr lang="ru-RU" altLang="ru-RU" sz="2000" b="1" dirty="0"/>
              <a:t>ЗАБОЛЕВАНИЯМИ» до 2025 ГОДА</a:t>
            </a:r>
          </a:p>
        </p:txBody>
      </p:sp>
      <p:pic>
        <p:nvPicPr>
          <p:cNvPr id="15" name="Picture 2" descr="C:\Users\Sveta\Desktop\Эмблема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3"/>
          <p:cNvSpPr>
            <a:spLocks noChangeArrowheads="1"/>
          </p:cNvSpPr>
          <p:nvPr/>
        </p:nvSpPr>
        <p:spPr bwMode="auto">
          <a:xfrm>
            <a:off x="0" y="1916832"/>
            <a:ext cx="9108504" cy="3785652"/>
          </a:xfrm>
          <a:prstGeom prst="rect">
            <a:avLst/>
          </a:prstGeom>
          <a:noFill/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ln w="1905"/>
                <a:solidFill>
                  <a:srgbClr val="004600"/>
                </a:solidFill>
                <a:latin typeface="Calibri"/>
              </a:rPr>
              <a:t>Увеличение ожидаемой продолжительности жизни при рождении – 76 лет.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ln w="1905"/>
                <a:solidFill>
                  <a:srgbClr val="004600"/>
                </a:solidFill>
                <a:latin typeface="Calibri"/>
              </a:rPr>
              <a:t>Снижение смертности населения в трудоспособном возрасте до 380 на 100 тыс. населения.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ln w="1905"/>
                <a:solidFill>
                  <a:srgbClr val="C00000"/>
                </a:solidFill>
                <a:latin typeface="Calibri"/>
              </a:rPr>
              <a:t>Снижение смертности от болезней системы кровообращения до 500 на 100 тыс. населения.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ln w="1905"/>
                <a:solidFill>
                  <a:srgbClr val="004600"/>
                </a:solidFill>
                <a:latin typeface="Calibri"/>
              </a:rPr>
              <a:t>Снижение смертности от новообразований до 185 на 100 тыс. населения.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ln w="1905"/>
                <a:solidFill>
                  <a:srgbClr val="C00000"/>
                </a:solidFill>
                <a:latin typeface="Calibri"/>
              </a:rPr>
              <a:t>Повышение удовлетворенности населения качеством мед. помощи до 54%.</a:t>
            </a:r>
          </a:p>
        </p:txBody>
      </p:sp>
      <p:sp>
        <p:nvSpPr>
          <p:cNvPr id="17" name="Прямоугольный треугольник 16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8" name="Прямоугольный треугольник 17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внобедренный треугольник 4"/>
          <p:cNvSpPr/>
          <p:nvPr/>
        </p:nvSpPr>
        <p:spPr>
          <a:xfrm rot="600000">
            <a:off x="5540375" y="3175"/>
            <a:ext cx="3729038" cy="696913"/>
          </a:xfrm>
          <a:prstGeom prst="triangle">
            <a:avLst/>
          </a:prstGeom>
          <a:solidFill>
            <a:srgbClr val="0B6B30"/>
          </a:solidFill>
          <a:ln>
            <a:solidFill>
              <a:srgbClr val="0B6B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6" name="Freeform 88"/>
          <p:cNvSpPr>
            <a:spLocks/>
          </p:cNvSpPr>
          <p:nvPr/>
        </p:nvSpPr>
        <p:spPr bwMode="auto">
          <a:xfrm>
            <a:off x="5368925" y="0"/>
            <a:ext cx="3775075" cy="1016000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22534" name="Titre 1"/>
          <p:cNvSpPr txBox="1">
            <a:spLocks/>
          </p:cNvSpPr>
          <p:nvPr/>
        </p:nvSpPr>
        <p:spPr bwMode="auto">
          <a:xfrm>
            <a:off x="587375" y="836712"/>
            <a:ext cx="8208963" cy="94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solidFill>
                  <a:srgbClr val="C00000"/>
                </a:solidFill>
              </a:rPr>
              <a:t>РЕЗУЛЬТАТЫ ВНЕДРЕНИЯ ДЕЯТЕЛЬНОСТИ             МЕДИЦИНСКОЙ  СЕСТРЫ-КООРДИНАТОРА: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1918181"/>
            <a:ext cx="8964487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eaLnBrk="0" fontAlgn="auto" hangingPunct="0"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ü"/>
            </a:pPr>
            <a:r>
              <a:rPr lang="ru-RU" altLang="ru-RU" sz="2600" b="1" dirty="0" smtClean="0">
                <a:ln w="1905"/>
                <a:solidFill>
                  <a:srgbClr val="004600"/>
                </a:solidFill>
                <a:latin typeface="Calibri"/>
              </a:rPr>
              <a:t>высвобождение </a:t>
            </a:r>
            <a:r>
              <a:rPr lang="ru-RU" altLang="ru-RU" sz="2600" b="1" dirty="0">
                <a:ln w="1905"/>
                <a:solidFill>
                  <a:srgbClr val="004600"/>
                </a:solidFill>
                <a:latin typeface="Calibri"/>
              </a:rPr>
              <a:t>времени врача на работу с пациентами нуждающимися во врачебной помощи </a:t>
            </a:r>
            <a:r>
              <a:rPr lang="ru-RU" altLang="ru-RU" sz="2600" b="1" dirty="0">
                <a:ln w="1905"/>
                <a:solidFill>
                  <a:srgbClr val="C00000"/>
                </a:solidFill>
                <a:latin typeface="Calibri"/>
              </a:rPr>
              <a:t>на </a:t>
            </a:r>
            <a:r>
              <a:rPr lang="ru-RU" altLang="ru-RU" sz="2600" b="1" dirty="0" smtClean="0">
                <a:ln w="1905"/>
                <a:solidFill>
                  <a:srgbClr val="C00000"/>
                </a:solidFill>
                <a:latin typeface="Calibri"/>
              </a:rPr>
              <a:t>60 мин.;</a:t>
            </a:r>
            <a:endParaRPr lang="ru-RU" altLang="ru-RU" sz="2600" b="1" dirty="0">
              <a:ln w="1905"/>
              <a:solidFill>
                <a:srgbClr val="C00000"/>
              </a:solidFill>
              <a:latin typeface="Calibri"/>
            </a:endParaRPr>
          </a:p>
          <a:p>
            <a:pPr marL="342900" indent="-342900" eaLnBrk="0" fontAlgn="auto" hangingPunct="0"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ü"/>
            </a:pPr>
            <a:r>
              <a:rPr lang="ru-RU" altLang="ru-RU" sz="2600" b="1" dirty="0">
                <a:ln w="1905"/>
                <a:solidFill>
                  <a:srgbClr val="004600"/>
                </a:solidFill>
                <a:latin typeface="Calibri"/>
              </a:rPr>
              <a:t>высвобождение времени медицинской сестры для выполнения свойственных ей обязанностей </a:t>
            </a:r>
            <a:r>
              <a:rPr lang="ru-RU" altLang="ru-RU" sz="2600" b="1" dirty="0">
                <a:ln w="1905"/>
                <a:solidFill>
                  <a:srgbClr val="C00000"/>
                </a:solidFill>
                <a:latin typeface="Calibri"/>
              </a:rPr>
              <a:t>на 120 </a:t>
            </a:r>
            <a:r>
              <a:rPr lang="ru-RU" altLang="ru-RU" sz="2600" b="1" dirty="0" smtClean="0">
                <a:ln w="1905"/>
                <a:solidFill>
                  <a:srgbClr val="C00000"/>
                </a:solidFill>
                <a:latin typeface="Calibri"/>
              </a:rPr>
              <a:t>мин.;</a:t>
            </a:r>
            <a:endParaRPr lang="ru-RU" altLang="ru-RU" sz="2600" b="1" dirty="0">
              <a:ln w="1905"/>
              <a:solidFill>
                <a:srgbClr val="C00000"/>
              </a:solidFill>
              <a:latin typeface="Calibri"/>
            </a:endParaRPr>
          </a:p>
          <a:p>
            <a:pPr marL="342900" indent="-342900" eaLnBrk="0" fontAlgn="auto" hangingPunct="0"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ü"/>
            </a:pPr>
            <a:r>
              <a:rPr lang="ru-RU" altLang="ru-RU" sz="2600" b="1" dirty="0">
                <a:ln w="1905"/>
                <a:solidFill>
                  <a:srgbClr val="004600"/>
                </a:solidFill>
                <a:latin typeface="Calibri"/>
              </a:rPr>
              <a:t>снижение очередности на прием к врачу </a:t>
            </a:r>
            <a:r>
              <a:rPr lang="ru-RU" altLang="ru-RU" sz="2600" b="1" dirty="0">
                <a:ln w="1905"/>
                <a:solidFill>
                  <a:srgbClr val="C00000"/>
                </a:solidFill>
                <a:latin typeface="Calibri"/>
              </a:rPr>
              <a:t>до двух дней;</a:t>
            </a:r>
          </a:p>
          <a:p>
            <a:pPr marL="342900" indent="-342900" eaLnBrk="0" fontAlgn="auto" hangingPunct="0"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ü"/>
            </a:pPr>
            <a:r>
              <a:rPr lang="ru-RU" altLang="ru-RU" sz="2600" b="1" dirty="0">
                <a:ln w="1905"/>
                <a:solidFill>
                  <a:srgbClr val="004600"/>
                </a:solidFill>
                <a:latin typeface="Calibri"/>
              </a:rPr>
              <a:t>сокращение жалоб связанных с доступностью к врачу </a:t>
            </a:r>
            <a:r>
              <a:rPr lang="ru-RU" altLang="ru-RU" sz="2600" b="1" dirty="0" smtClean="0">
                <a:ln w="1905"/>
                <a:solidFill>
                  <a:srgbClr val="004600"/>
                </a:solidFill>
                <a:latin typeface="Calibri"/>
              </a:rPr>
              <a:t>      </a:t>
            </a:r>
            <a:r>
              <a:rPr lang="ru-RU" altLang="ru-RU" sz="2600" b="1" dirty="0" smtClean="0">
                <a:ln w="1905"/>
                <a:solidFill>
                  <a:srgbClr val="C00000"/>
                </a:solidFill>
                <a:latin typeface="Calibri"/>
              </a:rPr>
              <a:t>на </a:t>
            </a:r>
            <a:r>
              <a:rPr lang="ru-RU" altLang="ru-RU" sz="2600" b="1" dirty="0">
                <a:ln w="1905"/>
                <a:solidFill>
                  <a:srgbClr val="C00000"/>
                </a:solidFill>
                <a:latin typeface="Calibri"/>
              </a:rPr>
              <a:t>90%;</a:t>
            </a:r>
          </a:p>
          <a:p>
            <a:pPr marL="342900" indent="-342900" eaLnBrk="0" fontAlgn="auto" hangingPunct="0"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ü"/>
            </a:pPr>
            <a:r>
              <a:rPr lang="ru-RU" altLang="ru-RU" sz="2600" b="1" dirty="0">
                <a:ln w="1905"/>
                <a:solidFill>
                  <a:srgbClr val="004600"/>
                </a:solidFill>
                <a:latin typeface="Calibri"/>
              </a:rPr>
              <a:t>сохранение кадров.</a:t>
            </a:r>
          </a:p>
        </p:txBody>
      </p:sp>
      <p:sp>
        <p:nvSpPr>
          <p:cNvPr id="8" name="Прямоугольный треугольник 7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5" name="Группа 10"/>
          <p:cNvGrpSpPr>
            <a:grpSpLocks/>
          </p:cNvGrpSpPr>
          <p:nvPr/>
        </p:nvGrpSpPr>
        <p:grpSpPr bwMode="auto">
          <a:xfrm>
            <a:off x="5411788" y="0"/>
            <a:ext cx="3900487" cy="1016000"/>
            <a:chOff x="5326996" y="-1"/>
            <a:chExt cx="3899747" cy="1015927"/>
          </a:xfrm>
        </p:grpSpPr>
        <p:sp>
          <p:nvSpPr>
            <p:cNvPr id="12" name="Равнобедренный треугольник 11"/>
            <p:cNvSpPr/>
            <p:nvPr/>
          </p:nvSpPr>
          <p:spPr>
            <a:xfrm rot="600000">
              <a:off x="5498413" y="3174"/>
              <a:ext cx="3728330" cy="698450"/>
            </a:xfrm>
            <a:prstGeom prst="triangle">
              <a:avLst/>
            </a:prstGeom>
            <a:solidFill>
              <a:srgbClr val="0B6B3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58668" tIns="29334" rIns="58668" bIns="29334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B6B30"/>
                </a:solidFill>
              </a:endParaRPr>
            </a:p>
          </p:txBody>
        </p:sp>
        <p:sp>
          <p:nvSpPr>
            <p:cNvPr id="13" name="Freeform 88"/>
            <p:cNvSpPr>
              <a:spLocks/>
            </p:cNvSpPr>
            <p:nvPr/>
          </p:nvSpPr>
          <p:spPr bwMode="auto">
            <a:xfrm>
              <a:off x="5326996" y="-1"/>
              <a:ext cx="3774359" cy="1015927"/>
            </a:xfrm>
            <a:custGeom>
              <a:avLst/>
              <a:gdLst>
                <a:gd name="T0" fmla="+- 0 11681 6828"/>
                <a:gd name="T1" fmla="*/ T0 w 4853"/>
                <a:gd name="T2" fmla="+- 0 192 192"/>
                <a:gd name="T3" fmla="*/ 192 h 3761"/>
                <a:gd name="T4" fmla="+- 0 6828 6828"/>
                <a:gd name="T5" fmla="*/ T4 w 4853"/>
                <a:gd name="T6" fmla="+- 0 192 192"/>
                <a:gd name="T7" fmla="*/ 192 h 3761"/>
                <a:gd name="T8" fmla="+- 0 10027 6828"/>
                <a:gd name="T9" fmla="*/ T8 w 4853"/>
                <a:gd name="T10" fmla="+- 0 1482 192"/>
                <a:gd name="T11" fmla="*/ 1482 h 3761"/>
                <a:gd name="T12" fmla="+- 0 11681 6828"/>
                <a:gd name="T13" fmla="*/ T12 w 4853"/>
                <a:gd name="T14" fmla="+- 0 3953 192"/>
                <a:gd name="T15" fmla="*/ 3953 h 3761"/>
                <a:gd name="T16" fmla="+- 0 11681 6828"/>
                <a:gd name="T17" fmla="*/ T16 w 4853"/>
                <a:gd name="T18" fmla="+- 0 192 192"/>
                <a:gd name="T19" fmla="*/ 192 h 376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853" h="3761">
                  <a:moveTo>
                    <a:pt x="4853" y="0"/>
                  </a:moveTo>
                  <a:lnTo>
                    <a:pt x="0" y="0"/>
                  </a:lnTo>
                  <a:lnTo>
                    <a:pt x="3199" y="1290"/>
                  </a:lnTo>
                  <a:lnTo>
                    <a:pt x="4853" y="3761"/>
                  </a:lnTo>
                  <a:lnTo>
                    <a:pt x="4853" y="0"/>
                  </a:ln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lIns="43998" tIns="21999" rIns="43998" bIns="21999" upright="1"/>
            <a:lstStyle/>
            <a:p>
              <a:pPr defTabSz="44000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kern="0">
                <a:solidFill>
                  <a:sysClr val="windowText" lastClr="000000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10" name="Прямоугольный треугольник 9"/>
          <p:cNvSpPr/>
          <p:nvPr/>
        </p:nvSpPr>
        <p:spPr bwMode="auto">
          <a:xfrm flipH="1" flipV="1">
            <a:off x="-736600" y="7656513"/>
            <a:ext cx="10493375" cy="46037"/>
          </a:xfrm>
          <a:prstGeom prst="rtTriangle">
            <a:avLst/>
          </a:prstGeom>
          <a:solidFill>
            <a:srgbClr val="0B6B30"/>
          </a:solidFill>
          <a:ln>
            <a:solidFill>
              <a:srgbClr val="0B6B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6524" y="2206019"/>
            <a:ext cx="887095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342900" indent="-342900" eaLnBrk="0" fontAlgn="auto" hangingPunct="0"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ü"/>
              <a:defRPr sz="2600" b="1">
                <a:ln w="1905"/>
                <a:solidFill>
                  <a:srgbClr val="004600"/>
                </a:solidFill>
                <a:latin typeface="Calibri"/>
              </a:defRPr>
            </a:lvl1pPr>
          </a:lstStyle>
          <a:p>
            <a:r>
              <a:rPr lang="ru-RU" sz="3000" dirty="0"/>
              <a:t>повышение доступности медицинской помощи;</a:t>
            </a:r>
          </a:p>
          <a:p>
            <a:r>
              <a:rPr lang="ru-RU" sz="3000" dirty="0"/>
              <a:t>регулирование нагрузки врача и освобождение его времени на консультирование и лечение пациентов;</a:t>
            </a:r>
          </a:p>
          <a:p>
            <a:r>
              <a:rPr lang="ru-RU" sz="3000" dirty="0"/>
              <a:t>повышение профессионального статуса медицинских сестёр;</a:t>
            </a:r>
          </a:p>
          <a:p>
            <a:r>
              <a:rPr lang="ru-RU" sz="3000" dirty="0"/>
              <a:t>повышение ответственности за пациента.</a:t>
            </a:r>
          </a:p>
        </p:txBody>
      </p:sp>
      <p:sp>
        <p:nvSpPr>
          <p:cNvPr id="9" name="Прямоугольный треугольник 8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14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919011"/>
            <a:ext cx="8280920" cy="114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РАСШИРЕНИЮ ГРАНИЦ СЕСТРИНСКОЙ ПРАКТИКИ СПОСОБСТВУЕТ: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2461109"/>
            <a:ext cx="6343872" cy="392021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8" name="Picture 2" descr="C:\Users\Sveta\Desktop\Эмблема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52425"/>
            <a:ext cx="2231926" cy="1999929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9" name="Равнобедренный треугольник 8"/>
          <p:cNvSpPr/>
          <p:nvPr/>
        </p:nvSpPr>
        <p:spPr bwMode="auto">
          <a:xfrm rot="600000">
            <a:off x="5540375" y="3175"/>
            <a:ext cx="3729038" cy="696913"/>
          </a:xfrm>
          <a:prstGeom prst="triangle">
            <a:avLst/>
          </a:prstGeom>
          <a:solidFill>
            <a:srgbClr val="33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10" name="Freeform 88"/>
          <p:cNvSpPr>
            <a:spLocks/>
          </p:cNvSpPr>
          <p:nvPr/>
        </p:nvSpPr>
        <p:spPr bwMode="auto">
          <a:xfrm>
            <a:off x="5368925" y="0"/>
            <a:ext cx="3775075" cy="1016000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DE0000"/>
          </a:soli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pic>
        <p:nvPicPr>
          <p:cNvPr id="11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692696"/>
            <a:ext cx="1434476" cy="1362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764704"/>
            <a:ext cx="897257" cy="126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ый треугольник 12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авнобедренный треугольник 5"/>
          <p:cNvSpPr/>
          <p:nvPr/>
        </p:nvSpPr>
        <p:spPr>
          <a:xfrm rot="600000">
            <a:off x="5540375" y="3175"/>
            <a:ext cx="3729038" cy="696913"/>
          </a:xfrm>
          <a:prstGeom prst="triangle">
            <a:avLst/>
          </a:prstGeom>
          <a:solidFill>
            <a:srgbClr val="33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7" name="Freeform 88"/>
          <p:cNvSpPr>
            <a:spLocks/>
          </p:cNvSpPr>
          <p:nvPr/>
        </p:nvSpPr>
        <p:spPr bwMode="auto">
          <a:xfrm>
            <a:off x="5368925" y="0"/>
            <a:ext cx="3775075" cy="1016000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DE0000"/>
          </a:soli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4572000" y="1590675"/>
            <a:ext cx="4430712" cy="4475163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ru-RU" altLang="ru-RU" sz="2400" b="1" i="1" dirty="0" smtClean="0">
                <a:solidFill>
                  <a:srgbClr val="002060"/>
                </a:solidFill>
              </a:rPr>
              <a:t>«Острый коронарный синдром – это верхушка айсберга, который много лет формируется в результате не </a:t>
            </a:r>
            <a:r>
              <a:rPr lang="ru-RU" altLang="ru-RU" sz="2400" b="1" i="1" dirty="0" err="1" smtClean="0">
                <a:solidFill>
                  <a:srgbClr val="002060"/>
                </a:solidFill>
              </a:rPr>
              <a:t>коррегируемых</a:t>
            </a:r>
            <a:r>
              <a:rPr lang="ru-RU" altLang="ru-RU" sz="2400" b="1" i="1" dirty="0" smtClean="0">
                <a:solidFill>
                  <a:srgbClr val="002060"/>
                </a:solidFill>
              </a:rPr>
              <a:t> факторов риска сердечно-сосудистых заболеваний, это артериальная гипертензия, атеросклероз, заболевания сердца».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7281" y="1628750"/>
            <a:ext cx="3976687" cy="3600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5130" name="TextBox 2"/>
          <p:cNvSpPr txBox="1">
            <a:spLocks noChangeArrowheads="1"/>
          </p:cNvSpPr>
          <p:nvPr/>
        </p:nvSpPr>
        <p:spPr bwMode="auto">
          <a:xfrm>
            <a:off x="471830" y="5354638"/>
            <a:ext cx="352410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200" b="1" dirty="0" smtClean="0"/>
              <a:t>В.И</a:t>
            </a:r>
            <a:r>
              <a:rPr lang="ru-RU" altLang="ru-RU" sz="2200" b="1" dirty="0"/>
              <a:t>. </a:t>
            </a:r>
            <a:r>
              <a:rPr lang="ru-RU" altLang="ru-RU" sz="2200" b="1" dirty="0" smtClean="0"/>
              <a:t>Скворцова,</a:t>
            </a:r>
            <a:endParaRPr lang="ru-RU" altLang="ru-RU" sz="2200" b="1" dirty="0"/>
          </a:p>
          <a:p>
            <a:pPr algn="ctr" eaLnBrk="1" hangingPunct="1"/>
            <a:r>
              <a:rPr lang="ru-RU" altLang="ru-RU" sz="2200" b="1" dirty="0"/>
              <a:t>Министр здравоохранения</a:t>
            </a:r>
          </a:p>
          <a:p>
            <a:pPr algn="ctr" eaLnBrk="1" hangingPunct="1"/>
            <a:r>
              <a:rPr lang="ru-RU" altLang="ru-RU" sz="2200" b="1" dirty="0"/>
              <a:t> Российской Федерации</a:t>
            </a:r>
          </a:p>
        </p:txBody>
      </p:sp>
      <p:pic>
        <p:nvPicPr>
          <p:cNvPr id="15" name="Picture 2" descr="C:\Users\Sveta\Desktop\Эмблема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ый треугольник 16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8" name="Прямоугольный треугольник 17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ый треугольник 5"/>
          <p:cNvSpPr/>
          <p:nvPr/>
        </p:nvSpPr>
        <p:spPr>
          <a:xfrm flipH="1">
            <a:off x="0" y="6499225"/>
            <a:ext cx="9144000" cy="358775"/>
          </a:xfrm>
          <a:prstGeom prst="rtTriangle">
            <a:avLst/>
          </a:prstGeom>
          <a:solidFill>
            <a:srgbClr val="00923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 rot="600000">
            <a:off x="5540375" y="3175"/>
            <a:ext cx="3729038" cy="696913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20" name="Freeform 88"/>
          <p:cNvSpPr>
            <a:spLocks/>
          </p:cNvSpPr>
          <p:nvPr/>
        </p:nvSpPr>
        <p:spPr bwMode="auto">
          <a:xfrm>
            <a:off x="5368925" y="0"/>
            <a:ext cx="3775075" cy="1016000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pic>
        <p:nvPicPr>
          <p:cNvPr id="6151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2526830"/>
            <a:ext cx="5018832" cy="3206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TextBox 1"/>
          <p:cNvSpPr txBox="1">
            <a:spLocks noChangeArrowheads="1"/>
          </p:cNvSpPr>
          <p:nvPr/>
        </p:nvSpPr>
        <p:spPr bwMode="auto">
          <a:xfrm>
            <a:off x="385191" y="1230586"/>
            <a:ext cx="872331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600" b="1" dirty="0" smtClean="0">
                <a:solidFill>
                  <a:srgbClr val="C00000"/>
                </a:solidFill>
              </a:rPr>
              <a:t>СТРУКТУРА  ОБЩЕЙ  СМЕРТНОСТИ  НАСЕЛЕНИЯ  РОССИИ  </a:t>
            </a:r>
          </a:p>
          <a:p>
            <a:pPr algn="ctr" eaLnBrk="1" hangingPunct="1"/>
            <a:r>
              <a:rPr lang="ru-RU" altLang="ru-RU" sz="2600" b="1" dirty="0" smtClean="0">
                <a:solidFill>
                  <a:srgbClr val="C00000"/>
                </a:solidFill>
              </a:rPr>
              <a:t>ПО НОЗОЛОГИЧЕСКИМ  ГРУППАМ ЗА 2017 ГОД</a:t>
            </a:r>
            <a:endParaRPr lang="ru-RU" altLang="ru-RU" sz="2600" b="1" dirty="0">
              <a:solidFill>
                <a:srgbClr val="C00000"/>
              </a:solidFill>
            </a:endParaRPr>
          </a:p>
        </p:txBody>
      </p:sp>
      <p:pic>
        <p:nvPicPr>
          <p:cNvPr id="6153" name="Объект 2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20177" y="2636912"/>
            <a:ext cx="4090703" cy="2786509"/>
          </a:xfrm>
        </p:spPr>
      </p:pic>
      <p:pic>
        <p:nvPicPr>
          <p:cNvPr id="10" name="Picture 2" descr="C:\Users\Sveta\Desktop\Эмблема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ый треугольник 10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ый треугольник 5"/>
          <p:cNvSpPr/>
          <p:nvPr/>
        </p:nvSpPr>
        <p:spPr>
          <a:xfrm flipH="1">
            <a:off x="0" y="6499225"/>
            <a:ext cx="9144000" cy="358775"/>
          </a:xfrm>
          <a:prstGeom prst="rtTriangle">
            <a:avLst/>
          </a:prstGeom>
          <a:solidFill>
            <a:srgbClr val="00923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600000">
            <a:off x="5540375" y="3175"/>
            <a:ext cx="3729038" cy="696913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8925" y="0"/>
            <a:ext cx="3775075" cy="1016000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pic>
        <p:nvPicPr>
          <p:cNvPr id="13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601215" y="980728"/>
            <a:ext cx="872331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600" b="1" dirty="0" smtClean="0">
                <a:solidFill>
                  <a:srgbClr val="C00000"/>
                </a:solidFill>
              </a:rPr>
              <a:t>РАСПРЕДЕЛЕНИЕ НАСЕЛЕНИЯ ПО ПРИЧИНАМ СМЕРТИ </a:t>
            </a:r>
          </a:p>
          <a:p>
            <a:pPr algn="ctr" eaLnBrk="1" hangingPunct="1"/>
            <a:r>
              <a:rPr lang="ru-RU" altLang="ru-RU" sz="2600" b="1" dirty="0" smtClean="0">
                <a:solidFill>
                  <a:srgbClr val="C00000"/>
                </a:solidFill>
              </a:rPr>
              <a:t>В ОМСКОМ РЕГИОНЕ ЗА 8 МЕСЯЦЕВ 2018 ГОДА</a:t>
            </a:r>
            <a:endParaRPr lang="ru-RU" altLang="ru-RU" sz="2600" b="1" dirty="0">
              <a:solidFill>
                <a:srgbClr val="C0000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045409"/>
              </p:ext>
            </p:extLst>
          </p:nvPr>
        </p:nvGraphicFramePr>
        <p:xfrm>
          <a:off x="57224" y="1808811"/>
          <a:ext cx="8907264" cy="464293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10520"/>
                <a:gridCol w="792088"/>
                <a:gridCol w="720080"/>
                <a:gridCol w="1224136"/>
                <a:gridCol w="1152128"/>
                <a:gridCol w="936104"/>
                <a:gridCol w="792088"/>
                <a:gridCol w="1080120"/>
              </a:tblGrid>
              <a:tr h="167640">
                <a:tc rowSpan="2">
                  <a:txBody>
                    <a:bodyPr/>
                    <a:lstStyle/>
                    <a:p>
                      <a:endParaRPr lang="ru-RU" sz="1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 г.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2017 г.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tabLst>
                          <a:tab pos="88900" algn="l"/>
                        </a:tabLst>
                      </a:pPr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Прирост (+),</a:t>
                      </a:r>
                      <a:r>
                        <a:rPr lang="ru-RU" sz="14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снижение (-)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 г. в %</a:t>
                      </a:r>
                      <a:r>
                        <a:rPr lang="ru-RU" sz="14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 всем умершим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 100 тыс. человек</a:t>
                      </a:r>
                      <a:r>
                        <a:rPr lang="ru-RU" sz="14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населения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 г.</a:t>
                      </a:r>
                      <a:r>
                        <a:rPr lang="ru-RU" sz="14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в % к 2017 г.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1676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2018 г.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2017 г.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Всего умерших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16956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17375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-419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100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1300,2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1329,6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98,2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33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из них от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313">
                <a:tc>
                  <a:txBody>
                    <a:bodyPr/>
                    <a:lstStyle/>
                    <a:p>
                      <a:r>
                        <a:rPr lang="ru-RU" sz="1100" b="1" dirty="0" err="1" smtClean="0"/>
                        <a:t>инфекц</a:t>
                      </a:r>
                      <a:r>
                        <a:rPr lang="ru-RU" sz="1100" b="1" dirty="0" smtClean="0"/>
                        <a:t>. и </a:t>
                      </a:r>
                      <a:r>
                        <a:rPr lang="ru-RU" sz="1100" b="1" dirty="0" err="1" smtClean="0"/>
                        <a:t>паразитар</a:t>
                      </a:r>
                      <a:r>
                        <a:rPr lang="ru-RU" sz="1100" b="1" dirty="0" smtClean="0"/>
                        <a:t>. болезней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433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373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+60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2,6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33,3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28,4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116,9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новообразований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2568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2596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+32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15,1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196,9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193,2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101,9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98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C00000"/>
                          </a:solidFill>
                        </a:rPr>
                        <a:t>болезней системы </a:t>
                      </a:r>
                      <a:r>
                        <a:rPr lang="ru-RU" sz="1600" b="1" dirty="0" err="1" smtClean="0">
                          <a:solidFill>
                            <a:srgbClr val="C00000"/>
                          </a:solidFill>
                        </a:rPr>
                        <a:t>кровобращ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</a:rPr>
                        <a:t>.</a:t>
                      </a:r>
                      <a:endParaRPr lang="ru-RU" sz="16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711</a:t>
                      </a:r>
                      <a:endParaRPr lang="ru-RU" sz="16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6691</a:t>
                      </a:r>
                      <a:endParaRPr lang="ru-RU" sz="16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+428</a:t>
                      </a:r>
                      <a:endParaRPr lang="ru-RU" sz="16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  <a:endParaRPr lang="ru-RU" sz="16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545,9</a:t>
                      </a:r>
                      <a:endParaRPr lang="ru-RU" sz="16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509,7</a:t>
                      </a:r>
                      <a:endParaRPr lang="ru-RU" sz="16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107,1</a:t>
                      </a:r>
                      <a:endParaRPr lang="ru-RU" sz="16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005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болезней органов</a:t>
                      </a:r>
                      <a:r>
                        <a:rPr lang="ru-RU" sz="1100" b="1" baseline="0" dirty="0" smtClean="0"/>
                        <a:t> дыхания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757</a:t>
                      </a:r>
                      <a:endParaRPr lang="ru-RU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840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-89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4,5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58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64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90,6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42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болезней органов</a:t>
                      </a:r>
                      <a:r>
                        <a:rPr lang="ru-RU" sz="1100" b="1" baseline="0" dirty="0" smtClean="0"/>
                        <a:t> пищеварения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766</a:t>
                      </a:r>
                      <a:endParaRPr lang="ru-RU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763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+3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4,5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58,7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58,1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101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775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внешних причин смерти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1326</a:t>
                      </a:r>
                      <a:endParaRPr lang="ru-RU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1464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-138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7,8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101,7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111,5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91,2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588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из</a:t>
                      </a:r>
                      <a:r>
                        <a:rPr lang="ru-RU" sz="1100" b="1" baseline="0" dirty="0" smtClean="0"/>
                        <a:t> них от всех видов трансп. несчастных случаев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ru-RU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152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-11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0,8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10,8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11,6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93,1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775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случайных отравлений алкоголем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ru-RU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185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+31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1,3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16,6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14,1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117,7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2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самоубийств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225</a:t>
                      </a:r>
                      <a:endParaRPr lang="ru-RU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256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-31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1,3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17,3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19,5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88,7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51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убийств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  <a:endParaRPr lang="ru-RU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89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+10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0,6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7,6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6,8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111,8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Овал 2"/>
          <p:cNvSpPr/>
          <p:nvPr/>
        </p:nvSpPr>
        <p:spPr>
          <a:xfrm>
            <a:off x="755576" y="1844824"/>
            <a:ext cx="648072" cy="6480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072" y="1870349"/>
            <a:ext cx="576064" cy="594783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</p:pic>
      <p:sp>
        <p:nvSpPr>
          <p:cNvPr id="17" name="Прямоугольный треугольник 16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8" name="Прямоугольный треугольник 17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авнобедренный треугольник 5"/>
          <p:cNvSpPr/>
          <p:nvPr/>
        </p:nvSpPr>
        <p:spPr>
          <a:xfrm rot="600000">
            <a:off x="5540375" y="3175"/>
            <a:ext cx="3729038" cy="696913"/>
          </a:xfrm>
          <a:prstGeom prst="triangle">
            <a:avLst/>
          </a:prstGeom>
          <a:solidFill>
            <a:srgbClr val="33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7" name="Freeform 88"/>
          <p:cNvSpPr>
            <a:spLocks/>
          </p:cNvSpPr>
          <p:nvPr/>
        </p:nvSpPr>
        <p:spPr bwMode="auto">
          <a:xfrm>
            <a:off x="5368925" y="0"/>
            <a:ext cx="3775075" cy="1016000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DE0000"/>
          </a:soli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pic>
        <p:nvPicPr>
          <p:cNvPr id="2052" name="Picture 4" descr="http://omsk.mk.ru/upload/objects/articles/detailPicture/34/22/e7/a51506461_95531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7738" y="1772816"/>
            <a:ext cx="2754312" cy="3214688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sp>
        <p:nvSpPr>
          <p:cNvPr id="8201" name="Прямоугольник 2"/>
          <p:cNvSpPr>
            <a:spLocks noChangeArrowheads="1"/>
          </p:cNvSpPr>
          <p:nvPr/>
        </p:nvSpPr>
        <p:spPr bwMode="auto">
          <a:xfrm>
            <a:off x="206374" y="1993900"/>
            <a:ext cx="5733777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002060"/>
                </a:solidFill>
              </a:rPr>
              <a:t>«Одним из приоритетов деятельности </a:t>
            </a:r>
            <a:r>
              <a:rPr lang="ru-RU" altLang="ru-RU" sz="2800" b="1" i="1" dirty="0" smtClean="0">
                <a:solidFill>
                  <a:srgbClr val="002060"/>
                </a:solidFill>
              </a:rPr>
              <a:t>МЗОО и </a:t>
            </a:r>
            <a:r>
              <a:rPr lang="ru-RU" altLang="ru-RU" sz="2800" b="1" i="1" dirty="0">
                <a:solidFill>
                  <a:srgbClr val="002060"/>
                </a:solidFill>
              </a:rPr>
              <a:t>подведомственных ему учреждений здравоохранения явилась реализация мероприятий, направленных на совершенствование оказания помощи больным с сердечно - сосудистыми заболеваниями»….</a:t>
            </a:r>
          </a:p>
        </p:txBody>
      </p:sp>
      <p:sp>
        <p:nvSpPr>
          <p:cNvPr id="8202" name="TextBox 3"/>
          <p:cNvSpPr txBox="1">
            <a:spLocks noChangeArrowheads="1"/>
          </p:cNvSpPr>
          <p:nvPr/>
        </p:nvSpPr>
        <p:spPr bwMode="auto">
          <a:xfrm>
            <a:off x="5724128" y="4987504"/>
            <a:ext cx="344991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 dirty="0"/>
              <a:t>А.Е. </a:t>
            </a:r>
            <a:r>
              <a:rPr lang="ru-RU" altLang="ru-RU" b="1" dirty="0" smtClean="0"/>
              <a:t> Стороженко</a:t>
            </a:r>
            <a:endParaRPr lang="ru-RU" altLang="ru-RU" b="1" dirty="0"/>
          </a:p>
          <a:p>
            <a:pPr algn="ctr" eaLnBrk="1" hangingPunct="1"/>
            <a:r>
              <a:rPr lang="ru-RU" altLang="ru-RU" b="1" dirty="0" smtClean="0"/>
              <a:t>заместитель  </a:t>
            </a:r>
            <a:r>
              <a:rPr lang="ru-RU" altLang="ru-RU" b="1" dirty="0"/>
              <a:t>Председателя</a:t>
            </a:r>
          </a:p>
          <a:p>
            <a:pPr algn="ctr" eaLnBrk="1" hangingPunct="1"/>
            <a:r>
              <a:rPr lang="ru-RU" altLang="ru-RU" b="1" dirty="0"/>
              <a:t>Правительства Омской области,</a:t>
            </a:r>
          </a:p>
          <a:p>
            <a:pPr algn="ctr" eaLnBrk="1" hangingPunct="1"/>
            <a:r>
              <a:rPr lang="ru-RU" altLang="ru-RU" b="1" dirty="0"/>
              <a:t>Министр здравоохранения </a:t>
            </a:r>
          </a:p>
          <a:p>
            <a:pPr algn="ctr" eaLnBrk="1" hangingPunct="1"/>
            <a:r>
              <a:rPr lang="ru-RU" altLang="ru-RU" b="1" dirty="0"/>
              <a:t>Омской области </a:t>
            </a:r>
          </a:p>
        </p:txBody>
      </p:sp>
      <p:pic>
        <p:nvPicPr>
          <p:cNvPr id="15" name="Picture 2" descr="C:\Users\Sveta\Desktop\Эмблема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ый треугольник 15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авнобедренный треугольник 5"/>
          <p:cNvSpPr/>
          <p:nvPr/>
        </p:nvSpPr>
        <p:spPr>
          <a:xfrm rot="600000">
            <a:off x="5540375" y="3175"/>
            <a:ext cx="3729038" cy="696913"/>
          </a:xfrm>
          <a:prstGeom prst="triangle">
            <a:avLst/>
          </a:prstGeom>
          <a:solidFill>
            <a:srgbClr val="33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7" name="Freeform 88"/>
          <p:cNvSpPr>
            <a:spLocks/>
          </p:cNvSpPr>
          <p:nvPr/>
        </p:nvSpPr>
        <p:spPr bwMode="auto">
          <a:xfrm>
            <a:off x="5368925" y="0"/>
            <a:ext cx="3775075" cy="1016000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DE0000"/>
          </a:soli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9222" name="TextBox 13"/>
          <p:cNvSpPr txBox="1">
            <a:spLocks noChangeArrowheads="1"/>
          </p:cNvSpPr>
          <p:nvPr/>
        </p:nvSpPr>
        <p:spPr bwMode="auto">
          <a:xfrm>
            <a:off x="200025" y="908720"/>
            <a:ext cx="886142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ctr" eaLnBrk="1" hangingPunct="1">
              <a:defRPr sz="2600" b="1">
                <a:solidFill>
                  <a:srgbClr val="C00000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ru-RU" altLang="ru-RU" dirty="0"/>
              <a:t>ФЕДЕРАЛЬНЫЙ  ПРОЕКТ </a:t>
            </a:r>
            <a:r>
              <a:rPr lang="ru-RU" altLang="ru-RU" dirty="0" smtClean="0"/>
              <a:t>«</a:t>
            </a:r>
            <a:r>
              <a:rPr lang="ru-RU" altLang="ru-RU" dirty="0"/>
              <a:t>БОРЬБА С </a:t>
            </a:r>
            <a:r>
              <a:rPr lang="ru-RU" altLang="ru-RU" dirty="0" smtClean="0"/>
              <a:t>СЕРДЕЧНО-СОСУДИСТЫМИ </a:t>
            </a:r>
            <a:r>
              <a:rPr lang="ru-RU" altLang="ru-RU" dirty="0"/>
              <a:t>ЗАБОЛЕВАНИЯМИ» </a:t>
            </a:r>
            <a:r>
              <a:rPr lang="ru-RU" altLang="ru-RU" dirty="0" smtClean="0"/>
              <a:t>до </a:t>
            </a:r>
            <a:r>
              <a:rPr lang="ru-RU" altLang="ru-RU" dirty="0"/>
              <a:t>2025 </a:t>
            </a:r>
            <a:r>
              <a:rPr lang="ru-RU" altLang="ru-RU" dirty="0" smtClean="0"/>
              <a:t>года</a:t>
            </a:r>
            <a:endParaRPr lang="ru-RU" altLang="ru-RU" dirty="0"/>
          </a:p>
        </p:txBody>
      </p:sp>
      <p:sp>
        <p:nvSpPr>
          <p:cNvPr id="9223" name="AutoShape 6" descr="https://static.ngs.ru/news/99/preview/0d9f83fec78a980a9b5d41799301d02691a18646_12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128588" y="2060848"/>
            <a:ext cx="8775700" cy="4243387"/>
            <a:chOff x="128588" y="2420938"/>
            <a:chExt cx="8775700" cy="4243387"/>
          </a:xfrm>
        </p:grpSpPr>
        <p:pic>
          <p:nvPicPr>
            <p:cNvPr id="9224" name="Picture 12" descr="C:\Users\Kobkova\Desktop\Безымянный.png"/>
            <p:cNvPicPr>
              <a:picLocks noChangeAspect="1" noChangeArrowheads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8175" y="2420938"/>
              <a:ext cx="5257800" cy="4243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Box 1"/>
            <p:cNvSpPr txBox="1">
              <a:spLocks noChangeArrowheads="1"/>
            </p:cNvSpPr>
            <p:nvPr/>
          </p:nvSpPr>
          <p:spPr bwMode="auto">
            <a:xfrm>
              <a:off x="4116388" y="3716338"/>
              <a:ext cx="10287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006600"/>
                  </a:solidFill>
                </a:rPr>
                <a:t>ОКБ</a:t>
              </a:r>
            </a:p>
          </p:txBody>
        </p:sp>
        <p:sp>
          <p:nvSpPr>
            <p:cNvPr id="9226" name="TextBox 19"/>
            <p:cNvSpPr txBox="1">
              <a:spLocks noChangeArrowheads="1"/>
            </p:cNvSpPr>
            <p:nvPr/>
          </p:nvSpPr>
          <p:spPr bwMode="auto">
            <a:xfrm>
              <a:off x="2625725" y="2517775"/>
              <a:ext cx="1376363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006600"/>
                  </a:solidFill>
                </a:rPr>
                <a:t>КМХЦ</a:t>
              </a:r>
            </a:p>
          </p:txBody>
        </p:sp>
        <p:sp>
          <p:nvSpPr>
            <p:cNvPr id="9227" name="TextBox 20"/>
            <p:cNvSpPr txBox="1">
              <a:spLocks noChangeArrowheads="1"/>
            </p:cNvSpPr>
            <p:nvPr/>
          </p:nvSpPr>
          <p:spPr bwMode="auto">
            <a:xfrm>
              <a:off x="7235825" y="3459163"/>
              <a:ext cx="1376363" cy="522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006600"/>
                  </a:solidFill>
                </a:rPr>
                <a:t>ККД</a:t>
              </a:r>
            </a:p>
          </p:txBody>
        </p:sp>
        <p:sp>
          <p:nvSpPr>
            <p:cNvPr id="9228" name="TextBox 21"/>
            <p:cNvSpPr txBox="1">
              <a:spLocks noChangeArrowheads="1"/>
            </p:cNvSpPr>
            <p:nvPr/>
          </p:nvSpPr>
          <p:spPr bwMode="auto">
            <a:xfrm>
              <a:off x="7165975" y="5013325"/>
              <a:ext cx="1738313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006600"/>
                  </a:solidFill>
                </a:rPr>
                <a:t>МСЧ №4</a:t>
              </a:r>
            </a:p>
          </p:txBody>
        </p:sp>
        <p:sp>
          <p:nvSpPr>
            <p:cNvPr id="9229" name="TextBox 22"/>
            <p:cNvSpPr txBox="1">
              <a:spLocks noChangeArrowheads="1"/>
            </p:cNvSpPr>
            <p:nvPr/>
          </p:nvSpPr>
          <p:spPr bwMode="auto">
            <a:xfrm>
              <a:off x="5260975" y="6080125"/>
              <a:ext cx="2001838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006600"/>
                  </a:solidFill>
                </a:rPr>
                <a:t>БСМП №1</a:t>
              </a:r>
            </a:p>
          </p:txBody>
        </p:sp>
        <p:sp>
          <p:nvSpPr>
            <p:cNvPr id="9230" name="TextBox 23"/>
            <p:cNvSpPr txBox="1">
              <a:spLocks noChangeArrowheads="1"/>
            </p:cNvSpPr>
            <p:nvPr/>
          </p:nvSpPr>
          <p:spPr bwMode="auto">
            <a:xfrm>
              <a:off x="128588" y="3479800"/>
              <a:ext cx="2001837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006600"/>
                  </a:solidFill>
                </a:rPr>
                <a:t>КМСЧ №9</a:t>
              </a:r>
            </a:p>
          </p:txBody>
        </p:sp>
        <p:sp>
          <p:nvSpPr>
            <p:cNvPr id="9231" name="TextBox 24"/>
            <p:cNvSpPr txBox="1">
              <a:spLocks noChangeArrowheads="1"/>
            </p:cNvSpPr>
            <p:nvPr/>
          </p:nvSpPr>
          <p:spPr bwMode="auto">
            <a:xfrm>
              <a:off x="231775" y="5013325"/>
              <a:ext cx="2003425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800" b="1" dirty="0">
                  <a:solidFill>
                    <a:srgbClr val="006600"/>
                  </a:solidFill>
                </a:rPr>
                <a:t>МСЧ №7</a:t>
              </a:r>
            </a:p>
          </p:txBody>
        </p:sp>
      </p:grpSp>
      <p:pic>
        <p:nvPicPr>
          <p:cNvPr id="20" name="Picture 2" descr="C:\Users\Sveta\Desktop\Эмблема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23" name="Прямоугольный треугольник 22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авнобедренный треугольник 5"/>
          <p:cNvSpPr/>
          <p:nvPr/>
        </p:nvSpPr>
        <p:spPr>
          <a:xfrm rot="600000">
            <a:off x="5340350" y="-14288"/>
            <a:ext cx="3930650" cy="696913"/>
          </a:xfrm>
          <a:prstGeom prst="triangle">
            <a:avLst/>
          </a:prstGeom>
          <a:solidFill>
            <a:srgbClr val="0B6B30">
              <a:alpha val="8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7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gradFill flip="none" rotWithShape="1">
            <a:gsLst>
              <a:gs pos="26000">
                <a:srgbClr val="AF0000"/>
              </a:gs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pic>
        <p:nvPicPr>
          <p:cNvPr id="10247" name="Picture 3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03513" y="101360288"/>
            <a:ext cx="11857037" cy="2678112"/>
          </a:xfrm>
          <a:prstGeom prst="rect">
            <a:avLst/>
          </a:prstGeom>
          <a:noFill/>
          <a:ln w="63500" algn="in">
            <a:solidFill>
              <a:srgbClr val="F2F2F2"/>
            </a:solidFill>
            <a:miter lim="800000"/>
            <a:headEnd/>
            <a:tailEnd/>
          </a:ln>
          <a:effectLst>
            <a:outerShdw dist="99190" dir="3011666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175" y="2031157"/>
            <a:ext cx="3490913" cy="2693987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4525" y="5238750"/>
            <a:ext cx="175418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779912" y="1916832"/>
            <a:ext cx="5377626" cy="295074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100" b="1" dirty="0" smtClean="0">
                <a:solidFill>
                  <a:srgbClr val="006600"/>
                </a:solidFill>
              </a:rPr>
              <a:t>Кардиологическое </a:t>
            </a:r>
            <a:r>
              <a:rPr lang="ru-RU" sz="2100" b="1" dirty="0">
                <a:solidFill>
                  <a:srgbClr val="006600"/>
                </a:solidFill>
              </a:rPr>
              <a:t>отделение № 1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100" b="1" dirty="0">
                <a:solidFill>
                  <a:srgbClr val="006600"/>
                </a:solidFill>
              </a:rPr>
              <a:t>Кардиологическое отделение № 2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100" b="1" dirty="0">
                <a:solidFill>
                  <a:srgbClr val="006600"/>
                </a:solidFill>
              </a:rPr>
              <a:t>Детское кардиологическое отделение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100" b="1" dirty="0">
                <a:solidFill>
                  <a:srgbClr val="006600"/>
                </a:solidFill>
              </a:rPr>
              <a:t>Ревматологическое отделение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100" b="1" dirty="0">
                <a:solidFill>
                  <a:srgbClr val="006600"/>
                </a:solidFill>
              </a:rPr>
              <a:t>Отделение функциональной диагностики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100" b="1" dirty="0">
                <a:solidFill>
                  <a:srgbClr val="C00000"/>
                </a:solidFill>
              </a:rPr>
              <a:t>Отделение медицинской реабилитации</a:t>
            </a:r>
          </a:p>
        </p:txBody>
      </p:sp>
      <p:pic>
        <p:nvPicPr>
          <p:cNvPr id="10251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650" y="5229225"/>
            <a:ext cx="67468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Sveta\Desktop\Эмблема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920333"/>
            <a:ext cx="811402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</a:rPr>
              <a:t>СТРУКТУРА ПОЛИКЛИНИКИ БУЗОО «ККД»:</a:t>
            </a:r>
          </a:p>
        </p:txBody>
      </p:sp>
      <p:sp>
        <p:nvSpPr>
          <p:cNvPr id="12" name="Прямоугольный треугольник 1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внобедренный треугольник 7"/>
          <p:cNvSpPr/>
          <p:nvPr/>
        </p:nvSpPr>
        <p:spPr>
          <a:xfrm rot="600000">
            <a:off x="5540375" y="3175"/>
            <a:ext cx="3729038" cy="696913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9" name="Freeform 88"/>
          <p:cNvSpPr>
            <a:spLocks/>
          </p:cNvSpPr>
          <p:nvPr/>
        </p:nvSpPr>
        <p:spPr bwMode="auto">
          <a:xfrm>
            <a:off x="5368925" y="0"/>
            <a:ext cx="3775075" cy="1016000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43998" tIns="21999" rIns="43998" bIns="21999" upright="1"/>
          <a:lstStyle/>
          <a:p>
            <a:pPr defTabSz="44000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10" name="Прямоугольный треугольник 9"/>
          <p:cNvSpPr/>
          <p:nvPr/>
        </p:nvSpPr>
        <p:spPr>
          <a:xfrm flipH="1">
            <a:off x="255588" y="6453188"/>
            <a:ext cx="8888412" cy="404812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273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6912" y="4049489"/>
            <a:ext cx="2341562" cy="1755775"/>
          </a:xfrm>
          <a:prstGeom prst="rect">
            <a:avLst/>
          </a:prstGeom>
          <a:noFill/>
          <a:ln w="1270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348582"/>
            <a:ext cx="2025650" cy="2794000"/>
          </a:xfrm>
          <a:prstGeom prst="rect">
            <a:avLst/>
          </a:prstGeom>
          <a:noFill/>
          <a:ln w="1270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5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7987" y="1772816"/>
            <a:ext cx="2300287" cy="17033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8885" y="4065364"/>
            <a:ext cx="2265363" cy="1739900"/>
          </a:xfrm>
          <a:prstGeom prst="rect">
            <a:avLst/>
          </a:prstGeom>
          <a:noFill/>
          <a:ln w="1270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7" name="Рисунок 1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8274" y="2270794"/>
            <a:ext cx="2136775" cy="2827338"/>
          </a:xfrm>
          <a:prstGeom prst="rect">
            <a:avLst/>
          </a:prstGeom>
          <a:noFill/>
          <a:ln w="1270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8" name="Рисунок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316832"/>
            <a:ext cx="2025650" cy="2795587"/>
          </a:xfrm>
          <a:prstGeom prst="rect">
            <a:avLst/>
          </a:prstGeom>
          <a:noFill/>
          <a:ln w="1270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9" name="Рисунок 14"/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7387" y="1772816"/>
            <a:ext cx="2260600" cy="1719263"/>
          </a:xfrm>
          <a:prstGeom prst="rect">
            <a:avLst/>
          </a:prstGeom>
          <a:noFill/>
          <a:ln w="1270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Sveta\Desktop\Эмблема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763688" y="797223"/>
            <a:ext cx="5953788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C00000"/>
                </a:solidFill>
              </a:rPr>
              <a:t>КАРДИОРЕАБИЛИТАЦИЯ</a:t>
            </a:r>
            <a:endParaRPr lang="ru-RU" sz="3400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ый треугольник 17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9" name="Прямоугольный треугольник 18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</TotalTime>
  <Words>969</Words>
  <Application>Microsoft Office PowerPoint</Application>
  <PresentationFormat>Экран (4:3)</PresentationFormat>
  <Paragraphs>208</Paragraphs>
  <Slides>22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Kobkova</dc:creator>
  <cp:lastModifiedBy>Sveta</cp:lastModifiedBy>
  <cp:revision>91</cp:revision>
  <cp:lastPrinted>2018-11-15T09:56:43Z</cp:lastPrinted>
  <dcterms:created xsi:type="dcterms:W3CDTF">2018-11-11T05:02:28Z</dcterms:created>
  <dcterms:modified xsi:type="dcterms:W3CDTF">2018-12-18T09:46:10Z</dcterms:modified>
</cp:coreProperties>
</file>