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4" r:id="rId21"/>
    <p:sldId id="285" r:id="rId22"/>
    <p:sldId id="286" r:id="rId23"/>
    <p:sldId id="287" r:id="rId24"/>
    <p:sldId id="288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5B6B5"/>
    <a:srgbClr val="DA8200"/>
    <a:srgbClr val="A85918"/>
    <a:srgbClr val="EAEA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4660"/>
  </p:normalViewPr>
  <p:slideViewPr>
    <p:cSldViewPr>
      <p:cViewPr varScale="1">
        <p:scale>
          <a:sx n="89" d="100"/>
          <a:sy n="89" d="100"/>
        </p:scale>
        <p:origin x="-9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79512" y="1700808"/>
            <a:ext cx="8892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                                          </a:t>
            </a:r>
          </a:p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специализированной секции </a:t>
            </a:r>
          </a:p>
          <a:p>
            <a:pPr algn="ctr">
              <a:lnSpc>
                <a:spcPct val="90000"/>
              </a:lnSpc>
            </a:pPr>
            <a:r>
              <a:rPr lang="ru-RU" sz="5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Омской профессиональной сестринской ассоциации</a:t>
            </a:r>
            <a:endParaRPr lang="ru-RU" sz="50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5373216"/>
            <a:ext cx="70922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М.Ю. Дорошенко, </a:t>
            </a:r>
          </a:p>
          <a:p>
            <a:pPr algn="r"/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профессионального комитета ОПСА</a:t>
            </a:r>
            <a:endParaRPr lang="ru-RU" sz="27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67544" y="1139552"/>
            <a:ext cx="8676456" cy="527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стандартов оснащения рабочих мест специалистов со средним медицинским образованием в соответствии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с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порядком оказания медицинской помощи и реализуемыми услугами;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методологии аттестации рабочих мест специалистов в соответствии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с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профессиональными стандартами их деятельности, требованиями эргономической и инфекционной безопасности;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26876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422108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1124744"/>
            <a:ext cx="8748464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методических рекомендаций            по проведению анализа потребности                        в средствах малой механизации и расходных материалах в соответствии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технологиями выполнения простых медицинских услуг;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индикаторов качества деятельности сестринского персонала: структурных, технологических, результативных;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34076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436510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32048" y="1052736"/>
            <a:ext cx="8748464" cy="554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предложений по проведению научно-практических конференций, обучающих семинаров, участие в подготовке и организации таких мероприятий, формирование программы  и материалов;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внесение предложений и участие </a:t>
            </a: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 профессиональных конкурсов;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развитии международного сотрудничества сестринского персонала                       по специальности, распространение международного опыта;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19675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364502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501317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6" y="1196752"/>
            <a:ext cx="8748464" cy="505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6000"/>
              </a:spcAft>
              <a:buClrTx/>
              <a:buSzTx/>
              <a:tabLst/>
            </a:pP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освещение деятельности </a:t>
            </a: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 </a:t>
            </a: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опорой на информационные ресурсы Ассоциации </a:t>
            </a: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и </a:t>
            </a: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иные профессиональные периодические издания;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0"/>
              </a:spcAft>
              <a:buClrTx/>
              <a:buSzTx/>
              <a:tabLst/>
            </a:pP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платформы для непрерывного общения специалистов, предоставление консультаций и методической </a:t>
            </a:r>
            <a:r>
              <a:rPr lang="ru-RU" sz="3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           </a:t>
            </a:r>
            <a:r>
              <a:rPr lang="ru-RU" sz="34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лица Ассоциации с помощью сайта организации.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34076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400506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секции</a:t>
            </a:r>
          </a:p>
        </p:txBody>
      </p:sp>
      <p:pic>
        <p:nvPicPr>
          <p:cNvPr id="1026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419872" y="1222069"/>
            <a:ext cx="1800200" cy="180020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4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96344" y="2014157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59832" y="2996952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6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181553" y="2996952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7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4048" y="1942149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39552" y="4725144"/>
            <a:ext cx="7992888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числа членов специализированной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 и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других привлеченных специалистов создаются рабочие группы,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а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необходимости, экспертные советы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2616" y="44624"/>
            <a:ext cx="8279904" cy="743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работы секции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240" y="1132334"/>
            <a:ext cx="2245529" cy="13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3040" y="1082060"/>
            <a:ext cx="637321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Заседания проводятся по мере необходимости, но не реже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раза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квартал.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708920"/>
            <a:ext cx="8676456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3600"/>
              </a:spcAft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правомочно, если на нем присутствует не менее половины его членов.</a:t>
            </a:r>
          </a:p>
          <a:p>
            <a:pPr>
              <a:lnSpc>
                <a:spcPct val="90000"/>
              </a:lnSpc>
              <a:spcAft>
                <a:spcPts val="3600"/>
              </a:spcAft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Техническую работу по оформлению протоколов ведет секретарь секции.</a:t>
            </a:r>
          </a:p>
          <a:p>
            <a:pPr>
              <a:lnSpc>
                <a:spcPct val="90000"/>
              </a:lnSpc>
              <a:spcAft>
                <a:spcPts val="3600"/>
              </a:spcAft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на заседании принимается большинством голосов в процессе обсуждения вопроса,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вынесенного на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заседание.</a:t>
            </a: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112474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270892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07504" y="400506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107504" y="530120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2616" y="44624"/>
            <a:ext cx="8279904" cy="743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председателя секции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67544" y="1226949"/>
            <a:ext cx="8676456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обращаться за консультативной, организационной, методической, финансовой помощью, направленной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адрес Правления Ассоциации.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случае необходимости принимать участие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заседаниях Координационного совета Ассоциации, вносить предложения и вопросы по развитию </a:t>
            </a: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секции </a:t>
            </a: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обсуждение Правления Ассоциации.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34076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400506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8600" y="51882"/>
            <a:ext cx="8279904" cy="784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Ответственность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4056" y="1844824"/>
            <a:ext cx="8639944" cy="480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Tx/>
              <a:buNone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несет ответственность за делопроизводство секции;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Tx/>
              <a:buNone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своевременно уведомляет президента Ассоциации о любых изменениях в составе секции;</a:t>
            </a: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Tx/>
              <a:buNone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случае передачи полномочий новому председателю, передает в его ведение всю документацию, связанную с работой секции, делится приобретенным опытом.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955914"/>
            <a:ext cx="6408712" cy="6728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027922"/>
            <a:ext cx="6984776" cy="54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Председатель секции:</a:t>
            </a: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198884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328498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07504" y="486916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2616" y="51882"/>
            <a:ext cx="8279904" cy="784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Документация секции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4056" y="836712"/>
            <a:ext cx="8639944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о специализированной секции;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списочный состав секции: данные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о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председателе, членах, контакты;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перспективный план деятельности;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предложения и решения секции,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экспертных и рабочих групп.</a:t>
            </a: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43000" y="1044269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43000" y="177281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43000" y="299695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43000" y="371703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67544" y="5013176"/>
            <a:ext cx="874846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отчеты: аналитический по проблемам;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годовой по реализованным мероприятиям текущей деятельности.</a:t>
            </a: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107504" y="522920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240" y="3343588"/>
            <a:ext cx="2375850" cy="195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 rot="1925217">
            <a:off x="6662570" y="4523547"/>
            <a:ext cx="1572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Специализированная секция ОПСА</a:t>
            </a:r>
          </a:p>
          <a:p>
            <a:r>
              <a:rPr lang="ru-RU" sz="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«Сестринское дело во фтизиатрии»</a:t>
            </a:r>
            <a:endParaRPr lang="ru-RU" sz="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9" name="Picture 5" descr="D:\Документы\Эмблемы\ОПСА\эмблем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588113">
            <a:off x="7486853" y="3532224"/>
            <a:ext cx="239094" cy="3369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55576" y="2420888"/>
            <a:ext cx="8388424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/>
            </a:pPr>
            <a:r>
              <a:rPr 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и дополнения к настоящему положению;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tabLst/>
            </a:pPr>
            <a:r>
              <a:rPr 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состава секции.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4624" y="44624"/>
            <a:ext cx="8279904" cy="743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Заключительные положения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1052736"/>
            <a:ext cx="7776864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072303"/>
            <a:ext cx="77768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 рассмотрение Правления Ассоциации выносятся следующие вопросы:</a:t>
            </a: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323528" y="263691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323528" y="407707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71806" y="4570040"/>
            <a:ext cx="4284570" cy="224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8112" y="-5868"/>
            <a:ext cx="8100392" cy="8706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о создании специализированных секций ОПСА</a:t>
            </a:r>
          </a:p>
        </p:txBody>
      </p:sp>
      <p:pic>
        <p:nvPicPr>
          <p:cNvPr id="1026" name="Picture 2" descr="D:\Фотоальбом\2010 г\27. 2-я отчетно-выборная конференция 10.12.10\AVK_6662.jpg"/>
          <p:cNvPicPr>
            <a:picLocks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4716016" y="1916832"/>
            <a:ext cx="3973539" cy="2685976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6" name="Прямоугольник 5"/>
          <p:cNvSpPr/>
          <p:nvPr/>
        </p:nvSpPr>
        <p:spPr>
          <a:xfrm>
            <a:off x="648072" y="1192977"/>
            <a:ext cx="817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отчетно-выборная конференция ОПСА, </a:t>
            </a:r>
            <a:r>
              <a:rPr lang="ru-RU" sz="27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10.12.10 </a:t>
            </a:r>
            <a:r>
              <a:rPr lang="ru-RU" sz="27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</a:p>
        </p:txBody>
      </p:sp>
      <p:pic>
        <p:nvPicPr>
          <p:cNvPr id="1029" name="Picture 5" descr="D:\Фотоальбом\2010 г\27. 2-я отчетно-выборная конференция 10.12.10\AVK_6686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67544" y="1916832"/>
            <a:ext cx="4036029" cy="2685812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10" name="Прямоугольник 9"/>
          <p:cNvSpPr/>
          <p:nvPr/>
        </p:nvSpPr>
        <p:spPr>
          <a:xfrm>
            <a:off x="395536" y="4797152"/>
            <a:ext cx="8568952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«Сестринское дело во фтизиатрии» (31.03.11 г.)</a:t>
            </a:r>
          </a:p>
          <a:p>
            <a:pPr>
              <a:spcAft>
                <a:spcPts val="600"/>
              </a:spcAft>
            </a:pPr>
            <a:r>
              <a:rPr lang="ru-RU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«Акушерское дело» (31.05.11 г.)</a:t>
            </a:r>
          </a:p>
          <a:p>
            <a:pPr>
              <a:spcAft>
                <a:spcPts val="600"/>
              </a:spcAft>
            </a:pPr>
            <a:r>
              <a:rPr lang="ru-RU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«Сестринское дело в неонатологии» (31.05.11 г.)</a:t>
            </a:r>
          </a:p>
          <a:p>
            <a:pPr>
              <a:spcAft>
                <a:spcPts val="600"/>
              </a:spcAft>
            </a:pPr>
            <a:r>
              <a:rPr lang="ru-RU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«Сестринское дело в психиатрии и наркологии»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00514" y="2204864"/>
            <a:ext cx="558011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медицинская сестра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«КПБ им. Н.Н. Солодникова»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72522" y="3522057"/>
            <a:ext cx="58479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студентка шестого курса ОмГА факультета «Менеджмент организации. Управление в здравоохранении»</a:t>
            </a:r>
            <a:endParaRPr lang="ru-RU" sz="2500" b="1" dirty="0">
              <a:solidFill>
                <a:srgbClr val="712D1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4934634"/>
            <a:ext cx="58326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высшая квалификационная категория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5610289"/>
            <a:ext cx="615617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заместитель руководителя комитета РАМС «Сестринское дело в психиатрии и наркологии»</a:t>
            </a:r>
            <a:endParaRPr lang="ru-RU" sz="25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6538" y="1146260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88546" y="1137518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ГИРФАНОВА 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Елена Павловна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268666" y="3212976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психиатрии и наркологии»</a:t>
            </a:r>
          </a:p>
        </p:txBody>
      </p:sp>
      <p:pic>
        <p:nvPicPr>
          <p:cNvPr id="1026" name="Picture 2" descr="D:\Документы\Документы ОПСА\Специализированные секции\СД в психиатрии и наркологии\Гирфанова Е.П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24744"/>
            <a:ext cx="2520280" cy="378042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00514" y="2256371"/>
            <a:ext cx="55801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14-го отделения </a:t>
            </a:r>
          </a:p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«КПБ им. Н.Н. Солодникова»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72522" y="3796298"/>
            <a:ext cx="584795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повышенный уровень образования «Медицинская сестра-организатор»</a:t>
            </a:r>
            <a:endParaRPr lang="ru-RU" sz="2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4811668"/>
            <a:ext cx="52565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высшее сестринское образование «Менеджер  сестринского дела»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5740514"/>
            <a:ext cx="615617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член экспертного комитета Совета по сестринскому делу</a:t>
            </a:r>
            <a:endParaRPr lang="ru-RU" sz="25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6538" y="1146260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88546" y="1137518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ЛУДЫН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Татьяна Николаевна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268666" y="3501008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психиатрии и наркологии»</a:t>
            </a:r>
          </a:p>
        </p:txBody>
      </p:sp>
      <p:pic>
        <p:nvPicPr>
          <p:cNvPr id="2050" name="Picture 2" descr="D:\Документы\Документы ОПСА\Специализированные секции\СД в психиатрии и наркологии\Лудын Т.Н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268760"/>
            <a:ext cx="2520280" cy="374441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43808" y="2256371"/>
            <a:ext cx="55801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медицинская сестра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АСУСО «Омский психоневрологический интернат»</a:t>
            </a:r>
            <a:endParaRPr lang="ru-RU" sz="26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3796298"/>
            <a:ext cx="584795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повышенный уровень образования «Организатор сестринского дела»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31118" y="4797152"/>
            <a:ext cx="615617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член Координационного совета ОПСА</a:t>
            </a:r>
            <a:endParaRPr lang="ru-RU" sz="25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146260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137518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КОПАЧ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Ирина Вениаминовна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211960" y="3501008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психиатрии и наркологии»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31118" y="5445224"/>
            <a:ext cx="615617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награждена Почетной грамотой Министерства труда и социального развития Омской области</a:t>
            </a:r>
            <a:endParaRPr lang="ru-RU" sz="2500" dirty="0"/>
          </a:p>
        </p:txBody>
      </p:sp>
      <p:pic>
        <p:nvPicPr>
          <p:cNvPr id="3074" name="Picture 2" descr="D:\Документы\Документы ОПСА\Специализированные секции\СД в психиатрии и наркологии\Копач И.В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96752"/>
            <a:ext cx="2524685" cy="3672408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99792" y="2060848"/>
            <a:ext cx="651621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</a:t>
            </a:r>
            <a:endParaRPr lang="ru-RU" sz="25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амбулаторно-поликлинического отделения</a:t>
            </a: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«Наркологический диспансер»</a:t>
            </a:r>
            <a:endParaRPr lang="ru-RU" sz="25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3501008"/>
            <a:ext cx="6372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повышенный уровень образования «Медицинская сестра с углубленной подготовкой» по специальности «Организация сестринского дела»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87102" y="5105216"/>
            <a:ext cx="635689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 экспертного комитета Совета по сестринскому делу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заместитель председателя профсоюзного комитета, казначей</a:t>
            </a:r>
            <a:endParaRPr lang="ru-RU" sz="25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6538" y="1061478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88546" y="1052736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ЧАРКОВА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Оксана Геннадьевна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392488" y="3356992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психиатрии и наркологии»</a:t>
            </a:r>
          </a:p>
        </p:txBody>
      </p:sp>
      <p:pic>
        <p:nvPicPr>
          <p:cNvPr id="4098" name="Picture 2" descr="D:\Документы\Документы ОПСА\Специализированные секции\СД в психиатрии и наркологии\Чаркова Оксана Геннадьевна.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107504" y="1124744"/>
            <a:ext cx="2520280" cy="3744416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99792" y="2060848"/>
            <a:ext cx="651621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 стационара </a:t>
            </a:r>
          </a:p>
          <a:p>
            <a:pPr algn="ctr">
              <a:lnSpc>
                <a:spcPct val="90000"/>
              </a:lnSpc>
            </a:pPr>
            <a:r>
              <a:rPr lang="ru-RU" sz="25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«Наркологический диспансер»</a:t>
            </a:r>
            <a:endParaRPr lang="ru-RU" sz="25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3319824"/>
            <a:ext cx="6372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повышенный уровень образования «Медицинская сестра с углубленной подготовкой» по специальности «Организация сестринского дела»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87102" y="5092442"/>
            <a:ext cx="635689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  комитета по сестринской практике Совета по сестринскому делу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16538" y="1061478"/>
            <a:ext cx="5328592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88546" y="1052736"/>
            <a:ext cx="529208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КОРОЛЬЧУК</a:t>
            </a:r>
          </a:p>
          <a:p>
            <a:pPr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</a:rPr>
              <a:t>Наталья Михайловна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464496" y="2924944"/>
            <a:ext cx="2771800" cy="0"/>
          </a:xfrm>
          <a:prstGeom prst="line">
            <a:avLst/>
          </a:prstGeom>
          <a:ln w="1587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99592" y="24182"/>
            <a:ext cx="8172400" cy="812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Кандидаты в специализированную секцию  ОПСА «Сестринское дело в психиатрии и наркологии»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87102" y="6086762"/>
            <a:ext cx="635689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ru-RU" sz="2500" b="1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имеет </a:t>
            </a:r>
            <a:r>
              <a:rPr lang="ru-RU" sz="2500" b="1" dirty="0" smtClean="0">
                <a:solidFill>
                  <a:srgbClr val="712D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благодарность МЗОО</a:t>
            </a:r>
          </a:p>
        </p:txBody>
      </p:sp>
      <p:pic>
        <p:nvPicPr>
          <p:cNvPr id="5122" name="Picture 2" descr="D:\Документы\Документы ОПСА\Специализированные секции\СД в психиатрии и наркологии\Корольчук Наталья Михайловна 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79512" y="1124744"/>
            <a:ext cx="2496327" cy="374449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2708920"/>
            <a:ext cx="914501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5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49123"/>
            <a:ext cx="8100392" cy="715581"/>
          </a:xfrm>
          <a:prstGeom prst="rect">
            <a:avLst/>
          </a:prstGeom>
          <a:effectLst>
            <a:outerShdw blurRad="50800" dist="38100" dir="2700000" algn="tl" rotWithShape="0">
              <a:schemeClr val="tx1">
                <a:alpha val="88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Специализированная секция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08720"/>
            <a:ext cx="90364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структурное подразделение </a:t>
            </a:r>
          </a:p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профессионального комитета ОПСА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5384891" y="1916832"/>
            <a:ext cx="2787509" cy="3744416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5" name="Прямоугольник 4"/>
          <p:cNvSpPr/>
          <p:nvPr/>
        </p:nvSpPr>
        <p:spPr>
          <a:xfrm>
            <a:off x="4788024" y="5718011"/>
            <a:ext cx="4104456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Л.А. Иващенко, 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 комитета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«СД в педиатрии»</a:t>
            </a:r>
            <a:endParaRPr lang="ru-RU" sz="2500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lum/>
          </a:blip>
          <a:srcRect/>
          <a:stretch>
            <a:fillRect/>
          </a:stretch>
        </p:blipFill>
        <p:spPr bwMode="auto">
          <a:xfrm>
            <a:off x="1115616" y="1916832"/>
            <a:ext cx="2808312" cy="3744415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7" name="Прямоугольник 6"/>
          <p:cNvSpPr/>
          <p:nvPr/>
        </p:nvSpPr>
        <p:spPr>
          <a:xfrm>
            <a:off x="467544" y="5690627"/>
            <a:ext cx="4104456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М.Ю. Дорошенко, 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 комитета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«Сестринское дело»</a:t>
            </a:r>
            <a:endParaRPr lang="ru-RU" sz="2500" i="1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860032" y="5132378"/>
            <a:ext cx="4176464" cy="15121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36104" y="-86618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</a:t>
            </a:r>
          </a:p>
        </p:txBody>
      </p:sp>
      <p:pic>
        <p:nvPicPr>
          <p:cNvPr id="3074" name="Picture 2" descr="E:\24. Всероссийский съезд средних медработников 14-16.12.08 С.-Петербург\09. Секция СД в психиатрии\01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5652120" y="1772816"/>
            <a:ext cx="1796409" cy="129614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195736" y="3188162"/>
            <a:ext cx="4176464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188162"/>
            <a:ext cx="4392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Специализированные секции ОПСА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36104" y="1171938"/>
            <a:ext cx="4176464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1174840"/>
            <a:ext cx="4392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Специализированные секции РАМС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5222618"/>
            <a:ext cx="439248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Советы по СД, профессиональный комитет</a:t>
            </a:r>
          </a:p>
        </p:txBody>
      </p:sp>
      <p:sp>
        <p:nvSpPr>
          <p:cNvPr id="15" name="Выгнутая вправо стрелка 14"/>
          <p:cNvSpPr/>
          <p:nvPr/>
        </p:nvSpPr>
        <p:spPr>
          <a:xfrm>
            <a:off x="3614380" y="245732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 flipH="1" flipV="1">
            <a:off x="2987824" y="2428348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право стрелка 16"/>
          <p:cNvSpPr/>
          <p:nvPr/>
        </p:nvSpPr>
        <p:spPr>
          <a:xfrm>
            <a:off x="3635896" y="2500356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flipH="1" flipV="1">
            <a:off x="3016800" y="245732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5436096" y="443381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 flipH="1" flipV="1">
            <a:off x="4809540" y="4404838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право стрелка 20"/>
          <p:cNvSpPr/>
          <p:nvPr/>
        </p:nvSpPr>
        <p:spPr>
          <a:xfrm>
            <a:off x="5457612" y="4476846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право стрелка 21"/>
          <p:cNvSpPr/>
          <p:nvPr/>
        </p:nvSpPr>
        <p:spPr>
          <a:xfrm flipH="1" flipV="1">
            <a:off x="4838516" y="443381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5" name="Picture 3" descr="E:\2007 г\14. Междунар. семинар Обучение по каскадному принципу г. Омск 10-14.07.07 г\Фотографии семинара ОПСА\63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7236296" y="2636912"/>
            <a:ext cx="1728192" cy="132890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6" name="Picture 4" descr="D:\Фотоальбом\2010 г\17. 4-я отчетно-выборная конференция РАМС 17-18.09.10 С.-Петербург\Работа в секциях\3 секция. Работа специализир секций РАМС\AIV_7021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7308304" y="1124744"/>
            <a:ext cx="1728192" cy="123297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>
            <a:lum/>
          </a:blip>
          <a:srcRect/>
          <a:stretch>
            <a:fillRect/>
          </a:stretch>
        </p:blipFill>
        <p:spPr bwMode="auto">
          <a:xfrm>
            <a:off x="1547664" y="4725144"/>
            <a:ext cx="1584176" cy="118813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email">
            <a:lum/>
          </a:blip>
          <a:srcRect/>
          <a:stretch>
            <a:fillRect/>
          </a:stretch>
        </p:blipFill>
        <p:spPr bwMode="auto">
          <a:xfrm>
            <a:off x="395536" y="3933056"/>
            <a:ext cx="1512168" cy="11955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9" name="Picture 7" descr="D:\Документы\Документы ОПСА\Сайт\Странички учреждений ЗО\Сельские\Тарская ЦРБ\Совет по СД\профессиональный комитет.JPG"/>
          <p:cNvPicPr>
            <a:picLocks noChangeAspect="1" noChangeArrowheads="1"/>
          </p:cNvPicPr>
          <p:nvPr/>
        </p:nvPicPr>
        <p:blipFill>
          <a:blip r:embed="rId8" cstate="email">
            <a:lum/>
          </a:blip>
          <a:srcRect/>
          <a:stretch>
            <a:fillRect/>
          </a:stretch>
        </p:blipFill>
        <p:spPr bwMode="auto">
          <a:xfrm>
            <a:off x="371533" y="5301208"/>
            <a:ext cx="1536171" cy="115212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120" y="-27384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секции</a:t>
            </a: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32048" y="897629"/>
            <a:ext cx="8711952" cy="585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2800"/>
              </a:spcAft>
              <a:buClrTx/>
              <a:buSzTx/>
              <a:tabLst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и внедрении профессиональных стандартов;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2800"/>
              </a:spcAft>
              <a:buClrTx/>
              <a:buSzTx/>
              <a:tabLst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наиболее актуальных проблем сестринского персонала по данной специальности, разработка перспективных предложений по их решению;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2800"/>
              </a:spcAft>
              <a:buClrTx/>
              <a:buSzTx/>
              <a:tabLst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современных технологий деятельности сестринского персонала по конкретной специальности;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2800"/>
              </a:spcAft>
              <a:buClrTx/>
              <a:buSzTx/>
              <a:tabLst/>
            </a:pPr>
            <a:r>
              <a:rPr lang="ru-RU" sz="28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обобщение и распространение передового опыта профессиональной деятельности по конкретной специальности;</a:t>
            </a: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105273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213285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407707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44016" y="558924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04056" y="1011207"/>
            <a:ext cx="8639944" cy="55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координация направлений исследований </a:t>
            </a:r>
            <a:r>
              <a:rPr lang="ru-RU" sz="3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в </a:t>
            </a: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сестринском деле;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улучшение условий труда и профессионального быта, укрепление профессиональной солидарности, социальной и профессиональной защищенности;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повышению значимости профессиональных морально-этических норм;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3600"/>
              </a:spcAft>
              <a:buClrTx/>
              <a:buSzTx/>
              <a:tabLst/>
            </a:pPr>
            <a:r>
              <a:rPr lang="ru-RU" sz="30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иные виды деятельности, не противоречащие Уставу ОПСА. 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44016" y="112474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44016" y="242088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44016" y="450912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44016" y="573325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80120" y="-27384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547664" y="1124744"/>
            <a:ext cx="6408712" cy="8889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149558"/>
            <a:ext cx="6984776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Участие в разработке </a:t>
            </a:r>
          </a:p>
          <a:p>
            <a:pPr algn="ctr">
              <a:lnSpc>
                <a:spcPct val="8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нормативно-правовой базы: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306366"/>
            <a:ext cx="8532440" cy="407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3000"/>
              </a:spcAft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 в сфере кадровой политики в области сестринского дела; </a:t>
            </a:r>
          </a:p>
          <a:p>
            <a:pPr>
              <a:lnSpc>
                <a:spcPct val="90000"/>
              </a:lnSpc>
              <a:spcAft>
                <a:spcPts val="3000"/>
              </a:spcAft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организации нормирования труда специалистов со средним медицинским образованием и ВСО;</a:t>
            </a:r>
          </a:p>
          <a:p>
            <a:pPr>
              <a:lnSpc>
                <a:spcPct val="90000"/>
              </a:lnSpc>
              <a:spcAft>
                <a:spcPts val="3000"/>
              </a:spcAft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профессиональной подготовки и проектов профессиональных технологий деятельности специалистов со средним медицинским образованием и ВСО;</a:t>
            </a: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245038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107504" y="357301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107504" y="472514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39552" y="1196752"/>
            <a:ext cx="8604448" cy="514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внедрению профессиональных технологий деятельности специалистов со средним медицинским образованием и ВСО;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деятельности и определение перечня простых, сложных и комплексных медицинских услуг в сестринской практике;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800"/>
              </a:spcAft>
              <a:buClrTx/>
              <a:buSzTx/>
              <a:tabLst/>
            </a:pP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 содействие внедрению технологий выполнения простых, сложных </a:t>
            </a:r>
            <a:r>
              <a:rPr lang="ru-RU" sz="31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31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комплексных сестринских услуг;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79512" y="1340768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79512" y="3212976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79512" y="508518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32048" y="1191816"/>
            <a:ext cx="8748464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разработке содержательного компонента ФГОС СПО, а также стандарта последипломной подготовки;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внедрению накопительной системы последипломного образования специалистов  </a:t>
            </a: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со </a:t>
            </a: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средним медицинским образованием и ВСО;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200"/>
              </a:spcAft>
              <a:buClrTx/>
              <a:buSzTx/>
              <a:tabLst/>
            </a:pP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в подготовке и введении системы очно-заочного (дистанционного) дополнительного профессионального образования специалистов  </a:t>
            </a:r>
            <a:r>
              <a:rPr lang="ru-RU" sz="29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со </a:t>
            </a:r>
            <a:r>
              <a:rPr lang="ru-RU" sz="29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средним медицинским образованием и ВСО;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07504" y="1268760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07504" y="2996952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107504" y="4725144"/>
            <a:ext cx="395536" cy="360040"/>
          </a:xfrm>
          <a:prstGeom prst="flowChartDecision">
            <a:avLst/>
          </a:prstGeom>
          <a:ln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A82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-99392"/>
            <a:ext cx="8100392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88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секции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1016</Words>
  <Application>Microsoft Office PowerPoint</Application>
  <PresentationFormat>Экран (4:3)</PresentationFormat>
  <Paragraphs>132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196</cp:revision>
  <dcterms:created xsi:type="dcterms:W3CDTF">2011-03-15T03:09:55Z</dcterms:created>
  <dcterms:modified xsi:type="dcterms:W3CDTF">2011-10-20T10:07:08Z</dcterms:modified>
</cp:coreProperties>
</file>