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notesMasterIdLst>
    <p:notesMasterId r:id="rId25"/>
  </p:notesMasterIdLst>
  <p:handoutMasterIdLst>
    <p:handoutMasterId r:id="rId26"/>
  </p:handoutMasterIdLst>
  <p:sldIdLst>
    <p:sldId id="348" r:id="rId2"/>
    <p:sldId id="397" r:id="rId3"/>
    <p:sldId id="350" r:id="rId4"/>
    <p:sldId id="408" r:id="rId5"/>
    <p:sldId id="374" r:id="rId6"/>
    <p:sldId id="401" r:id="rId7"/>
    <p:sldId id="402" r:id="rId8"/>
    <p:sldId id="403" r:id="rId9"/>
    <p:sldId id="404" r:id="rId10"/>
    <p:sldId id="405" r:id="rId11"/>
    <p:sldId id="375" r:id="rId12"/>
    <p:sldId id="354" r:id="rId13"/>
    <p:sldId id="376" r:id="rId14"/>
    <p:sldId id="378" r:id="rId15"/>
    <p:sldId id="409" r:id="rId16"/>
    <p:sldId id="360" r:id="rId17"/>
    <p:sldId id="380" r:id="rId18"/>
    <p:sldId id="381" r:id="rId19"/>
    <p:sldId id="406" r:id="rId20"/>
    <p:sldId id="361" r:id="rId21"/>
    <p:sldId id="368" r:id="rId22"/>
    <p:sldId id="385" r:id="rId23"/>
    <p:sldId id="40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  <a:srgbClr val="339933"/>
    <a:srgbClr val="263EEC"/>
    <a:srgbClr val="FF9933"/>
    <a:srgbClr val="EBF5FF"/>
    <a:srgbClr val="CC0000"/>
    <a:srgbClr val="97DD97"/>
    <a:srgbClr val="006600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890" autoAdjust="0"/>
    <p:restoredTop sz="99551" autoAdjust="0"/>
  </p:normalViewPr>
  <p:slideViewPr>
    <p:cSldViewPr snapToGrid="0">
      <p:cViewPr varScale="1">
        <p:scale>
          <a:sx n="84" d="100"/>
          <a:sy n="84" d="100"/>
        </p:scale>
        <p:origin x="-58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-259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9933"/>
            </a:solidFill>
            <a:ln w="41275">
              <a:solidFill>
                <a:srgbClr val="339933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8.6299892125134958E-3"/>
                  <c:y val="-4.93827288507123E-2"/>
                </c:manualLayout>
              </c:layout>
              <c:showVal val="1"/>
            </c:dLbl>
            <c:dLbl>
              <c:idx val="1"/>
              <c:layout>
                <c:manualLayout>
                  <c:x val="2.1574973031283723E-2"/>
                  <c:y val="-3.6214001157188994E-2"/>
                </c:manualLayout>
              </c:layout>
              <c:showVal val="1"/>
            </c:dLbl>
            <c:dLbl>
              <c:idx val="2"/>
              <c:layout>
                <c:manualLayout>
                  <c:x val="2.3732470334412073E-2"/>
                  <c:y val="-2.6337455387046557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Лист2!$A$1:$A$3</c:f>
              <c:strCache>
                <c:ptCount val="3"/>
                <c:pt idx="0">
                  <c:v>2009 год</c:v>
                </c:pt>
                <c:pt idx="1">
                  <c:v>2010 год</c:v>
                </c:pt>
                <c:pt idx="2">
                  <c:v>2011 год</c:v>
                </c:pt>
              </c:strCache>
            </c:strRef>
          </c:cat>
          <c:val>
            <c:numRef>
              <c:f>Лист2!$B$1:$B$3</c:f>
              <c:numCache>
                <c:formatCode>General</c:formatCode>
                <c:ptCount val="3"/>
                <c:pt idx="0">
                  <c:v>7559</c:v>
                </c:pt>
                <c:pt idx="1">
                  <c:v>7816</c:v>
                </c:pt>
                <c:pt idx="2">
                  <c:v>7788</c:v>
                </c:pt>
              </c:numCache>
            </c:numRef>
          </c:val>
        </c:ser>
        <c:dLbls>
          <c:showVal val="1"/>
        </c:dLbls>
        <c:shape val="box"/>
        <c:axId val="67442176"/>
        <c:axId val="67444096"/>
        <c:axId val="0"/>
      </c:bar3DChart>
      <c:catAx>
        <c:axId val="6744217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67444096"/>
        <c:crosses val="autoZero"/>
        <c:auto val="1"/>
        <c:lblAlgn val="ctr"/>
        <c:lblOffset val="100"/>
      </c:catAx>
      <c:valAx>
        <c:axId val="674440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67442176"/>
        <c:crosses val="autoZero"/>
        <c:crossBetween val="between"/>
      </c:valAx>
    </c:plotArea>
    <c:plotVisOnly val="1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193186485424918"/>
          <c:y val="0.17038379517161986"/>
          <c:w val="0.735942009035783"/>
          <c:h val="0.71511591423884824"/>
        </c:manualLayout>
      </c:layout>
      <c:bar3DChart>
        <c:barDir val="col"/>
        <c:grouping val="clustered"/>
        <c:ser>
          <c:idx val="0"/>
          <c:order val="0"/>
          <c:tx>
            <c:strRef>
              <c:f>Лист3!$A$2</c:f>
              <c:strCache>
                <c:ptCount val="1"/>
                <c:pt idx="0">
                  <c:v>доброкачественные опухоли</c:v>
                </c:pt>
              </c:strCache>
            </c:strRef>
          </c:tx>
          <c:spPr>
            <a:solidFill>
              <a:srgbClr val="CC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4236110488359148E-2"/>
                  <c:y val="-2.7309355966410091E-2"/>
                </c:manualLayout>
              </c:layout>
              <c:showVal val="1"/>
            </c:dLbl>
            <c:dLbl>
              <c:idx val="1"/>
              <c:layout>
                <c:manualLayout>
                  <c:x val="1.2812499439523261E-2"/>
                  <c:y val="-1.2413343621095462E-2"/>
                </c:manualLayout>
              </c:layout>
              <c:showVal val="1"/>
            </c:dLbl>
            <c:dLbl>
              <c:idx val="2"/>
              <c:layout>
                <c:manualLayout>
                  <c:x val="2.135416573253867E-2"/>
                  <c:y val="-1.98613497937528E-2"/>
                </c:manualLayout>
              </c:layout>
              <c:showVal val="1"/>
            </c:dLbl>
            <c:txPr>
              <a:bodyPr/>
              <a:lstStyle/>
              <a:p>
                <a:pPr>
                  <a:defRPr sz="2200" b="1">
                    <a:solidFill>
                      <a:srgbClr val="00297A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Лист3!$B$1:$D$1</c:f>
              <c:strCache>
                <c:ptCount val="3"/>
                <c:pt idx="0">
                  <c:v>2009 год</c:v>
                </c:pt>
                <c:pt idx="1">
                  <c:v>2010 год</c:v>
                </c:pt>
                <c:pt idx="2">
                  <c:v>2011 год</c:v>
                </c:pt>
              </c:strCache>
            </c:strRef>
          </c:cat>
          <c:val>
            <c:numRef>
              <c:f>Лист3!$B$2:$D$2</c:f>
              <c:numCache>
                <c:formatCode>General</c:formatCode>
                <c:ptCount val="3"/>
                <c:pt idx="0">
                  <c:v>1036</c:v>
                </c:pt>
                <c:pt idx="1">
                  <c:v>1098</c:v>
                </c:pt>
                <c:pt idx="2">
                  <c:v>1048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злокачественные опухоли</c:v>
                </c:pt>
              </c:strCache>
            </c:strRef>
          </c:tx>
          <c:spPr>
            <a:solidFill>
              <a:srgbClr val="00B05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7083332586030946E-2"/>
                  <c:y val="-1.98613497937528E-2"/>
                </c:manualLayout>
              </c:layout>
              <c:showVal val="1"/>
            </c:dLbl>
            <c:dLbl>
              <c:idx val="1"/>
              <c:layout>
                <c:manualLayout>
                  <c:x val="1.8506943634866862E-2"/>
                  <c:y val="-1.7378681069533643E-2"/>
                </c:manualLayout>
              </c:layout>
              <c:showVal val="1"/>
            </c:dLbl>
            <c:dLbl>
              <c:idx val="2"/>
              <c:layout>
                <c:manualLayout>
                  <c:x val="1.5659721537195033E-2"/>
                  <c:y val="-9.9306748968763982E-3"/>
                </c:manualLayout>
              </c:layout>
              <c:showVal val="1"/>
            </c:dLbl>
            <c:txPr>
              <a:bodyPr/>
              <a:lstStyle/>
              <a:p>
                <a:pPr>
                  <a:defRPr sz="2200" b="1">
                    <a:solidFill>
                      <a:srgbClr val="00297A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Лист3!$B$1:$D$1</c:f>
              <c:strCache>
                <c:ptCount val="3"/>
                <c:pt idx="0">
                  <c:v>2009 год</c:v>
                </c:pt>
                <c:pt idx="1">
                  <c:v>2010 год</c:v>
                </c:pt>
                <c:pt idx="2">
                  <c:v>2011 год</c:v>
                </c:pt>
              </c:strCache>
            </c:strRef>
          </c:cat>
          <c:val>
            <c:numRef>
              <c:f>Лист3!$B$3:$D$3</c:f>
              <c:numCache>
                <c:formatCode>General</c:formatCode>
                <c:ptCount val="3"/>
                <c:pt idx="0">
                  <c:v>821</c:v>
                </c:pt>
                <c:pt idx="1">
                  <c:v>862</c:v>
                </c:pt>
                <c:pt idx="2">
                  <c:v>881</c:v>
                </c:pt>
              </c:numCache>
            </c:numRef>
          </c:val>
        </c:ser>
        <c:dLbls>
          <c:showVal val="1"/>
        </c:dLbls>
        <c:shape val="box"/>
        <c:axId val="62789120"/>
        <c:axId val="62790656"/>
        <c:axId val="0"/>
      </c:bar3DChart>
      <c:catAx>
        <c:axId val="62789120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 b="1">
                <a:solidFill>
                  <a:srgbClr val="00297A"/>
                </a:solidFill>
              </a:defRPr>
            </a:pPr>
            <a:endParaRPr lang="ru-RU"/>
          </a:p>
        </c:txPr>
        <c:crossAx val="62790656"/>
        <c:crosses val="autoZero"/>
        <c:auto val="1"/>
        <c:lblAlgn val="ctr"/>
        <c:lblOffset val="100"/>
      </c:catAx>
      <c:valAx>
        <c:axId val="627906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 b="1">
                <a:solidFill>
                  <a:srgbClr val="00297A"/>
                </a:solidFill>
              </a:defRPr>
            </a:pPr>
            <a:endParaRPr lang="ru-RU"/>
          </a:p>
        </c:txPr>
        <c:crossAx val="62789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079057717451544E-2"/>
          <c:y val="2.3807332041011868E-2"/>
          <c:w val="0.93361914660458722"/>
          <c:h val="9.1225789005842564E-2"/>
        </c:manualLayout>
      </c:layout>
      <c:txPr>
        <a:bodyPr/>
        <a:lstStyle/>
        <a:p>
          <a:pPr>
            <a:defRPr sz="2400" b="1">
              <a:solidFill>
                <a:srgbClr val="00297A"/>
              </a:solidFill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3502256545280386E-4"/>
          <c:y val="0.17247044177695101"/>
          <c:w val="0.58136739132521964"/>
          <c:h val="0.66528893083739293"/>
        </c:manualLayout>
      </c:layout>
      <c:pie3DChart>
        <c:varyColors val="1"/>
        <c:ser>
          <c:idx val="0"/>
          <c:order val="0"/>
          <c:spPr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spPr>
              <a:solidFill>
                <a:srgbClr val="263EEC"/>
              </a:solidFill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C00000"/>
              </a:solidFill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339933"/>
              </a:solidFill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FF9933"/>
              </a:solidFill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2"/>
              <c:layout>
                <c:manualLayout>
                  <c:x val="2.8690401761635845E-2"/>
                  <c:y val="-0.10229834528724738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5.1642723170944559E-2"/>
                  <c:y val="-2.5574535978237075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rgbClr val="00297A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Лист4!$A$1:$A$4</c:f>
              <c:strCache>
                <c:ptCount val="4"/>
                <c:pt idx="0">
                  <c:v>лекция</c:v>
                </c:pt>
                <c:pt idx="1">
                  <c:v>практика</c:v>
                </c:pt>
                <c:pt idx="2">
                  <c:v>обсуждение</c:v>
                </c:pt>
                <c:pt idx="3">
                  <c:v>консультирование</c:v>
                </c:pt>
              </c:strCache>
            </c:strRef>
          </c:cat>
          <c:val>
            <c:numRef>
              <c:f>Лист4!$B$1:$B$4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8102152514335303"/>
          <c:y val="0.14069740349992566"/>
          <c:w val="0.37881191239035672"/>
          <c:h val="0.63544787758536925"/>
        </c:manualLayout>
      </c:layout>
      <c:txPr>
        <a:bodyPr/>
        <a:lstStyle/>
        <a:p>
          <a:pPr>
            <a:defRPr sz="2800" b="1">
              <a:solidFill>
                <a:srgbClr val="00297A"/>
              </a:solidFill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ln w="25400">
          <a:solidFill>
            <a:srgbClr val="00297A"/>
          </a:solidFill>
        </a:ln>
      </c:spPr>
    </c:floor>
    <c:plotArea>
      <c:layout>
        <c:manualLayout>
          <c:layoutTarget val="inner"/>
          <c:xMode val="edge"/>
          <c:yMode val="edge"/>
          <c:x val="4.5906150768927317E-2"/>
          <c:y val="2.7997736933103451E-2"/>
          <c:w val="0.88209383505784167"/>
          <c:h val="0.8144557706903176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C0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2.4000004724410384E-2"/>
                  <c:y val="-7.6357464363009372E-2"/>
                </c:manualLayout>
              </c:layout>
              <c:showVal val="1"/>
            </c:dLbl>
            <c:dLbl>
              <c:idx val="1"/>
              <c:layout>
                <c:manualLayout>
                  <c:x val="1.2000002362205137E-2"/>
                  <c:y val="-4.8359727429905956E-2"/>
                </c:manualLayout>
              </c:layout>
              <c:showVal val="1"/>
            </c:dLbl>
            <c:dLbl>
              <c:idx val="2"/>
              <c:layout>
                <c:manualLayout>
                  <c:x val="2.7000005314961679E-2"/>
                  <c:y val="-4.0723980993605038E-2"/>
                </c:manualLayout>
              </c:layout>
              <c:showVal val="1"/>
            </c:dLbl>
            <c:txPr>
              <a:bodyPr/>
              <a:lstStyle/>
              <a:p>
                <a:pPr>
                  <a:defRPr sz="3000" b="1" i="1">
                    <a:solidFill>
                      <a:srgbClr val="00297A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Лист5!$A$1:$A$3</c:f>
              <c:strCache>
                <c:ptCount val="3"/>
                <c:pt idx="0">
                  <c:v>2009 год</c:v>
                </c:pt>
                <c:pt idx="1">
                  <c:v>2010 год</c:v>
                </c:pt>
                <c:pt idx="2">
                  <c:v>2011 год</c:v>
                </c:pt>
              </c:strCache>
            </c:strRef>
          </c:cat>
          <c:val>
            <c:numRef>
              <c:f>Лист5!$B$1:$B$3</c:f>
              <c:numCache>
                <c:formatCode>General</c:formatCode>
                <c:ptCount val="3"/>
                <c:pt idx="0">
                  <c:v>388</c:v>
                </c:pt>
                <c:pt idx="1">
                  <c:v>435</c:v>
                </c:pt>
                <c:pt idx="2">
                  <c:v>547</c:v>
                </c:pt>
              </c:numCache>
            </c:numRef>
          </c:val>
        </c:ser>
        <c:dLbls>
          <c:showVal val="1"/>
        </c:dLbls>
        <c:shape val="cylinder"/>
        <c:axId val="67663360"/>
        <c:axId val="67664896"/>
        <c:axId val="0"/>
      </c:bar3DChart>
      <c:catAx>
        <c:axId val="67663360"/>
        <c:scaling>
          <c:orientation val="minMax"/>
        </c:scaling>
        <c:axPos val="b"/>
        <c:tickLblPos val="nextTo"/>
        <c:txPr>
          <a:bodyPr/>
          <a:lstStyle/>
          <a:p>
            <a:pPr>
              <a:defRPr sz="3000" b="1">
                <a:solidFill>
                  <a:srgbClr val="00297A"/>
                </a:solidFill>
              </a:defRPr>
            </a:pPr>
            <a:endParaRPr lang="ru-RU"/>
          </a:p>
        </c:txPr>
        <c:crossAx val="67664896"/>
        <c:crosses val="autoZero"/>
        <c:auto val="1"/>
        <c:lblAlgn val="ctr"/>
        <c:lblOffset val="100"/>
      </c:catAx>
      <c:valAx>
        <c:axId val="67664896"/>
        <c:scaling>
          <c:orientation val="minMax"/>
        </c:scaling>
        <c:axPos val="l"/>
        <c:majorGridlines>
          <c:spPr>
            <a:ln w="25400">
              <a:solidFill>
                <a:srgbClr val="00297A"/>
              </a:solidFill>
            </a:ln>
          </c:spPr>
        </c:majorGridlines>
        <c:numFmt formatCode="General" sourceLinked="1"/>
        <c:tickLblPos val="nextTo"/>
        <c:spPr>
          <a:ln w="25400">
            <a:solidFill>
              <a:srgbClr val="00297A"/>
            </a:solidFill>
          </a:ln>
        </c:spPr>
        <c:txPr>
          <a:bodyPr/>
          <a:lstStyle/>
          <a:p>
            <a:pPr>
              <a:defRPr sz="2000" b="1">
                <a:solidFill>
                  <a:srgbClr val="00297A"/>
                </a:solidFill>
              </a:defRPr>
            </a:pPr>
            <a:endParaRPr lang="ru-RU"/>
          </a:p>
        </c:txPr>
        <c:crossAx val="67663360"/>
        <c:crosses val="autoZero"/>
        <c:crossBetween val="between"/>
      </c:valAx>
    </c:plotArea>
    <c:plotVisOnly val="1"/>
  </c:chart>
  <c:spPr>
    <a:noFill/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9A752-AA43-4242-B61A-06C045502571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F31A2-EE2C-4B7F-AE6A-6F91E23C2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A4D9BCEC-680F-40EF-A3DB-DC552E0B4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>
          <a:xfrm>
            <a:off x="3943350" y="1703388"/>
            <a:ext cx="1730375" cy="1406525"/>
          </a:xfrm>
          <a:noFill/>
          <a:ln/>
        </p:spPr>
        <p:txBody>
          <a:bodyPr/>
          <a:lstStyle/>
          <a:p>
            <a:r>
              <a:rPr lang="ru-RU" smtClean="0"/>
              <a:t>С 2001 года  проводятся органосохраняющие операции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5CC905-2A50-41B3-B801-E2A48E488C6E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6D0832DD-C3C3-4C90-9B72-C1BC1951CE3F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415D1-DF34-45A6-8D86-95A058D46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07C0-A30C-469A-B042-5026327FF359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3577F-89C8-4B98-AB63-CCB3AB8CC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B52DD-963C-4657-BC9D-CF582E67C44C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1B0B8-30AE-40F5-81C7-838DAD96C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EECBD-1658-43E5-BBC9-FA5793A1B1B7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D4D73-F29B-45D7-9FFF-F363C330B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A06EF-0FA7-4D39-B03E-731D0082E884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6DB81-7BF3-4DD5-B517-28DF22302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CB9C-C851-47C9-8C34-51EF1DA74152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37A0-027E-416A-ABD8-0A7F4FE9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F4543-66FC-478C-9743-D75996C56D3E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614DC-AB90-4FF1-864A-E5EDD253F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8F9E8-31FE-4C26-B69F-9E2A46F8CB8C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2AF6F-51EE-4FEB-9B2F-F2743306D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A2FCA-37FE-4DB6-9EA3-2E4668FBCA3C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1DCC4-AC48-447B-BB85-D63FEA214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8D08D-8276-4A31-AB64-64020A9D646C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87225-ED46-4544-BB55-1AEEFF868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36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33BDF49-D620-4051-89BF-47F69BDE29E5}" type="datetime1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64E18AF-DDDA-4CED-A000-2960FD6DB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</p:sldLayoutIdLst>
  <p:transition spd="slow">
    <p:wedg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Рисунок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870272"/>
            <a:ext cx="2330845" cy="3303896"/>
          </a:xfrm>
          <a:gradFill rotWithShape="1">
            <a:gsLst>
              <a:gs pos="0">
                <a:srgbClr val="33CCCC"/>
              </a:gs>
              <a:gs pos="100000">
                <a:srgbClr val="185E5E"/>
              </a:gs>
            </a:gsLst>
            <a:lin ang="5400000" scaled="1"/>
          </a:gradFill>
        </p:spPr>
      </p:pic>
      <p:pic>
        <p:nvPicPr>
          <p:cNvPr id="1331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643063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8"/>
          <p:cNvSpPr>
            <a:spLocks noChangeArrowheads="1"/>
          </p:cNvSpPr>
          <p:nvPr/>
        </p:nvSpPr>
        <p:spPr bwMode="auto">
          <a:xfrm>
            <a:off x="2007215" y="1884517"/>
            <a:ext cx="730404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500" dirty="0">
                <a:solidFill>
                  <a:srgbClr val="006600"/>
                </a:solidFill>
                <a:latin typeface="+mn-lt"/>
              </a:rPr>
              <a:t>Организация </a:t>
            </a:r>
            <a:endParaRPr lang="ru-RU" sz="4500" dirty="0" smtClean="0">
              <a:solidFill>
                <a:srgbClr val="006600"/>
              </a:solidFill>
              <a:latin typeface="+mn-lt"/>
            </a:endParaRPr>
          </a:p>
          <a:p>
            <a:pPr algn="ctr"/>
            <a:r>
              <a:rPr lang="ru-RU" sz="4500" dirty="0" smtClean="0">
                <a:solidFill>
                  <a:srgbClr val="006600"/>
                </a:solidFill>
                <a:latin typeface="+mn-lt"/>
              </a:rPr>
              <a:t>Школы </a:t>
            </a:r>
            <a:r>
              <a:rPr lang="ru-RU" sz="4500" dirty="0">
                <a:solidFill>
                  <a:srgbClr val="006600"/>
                </a:solidFill>
                <a:latin typeface="+mn-lt"/>
              </a:rPr>
              <a:t>здоровья: «Реабилитация пациентов после мастэктомии»</a:t>
            </a:r>
          </a:p>
        </p:txBody>
      </p:sp>
      <p:sp>
        <p:nvSpPr>
          <p:cNvPr id="8200" name="Прямоугольник 9"/>
          <p:cNvSpPr>
            <a:spLocks noChangeArrowheads="1"/>
          </p:cNvSpPr>
          <p:nvPr/>
        </p:nvSpPr>
        <p:spPr bwMode="auto">
          <a:xfrm>
            <a:off x="2921618" y="5435276"/>
            <a:ext cx="599935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Якушева О.С</a:t>
            </a:r>
            <a:r>
              <a:rPr lang="ru-RU" sz="2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.,</a:t>
            </a:r>
            <a:endParaRPr lang="ru-RU" sz="26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lang="ru-RU" sz="2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старшая </a:t>
            </a:r>
            <a:r>
              <a:rPr lang="ru-RU" sz="2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медицинская сестра </a:t>
            </a:r>
          </a:p>
          <a:p>
            <a:pPr algn="r">
              <a:defRPr/>
            </a:pPr>
            <a:r>
              <a:rPr lang="ru-RU" sz="2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хирургического отделения №</a:t>
            </a:r>
            <a:r>
              <a:rPr lang="ru-RU" sz="2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endParaRPr lang="ru-RU" sz="26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9358" y="252413"/>
            <a:ext cx="861935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900" dirty="0">
                <a:solidFill>
                  <a:schemeClr val="tx1"/>
                </a:solidFill>
                <a:latin typeface="Arial" charset="0"/>
              </a:rPr>
              <a:t>Бюджетное учреждение </a:t>
            </a:r>
            <a:r>
              <a:rPr lang="ru-RU" sz="1900" dirty="0" smtClean="0">
                <a:solidFill>
                  <a:schemeClr val="tx1"/>
                </a:solidFill>
                <a:latin typeface="Arial" charset="0"/>
              </a:rPr>
              <a:t>здравоохранения Омской </a:t>
            </a:r>
            <a:r>
              <a:rPr lang="ru-RU" sz="1900" dirty="0">
                <a:solidFill>
                  <a:schemeClr val="tx1"/>
                </a:solidFill>
                <a:latin typeface="Arial" charset="0"/>
              </a:rPr>
              <a:t>области </a:t>
            </a:r>
          </a:p>
          <a:p>
            <a:pPr algn="ctr" eaLnBrk="0" hangingPunct="0">
              <a:defRPr/>
            </a:pPr>
            <a:r>
              <a:rPr lang="ru-RU" sz="1900" dirty="0">
                <a:solidFill>
                  <a:schemeClr val="tx1"/>
                </a:solidFill>
                <a:latin typeface="Arial" charset="0"/>
              </a:rPr>
              <a:t>«Клинический онкологический диспансер»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 descr="0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1428750"/>
            <a:ext cx="77993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Прямоугольник 7"/>
          <p:cNvSpPr>
            <a:spLocks noChangeArrowheads="1"/>
          </p:cNvSpPr>
          <p:nvPr/>
        </p:nvSpPr>
        <p:spPr bwMode="auto">
          <a:xfrm>
            <a:off x="1603025" y="-42511"/>
            <a:ext cx="759742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800" dirty="0" err="1">
                <a:solidFill>
                  <a:srgbClr val="006600"/>
                </a:solidFill>
                <a:latin typeface="Arial" charset="0"/>
              </a:rPr>
              <a:t>Отсроченная реконструкция </a:t>
            </a:r>
          </a:p>
          <a:p>
            <a:pPr algn="ctr">
              <a:defRPr/>
            </a:pPr>
            <a:r>
              <a:rPr lang="ru-RU" sz="3800" dirty="0" err="1">
                <a:solidFill>
                  <a:srgbClr val="006600"/>
                </a:solidFill>
                <a:latin typeface="Arial" charset="0"/>
              </a:rPr>
              <a:t>имплантом (после операции)</a:t>
            </a: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15911" y="100049"/>
            <a:ext cx="728133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rgbClr val="006600"/>
                </a:solidFill>
                <a:latin typeface="Arial" charset="0"/>
              </a:rPr>
              <a:t>Особое значение приобретает деятельность сестринского персонала в работе с пациентами, перенесшими оперативное </a:t>
            </a:r>
            <a:r>
              <a:rPr lang="ru-RU" sz="2200" dirty="0" smtClean="0">
                <a:solidFill>
                  <a:srgbClr val="006600"/>
                </a:solidFill>
                <a:latin typeface="Arial" charset="0"/>
              </a:rPr>
              <a:t>вмешательство</a:t>
            </a:r>
            <a:endParaRPr lang="ru-RU" sz="2200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26628" name="Picture 10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237066" y="1511015"/>
            <a:ext cx="3500262" cy="288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603517" y="1473772"/>
            <a:ext cx="3540483" cy="286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2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2834064" y="3910264"/>
            <a:ext cx="3509372" cy="289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0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743200" y="5215466"/>
            <a:ext cx="2122311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04798" y="5226757"/>
            <a:ext cx="2020713" cy="145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411110" y="11289"/>
            <a:ext cx="7642578" cy="1114248"/>
          </a:xfrm>
        </p:spPr>
        <p:txBody>
          <a:bodyPr/>
          <a:lstStyle/>
          <a:p>
            <a:pPr lvl="1" algn="ctr">
              <a:buFont typeface="Wingdings 3" pitchFamily="18" charset="2"/>
              <a:buNone/>
              <a:defRPr/>
            </a:pPr>
            <a:r>
              <a:rPr lang="ru-RU" sz="3500" b="1" dirty="0" smtClean="0">
                <a:solidFill>
                  <a:srgbClr val="006600"/>
                </a:solidFill>
                <a:latin typeface="Arial" charset="0"/>
              </a:rPr>
              <a:t>Школа реабилитации для пациенток после мастэктомии</a:t>
            </a:r>
          </a:p>
        </p:txBody>
      </p:sp>
      <p:pic>
        <p:nvPicPr>
          <p:cNvPr id="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email">
            <a:lum bright="20000"/>
          </a:blip>
          <a:srcRect/>
          <a:stretch>
            <a:fillRect/>
          </a:stretch>
        </p:blipFill>
        <p:spPr bwMode="auto">
          <a:xfrm>
            <a:off x="282222" y="1531115"/>
            <a:ext cx="4617156" cy="352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01841" y="1535286"/>
            <a:ext cx="3795403" cy="495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Admin\Рабочий стол\ДОКЛАДЫ\Якушева\Фото школа\IMG_09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91345" y="5093784"/>
            <a:ext cx="2237099" cy="16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Documents and Settings\Admin\Рабочий стол\ДОКЛАДЫ\Якушева\Фото школа\IMG_10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77378" y="1640708"/>
            <a:ext cx="2195690" cy="160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C:\Documents and Settings\Admin\Рабочий стол\ДОКЛАДЫ\Якушева\Фото школа\IMG_1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04364" y="3351257"/>
            <a:ext cx="2197278" cy="164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11864" y="-56445"/>
            <a:ext cx="7038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Задачи обучения </a:t>
            </a:r>
          </a:p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в Школе здоровья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8621" y="1635404"/>
            <a:ext cx="6831779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buFontTx/>
              <a:buNone/>
              <a:tabLst/>
            </a:pP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Предоставить пациенткам необходимую информацию                 о заболевании, стоящих перед  ними проблемах и путях их решений. </a:t>
            </a:r>
            <a:endParaRPr kumimoji="0" lang="ru-RU" sz="300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buFontTx/>
              <a:buNone/>
              <a:tabLst/>
            </a:pP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Формирование адекватного отношения к заболеванию и правильной оценки своего состояния.</a:t>
            </a:r>
            <a:endParaRPr kumimoji="0" lang="ru-RU" sz="300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1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578382" y="1700805"/>
            <a:ext cx="3407574" cy="268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811864" y="-56445"/>
            <a:ext cx="7038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Задачи обучения </a:t>
            </a:r>
          </a:p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в Школе здоровья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3199" y="1669606"/>
            <a:ext cx="552112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buFontTx/>
              <a:buNone/>
              <a:tabLst/>
            </a:pPr>
            <a:r>
              <a:rPr lang="ru-RU" sz="2600" dirty="0" smtClean="0">
                <a:solidFill>
                  <a:srgbClr val="00297A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 Помощь в организации здорового образа жизни, способствующего профилактике осложнений, путем повышения их гигиенической грамотности и медицинской активности.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48355" y="4975957"/>
            <a:ext cx="874888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buFontTx/>
              <a:buNone/>
              <a:tabLst/>
            </a:pPr>
            <a:r>
              <a:rPr lang="ru-RU" sz="2600" dirty="0" smtClean="0">
                <a:solidFill>
                  <a:srgbClr val="00297A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Привитие навыков правильного поведения, способствующих улучшению качества жизни пациенток.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2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5500864" y="1504068"/>
            <a:ext cx="3395462" cy="254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532790" y="4190473"/>
            <a:ext cx="3374143" cy="252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811864" y="-56445"/>
            <a:ext cx="70386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Задачи обучения </a:t>
            </a:r>
          </a:p>
          <a:p>
            <a:pPr algn="ctr"/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в Школе здоровья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3047" y="1631065"/>
            <a:ext cx="52681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 Обучение пациенток методам самоконтроля своего состояния, методам необходимых реабилитационных мероприятий, с учетом психологического и эмоционального состояния.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80747" y="158044"/>
            <a:ext cx="8143875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000" dirty="0">
                <a:solidFill>
                  <a:srgbClr val="006600"/>
                </a:solidFill>
                <a:latin typeface="Arial" charset="0"/>
              </a:rPr>
              <a:t>Структура занятий</a:t>
            </a: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290865" y="1626834"/>
          <a:ext cx="8853135" cy="4965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1" descr="Картинка 242 из 550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5377" y="1563509"/>
            <a:ext cx="2324423" cy="480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 descr="http://us.cdn3.123rf.com/168nwm/dgm/dgm1001/dgm100100134/6274893-oe-----n--n--n----n----n----n------n-n--n--n-----n-n--n-----n-noe-n--n-------------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8401" y="2226379"/>
            <a:ext cx="3126780" cy="331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10" descr="Картинка 10 из 4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14452" y="2216853"/>
            <a:ext cx="3151596" cy="332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87687" y="-112890"/>
            <a:ext cx="73885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6600"/>
                </a:solidFill>
                <a:latin typeface="Arial" charset="0"/>
              </a:rPr>
              <a:t>Лечебная гимнастика для женщин после мастэктомии. Восстановление подвижности руки</a:t>
            </a:r>
            <a:endParaRPr lang="ru-RU" sz="3000" dirty="0">
              <a:solidFill>
                <a:srgbClr val="0066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37" descr="http://www.medi-ka.ru/upload/iblock/206/66374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9616" y="1501774"/>
            <a:ext cx="2439987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40" descr="Протез - SILIMA ULTRA LIGHT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9290" y="1503716"/>
            <a:ext cx="22955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8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575732" y="3597721"/>
            <a:ext cx="4777669" cy="301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70755" y="56445"/>
            <a:ext cx="741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6600"/>
                </a:solidFill>
                <a:latin typeface="Arial" charset="0"/>
              </a:rPr>
              <a:t>Подбор протеза молочной железы и уход за ним. Подбор белья</a:t>
            </a:r>
          </a:p>
        </p:txBody>
      </p:sp>
      <p:pic>
        <p:nvPicPr>
          <p:cNvPr id="11" name="Рисунок 46" descr="http://www.medi-ka.ru/upload/iblock/1a3/bilbao_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78026" y="3612441"/>
            <a:ext cx="2396730" cy="300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6" descr="Картинка 1 из 21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8932" y="1518872"/>
            <a:ext cx="2460977" cy="192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22" descr="Картинка 13 из 2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63638" y="1484488"/>
            <a:ext cx="3859739" cy="518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87688" y="-79023"/>
            <a:ext cx="71966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latin typeface="Arial" charset="0"/>
              </a:rPr>
              <a:t>Уход за рукой, профилактика лимфостаза, профилактика рожи, уход за послеоперационным швом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54137" y="99551"/>
            <a:ext cx="7478712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dirty="0">
                <a:solidFill>
                  <a:srgbClr val="006600"/>
                </a:solidFill>
                <a:latin typeface="Arial" charset="0"/>
              </a:rPr>
              <a:t>Количество первичных случаев злокачественных новообразований</a:t>
            </a: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/>
          <p:nvPr/>
        </p:nvGraphicFramePr>
        <p:xfrm>
          <a:off x="335233" y="2169261"/>
          <a:ext cx="8106240" cy="4688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47835" y="1448847"/>
            <a:ext cx="747871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dirty="0" smtClean="0">
                <a:solidFill>
                  <a:srgbClr val="00297A"/>
                </a:solidFill>
                <a:latin typeface="Arial" charset="0"/>
              </a:rPr>
              <a:t>Омская область</a:t>
            </a:r>
            <a:endParaRPr lang="ru-RU" sz="3200" dirty="0">
              <a:solidFill>
                <a:srgbClr val="00297A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7" descr="C:\Documents and Settings\Admin\Рабочий стол\ДОКЛАДЫ\Якушева\Фото школа\IMG_1008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35859" y="1444977"/>
            <a:ext cx="3741031" cy="5283149"/>
          </a:xfrm>
          <a:prstGeom prst="rect">
            <a:avLst/>
          </a:prstGeom>
          <a:noFill/>
          <a:ln w="19050">
            <a:solidFill>
              <a:srgbClr val="339933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7893" name="Picture 8" descr="C:\Documents and Settings\Admin\Рабочий стол\ДОКЛАДЫ\Якушева\Фото школа\IMG_1010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4559479" y="1438275"/>
            <a:ext cx="3421768" cy="2281410"/>
          </a:xfrm>
          <a:prstGeom prst="rect">
            <a:avLst/>
          </a:prstGeom>
          <a:noFill/>
          <a:ln w="19050">
            <a:solidFill>
              <a:srgbClr val="339933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7894" name="Picture 8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4579411" y="3802945"/>
            <a:ext cx="3390547" cy="2934947"/>
          </a:xfrm>
          <a:prstGeom prst="rect">
            <a:avLst/>
          </a:prstGeom>
          <a:noFill/>
          <a:ln w="19050">
            <a:solidFill>
              <a:srgbClr val="339933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1941688" y="-64384"/>
            <a:ext cx="673946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006600"/>
                </a:solidFill>
                <a:latin typeface="Arial" charset="0"/>
              </a:rPr>
              <a:t>Журнал учета занятий</a:t>
            </a:r>
            <a:br>
              <a:rPr lang="ru-RU" sz="4000" dirty="0">
                <a:solidFill>
                  <a:srgbClr val="006600"/>
                </a:solidFill>
                <a:latin typeface="Arial" charset="0"/>
              </a:rPr>
            </a:br>
            <a:r>
              <a:rPr lang="ru-RU" sz="400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Школы здоровья</a:t>
            </a:r>
            <a:endParaRPr lang="ru-RU" sz="4000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44261" y="-79023"/>
            <a:ext cx="814387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dirty="0">
                <a:solidFill>
                  <a:srgbClr val="006600"/>
                </a:solidFill>
                <a:latin typeface="Arial" charset="0"/>
              </a:rPr>
              <a:t>Количество </a:t>
            </a:r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обученных </a:t>
            </a:r>
          </a:p>
          <a:p>
            <a:pPr algn="ctr" eaLnBrk="0" hangingPunct="0">
              <a:defRPr/>
            </a:pPr>
            <a:r>
              <a:rPr lang="ru-RU" sz="4000" dirty="0" smtClean="0">
                <a:solidFill>
                  <a:srgbClr val="006600"/>
                </a:solidFill>
                <a:latin typeface="Arial" charset="0"/>
              </a:rPr>
              <a:t>в Школе здоровья</a:t>
            </a:r>
            <a:endParaRPr lang="ru-RU" sz="4000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327378" y="1682044"/>
          <a:ext cx="8466665" cy="4989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1072443" y="1577129"/>
            <a:ext cx="7010401" cy="501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344261" y="33867"/>
            <a:ext cx="8143875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300" dirty="0" smtClean="0">
                <a:solidFill>
                  <a:srgbClr val="006600"/>
                </a:solidFill>
                <a:latin typeface="Arial" charset="0"/>
              </a:rPr>
              <a:t>Школа здоровья «Реабилитация пациентов после мастэктомии»</a:t>
            </a:r>
            <a:endParaRPr lang="ru-RU" sz="3300" dirty="0">
              <a:solidFill>
                <a:srgbClr val="0066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0" y="2951691"/>
            <a:ext cx="9144000" cy="1193800"/>
          </a:xfrm>
        </p:spPr>
        <p:txBody>
          <a:bodyPr/>
          <a:lstStyle/>
          <a:p>
            <a:pPr algn="ctr">
              <a:buFont typeface="Wingdings 3" pitchFamily="18" charset="2"/>
              <a:buNone/>
              <a:defRPr/>
            </a:pPr>
            <a:r>
              <a:rPr lang="ru-RU" sz="4500" b="1" i="1" dirty="0" smtClean="0">
                <a:solidFill>
                  <a:srgbClr val="006600"/>
                </a:solidFill>
                <a:latin typeface="Arial" charset="0"/>
              </a:rPr>
              <a:t>БЛАГОДАРЮ ЗА ВНИМАНИЕ!</a:t>
            </a:r>
            <a:endParaRPr lang="ru-RU" sz="4500" b="1" i="1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17587" y="112289"/>
            <a:ext cx="81438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dirty="0">
                <a:solidFill>
                  <a:srgbClr val="006600"/>
                </a:solidFill>
                <a:latin typeface="Arial" charset="0"/>
              </a:rPr>
              <a:t>Соотношение доброкачественных и злокачественных образований</a:t>
            </a:r>
          </a:p>
        </p:txBody>
      </p:sp>
      <p:pic>
        <p:nvPicPr>
          <p:cNvPr id="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/>
          <p:nvPr/>
        </p:nvGraphicFramePr>
        <p:xfrm>
          <a:off x="0" y="1567558"/>
          <a:ext cx="8920976" cy="5115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805040" y="351014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00" dirty="0">
                <a:solidFill>
                  <a:srgbClr val="006600"/>
                </a:solidFill>
                <a:latin typeface="Arial" charset="0"/>
              </a:rPr>
              <a:t>ФАКТОРЫ РИСКА РАЗВИТИЯ РМЖ</a:t>
            </a:r>
          </a:p>
        </p:txBody>
      </p:sp>
      <p:sp>
        <p:nvSpPr>
          <p:cNvPr id="53259" name="Text Box 54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203199" y="1674989"/>
            <a:ext cx="4075289" cy="526344"/>
          </a:xfrm>
        </p:spPr>
        <p:txBody>
          <a:bodyPr/>
          <a:lstStyle/>
          <a:p>
            <a:pPr algn="ctr">
              <a:buFont typeface="Wingdings 3" pitchFamily="18" charset="2"/>
              <a:buNone/>
              <a:tabLst>
                <a:tab pos="182563" algn="l"/>
              </a:tabLst>
              <a:defRPr/>
            </a:pPr>
            <a:r>
              <a:rPr lang="ru-RU" sz="2800" b="1" dirty="0" smtClean="0">
                <a:solidFill>
                  <a:srgbClr val="CC0000"/>
                </a:solidFill>
                <a:latin typeface="Arial" charset="0"/>
              </a:rPr>
              <a:t>Неконтролируемые:</a:t>
            </a:r>
          </a:p>
        </p:txBody>
      </p:sp>
      <p:sp>
        <p:nvSpPr>
          <p:cNvPr id="53260" name="Text Box 55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5127623" y="1681339"/>
            <a:ext cx="3609975" cy="553861"/>
          </a:xfrm>
        </p:spPr>
        <p:txBody>
          <a:bodyPr/>
          <a:lstStyle/>
          <a:p>
            <a:pPr algn="ctr">
              <a:buFont typeface="Wingdings 3" pitchFamily="18" charset="2"/>
              <a:buNone/>
              <a:tabLst>
                <a:tab pos="182563" algn="l"/>
              </a:tabLst>
              <a:defRPr/>
            </a:pPr>
            <a:r>
              <a:rPr lang="ru-RU" sz="2800" b="1" dirty="0" smtClean="0">
                <a:solidFill>
                  <a:srgbClr val="CC0000"/>
                </a:solidFill>
                <a:latin typeface="Arial" charset="0"/>
              </a:rPr>
              <a:t>Контролируемые:</a:t>
            </a:r>
          </a:p>
        </p:txBody>
      </p:sp>
      <p:pic>
        <p:nvPicPr>
          <p:cNvPr id="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4"/>
          <p:cNvSpPr txBox="1">
            <a:spLocks noChangeArrowheads="1"/>
          </p:cNvSpPr>
          <p:nvPr/>
        </p:nvSpPr>
        <p:spPr bwMode="auto">
          <a:xfrm>
            <a:off x="237066" y="2501016"/>
            <a:ext cx="4154311" cy="291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Быть женщиной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  <a:tabLst>
                <a:tab pos="271463" algn="l"/>
              </a:tabLst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Возраст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  <a:tabLst>
                <a:tab pos="271463" algn="l"/>
              </a:tabLst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Мутация генов 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  <a:tabLst>
                <a:tab pos="271463" algn="l"/>
              </a:tabLst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Предраковые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заболевания молочной железы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  <a:tabLst>
                <a:tab pos="271463" algn="l"/>
              </a:tabLst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Гинекологические заболевания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55"/>
          <p:cNvSpPr txBox="1">
            <a:spLocks noChangeArrowheads="1"/>
          </p:cNvSpPr>
          <p:nvPr/>
        </p:nvSpPr>
        <p:spPr bwMode="auto">
          <a:xfrm>
            <a:off x="4913135" y="2527125"/>
            <a:ext cx="4106686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tabLst>
                <a:tab pos="271463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●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Ожирение</a:t>
            </a:r>
          </a:p>
          <a:p>
            <a:pPr marL="273050" indent="-27305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tabLst>
                <a:tab pos="271463" algn="l"/>
              </a:tabLst>
              <a:defRPr/>
            </a:pP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●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Прием ОК ≥5 лет, ГЗТ</a:t>
            </a:r>
          </a:p>
          <a:p>
            <a:pPr marL="273050" indent="-27305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tabLst>
                <a:tab pos="271463" algn="l"/>
              </a:tabLst>
              <a:defRPr/>
            </a:pP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●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Первые роды в возрасте старше 30</a:t>
            </a:r>
          </a:p>
          <a:p>
            <a:pPr marL="273050" indent="-27305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tabLst>
                <a:tab pos="271463" algn="l"/>
              </a:tabLst>
              <a:defRPr/>
            </a:pP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●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Курение</a:t>
            </a:r>
          </a:p>
          <a:p>
            <a:pPr marL="273050" indent="-27305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ct val="76000"/>
              <a:tabLst>
                <a:tab pos="271463" algn="l"/>
              </a:tabLst>
              <a:defRPr/>
            </a:pP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●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Злоупотребление алкоголем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7" descr="Картинка 5 из 2189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044" y="1722790"/>
            <a:ext cx="5069340" cy="488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Картинка 295 из 3848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10578" y="1681927"/>
            <a:ext cx="2923822" cy="389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493132" y="-79023"/>
            <a:ext cx="767344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700" dirty="0">
                <a:solidFill>
                  <a:srgbClr val="006600"/>
                </a:solidFill>
                <a:latin typeface="Arial" charset="0"/>
              </a:rPr>
              <a:t>Главная биологическая функция железы </a:t>
            </a:r>
            <a:r>
              <a:rPr lang="ru-RU" sz="2700" dirty="0" smtClean="0">
                <a:solidFill>
                  <a:srgbClr val="006600"/>
                </a:solidFill>
                <a:latin typeface="Arial" charset="0"/>
              </a:rPr>
              <a:t>–продукция </a:t>
            </a:r>
            <a:r>
              <a:rPr lang="ru-RU" sz="2700" dirty="0">
                <a:solidFill>
                  <a:srgbClr val="006600"/>
                </a:solidFill>
                <a:latin typeface="Arial" charset="0"/>
              </a:rPr>
              <a:t>молока для </a:t>
            </a:r>
            <a:r>
              <a:rPr lang="ru-RU" sz="2700" dirty="0" smtClean="0">
                <a:solidFill>
                  <a:srgbClr val="006600"/>
                </a:solidFill>
                <a:latin typeface="Arial" charset="0"/>
              </a:rPr>
              <a:t>вскармливания новорожденного дитя</a:t>
            </a:r>
            <a:endParaRPr lang="ru-RU" sz="2700" dirty="0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5249336" y="5631836"/>
            <a:ext cx="38382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solidFill>
                  <a:srgbClr val="00297A"/>
                </a:solidFill>
                <a:latin typeface="Arial" charset="0"/>
              </a:rPr>
              <a:t>И важная </a:t>
            </a:r>
            <a:r>
              <a:rPr lang="ru-RU" sz="2400" dirty="0" smtClean="0">
                <a:solidFill>
                  <a:srgbClr val="00297A"/>
                </a:solidFill>
                <a:latin typeface="Arial" charset="0"/>
              </a:rPr>
              <a:t>составляющая как символ женственности</a:t>
            </a:r>
            <a:endParaRPr lang="ru-RU" dirty="0">
              <a:solidFill>
                <a:srgbClr val="00297A"/>
              </a:solidFill>
            </a:endParaRPr>
          </a:p>
        </p:txBody>
      </p:sp>
      <p:pic>
        <p:nvPicPr>
          <p:cNvPr id="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Содержимое 12"/>
          <p:cNvSpPr>
            <a:spLocks noGrp="1"/>
          </p:cNvSpPr>
          <p:nvPr>
            <p:ph sz="quarter" idx="4"/>
          </p:nvPr>
        </p:nvSpPr>
        <p:spPr>
          <a:xfrm>
            <a:off x="1546578" y="56445"/>
            <a:ext cx="7461957" cy="835378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3500" b="1" i="1" dirty="0" smtClean="0">
                <a:solidFill>
                  <a:schemeClr val="bg1"/>
                </a:solidFill>
                <a:latin typeface="Arial" charset="0"/>
              </a:rPr>
              <a:t>     </a:t>
            </a:r>
            <a:r>
              <a:rPr lang="ru-RU" sz="3500" b="1" dirty="0" smtClean="0">
                <a:solidFill>
                  <a:srgbClr val="006600"/>
                </a:solidFill>
                <a:latin typeface="Arial" charset="0"/>
              </a:rPr>
              <a:t>В КОД с 2001 г. проводятся органосохраняющие операции</a:t>
            </a:r>
          </a:p>
        </p:txBody>
      </p:sp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92284" y="2685697"/>
            <a:ext cx="4435563" cy="331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813" y="1839208"/>
            <a:ext cx="4355402" cy="329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0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0538" y="1470378"/>
            <a:ext cx="81184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Прямоугольник 7"/>
          <p:cNvSpPr>
            <a:spLocks noChangeArrowheads="1"/>
          </p:cNvSpPr>
          <p:nvPr/>
        </p:nvSpPr>
        <p:spPr bwMode="auto">
          <a:xfrm>
            <a:off x="1609725" y="-19050"/>
            <a:ext cx="7534275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000" dirty="0">
                <a:solidFill>
                  <a:srgbClr val="006600"/>
                </a:solidFill>
                <a:latin typeface="Arial" charset="0"/>
              </a:rPr>
              <a:t>Радикальная резекция молочной железы + пластика широчайшей мышцей спины</a:t>
            </a: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0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1556" y="1462509"/>
            <a:ext cx="8406694" cy="53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Прямоугольник 10"/>
          <p:cNvSpPr>
            <a:spLocks noChangeArrowheads="1"/>
          </p:cNvSpPr>
          <p:nvPr/>
        </p:nvSpPr>
        <p:spPr bwMode="auto">
          <a:xfrm>
            <a:off x="1523998" y="-70379"/>
            <a:ext cx="76087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dirty="0">
                <a:solidFill>
                  <a:srgbClr val="FFFFFF"/>
                </a:solidFill>
              </a:rPr>
              <a:t> </a:t>
            </a:r>
            <a:r>
              <a:rPr lang="ru-RU" sz="2800" dirty="0" err="1">
                <a:solidFill>
                  <a:srgbClr val="006600"/>
                </a:solidFill>
                <a:latin typeface="Arial" charset="0"/>
              </a:rPr>
              <a:t>Мастэктомия</a:t>
            </a:r>
            <a:r>
              <a:rPr lang="ru-RU" sz="2800" dirty="0">
                <a:solidFill>
                  <a:srgbClr val="006600"/>
                </a:solidFill>
                <a:latin typeface="Arial" charset="0"/>
              </a:rPr>
              <a:t> с сохранением обеих грудных мышц + реконструкция </a:t>
            </a:r>
            <a:r>
              <a:rPr lang="ru-RU" sz="2800" dirty="0" err="1">
                <a:solidFill>
                  <a:srgbClr val="006600"/>
                </a:solidFill>
                <a:latin typeface="Arial" charset="0"/>
              </a:rPr>
              <a:t>имплантом</a:t>
            </a:r>
            <a:endParaRPr lang="ru-RU" sz="2800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4688" y="1398588"/>
            <a:ext cx="7964487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Прямоугольник 8"/>
          <p:cNvSpPr>
            <a:spLocks noChangeArrowheads="1"/>
          </p:cNvSpPr>
          <p:nvPr/>
        </p:nvSpPr>
        <p:spPr bwMode="auto">
          <a:xfrm>
            <a:off x="1602141" y="-21698"/>
            <a:ext cx="74152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006600"/>
                </a:solidFill>
                <a:latin typeface="Arial" charset="0"/>
              </a:rPr>
              <a:t>Отсроченная реконструкция </a:t>
            </a:r>
          </a:p>
          <a:p>
            <a:pPr algn="ctr">
              <a:defRPr/>
            </a:pPr>
            <a:r>
              <a:rPr lang="ru-RU" sz="4000" dirty="0" err="1">
                <a:solidFill>
                  <a:srgbClr val="006600"/>
                </a:solidFill>
                <a:latin typeface="Arial" charset="0"/>
              </a:rPr>
              <a:t>имплантом</a:t>
            </a:r>
            <a:r>
              <a:rPr lang="ru-RU" sz="4000" dirty="0">
                <a:solidFill>
                  <a:srgbClr val="006600"/>
                </a:solidFill>
                <a:latin typeface="Arial" charset="0"/>
              </a:rPr>
              <a:t> (до операции)</a:t>
            </a:r>
          </a:p>
        </p:txBody>
      </p:sp>
      <p:pic>
        <p:nvPicPr>
          <p:cNvPr id="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1255713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2878</TotalTime>
  <Words>307</Words>
  <Application>Microsoft Office PowerPoint</Application>
  <PresentationFormat>Экран (4:3)</PresentationFormat>
  <Paragraphs>65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Заболеваемость</dc:title>
  <dc:creator>Пользователь</dc:creator>
  <cp:lastModifiedBy>ОПСА</cp:lastModifiedBy>
  <cp:revision>303</cp:revision>
  <dcterms:created xsi:type="dcterms:W3CDTF">2010-07-28T07:01:06Z</dcterms:created>
  <dcterms:modified xsi:type="dcterms:W3CDTF">2012-05-03T04:13:00Z</dcterms:modified>
</cp:coreProperties>
</file>