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GB"/>
    </a:defPPr>
    <a:lvl1pPr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1pPr>
    <a:lvl2pPr marL="742950" indent="-28575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2pPr>
    <a:lvl3pPr marL="11430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3pPr>
    <a:lvl4pPr marL="16002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4pPr>
    <a:lvl5pPr marL="20574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287665"/>
    <a:srgbClr val="2C806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8054" autoAdjust="0"/>
  </p:normalViewPr>
  <p:slideViewPr>
    <p:cSldViewPr>
      <p:cViewPr varScale="1">
        <p:scale>
          <a:sx n="82" d="100"/>
          <a:sy n="82" d="100"/>
        </p:scale>
        <p:origin x="-648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6629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58F3E7A2-2457-480F-9779-4FDDB8D85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6717233-D12E-4C09-AAA8-69292897C707}" type="slidenum">
              <a:rPr lang="ru-RU" smtClean="0">
                <a:ea typeface="Lucida Sans Unicode" charset="0"/>
              </a:rPr>
              <a:pPr/>
              <a:t>1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2765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7C35228-5351-42FB-9606-1D3B48F288AF}" type="slidenum">
              <a:rPr 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2765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7653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DF3BED8-327B-4810-B793-ACBBF031B810}" type="slidenum">
              <a:rPr lang="ru-RU" smtClean="0">
                <a:ea typeface="Lucida Sans Unicode" charset="0"/>
              </a:rPr>
              <a:pPr/>
              <a:t>10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68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686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9653382-B787-43E3-8CC3-2CBC3ECD35F7}" type="slidenum">
              <a:rPr lang="ru-RU" smtClean="0">
                <a:ea typeface="Lucida Sans Unicode" charset="0"/>
              </a:rPr>
              <a:pPr/>
              <a:t>11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789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789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C462CD8-4DFE-409E-97B6-6D8393CF9595}" type="slidenum">
              <a:rPr lang="ru-RU" smtClean="0">
                <a:ea typeface="Lucida Sans Unicode" charset="0"/>
              </a:rPr>
              <a:pPr/>
              <a:t>12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89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891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B1A8B3E-3AC5-4285-9460-9EA99C0C91BA}" type="slidenum">
              <a:rPr lang="ru-RU" smtClean="0">
                <a:ea typeface="Lucida Sans Unicode" charset="0"/>
              </a:rPr>
              <a:pPr/>
              <a:t>13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99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6146045-A48C-44BC-BAF0-28055E2901C1}" type="slidenum">
              <a:rPr lang="ru-RU" smtClean="0">
                <a:ea typeface="Lucida Sans Unicode" charset="0"/>
              </a:rPr>
              <a:pPr/>
              <a:t>14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4096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096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5EC83DF-96B4-42DF-A3FE-0E66C2970724}" type="slidenum">
              <a:rPr lang="ru-RU" smtClean="0">
                <a:ea typeface="Lucida Sans Unicode" charset="0"/>
              </a:rPr>
              <a:pPr/>
              <a:t>15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419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198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AFCD1E1-61AE-41F2-B36B-EFE3895D0D6F}" type="slidenum">
              <a:rPr lang="ru-RU" smtClean="0">
                <a:ea typeface="Lucida Sans Unicode" charset="0"/>
              </a:rPr>
              <a:pPr/>
              <a:t>16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4301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301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C4F0D66-ED11-4A61-9CE8-7396258076F4}" type="slidenum">
              <a:rPr lang="ru-RU" smtClean="0">
                <a:ea typeface="Lucida Sans Unicode" charset="0"/>
              </a:rPr>
              <a:pPr/>
              <a:t>17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4403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403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2FC485C-5CD6-431E-BDCA-49E2CF5652D3}" type="slidenum">
              <a:rPr lang="ru-RU" smtClean="0">
                <a:ea typeface="Lucida Sans Unicode" charset="0"/>
              </a:rPr>
              <a:pPr/>
              <a:t>18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4505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D97F053-8D5A-4717-8887-2FD523B6A577}" type="slidenum">
              <a:rPr lang="ru-RU" smtClean="0">
                <a:ea typeface="Lucida Sans Unicode" charset="0"/>
              </a:rPr>
              <a:pPr/>
              <a:t>19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460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608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2D96299-CF9D-4BF1-BD9C-EB70C9544E18}" type="slidenum">
              <a:rPr lang="ru-RU" smtClean="0">
                <a:ea typeface="Lucida Sans Unicode" charset="0"/>
              </a:rPr>
              <a:pPr/>
              <a:t>2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286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2DC35CC-1909-4EDF-B1B3-FAE0F1E7F6B9}" type="slidenum">
              <a:rPr lang="ru-RU" smtClean="0">
                <a:ea typeface="Lucida Sans Unicode" charset="0"/>
              </a:rPr>
              <a:pPr/>
              <a:t>20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4710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710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C78FD3-D2C6-4B19-84AA-1E794CB8B0FC}" type="slidenum">
              <a:rPr lang="ru-RU" smtClean="0">
                <a:ea typeface="Lucida Sans Unicode" charset="0"/>
              </a:rPr>
              <a:pPr/>
              <a:t>21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4813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813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54FFB59-4938-43D4-9577-94833D54AF23}" type="slidenum">
              <a:rPr lang="ru-RU" smtClean="0">
                <a:ea typeface="Lucida Sans Unicode" charset="0"/>
              </a:rPr>
              <a:pPr/>
              <a:t>22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4915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915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BA59BF5-15BE-4A8A-AFD2-14E1513435EE}" type="slidenum">
              <a:rPr lang="ru-RU" smtClean="0">
                <a:ea typeface="Lucida Sans Unicode" charset="0"/>
              </a:rPr>
              <a:pPr/>
              <a:t>23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5017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018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B2DD12A-AC43-4EFC-9B15-117E86C7BEFB}" type="slidenum">
              <a:rPr lang="ru-RU" smtClean="0">
                <a:ea typeface="Lucida Sans Unicode" charset="0"/>
              </a:rPr>
              <a:pPr/>
              <a:t>3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296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C17F8F0-B6CB-469A-AFF9-611B2669924B}" type="slidenum">
              <a:rPr lang="ru-RU" smtClean="0">
                <a:ea typeface="Lucida Sans Unicode" charset="0"/>
              </a:rPr>
              <a:pPr/>
              <a:t>4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07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72BE1CA-CA32-49A6-8E71-66634AFEF124}" type="slidenum">
              <a:rPr lang="ru-RU" smtClean="0">
                <a:ea typeface="Lucida Sans Unicode" charset="0"/>
              </a:rPr>
              <a:pPr/>
              <a:t>5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17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174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6187BE6-793A-49CF-9435-C4FB387F090C}" type="slidenum">
              <a:rPr lang="ru-RU" smtClean="0">
                <a:ea typeface="Lucida Sans Unicode" charset="0"/>
              </a:rPr>
              <a:pPr/>
              <a:t>6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27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8FFC56F-4527-47C0-8F9C-1992B9BCB1DA}" type="slidenum">
              <a:rPr lang="ru-RU" smtClean="0">
                <a:ea typeface="Lucida Sans Unicode" charset="0"/>
              </a:rPr>
              <a:pPr/>
              <a:t>7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379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379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8CED4D6-BF98-40B3-9303-E2026BB34477}" type="slidenum">
              <a:rPr lang="ru-RU" smtClean="0">
                <a:ea typeface="Lucida Sans Unicode" charset="0"/>
              </a:rPr>
              <a:pPr/>
              <a:t>8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48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482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FF38A2A-4983-4A25-838C-21B4A98C937C}" type="slidenum">
              <a:rPr lang="ru-RU" smtClean="0">
                <a:ea typeface="Lucida Sans Unicode" charset="0"/>
              </a:rPr>
              <a:pPr/>
              <a:t>9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3584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584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F301A-3C8F-4A5C-8E32-3B7107AF2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08B2E-AEDD-435B-B3CF-A7F91EC7D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2388"/>
            <a:ext cx="2055813" cy="6423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2388"/>
            <a:ext cx="6019800" cy="6423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1841E-F799-4675-931C-6A7A61E0F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E7618-F6C8-40B2-9BA0-A097A62E7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50C23-F14A-45A4-875A-4B740ED5B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C8886-B012-4BBC-A1A9-043AF64AC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7013" cy="5332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38600" cy="5332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E9D91-0793-4100-8D75-FB311C602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7DDA9-3A4A-4334-9040-0A1F43E93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9FFE-A9C0-4F62-942D-072977C18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E5823-CBF5-41F5-A6EB-D45D6EF3F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DCF20-CAE0-45BE-BE48-FA8DC33D4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F4B58-4134-43BD-A7C2-53913B96D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E8EA-0246-4114-ADEE-4F9584303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DBC95-3701-4538-8C66-8156FDD1D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2388"/>
            <a:ext cx="2055813" cy="6423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2388"/>
            <a:ext cx="6019800" cy="6423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13979-28DA-4F00-B8E9-BD5F43ADC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E7C5B-FD5F-406B-B47C-4914D4662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7013" cy="5332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38600" cy="5332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DF091-37C5-4730-BDB7-50570771D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6D1E4-6B9E-4D9C-B532-DF6D1D1A9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529BA-E49C-4A6E-B1C6-87AD22962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E601E-F489-4EFC-9960-DEF01E274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206FC-0D73-466D-BBE0-941A322F4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ABA04-8169-4191-8F94-6D21615FB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C806E"/>
            </a:gs>
            <a:gs pos="100000">
              <a:srgbClr val="28766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90600" cy="914400"/>
          </a:xfrm>
          <a:prstGeom prst="rect">
            <a:avLst/>
          </a:prstGeom>
          <a:gradFill rotWithShape="0">
            <a:gsLst>
              <a:gs pos="0">
                <a:srgbClr val="135F67"/>
              </a:gs>
              <a:gs pos="100000">
                <a:srgbClr val="40BCA1">
                  <a:alpha val="34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90600" y="914400"/>
            <a:ext cx="8153400" cy="5943600"/>
          </a:xfrm>
          <a:prstGeom prst="rect">
            <a:avLst/>
          </a:prstGeom>
          <a:gradFill rotWithShape="0">
            <a:gsLst>
              <a:gs pos="0">
                <a:srgbClr val="135F67"/>
              </a:gs>
              <a:gs pos="100000">
                <a:srgbClr val="0D3F45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90600" cy="5943600"/>
          </a:xfrm>
          <a:prstGeom prst="rect">
            <a:avLst/>
          </a:prstGeom>
          <a:gradFill rotWithShape="0">
            <a:gsLst>
              <a:gs pos="0">
                <a:srgbClr val="40BCA1"/>
              </a:gs>
              <a:gs pos="100000">
                <a:srgbClr val="135F67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152400" y="152400"/>
            <a:ext cx="8839200" cy="6477000"/>
          </a:xfrm>
          <a:prstGeom prst="roundRect">
            <a:avLst>
              <a:gd name="adj" fmla="val 16667"/>
            </a:avLst>
          </a:prstGeom>
          <a:solidFill>
            <a:srgbClr val="40BCA1">
              <a:alpha val="56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8013" cy="5332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57200" y="6629400"/>
            <a:ext cx="2133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124200" y="6629400"/>
            <a:ext cx="2895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629400"/>
            <a:ext cx="2132013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8E7B7824-2518-4ABB-9185-AE997C60B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2388"/>
            <a:ext cx="7618413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+mj-lt"/>
          <a:ea typeface="Lucida Sans Unicode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ea typeface="Lucida Sans Unicode" charset="0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FFFFFF"/>
          </a:solidFill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Lucida Sans Unicode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C806E"/>
            </a:gs>
            <a:gs pos="100000">
              <a:srgbClr val="28766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2819400" cy="3886200"/>
          </a:xfrm>
          <a:prstGeom prst="rect">
            <a:avLst/>
          </a:prstGeom>
          <a:gradFill rotWithShape="0">
            <a:gsLst>
              <a:gs pos="0">
                <a:srgbClr val="509C93"/>
              </a:gs>
              <a:gs pos="100000">
                <a:srgbClr val="135F67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19400" y="3863975"/>
            <a:ext cx="6324600" cy="3003550"/>
          </a:xfrm>
          <a:prstGeom prst="rect">
            <a:avLst/>
          </a:prstGeom>
          <a:gradFill rotWithShape="0">
            <a:gsLst>
              <a:gs pos="0">
                <a:srgbClr val="135F67"/>
              </a:gs>
              <a:gs pos="100000">
                <a:srgbClr val="509C93">
                  <a:alpha val="42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9525" y="3875088"/>
            <a:ext cx="2809875" cy="2982912"/>
          </a:xfrm>
          <a:prstGeom prst="rect">
            <a:avLst/>
          </a:prstGeom>
          <a:gradFill rotWithShape="0">
            <a:gsLst>
              <a:gs pos="0">
                <a:srgbClr val="135F67"/>
              </a:gs>
              <a:gs pos="100000">
                <a:srgbClr val="092C3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152400" y="152400"/>
            <a:ext cx="8839200" cy="6477000"/>
          </a:xfrm>
          <a:prstGeom prst="roundRect">
            <a:avLst>
              <a:gd name="adj" fmla="val 16667"/>
            </a:avLst>
          </a:prstGeom>
          <a:solidFill>
            <a:srgbClr val="40BCA1">
              <a:alpha val="67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2819400" y="457200"/>
            <a:ext cx="3505200" cy="3429000"/>
          </a:xfrm>
          <a:prstGeom prst="ellipse">
            <a:avLst/>
          </a:prstGeom>
          <a:gradFill rotWithShape="0">
            <a:gsLst>
              <a:gs pos="0">
                <a:srgbClr val="6ECCB8"/>
              </a:gs>
              <a:gs pos="100000">
                <a:srgbClr val="40BCA1">
                  <a:alpha val="39000"/>
                </a:srgbClr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1295400" y="3886200"/>
            <a:ext cx="1524000" cy="1600200"/>
          </a:xfrm>
          <a:prstGeom prst="ellipse">
            <a:avLst/>
          </a:prstGeom>
          <a:gradFill rotWithShape="0">
            <a:gsLst>
              <a:gs pos="0">
                <a:srgbClr val="85BAB4"/>
              </a:gs>
              <a:gs pos="100000">
                <a:srgbClr val="509C93">
                  <a:alpha val="23999"/>
                </a:srgbClr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76300" y="298450"/>
            <a:ext cx="6178550" cy="6178550"/>
          </a:xfrm>
          <a:prstGeom prst="ellipse">
            <a:avLst/>
          </a:prstGeom>
          <a:gradFill rotWithShape="0">
            <a:gsLst>
              <a:gs pos="0">
                <a:srgbClr val="40BCA1"/>
              </a:gs>
              <a:gs pos="100000">
                <a:srgbClr val="D1EFE8">
                  <a:alpha val="31999"/>
                </a:srgbClr>
              </a:gs>
            </a:gsLst>
            <a:lin ang="5400000" scaled="1"/>
          </a:gradFill>
          <a:ln w="19080">
            <a:solidFill>
              <a:srgbClr val="DDDDDD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grpSp>
        <p:nvGrpSpPr>
          <p:cNvPr id="2057" name="Group 8"/>
          <p:cNvGrpSpPr>
            <a:grpSpLocks/>
          </p:cNvGrpSpPr>
          <p:nvPr/>
        </p:nvGrpSpPr>
        <p:grpSpPr bwMode="auto">
          <a:xfrm>
            <a:off x="4114800" y="5691188"/>
            <a:ext cx="1077913" cy="1000125"/>
            <a:chOff x="2592" y="3585"/>
            <a:chExt cx="679" cy="630"/>
          </a:xfrm>
        </p:grpSpPr>
        <p:sp>
          <p:nvSpPr>
            <p:cNvPr id="2" name="Text Box 9"/>
            <p:cNvSpPr txBox="1">
              <a:spLocks noChangeArrowheads="1"/>
            </p:cNvSpPr>
            <p:nvPr/>
          </p:nvSpPr>
          <p:spPr bwMode="auto">
            <a:xfrm>
              <a:off x="2592" y="3696"/>
              <a:ext cx="680" cy="5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sz="2400" b="1">
                  <a:solidFill>
                    <a:srgbClr val="000000"/>
                  </a:solidFill>
                  <a:ea typeface="+mn-ea"/>
                </a:rPr>
                <a:t>LOGO</a:t>
              </a:r>
            </a:p>
          </p:txBody>
        </p:sp>
        <p:sp>
          <p:nvSpPr>
            <p:cNvPr id="3" name="AutoShape 10"/>
            <p:cNvSpPr>
              <a:spLocks noChangeArrowheads="1"/>
            </p:cNvSpPr>
            <p:nvPr/>
          </p:nvSpPr>
          <p:spPr bwMode="auto">
            <a:xfrm rot="5400000">
              <a:off x="2841" y="3401"/>
              <a:ext cx="172" cy="542"/>
            </a:xfrm>
            <a:prstGeom prst="moon">
              <a:avLst>
                <a:gd name="adj" fmla="val 21208"/>
              </a:avLst>
            </a:prstGeom>
            <a:solidFill>
              <a:srgbClr val="135F6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</a:endParaRPr>
            </a:p>
          </p:txBody>
        </p:sp>
      </p:grpSp>
      <p:sp>
        <p:nvSpPr>
          <p:cNvPr id="205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8013" cy="5332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9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2388"/>
            <a:ext cx="7618413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3124200" y="6629400"/>
            <a:ext cx="28956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629400"/>
            <a:ext cx="2132013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FFFFFF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194EF416-AECB-4D38-873C-4D9FB2E8C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57200" y="6629400"/>
            <a:ext cx="21336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+mj-lt"/>
          <a:ea typeface="Lucida Sans Unicode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ea typeface="Lucida Sans Unicode" charset="0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FFFFFF"/>
          </a:solidFill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Lucida Sans Unicode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1.pn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39863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50825" y="2238375"/>
            <a:ext cx="8628063" cy="1481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Технология выполнения простой медицинской услуги </a:t>
            </a:r>
            <a:br>
              <a:rPr lang="ru-RU" sz="4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«Уход за трахеостомой»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684213" y="115888"/>
            <a:ext cx="8786812" cy="709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Бюджетное учреждение здравоохранения Омской области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«Клинический онкологический диспансер»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3325813" y="5013325"/>
            <a:ext cx="5349875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Плоцкая В.К.,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старшая</a:t>
            </a:r>
            <a:r>
              <a:rPr lang="en-US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медицинская сестра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хирургического отделения № 2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604838" y="115888"/>
            <a:ext cx="83597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   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Выполнение процедуры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28625" y="1073150"/>
            <a:ext cx="8229600" cy="700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Bef>
                <a:spcPts val="9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Надеть чистые перчатки и очки. 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844675"/>
            <a:ext cx="3436937" cy="287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895475"/>
            <a:ext cx="3495675" cy="2828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439863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2763" y="4005263"/>
            <a:ext cx="3032125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673350"/>
            <a:ext cx="3889375" cy="3924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323850" y="971550"/>
            <a:ext cx="8820150" cy="1017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Bef>
                <a:spcPts val="8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Разрезать завязку и удалить использованную трахеостомическую трубку и салфетку</a:t>
            </a: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800" y="2636838"/>
            <a:ext cx="3924300" cy="3910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749300" y="115888"/>
            <a:ext cx="83597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   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Выполнение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2987675" y="2405063"/>
            <a:ext cx="3421063" cy="404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323850" y="1058863"/>
            <a:ext cx="8775700" cy="107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l">
              <a:spcBef>
                <a:spcPts val="800"/>
              </a:spcBef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Снять  перчатки и утилизировать      в емкость для дезинфекции отходов класса Б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749300" y="115888"/>
            <a:ext cx="83597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   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Выполнение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79388" y="1144588"/>
            <a:ext cx="8785225" cy="1204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Bef>
                <a:spcPts val="9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Обработать руки кожным антисептиком</a:t>
            </a:r>
          </a:p>
          <a:p>
            <a:pPr marL="0" lvl="1" indent="1588" algn="l">
              <a:spcBef>
                <a:spcPts val="9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Надеть стерильные перчатки</a:t>
            </a:r>
          </a:p>
          <a:p>
            <a:pPr marL="0" lvl="1" indent="1588" algn="l">
              <a:spcBef>
                <a:spcPts val="9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3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3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3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3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3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07950" y="2708275"/>
            <a:ext cx="4351338" cy="3594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4572000" y="2708275"/>
            <a:ext cx="4321175" cy="3594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749300" y="115888"/>
            <a:ext cx="83597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   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Выполнение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5481638" y="4221163"/>
            <a:ext cx="3267075" cy="244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179388" y="981075"/>
            <a:ext cx="8964612" cy="3240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Взять пинцетом шарик, </a:t>
            </a:r>
            <a:r>
              <a:rPr 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r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мочить в 3% растворе перекиси водорода 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Закрепить в зажиме.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Обработать трахеостому и  кожу вокруг нее 3% раствором перекиси водорода.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Осушить кожу вокруг трахеостомы сухим стерильным шариком.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4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1933575" y="4203700"/>
            <a:ext cx="3286125" cy="2465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439863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749300" y="115888"/>
            <a:ext cx="83597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   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Выполнение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221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 помощи вакуумного отсоса провести аспирацию дыхательных путей до восстановления свободной проходимости.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Кожу вокруг трахеостомы обработать цинковой мазью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32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494088"/>
            <a:ext cx="3529013" cy="317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0775" y="3530600"/>
            <a:ext cx="3495675" cy="3138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3813" y="-34925"/>
            <a:ext cx="1463676" cy="935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749300" y="115888"/>
            <a:ext cx="83597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   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Выполнение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47650" y="996950"/>
            <a:ext cx="8572500" cy="2360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«ушках» трахеостомической трубки закрепить завязки.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Стерильным шариком, смоченным в стерильном вазелиновом масле, обработать наружную поверхность трубки.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636588" y="3429000"/>
            <a:ext cx="3719512" cy="317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4678363" y="3429000"/>
            <a:ext cx="3709987" cy="3151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439863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749300" y="115888"/>
            <a:ext cx="83597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   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Выполнение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179388" y="1000125"/>
            <a:ext cx="8572500" cy="2141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Взять в правую руку трубку, вращательными движениями ввести ее в трахеостому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Закрепить завязки вокруг шеи пациента</a:t>
            </a: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 трахеостому при помощи пинцета закрепить салфетку - «штанишки».</a:t>
            </a: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Aft>
                <a:spcPts val="1800"/>
              </a:spcAft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3457575"/>
            <a:ext cx="3636962" cy="3140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457575"/>
            <a:ext cx="3902075" cy="3140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5400"/>
            <a:ext cx="1439863" cy="92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749300" y="115888"/>
            <a:ext cx="83597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   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Выполнение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1128713" y="125413"/>
            <a:ext cx="7620000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Окончание процедуры</a:t>
            </a: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144463" y="1000125"/>
            <a:ext cx="8820150" cy="106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r>
              <a:rPr lang="ru-RU" sz="3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Оценить состояние дыхательной системы и состояние самого пациента</a:t>
            </a: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>
                <a:srgbClr val="FFFFFF"/>
              </a:buClr>
              <a:buFont typeface="Wingdings" charset="2"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276475"/>
            <a:ext cx="7453312" cy="4376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39863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68313" y="3144838"/>
            <a:ext cx="3187700" cy="3379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3924300" y="3141663"/>
            <a:ext cx="4140200" cy="3419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07950" y="1111250"/>
            <a:ext cx="9042400" cy="188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l">
              <a:spcAft>
                <a:spcPts val="1800"/>
              </a:spcAft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r>
              <a:rPr lang="ru-RU" sz="2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Салфетку и использованный материал поместить в емкость для дезинфекции отходов класса Б</a:t>
            </a:r>
          </a:p>
          <a:p>
            <a:pPr algn="l">
              <a:spcAft>
                <a:spcPts val="1800"/>
              </a:spcAft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r>
              <a:rPr lang="ru-RU" sz="2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Трахеостомическую трубку поместить в емкость для дезинфекции трахеостомических трубок.</a:t>
            </a:r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439863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128713" y="125413"/>
            <a:ext cx="7620000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Окончание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711200" y="-26988"/>
            <a:ext cx="8901113" cy="838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Подготовка к процедуре</a:t>
            </a:r>
            <a:endParaRPr lang="en-US" sz="45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9072562" cy="1081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Bef>
                <a:spcPts val="9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r>
              <a:rPr lang="ru-RU" sz="4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Вымыть руки с использованием мыла и осушить их</a:t>
            </a:r>
          </a:p>
          <a:p>
            <a:pPr marL="0" lvl="1" indent="1588" algn="l">
              <a:spcBef>
                <a:spcPts val="900"/>
              </a:spcBef>
              <a:buClrTx/>
              <a:buFontTx/>
              <a:buNone/>
              <a:tabLst>
                <a:tab pos="684213" algn="l"/>
                <a:tab pos="1598613" algn="l"/>
                <a:tab pos="2513013" algn="l"/>
                <a:tab pos="3427413" algn="l"/>
                <a:tab pos="4341813" algn="l"/>
                <a:tab pos="5256213" algn="l"/>
                <a:tab pos="6170613" algn="l"/>
                <a:tab pos="7085013" algn="l"/>
                <a:tab pos="7999413" algn="l"/>
                <a:tab pos="8913813" algn="l"/>
                <a:tab pos="9828213" algn="l"/>
              </a:tabLst>
            </a:pPr>
            <a:endParaRPr lang="ru-RU" sz="40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23850" y="2565400"/>
            <a:ext cx="4738688" cy="3887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5651500" y="2565400"/>
            <a:ext cx="1873250" cy="387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177800" y="1001713"/>
            <a:ext cx="8715375" cy="249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Инструменты поместить в емкость для</a:t>
            </a:r>
            <a:r>
              <a:rPr lang="en-US" sz="2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дезинфекции.</a:t>
            </a:r>
            <a:endParaRPr lang="en-US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Провести дезинфекцию перевязочного стола.</a:t>
            </a: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Снять перчатки и поместить в емкость для дезинфекции класса Б.</a:t>
            </a: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>
                <a:srgbClr val="FFFFFF"/>
              </a:buCl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>
                <a:srgbClr val="FFFFFF"/>
              </a:buCl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6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107950" y="3573463"/>
            <a:ext cx="2586038" cy="2925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2855913" y="3573463"/>
            <a:ext cx="2633662" cy="2944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5" cstate="print">
            <a:lum bright="20000"/>
          </a:blip>
          <a:srcRect/>
          <a:stretch>
            <a:fillRect/>
          </a:stretch>
        </p:blipFill>
        <p:spPr bwMode="auto">
          <a:xfrm>
            <a:off x="5651500" y="3586163"/>
            <a:ext cx="2573338" cy="2916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260475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1128713" y="125413"/>
            <a:ext cx="7620000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Окончание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34925" y="1052513"/>
            <a:ext cx="8964613" cy="2168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Сделать соответствующую запись о результатах выполнения в медицинскую документацию (журнал учёта перевязок).</a:t>
            </a: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Сопроводить пациента в палату.</a:t>
            </a: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>
                <a:srgbClr val="FFFFFF"/>
              </a:buCl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>
                <a:srgbClr val="FFFFFF"/>
              </a:buCl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180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835150" y="3213100"/>
            <a:ext cx="5145088" cy="3311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60475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1128713" y="125413"/>
            <a:ext cx="7620000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>
                <a:solidFill>
                  <a:srgbClr val="FFFFFF"/>
                </a:solidFill>
              </a:rPr>
              <a:t> </a:t>
            </a: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Окончание процедуры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68313" y="115888"/>
            <a:ext cx="8610600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FFFFFF"/>
                </a:solidFill>
              </a:rPr>
              <a:t>   </a:t>
            </a:r>
            <a:r>
              <a:rPr lang="ru-RU" sz="3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Достигнутый результат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3990975"/>
            <a:ext cx="3095625" cy="253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60475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9388" y="1125538"/>
            <a:ext cx="8964612" cy="2138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у пациента отмечается восстановление проходимости дыхательных путей,</a:t>
            </a: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пациент может свободно дышать через трахеостому.</a:t>
            </a: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>
                <a:srgbClr val="FFFFFF"/>
              </a:buClr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>
                <a:srgbClr val="FFFFFF"/>
              </a:buClr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0" algn="l">
              <a:spcAft>
                <a:spcPts val="3000"/>
              </a:spcAft>
              <a:buClrTx/>
              <a:buFontTx/>
              <a:buNone/>
              <a:tabLst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5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395288" y="2636838"/>
            <a:ext cx="8748712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indent="1588" algn="l">
              <a:spcBef>
                <a:spcPts val="10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4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БЛАГОДАРЮ ЗА ВНИМАНИЕ!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46088" y="1052513"/>
            <a:ext cx="8229600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lvl="1" indent="-341313">
              <a:spcBef>
                <a:spcPts val="7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7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7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Приготовить все необходимое:</a:t>
            </a: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214313" y="3929063"/>
            <a:ext cx="3748087" cy="241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3286125" y="4286250"/>
            <a:ext cx="4130675" cy="229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/>
          <a:stretch>
            <a:fillRect/>
          </a:stretch>
        </p:blipFill>
        <p:spPr bwMode="auto">
          <a:xfrm>
            <a:off x="7143750" y="3144838"/>
            <a:ext cx="17145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711200" y="-26988"/>
            <a:ext cx="8901113" cy="838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Подготовка к процедуре</a:t>
            </a:r>
            <a:endParaRPr lang="en-US" sz="45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50825" y="1844675"/>
            <a:ext cx="8229600" cy="230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lvl="1" indent="-341313" algn="l">
              <a:spcBef>
                <a:spcPts val="7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вакуумный отсос;</a:t>
            </a:r>
          </a:p>
          <a:p>
            <a:pPr marL="342900" lvl="1" indent="-341313" algn="l">
              <a:spcBef>
                <a:spcPts val="7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одноразовый индивидуальный катетер для санации;</a:t>
            </a:r>
          </a:p>
          <a:p>
            <a:pPr marL="342900" lvl="1" indent="-341313" algn="l">
              <a:spcBef>
                <a:spcPts val="7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трубка трахеостомическая;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4925" y="1331913"/>
            <a:ext cx="8229600" cy="2168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lvl="1" indent="-341313" algn="l">
              <a:spcBef>
                <a:spcPts val="9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пинцет хирургический; </a:t>
            </a:r>
          </a:p>
          <a:p>
            <a:pPr marL="342900" lvl="1" indent="-341313" algn="l">
              <a:spcBef>
                <a:spcPts val="9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зажим;</a:t>
            </a:r>
          </a:p>
          <a:p>
            <a:pPr marL="342900" lvl="1" indent="-341313" algn="l">
              <a:spcBef>
                <a:spcPts val="9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ножницы;</a:t>
            </a:r>
          </a:p>
          <a:p>
            <a:pPr marL="342900" lvl="1" indent="-341313" algn="l">
              <a:spcBef>
                <a:spcPts val="9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почкообразный лоток;</a:t>
            </a: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5508625" y="1341438"/>
            <a:ext cx="3351213" cy="2579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5538788" y="3990975"/>
            <a:ext cx="3354387" cy="2290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468313" y="4076700"/>
            <a:ext cx="4679950" cy="2157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711200" y="-26988"/>
            <a:ext cx="8901113" cy="838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Подготовка к процедуре</a:t>
            </a:r>
            <a:endParaRPr lang="en-US" sz="45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95288" y="1096963"/>
            <a:ext cx="8229600" cy="1827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lvl="1" indent="-341313" algn="l">
              <a:spcBef>
                <a:spcPts val="9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3% раствор перекиси водорода;</a:t>
            </a:r>
          </a:p>
          <a:p>
            <a:pPr marL="342900" lvl="1" indent="-341313" algn="l">
              <a:spcBef>
                <a:spcPts val="9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цинковая мазь;</a:t>
            </a:r>
          </a:p>
          <a:p>
            <a:pPr marL="342900" lvl="1" indent="-341313" algn="l">
              <a:spcBef>
                <a:spcPts val="9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стерильное вазелиновое масло;</a:t>
            </a: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9313" y="3187700"/>
            <a:ext cx="2286000" cy="3265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4" cstate="print"/>
          <a:srcRect b="-849"/>
          <a:stretch>
            <a:fillRect/>
          </a:stretch>
        </p:blipFill>
        <p:spPr bwMode="auto">
          <a:xfrm>
            <a:off x="3563938" y="3187700"/>
            <a:ext cx="2143125" cy="3265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5" cstate="print">
            <a:lum bright="30000"/>
          </a:blip>
          <a:srcRect/>
          <a:stretch>
            <a:fillRect/>
          </a:stretch>
        </p:blipFill>
        <p:spPr bwMode="auto">
          <a:xfrm>
            <a:off x="6135688" y="3187700"/>
            <a:ext cx="2217737" cy="3240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711200" y="-26988"/>
            <a:ext cx="8901113" cy="838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Подготовка к процедуре</a:t>
            </a:r>
            <a:endParaRPr lang="en-US" sz="45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323850" y="1119188"/>
            <a:ext cx="8569325" cy="1804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lvl="1" indent="-341313" algn="l">
              <a:spcBef>
                <a:spcPts val="8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салфетка подкладная (одноразовая);</a:t>
            </a:r>
          </a:p>
          <a:p>
            <a:pPr marL="341313" lvl="1" indent="-341313" algn="l">
              <a:spcBef>
                <a:spcPts val="8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перчатки (чистые и стерильные);</a:t>
            </a:r>
          </a:p>
          <a:p>
            <a:pPr marL="341313" lvl="1" indent="-341313" algn="l">
              <a:spcBef>
                <a:spcPts val="8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стерильная индивидуальная укладка;</a:t>
            </a:r>
          </a:p>
          <a:p>
            <a:pPr marL="341313" lvl="1" indent="-341313" algn="l">
              <a:spcBef>
                <a:spcPts val="900"/>
              </a:spcBef>
              <a:buClr>
                <a:srgbClr val="FFFFFF"/>
              </a:buClr>
              <a:buFont typeface="Arial" charset="0"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32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1313" lvl="1" indent="-341313" algn="l">
              <a:spcBef>
                <a:spcPts val="650"/>
              </a:spcBef>
              <a:buClr>
                <a:srgbClr val="FFFFFF"/>
              </a:buClr>
              <a:buFont typeface="Arial" charset="0"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32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1313" lvl="1" indent="-341313" algn="l">
              <a:spcBef>
                <a:spcPts val="650"/>
              </a:spcBef>
              <a:buClr>
                <a:srgbClr val="FFFFFF"/>
              </a:buClr>
              <a:buFont typeface="Arial" charset="0"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32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179388" y="3170238"/>
            <a:ext cx="2627312" cy="3354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2916238" y="3141663"/>
            <a:ext cx="1751012" cy="3382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5" cstate="print">
            <a:lum bright="20000"/>
          </a:blip>
          <a:srcRect/>
          <a:stretch>
            <a:fillRect/>
          </a:stretch>
        </p:blipFill>
        <p:spPr bwMode="auto">
          <a:xfrm>
            <a:off x="4449763" y="4154488"/>
            <a:ext cx="2498725" cy="229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6" cstate="print">
            <a:lum bright="20000"/>
          </a:blip>
          <a:srcRect/>
          <a:stretch>
            <a:fillRect/>
          </a:stretch>
        </p:blipFill>
        <p:spPr bwMode="auto">
          <a:xfrm>
            <a:off x="6804025" y="2997200"/>
            <a:ext cx="2089150" cy="3354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439863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711200" y="-26988"/>
            <a:ext cx="8901113" cy="838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Подготовка к процедуре</a:t>
            </a:r>
            <a:endParaRPr lang="en-US" sz="45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0825" y="915988"/>
            <a:ext cx="8229600" cy="2152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lvl="1" indent="-341313" algn="l">
              <a:spcBef>
                <a:spcPts val="8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маска одноразовая; </a:t>
            </a:r>
          </a:p>
          <a:p>
            <a:pPr marL="342900" lvl="1" indent="-341313" algn="l">
              <a:spcBef>
                <a:spcPts val="8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очки;</a:t>
            </a:r>
          </a:p>
          <a:p>
            <a:pPr marL="342900" lvl="1" indent="-341313" algn="l">
              <a:spcBef>
                <a:spcPts val="8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халат;</a:t>
            </a:r>
          </a:p>
          <a:p>
            <a:pPr marL="342900" lvl="1" indent="-341313" algn="l">
              <a:spcBef>
                <a:spcPts val="800"/>
              </a:spcBef>
              <a:buClr>
                <a:srgbClr val="FFFFFF"/>
              </a:buClr>
              <a:buFont typeface="Arial" charset="0"/>
              <a:buChar char="-"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фартук.</a:t>
            </a: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6516688" y="2133600"/>
            <a:ext cx="2339975" cy="433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3492500" y="2178050"/>
            <a:ext cx="2828925" cy="2043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3419475" y="4437063"/>
            <a:ext cx="2952750" cy="201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3" name="Picture 6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/>
          <a:stretch>
            <a:fillRect/>
          </a:stretch>
        </p:blipFill>
        <p:spPr bwMode="auto">
          <a:xfrm>
            <a:off x="250825" y="3860800"/>
            <a:ext cx="29464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711200" y="-26988"/>
            <a:ext cx="8901113" cy="838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Подготовка к процедуре</a:t>
            </a:r>
            <a:endParaRPr lang="en-US" sz="45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428625" y="1144588"/>
            <a:ext cx="8229600" cy="989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4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Постелить на перевязочный стол одноразовую салфетку</a:t>
            </a: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42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1" indent="1588" algn="l">
              <a:spcBef>
                <a:spcPts val="700"/>
              </a:spcBef>
              <a:buClrTx/>
              <a:buFontTx/>
              <a:buNone/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endParaRPr lang="ru-RU" sz="42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0225" y="2781300"/>
            <a:ext cx="5580063" cy="3600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711200" y="-26988"/>
            <a:ext cx="8901113" cy="838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Подготовка к процедуре</a:t>
            </a:r>
            <a:endParaRPr lang="en-US" sz="45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107950" y="1052513"/>
            <a:ext cx="9529763" cy="188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l">
              <a:spcAft>
                <a:spcPts val="2400"/>
              </a:spcAft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Представиться пациенту, объяснить ход процедуры, получить согласие пациента</a:t>
            </a:r>
          </a:p>
          <a:p>
            <a:pPr algn="l">
              <a:spcAft>
                <a:spcPts val="2400"/>
              </a:spcAft>
              <a:tabLst>
                <a:tab pos="512763" algn="l"/>
                <a:tab pos="1427163" algn="l"/>
                <a:tab pos="2341563" algn="l"/>
                <a:tab pos="3255963" algn="l"/>
                <a:tab pos="4170363" algn="l"/>
                <a:tab pos="5084763" algn="l"/>
                <a:tab pos="5999163" algn="l"/>
                <a:tab pos="6913563" algn="l"/>
                <a:tab pos="7827963" algn="l"/>
                <a:tab pos="8742363" algn="l"/>
                <a:tab pos="9656763" algn="l"/>
              </a:tabLst>
            </a:pPr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Помочь пациенту занять удобное положение на перевязочном столе, подложив под плечи валик.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192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363" y="3463925"/>
            <a:ext cx="3600450" cy="306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0200" y="3478213"/>
            <a:ext cx="4500563" cy="304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711200" y="-26988"/>
            <a:ext cx="8901113" cy="838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Подготовка к процедуре</a:t>
            </a:r>
            <a:endParaRPr lang="en-US" sz="45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456</Words>
  <Application>Microsoft Office PowerPoint</Application>
  <PresentationFormat>Экран (4:3)</PresentationFormat>
  <Paragraphs>171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Lucida Sans Unicode</vt:lpstr>
      <vt:lpstr>Times New Roman</vt:lpstr>
      <vt:lpstr>Wingdings</vt:lpstr>
      <vt:lpstr>Оформление по умолчанию</vt:lpstr>
      <vt:lpstr>1_Оформление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Инфекционная безопасность  в клинико-диагностических  лабораториях</dc:title>
  <dc:creator>User</dc:creator>
  <cp:lastModifiedBy>ОПСА</cp:lastModifiedBy>
  <cp:revision>70</cp:revision>
  <cp:lastPrinted>1601-01-01T00:00:00Z</cp:lastPrinted>
  <dcterms:created xsi:type="dcterms:W3CDTF">2011-11-08T07:14:03Z</dcterms:created>
  <dcterms:modified xsi:type="dcterms:W3CDTF">2012-05-03T04:16:26Z</dcterms:modified>
</cp:coreProperties>
</file>