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86" r:id="rId3"/>
    <p:sldId id="287" r:id="rId4"/>
    <p:sldId id="306" r:id="rId5"/>
    <p:sldId id="307" r:id="rId6"/>
    <p:sldId id="289" r:id="rId7"/>
    <p:sldId id="290" r:id="rId8"/>
    <p:sldId id="291" r:id="rId9"/>
    <p:sldId id="293" r:id="rId10"/>
    <p:sldId id="294" r:id="rId11"/>
    <p:sldId id="304" r:id="rId12"/>
    <p:sldId id="295" r:id="rId13"/>
    <p:sldId id="297" r:id="rId14"/>
    <p:sldId id="298" r:id="rId15"/>
    <p:sldId id="301" r:id="rId16"/>
    <p:sldId id="300" r:id="rId17"/>
    <p:sldId id="299" r:id="rId18"/>
    <p:sldId id="302" r:id="rId19"/>
    <p:sldId id="308" r:id="rId20"/>
    <p:sldId id="30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3333FF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3333FF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3333FF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3333FF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3333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3333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3333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3333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3333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2600"/>
    <a:srgbClr val="006600"/>
    <a:srgbClr val="3333FF"/>
    <a:srgbClr val="009900"/>
    <a:srgbClr val="00FFCC"/>
    <a:srgbClr val="9966FF"/>
    <a:srgbClr val="FFCC00"/>
    <a:srgbClr val="3366FF"/>
    <a:srgbClr val="FF0000"/>
    <a:srgbClr val="2BD9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3E8C522-063B-44E5-9DFB-C2358FCCCEE3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EE0C640-12AD-4E63-993D-193157FEB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E0C640-12AD-4E63-993D-193157FEB1D0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2062E-A3A6-483F-AC08-7CF4729B41BF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288B-C859-4034-92F3-4C4AB339A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8229600" cy="2117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205288"/>
            <a:ext cx="8229600" cy="2119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C22C1-4E96-4C67-A2BE-EC23A46B697B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A4D35-F5AF-4E44-A454-D5D75CAB3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6086-D26C-4D43-97F6-62A20E903E9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DF688-D6F1-4D2C-B80A-E1266D6F2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74638-907C-4A86-830E-C5322A1F0958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143CC-F055-4373-A4F6-69586508B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575D9-4FD4-4319-9B4A-F4BFF50CB3CF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25B94-CFB7-4A60-ADBF-D233DB1CE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E63E3-D5C4-4E38-BE5E-C2FAFD370DF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E911D-210F-4369-80A9-2550825F4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C0384-96B8-44D1-9BBE-802974F9F581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35A79-E3AA-48FD-9D9A-7A6D60BFA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C1BE5-BC7A-43C4-8C1F-DCEE2FB4CBE1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8CE94-7994-4677-95FF-4416D516D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7158A-4223-4780-A338-7FD31B6CE74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60EBD-3382-4397-A5EA-3A2669876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8229600" cy="2117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05288"/>
            <a:ext cx="8229600" cy="2119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49EA-AB12-4815-81CF-C8DBDE2A2A48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6AFE7-DF97-4F71-A82C-84DFFE641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DDEBCF">
                <a:alpha val="35000"/>
              </a:srgbClr>
            </a:gs>
            <a:gs pos="100000">
              <a:srgbClr val="2BD927">
                <a:alpha val="54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2E2FD0-6862-45FA-A586-A322E26DEB99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C5B075-C90B-4A97-917C-8864DE462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>
                <a:solidFill>
                  <a:schemeClr val="tx1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3321" y="1845047"/>
            <a:ext cx="8893175" cy="2232025"/>
          </a:xfrm>
        </p:spPr>
        <p:txBody>
          <a:bodyPr lIns="0" rIns="18288">
            <a:noAutofit/>
          </a:bodyPr>
          <a:lstStyle/>
          <a:p>
            <a:pPr algn="ctr"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ОПЫТ РАБОТЫ </a:t>
            </a:r>
          </a:p>
          <a:p>
            <a:pPr algn="ctr"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МЕДИЦИНСКИХ СЕСТЕР КЛИНИЧЕСКОГО ОНКОЛОГИЧЕСКОГО ДИСПАНСЕРА </a:t>
            </a:r>
          </a:p>
          <a:p>
            <a:pPr algn="ctr"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В ОКАЗАНИИ ПАЛЛИАТИВНОЙ ПОМОЩИ</a:t>
            </a:r>
            <a:endParaRPr lang="ru-RU" sz="4000" dirty="0" smtClean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512886" y="188640"/>
            <a:ext cx="76676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2610AC"/>
                </a:solidFill>
              </a:rPr>
              <a:t>Бюджетное учреждение </a:t>
            </a:r>
            <a:r>
              <a:rPr lang="ru-RU" sz="2000" dirty="0" smtClean="0">
                <a:solidFill>
                  <a:srgbClr val="2610AC"/>
                </a:solidFill>
              </a:rPr>
              <a:t>здравоохранения Омской </a:t>
            </a:r>
            <a:r>
              <a:rPr lang="ru-RU" sz="2000" dirty="0">
                <a:solidFill>
                  <a:srgbClr val="2610AC"/>
                </a:solidFill>
              </a:rPr>
              <a:t>области </a:t>
            </a:r>
          </a:p>
          <a:p>
            <a:pPr algn="ctr"/>
            <a:r>
              <a:rPr lang="ru-RU" sz="2000" dirty="0">
                <a:solidFill>
                  <a:srgbClr val="2610AC"/>
                </a:solidFill>
              </a:rPr>
              <a:t>«Клинический онкологический диспансер»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0200" y="5651839"/>
            <a:ext cx="723629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lnSpc>
                <a:spcPct val="90000"/>
              </a:lnSpc>
              <a:buNone/>
            </a:pPr>
            <a:r>
              <a:rPr lang="ru-RU" dirty="0" err="1" smtClean="0"/>
              <a:t>Кадирова</a:t>
            </a:r>
            <a:r>
              <a:rPr lang="ru-RU" dirty="0" smtClean="0"/>
              <a:t> Т.М</a:t>
            </a:r>
            <a:r>
              <a:rPr lang="ru-RU" sz="2000" dirty="0" smtClean="0"/>
              <a:t>.,</a:t>
            </a: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dirty="0" smtClean="0"/>
              <a:t>старшая медицинская сестра </a:t>
            </a: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dirty="0" smtClean="0"/>
              <a:t>отделения паллиативной помощи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3" name="Rectangle 14"/>
          <p:cNvSpPr>
            <a:spLocks noChangeArrowheads="1"/>
          </p:cNvSpPr>
          <p:nvPr/>
        </p:nvSpPr>
        <p:spPr bwMode="auto">
          <a:xfrm>
            <a:off x="7062788" y="298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4" name="Picture 13"/>
          <p:cNvPicPr>
            <a:picLocks noChangeAspect="1" noChangeArrowheads="1"/>
          </p:cNvPicPr>
          <p:nvPr/>
        </p:nvPicPr>
        <p:blipFill>
          <a:blip r:embed="rId2" cstate="email"/>
          <a:srcRect l="2589" t="3239" r="2589" b="3239"/>
          <a:stretch>
            <a:fillRect/>
          </a:stretch>
        </p:blipFill>
        <p:spPr bwMode="auto">
          <a:xfrm>
            <a:off x="4788024" y="2564904"/>
            <a:ext cx="3960440" cy="409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16"/>
          <p:cNvSpPr>
            <a:spLocks noChangeArrowheads="1"/>
          </p:cNvSpPr>
          <p:nvPr/>
        </p:nvSpPr>
        <p:spPr bwMode="auto">
          <a:xfrm>
            <a:off x="7024688" y="343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6" name="Picture 15"/>
          <p:cNvPicPr>
            <a:picLocks noChangeAspect="1" noChangeArrowheads="1"/>
          </p:cNvPicPr>
          <p:nvPr/>
        </p:nvPicPr>
        <p:blipFill>
          <a:blip r:embed="rId3" cstate="email"/>
          <a:srcRect b="9281"/>
          <a:stretch>
            <a:fillRect/>
          </a:stretch>
        </p:blipFill>
        <p:spPr bwMode="auto">
          <a:xfrm>
            <a:off x="611560" y="2564904"/>
            <a:ext cx="3943951" cy="409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99592" y="1179329"/>
            <a:ext cx="792088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700" dirty="0">
                <a:latin typeface="+mj-lt"/>
              </a:rPr>
              <a:t>СПЕЦИФИЧЕСКИЕ РАССТРОЙСТВА: АНОРЕКСИЯ И КАХЕКСИЯ</a:t>
            </a:r>
          </a:p>
        </p:txBody>
      </p:sp>
      <p:pic>
        <p:nvPicPr>
          <p:cNvPr id="2048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54781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55576" y="1486173"/>
            <a:ext cx="7775575" cy="574675"/>
          </a:xfrm>
        </p:spPr>
        <p:txBody>
          <a:bodyPr lIns="0" rIns="18288">
            <a:noAutofit/>
          </a:bodyPr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5500" b="1" dirty="0" smtClean="0">
                <a:solidFill>
                  <a:srgbClr val="3333FF"/>
                </a:solidFill>
                <a:latin typeface="+mj-lt"/>
              </a:rPr>
              <a:t>НУТРИТИВНОЕ ПИТАНИЕ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14"/>
          <p:cNvSpPr>
            <a:spLocks noChangeArrowheads="1"/>
          </p:cNvSpPr>
          <p:nvPr/>
        </p:nvSpPr>
        <p:spPr bwMode="auto">
          <a:xfrm>
            <a:off x="8058150" y="334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11" name="Picture 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564904"/>
            <a:ext cx="838625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988840"/>
            <a:ext cx="4824165" cy="464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560" y="1196752"/>
            <a:ext cx="7775575" cy="574675"/>
          </a:xfrm>
        </p:spPr>
        <p:txBody>
          <a:bodyPr lIns="0" rIns="18288">
            <a:noAutofit/>
          </a:bodyPr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5000" b="1" dirty="0" smtClean="0">
                <a:solidFill>
                  <a:srgbClr val="3333FF"/>
                </a:solidFill>
                <a:latin typeface="+mj-lt"/>
              </a:rPr>
              <a:t>СУДНО - СТУЛЬЧИК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8" y="1268760"/>
            <a:ext cx="8603159" cy="57467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5000" b="1" dirty="0" smtClean="0">
                <a:solidFill>
                  <a:srgbClr val="3333FF"/>
                </a:solidFill>
                <a:latin typeface="+mj-lt"/>
              </a:rPr>
              <a:t>Уход за пациентом при диарее</a:t>
            </a:r>
            <a:endParaRPr lang="ru-RU" sz="5000" b="1" dirty="0" smtClean="0">
              <a:solidFill>
                <a:srgbClr val="003300"/>
              </a:solidFill>
              <a:latin typeface="+mj-lt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2181" y="2132856"/>
            <a:ext cx="6126163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3568" y="1340768"/>
            <a:ext cx="7775575" cy="57467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500" b="1" dirty="0" smtClean="0">
                <a:solidFill>
                  <a:srgbClr val="3333FF"/>
                </a:solidFill>
                <a:latin typeface="+mj-lt"/>
              </a:rPr>
              <a:t>ЗЛОКАЧЕСТВЕННЫЕ ЯЗВЫ:</a:t>
            </a:r>
            <a:endParaRPr lang="ru-RU" sz="4500" b="1" dirty="0" smtClean="0">
              <a:solidFill>
                <a:srgbClr val="003300"/>
              </a:solidFill>
              <a:latin typeface="+mj-lt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204739"/>
            <a:ext cx="47529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2204739"/>
            <a:ext cx="33845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27584" y="1268760"/>
            <a:ext cx="7775575" cy="57467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3333FF"/>
                </a:solidFill>
                <a:latin typeface="+mj-lt"/>
              </a:rPr>
              <a:t>ГИГИЕНИЧЕСКИЕ ПРОЦЕДУРЫ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0939" y="2024890"/>
            <a:ext cx="3889053" cy="428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одзаголовок 2"/>
          <p:cNvSpPr>
            <a:spLocks/>
          </p:cNvSpPr>
          <p:nvPr/>
        </p:nvSpPr>
        <p:spPr bwMode="auto">
          <a:xfrm>
            <a:off x="899592" y="6381328"/>
            <a:ext cx="30241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000" dirty="0"/>
              <a:t>МЫТЬЕ </a:t>
            </a:r>
            <a:r>
              <a:rPr lang="ru-RU" sz="2000" dirty="0" smtClean="0"/>
              <a:t>ГОЛОВЫ</a:t>
            </a:r>
            <a:endParaRPr lang="ru-RU" sz="2000" dirty="0"/>
          </a:p>
        </p:txBody>
      </p:sp>
      <p:pic>
        <p:nvPicPr>
          <p:cNvPr id="25608" name="Picture 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91248" y="2024889"/>
            <a:ext cx="3413200" cy="4284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>
            <a:spLocks/>
          </p:cNvSpPr>
          <p:nvPr/>
        </p:nvSpPr>
        <p:spPr bwMode="auto">
          <a:xfrm>
            <a:off x="4392240" y="6262067"/>
            <a:ext cx="4716264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000" dirty="0"/>
              <a:t>СРЕДСТВО ДЛЯ МЫТЬЯ ГОЛОВЫ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3568" y="1340768"/>
            <a:ext cx="7775575" cy="57467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500" b="1" dirty="0" smtClean="0">
                <a:solidFill>
                  <a:srgbClr val="3333FF"/>
                </a:solidFill>
                <a:latin typeface="+mj-lt"/>
              </a:rPr>
              <a:t>ПРОФИЛАКТИКА ПРОЛЕЖНЕЙ:</a:t>
            </a:r>
            <a:endParaRPr lang="ru-RU" sz="4500" b="1" dirty="0" smtClean="0">
              <a:solidFill>
                <a:srgbClr val="003300"/>
              </a:solidFill>
              <a:latin typeface="+mj-lt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995761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221846"/>
            <a:ext cx="5362140" cy="365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одзаголовок 2"/>
          <p:cNvSpPr>
            <a:spLocks/>
          </p:cNvSpPr>
          <p:nvPr/>
        </p:nvSpPr>
        <p:spPr bwMode="auto">
          <a:xfrm>
            <a:off x="467544" y="6021288"/>
            <a:ext cx="5184576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200" dirty="0"/>
              <a:t>ПРОТИВОПРОЛЕЖНЕВЫЙ МАТРАС</a:t>
            </a:r>
          </a:p>
        </p:txBody>
      </p:sp>
      <p:pic>
        <p:nvPicPr>
          <p:cNvPr id="26632" name="Picture 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2204864"/>
            <a:ext cx="194234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>
            <a:spLocks/>
          </p:cNvSpPr>
          <p:nvPr/>
        </p:nvSpPr>
        <p:spPr bwMode="auto">
          <a:xfrm>
            <a:off x="5724127" y="6020966"/>
            <a:ext cx="324048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200" dirty="0"/>
              <a:t>ТОНИЗИРУЮЩАЯ ЖИДКОСТЬ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71600" y="1270149"/>
            <a:ext cx="7775575" cy="57467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5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УХОД ЗА ПОЛОСТЬЮ РТА</a:t>
            </a:r>
            <a:endParaRPr lang="ru-RU" sz="45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472580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2040780"/>
            <a:ext cx="3673475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781" y="4482355"/>
            <a:ext cx="2592387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85072" y="2131987"/>
            <a:ext cx="383540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476375" y="115888"/>
            <a:ext cx="7488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800">
              <a:solidFill>
                <a:srgbClr val="2610AC"/>
              </a:solidFill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6024" y="1124744"/>
            <a:ext cx="8820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Медицинские сестры играют большую роль в организации паллиативной помощи</a:t>
            </a:r>
            <a:endParaRPr lang="ru-RU" sz="3000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2266046"/>
            <a:ext cx="5976664" cy="437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476375" y="115888"/>
            <a:ext cx="7488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800">
              <a:solidFill>
                <a:srgbClr val="2610AC"/>
              </a:solidFill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124744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/>
              <a:t>Обучение родственников, осуществляющих уход:</a:t>
            </a:r>
            <a:endParaRPr lang="ru-RU" sz="3200" i="1" dirty="0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107504" y="2433077"/>
            <a:ext cx="882047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методам контроля изменений состояния здоровья пациента;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принципам общего ухода;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профилактике осложнений;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основным принципам питания;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рациональному подбору индивидуальных средств гигиены;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применению средств малой механизации в домашних условиях;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обеспечению домашней безопасной среды.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353172"/>
            <a:ext cx="896448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dirty="0" smtClean="0"/>
              <a:t>направление медицинской и социальной деятельности, целью которого является улучшение качества жизни </a:t>
            </a:r>
            <a:r>
              <a:rPr lang="ru-RU" sz="2800" dirty="0" err="1" smtClean="0"/>
              <a:t>инкурабельных</a:t>
            </a:r>
            <a:r>
              <a:rPr lang="ru-RU" sz="2800" dirty="0" smtClean="0"/>
              <a:t> пациентов и их семей посредством предупреждения и облегчения их страданий, благодаря раннему выявлению, тщательной оценки и купированию боли и других симптомов – физических, психологических и духовных.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268760"/>
            <a:ext cx="66313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82600"/>
                </a:solidFill>
              </a:rPr>
              <a:t>Паллиативная помощь – </a:t>
            </a:r>
            <a:endParaRPr lang="ru-RU" sz="4000" dirty="0">
              <a:solidFill>
                <a:srgbClr val="C826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1520" y="2924944"/>
            <a:ext cx="8640316" cy="79243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6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</a:t>
            </a:r>
            <a:endParaRPr lang="ru-RU" sz="6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5162259"/>
            <a:ext cx="2304256" cy="165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5366" name="Picture 11"/>
          <p:cNvPicPr>
            <a:picLocks noChangeAspect="1" noChangeArrowheads="1"/>
          </p:cNvPicPr>
          <p:nvPr/>
        </p:nvPicPr>
        <p:blipFill>
          <a:blip r:embed="rId3" cstate="email"/>
          <a:srcRect l="5905" t="3780" r="5905" b="3780"/>
          <a:stretch>
            <a:fillRect/>
          </a:stretch>
        </p:blipFill>
        <p:spPr bwMode="auto">
          <a:xfrm>
            <a:off x="6732240" y="2276872"/>
            <a:ext cx="227318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79512" y="1196752"/>
            <a:ext cx="8712968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 i="1" dirty="0" smtClean="0"/>
              <a:t>Обеспечение квалифицированной паллиативной медицинской помощи</a:t>
            </a:r>
            <a:endParaRPr lang="ru-RU" sz="3400" i="1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7504" y="2492896"/>
            <a:ext cx="6624736" cy="407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планирование помощи с учетом желаний пациента о его лечении в конце жизни;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психологические особенности общения с </a:t>
            </a:r>
            <a:r>
              <a:rPr kumimoji="0" lang="ru-RU" sz="320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инкурабельными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пациентами и членами их семей;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736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32799" y="2420888"/>
            <a:ext cx="190369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9512" y="1196752"/>
            <a:ext cx="8712968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 i="1" dirty="0" smtClean="0"/>
              <a:t>Обеспечение квалифицированной паллиативной медицинской помощи</a:t>
            </a:r>
            <a:endParaRPr lang="ru-RU" sz="3400" i="1" dirty="0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107504" y="2330291"/>
            <a:ext cx="842493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адекватное обезболивание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инкурабельных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пациентов по трехступенчатой схеме ВОЗ и купирование других патологических                        симптомов в соответствии с последними достижениями медицинской науки;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философские, этические и духовные проблемы смерти и бессмертия;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психологическая помощь близким после смерти пациента (обычная и патологическая реакция на потерю близкого человека).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736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79512" y="1718513"/>
            <a:ext cx="8712968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40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 базе Клинического онкологического диспансера с 1 апреля 2010 г. организовано отделение паллиативной помощи на 20 коек круглосуточного пребывания.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40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Основная задача отделения – это купирование симптомов, ухудшающих качество жизни пациента, подбор схем поддерживающей терапии, улучшение качества жизни пациентов в болезни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57200" y="1935163"/>
            <a:ext cx="8229600" cy="2117725"/>
          </a:xfrm>
        </p:spPr>
        <p:txBody>
          <a:bodyPr lIns="0" rIns="18288">
            <a:normAutofit/>
          </a:bodyPr>
          <a:lstStyle/>
          <a:p>
            <a:pPr algn="r" eaLnBrk="1" hangingPunct="1">
              <a:defRPr/>
            </a:pPr>
            <a:endParaRPr lang="ru-RU" sz="3200" dirty="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67544" y="5538281"/>
            <a:ext cx="6624736" cy="113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700" u="sng" dirty="0" smtClean="0">
                <a:solidFill>
                  <a:srgbClr val="C82600"/>
                </a:solidFill>
              </a:rPr>
              <a:t>1 </a:t>
            </a:r>
            <a:r>
              <a:rPr lang="ru-RU" sz="2700" u="sng" dirty="0">
                <a:solidFill>
                  <a:srgbClr val="C82600"/>
                </a:solidFill>
              </a:rPr>
              <a:t>Ступень </a:t>
            </a:r>
            <a:r>
              <a:rPr lang="ru-RU" sz="2700" u="sng" dirty="0" smtClean="0">
                <a:solidFill>
                  <a:srgbClr val="C82600"/>
                </a:solidFill>
              </a:rPr>
              <a:t>– </a:t>
            </a:r>
            <a:r>
              <a:rPr lang="ru-RU" sz="2700" u="sng" dirty="0">
                <a:solidFill>
                  <a:srgbClr val="C82600"/>
                </a:solidFill>
              </a:rPr>
              <a:t>Слабая Боль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700" i="1" dirty="0" err="1"/>
              <a:t>Неопиоидные</a:t>
            </a:r>
            <a:r>
              <a:rPr lang="ru-RU" sz="2700" i="1" dirty="0"/>
              <a:t> анальгетики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2700" i="1" dirty="0">
                <a:cs typeface="Arial" charset="0"/>
              </a:rPr>
              <a:t>±</a:t>
            </a:r>
            <a:r>
              <a:rPr lang="ru-RU" sz="2700" i="1" dirty="0">
                <a:cs typeface="Arial" charset="0"/>
              </a:rPr>
              <a:t> </a:t>
            </a:r>
            <a:r>
              <a:rPr lang="ru-RU" sz="2700" i="1" dirty="0" err="1">
                <a:cs typeface="Arial" charset="0"/>
              </a:rPr>
              <a:t>Адъювантные</a:t>
            </a:r>
            <a:r>
              <a:rPr lang="ru-RU" sz="2700" i="1" dirty="0">
                <a:cs typeface="Arial" charset="0"/>
              </a:rPr>
              <a:t> препараты</a:t>
            </a:r>
            <a:endParaRPr lang="en-US" sz="2700" i="1" dirty="0">
              <a:cs typeface="Arial" charset="0"/>
            </a:endParaRP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107504" y="5229200"/>
            <a:ext cx="1044575" cy="1443037"/>
          </a:xfrm>
          <a:prstGeom prst="upArrow">
            <a:avLst>
              <a:gd name="adj1" fmla="val 50000"/>
              <a:gd name="adj2" fmla="val 345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defRPr/>
            </a:pPr>
            <a:endParaRPr lang="ru-RU" sz="1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1259632" y="3538607"/>
            <a:ext cx="7127875" cy="154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700" u="sng" dirty="0" smtClean="0">
                <a:solidFill>
                  <a:srgbClr val="C82600"/>
                </a:solidFill>
              </a:rPr>
              <a:t>2 </a:t>
            </a:r>
            <a:r>
              <a:rPr lang="ru-RU" sz="2700" u="sng" dirty="0">
                <a:solidFill>
                  <a:srgbClr val="C82600"/>
                </a:solidFill>
              </a:rPr>
              <a:t>Ступень - Умеренная Боль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700" i="1" dirty="0" smtClean="0"/>
              <a:t>Слабые </a:t>
            </a:r>
            <a:r>
              <a:rPr lang="ru-RU" sz="2700" i="1" dirty="0" err="1"/>
              <a:t>опиоиды</a:t>
            </a:r>
            <a:endParaRPr lang="ru-RU" sz="2700" i="1" dirty="0"/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2700" i="1" dirty="0">
                <a:cs typeface="Arial" charset="0"/>
              </a:rPr>
              <a:t>±</a:t>
            </a:r>
            <a:r>
              <a:rPr lang="ru-RU" sz="2700" i="1" dirty="0">
                <a:cs typeface="Arial" charset="0"/>
              </a:rPr>
              <a:t>  </a:t>
            </a:r>
            <a:r>
              <a:rPr lang="ru-RU" sz="2700" i="1" dirty="0" err="1"/>
              <a:t>Неопиоидные</a:t>
            </a:r>
            <a:r>
              <a:rPr lang="ru-RU" sz="2700" i="1" dirty="0"/>
              <a:t> анальгетики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2700" i="1" dirty="0">
                <a:cs typeface="Arial" charset="0"/>
              </a:rPr>
              <a:t>±</a:t>
            </a:r>
            <a:r>
              <a:rPr lang="ru-RU" sz="2700" i="1" dirty="0">
                <a:cs typeface="Arial" charset="0"/>
              </a:rPr>
              <a:t>  </a:t>
            </a:r>
            <a:r>
              <a:rPr lang="ru-RU" sz="2700" i="1" dirty="0" err="1">
                <a:cs typeface="Arial" charset="0"/>
              </a:rPr>
              <a:t>Адъювантные</a:t>
            </a:r>
            <a:r>
              <a:rPr lang="ru-RU" sz="2700" i="1" dirty="0">
                <a:cs typeface="Arial" charset="0"/>
              </a:rPr>
              <a:t> препараты</a:t>
            </a:r>
            <a:endParaRPr lang="en-US" sz="2700" i="1" dirty="0">
              <a:cs typeface="Arial" charset="0"/>
            </a:endParaRPr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971600" y="3501008"/>
            <a:ext cx="1044575" cy="1443038"/>
          </a:xfrm>
          <a:prstGeom prst="upArrow">
            <a:avLst>
              <a:gd name="adj1" fmla="val 50000"/>
              <a:gd name="adj2" fmla="val 345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endParaRPr lang="ru-RU" sz="1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2700709" y="1594391"/>
            <a:ext cx="6191771" cy="154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700" u="sng" dirty="0" smtClean="0">
                <a:solidFill>
                  <a:srgbClr val="C82600"/>
                </a:solidFill>
              </a:rPr>
              <a:t>3 </a:t>
            </a:r>
            <a:r>
              <a:rPr lang="ru-RU" sz="2700" u="sng" dirty="0">
                <a:solidFill>
                  <a:srgbClr val="C82600"/>
                </a:solidFill>
              </a:rPr>
              <a:t>Ступень – Сильная Боль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ru-RU" sz="2700" i="1" dirty="0"/>
              <a:t>Сильные </a:t>
            </a:r>
            <a:r>
              <a:rPr lang="ru-RU" sz="2700" i="1" dirty="0" err="1"/>
              <a:t>опиоиды</a:t>
            </a:r>
            <a:endParaRPr lang="ru-RU" sz="2700" i="1" dirty="0"/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2700" i="1" dirty="0">
                <a:cs typeface="Arial" charset="0"/>
              </a:rPr>
              <a:t>±</a:t>
            </a:r>
            <a:r>
              <a:rPr lang="ru-RU" sz="2700" i="1" dirty="0">
                <a:cs typeface="Arial" charset="0"/>
              </a:rPr>
              <a:t>  </a:t>
            </a:r>
            <a:r>
              <a:rPr lang="ru-RU" sz="2700" i="1" dirty="0" err="1"/>
              <a:t>Неопиоидные</a:t>
            </a:r>
            <a:r>
              <a:rPr lang="ru-RU" sz="2700" i="1" dirty="0"/>
              <a:t> анальгетики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2700" i="1" dirty="0">
                <a:cs typeface="Arial" charset="0"/>
              </a:rPr>
              <a:t>±</a:t>
            </a:r>
            <a:r>
              <a:rPr lang="ru-RU" sz="2700" i="1" dirty="0">
                <a:cs typeface="Arial" charset="0"/>
              </a:rPr>
              <a:t>  </a:t>
            </a:r>
            <a:r>
              <a:rPr lang="ru-RU" sz="2700" i="1" dirty="0" err="1">
                <a:cs typeface="Arial" charset="0"/>
              </a:rPr>
              <a:t>Адъювантные</a:t>
            </a:r>
            <a:r>
              <a:rPr lang="ru-RU" sz="2700" i="1" dirty="0">
                <a:cs typeface="Arial" charset="0"/>
              </a:rPr>
              <a:t> препараты</a:t>
            </a:r>
            <a:endParaRPr lang="en-US" sz="2700" i="1" dirty="0">
              <a:cs typeface="Arial" charset="0"/>
            </a:endParaRPr>
          </a:p>
        </p:txBody>
      </p:sp>
      <p:sp>
        <p:nvSpPr>
          <p:cNvPr id="50189" name="AutoShape 13"/>
          <p:cNvSpPr>
            <a:spLocks noChangeArrowheads="1"/>
          </p:cNvSpPr>
          <p:nvPr/>
        </p:nvSpPr>
        <p:spPr bwMode="auto">
          <a:xfrm>
            <a:off x="2087265" y="1553914"/>
            <a:ext cx="1044575" cy="1443038"/>
          </a:xfrm>
          <a:prstGeom prst="upArrow">
            <a:avLst>
              <a:gd name="adj1" fmla="val 50000"/>
              <a:gd name="adj2" fmla="val 345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defRPr/>
            </a:pPr>
            <a:endParaRPr lang="ru-RU" sz="1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9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404664"/>
            <a:ext cx="5897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«Лестница аналгезии»</a:t>
            </a:r>
            <a:endParaRPr lang="ru-RU" sz="4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18124" y="2276872"/>
            <a:ext cx="334636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2" descr="DSC02437.JPG"/>
          <p:cNvPicPr>
            <a:picLocks noChangeAspect="1"/>
          </p:cNvPicPr>
          <p:nvPr/>
        </p:nvPicPr>
        <p:blipFill>
          <a:blip r:embed="rId4" cstate="email"/>
          <a:srcRect b="-541"/>
          <a:stretch>
            <a:fillRect/>
          </a:stretch>
        </p:blipFill>
        <p:spPr bwMode="auto">
          <a:xfrm>
            <a:off x="146257" y="2276872"/>
            <a:ext cx="528983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13"/>
          <p:cNvSpPr>
            <a:spLocks noChangeArrowheads="1"/>
          </p:cNvSpPr>
          <p:nvPr/>
        </p:nvSpPr>
        <p:spPr bwMode="auto">
          <a:xfrm>
            <a:off x="-108520" y="1124744"/>
            <a:ext cx="928903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500" dirty="0" smtClean="0"/>
              <a:t>Снижение болевого синдрома</a:t>
            </a:r>
            <a:endParaRPr lang="ru-RU" sz="45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2884" y="2132856"/>
            <a:ext cx="20764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3573016"/>
            <a:ext cx="1944216" cy="15453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8435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060848"/>
            <a:ext cx="19446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355976" y="3861048"/>
            <a:ext cx="4897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ПЕЧЕНЬЕ</a:t>
            </a:r>
            <a:r>
              <a:rPr lang="ru-RU" dirty="0"/>
              <a:t>, СУХАРИ, ТОСТЫ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79512" y="4365104"/>
            <a:ext cx="22314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АЛЫЧА, СЛИВА</a:t>
            </a:r>
          </a:p>
        </p:txBody>
      </p:sp>
      <p:pic>
        <p:nvPicPr>
          <p:cNvPr id="18438" name="Picture 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5229200"/>
            <a:ext cx="1944216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691680" y="5910371"/>
            <a:ext cx="27359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КЛЮКВА, БРУСНИКА</a:t>
            </a:r>
          </a:p>
        </p:txBody>
      </p:sp>
      <p:pic>
        <p:nvPicPr>
          <p:cNvPr id="18441" name="Picture 2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2132856"/>
            <a:ext cx="223202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2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8777" y="4486048"/>
            <a:ext cx="23034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2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75909" y="4437112"/>
            <a:ext cx="2051050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108520" y="3471391"/>
            <a:ext cx="17279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ЛИМОН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67944" y="6279703"/>
            <a:ext cx="51850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ОХЛАЖДЕННОЕ МЯСО, ТВОРОГ</a:t>
            </a:r>
          </a:p>
        </p:txBody>
      </p:sp>
      <p:pic>
        <p:nvPicPr>
          <p:cNvPr id="18446" name="Picture 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368152" y="548680"/>
            <a:ext cx="79563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ПРОФИЛАКТИКА ТОШНОТЫ И </a:t>
            </a:r>
            <a:r>
              <a:rPr lang="ru-RU" sz="3000" dirty="0" smtClean="0"/>
              <a:t>РВОТЫ</a:t>
            </a:r>
            <a:endParaRPr lang="ru-RU" sz="3000" dirty="0"/>
          </a:p>
        </p:txBody>
      </p:sp>
      <p:sp>
        <p:nvSpPr>
          <p:cNvPr id="19" name="Rectangle 4"/>
          <p:cNvSpPr>
            <a:spLocks noGrp="1"/>
          </p:cNvSpPr>
          <p:nvPr>
            <p:ph sz="half" idx="2"/>
          </p:nvPr>
        </p:nvSpPr>
        <p:spPr>
          <a:xfrm>
            <a:off x="250825" y="1196752"/>
            <a:ext cx="8229600" cy="4318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РЕКОМЕНДУЕТСЯ: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5"/>
          <p:cNvPicPr>
            <a:picLocks noChangeAspect="1" noChangeArrowheads="1"/>
          </p:cNvPicPr>
          <p:nvPr/>
        </p:nvPicPr>
        <p:blipFill>
          <a:blip r:embed="rId2" cstate="email"/>
          <a:srcRect b="15617"/>
          <a:stretch>
            <a:fillRect/>
          </a:stretch>
        </p:blipFill>
        <p:spPr bwMode="auto">
          <a:xfrm>
            <a:off x="2483768" y="5085184"/>
            <a:ext cx="2016125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4"/>
          <p:cNvSpPr>
            <a:spLocks noGrp="1"/>
          </p:cNvSpPr>
          <p:nvPr>
            <p:ph sz="half" idx="2"/>
          </p:nvPr>
        </p:nvSpPr>
        <p:spPr>
          <a:xfrm>
            <a:off x="250825" y="1196752"/>
            <a:ext cx="8229600" cy="72008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НЕ РЕКОМЕНДУЕТСЯ:</a:t>
            </a:r>
          </a:p>
        </p:txBody>
      </p:sp>
      <p:pic>
        <p:nvPicPr>
          <p:cNvPr id="19461" name="Picture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238583"/>
            <a:ext cx="2002445" cy="172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41975" y="2165955"/>
            <a:ext cx="1850305" cy="169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5085184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219625" y="3855238"/>
            <a:ext cx="41769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ЦЕЛЬНОЕ МОЛОКО, МОЛОЧНЫЕ СОУСЫ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5496" y="3966155"/>
            <a:ext cx="2952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/>
              <a:t>ЖИРНАЯ,</a:t>
            </a:r>
          </a:p>
          <a:p>
            <a:pPr algn="ctr">
              <a:defRPr/>
            </a:pPr>
            <a:r>
              <a:rPr lang="ru-RU" dirty="0"/>
              <a:t>ЖАРЕНАЯ ПИЩА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572000" y="5301208"/>
            <a:ext cx="46805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СЛИШКОМ СЛАДКИЕ И СЛИШКОМ СОЛЕНЫЕ БЛЮДА</a:t>
            </a:r>
          </a:p>
        </p:txBody>
      </p:sp>
      <p:pic>
        <p:nvPicPr>
          <p:cNvPr id="1946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504" y="2021939"/>
            <a:ext cx="1810175" cy="174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2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1839740"/>
            <a:ext cx="1944341" cy="169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дзаголовок 2"/>
          <p:cNvSpPr txBox="1">
            <a:spLocks/>
          </p:cNvSpPr>
          <p:nvPr/>
        </p:nvSpPr>
        <p:spPr bwMode="auto">
          <a:xfrm>
            <a:off x="0" y="1052736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368152" y="548680"/>
            <a:ext cx="79563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ПРОФИЛАКТИКА ТОШНОТЫ И </a:t>
            </a:r>
            <a:r>
              <a:rPr lang="ru-RU" sz="3000" dirty="0" smtClean="0"/>
              <a:t>РВОТЫ</a:t>
            </a:r>
            <a:endParaRPr lang="ru-RU" sz="3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rgbClr val="70FFC5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982</TotalTime>
  <Words>406</Words>
  <Application>Microsoft Office PowerPoint</Application>
  <PresentationFormat>Экран (4:3)</PresentationFormat>
  <Paragraphs>90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выполнения простой медицинской услуги</dc:title>
  <dc:creator>User</dc:creator>
  <cp:lastModifiedBy>ОПСА</cp:lastModifiedBy>
  <cp:revision>91</cp:revision>
  <dcterms:created xsi:type="dcterms:W3CDTF">2012-03-17T09:16:34Z</dcterms:created>
  <dcterms:modified xsi:type="dcterms:W3CDTF">2012-05-03T04:12:24Z</dcterms:modified>
</cp:coreProperties>
</file>