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1"/>
  </p:sldMasterIdLst>
  <p:notesMasterIdLst>
    <p:notesMasterId r:id="rId24"/>
  </p:notesMasterIdLst>
  <p:sldIdLst>
    <p:sldId id="376" r:id="rId2"/>
    <p:sldId id="426" r:id="rId3"/>
    <p:sldId id="383" r:id="rId4"/>
    <p:sldId id="436" r:id="rId5"/>
    <p:sldId id="437" r:id="rId6"/>
    <p:sldId id="403" r:id="rId7"/>
    <p:sldId id="427" r:id="rId8"/>
    <p:sldId id="432" r:id="rId9"/>
    <p:sldId id="438" r:id="rId10"/>
    <p:sldId id="439" r:id="rId11"/>
    <p:sldId id="387" r:id="rId12"/>
    <p:sldId id="440" r:id="rId13"/>
    <p:sldId id="390" r:id="rId14"/>
    <p:sldId id="429" r:id="rId15"/>
    <p:sldId id="430" r:id="rId16"/>
    <p:sldId id="396" r:id="rId17"/>
    <p:sldId id="398" r:id="rId18"/>
    <p:sldId id="400" r:id="rId19"/>
    <p:sldId id="441" r:id="rId20"/>
    <p:sldId id="399" r:id="rId21"/>
    <p:sldId id="442" r:id="rId22"/>
    <p:sldId id="287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B7E7FF"/>
    <a:srgbClr val="00FF00"/>
    <a:srgbClr val="F60000"/>
    <a:srgbClr val="FF3300"/>
    <a:srgbClr val="CC0066"/>
    <a:srgbClr val="FF0066"/>
    <a:srgbClr val="FF6600"/>
  </p:clrMru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460" autoAdjust="0"/>
    <p:restoredTop sz="94563" autoAdjust="0"/>
  </p:normalViewPr>
  <p:slideViewPr>
    <p:cSldViewPr>
      <p:cViewPr varScale="1">
        <p:scale>
          <a:sx n="77" d="100"/>
          <a:sy n="77" d="100"/>
        </p:scale>
        <p:origin x="-79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3B0F58C-4DE4-4FB9-A04D-6A528856B2EE}" type="datetimeFigureOut">
              <a:rPr lang="ru-RU"/>
              <a:pPr>
                <a:defRPr/>
              </a:pPr>
              <a:t>03.05.2012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5199EBD-76C2-4EFC-A5DE-81DC0C0843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0" y="1161"/>
              <a:ext cx="5758" cy="3159"/>
              <a:chOff x="0" y="1161"/>
              <a:chExt cx="5758" cy="3159"/>
            </a:xfrm>
          </p:grpSpPr>
          <p:sp>
            <p:nvSpPr>
              <p:cNvPr id="16" name="Freeform 4"/>
              <p:cNvSpPr>
                <a:spLocks/>
              </p:cNvSpPr>
              <p:nvPr/>
            </p:nvSpPr>
            <p:spPr bwMode="hidden">
              <a:xfrm>
                <a:off x="558" y="1161"/>
                <a:ext cx="5200" cy="3159"/>
              </a:xfrm>
              <a:custGeom>
                <a:avLst/>
                <a:gdLst/>
                <a:ahLst/>
                <a:cxnLst>
                  <a:cxn ang="0">
                    <a:pos x="0" y="3159"/>
                  </a:cxn>
                  <a:cxn ang="0">
                    <a:pos x="5184" y="3159"/>
                  </a:cxn>
                  <a:cxn ang="0">
                    <a:pos x="5184" y="0"/>
                  </a:cxn>
                  <a:cxn ang="0">
                    <a:pos x="0" y="0"/>
                  </a:cxn>
                  <a:cxn ang="0">
                    <a:pos x="0" y="3159"/>
                  </a:cxn>
                  <a:cxn ang="0">
                    <a:pos x="0" y="3159"/>
                  </a:cxn>
                </a:cxnLst>
                <a:rect l="0" t="0" r="r" b="b"/>
                <a:pathLst>
                  <a:path w="5184" h="3159">
                    <a:moveTo>
                      <a:pt x="0" y="3159"/>
                    </a:moveTo>
                    <a:lnTo>
                      <a:pt x="5184" y="3159"/>
                    </a:lnTo>
                    <a:lnTo>
                      <a:pt x="5184" y="0"/>
                    </a:lnTo>
                    <a:lnTo>
                      <a:pt x="0" y="0"/>
                    </a:lnTo>
                    <a:lnTo>
                      <a:pt x="0" y="3159"/>
                    </a:lnTo>
                    <a:lnTo>
                      <a:pt x="0" y="3159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Tahoma" charset="0"/>
                </a:endParaRPr>
              </a:p>
            </p:txBody>
          </p:sp>
          <p:sp>
            <p:nvSpPr>
              <p:cNvPr id="17" name="Freeform 5"/>
              <p:cNvSpPr>
                <a:spLocks/>
              </p:cNvSpPr>
              <p:nvPr/>
            </p:nvSpPr>
            <p:spPr bwMode="hidden">
              <a:xfrm>
                <a:off x="0" y="1161"/>
                <a:ext cx="558" cy="315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159"/>
                  </a:cxn>
                  <a:cxn ang="0">
                    <a:pos x="556" y="3159"/>
                  </a:cxn>
                  <a:cxn ang="0">
                    <a:pos x="556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556" h="3159">
                    <a:moveTo>
                      <a:pt x="0" y="0"/>
                    </a:moveTo>
                    <a:lnTo>
                      <a:pt x="0" y="3159"/>
                    </a:lnTo>
                    <a:lnTo>
                      <a:pt x="556" y="3159"/>
                    </a:lnTo>
                    <a:lnTo>
                      <a:pt x="556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Tahoma" charset="0"/>
                </a:endParaRPr>
              </a:p>
            </p:txBody>
          </p:sp>
        </p:grpSp>
        <p:sp>
          <p:nvSpPr>
            <p:cNvPr id="6" name="Freeform 6"/>
            <p:cNvSpPr>
              <a:spLocks/>
            </p:cNvSpPr>
            <p:nvPr/>
          </p:nvSpPr>
          <p:spPr bwMode="ltGray">
            <a:xfrm>
              <a:off x="552" y="951"/>
              <a:ext cx="12" cy="4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20"/>
                </a:cxn>
                <a:cxn ang="0">
                  <a:pos x="12" y="42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" h="420">
                  <a:moveTo>
                    <a:pt x="0" y="0"/>
                  </a:moveTo>
                  <a:lnTo>
                    <a:pt x="0" y="420"/>
                  </a:lnTo>
                  <a:lnTo>
                    <a:pt x="12" y="42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hlink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ahoma" charset="0"/>
              </a:endParaRPr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ltGray">
            <a:xfrm>
              <a:off x="767" y="1155"/>
              <a:ext cx="252" cy="12"/>
            </a:xfrm>
            <a:custGeom>
              <a:avLst/>
              <a:gdLst/>
              <a:ahLst/>
              <a:cxnLst>
                <a:cxn ang="0">
                  <a:pos x="251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51" y="12"/>
                </a:cxn>
                <a:cxn ang="0">
                  <a:pos x="251" y="0"/>
                </a:cxn>
                <a:cxn ang="0">
                  <a:pos x="251" y="0"/>
                </a:cxn>
              </a:cxnLst>
              <a:rect l="0" t="0" r="r" b="b"/>
              <a:pathLst>
                <a:path w="251" h="12">
                  <a:moveTo>
                    <a:pt x="251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25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ahoma" charset="0"/>
              </a:endParaRPr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ltGray">
            <a:xfrm>
              <a:off x="0" y="1155"/>
              <a:ext cx="351" cy="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51" y="12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" h="12">
                  <a:moveTo>
                    <a:pt x="0" y="0"/>
                  </a:move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ahoma" charset="0"/>
              </a:endParaRPr>
            </a:p>
          </p:txBody>
        </p:sp>
        <p:grpSp>
          <p:nvGrpSpPr>
            <p:cNvPr id="9" name="Group 9"/>
            <p:cNvGrpSpPr>
              <a:grpSpLocks/>
            </p:cNvGrpSpPr>
            <p:nvPr/>
          </p:nvGrpSpPr>
          <p:grpSpPr bwMode="auto">
            <a:xfrm>
              <a:off x="348" y="4"/>
              <a:ext cx="5410" cy="4316"/>
              <a:chOff x="348" y="4"/>
              <a:chExt cx="5410" cy="4316"/>
            </a:xfrm>
          </p:grpSpPr>
          <p:sp>
            <p:nvSpPr>
              <p:cNvPr id="10" name="Freeform 10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695"/>
                  </a:cxn>
                  <a:cxn ang="0">
                    <a:pos x="12" y="695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Tahoma" charset="0"/>
                </a:endParaRPr>
              </a:p>
            </p:txBody>
          </p:sp>
          <p:sp>
            <p:nvSpPr>
              <p:cNvPr id="11" name="Freeform 11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/>
                <a:ahLst/>
                <a:cxnLst>
                  <a:cxn ang="0">
                    <a:pos x="0" y="2697"/>
                  </a:cxn>
                  <a:cxn ang="0">
                    <a:pos x="12" y="2697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697"/>
                  </a:cxn>
                  <a:cxn ang="0">
                    <a:pos x="0" y="2697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Tahoma" charset="0"/>
                </a:endParaRPr>
              </a:p>
            </p:txBody>
          </p:sp>
          <p:sp>
            <p:nvSpPr>
              <p:cNvPr id="12" name="Freeform 12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/>
                <a:ahLst/>
                <a:cxnLst>
                  <a:cxn ang="0">
                    <a:pos x="4724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4724" y="12"/>
                  </a:cxn>
                  <a:cxn ang="0">
                    <a:pos x="4724" y="0"/>
                  </a:cxn>
                  <a:cxn ang="0">
                    <a:pos x="4724" y="0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Tahoma" charset="0"/>
                </a:endParaRPr>
              </a:p>
            </p:txBody>
          </p:sp>
          <p:sp>
            <p:nvSpPr>
              <p:cNvPr id="13" name="Freeform 13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/>
                <a:ahLst/>
                <a:cxnLst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0" y="252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Tahoma" charset="0"/>
                </a:endParaRPr>
              </a:p>
            </p:txBody>
          </p:sp>
          <p:sp>
            <p:nvSpPr>
              <p:cNvPr id="14" name="Freeform 14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Tahoma" charset="0"/>
                </a:endParaRPr>
              </a:p>
            </p:txBody>
          </p:sp>
          <p:sp>
            <p:nvSpPr>
              <p:cNvPr id="15" name="Freeform 15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18" y="12"/>
                  </a:cxn>
                  <a:cxn ang="0">
                    <a:pos x="41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Tahoma" charset="0"/>
                </a:endParaRPr>
              </a:p>
            </p:txBody>
          </p:sp>
        </p:grpSp>
      </p:grpSp>
      <p:sp>
        <p:nvSpPr>
          <p:cNvPr id="257040" name="Rectangle 16"/>
          <p:cNvSpPr>
            <a:spLocks noGrp="1" noChangeArrowheads="1"/>
          </p:cNvSpPr>
          <p:nvPr>
            <p:ph type="ctrTitle" sz="quarter"/>
          </p:nvPr>
        </p:nvSpPr>
        <p:spPr>
          <a:xfrm>
            <a:off x="1066800" y="1997075"/>
            <a:ext cx="7086600" cy="1431925"/>
          </a:xfrm>
        </p:spPr>
        <p:txBody>
          <a:bodyPr anchor="b"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57041" name="Rectangle 1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066800" y="3886200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02528B-A0CE-4156-B7B4-1FA4FB2EE440}" type="datetimeFigureOut">
              <a:rPr lang="ru-RU"/>
              <a:pPr>
                <a:defRPr/>
              </a:pPr>
              <a:t>03.05.2012</a:t>
            </a:fld>
            <a:endParaRPr lang="ru-RU"/>
          </a:p>
        </p:txBody>
      </p:sp>
      <p:sp>
        <p:nvSpPr>
          <p:cNvPr id="19" name="Rectangle 19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80144B-9C03-453C-85C1-785A0F758A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47513A-CA6A-4540-A50C-36BB6FF54D47}" type="datetimeFigureOut">
              <a:rPr lang="ru-RU"/>
              <a:pPr>
                <a:defRPr/>
              </a:pPr>
              <a:t>03.05.2012</a:t>
            </a:fld>
            <a:endParaRPr lang="ru-RU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8C9FEE-A7DB-4970-A3C6-1CB9316ED8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24650" y="304800"/>
            <a:ext cx="1885950" cy="5791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6800" y="304800"/>
            <a:ext cx="5505450" cy="5791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7B2104-7D78-48E3-ADD7-E606ABF03BEB}" type="datetimeFigureOut">
              <a:rPr lang="ru-RU"/>
              <a:pPr>
                <a:defRPr/>
              </a:pPr>
              <a:t>03.05.2012</a:t>
            </a:fld>
            <a:endParaRPr lang="ru-RU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349934-7968-45D9-8151-A1F6BA4DDB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543800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14900" y="1981200"/>
            <a:ext cx="36957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D9E178-D317-4E38-AB22-491C0A66C82C}" type="datetimeFigureOut">
              <a:rPr lang="ru-RU"/>
              <a:pPr>
                <a:defRPr/>
              </a:pPr>
              <a:t>03.05.2012</a:t>
            </a:fld>
            <a:endParaRPr lang="ru-RU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F86052-E611-436B-9BDB-BC62C7A6F6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543800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914900" y="1981200"/>
            <a:ext cx="36957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CF8F14-F44B-482C-8AFD-0093E883A7BD}" type="datetimeFigureOut">
              <a:rPr lang="ru-RU"/>
              <a:pPr>
                <a:defRPr/>
              </a:pPr>
              <a:t>03.05.2012</a:t>
            </a:fld>
            <a:endParaRPr lang="ru-RU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399072-468F-46CC-B402-8D4698CBCD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543800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14900" y="1981200"/>
            <a:ext cx="36957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6B95B3-9D9F-4E09-80C4-5EEE26D8D90E}" type="datetimeFigureOut">
              <a:rPr lang="ru-RU"/>
              <a:pPr>
                <a:defRPr/>
              </a:pPr>
              <a:t>03.05.2012</a:t>
            </a:fld>
            <a:endParaRPr lang="ru-RU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B3E1DA-41D3-43CE-B120-C5EF0819BC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543800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914900" y="1981200"/>
            <a:ext cx="36957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914900" y="4114800"/>
            <a:ext cx="36957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C3F5EA-5E0F-4A2B-B0C3-0BC375554E3D}" type="datetimeFigureOut">
              <a:rPr lang="ru-RU"/>
              <a:pPr>
                <a:defRPr/>
              </a:pPr>
              <a:t>03.05.2012</a:t>
            </a:fld>
            <a:endParaRPr lang="ru-RU"/>
          </a:p>
        </p:txBody>
      </p:sp>
      <p:sp>
        <p:nvSpPr>
          <p:cNvPr id="7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C21EF2-6E48-4313-8B4D-D2FBAD4DA0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543800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66800" y="1981200"/>
            <a:ext cx="75438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66800" y="4114800"/>
            <a:ext cx="75438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4134F2-7250-4066-84D1-6E4AB8992D35}" type="datetimeFigureOut">
              <a:rPr lang="ru-RU"/>
              <a:pPr>
                <a:defRPr/>
              </a:pPr>
              <a:t>03.05.2012</a:t>
            </a:fld>
            <a:endParaRPr lang="ru-RU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999956-9211-4C4D-9BFE-ED96990138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1066800" y="304800"/>
            <a:ext cx="7543800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066800" y="1981200"/>
            <a:ext cx="36957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914900" y="1981200"/>
            <a:ext cx="36957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1066800" y="4114800"/>
            <a:ext cx="36957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914900" y="4114800"/>
            <a:ext cx="36957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87970B-E213-48D0-8AEC-E9FE41611920}" type="datetimeFigureOut">
              <a:rPr lang="ru-RU"/>
              <a:pPr>
                <a:defRPr/>
              </a:pPr>
              <a:t>03.05.2012</a:t>
            </a:fld>
            <a:endParaRPr lang="ru-RU"/>
          </a:p>
        </p:txBody>
      </p:sp>
      <p:sp>
        <p:nvSpPr>
          <p:cNvPr id="8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CF5658-7FEC-4BA3-881B-D62488A171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0E7D94-18A9-4AA5-A00C-6EAEC2A4A197}" type="datetimeFigureOut">
              <a:rPr lang="ru-RU"/>
              <a:pPr>
                <a:defRPr/>
              </a:pPr>
              <a:t>03.05.2012</a:t>
            </a:fld>
            <a:endParaRPr lang="ru-RU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3C9824-84A3-4A69-98A0-BB91F02730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1A6F29-301D-41D4-A066-1A8891445217}" type="datetimeFigureOut">
              <a:rPr lang="ru-RU"/>
              <a:pPr>
                <a:defRPr/>
              </a:pPr>
              <a:t>03.05.2012</a:t>
            </a:fld>
            <a:endParaRPr lang="ru-RU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6D8424-40D4-491D-8E40-6E39192CF9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49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2D71B1-84A5-4D0E-8D43-1BDB6BA023BC}" type="datetimeFigureOut">
              <a:rPr lang="ru-RU"/>
              <a:pPr>
                <a:defRPr/>
              </a:pPr>
              <a:t>03.05.2012</a:t>
            </a:fld>
            <a:endParaRPr lang="ru-RU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08BECF-BBC9-41BB-B80C-01EDE1CE8D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97E3CE-E7C3-4104-9C37-F2593D9B134F}" type="datetimeFigureOut">
              <a:rPr lang="ru-RU"/>
              <a:pPr>
                <a:defRPr/>
              </a:pPr>
              <a:t>03.05.2012</a:t>
            </a:fld>
            <a:endParaRPr lang="ru-RU"/>
          </a:p>
        </p:txBody>
      </p:sp>
      <p:sp>
        <p:nvSpPr>
          <p:cNvPr id="8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6E1B40-61CB-4E50-9DC7-77ACFA4447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2D33E8-67CF-4F6C-BF44-A54CB29482C5}" type="datetimeFigureOut">
              <a:rPr lang="ru-RU"/>
              <a:pPr>
                <a:defRPr/>
              </a:pPr>
              <a:t>03.05.2012</a:t>
            </a:fld>
            <a:endParaRPr lang="ru-RU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B26502-40F4-487A-A927-057ECE92B3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B7ECFE-B0D2-438E-B35C-D6EF99F93C3A}" type="datetimeFigureOut">
              <a:rPr lang="ru-RU"/>
              <a:pPr>
                <a:defRPr/>
              </a:pPr>
              <a:t>03.05.2012</a:t>
            </a:fld>
            <a:endParaRPr lang="ru-RU"/>
          </a:p>
        </p:txBody>
      </p:sp>
      <p:sp>
        <p:nvSpPr>
          <p:cNvPr id="3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B15243-785C-4BE4-AC55-8687DC7C33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3A49A7-8736-4728-9FD8-F17487358ED4}" type="datetimeFigureOut">
              <a:rPr lang="ru-RU"/>
              <a:pPr>
                <a:defRPr/>
              </a:pPr>
              <a:t>03.05.2012</a:t>
            </a:fld>
            <a:endParaRPr lang="ru-RU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B5B067-BC24-40EC-92B7-76D4C30608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09DD09-A2DF-4D17-89D5-B5BD0A961DF8}" type="datetimeFigureOut">
              <a:rPr lang="ru-RU"/>
              <a:pPr>
                <a:defRPr/>
              </a:pPr>
              <a:t>03.05.2012</a:t>
            </a:fld>
            <a:endParaRPr lang="ru-RU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2ECEAE-67C1-41CA-B71F-65FA91EFDB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sp>
          <p:nvSpPr>
            <p:cNvPr id="256003" name="Freeform 3"/>
            <p:cNvSpPr>
              <a:spLocks/>
            </p:cNvSpPr>
            <p:nvPr/>
          </p:nvSpPr>
          <p:spPr bwMode="hidden">
            <a:xfrm>
              <a:off x="558" y="1161"/>
              <a:ext cx="5200" cy="3159"/>
            </a:xfrm>
            <a:custGeom>
              <a:avLst/>
              <a:gdLst/>
              <a:ahLst/>
              <a:cxnLst>
                <a:cxn ang="0">
                  <a:pos x="0" y="3159"/>
                </a:cxn>
                <a:cxn ang="0">
                  <a:pos x="5184" y="3159"/>
                </a:cxn>
                <a:cxn ang="0">
                  <a:pos x="5184" y="0"/>
                </a:cxn>
                <a:cxn ang="0">
                  <a:pos x="0" y="0"/>
                </a:cxn>
                <a:cxn ang="0">
                  <a:pos x="0" y="3159"/>
                </a:cxn>
                <a:cxn ang="0">
                  <a:pos x="0" y="3159"/>
                </a:cxn>
              </a:cxnLst>
              <a:rect l="0" t="0" r="r" b="b"/>
              <a:pathLst>
                <a:path w="5184" h="3159">
                  <a:moveTo>
                    <a:pt x="0" y="3159"/>
                  </a:moveTo>
                  <a:lnTo>
                    <a:pt x="5184" y="3159"/>
                  </a:lnTo>
                  <a:lnTo>
                    <a:pt x="5184" y="0"/>
                  </a:lnTo>
                  <a:lnTo>
                    <a:pt x="0" y="0"/>
                  </a:lnTo>
                  <a:lnTo>
                    <a:pt x="0" y="3159"/>
                  </a:lnTo>
                  <a:lnTo>
                    <a:pt x="0" y="315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ahoma" charset="0"/>
              </a:endParaRPr>
            </a:p>
          </p:txBody>
        </p:sp>
        <p:sp>
          <p:nvSpPr>
            <p:cNvPr id="256004" name="Freeform 4"/>
            <p:cNvSpPr>
              <a:spLocks/>
            </p:cNvSpPr>
            <p:nvPr/>
          </p:nvSpPr>
          <p:spPr bwMode="hidden">
            <a:xfrm>
              <a:off x="0" y="1161"/>
              <a:ext cx="558" cy="31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159"/>
                </a:cxn>
                <a:cxn ang="0">
                  <a:pos x="556" y="3159"/>
                </a:cxn>
                <a:cxn ang="0">
                  <a:pos x="55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56" h="3159">
                  <a:moveTo>
                    <a:pt x="0" y="0"/>
                  </a:moveTo>
                  <a:lnTo>
                    <a:pt x="0" y="3159"/>
                  </a:lnTo>
                  <a:lnTo>
                    <a:pt x="556" y="3159"/>
                  </a:lnTo>
                  <a:lnTo>
                    <a:pt x="55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ahoma" charset="0"/>
              </a:endParaRPr>
            </a:p>
          </p:txBody>
        </p:sp>
        <p:grpSp>
          <p:nvGrpSpPr>
            <p:cNvPr id="2058" name="Group 5"/>
            <p:cNvGrpSpPr>
              <a:grpSpLocks/>
            </p:cNvGrpSpPr>
            <p:nvPr userDrawn="1"/>
          </p:nvGrpSpPr>
          <p:grpSpPr bwMode="auto">
            <a:xfrm>
              <a:off x="0" y="4"/>
              <a:ext cx="5758" cy="4316"/>
              <a:chOff x="0" y="4"/>
              <a:chExt cx="5758" cy="4316"/>
            </a:xfrm>
          </p:grpSpPr>
          <p:sp>
            <p:nvSpPr>
              <p:cNvPr id="256006" name="Freeform 6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695"/>
                  </a:cxn>
                  <a:cxn ang="0">
                    <a:pos x="12" y="695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Tahoma" charset="0"/>
                </a:endParaRPr>
              </a:p>
            </p:txBody>
          </p:sp>
          <p:sp>
            <p:nvSpPr>
              <p:cNvPr id="256007" name="Freeform 7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/>
                <a:ahLst/>
                <a:cxnLst>
                  <a:cxn ang="0">
                    <a:pos x="0" y="2697"/>
                  </a:cxn>
                  <a:cxn ang="0">
                    <a:pos x="12" y="2697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697"/>
                  </a:cxn>
                  <a:cxn ang="0">
                    <a:pos x="0" y="2697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Tahoma" charset="0"/>
                </a:endParaRPr>
              </a:p>
            </p:txBody>
          </p:sp>
          <p:sp>
            <p:nvSpPr>
              <p:cNvPr id="256008" name="Freeform 8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/>
                <a:ahLst/>
                <a:cxnLst>
                  <a:cxn ang="0">
                    <a:pos x="4724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4724" y="12"/>
                  </a:cxn>
                  <a:cxn ang="0">
                    <a:pos x="4724" y="0"/>
                  </a:cxn>
                  <a:cxn ang="0">
                    <a:pos x="4724" y="0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Tahoma" charset="0"/>
                </a:endParaRPr>
              </a:p>
            </p:txBody>
          </p:sp>
          <p:sp>
            <p:nvSpPr>
              <p:cNvPr id="256009" name="Freeform 9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/>
                <a:ahLst/>
                <a:cxnLst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0" y="252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Tahoma" charset="0"/>
                </a:endParaRPr>
              </a:p>
            </p:txBody>
          </p:sp>
          <p:sp>
            <p:nvSpPr>
              <p:cNvPr id="256010" name="Freeform 10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Tahoma" charset="0"/>
                </a:endParaRPr>
              </a:p>
            </p:txBody>
          </p:sp>
          <p:sp>
            <p:nvSpPr>
              <p:cNvPr id="256011" name="Freeform 11"/>
              <p:cNvSpPr>
                <a:spLocks/>
              </p:cNvSpPr>
              <p:nvPr/>
            </p:nvSpPr>
            <p:spPr bwMode="ltGray">
              <a:xfrm>
                <a:off x="552" y="951"/>
                <a:ext cx="12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420"/>
                  </a:cxn>
                  <a:cxn ang="0">
                    <a:pos x="12" y="42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2" h="420">
                    <a:moveTo>
                      <a:pt x="0" y="0"/>
                    </a:moveTo>
                    <a:lnTo>
                      <a:pt x="0" y="420"/>
                    </a:lnTo>
                    <a:lnTo>
                      <a:pt x="12" y="42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Tahoma" charset="0"/>
                </a:endParaRPr>
              </a:p>
            </p:txBody>
          </p:sp>
          <p:sp>
            <p:nvSpPr>
              <p:cNvPr id="256012" name="Freeform 12"/>
              <p:cNvSpPr>
                <a:spLocks/>
              </p:cNvSpPr>
              <p:nvPr/>
            </p:nvSpPr>
            <p:spPr bwMode="ltGray">
              <a:xfrm>
                <a:off x="0" y="1155"/>
                <a:ext cx="351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251" y="12"/>
                  </a:cxn>
                  <a:cxn ang="0">
                    <a:pos x="251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251" h="12">
                    <a:moveTo>
                      <a:pt x="0" y="0"/>
                    </a:move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Tahoma" charset="0"/>
                </a:endParaRPr>
              </a:p>
            </p:txBody>
          </p:sp>
          <p:sp>
            <p:nvSpPr>
              <p:cNvPr id="256013" name="Freeform 13"/>
              <p:cNvSpPr>
                <a:spLocks/>
              </p:cNvSpPr>
              <p:nvPr/>
            </p:nvSpPr>
            <p:spPr bwMode="ltGray">
              <a:xfrm>
                <a:off x="767" y="1155"/>
                <a:ext cx="252" cy="12"/>
              </a:xfrm>
              <a:custGeom>
                <a:avLst/>
                <a:gdLst/>
                <a:ahLst/>
                <a:cxnLst>
                  <a:cxn ang="0">
                    <a:pos x="251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251" y="12"/>
                  </a:cxn>
                  <a:cxn ang="0">
                    <a:pos x="251" y="0"/>
                  </a:cxn>
                  <a:cxn ang="0">
                    <a:pos x="251" y="0"/>
                  </a:cxn>
                </a:cxnLst>
                <a:rect l="0" t="0" r="r" b="b"/>
                <a:pathLst>
                  <a:path w="251" h="12">
                    <a:moveTo>
                      <a:pt x="251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25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Tahoma" charset="0"/>
                </a:endParaRPr>
              </a:p>
            </p:txBody>
          </p:sp>
          <p:sp>
            <p:nvSpPr>
              <p:cNvPr id="256014" name="Freeform 14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18" y="12"/>
                  </a:cxn>
                  <a:cxn ang="0">
                    <a:pos x="41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Tahoma" charset="0"/>
                </a:endParaRPr>
              </a:p>
            </p:txBody>
          </p:sp>
        </p:grpSp>
      </p:grpSp>
      <p:sp>
        <p:nvSpPr>
          <p:cNvPr id="256015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04800"/>
            <a:ext cx="75438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56016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981200"/>
            <a:ext cx="7543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56017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defRPr>
            </a:lvl1pPr>
          </a:lstStyle>
          <a:p>
            <a:pPr>
              <a:defRPr/>
            </a:pPr>
            <a:fld id="{B55A1FC3-2FF0-4F15-AF44-5C2B97163669}" type="datetimeFigureOut">
              <a:rPr lang="ru-RU"/>
              <a:pPr>
                <a:defRPr/>
              </a:pPr>
              <a:t>03.05.2012</a:t>
            </a:fld>
            <a:endParaRPr lang="ru-RU"/>
          </a:p>
        </p:txBody>
      </p:sp>
      <p:sp>
        <p:nvSpPr>
          <p:cNvPr id="256018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6019" name="Rectangle 1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defRPr>
            </a:lvl1pPr>
          </a:lstStyle>
          <a:p>
            <a:pPr>
              <a:defRPr/>
            </a:pPr>
            <a:fld id="{39258212-CBE5-4516-ABCC-3DFC6900A4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000" r:id="rId1"/>
    <p:sldLayoutId id="2147483984" r:id="rId2"/>
    <p:sldLayoutId id="2147483985" r:id="rId3"/>
    <p:sldLayoutId id="2147483986" r:id="rId4"/>
    <p:sldLayoutId id="2147483987" r:id="rId5"/>
    <p:sldLayoutId id="2147483988" r:id="rId6"/>
    <p:sldLayoutId id="2147483989" r:id="rId7"/>
    <p:sldLayoutId id="2147483990" r:id="rId8"/>
    <p:sldLayoutId id="2147483991" r:id="rId9"/>
    <p:sldLayoutId id="2147483992" r:id="rId10"/>
    <p:sldLayoutId id="2147483993" r:id="rId11"/>
    <p:sldLayoutId id="2147483994" r:id="rId12"/>
    <p:sldLayoutId id="2147483995" r:id="rId13"/>
    <p:sldLayoutId id="2147483996" r:id="rId14"/>
    <p:sldLayoutId id="2147483997" r:id="rId15"/>
    <p:sldLayoutId id="2147483998" r:id="rId16"/>
    <p:sldLayoutId id="2147483999" r:id="rId17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25.jpe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7.jpeg"/><Relationship Id="rId7" Type="http://schemas.openxmlformats.org/officeDocument/2006/relationships/image" Target="../media/image30.png"/><Relationship Id="rId2" Type="http://schemas.openxmlformats.org/officeDocument/2006/relationships/slideLayout" Target="../slideLayouts/slideLayout1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9.jpeg"/><Relationship Id="rId5" Type="http://schemas.openxmlformats.org/officeDocument/2006/relationships/oleObject" Target="../embeddings/oleObject1.bin"/><Relationship Id="rId4" Type="http://schemas.openxmlformats.org/officeDocument/2006/relationships/image" Target="../media/image28.jpeg"/><Relationship Id="rId9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4" name="Rectangle 4"/>
          <p:cNvSpPr>
            <a:spLocks noGrp="1" noChangeArrowheads="1"/>
          </p:cNvSpPr>
          <p:nvPr>
            <p:ph type="title"/>
          </p:nvPr>
        </p:nvSpPr>
        <p:spPr>
          <a:xfrm>
            <a:off x="1141413" y="-42863"/>
            <a:ext cx="8110537" cy="1168401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000" dirty="0" smtClean="0">
                <a:solidFill>
                  <a:srgbClr val="FFFF00"/>
                </a:solidFill>
              </a:rPr>
              <a:t>Бюджетное учреждение здравоохранения Омской области</a:t>
            </a:r>
            <a:br>
              <a:rPr lang="ru-RU" sz="2000" dirty="0" smtClean="0">
                <a:solidFill>
                  <a:srgbClr val="FFFF00"/>
                </a:solidFill>
              </a:rPr>
            </a:br>
            <a:r>
              <a:rPr lang="ru-RU" sz="2000" dirty="0" smtClean="0">
                <a:solidFill>
                  <a:srgbClr val="FFFF00"/>
                </a:solidFill>
              </a:rPr>
              <a:t>«Клинический онкологический диспансер»</a:t>
            </a:r>
            <a:endParaRPr lang="ru-RU" sz="2000" b="0" i="1" dirty="0" smtClean="0">
              <a:solidFill>
                <a:srgbClr val="FFFF00"/>
              </a:solidFill>
            </a:endParaRPr>
          </a:p>
        </p:txBody>
      </p:sp>
      <p:sp>
        <p:nvSpPr>
          <p:cNvPr id="25088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3814763" y="5516563"/>
            <a:ext cx="5221287" cy="576262"/>
          </a:xfrm>
        </p:spPr>
        <p:txBody>
          <a:bodyPr/>
          <a:lstStyle/>
          <a:p>
            <a:pPr algn="r" eaLnBrk="1" hangingPunct="1">
              <a:buFont typeface="Wingdings" pitchFamily="2" charset="2"/>
              <a:buNone/>
              <a:defRPr/>
            </a:pPr>
            <a:r>
              <a:rPr lang="ru-RU" sz="2400" b="1" dirty="0" smtClean="0">
                <a:latin typeface="Arial" charset="0"/>
              </a:rPr>
              <a:t>Ченцова И.В. , </a:t>
            </a:r>
          </a:p>
          <a:p>
            <a:pPr algn="r" eaLnBrk="1" hangingPunct="1">
              <a:buFont typeface="Wingdings" pitchFamily="2" charset="2"/>
              <a:buNone/>
              <a:defRPr/>
            </a:pPr>
            <a:r>
              <a:rPr lang="ru-RU" sz="2400" b="1" dirty="0" smtClean="0">
                <a:latin typeface="Arial" charset="0"/>
              </a:rPr>
              <a:t>старшая медицинская сестра </a:t>
            </a:r>
          </a:p>
          <a:p>
            <a:pPr algn="r" eaLnBrk="1" hangingPunct="1">
              <a:buFont typeface="Wingdings" pitchFamily="2" charset="2"/>
              <a:buNone/>
              <a:defRPr/>
            </a:pPr>
            <a:r>
              <a:rPr lang="ru-RU" sz="2400" b="1" dirty="0" smtClean="0">
                <a:latin typeface="Arial" charset="0"/>
              </a:rPr>
              <a:t>хирургического отделения №1</a:t>
            </a:r>
            <a:endParaRPr lang="ru-RU" sz="2400" b="1" dirty="0" smtClean="0"/>
          </a:p>
        </p:txBody>
      </p:sp>
      <p:pic>
        <p:nvPicPr>
          <p:cNvPr id="4100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2492375"/>
            <a:ext cx="3097212" cy="288131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258888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2" name="TextBox 6"/>
          <p:cNvSpPr txBox="1">
            <a:spLocks noChangeArrowheads="1"/>
          </p:cNvSpPr>
          <p:nvPr/>
        </p:nvSpPr>
        <p:spPr bwMode="auto">
          <a:xfrm>
            <a:off x="3203575" y="2498725"/>
            <a:ext cx="5940425" cy="237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700" b="1">
                <a:solidFill>
                  <a:srgbClr val="FFFF00"/>
                </a:solidFill>
              </a:rPr>
              <a:t>Сестринская помощь</a:t>
            </a:r>
            <a:br>
              <a:rPr lang="ru-RU" sz="3700" b="1">
                <a:solidFill>
                  <a:srgbClr val="FFFF00"/>
                </a:solidFill>
              </a:rPr>
            </a:br>
            <a:r>
              <a:rPr lang="ru-RU" sz="3700" b="1">
                <a:solidFill>
                  <a:srgbClr val="FFFF00"/>
                </a:solidFill>
              </a:rPr>
              <a:t>в решении проблем</a:t>
            </a:r>
            <a:endParaRPr lang="en-US" sz="3700" b="1">
              <a:solidFill>
                <a:srgbClr val="FFFF00"/>
              </a:solidFill>
            </a:endParaRPr>
          </a:p>
          <a:p>
            <a:pPr algn="ctr"/>
            <a:r>
              <a:rPr lang="ru-RU" sz="3700" b="1">
                <a:solidFill>
                  <a:srgbClr val="FFFF00"/>
                </a:solidFill>
              </a:rPr>
              <a:t> пациентов                     с кишечными стомами</a:t>
            </a:r>
            <a:endParaRPr lang="ru-RU" sz="37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1430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709613" y="188913"/>
            <a:ext cx="8039100" cy="625475"/>
          </a:xfrm>
        </p:spPr>
        <p:txBody>
          <a:bodyPr/>
          <a:lstStyle/>
          <a:p>
            <a:pPr algn="ctr">
              <a:buFont typeface="Wingdings" pitchFamily="2" charset="2"/>
              <a:buNone/>
              <a:defRPr/>
            </a:pPr>
            <a:r>
              <a:rPr lang="ru-RU" sz="7000" b="1" dirty="0" smtClean="0">
                <a:solidFill>
                  <a:srgbClr val="FFFF00"/>
                </a:solidFill>
              </a:rPr>
              <a:t>Виды </a:t>
            </a:r>
            <a:r>
              <a:rPr lang="ru-RU" sz="7000" b="1" dirty="0" err="1" smtClean="0">
                <a:solidFill>
                  <a:srgbClr val="FFFF00"/>
                </a:solidFill>
              </a:rPr>
              <a:t>стом</a:t>
            </a:r>
            <a:endParaRPr lang="ru-RU" sz="7000" b="1" dirty="0">
              <a:solidFill>
                <a:srgbClr val="FFFF00"/>
              </a:solidFill>
            </a:endParaRPr>
          </a:p>
        </p:txBody>
      </p:sp>
      <p:sp>
        <p:nvSpPr>
          <p:cNvPr id="13316" name="TextBox 5"/>
          <p:cNvSpPr txBox="1">
            <a:spLocks noChangeArrowheads="1"/>
          </p:cNvSpPr>
          <p:nvPr/>
        </p:nvSpPr>
        <p:spPr bwMode="auto">
          <a:xfrm>
            <a:off x="928688" y="1785938"/>
            <a:ext cx="7929562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3200"/>
          </a:p>
          <a:p>
            <a:endParaRPr lang="ru-RU" sz="3200"/>
          </a:p>
          <a:p>
            <a:endParaRPr lang="ru-RU" sz="3200"/>
          </a:p>
          <a:p>
            <a:endParaRPr lang="ru-RU" sz="3200"/>
          </a:p>
          <a:p>
            <a:endParaRPr lang="ru-RU" sz="3200"/>
          </a:p>
          <a:p>
            <a:endParaRPr lang="ru-RU" sz="3200"/>
          </a:p>
          <a:p>
            <a:pPr algn="ctr"/>
            <a:endParaRPr lang="ru-RU" sz="3200"/>
          </a:p>
          <a:p>
            <a:endParaRPr lang="ru-RU"/>
          </a:p>
        </p:txBody>
      </p:sp>
      <p:pic>
        <p:nvPicPr>
          <p:cNvPr id="13317" name="Picture 3" descr="C:\Documents and Settings\Пользователь\Рабочий стол\Новая папка\скан 2\Сканированные рисунки (Coloplast)\рисунки\3-2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0" y="3714750"/>
            <a:ext cx="3163888" cy="312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4" descr="C:\Documents and Settings\Пользователь\Рабочий стол\Новая папка\скан 2\Сканированные рисунки (Coloplast)\рисунки\3-3.b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525" y="3716338"/>
            <a:ext cx="3279775" cy="314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2" descr="C:\Documents and Settings\Пользователь\Рабочий стол\Новая папка\скан 2\Сканированные рисунки (Coloplast)\рисунки\3-1.bm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43213" y="1989138"/>
            <a:ext cx="3295650" cy="336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00113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8" descr="img0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6013" y="1989138"/>
            <a:ext cx="3673475" cy="389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900113" y="5876925"/>
            <a:ext cx="4005262" cy="76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4000" b="1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Илеостома</a:t>
            </a:r>
            <a:endParaRPr lang="ru-RU" sz="4000" b="1" kern="0" dirty="0"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0" name="Содержимое 6"/>
          <p:cNvSpPr txBox="1">
            <a:spLocks/>
          </p:cNvSpPr>
          <p:nvPr/>
        </p:nvSpPr>
        <p:spPr bwMode="auto">
          <a:xfrm>
            <a:off x="709613" y="188913"/>
            <a:ext cx="8039100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ru-RU" sz="7000" b="1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Виды </a:t>
            </a:r>
            <a:r>
              <a:rPr lang="ru-RU" sz="7000" b="1" kern="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стом</a:t>
            </a:r>
            <a:endParaRPr lang="ru-RU" sz="7000" b="1" kern="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3" name="Rectangle 2"/>
          <p:cNvSpPr txBox="1">
            <a:spLocks noChangeArrowheads="1"/>
          </p:cNvSpPr>
          <p:nvPr/>
        </p:nvSpPr>
        <p:spPr bwMode="auto">
          <a:xfrm>
            <a:off x="5003800" y="5905500"/>
            <a:ext cx="4005263" cy="76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4000" b="1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Цекостома</a:t>
            </a:r>
            <a:endParaRPr lang="ru-RU" sz="4000" b="1" kern="0" dirty="0"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14343" name="Picture 12" descr="img001"/>
          <p:cNvPicPr>
            <a:picLocks noChangeAspect="1" noChangeArrowheads="1"/>
          </p:cNvPicPr>
          <p:nvPr/>
        </p:nvPicPr>
        <p:blipFill>
          <a:blip r:embed="rId4" cstate="print"/>
          <a:srcRect t="-621"/>
          <a:stretch>
            <a:fillRect/>
          </a:stretch>
        </p:blipFill>
        <p:spPr bwMode="auto">
          <a:xfrm>
            <a:off x="5148263" y="1989138"/>
            <a:ext cx="3671887" cy="393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932363" y="5732463"/>
            <a:ext cx="4000500" cy="696912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200" dirty="0" err="1" smtClean="0">
                <a:solidFill>
                  <a:schemeClr val="tx1"/>
                </a:solidFill>
              </a:rPr>
              <a:t>Сигмостома</a:t>
            </a:r>
            <a:endParaRPr lang="ru-RU" sz="3200" dirty="0" smtClean="0">
              <a:solidFill>
                <a:schemeClr val="tx1"/>
              </a:solidFill>
            </a:endParaRPr>
          </a:p>
        </p:txBody>
      </p:sp>
      <p:pic>
        <p:nvPicPr>
          <p:cNvPr id="1536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00113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8" descr="img0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263" y="1989138"/>
            <a:ext cx="3671887" cy="3748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1003300" y="5661025"/>
            <a:ext cx="4000500" cy="85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3200" b="1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Трансверзостома</a:t>
            </a:r>
            <a:endParaRPr lang="ru-RU" sz="3200" b="1" kern="0" dirty="0"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15366" name="Picture 4" descr="Безымянный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6013" y="1984375"/>
            <a:ext cx="3671887" cy="374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Содержимое 6"/>
          <p:cNvSpPr txBox="1">
            <a:spLocks/>
          </p:cNvSpPr>
          <p:nvPr/>
        </p:nvSpPr>
        <p:spPr bwMode="auto">
          <a:xfrm>
            <a:off x="709613" y="188913"/>
            <a:ext cx="8039100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ru-RU" sz="7000" b="1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Виды </a:t>
            </a:r>
            <a:r>
              <a:rPr lang="ru-RU" sz="7000" b="1" kern="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стом</a:t>
            </a:r>
            <a:endParaRPr lang="ru-RU" sz="7000" b="1" kern="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349375" y="241300"/>
            <a:ext cx="7543800" cy="1027113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5000" dirty="0" smtClean="0">
                <a:solidFill>
                  <a:srgbClr val="FFFF00"/>
                </a:solidFill>
              </a:rPr>
              <a:t>Формирование </a:t>
            </a:r>
            <a:r>
              <a:rPr lang="ru-RU" sz="5000" dirty="0" err="1" smtClean="0">
                <a:solidFill>
                  <a:srgbClr val="FFFF00"/>
                </a:solidFill>
              </a:rPr>
              <a:t>стомы</a:t>
            </a:r>
            <a:endParaRPr lang="ru-RU" sz="5000" dirty="0" smtClean="0">
              <a:solidFill>
                <a:srgbClr val="FFFF00"/>
              </a:solidFill>
            </a:endParaRPr>
          </a:p>
        </p:txBody>
      </p:sp>
      <p:sp>
        <p:nvSpPr>
          <p:cNvPr id="2734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06475" y="1887538"/>
            <a:ext cx="8750300" cy="4349750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b="1" dirty="0" smtClean="0">
                <a:latin typeface="Arial" charset="0"/>
              </a:rPr>
              <a:t> </a:t>
            </a:r>
            <a:r>
              <a:rPr lang="en-US" sz="2800" b="1" dirty="0" err="1" smtClean="0">
                <a:latin typeface="Arial" charset="0"/>
              </a:rPr>
              <a:t>Сразу</a:t>
            </a:r>
            <a:r>
              <a:rPr lang="en-US" sz="2800" b="1" dirty="0" smtClean="0">
                <a:latin typeface="Arial" charset="0"/>
              </a:rPr>
              <a:t> </a:t>
            </a:r>
            <a:r>
              <a:rPr lang="en-US" sz="2800" b="1" dirty="0" err="1" smtClean="0">
                <a:latin typeface="Arial" charset="0"/>
              </a:rPr>
              <a:t>после</a:t>
            </a:r>
            <a:r>
              <a:rPr lang="en-US" sz="2800" b="1" dirty="0" smtClean="0">
                <a:latin typeface="Arial" charset="0"/>
              </a:rPr>
              <a:t> </a:t>
            </a:r>
            <a:r>
              <a:rPr lang="en-US" sz="2800" b="1" dirty="0" err="1" smtClean="0">
                <a:latin typeface="Arial" charset="0"/>
              </a:rPr>
              <a:t>операции</a:t>
            </a:r>
            <a:r>
              <a:rPr lang="en-US" sz="2800" b="1" dirty="0" smtClean="0">
                <a:latin typeface="Arial" charset="0"/>
              </a:rPr>
              <a:t> </a:t>
            </a:r>
            <a:r>
              <a:rPr lang="ru-RU" sz="2800" b="1" dirty="0" smtClean="0">
                <a:latin typeface="Arial" charset="0"/>
              </a:rPr>
              <a:t> </a:t>
            </a:r>
            <a:r>
              <a:rPr lang="en-US" sz="2800" b="1" dirty="0" err="1" smtClean="0">
                <a:latin typeface="Arial" charset="0"/>
              </a:rPr>
              <a:t>стома</a:t>
            </a:r>
            <a:r>
              <a:rPr lang="ru-RU" sz="2800" b="1" dirty="0" smtClean="0">
                <a:latin typeface="Arial" charset="0"/>
              </a:rPr>
              <a:t> </a:t>
            </a:r>
            <a:r>
              <a:rPr lang="en-US" sz="2800" b="1" dirty="0" err="1" smtClean="0">
                <a:latin typeface="Arial" charset="0"/>
              </a:rPr>
              <a:t>отечная</a:t>
            </a:r>
            <a:r>
              <a:rPr lang="ru-RU" sz="2800" b="1" dirty="0" smtClean="0">
                <a:latin typeface="Arial" charset="0"/>
              </a:rPr>
              <a:t>,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b="1" dirty="0" smtClean="0">
                <a:latin typeface="Arial" charset="0"/>
              </a:rPr>
              <a:t> интенсивно красного цвета,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b="1" dirty="0" smtClean="0">
                <a:latin typeface="Arial" charset="0"/>
              </a:rPr>
              <a:t> легко кровоточит.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sz="2800" b="1" dirty="0" smtClean="0">
              <a:latin typeface="Arial" charset="0"/>
            </a:endParaRPr>
          </a:p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800" b="1" dirty="0" err="1" smtClean="0">
                <a:latin typeface="Arial" charset="0"/>
              </a:rPr>
              <a:t>Постепенно</a:t>
            </a:r>
            <a:r>
              <a:rPr lang="en-US" sz="2800" b="1" dirty="0" smtClean="0">
                <a:latin typeface="Arial" charset="0"/>
              </a:rPr>
              <a:t> в </a:t>
            </a:r>
            <a:r>
              <a:rPr lang="en-US" sz="2800" b="1" dirty="0" err="1" smtClean="0">
                <a:latin typeface="Arial" charset="0"/>
              </a:rPr>
              <a:t>течение</a:t>
            </a:r>
            <a:r>
              <a:rPr lang="ru-RU" sz="2800" b="1" dirty="0" smtClean="0">
                <a:latin typeface="Arial" charset="0"/>
              </a:rPr>
              <a:t> </a:t>
            </a:r>
            <a:r>
              <a:rPr lang="en-US" sz="2800" b="1" dirty="0" smtClean="0">
                <a:latin typeface="Arial" charset="0"/>
              </a:rPr>
              <a:t>3</a:t>
            </a:r>
            <a:r>
              <a:rPr lang="ru-RU" sz="2800" b="1" dirty="0" smtClean="0">
                <a:latin typeface="Arial" charset="0"/>
              </a:rPr>
              <a:t>-</a:t>
            </a:r>
            <a:r>
              <a:rPr lang="en-US" sz="2800" b="1" dirty="0" smtClean="0">
                <a:latin typeface="Arial" charset="0"/>
              </a:rPr>
              <a:t>6 </a:t>
            </a:r>
            <a:r>
              <a:rPr lang="en-US" sz="2800" b="1" dirty="0" err="1" smtClean="0">
                <a:latin typeface="Arial" charset="0"/>
              </a:rPr>
              <a:t>недель</a:t>
            </a:r>
            <a:r>
              <a:rPr lang="ru-RU" sz="2800" b="1" dirty="0" smtClean="0">
                <a:latin typeface="Arial" charset="0"/>
              </a:rPr>
              <a:t>                         формируется циркулярный рубец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800" b="1" dirty="0" err="1" smtClean="0">
                <a:latin typeface="Arial" charset="0"/>
              </a:rPr>
              <a:t>вокруг</a:t>
            </a:r>
            <a:r>
              <a:rPr lang="en-US" sz="2800" b="1" dirty="0" smtClean="0">
                <a:latin typeface="Arial" charset="0"/>
              </a:rPr>
              <a:t> </a:t>
            </a:r>
            <a:r>
              <a:rPr lang="en-US" sz="2800" b="1" dirty="0" err="1" smtClean="0">
                <a:latin typeface="Arial" charset="0"/>
              </a:rPr>
              <a:t>стомы</a:t>
            </a:r>
            <a:r>
              <a:rPr lang="ru-RU" sz="2800" b="1" dirty="0" smtClean="0">
                <a:latin typeface="Arial" charset="0"/>
              </a:rPr>
              <a:t>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800" b="1" dirty="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b="1" dirty="0" smtClean="0">
                <a:latin typeface="Arial" charset="0"/>
              </a:rPr>
              <a:t>С</a:t>
            </a:r>
            <a:r>
              <a:rPr lang="en-US" sz="2800" b="1" dirty="0" err="1" smtClean="0">
                <a:latin typeface="Arial" charset="0"/>
              </a:rPr>
              <a:t>том</a:t>
            </a:r>
            <a:r>
              <a:rPr lang="ru-RU" sz="2800" b="1" dirty="0" smtClean="0">
                <a:latin typeface="Arial" charset="0"/>
              </a:rPr>
              <a:t>а</a:t>
            </a:r>
            <a:r>
              <a:rPr lang="en-US" sz="2800" b="1" dirty="0" smtClean="0">
                <a:latin typeface="Arial" charset="0"/>
              </a:rPr>
              <a:t> </a:t>
            </a:r>
            <a:r>
              <a:rPr lang="en-US" sz="2800" b="1" dirty="0" err="1" smtClean="0">
                <a:latin typeface="Arial" charset="0"/>
              </a:rPr>
              <a:t>становится</a:t>
            </a:r>
            <a:r>
              <a:rPr lang="en-US" sz="2800" b="1" dirty="0" smtClean="0">
                <a:latin typeface="Arial" charset="0"/>
              </a:rPr>
              <a:t> </a:t>
            </a:r>
            <a:r>
              <a:rPr lang="en-US" sz="2800" b="1" dirty="0" err="1" smtClean="0">
                <a:latin typeface="Arial" charset="0"/>
              </a:rPr>
              <a:t>меньше</a:t>
            </a:r>
            <a:r>
              <a:rPr lang="en-US" sz="2800" b="1" dirty="0" smtClean="0">
                <a:latin typeface="Arial" charset="0"/>
              </a:rPr>
              <a:t>, </a:t>
            </a:r>
            <a:endParaRPr lang="ru-RU" sz="2800" b="1" dirty="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800" b="1" dirty="0" err="1" smtClean="0">
                <a:latin typeface="Arial" charset="0"/>
              </a:rPr>
              <a:t>обычно</a:t>
            </a:r>
            <a:r>
              <a:rPr lang="en-US" sz="2800" b="1" dirty="0" smtClean="0">
                <a:latin typeface="Arial" charset="0"/>
              </a:rPr>
              <a:t> </a:t>
            </a:r>
            <a:r>
              <a:rPr lang="en-US" sz="2800" b="1" dirty="0" err="1" smtClean="0">
                <a:latin typeface="Arial" charset="0"/>
              </a:rPr>
              <a:t>розово–красного</a:t>
            </a:r>
            <a:r>
              <a:rPr lang="en-US" sz="2800" b="1" dirty="0" smtClean="0">
                <a:latin typeface="Arial" charset="0"/>
              </a:rPr>
              <a:t> </a:t>
            </a:r>
            <a:r>
              <a:rPr lang="en-US" sz="2800" b="1" dirty="0" err="1" smtClean="0">
                <a:latin typeface="Arial" charset="0"/>
              </a:rPr>
              <a:t>цвета</a:t>
            </a:r>
            <a:r>
              <a:rPr lang="en-US" sz="2800" b="1" dirty="0" smtClean="0">
                <a:latin typeface="Arial" charset="0"/>
              </a:rPr>
              <a:t> </a:t>
            </a:r>
            <a:endParaRPr lang="ru-RU" sz="2800" b="1" dirty="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800" dirty="0" smtClean="0">
              <a:latin typeface="Arial" charset="0"/>
            </a:endParaRPr>
          </a:p>
        </p:txBody>
      </p:sp>
      <p:pic>
        <p:nvPicPr>
          <p:cNvPr id="16388" name="Picture 4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235825" y="4724400"/>
            <a:ext cx="1709738" cy="1944688"/>
          </a:xfrm>
          <a:noFill/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42988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9013" y="115888"/>
            <a:ext cx="7543800" cy="1431925"/>
          </a:xfrm>
        </p:spPr>
        <p:txBody>
          <a:bodyPr/>
          <a:lstStyle/>
          <a:p>
            <a:pPr algn="ctr">
              <a:defRPr/>
            </a:pPr>
            <a:r>
              <a:rPr lang="ru-RU" dirty="0" smtClean="0">
                <a:solidFill>
                  <a:srgbClr val="FFFF00"/>
                </a:solidFill>
              </a:rPr>
              <a:t/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sz="3600" dirty="0" smtClean="0">
                <a:solidFill>
                  <a:srgbClr val="FFFF00"/>
                </a:solidFill>
              </a:rPr>
              <a:t>Основные принципы восстановления  нарушенной функции кишечника</a:t>
            </a:r>
            <a:br>
              <a:rPr lang="ru-RU" sz="3600" dirty="0" smtClean="0">
                <a:solidFill>
                  <a:srgbClr val="FFFF00"/>
                </a:solidFill>
              </a:rPr>
            </a:b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63825" y="2205038"/>
            <a:ext cx="6516688" cy="2857500"/>
          </a:xfrm>
        </p:spPr>
        <p:txBody>
          <a:bodyPr/>
          <a:lstStyle/>
          <a:p>
            <a:pPr algn="ctr">
              <a:buFont typeface="Wingdings" pitchFamily="2" charset="2"/>
              <a:buNone/>
              <a:defRPr/>
            </a:pPr>
            <a:r>
              <a:rPr lang="ru-RU" sz="3600" b="1" dirty="0" smtClean="0"/>
              <a:t>регулярность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ru-RU" sz="3600" b="1" dirty="0" smtClean="0"/>
              <a:t>                                осторожность                                                                  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ru-RU" sz="3600" b="1" dirty="0" smtClean="0"/>
              <a:t>                                      постепенность 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ru-RU" sz="3600" b="1" dirty="0" smtClean="0"/>
              <a:t>                                                умеренность </a:t>
            </a:r>
            <a:endParaRPr lang="ru-RU" sz="3600" dirty="0"/>
          </a:p>
        </p:txBody>
      </p:sp>
      <p:pic>
        <p:nvPicPr>
          <p:cNvPr id="17412" name="Picture 6"/>
          <p:cNvPicPr>
            <a:picLocks noChangeAspect="1" noChangeArrowheads="1"/>
          </p:cNvPicPr>
          <p:nvPr/>
        </p:nvPicPr>
        <p:blipFill>
          <a:blip r:embed="rId2" cstate="print">
            <a:lum contrast="36000"/>
          </a:blip>
          <a:srcRect/>
          <a:stretch>
            <a:fillRect/>
          </a:stretch>
        </p:blipFill>
        <p:spPr bwMode="auto">
          <a:xfrm>
            <a:off x="179388" y="2276475"/>
            <a:ext cx="3324225" cy="439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042988" y="2133600"/>
          <a:ext cx="7715250" cy="1501775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1656184"/>
                <a:gridCol w="2024154"/>
                <a:gridCol w="2296326"/>
                <a:gridCol w="1738586"/>
              </a:tblGrid>
              <a:tr h="150189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ru-RU" sz="2300" b="1" dirty="0">
                          <a:solidFill>
                            <a:schemeClr val="bg1"/>
                          </a:solidFill>
                        </a:rPr>
                        <a:t>Время приёма </a:t>
                      </a:r>
                      <a:r>
                        <a:rPr lang="ru-RU" sz="2300" b="1" dirty="0" smtClean="0">
                          <a:solidFill>
                            <a:schemeClr val="bg1"/>
                          </a:solidFill>
                        </a:rPr>
                        <a:t>пищи</a:t>
                      </a:r>
                      <a:endParaRPr lang="ru-RU" sz="2300" b="1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ru-RU" sz="2300" b="1" dirty="0">
                          <a:solidFill>
                            <a:schemeClr val="bg1"/>
                          </a:solidFill>
                        </a:rPr>
                        <a:t>Что </a:t>
                      </a:r>
                      <a:r>
                        <a:rPr lang="ru-RU" sz="2300" b="1" dirty="0" smtClean="0">
                          <a:solidFill>
                            <a:schemeClr val="bg1"/>
                          </a:solidFill>
                        </a:rPr>
                        <a:t>съел, количество</a:t>
                      </a:r>
                      <a:endParaRPr lang="ru-RU" sz="2300" b="1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ru-RU" sz="2300" b="1" dirty="0">
                          <a:solidFill>
                            <a:schemeClr val="bg1"/>
                          </a:solidFill>
                        </a:rPr>
                        <a:t>Время опорожнения </a:t>
                      </a:r>
                      <a:r>
                        <a:rPr lang="ru-RU" sz="2300" b="1" dirty="0" smtClean="0">
                          <a:solidFill>
                            <a:schemeClr val="bg1"/>
                          </a:solidFill>
                        </a:rPr>
                        <a:t>кишечника</a:t>
                      </a:r>
                      <a:endParaRPr lang="ru-RU" sz="2300" b="1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ru-RU" sz="2300" b="1" dirty="0">
                          <a:solidFill>
                            <a:schemeClr val="bg1"/>
                          </a:solidFill>
                        </a:rPr>
                        <a:t>Характер </a:t>
                      </a:r>
                      <a:r>
                        <a:rPr lang="ru-RU" sz="2300" b="1" dirty="0" smtClean="0">
                          <a:solidFill>
                            <a:schemeClr val="bg1"/>
                          </a:solidFill>
                        </a:rPr>
                        <a:t>стула</a:t>
                      </a:r>
                      <a:endParaRPr lang="ru-RU" sz="2300" b="1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  <p:sp>
        <p:nvSpPr>
          <p:cNvPr id="18446" name="Rectangle 7"/>
          <p:cNvSpPr>
            <a:spLocks noChangeArrowheads="1"/>
          </p:cNvSpPr>
          <p:nvPr/>
        </p:nvSpPr>
        <p:spPr bwMode="auto">
          <a:xfrm>
            <a:off x="5651500" y="3933825"/>
            <a:ext cx="2592388" cy="273526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ru-RU" sz="1200" b="1">
              <a:solidFill>
                <a:schemeClr val="bg2"/>
              </a:solidFill>
            </a:endParaRPr>
          </a:p>
          <a:p>
            <a:pPr algn="ctr"/>
            <a:endParaRPr lang="ru-RU" sz="1200" b="1">
              <a:solidFill>
                <a:schemeClr val="bg2"/>
              </a:solidFill>
            </a:endParaRPr>
          </a:p>
          <a:p>
            <a:pPr algn="ctr"/>
            <a:r>
              <a:rPr lang="ru-RU" sz="1500" b="1">
                <a:solidFill>
                  <a:schemeClr val="bg2"/>
                </a:solidFill>
              </a:rPr>
              <a:t>Дневник </a:t>
            </a:r>
          </a:p>
          <a:p>
            <a:pPr algn="ctr"/>
            <a:r>
              <a:rPr lang="ru-RU" sz="1500" b="1">
                <a:solidFill>
                  <a:schemeClr val="bg2"/>
                </a:solidFill>
              </a:rPr>
              <a:t>самоконтроля пациента с кишечной </a:t>
            </a:r>
            <a:r>
              <a:rPr lang="en-US" sz="1500" b="1">
                <a:solidFill>
                  <a:schemeClr val="bg2"/>
                </a:solidFill>
              </a:rPr>
              <a:t>c</a:t>
            </a:r>
            <a:r>
              <a:rPr lang="ru-RU" sz="1500" b="1">
                <a:solidFill>
                  <a:schemeClr val="bg2"/>
                </a:solidFill>
              </a:rPr>
              <a:t>томой</a:t>
            </a:r>
          </a:p>
          <a:p>
            <a:r>
              <a:rPr lang="ru-RU" sz="1500" b="1">
                <a:solidFill>
                  <a:schemeClr val="bg2"/>
                </a:solidFill>
              </a:rPr>
              <a:t>Ф.И.О. ____________</a:t>
            </a:r>
          </a:p>
          <a:p>
            <a:endParaRPr lang="ru-RU" sz="1500" b="1">
              <a:solidFill>
                <a:schemeClr val="bg2"/>
              </a:solidFill>
            </a:endParaRPr>
          </a:p>
          <a:p>
            <a:pPr algn="ctr"/>
            <a:r>
              <a:rPr lang="ru-RU" sz="1500" b="1">
                <a:solidFill>
                  <a:schemeClr val="bg2"/>
                </a:solidFill>
              </a:rPr>
              <a:t>Дата «__» ____2012г.</a:t>
            </a: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900113" y="115888"/>
            <a:ext cx="8220075" cy="1431925"/>
          </a:xfrm>
        </p:spPr>
        <p:txBody>
          <a:bodyPr/>
          <a:lstStyle/>
          <a:p>
            <a:pPr algn="ctr">
              <a:defRPr/>
            </a:pPr>
            <a:r>
              <a:rPr lang="ru-RU" sz="5000" dirty="0" smtClean="0">
                <a:solidFill>
                  <a:srgbClr val="FFFF00"/>
                </a:solidFill>
              </a:rPr>
              <a:t>Дневник самоконтроля пациента</a:t>
            </a:r>
            <a:endParaRPr lang="ru-RU" sz="5000" dirty="0">
              <a:solidFill>
                <a:srgbClr val="FFFF00"/>
              </a:solidFill>
            </a:endParaRPr>
          </a:p>
        </p:txBody>
      </p:sp>
      <p:pic>
        <p:nvPicPr>
          <p:cNvPr id="28679" name="Picture 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14413" y="3933056"/>
            <a:ext cx="3997091" cy="25922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143000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2" descr="C:\Documents and Settings\Пользователь\Рабочий стол\Новая папка\скан 2\Сканированные рисунки (Coloplast)\рисунки\8.bmp"/>
          <p:cNvPicPr>
            <a:picLocks noChangeAspect="1" noChangeArrowheads="1"/>
          </p:cNvPicPr>
          <p:nvPr>
            <p:ph sz="half" idx="1"/>
          </p:nvPr>
        </p:nvPicPr>
        <p:blipFill>
          <a:blip r:embed="rId3" cstate="print"/>
          <a:srcRect b="-5453"/>
          <a:stretch>
            <a:fillRect/>
          </a:stretch>
        </p:blipFill>
        <p:spPr>
          <a:xfrm>
            <a:off x="2339975" y="2852738"/>
            <a:ext cx="2722563" cy="2203450"/>
          </a:xfrm>
          <a:noFill/>
        </p:spPr>
      </p:pic>
      <p:pic>
        <p:nvPicPr>
          <p:cNvPr id="19460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99300" y="4724400"/>
            <a:ext cx="2009775" cy="2009775"/>
          </a:xfrm>
          <a:prstGeom prst="rect">
            <a:avLst/>
          </a:prstGeom>
          <a:solidFill>
            <a:srgbClr val="CCFFFF"/>
          </a:solidFill>
          <a:ln w="9525">
            <a:noFill/>
            <a:miter lim="800000"/>
            <a:headEnd/>
            <a:tailEnd/>
          </a:ln>
        </p:spPr>
      </p:pic>
      <p:sp>
        <p:nvSpPr>
          <p:cNvPr id="279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00563" y="1916113"/>
            <a:ext cx="4786312" cy="1081087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Однокомпонентные калоприемники </a:t>
            </a:r>
            <a:endParaRPr lang="ru-RU" sz="2800" b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-180975" y="5445125"/>
            <a:ext cx="4681538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Двухкомпонентные</a:t>
            </a:r>
            <a:r>
              <a:rPr lang="en-US" sz="2800" b="1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            </a:t>
            </a:r>
            <a:br>
              <a:rPr lang="en-US" sz="2800" b="1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ru-RU" sz="2800" b="1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калоприемники</a:t>
            </a:r>
          </a:p>
        </p:txBody>
      </p:sp>
      <p:pic>
        <p:nvPicPr>
          <p:cNvPr id="19463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10038" y="3935413"/>
            <a:ext cx="3176587" cy="2014537"/>
          </a:xfrm>
          <a:prstGeom prst="rect">
            <a:avLst/>
          </a:prstGeom>
          <a:solidFill>
            <a:srgbClr val="CCFFFF"/>
          </a:solidFill>
          <a:ln w="9525">
            <a:noFill/>
            <a:miter lim="800000"/>
            <a:headEnd/>
            <a:tailEnd/>
          </a:ln>
        </p:spPr>
      </p:pic>
      <p:sp>
        <p:nvSpPr>
          <p:cNvPr id="9" name="Заголовок 5"/>
          <p:cNvSpPr txBox="1">
            <a:spLocks/>
          </p:cNvSpPr>
          <p:nvPr/>
        </p:nvSpPr>
        <p:spPr bwMode="auto">
          <a:xfrm>
            <a:off x="900113" y="260350"/>
            <a:ext cx="8220075" cy="114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ru-RU" sz="4500" b="1" ker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Подбор калоприемников</a:t>
            </a:r>
            <a:endParaRPr lang="ru-RU" sz="4500" b="1" kern="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19465" name="Picture 2" descr="C:\Documents and Settings\Пользователь\Рабочий стол\Новая папка\скан 2\Сканированные рисунки (Coloplast)\рисунки\8.bmp"/>
          <p:cNvPicPr>
            <a:picLocks noChangeAspect="1" noChangeArrowheads="1"/>
          </p:cNvPicPr>
          <p:nvPr/>
        </p:nvPicPr>
        <p:blipFill>
          <a:blip r:embed="rId6" cstate="print"/>
          <a:srcRect t="-6198"/>
          <a:stretch>
            <a:fillRect/>
          </a:stretch>
        </p:blipFill>
        <p:spPr bwMode="auto">
          <a:xfrm>
            <a:off x="107950" y="1628775"/>
            <a:ext cx="2462213" cy="220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2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1214438" y="0"/>
            <a:ext cx="7177087" cy="1927225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dirty="0" smtClean="0">
                <a:solidFill>
                  <a:srgbClr val="00CC00"/>
                </a:solidFill>
              </a:rPr>
              <a:t/>
            </a:r>
            <a:br>
              <a:rPr lang="ru-RU" sz="2800" dirty="0" smtClean="0">
                <a:solidFill>
                  <a:srgbClr val="00CC00"/>
                </a:solidFill>
              </a:rPr>
            </a:br>
            <a:r>
              <a:rPr lang="ru-RU" sz="2800" dirty="0" smtClean="0">
                <a:solidFill>
                  <a:srgbClr val="00CC00"/>
                </a:solidFill>
              </a:rPr>
              <a:t/>
            </a:r>
            <a:br>
              <a:rPr lang="ru-RU" sz="2800" dirty="0" smtClean="0">
                <a:solidFill>
                  <a:srgbClr val="00CC00"/>
                </a:solidFill>
              </a:rPr>
            </a:br>
            <a:r>
              <a:rPr lang="ru-RU" sz="2800" dirty="0" smtClean="0">
                <a:solidFill>
                  <a:srgbClr val="00CC00"/>
                </a:solidFill>
              </a:rPr>
              <a:t/>
            </a:r>
            <a:br>
              <a:rPr lang="ru-RU" sz="2800" dirty="0" smtClean="0">
                <a:solidFill>
                  <a:srgbClr val="00CC00"/>
                </a:solidFill>
              </a:rPr>
            </a:br>
            <a:endParaRPr lang="ru-RU" sz="2800" dirty="0" smtClean="0"/>
          </a:p>
        </p:txBody>
      </p:sp>
      <p:pic>
        <p:nvPicPr>
          <p:cNvPr id="1028" name="Placeholder 3" descr="10000000000000BF0000012B2048873A.jpg"/>
          <p:cNvPicPr>
            <a:picLocks noGrp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140200" y="4519613"/>
            <a:ext cx="1428750" cy="1501775"/>
          </a:xfrm>
          <a:noFill/>
          <a:ln w="38160">
            <a:solidFill>
              <a:schemeClr val="tx1"/>
            </a:solidFill>
          </a:ln>
        </p:spPr>
      </p:pic>
      <p:sp>
        <p:nvSpPr>
          <p:cNvPr id="281604" name="Rectangle 4"/>
          <p:cNvSpPr>
            <a:spLocks noChangeArrowheads="1"/>
          </p:cNvSpPr>
          <p:nvPr/>
        </p:nvSpPr>
        <p:spPr bwMode="auto">
          <a:xfrm>
            <a:off x="3492500" y="6065838"/>
            <a:ext cx="2587625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200" b="1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Паста</a:t>
            </a:r>
            <a:r>
              <a:rPr lang="en-US" sz="22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 </a:t>
            </a:r>
            <a:endParaRPr lang="ru-RU" sz="2200" b="1" dirty="0"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  <a:p>
            <a:pPr algn="ctr">
              <a:defRPr/>
            </a:pPr>
            <a:r>
              <a:rPr lang="ru-RU" sz="22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герметик</a:t>
            </a:r>
          </a:p>
          <a:p>
            <a:pPr algn="ctr">
              <a:defRPr/>
            </a:pPr>
            <a:endParaRPr lang="ru-RU" sz="2200" b="1" dirty="0"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pic>
        <p:nvPicPr>
          <p:cNvPr id="1030" name="Placeholder 3" descr="10000000000000940000012C296AF699.jpg"/>
          <p:cNvPicPr>
            <a:picLocks noGrp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1343025" y="4519613"/>
            <a:ext cx="1428750" cy="1501775"/>
          </a:xfrm>
          <a:solidFill>
            <a:schemeClr val="tx1"/>
          </a:solidFill>
          <a:ln w="25560">
            <a:solidFill>
              <a:schemeClr val="tx1"/>
            </a:solidFill>
          </a:ln>
        </p:spPr>
      </p:pic>
      <p:sp>
        <p:nvSpPr>
          <p:cNvPr id="281606" name="Rectangle 6"/>
          <p:cNvSpPr>
            <a:spLocks noChangeArrowheads="1"/>
          </p:cNvSpPr>
          <p:nvPr/>
        </p:nvSpPr>
        <p:spPr bwMode="auto">
          <a:xfrm>
            <a:off x="900113" y="6215063"/>
            <a:ext cx="2344737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200" b="1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Порошок</a:t>
            </a:r>
            <a:endParaRPr lang="ru-RU" sz="2200" b="1" dirty="0"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graphicFrame>
        <p:nvGraphicFramePr>
          <p:cNvPr id="1026" name="Object 7"/>
          <p:cNvGraphicFramePr>
            <a:graphicFrameLocks noChangeAspect="1"/>
          </p:cNvGraphicFramePr>
          <p:nvPr>
            <p:ph sz="quarter" idx="4"/>
          </p:nvPr>
        </p:nvGraphicFramePr>
        <p:xfrm>
          <a:off x="1343025" y="1916113"/>
          <a:ext cx="1428750" cy="1500187"/>
        </p:xfrm>
        <a:graphic>
          <a:graphicData uri="http://schemas.openxmlformats.org/presentationml/2006/ole">
            <p:oleObj spid="_x0000_s1026" name="Точечный рисунок" r:id="rId5" imgW="3333333" imgH="3333333" progId="Paint.Picture">
              <p:embed/>
            </p:oleObj>
          </a:graphicData>
        </a:graphic>
      </p:graphicFrame>
      <p:sp>
        <p:nvSpPr>
          <p:cNvPr id="281608" name="Rectangle 8"/>
          <p:cNvSpPr>
            <a:spLocks noChangeArrowheads="1"/>
          </p:cNvSpPr>
          <p:nvPr/>
        </p:nvSpPr>
        <p:spPr bwMode="auto">
          <a:xfrm>
            <a:off x="6084888" y="6116638"/>
            <a:ext cx="321945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200" b="1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Паста</a:t>
            </a:r>
            <a:r>
              <a:rPr lang="ru-RU" sz="22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 в виде </a:t>
            </a:r>
          </a:p>
          <a:p>
            <a:pPr algn="ctr">
              <a:defRPr/>
            </a:pPr>
            <a:r>
              <a:rPr lang="ru-RU" sz="22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полоски</a:t>
            </a:r>
          </a:p>
        </p:txBody>
      </p:sp>
      <p:pic>
        <p:nvPicPr>
          <p:cNvPr id="1033" name="Placeholder 3" descr="1000000000000620000005C64810DC3E.jpg"/>
          <p:cNvPicPr>
            <a:picLocks noGrp="1"/>
          </p:cNvPicPr>
          <p:nvPr>
            <p:ph sz="quarter" idx="2"/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7019925" y="4519613"/>
            <a:ext cx="1430338" cy="1501775"/>
          </a:xfrm>
          <a:noFill/>
        </p:spPr>
      </p:pic>
      <p:pic>
        <p:nvPicPr>
          <p:cNvPr id="1034" name="Picture 12"/>
          <p:cNvPicPr>
            <a:picLocks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140200" y="1927225"/>
            <a:ext cx="1428750" cy="15017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1035" name="Rectangle 14"/>
          <p:cNvSpPr>
            <a:spLocks noChangeArrowheads="1"/>
          </p:cNvSpPr>
          <p:nvPr/>
        </p:nvSpPr>
        <p:spPr bwMode="auto">
          <a:xfrm>
            <a:off x="3132138" y="3573463"/>
            <a:ext cx="3311525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200" b="1"/>
              <a:t>     Защитный крем </a:t>
            </a:r>
            <a:endParaRPr lang="en-US" sz="2200" b="1"/>
          </a:p>
          <a:p>
            <a:pPr algn="ctr"/>
            <a:r>
              <a:rPr lang="ru-RU" sz="2200"/>
              <a:t> </a:t>
            </a:r>
          </a:p>
        </p:txBody>
      </p:sp>
      <p:sp>
        <p:nvSpPr>
          <p:cNvPr id="1036" name="Rectangle 16"/>
          <p:cNvSpPr>
            <a:spLocks noChangeArrowheads="1"/>
          </p:cNvSpPr>
          <p:nvPr/>
        </p:nvSpPr>
        <p:spPr bwMode="auto">
          <a:xfrm>
            <a:off x="6659563" y="3500438"/>
            <a:ext cx="2179637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200" b="1"/>
              <a:t>Защитная</a:t>
            </a:r>
          </a:p>
          <a:p>
            <a:pPr algn="ctr"/>
            <a:r>
              <a:rPr lang="ru-RU" sz="2200" b="1"/>
              <a:t> пленка</a:t>
            </a:r>
          </a:p>
        </p:txBody>
      </p:sp>
      <p:sp>
        <p:nvSpPr>
          <p:cNvPr id="1037" name="Rectangle 17"/>
          <p:cNvSpPr>
            <a:spLocks noChangeArrowheads="1"/>
          </p:cNvSpPr>
          <p:nvPr/>
        </p:nvSpPr>
        <p:spPr bwMode="auto">
          <a:xfrm>
            <a:off x="684213" y="3438525"/>
            <a:ext cx="2693987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200" b="1"/>
              <a:t>Очиститель </a:t>
            </a:r>
          </a:p>
          <a:p>
            <a:pPr algn="ctr"/>
            <a:r>
              <a:rPr lang="ru-RU" sz="2200" b="1"/>
              <a:t>для кожи</a:t>
            </a:r>
            <a:r>
              <a:rPr lang="ru-RU" sz="2200"/>
              <a:t> </a:t>
            </a:r>
          </a:p>
        </p:txBody>
      </p:sp>
      <p:pic>
        <p:nvPicPr>
          <p:cNvPr id="1038" name="Picture 15"/>
          <p:cNvPicPr>
            <a:picLocks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031038" y="2000250"/>
            <a:ext cx="1428750" cy="15001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1039" name="Picture 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0"/>
            <a:ext cx="1000125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0" name="Прямоугольник 20"/>
          <p:cNvSpPr>
            <a:spLocks noChangeArrowheads="1"/>
          </p:cNvSpPr>
          <p:nvPr/>
        </p:nvSpPr>
        <p:spPr bwMode="auto">
          <a:xfrm>
            <a:off x="1214438" y="44450"/>
            <a:ext cx="7572375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500" b="1">
                <a:solidFill>
                  <a:srgbClr val="FFFF00"/>
                </a:solidFill>
              </a:rPr>
              <a:t>Уход за кожей вокруг стомы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116013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Текст 4"/>
          <p:cNvSpPr>
            <a:spLocks noGrp="1"/>
          </p:cNvSpPr>
          <p:nvPr>
            <p:ph type="body" sz="half" idx="1"/>
          </p:nvPr>
        </p:nvSpPr>
        <p:spPr>
          <a:xfrm>
            <a:off x="611188" y="2565400"/>
            <a:ext cx="4645025" cy="2581275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ru-RU" sz="3600" b="1" dirty="0" smtClean="0"/>
              <a:t>   Необходимо предоставить им максимальную независимость и комфорт</a:t>
            </a:r>
            <a:endParaRPr lang="ru-RU" sz="3600" b="1" dirty="0"/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725" y="1916113"/>
            <a:ext cx="3600450" cy="47974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20485" name="Прямоугольник 20"/>
          <p:cNvSpPr>
            <a:spLocks noChangeArrowheads="1"/>
          </p:cNvSpPr>
          <p:nvPr/>
        </p:nvSpPr>
        <p:spPr bwMode="auto">
          <a:xfrm>
            <a:off x="1214438" y="44450"/>
            <a:ext cx="7929562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500" b="1">
                <a:solidFill>
                  <a:srgbClr val="FFFF00"/>
                </a:solidFill>
              </a:rPr>
              <a:t>Уход за </a:t>
            </a:r>
            <a:r>
              <a:rPr lang="ru-RU" sz="4500" b="1">
                <a:solidFill>
                  <a:srgbClr val="FFFF00"/>
                </a:solidFill>
              </a:rPr>
              <a:t>стомированными пациентами</a:t>
            </a:r>
            <a:endParaRPr lang="en-US" sz="4500" b="1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6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47763" y="-26988"/>
            <a:ext cx="7996237" cy="1196976"/>
          </a:xfrm>
        </p:spPr>
        <p:txBody>
          <a:bodyPr/>
          <a:lstStyle/>
          <a:p>
            <a:pPr marL="180975" indent="-180975" algn="ctr" eaLnBrk="1" hangingPunct="1">
              <a:spcBef>
                <a:spcPct val="0"/>
              </a:spcBef>
              <a:buClrTx/>
              <a:buSzTx/>
              <a:buFont typeface="Wingdings" pitchFamily="2" charset="2"/>
              <a:buNone/>
              <a:defRPr/>
            </a:pPr>
            <a:r>
              <a:rPr lang="ru-RU" sz="3600" b="1" dirty="0" smtClean="0">
                <a:solidFill>
                  <a:srgbClr val="FFFF00"/>
                </a:solidFill>
              </a:rPr>
              <a:t>Кабинет медико-социальной реабилитации </a:t>
            </a:r>
            <a:r>
              <a:rPr lang="ru-RU" sz="3600" b="1" dirty="0" err="1" smtClean="0">
                <a:solidFill>
                  <a:srgbClr val="FFFF00"/>
                </a:solidFill>
              </a:rPr>
              <a:t>стомированных</a:t>
            </a:r>
            <a:r>
              <a:rPr lang="ru-RU" sz="3600" b="1" dirty="0" smtClean="0">
                <a:solidFill>
                  <a:srgbClr val="FFFF00"/>
                </a:solidFill>
              </a:rPr>
              <a:t> пациентов</a:t>
            </a:r>
          </a:p>
        </p:txBody>
      </p:sp>
      <p:pic>
        <p:nvPicPr>
          <p:cNvPr id="2150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4438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S600105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613" y="2193925"/>
            <a:ext cx="5976937" cy="44751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Прямоугольник 1"/>
          <p:cNvSpPr>
            <a:spLocks noChangeArrowheads="1"/>
          </p:cNvSpPr>
          <p:nvPr/>
        </p:nvSpPr>
        <p:spPr bwMode="auto">
          <a:xfrm>
            <a:off x="285750" y="571500"/>
            <a:ext cx="85010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ru-RU">
                <a:cs typeface="Times New Roman" pitchFamily="18" charset="0"/>
              </a:rPr>
              <a:t> </a:t>
            </a:r>
            <a:endParaRPr lang="ru-RU"/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357188" y="0"/>
            <a:ext cx="8358187" cy="3286125"/>
          </a:xfrm>
          <a:prstGeom prst="horizontalScroll">
            <a:avLst/>
          </a:prstGeom>
          <a:solidFill>
            <a:srgbClr val="B7E7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ru-RU" sz="3400" b="1" dirty="0">
                <a:solidFill>
                  <a:schemeClr val="bg2"/>
                </a:solidFill>
                <a:latin typeface="Calibri" pitchFamily="34" charset="0"/>
                <a:cs typeface="Calibri" pitchFamily="34" charset="0"/>
              </a:rPr>
              <a:t>В учреждениях здравоохранения                  Омска ежегодно выполняется 200-230 операций, заканчивающихся выведением колостомы. </a:t>
            </a: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500063" y="3609975"/>
            <a:ext cx="8286750" cy="3248025"/>
          </a:xfrm>
          <a:prstGeom prst="horizontalScroll">
            <a:avLst/>
          </a:prstGeom>
          <a:solidFill>
            <a:srgbClr val="B7E7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ru-RU" sz="3700" b="1" dirty="0">
                <a:solidFill>
                  <a:schemeClr val="bg2"/>
                </a:solidFill>
                <a:latin typeface="Calibri" pitchFamily="34" charset="0"/>
              </a:rPr>
              <a:t>В Омской области </a:t>
            </a:r>
          </a:p>
          <a:p>
            <a:pPr algn="ctr" eaLnBrk="0" hangingPunct="0">
              <a:defRPr/>
            </a:pPr>
            <a:r>
              <a:rPr lang="ru-RU" sz="3700" b="1" dirty="0" err="1">
                <a:solidFill>
                  <a:schemeClr val="bg2"/>
                </a:solidFill>
                <a:latin typeface="Calibri" pitchFamily="34" charset="0"/>
              </a:rPr>
              <a:t>стомированных</a:t>
            </a:r>
            <a:r>
              <a:rPr lang="ru-RU" sz="3700" b="1" dirty="0">
                <a:solidFill>
                  <a:schemeClr val="bg2"/>
                </a:solidFill>
                <a:latin typeface="Calibri" pitchFamily="34" charset="0"/>
              </a:rPr>
              <a:t>  пациентов – 1000, </a:t>
            </a:r>
          </a:p>
          <a:p>
            <a:pPr algn="ctr" eaLnBrk="0" hangingPunct="0">
              <a:defRPr/>
            </a:pPr>
            <a:r>
              <a:rPr lang="ru-RU" sz="3700" b="1" dirty="0">
                <a:solidFill>
                  <a:schemeClr val="bg2"/>
                </a:solidFill>
                <a:latin typeface="Calibri" pitchFamily="34" charset="0"/>
              </a:rPr>
              <a:t>из них с </a:t>
            </a:r>
            <a:r>
              <a:rPr lang="ru-RU" sz="3700" b="1" dirty="0" err="1">
                <a:solidFill>
                  <a:schemeClr val="bg2"/>
                </a:solidFill>
                <a:latin typeface="Calibri" pitchFamily="34" charset="0"/>
              </a:rPr>
              <a:t>илеостомами</a:t>
            </a:r>
            <a:r>
              <a:rPr lang="ru-RU" sz="3700" b="1" dirty="0">
                <a:solidFill>
                  <a:schemeClr val="bg2"/>
                </a:solidFill>
                <a:latin typeface="Calibri" pitchFamily="34" charset="0"/>
              </a:rPr>
              <a:t> -15 </a:t>
            </a:r>
            <a:endParaRPr lang="ru-RU" sz="3700" b="1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700213"/>
            <a:ext cx="8713787" cy="4176712"/>
          </a:xfrm>
        </p:spPr>
        <p:txBody>
          <a:bodyPr/>
          <a:lstStyle/>
          <a:p>
            <a:pPr eaLnBrk="1" hangingPunct="1">
              <a:defRPr/>
            </a:pPr>
            <a:r>
              <a:rPr lang="ru-RU" sz="3000" b="1" dirty="0" smtClean="0">
                <a:effectLst/>
              </a:rPr>
              <a:t>Поликлиника №1 КОД, кабинет №2. </a:t>
            </a:r>
          </a:p>
          <a:p>
            <a:pPr marL="354013" indent="0" eaLnBrk="1" hangingPunct="1">
              <a:buFont typeface="Wingdings" pitchFamily="2" charset="2"/>
              <a:buNone/>
              <a:defRPr/>
            </a:pPr>
            <a:r>
              <a:rPr lang="ru-RU" sz="3000" b="1" dirty="0" smtClean="0">
                <a:effectLst/>
              </a:rPr>
              <a:t>Контактный телефон: 60-17-61</a:t>
            </a:r>
            <a:br>
              <a:rPr lang="ru-RU" sz="3000" b="1" dirty="0" smtClean="0">
                <a:effectLst/>
              </a:rPr>
            </a:br>
            <a:r>
              <a:rPr lang="ru-RU" sz="3000" b="1" dirty="0" smtClean="0">
                <a:effectLst/>
              </a:rPr>
              <a:t>Врач-онколог - Рипп  Елена Владимировна.</a:t>
            </a:r>
          </a:p>
          <a:p>
            <a:pPr eaLnBrk="1" hangingPunct="1">
              <a:defRPr/>
            </a:pPr>
            <a:endParaRPr lang="ru-RU" sz="3000" b="1" dirty="0" smtClean="0">
              <a:effectLst/>
            </a:endParaRPr>
          </a:p>
          <a:p>
            <a:pPr eaLnBrk="1" hangingPunct="1">
              <a:defRPr/>
            </a:pPr>
            <a:r>
              <a:rPr lang="ru-RU" sz="3000" b="1" dirty="0" smtClean="0">
                <a:effectLst/>
              </a:rPr>
              <a:t>Регистратура поликлиники: 60-17-60.</a:t>
            </a:r>
          </a:p>
          <a:p>
            <a:pPr eaLnBrk="1" hangingPunct="1">
              <a:defRPr/>
            </a:pPr>
            <a:endParaRPr lang="ru-RU" sz="3000" b="1" dirty="0" smtClean="0">
              <a:effectLst/>
            </a:endParaRPr>
          </a:p>
          <a:p>
            <a:pPr eaLnBrk="1" hangingPunct="1">
              <a:defRPr/>
            </a:pPr>
            <a:r>
              <a:rPr lang="ru-RU" sz="3000" b="1" dirty="0" smtClean="0">
                <a:effectLst/>
              </a:rPr>
              <a:t>Направляются пациенты с выпиской</a:t>
            </a:r>
            <a:br>
              <a:rPr lang="ru-RU" sz="3000" b="1" dirty="0" smtClean="0">
                <a:effectLst/>
              </a:rPr>
            </a:br>
            <a:r>
              <a:rPr lang="ru-RU" sz="3000" b="1" dirty="0" smtClean="0">
                <a:effectLst/>
              </a:rPr>
              <a:t>о перенесенной операции, страховым полисом, паспортом.</a:t>
            </a:r>
          </a:p>
        </p:txBody>
      </p:sp>
      <p:pic>
        <p:nvPicPr>
          <p:cNvPr id="2253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104900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147763" y="44450"/>
            <a:ext cx="7996237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180975" indent="-180975" algn="ctr">
              <a:buFont typeface="Wingdings" pitchFamily="2" charset="2"/>
              <a:buNone/>
              <a:defRPr/>
            </a:pPr>
            <a:r>
              <a:rPr lang="ru-RU" sz="3600" b="1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Направление пациентов                  по вопросам реабилитации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104900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755650" y="-74613"/>
            <a:ext cx="8532813" cy="1631951"/>
          </a:xfrm>
        </p:spPr>
        <p:txBody>
          <a:bodyPr/>
          <a:lstStyle/>
          <a:p>
            <a:pPr algn="ctr">
              <a:buFont typeface="Wingdings" pitchFamily="2" charset="2"/>
              <a:buNone/>
              <a:defRPr/>
            </a:pPr>
            <a:r>
              <a:rPr lang="ru-RU" sz="2900" b="1" dirty="0" smtClean="0">
                <a:solidFill>
                  <a:srgbClr val="FFFF00"/>
                </a:solidFill>
              </a:rPr>
              <a:t>Чем лучше пациент информирован и адаптирован к своему новому состоянию, тем выше качество его жизни</a:t>
            </a:r>
            <a:endParaRPr lang="ru-RU" sz="2900" b="1" dirty="0">
              <a:solidFill>
                <a:srgbClr val="FFFF00"/>
              </a:solidFill>
            </a:endParaRPr>
          </a:p>
        </p:txBody>
      </p:sp>
      <p:pic>
        <p:nvPicPr>
          <p:cNvPr id="23556" name="Рисунок 4" descr="15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250" y="2133600"/>
            <a:ext cx="6769100" cy="451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4" descr="23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975" y="404813"/>
            <a:ext cx="4818063" cy="5062537"/>
          </a:xfrm>
          <a:prstGeom prst="rect">
            <a:avLst/>
          </a:prstGeom>
          <a:solidFill>
            <a:schemeClr val="tx2"/>
          </a:solidFill>
          <a:ln w="9525">
            <a:solidFill>
              <a:srgbClr val="CCFFFF"/>
            </a:solidFill>
            <a:miter lim="800000"/>
            <a:headEnd/>
            <a:tailEnd/>
          </a:ln>
        </p:spPr>
      </p:pic>
      <p:sp>
        <p:nvSpPr>
          <p:cNvPr id="51205" name="Rectangle 3"/>
          <p:cNvSpPr>
            <a:spLocks noChangeArrowheads="1"/>
          </p:cNvSpPr>
          <p:nvPr/>
        </p:nvSpPr>
        <p:spPr bwMode="auto">
          <a:xfrm>
            <a:off x="611188" y="5734050"/>
            <a:ext cx="8569325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ru-RU" sz="45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Благодарю за внимание!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42" name="Rectangle 2"/>
          <p:cNvSpPr>
            <a:spLocks noGrp="1" noChangeArrowheads="1"/>
          </p:cNvSpPr>
          <p:nvPr>
            <p:ph type="title"/>
          </p:nvPr>
        </p:nvSpPr>
        <p:spPr>
          <a:xfrm>
            <a:off x="806450" y="179388"/>
            <a:ext cx="8229600" cy="801687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6500" b="0" dirty="0" smtClean="0">
                <a:solidFill>
                  <a:srgbClr val="FFFF00"/>
                </a:solidFill>
              </a:rPr>
              <a:t>Что такое </a:t>
            </a:r>
            <a:r>
              <a:rPr lang="ru-RU" sz="6500" b="0" dirty="0" err="1" smtClean="0">
                <a:solidFill>
                  <a:srgbClr val="FFFF00"/>
                </a:solidFill>
              </a:rPr>
              <a:t>стома</a:t>
            </a:r>
            <a:r>
              <a:rPr lang="ru-RU" sz="6500" b="0" dirty="0" smtClean="0">
                <a:solidFill>
                  <a:srgbClr val="FFFF00"/>
                </a:solidFill>
              </a:rPr>
              <a:t>?</a:t>
            </a:r>
          </a:p>
        </p:txBody>
      </p:sp>
      <p:sp>
        <p:nvSpPr>
          <p:cNvPr id="266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62013" y="1858963"/>
            <a:ext cx="8605837" cy="1714500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ru-RU" sz="3400" b="1" i="1" dirty="0" smtClean="0">
                <a:solidFill>
                  <a:srgbClr val="FFFF00"/>
                </a:solidFill>
                <a:effectLst/>
                <a:latin typeface="Arial" charset="0"/>
              </a:rPr>
              <a:t>Стома</a:t>
            </a:r>
            <a:r>
              <a:rPr lang="ru-RU" sz="3400" b="1" dirty="0" smtClean="0">
                <a:solidFill>
                  <a:srgbClr val="FFFF00"/>
                </a:solidFill>
                <a:effectLst/>
                <a:latin typeface="Arial" charset="0"/>
              </a:rPr>
              <a:t> </a:t>
            </a:r>
            <a:r>
              <a:rPr lang="ru-RU" sz="3400" b="1" dirty="0" smtClean="0">
                <a:effectLst/>
                <a:latin typeface="Arial" charset="0"/>
              </a:rPr>
              <a:t>- </a:t>
            </a:r>
            <a:r>
              <a:rPr lang="ru-RU" sz="3400" b="1" dirty="0" smtClean="0"/>
              <a:t>это противоестественное отверстие, искусственно созданное хирургическим путем.</a:t>
            </a:r>
            <a:r>
              <a:rPr lang="ru-RU" sz="3400" dirty="0" smtClean="0"/>
              <a:t> </a:t>
            </a:r>
            <a:endParaRPr lang="ru-RU" sz="3400" b="1" dirty="0" smtClean="0">
              <a:latin typeface="Arial" charset="0"/>
            </a:endParaRPr>
          </a:p>
          <a:p>
            <a:pPr marL="0" indent="0" eaLnBrk="1" hangingPunct="1">
              <a:buFont typeface="Wingdings" pitchFamily="2" charset="2"/>
              <a:buNone/>
              <a:defRPr/>
            </a:pPr>
            <a:endParaRPr lang="ru-RU" sz="3400" b="1" dirty="0" smtClean="0">
              <a:latin typeface="Arial" charset="0"/>
            </a:endParaRPr>
          </a:p>
          <a:p>
            <a:pPr marL="0" indent="0" eaLnBrk="1" hangingPunct="1">
              <a:buFont typeface="Wingdings" pitchFamily="2" charset="2"/>
              <a:buNone/>
              <a:defRPr/>
            </a:pPr>
            <a:endParaRPr lang="ru-RU" sz="3400" b="1" dirty="0" smtClean="0">
              <a:latin typeface="Arial" charset="0"/>
            </a:endParaRPr>
          </a:p>
          <a:p>
            <a:pPr marL="0" indent="0" eaLnBrk="1" hangingPunct="1">
              <a:buFont typeface="Wingdings" pitchFamily="2" charset="2"/>
              <a:buNone/>
              <a:defRPr/>
            </a:pPr>
            <a:endParaRPr lang="ru-RU" sz="3400" dirty="0" smtClean="0"/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ru-RU" sz="3400" b="1" dirty="0" smtClean="0">
                <a:latin typeface="Arial" charset="0"/>
              </a:rPr>
              <a:t>   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endParaRPr lang="ru-RU" sz="3400" b="1" dirty="0" smtClean="0">
              <a:latin typeface="Arial" charset="0"/>
            </a:endParaRPr>
          </a:p>
        </p:txBody>
      </p:sp>
      <p:pic>
        <p:nvPicPr>
          <p:cNvPr id="6148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1430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92863" y="4076700"/>
            <a:ext cx="2500312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006475" y="4292600"/>
            <a:ext cx="5510213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chemeClr val="hlink"/>
              </a:buClr>
              <a:buSzPct val="70000"/>
              <a:defRPr/>
            </a:pPr>
            <a:r>
              <a:rPr lang="en-US" sz="3400" b="1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Пациент</a:t>
            </a:r>
            <a:r>
              <a:rPr lang="en-US" sz="3400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 </a:t>
            </a:r>
            <a:r>
              <a:rPr lang="en-US" sz="3400" b="1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не</a:t>
            </a:r>
            <a:r>
              <a:rPr lang="en-US" sz="3400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 </a:t>
            </a:r>
            <a:r>
              <a:rPr lang="en-US" sz="3400" b="1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чувств</a:t>
            </a:r>
            <a:r>
              <a:rPr lang="ru-RU" sz="3400" b="1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уе</a:t>
            </a:r>
            <a:r>
              <a:rPr lang="en-US" sz="3400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т </a:t>
            </a:r>
            <a:r>
              <a:rPr lang="en-US" sz="3400" b="1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позывы</a:t>
            </a:r>
            <a:r>
              <a:rPr lang="en-US" sz="3400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 </a:t>
            </a:r>
            <a:r>
              <a:rPr lang="en-US" sz="3400" b="1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на</a:t>
            </a:r>
            <a:r>
              <a:rPr lang="en-US" sz="3400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 </a:t>
            </a:r>
            <a:r>
              <a:rPr lang="en-US" sz="3400" b="1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дефекацию</a:t>
            </a:r>
            <a:r>
              <a:rPr lang="en-US" sz="3400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 </a:t>
            </a:r>
            <a:r>
              <a:rPr lang="en-US" sz="3400" b="1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кал</a:t>
            </a:r>
            <a:r>
              <a:rPr lang="en-US" sz="3400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 и </a:t>
            </a:r>
            <a:r>
              <a:rPr lang="en-US" sz="3400" b="1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газы</a:t>
            </a:r>
            <a:r>
              <a:rPr lang="ru-RU" sz="3400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 о</a:t>
            </a:r>
            <a:r>
              <a:rPr lang="en-US" sz="3400" b="1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тход</a:t>
            </a:r>
            <a:r>
              <a:rPr lang="ru-RU" sz="3400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я</a:t>
            </a:r>
            <a:r>
              <a:rPr lang="en-US" sz="3400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т  </a:t>
            </a:r>
            <a:r>
              <a:rPr lang="en-US" sz="3400" b="1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спонтанно</a:t>
            </a:r>
            <a:endParaRPr lang="ru-RU" sz="3400" b="1" kern="0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+mn-cs"/>
            </a:endParaRPr>
          </a:p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endParaRPr lang="ru-RU" sz="3400" b="1" kern="0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+mn-cs"/>
            </a:endParaRPr>
          </a:p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endParaRPr lang="ru-RU" sz="34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ru-RU" sz="3400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   </a:t>
            </a:r>
          </a:p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endParaRPr lang="ru-RU" sz="3400" b="1" kern="0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1430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539750" y="2000250"/>
            <a:ext cx="8358188" cy="4165600"/>
          </a:xfrm>
        </p:spPr>
        <p:txBody>
          <a:bodyPr/>
          <a:lstStyle/>
          <a:p>
            <a:pPr>
              <a:defRPr/>
            </a:pPr>
            <a:r>
              <a:rPr lang="ru-RU" sz="3500" dirty="0" smtClean="0"/>
              <a:t>Количество осложнений составляет– 10-35% </a:t>
            </a:r>
          </a:p>
          <a:p>
            <a:pPr>
              <a:defRPr/>
            </a:pPr>
            <a:endParaRPr lang="ru-RU" sz="2600" dirty="0" smtClean="0"/>
          </a:p>
          <a:p>
            <a:pPr>
              <a:defRPr/>
            </a:pPr>
            <a:r>
              <a:rPr lang="ru-RU" sz="3500" dirty="0" smtClean="0"/>
              <a:t>Частота летальных исходов – 8-15%. </a:t>
            </a:r>
          </a:p>
          <a:p>
            <a:pPr>
              <a:defRPr/>
            </a:pPr>
            <a:endParaRPr lang="ru-RU" sz="2600" dirty="0" smtClean="0"/>
          </a:p>
          <a:p>
            <a:pPr>
              <a:defRPr/>
            </a:pPr>
            <a:r>
              <a:rPr lang="ru-RU" sz="3500" dirty="0" smtClean="0"/>
              <a:t>Летальность при гнойных ранних осложнениях </a:t>
            </a:r>
            <a:r>
              <a:rPr lang="ru-RU" sz="3500" dirty="0" err="1" smtClean="0"/>
              <a:t>стомы</a:t>
            </a:r>
            <a:r>
              <a:rPr lang="ru-RU" sz="3500" dirty="0" smtClean="0"/>
              <a:t> - 50-60%.</a:t>
            </a:r>
          </a:p>
          <a:p>
            <a:pPr>
              <a:defRPr/>
            </a:pPr>
            <a:endParaRPr lang="ru-RU" sz="3500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879475" y="322263"/>
            <a:ext cx="8229600" cy="80327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5500" b="0" dirty="0" smtClean="0">
                <a:solidFill>
                  <a:srgbClr val="FFFF00"/>
                </a:solidFill>
              </a:rPr>
              <a:t>Осложнения при </a:t>
            </a:r>
            <a:r>
              <a:rPr lang="ru-RU" sz="5500" b="0" dirty="0" err="1" smtClean="0">
                <a:solidFill>
                  <a:srgbClr val="FFFF00"/>
                </a:solidFill>
              </a:rPr>
              <a:t>стоме</a:t>
            </a:r>
            <a:endParaRPr lang="ru-RU" sz="5500" b="0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1430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684213" y="333375"/>
            <a:ext cx="8820150" cy="1150938"/>
          </a:xfrm>
        </p:spPr>
        <p:txBody>
          <a:bodyPr/>
          <a:lstStyle/>
          <a:p>
            <a:pPr algn="ctr">
              <a:buFont typeface="Wingdings" pitchFamily="2" charset="2"/>
              <a:buNone/>
              <a:defRPr/>
            </a:pPr>
            <a:r>
              <a:rPr lang="ru-RU" sz="3400" b="1" dirty="0" err="1" smtClean="0">
                <a:solidFill>
                  <a:srgbClr val="FFFF00"/>
                </a:solidFill>
              </a:rPr>
              <a:t>Стомированные</a:t>
            </a:r>
            <a:r>
              <a:rPr lang="ru-RU" sz="3400" b="1" dirty="0" smtClean="0">
                <a:solidFill>
                  <a:srgbClr val="FFFF00"/>
                </a:solidFill>
              </a:rPr>
              <a:t> пациенты - самая незащищенная группа инвалидов</a:t>
            </a:r>
            <a:endParaRPr lang="ru-RU" sz="3400" b="1" dirty="0">
              <a:solidFill>
                <a:srgbClr val="FFFF00"/>
              </a:solidFill>
            </a:endParaRP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6013" y="2276475"/>
            <a:ext cx="7704137" cy="389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4" name="Rectangle 2"/>
          <p:cNvSpPr>
            <a:spLocks noGrp="1" noChangeArrowheads="1"/>
          </p:cNvSpPr>
          <p:nvPr>
            <p:ph type="title"/>
          </p:nvPr>
        </p:nvSpPr>
        <p:spPr>
          <a:xfrm>
            <a:off x="971550" y="333375"/>
            <a:ext cx="7993063" cy="93662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5000" b="0" dirty="0" smtClean="0">
                <a:solidFill>
                  <a:srgbClr val="FFFF00"/>
                </a:solidFill>
              </a:rPr>
              <a:t>Проблемы </a:t>
            </a:r>
            <a:r>
              <a:rPr lang="ru-RU" sz="5000" b="0" dirty="0" err="1" smtClean="0">
                <a:solidFill>
                  <a:srgbClr val="FFFF00"/>
                </a:solidFill>
              </a:rPr>
              <a:t>стомированных</a:t>
            </a:r>
            <a:r>
              <a:rPr lang="ru-RU" sz="5000" b="0" dirty="0" smtClean="0">
                <a:solidFill>
                  <a:srgbClr val="FFFF00"/>
                </a:solidFill>
              </a:rPr>
              <a:t> пациентов</a:t>
            </a:r>
          </a:p>
        </p:txBody>
      </p:sp>
      <p:sp>
        <p:nvSpPr>
          <p:cNvPr id="289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1513" y="1933575"/>
            <a:ext cx="8437562" cy="3871913"/>
          </a:xfrm>
        </p:spPr>
        <p:txBody>
          <a:bodyPr/>
          <a:lstStyle/>
          <a:p>
            <a:pPr marL="269875" indent="-269875" eaLnBrk="1" hangingPunct="1">
              <a:spcBef>
                <a:spcPts val="0"/>
              </a:spcBef>
              <a:tabLst>
                <a:tab pos="90488" algn="l"/>
              </a:tabLst>
              <a:defRPr/>
            </a:pPr>
            <a:r>
              <a:rPr lang="ru-RU" sz="2800" b="1" dirty="0" smtClean="0">
                <a:latin typeface="Arial" charset="0"/>
              </a:rPr>
              <a:t>недостаток информации; </a:t>
            </a:r>
          </a:p>
          <a:p>
            <a:pPr marL="269875" indent="-269875" eaLnBrk="1" hangingPunct="1">
              <a:spcBef>
                <a:spcPts val="0"/>
              </a:spcBef>
              <a:tabLst>
                <a:tab pos="90488" algn="l"/>
              </a:tabLst>
              <a:defRPr/>
            </a:pPr>
            <a:endParaRPr lang="ru-RU" sz="2800" b="1" dirty="0" smtClean="0">
              <a:latin typeface="Arial" charset="0"/>
            </a:endParaRPr>
          </a:p>
          <a:p>
            <a:pPr marL="269875" indent="-269875" eaLnBrk="1" hangingPunct="1">
              <a:spcBef>
                <a:spcPts val="0"/>
              </a:spcBef>
              <a:tabLst>
                <a:tab pos="90488" algn="l"/>
              </a:tabLst>
              <a:defRPr/>
            </a:pPr>
            <a:r>
              <a:rPr lang="ru-RU" sz="2800" b="1" dirty="0" smtClean="0">
                <a:latin typeface="Arial" charset="0"/>
              </a:rPr>
              <a:t>недостаток восприятия и понимания со стороны близких; </a:t>
            </a:r>
          </a:p>
          <a:p>
            <a:pPr marL="269875" indent="-269875" eaLnBrk="1" hangingPunct="1">
              <a:spcBef>
                <a:spcPts val="0"/>
              </a:spcBef>
              <a:tabLst>
                <a:tab pos="90488" algn="l"/>
              </a:tabLst>
              <a:defRPr/>
            </a:pPr>
            <a:endParaRPr lang="ru-RU" sz="2800" b="1" dirty="0" smtClean="0">
              <a:latin typeface="Arial" charset="0"/>
            </a:endParaRPr>
          </a:p>
          <a:p>
            <a:pPr marL="269875" indent="-269875" eaLnBrk="1" hangingPunct="1">
              <a:spcBef>
                <a:spcPts val="0"/>
              </a:spcBef>
              <a:tabLst>
                <a:tab pos="90488" algn="l"/>
              </a:tabLst>
              <a:defRPr/>
            </a:pPr>
            <a:r>
              <a:rPr lang="ru-RU" sz="2800" b="1" dirty="0" smtClean="0">
                <a:latin typeface="Arial" charset="0"/>
              </a:rPr>
              <a:t>социальная изоляция; </a:t>
            </a:r>
          </a:p>
          <a:p>
            <a:pPr marL="269875" indent="-269875" eaLnBrk="1" hangingPunct="1">
              <a:spcBef>
                <a:spcPts val="0"/>
              </a:spcBef>
              <a:tabLst>
                <a:tab pos="90488" algn="l"/>
              </a:tabLst>
              <a:defRPr/>
            </a:pPr>
            <a:endParaRPr lang="ru-RU" sz="2800" b="1" dirty="0" smtClean="0">
              <a:latin typeface="Arial" charset="0"/>
            </a:endParaRPr>
          </a:p>
          <a:p>
            <a:pPr marL="269875" indent="-269875" eaLnBrk="1" hangingPunct="1">
              <a:spcBef>
                <a:spcPts val="0"/>
              </a:spcBef>
              <a:tabLst>
                <a:tab pos="90488" algn="l"/>
              </a:tabLst>
              <a:defRPr/>
            </a:pPr>
            <a:r>
              <a:rPr lang="ru-RU" sz="2800" b="1" dirty="0" smtClean="0">
                <a:latin typeface="Arial" charset="0"/>
              </a:rPr>
              <a:t>физическая и эмоциональная изоляция; </a:t>
            </a:r>
          </a:p>
          <a:p>
            <a:pPr marL="269875" indent="-269875" eaLnBrk="1" hangingPunct="1">
              <a:spcBef>
                <a:spcPts val="0"/>
              </a:spcBef>
              <a:tabLst>
                <a:tab pos="90488" algn="l"/>
              </a:tabLst>
              <a:defRPr/>
            </a:pPr>
            <a:endParaRPr lang="ru-RU" sz="2800" b="1" dirty="0" smtClean="0">
              <a:latin typeface="Arial" charset="0"/>
            </a:endParaRPr>
          </a:p>
          <a:p>
            <a:pPr marL="269875" indent="-269875" eaLnBrk="1" hangingPunct="1">
              <a:spcBef>
                <a:spcPts val="0"/>
              </a:spcBef>
              <a:tabLst>
                <a:tab pos="90488" algn="l"/>
              </a:tabLst>
              <a:defRPr/>
            </a:pPr>
            <a:r>
              <a:rPr lang="ru-RU" sz="2800" b="1" dirty="0" smtClean="0">
                <a:latin typeface="Arial" charset="0"/>
              </a:rPr>
              <a:t>боязнь оказаться не в состоянии вернуться к работе. </a:t>
            </a:r>
          </a:p>
        </p:txBody>
      </p:sp>
      <p:pic>
        <p:nvPicPr>
          <p:cNvPr id="9220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00113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7038" y="214313"/>
            <a:ext cx="8824912" cy="1431925"/>
          </a:xfrm>
        </p:spPr>
        <p:txBody>
          <a:bodyPr/>
          <a:lstStyle/>
          <a:p>
            <a:pPr algn="ctr">
              <a:defRPr/>
            </a:pPr>
            <a:r>
              <a:rPr lang="ru-RU" sz="3700" dirty="0" smtClean="0">
                <a:solidFill>
                  <a:srgbClr val="FFFF00"/>
                </a:solidFill>
                <a:latin typeface="Arial" charset="0"/>
              </a:rPr>
              <a:t/>
            </a:r>
            <a:br>
              <a:rPr lang="ru-RU" sz="3700" dirty="0" smtClean="0">
                <a:solidFill>
                  <a:srgbClr val="FFFF00"/>
                </a:solidFill>
                <a:latin typeface="Arial" charset="0"/>
              </a:rPr>
            </a:br>
            <a:r>
              <a:rPr lang="ru-RU" sz="3700" dirty="0" smtClean="0">
                <a:solidFill>
                  <a:srgbClr val="FFFF00"/>
                </a:solidFill>
                <a:latin typeface="Arial" charset="0"/>
              </a:rPr>
              <a:t>Для успешного решения проблем</a:t>
            </a:r>
            <a:br>
              <a:rPr lang="ru-RU" sz="3700" dirty="0" smtClean="0">
                <a:solidFill>
                  <a:srgbClr val="FFFF00"/>
                </a:solidFill>
                <a:latin typeface="Arial" charset="0"/>
              </a:rPr>
            </a:br>
            <a:r>
              <a:rPr lang="ru-RU" sz="3700" dirty="0" smtClean="0">
                <a:solidFill>
                  <a:srgbClr val="FFFF00"/>
                </a:solidFill>
                <a:latin typeface="Arial" charset="0"/>
              </a:rPr>
              <a:t>пациентам со </a:t>
            </a:r>
            <a:r>
              <a:rPr lang="ru-RU" sz="3700" dirty="0" err="1" smtClean="0">
                <a:solidFill>
                  <a:srgbClr val="FFFF00"/>
                </a:solidFill>
                <a:latin typeface="Arial" charset="0"/>
              </a:rPr>
              <a:t>стомой</a:t>
            </a:r>
            <a:r>
              <a:rPr lang="ru-RU" sz="3700" dirty="0" smtClean="0">
                <a:solidFill>
                  <a:srgbClr val="FFFF00"/>
                </a:solidFill>
                <a:latin typeface="Arial" charset="0"/>
              </a:rPr>
              <a:t> необходимо: </a:t>
            </a:r>
            <a:br>
              <a:rPr lang="ru-RU" sz="3700" dirty="0" smtClean="0">
                <a:solidFill>
                  <a:srgbClr val="FFFF00"/>
                </a:solidFill>
                <a:latin typeface="Arial" charset="0"/>
              </a:rPr>
            </a:br>
            <a:endParaRPr lang="ru-RU" sz="3700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813" y="1989138"/>
            <a:ext cx="8143875" cy="3082925"/>
          </a:xfrm>
        </p:spPr>
        <p:txBody>
          <a:bodyPr/>
          <a:lstStyle/>
          <a:p>
            <a:pPr marL="269875" indent="-269875" eaLnBrk="1" hangingPunct="1">
              <a:spcBef>
                <a:spcPts val="0"/>
              </a:spcBef>
              <a:spcAft>
                <a:spcPts val="1200"/>
              </a:spcAft>
              <a:tabLst>
                <a:tab pos="90488" algn="l"/>
              </a:tabLst>
              <a:defRPr/>
            </a:pPr>
            <a:r>
              <a:rPr lang="ru-RU" sz="3600" b="1" dirty="0" smtClean="0">
                <a:latin typeface="Arial" charset="0"/>
              </a:rPr>
              <a:t>иметь четкое представление</a:t>
            </a:r>
          </a:p>
          <a:p>
            <a:pPr marL="269875" indent="-269875" eaLnBrk="1" hangingPunct="1">
              <a:spcBef>
                <a:spcPts val="0"/>
              </a:spcBef>
              <a:spcAft>
                <a:spcPts val="1200"/>
              </a:spcAft>
              <a:buFont typeface="Wingdings" pitchFamily="2" charset="2"/>
              <a:buNone/>
              <a:tabLst>
                <a:tab pos="90488" algn="l"/>
              </a:tabLst>
              <a:defRPr/>
            </a:pPr>
            <a:r>
              <a:rPr lang="ru-RU" sz="3600" b="1" dirty="0" smtClean="0">
                <a:latin typeface="Arial" charset="0"/>
              </a:rPr>
              <a:t>  об изменениях в организме </a:t>
            </a:r>
          </a:p>
          <a:p>
            <a:pPr marL="269875" indent="-269875" eaLnBrk="1" hangingPunct="1">
              <a:spcBef>
                <a:spcPts val="0"/>
              </a:spcBef>
              <a:spcAft>
                <a:spcPts val="1200"/>
              </a:spcAft>
              <a:buFont typeface="Wingdings" pitchFamily="2" charset="2"/>
              <a:buNone/>
              <a:tabLst>
                <a:tab pos="90488" algn="l"/>
              </a:tabLst>
              <a:defRPr/>
            </a:pPr>
            <a:r>
              <a:rPr lang="ru-RU" sz="3600" b="1" dirty="0" smtClean="0">
                <a:latin typeface="Arial" charset="0"/>
              </a:rPr>
              <a:t>  вследствие  перенесенной операции;</a:t>
            </a:r>
          </a:p>
          <a:p>
            <a:pPr marL="269875" indent="-269875" eaLnBrk="1" hangingPunct="1">
              <a:spcBef>
                <a:spcPts val="0"/>
              </a:spcBef>
              <a:spcAft>
                <a:spcPts val="1200"/>
              </a:spcAft>
              <a:buFont typeface="Wingdings" pitchFamily="2" charset="2"/>
              <a:buNone/>
              <a:tabLst>
                <a:tab pos="90488" algn="l"/>
              </a:tabLst>
              <a:defRPr/>
            </a:pPr>
            <a:endParaRPr lang="ru-RU" sz="3600" b="1" dirty="0" smtClean="0">
              <a:latin typeface="Arial" charset="0"/>
            </a:endParaRPr>
          </a:p>
          <a:p>
            <a:pPr marL="269875" indent="-269875" eaLnBrk="1" hangingPunct="1">
              <a:spcBef>
                <a:spcPts val="0"/>
              </a:spcBef>
              <a:spcAft>
                <a:spcPts val="1200"/>
              </a:spcAft>
              <a:tabLst>
                <a:tab pos="90488" algn="l"/>
              </a:tabLst>
              <a:defRPr/>
            </a:pPr>
            <a:r>
              <a:rPr lang="ru-RU" sz="3600" b="1" dirty="0" smtClean="0">
                <a:latin typeface="Arial" charset="0"/>
              </a:rPr>
              <a:t>получать квалифицированную     </a:t>
            </a:r>
          </a:p>
          <a:p>
            <a:pPr marL="269875" indent="-269875" eaLnBrk="1" hangingPunct="1">
              <a:spcBef>
                <a:spcPts val="0"/>
              </a:spcBef>
              <a:spcAft>
                <a:spcPts val="1200"/>
              </a:spcAft>
              <a:buFont typeface="Wingdings" pitchFamily="2" charset="2"/>
              <a:buNone/>
              <a:tabLst>
                <a:tab pos="90488" algn="l"/>
              </a:tabLst>
              <a:defRPr/>
            </a:pPr>
            <a:r>
              <a:rPr lang="ru-RU" sz="3600" b="1" dirty="0" smtClean="0">
                <a:latin typeface="Arial" charset="0"/>
              </a:rPr>
              <a:t>   помощь по уходу за стомой;</a:t>
            </a:r>
          </a:p>
          <a:p>
            <a:pPr marL="269875" indent="-269875" eaLnBrk="1" hangingPunct="1">
              <a:spcBef>
                <a:spcPts val="0"/>
              </a:spcBef>
              <a:spcAft>
                <a:spcPts val="1200"/>
              </a:spcAft>
              <a:tabLst>
                <a:tab pos="90488" algn="l"/>
              </a:tabLst>
              <a:defRPr/>
            </a:pPr>
            <a:endParaRPr lang="ru-RU" sz="3600" b="1" dirty="0" smtClean="0">
              <a:latin typeface="Arial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>
                <a:solidFill>
                  <a:srgbClr val="00FF00"/>
                </a:solidFill>
              </a:rPr>
              <a:t/>
            </a:r>
            <a:br>
              <a:rPr lang="ru-RU" dirty="0" smtClean="0">
                <a:solidFill>
                  <a:srgbClr val="00FF00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2488" y="2060575"/>
            <a:ext cx="7896225" cy="2290763"/>
          </a:xfrm>
        </p:spPr>
        <p:txBody>
          <a:bodyPr/>
          <a:lstStyle/>
          <a:p>
            <a:pPr marL="269875" indent="-269875">
              <a:spcBef>
                <a:spcPct val="0"/>
              </a:spcBef>
              <a:spcAft>
                <a:spcPts val="4800"/>
              </a:spcAft>
              <a:buClr>
                <a:srgbClr val="FFFF00"/>
              </a:buClr>
              <a:buSzPct val="100000"/>
              <a:buFont typeface="Wingdings" pitchFamily="2" charset="2"/>
              <a:buChar char="§"/>
              <a:tabLst>
                <a:tab pos="90488" algn="l"/>
              </a:tabLst>
              <a:defRPr/>
            </a:pPr>
            <a:r>
              <a:rPr lang="ru-RU" sz="3600" b="1" kern="1200" dirty="0" smtClean="0">
                <a:latin typeface="Arial" charset="0"/>
              </a:rPr>
              <a:t>применять современные средства ухода за стомой</a:t>
            </a:r>
          </a:p>
          <a:p>
            <a:pPr marL="269875" indent="-269875">
              <a:spcBef>
                <a:spcPct val="0"/>
              </a:spcBef>
              <a:spcAft>
                <a:spcPts val="4800"/>
              </a:spcAft>
              <a:buClr>
                <a:srgbClr val="FFFF00"/>
              </a:buClr>
              <a:buSzPct val="100000"/>
              <a:buFont typeface="Wingdings" pitchFamily="2" charset="2"/>
              <a:buChar char="§"/>
              <a:tabLst>
                <a:tab pos="90488" algn="l"/>
              </a:tabLst>
              <a:defRPr/>
            </a:pPr>
            <a:r>
              <a:rPr lang="ru-RU" sz="3600" b="1" dirty="0" smtClean="0">
                <a:latin typeface="Arial" charset="0"/>
              </a:rPr>
              <a:t>общаться  со </a:t>
            </a:r>
            <a:r>
              <a:rPr lang="ru-RU" sz="3600" b="1" dirty="0" err="1" smtClean="0">
                <a:latin typeface="Arial" charset="0"/>
              </a:rPr>
              <a:t>стомированными</a:t>
            </a:r>
            <a:r>
              <a:rPr lang="ru-RU" sz="3600" b="1" dirty="0" smtClean="0">
                <a:latin typeface="Arial" charset="0"/>
              </a:rPr>
              <a:t> людьми, имеющими достаточный опыт                               жизни со стомой.</a:t>
            </a:r>
            <a:endParaRPr lang="ru-RU" sz="3600" b="1" dirty="0" smtClean="0"/>
          </a:p>
        </p:txBody>
      </p:sp>
      <p:pic>
        <p:nvPicPr>
          <p:cNvPr id="1126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1863" y="4941888"/>
            <a:ext cx="2952750" cy="171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427038" y="214313"/>
            <a:ext cx="8824912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ru-RU" sz="3700" b="1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j-ea"/>
                <a:cs typeface="+mj-cs"/>
              </a:rPr>
              <a:t/>
            </a:r>
            <a:br>
              <a:rPr lang="ru-RU" sz="3700" b="1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j-ea"/>
                <a:cs typeface="+mj-cs"/>
              </a:rPr>
            </a:br>
            <a:r>
              <a:rPr lang="ru-RU" sz="3700" b="1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j-ea"/>
                <a:cs typeface="+mj-cs"/>
              </a:rPr>
              <a:t>Для успешного решения проблем</a:t>
            </a:r>
            <a:br>
              <a:rPr lang="ru-RU" sz="3700" b="1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j-ea"/>
                <a:cs typeface="+mj-cs"/>
              </a:rPr>
            </a:br>
            <a:r>
              <a:rPr lang="ru-RU" sz="3700" b="1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j-ea"/>
                <a:cs typeface="+mj-cs"/>
              </a:rPr>
              <a:t>пациентам со стомой необходимо: </a:t>
            </a:r>
            <a:br>
              <a:rPr lang="ru-RU" sz="3700" b="1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j-ea"/>
                <a:cs typeface="+mj-cs"/>
              </a:rPr>
            </a:br>
            <a:endParaRPr lang="ru-RU" sz="3700" b="1" kern="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1430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1116013" y="0"/>
            <a:ext cx="7894637" cy="1700213"/>
          </a:xfrm>
        </p:spPr>
        <p:txBody>
          <a:bodyPr/>
          <a:lstStyle/>
          <a:p>
            <a:pPr algn="ctr">
              <a:buFont typeface="Wingdings" pitchFamily="2" charset="2"/>
              <a:buNone/>
              <a:defRPr/>
            </a:pPr>
            <a:r>
              <a:rPr lang="ru-RU" sz="3700" b="1" dirty="0" smtClean="0">
                <a:solidFill>
                  <a:srgbClr val="FFFF00"/>
                </a:solidFill>
                <a:latin typeface="Arial" charset="0"/>
                <a:ea typeface="+mj-ea"/>
                <a:cs typeface="+mj-cs"/>
              </a:rPr>
              <a:t>Задача медицинских сестер - помочь пациенту, научить его  жить с новыми проблемами</a:t>
            </a:r>
          </a:p>
        </p:txBody>
      </p:sp>
      <p:sp>
        <p:nvSpPr>
          <p:cNvPr id="12292" name="TextBox 5"/>
          <p:cNvSpPr txBox="1">
            <a:spLocks noChangeArrowheads="1"/>
          </p:cNvSpPr>
          <p:nvPr/>
        </p:nvSpPr>
        <p:spPr bwMode="auto">
          <a:xfrm>
            <a:off x="504825" y="5540375"/>
            <a:ext cx="8747125" cy="120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/>
              <a:t>качество жизни пациента меняется, но жизнь продолжается</a:t>
            </a:r>
          </a:p>
        </p:txBody>
      </p:sp>
      <p:pic>
        <p:nvPicPr>
          <p:cNvPr id="12293" name="Рисунок 7" descr="doctors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875" y="2060575"/>
            <a:ext cx="4248150" cy="343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умерки">
  <a:themeElements>
    <a:clrScheme name="Сумерки 2">
      <a:dk1>
        <a:srgbClr val="000099"/>
      </a:dk1>
      <a:lt1>
        <a:srgbClr val="FFFFFF"/>
      </a:lt1>
      <a:dk2>
        <a:srgbClr val="000066"/>
      </a:dk2>
      <a:lt2>
        <a:srgbClr val="EAEAEA"/>
      </a:lt2>
      <a:accent1>
        <a:srgbClr val="66CCFF"/>
      </a:accent1>
      <a:accent2>
        <a:srgbClr val="0066FF"/>
      </a:accent2>
      <a:accent3>
        <a:srgbClr val="AAAAB8"/>
      </a:accent3>
      <a:accent4>
        <a:srgbClr val="DADADA"/>
      </a:accent4>
      <a:accent5>
        <a:srgbClr val="B8E2FF"/>
      </a:accent5>
      <a:accent6>
        <a:srgbClr val="005CE7"/>
      </a:accent6>
      <a:hlink>
        <a:srgbClr val="FFFFCC"/>
      </a:hlink>
      <a:folHlink>
        <a:srgbClr val="99CC00"/>
      </a:folHlink>
    </a:clrScheme>
    <a:fontScheme name="Сумерки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умерки 1">
        <a:dk1>
          <a:srgbClr val="BD3737"/>
        </a:dk1>
        <a:lt1>
          <a:srgbClr val="FFFFFF"/>
        </a:lt1>
        <a:dk2>
          <a:srgbClr val="721E1E"/>
        </a:dk2>
        <a:lt2>
          <a:srgbClr val="FFCC00"/>
        </a:lt2>
        <a:accent1>
          <a:srgbClr val="FF6600"/>
        </a:accent1>
        <a:accent2>
          <a:srgbClr val="CC3300"/>
        </a:accent2>
        <a:accent3>
          <a:srgbClr val="BCABAB"/>
        </a:accent3>
        <a:accent4>
          <a:srgbClr val="DADADA"/>
        </a:accent4>
        <a:accent5>
          <a:srgbClr val="FFB8AA"/>
        </a:accent5>
        <a:accent6>
          <a:srgbClr val="B92D00"/>
        </a:accent6>
        <a:hlink>
          <a:srgbClr val="F7CC2F"/>
        </a:hlink>
        <a:folHlink>
          <a:srgbClr val="C7C6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2">
        <a:dk1>
          <a:srgbClr val="000099"/>
        </a:dk1>
        <a:lt1>
          <a:srgbClr val="FFFFFF"/>
        </a:lt1>
        <a:dk2>
          <a:srgbClr val="000066"/>
        </a:dk2>
        <a:lt2>
          <a:srgbClr val="EAEAEA"/>
        </a:lt2>
        <a:accent1>
          <a:srgbClr val="66CCFF"/>
        </a:accent1>
        <a:accent2>
          <a:srgbClr val="0066FF"/>
        </a:accent2>
        <a:accent3>
          <a:srgbClr val="AAAAB8"/>
        </a:accent3>
        <a:accent4>
          <a:srgbClr val="DADADA"/>
        </a:accent4>
        <a:accent5>
          <a:srgbClr val="B8E2FF"/>
        </a:accent5>
        <a:accent6>
          <a:srgbClr val="005CE7"/>
        </a:accent6>
        <a:hlink>
          <a:srgbClr val="FFFFCC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3">
        <a:dk1>
          <a:srgbClr val="6600CC"/>
        </a:dk1>
        <a:lt1>
          <a:srgbClr val="FFFFFF"/>
        </a:lt1>
        <a:dk2>
          <a:srgbClr val="4B0096"/>
        </a:dk2>
        <a:lt2>
          <a:srgbClr val="CDD7DF"/>
        </a:lt2>
        <a:accent1>
          <a:srgbClr val="9999FF"/>
        </a:accent1>
        <a:accent2>
          <a:srgbClr val="7850BA"/>
        </a:accent2>
        <a:accent3>
          <a:srgbClr val="B1AAC9"/>
        </a:accent3>
        <a:accent4>
          <a:srgbClr val="DADADA"/>
        </a:accent4>
        <a:accent5>
          <a:srgbClr val="CACAFF"/>
        </a:accent5>
        <a:accent6>
          <a:srgbClr val="6C48A8"/>
        </a:accent6>
        <a:hlink>
          <a:srgbClr val="00CCFF"/>
        </a:hlink>
        <a:folHlink>
          <a:srgbClr val="0796B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4">
        <a:dk1>
          <a:srgbClr val="55863C"/>
        </a:dk1>
        <a:lt1>
          <a:srgbClr val="FFFFFF"/>
        </a:lt1>
        <a:dk2>
          <a:srgbClr val="375F2F"/>
        </a:dk2>
        <a:lt2>
          <a:srgbClr val="D1EFB3"/>
        </a:lt2>
        <a:accent1>
          <a:srgbClr val="00CC66"/>
        </a:accent1>
        <a:accent2>
          <a:srgbClr val="8EAC66"/>
        </a:accent2>
        <a:accent3>
          <a:srgbClr val="AEB6AD"/>
        </a:accent3>
        <a:accent4>
          <a:srgbClr val="DADADA"/>
        </a:accent4>
        <a:accent5>
          <a:srgbClr val="AAE2B8"/>
        </a:accent5>
        <a:accent6>
          <a:srgbClr val="809B5C"/>
        </a:accent6>
        <a:hlink>
          <a:srgbClr val="B4EF7F"/>
        </a:hlink>
        <a:folHlink>
          <a:srgbClr val="F8F6A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5">
        <a:dk1>
          <a:srgbClr val="588073"/>
        </a:dk1>
        <a:lt1>
          <a:srgbClr val="FFFFFF"/>
        </a:lt1>
        <a:dk2>
          <a:srgbClr val="486768"/>
        </a:dk2>
        <a:lt2>
          <a:srgbClr val="DDDDDD"/>
        </a:lt2>
        <a:accent1>
          <a:srgbClr val="33CCCC"/>
        </a:accent1>
        <a:accent2>
          <a:srgbClr val="008871"/>
        </a:accent2>
        <a:accent3>
          <a:srgbClr val="B1B8B9"/>
        </a:accent3>
        <a:accent4>
          <a:srgbClr val="DADADA"/>
        </a:accent4>
        <a:accent5>
          <a:srgbClr val="ADE2E2"/>
        </a:accent5>
        <a:accent6>
          <a:srgbClr val="007B66"/>
        </a:accent6>
        <a:hlink>
          <a:srgbClr val="00CC99"/>
        </a:hlink>
        <a:folHlink>
          <a:srgbClr val="A8A8A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6">
        <a:dk1>
          <a:srgbClr val="6B6C75"/>
        </a:dk1>
        <a:lt1>
          <a:srgbClr val="FFFFFF"/>
        </a:lt1>
        <a:dk2>
          <a:srgbClr val="575863"/>
        </a:dk2>
        <a:lt2>
          <a:srgbClr val="FFFFCC"/>
        </a:lt2>
        <a:accent1>
          <a:srgbClr val="677481"/>
        </a:accent1>
        <a:accent2>
          <a:srgbClr val="697E5E"/>
        </a:accent2>
        <a:accent3>
          <a:srgbClr val="B4B4B7"/>
        </a:accent3>
        <a:accent4>
          <a:srgbClr val="DADADA"/>
        </a:accent4>
        <a:accent5>
          <a:srgbClr val="B8BCC1"/>
        </a:accent5>
        <a:accent6>
          <a:srgbClr val="5E7254"/>
        </a:accent6>
        <a:hlink>
          <a:srgbClr val="E9E77F"/>
        </a:hlink>
        <a:folHlink>
          <a:srgbClr val="D3A44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7">
        <a:dk1>
          <a:srgbClr val="000000"/>
        </a:dk1>
        <a:lt1>
          <a:srgbClr val="C4D6BE"/>
        </a:lt1>
        <a:dk2>
          <a:srgbClr val="339966"/>
        </a:dk2>
        <a:lt2>
          <a:srgbClr val="EFFBF0"/>
        </a:lt2>
        <a:accent1>
          <a:srgbClr val="DDDDDD"/>
        </a:accent1>
        <a:accent2>
          <a:srgbClr val="CCFF99"/>
        </a:accent2>
        <a:accent3>
          <a:srgbClr val="DEE8DB"/>
        </a:accent3>
        <a:accent4>
          <a:srgbClr val="000000"/>
        </a:accent4>
        <a:accent5>
          <a:srgbClr val="EBEBEB"/>
        </a:accent5>
        <a:accent6>
          <a:srgbClr val="B9E78A"/>
        </a:accent6>
        <a:hlink>
          <a:srgbClr val="009900"/>
        </a:hlink>
        <a:folHlink>
          <a:srgbClr val="33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умерки 8">
        <a:dk1>
          <a:srgbClr val="000000"/>
        </a:dk1>
        <a:lt1>
          <a:srgbClr val="D6DAE4"/>
        </a:lt1>
        <a:dk2>
          <a:srgbClr val="000099"/>
        </a:dk2>
        <a:lt2>
          <a:srgbClr val="FFFFFF"/>
        </a:lt2>
        <a:accent1>
          <a:srgbClr val="BFDEE3"/>
        </a:accent1>
        <a:accent2>
          <a:srgbClr val="C0C0C0"/>
        </a:accent2>
        <a:accent3>
          <a:srgbClr val="E8EAEF"/>
        </a:accent3>
        <a:accent4>
          <a:srgbClr val="000000"/>
        </a:accent4>
        <a:accent5>
          <a:srgbClr val="DCECEF"/>
        </a:accent5>
        <a:accent6>
          <a:srgbClr val="AEAEAE"/>
        </a:accent6>
        <a:hlink>
          <a:srgbClr val="3333CC"/>
        </a:hlink>
        <a:folHlink>
          <a:srgbClr val="5E93C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умерки 9">
        <a:dk1>
          <a:srgbClr val="4A2500"/>
        </a:dk1>
        <a:lt1>
          <a:srgbClr val="C2C0BA"/>
        </a:lt1>
        <a:dk2>
          <a:srgbClr val="788569"/>
        </a:dk2>
        <a:lt2>
          <a:srgbClr val="F4F4EC"/>
        </a:lt2>
        <a:accent1>
          <a:srgbClr val="E1DFC1"/>
        </a:accent1>
        <a:accent2>
          <a:srgbClr val="A5A7AF"/>
        </a:accent2>
        <a:accent3>
          <a:srgbClr val="DDDCD9"/>
        </a:accent3>
        <a:accent4>
          <a:srgbClr val="3E1E00"/>
        </a:accent4>
        <a:accent5>
          <a:srgbClr val="EEECDD"/>
        </a:accent5>
        <a:accent6>
          <a:srgbClr val="95979E"/>
        </a:accent6>
        <a:hlink>
          <a:srgbClr val="9C9800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Shimmer</Template>
  <TotalTime>5136</TotalTime>
  <Words>371</Words>
  <Application>Microsoft Office PowerPoint</Application>
  <PresentationFormat>Экран (4:3)</PresentationFormat>
  <Paragraphs>119</Paragraphs>
  <Slides>22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30" baseType="lpstr">
      <vt:lpstr>Tahoma</vt:lpstr>
      <vt:lpstr>Arial</vt:lpstr>
      <vt:lpstr>Wingdings</vt:lpstr>
      <vt:lpstr>Calibri</vt:lpstr>
      <vt:lpstr>Times New Roman</vt:lpstr>
      <vt:lpstr>Verdana</vt:lpstr>
      <vt:lpstr>Сумерки</vt:lpstr>
      <vt:lpstr>Точечный рисунок</vt:lpstr>
      <vt:lpstr>Бюджетное учреждение здравоохранения Омской области «Клинический онкологический диспансер»</vt:lpstr>
      <vt:lpstr>Слайд 2</vt:lpstr>
      <vt:lpstr>Что такое стома?</vt:lpstr>
      <vt:lpstr>Осложнения при стоме</vt:lpstr>
      <vt:lpstr>Слайд 5</vt:lpstr>
      <vt:lpstr>Проблемы стомированных пациентов</vt:lpstr>
      <vt:lpstr> Для успешного решения проблем пациентам со стомой необходимо:  </vt:lpstr>
      <vt:lpstr> </vt:lpstr>
      <vt:lpstr>Слайд 9</vt:lpstr>
      <vt:lpstr>Слайд 10</vt:lpstr>
      <vt:lpstr>Слайд 11</vt:lpstr>
      <vt:lpstr>Сигмостома</vt:lpstr>
      <vt:lpstr>Формирование стомы</vt:lpstr>
      <vt:lpstr> Основные принципы восстановления  нарушенной функции кишечника </vt:lpstr>
      <vt:lpstr>Дневник самоконтроля пациента</vt:lpstr>
      <vt:lpstr>Однокомпонентные калоприемники </vt:lpstr>
      <vt:lpstr>   </vt:lpstr>
      <vt:lpstr>Слайд 18</vt:lpstr>
      <vt:lpstr>Слайд 19</vt:lpstr>
      <vt:lpstr>Слайд 20</vt:lpstr>
      <vt:lpstr>Слайд 21</vt:lpstr>
      <vt:lpstr>Слайд 22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ОПСА</cp:lastModifiedBy>
  <cp:revision>228</cp:revision>
  <dcterms:created xsi:type="dcterms:W3CDTF">2009-05-21T10:21:56Z</dcterms:created>
  <dcterms:modified xsi:type="dcterms:W3CDTF">2012-05-03T04:16:57Z</dcterms:modified>
</cp:coreProperties>
</file>