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0" r:id="rId1"/>
  </p:sldMasterIdLst>
  <p:notesMasterIdLst>
    <p:notesMasterId r:id="rId36"/>
  </p:notesMasterIdLst>
  <p:sldIdLst>
    <p:sldId id="335" r:id="rId2"/>
    <p:sldId id="450" r:id="rId3"/>
    <p:sldId id="451" r:id="rId4"/>
    <p:sldId id="453" r:id="rId5"/>
    <p:sldId id="501" r:id="rId6"/>
    <p:sldId id="457" r:id="rId7"/>
    <p:sldId id="460" r:id="rId8"/>
    <p:sldId id="461" r:id="rId9"/>
    <p:sldId id="464" r:id="rId10"/>
    <p:sldId id="465" r:id="rId11"/>
    <p:sldId id="466" r:id="rId12"/>
    <p:sldId id="467" r:id="rId13"/>
    <p:sldId id="468" r:id="rId14"/>
    <p:sldId id="469" r:id="rId15"/>
    <p:sldId id="470" r:id="rId16"/>
    <p:sldId id="471" r:id="rId17"/>
    <p:sldId id="472" r:id="rId18"/>
    <p:sldId id="473" r:id="rId19"/>
    <p:sldId id="474" r:id="rId20"/>
    <p:sldId id="475" r:id="rId21"/>
    <p:sldId id="476" r:id="rId22"/>
    <p:sldId id="477" r:id="rId23"/>
    <p:sldId id="478" r:id="rId24"/>
    <p:sldId id="479" r:id="rId25"/>
    <p:sldId id="480" r:id="rId26"/>
    <p:sldId id="481" r:id="rId27"/>
    <p:sldId id="482" r:id="rId28"/>
    <p:sldId id="483" r:id="rId29"/>
    <p:sldId id="484" r:id="rId30"/>
    <p:sldId id="499" r:id="rId31"/>
    <p:sldId id="489" r:id="rId32"/>
    <p:sldId id="492" r:id="rId33"/>
    <p:sldId id="494" r:id="rId34"/>
    <p:sldId id="370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A8F00"/>
    <a:srgbClr val="FF6600"/>
    <a:srgbClr val="00FFFF"/>
    <a:srgbClr val="FFFFFF"/>
    <a:srgbClr val="000000"/>
    <a:srgbClr val="00FF00"/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0401" autoAdjust="0"/>
    <p:restoredTop sz="94660"/>
  </p:normalViewPr>
  <p:slideViewPr>
    <p:cSldViewPr>
      <p:cViewPr varScale="1">
        <p:scale>
          <a:sx n="84" d="100"/>
          <a:sy n="84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804FE5AD-0926-4A86-BF07-680A222E0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CB7082-166B-4B1D-A0A9-B4FC73CBF89E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500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500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C2C93-01D7-466C-B08E-FE63157178D1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47FDE-4AFA-4256-A8AD-EBD9899E6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C5521-5647-4862-B707-0C942841CBD0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BED37-21CD-4E9F-9FA7-B46B28178E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3D010-B01D-4252-8040-BC07CD12028D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6D25F-6699-4DA7-8E53-3B6C01518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0D20F-F4E7-4ACF-9139-6F2DBEF656DC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3536E-DE20-4340-9EC9-10E2DD080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5360F-64BA-40F4-87D5-0B8A37524780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454C1-1D3D-4D26-9E7C-BB9CCBD476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9A431-5519-49F1-BC8A-D6A064B619EF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43DEB-73E6-477A-AC59-2A9B39F5CF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726E6-CE51-456E-BEC8-6B2AC7DEF4F9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69E88-A6BF-48EF-9B7F-46C2C30A92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B45CD-3C93-463D-B3C0-78603B88109D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B6DA3-4689-4A59-9A7C-F62114D83F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0D6DE-48B7-4B76-8C2C-EFED305B425B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25528-0063-4E4A-BEBC-8EDB8F57D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94F42-A200-41D8-BB2E-47D9DDED989B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23441-6B82-4ECC-9373-742F8C7BC0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BE330-B403-4184-86DF-CAD774D38E97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3FA2F-42C3-40F5-B98B-523416F2D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83971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72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73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7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7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7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7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7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397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C6D2B8E-73C1-4CAE-956A-E2F290F7FED6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8398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398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13ACB0E-FE0D-4E4C-839F-1023064D0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398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398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65" r:id="rId1"/>
    <p:sldLayoutId id="2147484255" r:id="rId2"/>
    <p:sldLayoutId id="2147484256" r:id="rId3"/>
    <p:sldLayoutId id="2147484257" r:id="rId4"/>
    <p:sldLayoutId id="2147484258" r:id="rId5"/>
    <p:sldLayoutId id="2147484259" r:id="rId6"/>
    <p:sldLayoutId id="2147484260" r:id="rId7"/>
    <p:sldLayoutId id="2147484261" r:id="rId8"/>
    <p:sldLayoutId id="2147484262" r:id="rId9"/>
    <p:sldLayoutId id="2147484263" r:id="rId10"/>
    <p:sldLayoutId id="21474842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572000" y="6121400"/>
            <a:ext cx="4356100" cy="476250"/>
          </a:xfrm>
        </p:spPr>
        <p:txBody>
          <a:bodyPr anchor="b"/>
          <a:lstStyle/>
          <a:p>
            <a:pPr algn="l">
              <a:defRPr/>
            </a:pP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Максимова Г.С.,</a:t>
            </a:r>
          </a:p>
          <a:p>
            <a:pPr algn="l">
              <a:defRPr/>
            </a:pP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старшая медицинская сестра поликлиники № 1</a:t>
            </a:r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3708400" y="1989138"/>
            <a:ext cx="5435600" cy="2303462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3700" b="1" dirty="0" smtClean="0">
                <a:cs typeface="Tahoma" pitchFamily="34" charset="0"/>
              </a:rPr>
              <a:t>Технология простой медицинской услуги </a:t>
            </a:r>
            <a:r>
              <a:rPr lang="ru-RU" sz="3700" b="1" dirty="0" smtClean="0">
                <a:latin typeface="Tahoma"/>
                <a:cs typeface="Tahoma" pitchFamily="34" charset="0"/>
              </a:rPr>
              <a:t>«</a:t>
            </a:r>
            <a:r>
              <a:rPr lang="ru-RU" sz="3700" b="1" dirty="0" smtClean="0">
                <a:cs typeface="Tahoma" pitchFamily="34" charset="0"/>
              </a:rPr>
              <a:t>Взятие мазка на цитологическое исследование</a:t>
            </a:r>
            <a:r>
              <a:rPr lang="ru-RU" sz="3700" b="1" dirty="0" smtClean="0">
                <a:latin typeface="Tahoma"/>
                <a:cs typeface="Tahoma" pitchFamily="34" charset="0"/>
              </a:rPr>
              <a:t>»</a:t>
            </a:r>
            <a:endParaRPr lang="ru-RU" sz="3700" b="1" dirty="0" smtClean="0">
              <a:cs typeface="Tahoma" pitchFamily="34" charset="0"/>
            </a:endParaRPr>
          </a:p>
        </p:txBody>
      </p:sp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900113" y="260350"/>
            <a:ext cx="7924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Бюджетное  учреждение здравоохранения Омской области «Клинический  онкологический диспансер»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8" name="Picture 2" descr="C:\Documents and Settings\Администратор\Рабочий стол\aqycsd-2p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989138"/>
            <a:ext cx="3538537" cy="3095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75" y="401638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800" b="0" dirty="0" smtClean="0">
                <a:cs typeface="Tahoma" pitchFamily="34" charset="0"/>
              </a:rPr>
              <a:t>I</a:t>
            </a:r>
            <a:r>
              <a:rPr lang="ru-RU" sz="3800" b="0" dirty="0" smtClean="0">
                <a:cs typeface="Tahoma" pitchFamily="34" charset="0"/>
              </a:rPr>
              <a:t>. Подготовка к процедуре:</a:t>
            </a:r>
            <a:br>
              <a:rPr lang="ru-RU" sz="3800" b="0" dirty="0" smtClean="0">
                <a:cs typeface="Tahoma" pitchFamily="34" charset="0"/>
              </a:rPr>
            </a:br>
            <a:endParaRPr lang="ru-RU" sz="3800" b="0" dirty="0" smtClean="0"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7950" y="1557338"/>
            <a:ext cx="9358313" cy="658812"/>
          </a:xfrm>
        </p:spPr>
        <p:txBody>
          <a:bodyPr/>
          <a:lstStyle/>
          <a:p>
            <a:pPr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3400" b="1" dirty="0" smtClean="0">
                <a:cs typeface="Tahoma" pitchFamily="34" charset="0"/>
              </a:rPr>
              <a:t>Подготовить все необходимое для</a:t>
            </a:r>
          </a:p>
          <a:p>
            <a:pPr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3400" b="1" dirty="0" smtClean="0">
                <a:cs typeface="Tahoma" pitchFamily="34" charset="0"/>
              </a:rPr>
              <a:t> выполнения процедуры</a:t>
            </a:r>
          </a:p>
          <a:p>
            <a:pPr eaLnBrk="1" hangingPunct="1">
              <a:spcBef>
                <a:spcPts val="0"/>
              </a:spcBef>
              <a:defRPr/>
            </a:pPr>
            <a:endParaRPr lang="ru-RU" sz="3400" dirty="0" smtClean="0"/>
          </a:p>
          <a:p>
            <a:pPr eaLnBrk="1" hangingPunct="1">
              <a:spcBef>
                <a:spcPts val="0"/>
              </a:spcBef>
              <a:defRPr/>
            </a:pPr>
            <a:endParaRPr lang="ru-RU" sz="3400" dirty="0" smtClean="0"/>
          </a:p>
          <a:p>
            <a:pPr eaLnBrk="1" hangingPunct="1">
              <a:spcBef>
                <a:spcPts val="0"/>
              </a:spcBef>
              <a:defRPr/>
            </a:pPr>
            <a:endParaRPr lang="ru-RU" sz="3400" dirty="0" smtClean="0">
              <a:cs typeface="Tahoma" pitchFamily="34" charset="0"/>
            </a:endParaRPr>
          </a:p>
        </p:txBody>
      </p:sp>
      <p:pic>
        <p:nvPicPr>
          <p:cNvPr id="12292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6" descr="S500364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8450" y="2741613"/>
            <a:ext cx="602773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75" y="401638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800" b="0" dirty="0" smtClean="0">
                <a:cs typeface="Tahoma" pitchFamily="34" charset="0"/>
              </a:rPr>
              <a:t>I</a:t>
            </a:r>
            <a:r>
              <a:rPr lang="ru-RU" sz="3800" b="0" dirty="0" smtClean="0">
                <a:cs typeface="Tahoma" pitchFamily="34" charset="0"/>
              </a:rPr>
              <a:t>. Подготовка к процедуре:</a:t>
            </a:r>
            <a:br>
              <a:rPr lang="ru-RU" sz="3800" b="0" dirty="0" smtClean="0">
                <a:cs typeface="Tahoma" pitchFamily="34" charset="0"/>
              </a:rPr>
            </a:br>
            <a:endParaRPr lang="ru-RU" sz="3800" b="0" dirty="0" smtClean="0"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30188" y="1489075"/>
            <a:ext cx="8229600" cy="5000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cs typeface="Tahoma" pitchFamily="34" charset="0"/>
              </a:rPr>
              <a:t>Постелить на кресло одноразовую салфетку</a:t>
            </a:r>
          </a:p>
          <a:p>
            <a:pPr eaLnBrk="1" hangingPunct="1">
              <a:defRPr/>
            </a:pPr>
            <a:endParaRPr lang="ru-RU" sz="3600" dirty="0" smtClean="0"/>
          </a:p>
          <a:p>
            <a:pPr eaLnBrk="1" hangingPunct="1">
              <a:defRPr/>
            </a:pPr>
            <a:endParaRPr lang="ru-RU" sz="3600" dirty="0" smtClean="0">
              <a:cs typeface="Tahoma" pitchFamily="34" charset="0"/>
            </a:endParaRPr>
          </a:p>
        </p:txBody>
      </p:sp>
      <p:pic>
        <p:nvPicPr>
          <p:cNvPr id="1331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6" descr="DSC0310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2733675"/>
            <a:ext cx="53086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11275" y="333375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700" b="0" dirty="0" smtClean="0">
                <a:cs typeface="Tahoma" pitchFamily="34" charset="0"/>
              </a:rPr>
              <a:t>I</a:t>
            </a:r>
            <a:r>
              <a:rPr lang="ru-RU" sz="3700" b="0" dirty="0" smtClean="0">
                <a:cs typeface="Tahoma" pitchFamily="34" charset="0"/>
              </a:rPr>
              <a:t>. Подготовка к процедуре:</a:t>
            </a:r>
            <a:br>
              <a:rPr lang="ru-RU" sz="3700" b="0" dirty="0" smtClean="0">
                <a:cs typeface="Tahoma" pitchFamily="34" charset="0"/>
              </a:rPr>
            </a:br>
            <a:endParaRPr lang="ru-RU" sz="3700" b="0" dirty="0" smtClean="0"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46088" y="1560513"/>
            <a:ext cx="8229600" cy="5000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400" b="1" dirty="0" smtClean="0">
                <a:cs typeface="Tahoma" pitchFamily="34" charset="0"/>
              </a:rPr>
              <a:t>Объяснить пациентке цель, ход процедуры, получить её согласие</a:t>
            </a:r>
          </a:p>
          <a:p>
            <a:pPr eaLnBrk="1" hangingPunct="1">
              <a:defRPr/>
            </a:pPr>
            <a:endParaRPr lang="ru-RU" sz="3400" dirty="0" smtClean="0"/>
          </a:p>
          <a:p>
            <a:pPr eaLnBrk="1" hangingPunct="1">
              <a:defRPr/>
            </a:pPr>
            <a:endParaRPr lang="ru-RU" sz="3400" dirty="0" smtClean="0"/>
          </a:p>
          <a:p>
            <a:pPr eaLnBrk="1" hangingPunct="1">
              <a:defRPr/>
            </a:pPr>
            <a:endParaRPr lang="ru-RU" sz="3400" dirty="0" smtClean="0">
              <a:cs typeface="Tahoma" pitchFamily="34" charset="0"/>
            </a:endParaRPr>
          </a:p>
        </p:txBody>
      </p:sp>
      <p:pic>
        <p:nvPicPr>
          <p:cNvPr id="14340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6" descr="DSC03078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0838" y="2781300"/>
            <a:ext cx="5543550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8888" y="112713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b="0" dirty="0" smtClean="0">
                <a:cs typeface="Tahoma" pitchFamily="34" charset="0"/>
              </a:rPr>
              <a:t>II</a:t>
            </a:r>
            <a:r>
              <a:rPr lang="ru-RU" sz="3600" b="0" dirty="0" smtClean="0">
                <a:cs typeface="Tahoma" pitchFamily="34" charset="0"/>
              </a:rPr>
              <a:t>.  Выполнение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7313" y="1773238"/>
            <a:ext cx="9309100" cy="5000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500" b="1" dirty="0" smtClean="0">
                <a:cs typeface="Tahoma" pitchFamily="34" charset="0"/>
              </a:rPr>
              <a:t>Надеть стерильные перчатки  </a:t>
            </a:r>
          </a:p>
          <a:p>
            <a:pPr algn="ctr" eaLnBrk="1" hangingPunct="1">
              <a:defRPr/>
            </a:pPr>
            <a:endParaRPr lang="ru-RU" sz="4500" dirty="0" smtClean="0"/>
          </a:p>
          <a:p>
            <a:pPr algn="ctr" eaLnBrk="1" hangingPunct="1">
              <a:defRPr/>
            </a:pPr>
            <a:endParaRPr lang="ru-RU" sz="4500" dirty="0" smtClean="0">
              <a:cs typeface="Tahoma" pitchFamily="34" charset="0"/>
            </a:endParaRPr>
          </a:p>
        </p:txBody>
      </p:sp>
      <p:pic>
        <p:nvPicPr>
          <p:cNvPr id="15364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6" descr="DSC03086.JPG"/>
          <p:cNvPicPr>
            <a:picLocks noChangeAspect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1763713" y="2636838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b="0" dirty="0" smtClean="0">
                <a:cs typeface="Tahoma" pitchFamily="34" charset="0"/>
              </a:rPr>
              <a:t>II</a:t>
            </a:r>
            <a:r>
              <a:rPr lang="ru-RU" sz="3600" b="0" dirty="0" smtClean="0">
                <a:cs typeface="Tahoma" pitchFamily="34" charset="0"/>
              </a:rPr>
              <a:t>.  Выполнение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-252413" y="1700213"/>
            <a:ext cx="9540876" cy="11525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500" b="1" dirty="0" smtClean="0">
                <a:cs typeface="Tahoma" pitchFamily="34" charset="0"/>
              </a:rPr>
              <a:t>Помочь пациентке занять удобное положение на гинекологическом кресле</a:t>
            </a:r>
            <a:endParaRPr lang="ru-RU" sz="3500" dirty="0" smtClean="0"/>
          </a:p>
        </p:txBody>
      </p:sp>
      <p:pic>
        <p:nvPicPr>
          <p:cNvPr id="16388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6" descr="DSC0309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2997200"/>
            <a:ext cx="6697663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75" y="185738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b="0" dirty="0" smtClean="0">
                <a:cs typeface="Tahoma" pitchFamily="34" charset="0"/>
              </a:rPr>
              <a:t>II</a:t>
            </a:r>
            <a:r>
              <a:rPr lang="ru-RU" sz="3600" b="0" dirty="0" smtClean="0">
                <a:cs typeface="Tahoma" pitchFamily="34" charset="0"/>
              </a:rPr>
              <a:t>.  Выполнение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-180975" y="2133600"/>
            <a:ext cx="9144000" cy="3589338"/>
          </a:xfrm>
        </p:spPr>
        <p:txBody>
          <a:bodyPr/>
          <a:lstStyle/>
          <a:p>
            <a:pPr algn="ctr"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3700" b="1" dirty="0" smtClean="0">
                <a:cs typeface="Tahoma" pitchFamily="34" charset="0"/>
              </a:rPr>
              <a:t>В правую руку взять зеркало                  по </a:t>
            </a:r>
            <a:r>
              <a:rPr lang="ru-RU" sz="3700" b="1" dirty="0" err="1" smtClean="0">
                <a:cs typeface="Tahoma" pitchFamily="34" charset="0"/>
              </a:rPr>
              <a:t>Куско</a:t>
            </a:r>
            <a:r>
              <a:rPr lang="ru-RU" sz="3700" b="1" dirty="0" smtClean="0">
                <a:cs typeface="Tahoma" pitchFamily="34" charset="0"/>
              </a:rPr>
              <a:t>, большим и указательным пальцами левой руки раздвинуть большие половые губы, развернуть зеркало на 90 градусов и осторожно ввести во влагалище </a:t>
            </a:r>
            <a:endParaRPr lang="ru-RU" sz="3700" dirty="0" smtClean="0">
              <a:cs typeface="Tahoma" pitchFamily="34" charset="0"/>
            </a:endParaRPr>
          </a:p>
        </p:txBody>
      </p:sp>
      <p:pic>
        <p:nvPicPr>
          <p:cNvPr id="17412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75" y="112713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b="0" dirty="0" smtClean="0">
                <a:cs typeface="Tahoma" pitchFamily="34" charset="0"/>
              </a:rPr>
              <a:t>II</a:t>
            </a:r>
            <a:r>
              <a:rPr lang="ru-RU" sz="3600" b="0" dirty="0" smtClean="0">
                <a:cs typeface="Tahoma" pitchFamily="34" charset="0"/>
              </a:rPr>
              <a:t>.  Выполнение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-431800" y="1776413"/>
            <a:ext cx="9612313" cy="5000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cs typeface="Tahoma" pitchFamily="34" charset="0"/>
              </a:rPr>
              <a:t>   Обнажить шейку матки. Оценить количество слизи на поверхности шейки матки.                 При наличии слизи её следует удалить стерильными шариками</a:t>
            </a: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>
              <a:cs typeface="Tahoma" pitchFamily="34" charset="0"/>
            </a:endParaRPr>
          </a:p>
        </p:txBody>
      </p:sp>
      <p:pic>
        <p:nvPicPr>
          <p:cNvPr id="1843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7" descr="КУСКО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3941763"/>
            <a:ext cx="2735262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75" y="41275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b="0" dirty="0" smtClean="0">
                <a:cs typeface="Tahoma" pitchFamily="34" charset="0"/>
              </a:rPr>
              <a:t>II</a:t>
            </a:r>
            <a:r>
              <a:rPr lang="ru-RU" sz="3600" b="0" dirty="0" smtClean="0">
                <a:cs typeface="Tahoma" pitchFamily="34" charset="0"/>
              </a:rPr>
              <a:t>.  Выполнение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313" y="1489075"/>
            <a:ext cx="8929687" cy="5000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400" b="1" dirty="0" smtClean="0">
                <a:cs typeface="Tahoma" pitchFamily="34" charset="0"/>
              </a:rPr>
              <a:t>Вскрыть упаковку </a:t>
            </a:r>
            <a:r>
              <a:rPr lang="ru-RU" sz="3400" b="1" dirty="0" err="1" smtClean="0">
                <a:cs typeface="Tahoma" pitchFamily="34" charset="0"/>
              </a:rPr>
              <a:t>цервикс-щеточки</a:t>
            </a:r>
            <a:r>
              <a:rPr lang="ru-RU" sz="3400" b="1" dirty="0" smtClean="0">
                <a:cs typeface="Tahoma" pitchFamily="34" charset="0"/>
              </a:rPr>
              <a:t>.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400" b="1" dirty="0" smtClean="0">
                <a:cs typeface="Tahoma" pitchFamily="34" charset="0"/>
              </a:rPr>
              <a:t>Щеточку взять в  правую руку.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400" b="1" dirty="0" smtClean="0">
                <a:cs typeface="Tahoma" pitchFamily="34" charset="0"/>
              </a:rPr>
              <a:t> Ввести щеточку во влагалище.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3400" dirty="0" smtClean="0"/>
          </a:p>
          <a:p>
            <a:pPr eaLnBrk="1" hangingPunct="1">
              <a:defRPr/>
            </a:pPr>
            <a:endParaRPr lang="ru-RU" sz="3400" dirty="0" smtClean="0"/>
          </a:p>
          <a:p>
            <a:pPr eaLnBrk="1" hangingPunct="1">
              <a:defRPr/>
            </a:pPr>
            <a:endParaRPr lang="ru-RU" sz="3400" dirty="0" smtClean="0">
              <a:cs typeface="Tahoma" pitchFamily="34" charset="0"/>
            </a:endParaRPr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427538" y="3933825"/>
            <a:ext cx="4465637" cy="2519363"/>
          </a:xfrm>
        </p:spPr>
        <p:txBody>
          <a:bodyPr anchor="b"/>
          <a:lstStyle/>
          <a:p>
            <a:pPr algn="ctr">
              <a:defRPr/>
            </a:pP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Щеточка вводится во влагалище под контролем глаза, и её конус осторожно направляется в цервикальный канал.</a:t>
            </a:r>
            <a:endParaRPr lang="ru-RU" sz="27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61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9" descr="S5003719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250825" y="3532188"/>
            <a:ext cx="4033838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75" y="112713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b="0" dirty="0" smtClean="0">
                <a:cs typeface="Tahoma" pitchFamily="34" charset="0"/>
              </a:rPr>
              <a:t>II</a:t>
            </a:r>
            <a:r>
              <a:rPr lang="ru-RU" sz="3600" b="0" dirty="0" smtClean="0">
                <a:cs typeface="Tahoma" pitchFamily="34" charset="0"/>
              </a:rPr>
              <a:t>.  Выполнение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-36513" y="1773238"/>
            <a:ext cx="9124951" cy="40894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3400" b="1" dirty="0" smtClean="0">
                <a:cs typeface="Tahoma" pitchFamily="34" charset="0"/>
              </a:rPr>
              <a:t>соскоб для взятия материала должен обязательно включать зону стыка (</a:t>
            </a:r>
            <a:r>
              <a:rPr lang="ru-RU" sz="3400" b="1" dirty="0" smtClean="0">
                <a:latin typeface="Tahoma"/>
                <a:cs typeface="Tahoma" pitchFamily="34" charset="0"/>
              </a:rPr>
              <a:t>«</a:t>
            </a:r>
            <a:r>
              <a:rPr lang="ru-RU" sz="3400" b="1" dirty="0" smtClean="0">
                <a:cs typeface="Tahoma" pitchFamily="34" charset="0"/>
              </a:rPr>
              <a:t>зону превращения</a:t>
            </a:r>
            <a:r>
              <a:rPr lang="ru-RU" sz="3400" b="1" dirty="0" smtClean="0">
                <a:latin typeface="Tahoma"/>
                <a:cs typeface="Tahoma" pitchFamily="34" charset="0"/>
              </a:rPr>
              <a:t>»</a:t>
            </a:r>
            <a:r>
              <a:rPr lang="ru-RU" sz="3400" b="1" dirty="0" smtClean="0">
                <a:cs typeface="Tahoma" pitchFamily="34" charset="0"/>
              </a:rPr>
              <a:t>) плоского и цилиндрического эпителия цервикального канала.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3400" b="1" dirty="0" smtClean="0">
                <a:cs typeface="Tahoma" pitchFamily="34" charset="0"/>
              </a:rPr>
              <a:t>взятие материала для цитологического исследования из цервикального канала необходимо осуществлять на глубине не менее 2,5 см.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  <a:buFont typeface="Wingdings" pitchFamily="2" charset="2"/>
              <a:buNone/>
              <a:defRPr/>
            </a:pPr>
            <a:endParaRPr lang="ru-RU" sz="3400" dirty="0" smtClean="0"/>
          </a:p>
          <a:p>
            <a:pPr eaLnBrk="1" hangingPunct="1">
              <a:spcBef>
                <a:spcPts val="0"/>
              </a:spcBef>
              <a:spcAft>
                <a:spcPts val="1800"/>
              </a:spcAft>
              <a:defRPr/>
            </a:pPr>
            <a:endParaRPr lang="ru-RU" sz="3400" dirty="0" smtClean="0"/>
          </a:p>
          <a:p>
            <a:pPr eaLnBrk="1" hangingPunct="1">
              <a:spcBef>
                <a:spcPts val="0"/>
              </a:spcBef>
              <a:spcAft>
                <a:spcPts val="1800"/>
              </a:spcAft>
              <a:defRPr/>
            </a:pPr>
            <a:endParaRPr lang="ru-RU" sz="3400" dirty="0" smtClean="0">
              <a:cs typeface="Tahoma" pitchFamily="34" charset="0"/>
            </a:endParaRPr>
          </a:p>
        </p:txBody>
      </p:sp>
      <p:pic>
        <p:nvPicPr>
          <p:cNvPr id="20484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75" y="115888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b="0" dirty="0" smtClean="0">
                <a:cs typeface="Tahoma" pitchFamily="34" charset="0"/>
              </a:rPr>
              <a:t>II</a:t>
            </a:r>
            <a:r>
              <a:rPr lang="ru-RU" sz="3600" b="0" dirty="0" smtClean="0">
                <a:cs typeface="Tahoma" pitchFamily="34" charset="0"/>
              </a:rPr>
              <a:t>.  Выполнение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-252413" y="1484313"/>
            <a:ext cx="9144001" cy="22891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300" b="1" dirty="0" smtClean="0">
                <a:cs typeface="Tahoma" pitchFamily="34" charset="0"/>
              </a:rPr>
              <a:t>После введения щеточку прижать                к поверхности шейки и произвести             </a:t>
            </a:r>
            <a:r>
              <a:rPr lang="ru-RU" sz="3300" b="1" dirty="0" smtClean="0">
                <a:solidFill>
                  <a:srgbClr val="FFFF00"/>
                </a:solidFill>
                <a:cs typeface="Tahoma" pitchFamily="34" charset="0"/>
              </a:rPr>
              <a:t>5 </a:t>
            </a:r>
            <a:r>
              <a:rPr lang="ru-RU" sz="3300" b="1" dirty="0" smtClean="0">
                <a:cs typeface="Tahoma" pitchFamily="34" charset="0"/>
              </a:rPr>
              <a:t>полных круговых движений - </a:t>
            </a:r>
            <a:r>
              <a:rPr lang="ru-RU" sz="3300" b="1" dirty="0" smtClean="0">
                <a:solidFill>
                  <a:srgbClr val="FFFF00"/>
                </a:solidFill>
                <a:cs typeface="Tahoma" pitchFamily="34" charset="0"/>
              </a:rPr>
              <a:t>трижды</a:t>
            </a:r>
            <a:r>
              <a:rPr lang="ru-RU" sz="3300" b="1" dirty="0" smtClean="0">
                <a:cs typeface="Tahoma" pitchFamily="34" charset="0"/>
              </a:rPr>
              <a:t> по часовой стрелке и </a:t>
            </a:r>
            <a:r>
              <a:rPr lang="ru-RU" sz="3300" b="1" dirty="0" smtClean="0">
                <a:solidFill>
                  <a:srgbClr val="FFFF00"/>
                </a:solidFill>
                <a:cs typeface="Tahoma" pitchFamily="34" charset="0"/>
              </a:rPr>
              <a:t>дважды</a:t>
            </a:r>
            <a:r>
              <a:rPr lang="ru-RU" sz="3300" b="1" dirty="0" smtClean="0">
                <a:cs typeface="Tahoma" pitchFamily="34" charset="0"/>
              </a:rPr>
              <a:t> против. </a:t>
            </a:r>
          </a:p>
          <a:p>
            <a:pPr eaLnBrk="1" hangingPunct="1">
              <a:defRPr/>
            </a:pPr>
            <a:endParaRPr lang="ru-RU" sz="3300" dirty="0" smtClean="0"/>
          </a:p>
          <a:p>
            <a:pPr eaLnBrk="1" hangingPunct="1">
              <a:defRPr/>
            </a:pPr>
            <a:endParaRPr lang="ru-RU" sz="3300" dirty="0" smtClean="0"/>
          </a:p>
          <a:p>
            <a:pPr eaLnBrk="1" hangingPunct="1">
              <a:defRPr/>
            </a:pPr>
            <a:endParaRPr lang="ru-RU" sz="3300" dirty="0" smtClean="0">
              <a:cs typeface="Tahoma" pitchFamily="34" charset="0"/>
            </a:endParaRPr>
          </a:p>
        </p:txBody>
      </p:sp>
      <p:pic>
        <p:nvPicPr>
          <p:cNvPr id="21508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6" descr="щетка в матке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3" y="3716338"/>
            <a:ext cx="4021137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Рисунок 7" descr="инструкция для взятия мазка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3754438"/>
            <a:ext cx="4054475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071688"/>
            <a:ext cx="9036050" cy="45259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cs typeface="Tahoma" pitchFamily="34" charset="0"/>
              </a:rPr>
              <a:t>В Омской области  в  2011 году на учете с онкологической патологией женской репродуктивной сферы состояло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FF00"/>
                </a:solidFill>
                <a:cs typeface="Tahoma" pitchFamily="34" charset="0"/>
              </a:rPr>
              <a:t>6850 </a:t>
            </a:r>
            <a:r>
              <a:rPr lang="ru-RU" b="1" dirty="0" smtClean="0">
                <a:cs typeface="Tahoma" pitchFamily="34" charset="0"/>
              </a:rPr>
              <a:t>человек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cs typeface="Tahoma" pitchFamily="34" charset="0"/>
              </a:rPr>
              <a:t>из них сельских жителей </a:t>
            </a:r>
            <a:r>
              <a:rPr lang="ru-RU" b="1" dirty="0" smtClean="0">
                <a:latin typeface="Tahoma"/>
                <a:cs typeface="Tahoma" pitchFamily="34" charset="0"/>
              </a:rPr>
              <a:t>–</a:t>
            </a:r>
            <a:r>
              <a:rPr lang="ru-RU" b="1" dirty="0" smtClean="0">
                <a:cs typeface="Tahoma" pitchFamily="34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FF00"/>
                </a:solidFill>
                <a:cs typeface="Tahoma" pitchFamily="34" charset="0"/>
              </a:rPr>
              <a:t>2000 </a:t>
            </a:r>
            <a:r>
              <a:rPr lang="ru-RU" b="1" dirty="0" smtClean="0">
                <a:cs typeface="Tahoma" pitchFamily="34" charset="0"/>
              </a:rPr>
              <a:t>человек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cs typeface="Tahoma" pitchFamily="34" charset="0"/>
              </a:rPr>
              <a:t>что составило 35,5%</a:t>
            </a:r>
          </a:p>
          <a:p>
            <a:pPr eaLnBrk="1" hangingPunct="1">
              <a:defRPr/>
            </a:pPr>
            <a:endParaRPr lang="ru-RU" b="1" dirty="0" smtClean="0">
              <a:cs typeface="Tahoma" pitchFamily="34" charset="0"/>
            </a:endParaRPr>
          </a:p>
        </p:txBody>
      </p:sp>
      <p:pic>
        <p:nvPicPr>
          <p:cNvPr id="5123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75" y="0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b="0" dirty="0" smtClean="0">
                <a:cs typeface="Tahoma" pitchFamily="34" charset="0"/>
              </a:rPr>
              <a:t>II</a:t>
            </a:r>
            <a:r>
              <a:rPr lang="ru-RU" sz="3600" b="0" dirty="0" smtClean="0">
                <a:cs typeface="Tahoma" pitchFamily="34" charset="0"/>
              </a:rPr>
              <a:t>.  Выполнение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288" y="1916113"/>
            <a:ext cx="8229600" cy="33702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500" b="1" dirty="0" err="1" smtClean="0">
                <a:cs typeface="Tahoma" pitchFamily="34" charset="0"/>
              </a:rPr>
              <a:t>Цервикс-щеточку</a:t>
            </a:r>
            <a:r>
              <a:rPr lang="ru-RU" sz="4500" b="1" dirty="0" smtClean="0">
                <a:cs typeface="Tahoma" pitchFamily="34" charset="0"/>
              </a:rPr>
              <a:t> аккуратно удалить из влагалища.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4500" b="1" dirty="0" smtClean="0">
              <a:cs typeface="Tahoma" pitchFamily="34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500" b="1" dirty="0" smtClean="0">
                <a:cs typeface="Tahoma" pitchFamily="34" charset="0"/>
              </a:rPr>
              <a:t>Осторожно извлечь зеркала из влагалища</a:t>
            </a:r>
            <a:endParaRPr lang="ru-RU" sz="4500" dirty="0" smtClean="0"/>
          </a:p>
          <a:p>
            <a:pPr eaLnBrk="1" hangingPunct="1">
              <a:defRPr/>
            </a:pPr>
            <a:endParaRPr lang="ru-RU" sz="4500" dirty="0" smtClean="0"/>
          </a:p>
          <a:p>
            <a:pPr eaLnBrk="1" hangingPunct="1">
              <a:defRPr/>
            </a:pPr>
            <a:endParaRPr lang="ru-RU" sz="4500" dirty="0" smtClean="0">
              <a:cs typeface="Tahoma" pitchFamily="34" charset="0"/>
            </a:endParaRPr>
          </a:p>
        </p:txBody>
      </p:sp>
      <p:pic>
        <p:nvPicPr>
          <p:cNvPr id="22532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450" y="115888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800" b="0" dirty="0" smtClean="0">
                <a:cs typeface="Tahoma" pitchFamily="34" charset="0"/>
              </a:rPr>
              <a:t>III. Окончание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-36513" y="1412875"/>
            <a:ext cx="9144001" cy="5000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000" b="1" dirty="0" smtClean="0">
                <a:cs typeface="Tahoma" pitchFamily="34" charset="0"/>
              </a:rPr>
              <a:t>Содержимое щеточки нанести на предметное стекло линейными движениями вдоль стекла, используя обе стороны щеточки         </a:t>
            </a:r>
          </a:p>
          <a:p>
            <a:pPr eaLnBrk="1" hangingPunct="1">
              <a:defRPr/>
            </a:pPr>
            <a:endParaRPr lang="ru-RU" sz="3000" dirty="0" smtClean="0"/>
          </a:p>
          <a:p>
            <a:pPr eaLnBrk="1" hangingPunct="1">
              <a:defRPr/>
            </a:pPr>
            <a:endParaRPr lang="ru-RU" sz="3000" dirty="0" smtClean="0"/>
          </a:p>
          <a:p>
            <a:pPr eaLnBrk="1" hangingPunct="1">
              <a:defRPr/>
            </a:pPr>
            <a:endParaRPr lang="ru-RU" sz="3000" dirty="0" smtClean="0"/>
          </a:p>
          <a:p>
            <a:pPr eaLnBrk="1" hangingPunct="1">
              <a:defRPr/>
            </a:pPr>
            <a:endParaRPr lang="ru-RU" sz="3000" dirty="0" smtClean="0">
              <a:cs typeface="Tahoma" pitchFamily="34" charset="0"/>
            </a:endParaRPr>
          </a:p>
        </p:txBody>
      </p:sp>
      <p:pic>
        <p:nvPicPr>
          <p:cNvPr id="2355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7" descr="инструкция для взятия мазка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2924175"/>
            <a:ext cx="3105150" cy="236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Рисунок 8" descr="инструкция для взятия мазка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363" y="2924175"/>
            <a:ext cx="3168650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5537200"/>
            <a:ext cx="9144000" cy="1347788"/>
          </a:xfrm>
          <a:noFill/>
        </p:spPr>
        <p:txBody>
          <a:bodyPr anchor="b"/>
          <a:lstStyle/>
          <a:p>
            <a:pPr algn="ctr"/>
            <a:r>
              <a:rPr lang="ru-RU" sz="2400" b="1" smtClean="0">
                <a:solidFill>
                  <a:srgbClr val="FFFF00"/>
                </a:solidFill>
                <a:effectLst/>
                <a:latin typeface="Tahoma" pitchFamily="34" charset="0"/>
                <a:cs typeface="Tahoma" pitchFamily="34" charset="0"/>
              </a:rPr>
              <a:t>Предметные стекла для цитологического исследования заготавливаются заранее в большом количестве; они должны быть обезжирены и без царапин</a:t>
            </a:r>
            <a:endParaRPr lang="ru-RU" sz="2400" smtClean="0">
              <a:effectLst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16013" y="188913"/>
            <a:ext cx="8399462" cy="8636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800" b="0" dirty="0" smtClean="0">
                <a:cs typeface="Tahoma" pitchFamily="34" charset="0"/>
              </a:rPr>
              <a:t>III. Окончание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8" y="1412875"/>
            <a:ext cx="9109075" cy="20732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400" b="1" dirty="0" smtClean="0">
                <a:cs typeface="Tahoma" pitchFamily="34" charset="0"/>
              </a:rPr>
              <a:t>На матовом конце стекла простым карандашом написать фамилию, имя, отчество женщины. Правильным считается мазок, сквозь который читается газетный текст.</a:t>
            </a:r>
            <a:endParaRPr lang="ru-RU" sz="3400" dirty="0" smtClean="0"/>
          </a:p>
          <a:p>
            <a:pPr eaLnBrk="1" hangingPunct="1">
              <a:defRPr/>
            </a:pPr>
            <a:endParaRPr lang="ru-RU" sz="3400" dirty="0" smtClean="0"/>
          </a:p>
          <a:p>
            <a:pPr eaLnBrk="1" hangingPunct="1">
              <a:defRPr/>
            </a:pPr>
            <a:endParaRPr lang="ru-RU" sz="3400" dirty="0" smtClean="0">
              <a:cs typeface="Tahoma" pitchFamily="34" charset="0"/>
            </a:endParaRPr>
          </a:p>
        </p:txBody>
      </p:sp>
      <p:pic>
        <p:nvPicPr>
          <p:cNvPr id="24580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6" descr="инструкция для взятия мазка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0025" y="4076700"/>
            <a:ext cx="3703638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75" y="44450"/>
            <a:ext cx="8110538" cy="10334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800" b="0" dirty="0" smtClean="0">
                <a:cs typeface="Tahoma" pitchFamily="34" charset="0"/>
              </a:rPr>
              <a:t>III. Окончание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557338"/>
            <a:ext cx="9144000" cy="5000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cs typeface="Tahoma" pitchFamily="34" charset="0"/>
              </a:rPr>
              <a:t>Салфетку и использованный материал поместить в емкость для дезинфекции отходов </a:t>
            </a:r>
            <a:r>
              <a:rPr lang="ru-RU" sz="3600" b="1" dirty="0" smtClean="0">
                <a:solidFill>
                  <a:srgbClr val="FFFF00"/>
                </a:solidFill>
                <a:cs typeface="Tahoma" pitchFamily="34" charset="0"/>
              </a:rPr>
              <a:t>класса Б</a:t>
            </a:r>
          </a:p>
          <a:p>
            <a:pPr eaLnBrk="1" hangingPunct="1">
              <a:defRPr/>
            </a:pPr>
            <a:endParaRPr lang="ru-RU" sz="3600" dirty="0" smtClean="0"/>
          </a:p>
          <a:p>
            <a:pPr eaLnBrk="1" hangingPunct="1">
              <a:defRPr/>
            </a:pPr>
            <a:endParaRPr lang="ru-RU" sz="3600" dirty="0" smtClean="0"/>
          </a:p>
          <a:p>
            <a:pPr eaLnBrk="1" hangingPunct="1">
              <a:defRPr/>
            </a:pPr>
            <a:endParaRPr lang="ru-RU" sz="3600" dirty="0" smtClean="0">
              <a:cs typeface="Tahoma" pitchFamily="34" charset="0"/>
            </a:endParaRPr>
          </a:p>
        </p:txBody>
      </p:sp>
      <p:pic>
        <p:nvPicPr>
          <p:cNvPr id="25604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7" descr="S5003704.JPG"/>
          <p:cNvPicPr>
            <a:picLocks noChangeAspect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1979613" y="3357563"/>
            <a:ext cx="4464050" cy="334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450" y="46038"/>
            <a:ext cx="8328025" cy="10795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800" b="0" dirty="0" smtClean="0">
                <a:cs typeface="Tahoma" pitchFamily="34" charset="0"/>
              </a:rPr>
              <a:t>III. Окончание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7950" y="1571625"/>
            <a:ext cx="8964613" cy="5000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cs typeface="Tahoma" pitchFamily="34" charset="0"/>
              </a:rPr>
              <a:t>Щеточку поместить в контейнер для дезинфекции отходов </a:t>
            </a:r>
            <a:endParaRPr lang="ru-RU" sz="3600" b="1" dirty="0" smtClean="0">
              <a:solidFill>
                <a:srgbClr val="FFFF00"/>
              </a:solidFill>
              <a:cs typeface="Tahoma" pitchFamily="34" charset="0"/>
            </a:endParaRPr>
          </a:p>
          <a:p>
            <a:pPr eaLnBrk="1" hangingPunct="1">
              <a:defRPr/>
            </a:pPr>
            <a:endParaRPr lang="ru-RU" sz="3600" dirty="0" smtClean="0"/>
          </a:p>
          <a:p>
            <a:pPr eaLnBrk="1" hangingPunct="1">
              <a:defRPr/>
            </a:pPr>
            <a:endParaRPr lang="ru-RU" sz="3600" dirty="0" smtClean="0"/>
          </a:p>
          <a:p>
            <a:pPr eaLnBrk="1" hangingPunct="1">
              <a:defRPr/>
            </a:pPr>
            <a:endParaRPr lang="ru-RU" sz="3600" dirty="0" smtClean="0">
              <a:cs typeface="Tahoma" pitchFamily="34" charset="0"/>
            </a:endParaRPr>
          </a:p>
        </p:txBody>
      </p:sp>
      <p:pic>
        <p:nvPicPr>
          <p:cNvPr id="26628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8" descr="S5003707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2852738"/>
            <a:ext cx="4535487" cy="340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TextBox 7"/>
          <p:cNvSpPr txBox="1">
            <a:spLocks noChangeArrowheads="1"/>
          </p:cNvSpPr>
          <p:nvPr/>
        </p:nvSpPr>
        <p:spPr bwMode="auto">
          <a:xfrm>
            <a:off x="720725" y="6229350"/>
            <a:ext cx="8388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Непрокалываемый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контейнер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класса Б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450" y="115888"/>
            <a:ext cx="8229600" cy="10080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800" b="0" dirty="0" smtClean="0">
                <a:cs typeface="Tahoma" pitchFamily="34" charset="0"/>
              </a:rPr>
              <a:t>III. Окончание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63" y="1341438"/>
            <a:ext cx="8229600" cy="5000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700" b="1" dirty="0" smtClean="0">
                <a:cs typeface="Tahoma" pitchFamily="34" charset="0"/>
              </a:rPr>
              <a:t>Кресло обработать дезинфицирующим раствором.</a:t>
            </a:r>
          </a:p>
          <a:p>
            <a:pPr eaLnBrk="1" hangingPunct="1">
              <a:defRPr/>
            </a:pPr>
            <a:endParaRPr lang="ru-RU" sz="3700" dirty="0" smtClean="0"/>
          </a:p>
          <a:p>
            <a:pPr eaLnBrk="1" hangingPunct="1">
              <a:defRPr/>
            </a:pPr>
            <a:endParaRPr lang="ru-RU" sz="3700" dirty="0" smtClean="0"/>
          </a:p>
          <a:p>
            <a:pPr eaLnBrk="1" hangingPunct="1">
              <a:defRPr/>
            </a:pPr>
            <a:endParaRPr lang="ru-RU" sz="3700" dirty="0" smtClean="0">
              <a:cs typeface="Tahoma" pitchFamily="34" charset="0"/>
            </a:endParaRPr>
          </a:p>
        </p:txBody>
      </p:sp>
      <p:pic>
        <p:nvPicPr>
          <p:cNvPr id="27652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Рисунок 6" descr="S500370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2619375"/>
            <a:ext cx="5400675" cy="404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8888" y="188913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800" b="0" dirty="0" smtClean="0">
                <a:cs typeface="Tahoma" pitchFamily="34" charset="0"/>
              </a:rPr>
              <a:t>III. Окончание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33538"/>
            <a:ext cx="9144000" cy="5000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500" b="1" dirty="0" smtClean="0">
                <a:cs typeface="Tahoma" pitchFamily="34" charset="0"/>
              </a:rPr>
              <a:t>Снять перчатки, поместить их                      в емкость для дезинфекции отходов </a:t>
            </a:r>
            <a:r>
              <a:rPr lang="ru-RU" sz="3500" b="1" dirty="0" smtClean="0">
                <a:solidFill>
                  <a:srgbClr val="FFFF00"/>
                </a:solidFill>
                <a:cs typeface="Tahoma" pitchFamily="34" charset="0"/>
              </a:rPr>
              <a:t>класса Б</a:t>
            </a:r>
            <a:endParaRPr lang="ru-RU" sz="3500" dirty="0" smtClean="0"/>
          </a:p>
          <a:p>
            <a:pPr eaLnBrk="1" hangingPunct="1">
              <a:defRPr/>
            </a:pPr>
            <a:endParaRPr lang="ru-RU" sz="3500" dirty="0" smtClean="0">
              <a:cs typeface="Tahoma" pitchFamily="34" charset="0"/>
            </a:endParaRPr>
          </a:p>
        </p:txBody>
      </p:sp>
      <p:pic>
        <p:nvPicPr>
          <p:cNvPr id="2867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6" descr="S5003711.JPG"/>
          <p:cNvPicPr>
            <a:picLocks noChangeAspect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2268538" y="3455988"/>
            <a:ext cx="43815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8888" y="188913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800" b="0" dirty="0" smtClean="0">
                <a:cs typeface="Tahoma" pitchFamily="34" charset="0"/>
              </a:rPr>
              <a:t>III. Окончание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7950" y="1560513"/>
            <a:ext cx="9001125" cy="5000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700" b="1" dirty="0" smtClean="0">
                <a:cs typeface="Tahoma" pitchFamily="34" charset="0"/>
              </a:rPr>
              <a:t>Вымыть руки (с использованием кожного антисептика), осушить</a:t>
            </a:r>
          </a:p>
          <a:p>
            <a:pPr eaLnBrk="1" hangingPunct="1">
              <a:defRPr/>
            </a:pPr>
            <a:endParaRPr lang="ru-RU" sz="3700" dirty="0" smtClean="0"/>
          </a:p>
          <a:p>
            <a:pPr eaLnBrk="1" hangingPunct="1">
              <a:defRPr/>
            </a:pPr>
            <a:endParaRPr lang="ru-RU" sz="3700" dirty="0" smtClean="0"/>
          </a:p>
          <a:p>
            <a:pPr eaLnBrk="1" hangingPunct="1">
              <a:defRPr/>
            </a:pPr>
            <a:endParaRPr lang="ru-RU" sz="3700" dirty="0" smtClean="0">
              <a:cs typeface="Tahoma" pitchFamily="34" charset="0"/>
            </a:endParaRPr>
          </a:p>
        </p:txBody>
      </p:sp>
      <p:pic>
        <p:nvPicPr>
          <p:cNvPr id="29700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Рисунок 6" descr="DSC03101.JPG"/>
          <p:cNvPicPr>
            <a:picLocks noChangeAspect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1979613" y="2924175"/>
            <a:ext cx="4752975" cy="377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75" y="-26988"/>
            <a:ext cx="8039100" cy="1295401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800" b="0" dirty="0" smtClean="0">
                <a:cs typeface="Tahoma" pitchFamily="34" charset="0"/>
              </a:rPr>
              <a:t>III. Окончание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388" y="1412875"/>
            <a:ext cx="8893175" cy="5000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FF00"/>
                </a:solidFill>
                <a:cs typeface="Tahoma" pitchFamily="34" charset="0"/>
              </a:rPr>
              <a:t>Четко и разборчиво </a:t>
            </a:r>
            <a:r>
              <a:rPr lang="ru-RU" b="1" dirty="0" smtClean="0">
                <a:cs typeface="Tahoma" pitchFamily="34" charset="0"/>
              </a:rPr>
              <a:t>заполнить направление в цитологическую лабораторию, в котором отмечается:</a:t>
            </a:r>
          </a:p>
        </p:txBody>
      </p:sp>
      <p:pic>
        <p:nvPicPr>
          <p:cNvPr id="30724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1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35555" y="5157192"/>
            <a:ext cx="1202110" cy="1584176"/>
          </a:xfrm>
          <a:prstGeom prst="trapezoid">
            <a:avLst/>
          </a:prstGeom>
        </p:spPr>
      </p:pic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250825" y="3213100"/>
            <a:ext cx="86439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ru-RU" sz="3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ahoma" pitchFamily="34" charset="0"/>
              </a:rPr>
              <a:t>ФИО женщины полностью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ru-RU" sz="3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ahoma" pitchFamily="34" charset="0"/>
              </a:rPr>
              <a:t>возраст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ru-RU" sz="3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ahoma" pitchFamily="34" charset="0"/>
              </a:rPr>
              <a:t>адрес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ru-RU" sz="3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ahoma" pitchFamily="34" charset="0"/>
              </a:rPr>
              <a:t>диагноз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ru-RU" sz="3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ahoma" pitchFamily="34" charset="0"/>
              </a:rPr>
              <a:t>дату последней менструации 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ru-RU" sz="3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ahoma" pitchFamily="34" charset="0"/>
              </a:rPr>
              <a:t>адрес учреждения здравоохранения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§"/>
              <a:defRPr/>
            </a:pPr>
            <a:endParaRPr lang="ru-RU" sz="3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§"/>
              <a:defRPr/>
            </a:pPr>
            <a:endParaRPr lang="ru-RU" sz="3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§"/>
              <a:defRPr/>
            </a:pPr>
            <a:endParaRPr lang="ru-RU" sz="3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Tahoma" pitchFamily="34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450" y="0"/>
            <a:ext cx="8328025" cy="12239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800" b="0" dirty="0" smtClean="0">
                <a:cs typeface="Tahoma" pitchFamily="34" charset="0"/>
              </a:rPr>
              <a:t>III. Окончание процедуры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059113" y="1560513"/>
            <a:ext cx="5927725" cy="500062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2100" b="1" dirty="0" smtClean="0">
                <a:cs typeface="Tahoma" pitchFamily="34" charset="0"/>
              </a:rPr>
              <a:t>После того, как мазок подсохнет на воздухе,  плотно завернуть предметное стекло в сопроводительное направление.</a:t>
            </a:r>
          </a:p>
        </p:txBody>
      </p:sp>
      <p:pic>
        <p:nvPicPr>
          <p:cNvPr id="31748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7158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Рисунок 6" descr="DSC03105.JPG"/>
          <p:cNvPicPr>
            <a:picLocks noChangeAspect="1"/>
          </p:cNvPicPr>
          <p:nvPr/>
        </p:nvPicPr>
        <p:blipFill>
          <a:blip r:embed="rId4" cstate="print">
            <a:lum bright="20000" contrast="30000"/>
          </a:blip>
          <a:srcRect/>
          <a:stretch>
            <a:fillRect/>
          </a:stretch>
        </p:blipFill>
        <p:spPr bwMode="auto">
          <a:xfrm>
            <a:off x="107950" y="1933575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Рисунок 7" descr="DSC03107.JPG"/>
          <p:cNvPicPr>
            <a:picLocks noChangeAspect="1"/>
          </p:cNvPicPr>
          <p:nvPr/>
        </p:nvPicPr>
        <p:blipFill>
          <a:blip r:embed="rId5" cstate="print">
            <a:lum bright="30000" contrast="30000"/>
          </a:blip>
          <a:srcRect/>
          <a:stretch>
            <a:fillRect/>
          </a:stretch>
        </p:blipFill>
        <p:spPr bwMode="auto">
          <a:xfrm>
            <a:off x="107950" y="4365625"/>
            <a:ext cx="28797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3001963" y="2852738"/>
            <a:ext cx="6107112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1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ahoma" pitchFamily="34" charset="0"/>
              </a:rPr>
              <a:t>Доставка в цитологическую лабораторию осуществляется в этот же  или на следующий день (форма № 446/у приказа МЗ РФ №174 от 24.04.2003 г.)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3059113" y="4508500"/>
            <a:ext cx="6107112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1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ahoma" pitchFamily="34" charset="0"/>
              </a:rPr>
              <a:t>Каждые 15-20 завернутых в направлении мазков перехватывают узкой резинкой и складывают в большой целлофановый или клеенчатый пакет, на котором чернильным карандашом отмечают название учреждения, посылающего мазки в лабораторию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endParaRPr lang="ru-RU" sz="21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endParaRPr lang="ru-RU" sz="21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endParaRPr lang="ru-RU" sz="21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Tahoma" pitchFamily="34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0825" y="2073275"/>
            <a:ext cx="8715375" cy="26511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200" dirty="0" smtClean="0">
                <a:cs typeface="Tahoma" pitchFamily="34" charset="0"/>
              </a:rPr>
              <a:t>В 2011 году в первые выявлено </a:t>
            </a:r>
            <a:r>
              <a:rPr lang="ru-RU" sz="4200" b="1" dirty="0" smtClean="0">
                <a:cs typeface="Tahoma" pitchFamily="34" charset="0"/>
              </a:rPr>
              <a:t>1338</a:t>
            </a:r>
            <a:r>
              <a:rPr lang="ru-RU" sz="4200" dirty="0" smtClean="0">
                <a:cs typeface="Tahoma" pitchFamily="34" charset="0"/>
              </a:rPr>
              <a:t> случаев злокачественных новообразований женской репродуктивной сферы </a:t>
            </a:r>
          </a:p>
        </p:txBody>
      </p:sp>
      <p:pic>
        <p:nvPicPr>
          <p:cNvPr id="6147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6" descr="1087562-Clipart-3d-Teeny-White-Person-Pushing-An-Arrow-Upwards-Royalty-Free-CGI-Illustration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89725" y="4941888"/>
            <a:ext cx="2454275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75" y="115888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>
                <a:solidFill>
                  <a:srgbClr val="FFFF00"/>
                </a:solidFill>
                <a:cs typeface="Tahoma" pitchFamily="34" charset="0"/>
              </a:rPr>
              <a:t>Журнал </a:t>
            </a:r>
            <a:r>
              <a:rPr lang="ru-RU" sz="2800" dirty="0" smtClean="0">
                <a:solidFill>
                  <a:srgbClr val="FFFF00"/>
                </a:solidFill>
                <a:latin typeface="Tahoma"/>
                <a:cs typeface="Tahoma" pitchFamily="34" charset="0"/>
              </a:rPr>
              <a:t>«</a:t>
            </a:r>
            <a:r>
              <a:rPr lang="ru-RU" sz="2800" dirty="0" smtClean="0">
                <a:solidFill>
                  <a:srgbClr val="FFFF00"/>
                </a:solidFill>
                <a:cs typeface="Tahoma" pitchFamily="34" charset="0"/>
              </a:rPr>
              <a:t>Учет взятия биоматериала </a:t>
            </a:r>
            <a:r>
              <a:rPr lang="en-US" sz="2800" dirty="0" smtClean="0">
                <a:solidFill>
                  <a:srgbClr val="FFFF00"/>
                </a:solidFill>
                <a:cs typeface="Tahoma" pitchFamily="34" charset="0"/>
              </a:rPr>
              <a:t/>
            </a:r>
            <a:br>
              <a:rPr lang="en-US" sz="2800" dirty="0" smtClean="0">
                <a:solidFill>
                  <a:srgbClr val="FFFF00"/>
                </a:solidFill>
                <a:cs typeface="Tahoma" pitchFamily="34" charset="0"/>
              </a:rPr>
            </a:br>
            <a:r>
              <a:rPr lang="ru-RU" sz="2800" dirty="0" smtClean="0">
                <a:solidFill>
                  <a:srgbClr val="FFFF00"/>
                </a:solidFill>
                <a:cs typeface="Tahoma" pitchFamily="34" charset="0"/>
              </a:rPr>
              <a:t>на цитологическое исследование</a:t>
            </a:r>
            <a:r>
              <a:rPr lang="ru-RU" sz="2800" dirty="0" smtClean="0">
                <a:solidFill>
                  <a:srgbClr val="FFFF00"/>
                </a:solidFill>
                <a:latin typeface="Tahoma"/>
                <a:cs typeface="Tahoma" pitchFamily="34" charset="0"/>
              </a:rPr>
              <a:t>»</a:t>
            </a:r>
            <a:endParaRPr lang="ru-RU" sz="2800" dirty="0" smtClean="0">
              <a:solidFill>
                <a:srgbClr val="FFFF00"/>
              </a:solidFill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51013" y="1700213"/>
            <a:ext cx="7500937" cy="27368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700" b="1" dirty="0" smtClean="0">
                <a:cs typeface="Tahoma" pitchFamily="34" charset="0"/>
              </a:rPr>
              <a:t>Срок от взятия материала до получения заключения не должен превышать</a:t>
            </a:r>
            <a:r>
              <a:rPr lang="ru-RU" sz="2700" b="1" dirty="0" smtClean="0">
                <a:solidFill>
                  <a:srgbClr val="FFFF00"/>
                </a:solidFill>
                <a:cs typeface="Tahoma" pitchFamily="34" charset="0"/>
              </a:rPr>
              <a:t> 7 дней </a:t>
            </a:r>
            <a:r>
              <a:rPr lang="ru-RU" sz="2700" b="1" dirty="0" smtClean="0">
                <a:cs typeface="Tahoma" pitchFamily="34" charset="0"/>
              </a:rPr>
              <a:t>для учреждения здравоохранения города, где имеется  цитологическая лаборатория, и не более </a:t>
            </a:r>
            <a:r>
              <a:rPr lang="ru-RU" sz="2700" b="1" dirty="0" smtClean="0">
                <a:solidFill>
                  <a:srgbClr val="FFFF00"/>
                </a:solidFill>
                <a:cs typeface="Tahoma" pitchFamily="34" charset="0"/>
              </a:rPr>
              <a:t>30 дней </a:t>
            </a:r>
            <a:r>
              <a:rPr lang="ru-RU" sz="2700" b="1" dirty="0" smtClean="0">
                <a:cs typeface="Tahoma" pitchFamily="34" charset="0"/>
              </a:rPr>
              <a:t>для отдаленных районов области</a:t>
            </a:r>
            <a:endParaRPr lang="ru-RU" sz="2700" dirty="0" smtClean="0"/>
          </a:p>
        </p:txBody>
      </p:sp>
      <p:pic>
        <p:nvPicPr>
          <p:cNvPr id="32772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 bwMode="auto">
          <a:xfrm>
            <a:off x="465138" y="1930400"/>
            <a:ext cx="1285875" cy="642938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ru-RU" sz="36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465138" y="1787525"/>
            <a:ext cx="1428750" cy="85725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ru-RU" sz="36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1785938" y="214313"/>
            <a:ext cx="914400" cy="9144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22" name="Рисунок 21" descr="Рисунок1.jpg"/>
          <p:cNvPicPr>
            <a:picLocks noChangeAspect="1"/>
          </p:cNvPicPr>
          <p:nvPr/>
        </p:nvPicPr>
        <p:blipFill>
          <a:blip r:embed="rId4" cstate="print">
            <a:grayscl/>
          </a:blip>
          <a:stretch>
            <a:fillRect/>
          </a:stretch>
        </p:blipFill>
        <p:spPr>
          <a:xfrm>
            <a:off x="107950" y="1787525"/>
            <a:ext cx="1785938" cy="2519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778" name="Rectangle 23"/>
          <p:cNvSpPr>
            <a:spLocks noChangeArrowheads="1"/>
          </p:cNvSpPr>
          <p:nvPr/>
        </p:nvSpPr>
        <p:spPr bwMode="auto">
          <a:xfrm>
            <a:off x="322263" y="2073275"/>
            <a:ext cx="1476375" cy="101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 algn="ctr"/>
            <a:r>
              <a:rPr lang="ru-RU" sz="1200" b="1">
                <a:solidFill>
                  <a:srgbClr val="002060"/>
                </a:solidFill>
              </a:rPr>
              <a:t>Учет взятия </a:t>
            </a:r>
          </a:p>
          <a:p>
            <a:pPr algn="ctr"/>
            <a:r>
              <a:rPr lang="ru-RU" sz="1200" b="1">
                <a:solidFill>
                  <a:srgbClr val="002060"/>
                </a:solidFill>
              </a:rPr>
              <a:t>биоматериала на цитологическое  исследование</a:t>
            </a:r>
          </a:p>
        </p:txBody>
      </p:sp>
      <p:graphicFrame>
        <p:nvGraphicFramePr>
          <p:cNvPr id="41077" name="Group 117"/>
          <p:cNvGraphicFramePr>
            <a:graphicFrameLocks noGrp="1"/>
          </p:cNvGraphicFramePr>
          <p:nvPr/>
        </p:nvGraphicFramePr>
        <p:xfrm>
          <a:off x="34925" y="4749800"/>
          <a:ext cx="9036050" cy="1919288"/>
        </p:xfrm>
        <a:graphic>
          <a:graphicData uri="http://schemas.openxmlformats.org/drawingml/2006/table">
            <a:tbl>
              <a:tblPr/>
              <a:tblGrid>
                <a:gridCol w="504056"/>
                <a:gridCol w="792088"/>
                <a:gridCol w="936104"/>
                <a:gridCol w="936104"/>
                <a:gridCol w="1008112"/>
                <a:gridCol w="1008112"/>
                <a:gridCol w="1368152"/>
                <a:gridCol w="1565999"/>
                <a:gridCol w="917769"/>
              </a:tblGrid>
              <a:tr h="1919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№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п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п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Дата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взя-тия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№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пред-метно-го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 стекла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ФИО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Возраст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Домаш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ний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 адрес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Гинекологический  диагноз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Результат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цитологичес-кого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исследова-ния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Arial" charset="0"/>
                        </a:rPr>
                        <a:t>Примечание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75" y="115888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400" dirty="0" smtClean="0">
                <a:solidFill>
                  <a:srgbClr val="FFFF00"/>
                </a:solidFill>
                <a:cs typeface="Tahoma" pitchFamily="34" charset="0"/>
              </a:rPr>
              <a:t>Результаты </a:t>
            </a:r>
            <a:br>
              <a:rPr lang="ru-RU" sz="3400" dirty="0" smtClean="0">
                <a:solidFill>
                  <a:srgbClr val="FFFF00"/>
                </a:solidFill>
                <a:cs typeface="Tahoma" pitchFamily="34" charset="0"/>
              </a:rPr>
            </a:br>
            <a:r>
              <a:rPr lang="ru-RU" sz="3400" dirty="0" smtClean="0">
                <a:solidFill>
                  <a:srgbClr val="FFFF00"/>
                </a:solidFill>
                <a:cs typeface="Tahoma" pitchFamily="34" charset="0"/>
              </a:rPr>
              <a:t>цитологического скрининга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75" y="1484313"/>
            <a:ext cx="9001125" cy="50006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800"/>
              </a:spcAft>
              <a:buClr>
                <a:srgbClr val="FFFF00"/>
              </a:buClr>
              <a:defRPr/>
            </a:pPr>
            <a:r>
              <a:rPr lang="ru-RU" sz="2400" b="1" dirty="0" smtClean="0">
                <a:solidFill>
                  <a:srgbClr val="FFFF00"/>
                </a:solidFill>
                <a:latin typeface="Tahoma"/>
                <a:cs typeface="Tahoma" pitchFamily="34" charset="0"/>
              </a:rPr>
              <a:t>«</a:t>
            </a:r>
            <a:r>
              <a:rPr lang="ru-RU" sz="2400" b="1" dirty="0" err="1" smtClean="0">
                <a:solidFill>
                  <a:srgbClr val="FFFF00"/>
                </a:solidFill>
                <a:cs typeface="Tahoma" pitchFamily="34" charset="0"/>
              </a:rPr>
              <a:t>Цитограмма</a:t>
            </a:r>
            <a:r>
              <a:rPr lang="ru-RU" sz="2400" b="1" dirty="0" smtClean="0">
                <a:solidFill>
                  <a:srgbClr val="FFFF00"/>
                </a:solidFill>
                <a:cs typeface="Tahoma" pitchFamily="34" charset="0"/>
              </a:rPr>
              <a:t> без особенностей</a:t>
            </a:r>
            <a:r>
              <a:rPr lang="ru-RU" sz="2400" b="1" dirty="0" smtClean="0">
                <a:solidFill>
                  <a:srgbClr val="FFFF00"/>
                </a:solidFill>
                <a:latin typeface="Tahoma"/>
                <a:cs typeface="Tahoma" pitchFamily="34" charset="0"/>
              </a:rPr>
              <a:t>»</a:t>
            </a:r>
            <a:r>
              <a:rPr lang="ru-RU" sz="2400" b="1" dirty="0" smtClean="0">
                <a:cs typeface="Tahoma" pitchFamily="34" charset="0"/>
              </a:rPr>
              <a:t> заключение передают в регистратуру поликлиники для помещения в амбулаторную карту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  <a:buClr>
                <a:srgbClr val="FFFF00"/>
              </a:buClr>
              <a:defRPr/>
            </a:pPr>
            <a:r>
              <a:rPr lang="ru-RU" sz="2400" b="1" dirty="0" smtClean="0">
                <a:solidFill>
                  <a:srgbClr val="FFFF00"/>
                </a:solidFill>
                <a:latin typeface="Tahoma"/>
                <a:cs typeface="Tahoma" pitchFamily="34" charset="0"/>
              </a:rPr>
              <a:t>«</a:t>
            </a:r>
            <a:r>
              <a:rPr lang="ru-RU" sz="2400" b="1" dirty="0" smtClean="0">
                <a:solidFill>
                  <a:srgbClr val="FFFF00"/>
                </a:solidFill>
                <a:cs typeface="Tahoma" pitchFamily="34" charset="0"/>
              </a:rPr>
              <a:t>Воспалительный процесс</a:t>
            </a:r>
            <a:r>
              <a:rPr lang="ru-RU" sz="2400" b="1" dirty="0" smtClean="0">
                <a:solidFill>
                  <a:srgbClr val="FFFF00"/>
                </a:solidFill>
                <a:latin typeface="Tahoma"/>
                <a:cs typeface="Tahoma" pitchFamily="34" charset="0"/>
              </a:rPr>
              <a:t>»</a:t>
            </a:r>
            <a:r>
              <a:rPr lang="ru-RU" sz="2400" b="1" dirty="0" smtClean="0">
                <a:solidFill>
                  <a:srgbClr val="FFFF00"/>
                </a:solidFill>
                <a:cs typeface="Tahoma" pitchFamily="34" charset="0"/>
              </a:rPr>
              <a:t>, </a:t>
            </a:r>
            <a:r>
              <a:rPr lang="ru-RU" sz="2400" b="1" dirty="0" smtClean="0">
                <a:solidFill>
                  <a:srgbClr val="FFFF00"/>
                </a:solidFill>
                <a:latin typeface="Tahoma"/>
                <a:cs typeface="Tahoma" pitchFamily="34" charset="0"/>
              </a:rPr>
              <a:t>«</a:t>
            </a:r>
            <a:r>
              <a:rPr lang="ru-RU" sz="2400" b="1" dirty="0" smtClean="0">
                <a:solidFill>
                  <a:srgbClr val="FFFF00"/>
                </a:solidFill>
                <a:cs typeface="Tahoma" pitchFamily="34" charset="0"/>
              </a:rPr>
              <a:t>легкая дисплазия</a:t>
            </a:r>
            <a:r>
              <a:rPr lang="ru-RU" sz="2400" b="1" dirty="0" smtClean="0">
                <a:solidFill>
                  <a:srgbClr val="FFFF00"/>
                </a:solidFill>
                <a:latin typeface="Tahoma"/>
                <a:cs typeface="Tahoma" pitchFamily="34" charset="0"/>
              </a:rPr>
              <a:t>»</a:t>
            </a:r>
            <a:r>
              <a:rPr lang="ru-RU" sz="2400" b="1" dirty="0" smtClean="0">
                <a:solidFill>
                  <a:srgbClr val="FFFF00"/>
                </a:solidFill>
                <a:cs typeface="Tahoma" pitchFamily="34" charset="0"/>
              </a:rPr>
              <a:t> </a:t>
            </a:r>
            <a:r>
              <a:rPr lang="ru-RU" sz="2400" b="1" dirty="0" smtClean="0">
                <a:cs typeface="Tahoma" pitchFamily="34" charset="0"/>
              </a:rPr>
              <a:t>и другие неопухолевые процессы - заключение направляют в женскую консультацию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  <a:buClr>
                <a:srgbClr val="FFFF00"/>
              </a:buClr>
              <a:defRPr/>
            </a:pPr>
            <a:r>
              <a:rPr lang="ru-RU" sz="2400" b="1" dirty="0" smtClean="0">
                <a:cs typeface="Tahoma" pitchFamily="34" charset="0"/>
              </a:rPr>
              <a:t>При выявлении пациентки с </a:t>
            </a:r>
            <a:r>
              <a:rPr lang="ru-RU" sz="2400" b="1" dirty="0" smtClean="0">
                <a:solidFill>
                  <a:srgbClr val="FFFF00"/>
                </a:solidFill>
                <a:cs typeface="Tahoma" pitchFamily="34" charset="0"/>
              </a:rPr>
              <a:t>подозрением на ЗНО</a:t>
            </a:r>
            <a:r>
              <a:rPr lang="ru-RU" sz="2400" b="1" dirty="0" smtClean="0">
                <a:cs typeface="Tahoma" pitchFamily="34" charset="0"/>
              </a:rPr>
              <a:t> и с </a:t>
            </a:r>
            <a:r>
              <a:rPr lang="ru-RU" sz="2400" b="1" dirty="0" err="1" smtClean="0">
                <a:cs typeface="Tahoma" pitchFamily="34" charset="0"/>
              </a:rPr>
              <a:t>предраковым</a:t>
            </a:r>
            <a:r>
              <a:rPr lang="ru-RU" sz="2400" b="1" dirty="0" smtClean="0">
                <a:cs typeface="Tahoma" pitchFamily="34" charset="0"/>
              </a:rPr>
              <a:t> заболеванием, она направляется в первичный онкологический кабинет, где проходит полное обследование 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  <a:buClr>
                <a:srgbClr val="FFFF00"/>
              </a:buClr>
              <a:defRPr/>
            </a:pPr>
            <a:r>
              <a:rPr lang="ru-RU" sz="2400" b="1" dirty="0" smtClean="0">
                <a:cs typeface="Tahoma" pitchFamily="34" charset="0"/>
              </a:rPr>
              <a:t>В случае </a:t>
            </a:r>
            <a:r>
              <a:rPr lang="ru-RU" sz="2400" b="1" dirty="0" smtClean="0">
                <a:solidFill>
                  <a:srgbClr val="FFFF00"/>
                </a:solidFill>
                <a:cs typeface="Tahoma" pitchFamily="34" charset="0"/>
              </a:rPr>
              <a:t>подозрения на ЗНО</a:t>
            </a:r>
            <a:r>
              <a:rPr lang="ru-RU" sz="2400" b="1" dirty="0" smtClean="0">
                <a:cs typeface="Tahoma" pitchFamily="34" charset="0"/>
              </a:rPr>
              <a:t> пациент из ЦРБ направляется в консультационную поликлинику КОД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  <a:buClr>
                <a:srgbClr val="FFFF00"/>
              </a:buClr>
              <a:defRPr/>
            </a:pPr>
            <a:endParaRPr lang="ru-RU" sz="2400" dirty="0" smtClean="0"/>
          </a:p>
          <a:p>
            <a:pPr eaLnBrk="1" hangingPunct="1">
              <a:spcBef>
                <a:spcPts val="0"/>
              </a:spcBef>
              <a:spcAft>
                <a:spcPts val="1800"/>
              </a:spcAft>
              <a:buClr>
                <a:srgbClr val="FFFF00"/>
              </a:buClr>
              <a:defRPr/>
            </a:pPr>
            <a:endParaRPr lang="ru-RU" sz="2400" dirty="0" smtClean="0">
              <a:cs typeface="Tahoma" pitchFamily="34" charset="0"/>
            </a:endParaRPr>
          </a:p>
        </p:txBody>
      </p:sp>
      <p:pic>
        <p:nvPicPr>
          <p:cNvPr id="3379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75" y="115888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800" dirty="0" smtClean="0">
                <a:solidFill>
                  <a:srgbClr val="FFFF00"/>
                </a:solidFill>
                <a:cs typeface="Tahoma" pitchFamily="34" charset="0"/>
              </a:rPr>
              <a:t>Адреса и контактные телефоны: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1288" y="1857375"/>
            <a:ext cx="6086475" cy="500063"/>
          </a:xfrm>
        </p:spPr>
        <p:txBody>
          <a:bodyPr/>
          <a:lstStyle/>
          <a:p>
            <a:pPr eaLnBrk="1" hangingPunct="1">
              <a:buClr>
                <a:srgbClr val="FFFF00"/>
              </a:buClr>
              <a:defRPr/>
            </a:pPr>
            <a:r>
              <a:rPr lang="ru-RU" sz="3000" b="1" dirty="0" smtClean="0">
                <a:cs typeface="Tahoma" pitchFamily="34" charset="0"/>
              </a:rPr>
              <a:t>Поликлиника № 1 </a:t>
            </a:r>
            <a:endParaRPr lang="en-US" sz="3000" b="1" dirty="0" smtClean="0">
              <a:cs typeface="Tahoma" pitchFamily="34" charset="0"/>
            </a:endParaRPr>
          </a:p>
          <a:p>
            <a:pPr eaLnBrk="1" hangingPunct="1">
              <a:buClr>
                <a:srgbClr val="FFFF00"/>
              </a:buClr>
              <a:buFont typeface="Wingdings" pitchFamily="2" charset="2"/>
              <a:buNone/>
              <a:defRPr/>
            </a:pPr>
            <a:r>
              <a:rPr lang="ru-RU" sz="3000" b="1" dirty="0" smtClean="0">
                <a:cs typeface="Tahoma" pitchFamily="34" charset="0"/>
              </a:rPr>
              <a:t>ул. Завертяева, 9, корп. 1</a:t>
            </a:r>
          </a:p>
          <a:p>
            <a:pPr eaLnBrk="1" hangingPunct="1">
              <a:buClr>
                <a:srgbClr val="FFFF00"/>
              </a:buClr>
              <a:buFont typeface="Wingdings" pitchFamily="2" charset="2"/>
              <a:buNone/>
              <a:defRPr/>
            </a:pPr>
            <a:r>
              <a:rPr lang="ru-RU" sz="3000" b="1" dirty="0" smtClean="0">
                <a:cs typeface="Tahoma" pitchFamily="34" charset="0"/>
              </a:rPr>
              <a:t>Регистратура тел: 601-760,  601-889</a:t>
            </a:r>
            <a:endParaRPr lang="ru-RU" sz="3000" dirty="0" smtClean="0"/>
          </a:p>
          <a:p>
            <a:pPr eaLnBrk="1" hangingPunct="1">
              <a:buClr>
                <a:srgbClr val="FFFF00"/>
              </a:buClr>
              <a:defRPr/>
            </a:pPr>
            <a:endParaRPr lang="ru-RU" sz="3000" dirty="0" smtClean="0">
              <a:cs typeface="Tahoma" pitchFamily="34" charset="0"/>
            </a:endParaRPr>
          </a:p>
        </p:txBody>
      </p:sp>
      <p:pic>
        <p:nvPicPr>
          <p:cNvPr id="34820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C:\Documents and Settings\Пользователь\Рабочий стол\Фотоархив\СТРОИТЕЛЬСТВО\Korpus_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5513" y="1628775"/>
            <a:ext cx="2887662" cy="23717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>
            <a:lum bright="20000"/>
          </a:blip>
          <a:srcRect/>
          <a:stretch>
            <a:fillRect/>
          </a:stretch>
        </p:blipFill>
        <p:spPr bwMode="auto">
          <a:xfrm>
            <a:off x="6011863" y="4292600"/>
            <a:ext cx="2881312" cy="2427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179388" y="4657725"/>
            <a:ext cx="6192837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ru-RU" sz="3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ahoma" pitchFamily="34" charset="0"/>
              </a:rPr>
              <a:t> Поликлиника № 2:                 ул. Учебная, 205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Font typeface="Wingdings" pitchFamily="2" charset="2"/>
              <a:buNone/>
              <a:defRPr/>
            </a:pPr>
            <a:r>
              <a:rPr lang="ru-RU" sz="3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ahoma" pitchFamily="34" charset="0"/>
              </a:rPr>
              <a:t>Регистратура тел. 304-737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§"/>
              <a:defRPr/>
            </a:pPr>
            <a:endParaRPr lang="ru-RU" sz="3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§"/>
              <a:defRPr/>
            </a:pPr>
            <a:endParaRPr lang="ru-RU" sz="3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Tahoma" pitchFamily="34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584825"/>
            <a:ext cx="925195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500" dirty="0" smtClean="0">
                <a:solidFill>
                  <a:schemeClr val="tx1"/>
                </a:solidFill>
                <a:cs typeface="Tahoma" pitchFamily="34" charset="0"/>
              </a:rPr>
              <a:t>Только правильная организация в поликлиниках и стационарах учреждений здравоохранения методической работы по пропаганде здорового образа жизни позволяет изменить отношение       к своему здоровью!</a:t>
            </a:r>
            <a:br>
              <a:rPr lang="ru-RU" sz="2500" dirty="0" smtClean="0">
                <a:solidFill>
                  <a:schemeClr val="tx1"/>
                </a:solidFill>
                <a:cs typeface="Tahoma" pitchFamily="34" charset="0"/>
              </a:rPr>
            </a:br>
            <a:endParaRPr lang="ru-RU" sz="2500" dirty="0" smtClean="0">
              <a:solidFill>
                <a:schemeClr val="tx1"/>
              </a:solidFill>
              <a:cs typeface="Tahoma" pitchFamily="34" charset="0"/>
            </a:endParaRPr>
          </a:p>
        </p:txBody>
      </p:sp>
      <p:pic>
        <p:nvPicPr>
          <p:cNvPr id="3584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7" descr="C:\Documents and Settings\Admin\Рабочий стол\fami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13" y="188913"/>
            <a:ext cx="6675437" cy="454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142875" y="2857500"/>
            <a:ext cx="9001125" cy="121443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700" dirty="0" smtClean="0">
                <a:solidFill>
                  <a:srgbClr val="FFFF00"/>
                </a:solidFill>
                <a:cs typeface="Tahoma" pitchFamily="34" charset="0"/>
              </a:rPr>
              <a:t>Благодарю за внимание!</a:t>
            </a:r>
          </a:p>
          <a:p>
            <a:pPr eaLnBrk="1" hangingPunct="1">
              <a:defRPr/>
            </a:pPr>
            <a:endParaRPr lang="ru-RU" sz="5700" dirty="0" smtClean="0">
              <a:cs typeface="Tahoma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Диаграмма 14"/>
          <p:cNvGraphicFramePr>
            <a:graphicFrameLocks noGrp="1"/>
          </p:cNvGraphicFramePr>
          <p:nvPr>
            <p:ph type="chart" idx="4294967295"/>
          </p:nvPr>
        </p:nvGraphicFramePr>
        <p:xfrm>
          <a:off x="858838" y="1497013"/>
          <a:ext cx="7816850" cy="4308475"/>
        </p:xfrm>
        <a:graphic>
          <a:graphicData uri="http://schemas.openxmlformats.org/presentationml/2006/ole">
            <p:oleObj spid="_x0000_s1026" name="Диаграмма" r:id="rId3" imgW="7467600" imgH="4124325" progId="Excel.Chart.8">
              <p:embed/>
            </p:oleObj>
          </a:graphicData>
        </a:graphic>
      </p:graphicFrame>
      <p:sp>
        <p:nvSpPr>
          <p:cNvPr id="6349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522413" y="0"/>
            <a:ext cx="7729537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000" smtClean="0">
                <a:solidFill>
                  <a:schemeClr val="tx1"/>
                </a:solidFill>
                <a:cs typeface="Tahoma" pitchFamily="34" charset="0"/>
              </a:rPr>
              <a:t> Заболевания </a:t>
            </a:r>
            <a:br>
              <a:rPr lang="ru-RU" sz="3000" smtClean="0">
                <a:solidFill>
                  <a:schemeClr val="tx1"/>
                </a:solidFill>
                <a:cs typeface="Tahoma" pitchFamily="34" charset="0"/>
              </a:rPr>
            </a:br>
            <a:r>
              <a:rPr lang="ru-RU" sz="3000" smtClean="0">
                <a:solidFill>
                  <a:schemeClr val="tx1"/>
                </a:solidFill>
                <a:cs typeface="Tahoma" pitchFamily="34" charset="0"/>
              </a:rPr>
              <a:t>женской репродуктивной сферы</a:t>
            </a:r>
          </a:p>
        </p:txBody>
      </p:sp>
      <p:pic>
        <p:nvPicPr>
          <p:cNvPr id="102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059113" y="2216150"/>
            <a:ext cx="151288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600" b="1" dirty="0">
                <a:solidFill>
                  <a:srgbClr val="002060"/>
                </a:solidFill>
                <a:latin typeface="+mn-lt"/>
              </a:rPr>
              <a:t>56</a:t>
            </a:r>
            <a:r>
              <a:rPr lang="en-US" sz="2600" b="1" dirty="0">
                <a:solidFill>
                  <a:srgbClr val="002060"/>
                </a:solidFill>
                <a:latin typeface="+mn-lt"/>
              </a:rPr>
              <a:t>.0</a:t>
            </a:r>
            <a:r>
              <a:rPr lang="ru-RU" sz="2600" b="1" dirty="0">
                <a:solidFill>
                  <a:srgbClr val="002060"/>
                </a:solidFill>
                <a:latin typeface="+mn-lt"/>
              </a:rPr>
              <a:t>%</a:t>
            </a:r>
          </a:p>
        </p:txBody>
      </p:sp>
      <p:sp>
        <p:nvSpPr>
          <p:cNvPr id="1032" name="TextBox 10"/>
          <p:cNvSpPr txBox="1">
            <a:spLocks noChangeArrowheads="1"/>
          </p:cNvSpPr>
          <p:nvPr/>
        </p:nvSpPr>
        <p:spPr bwMode="auto">
          <a:xfrm>
            <a:off x="3419475" y="3357563"/>
            <a:ext cx="15843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600" b="1" dirty="0">
                <a:solidFill>
                  <a:srgbClr val="002060"/>
                </a:solidFill>
                <a:latin typeface="+mn-lt"/>
              </a:rPr>
              <a:t>14,73%</a:t>
            </a:r>
          </a:p>
        </p:txBody>
      </p:sp>
      <p:sp>
        <p:nvSpPr>
          <p:cNvPr id="1033" name="TextBox 11"/>
          <p:cNvSpPr txBox="1">
            <a:spLocks noChangeArrowheads="1"/>
          </p:cNvSpPr>
          <p:nvPr/>
        </p:nvSpPr>
        <p:spPr bwMode="auto">
          <a:xfrm>
            <a:off x="5076825" y="3357563"/>
            <a:ext cx="16557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600" b="1" dirty="0">
                <a:solidFill>
                  <a:srgbClr val="002060"/>
                </a:solidFill>
                <a:latin typeface="+mn-lt"/>
              </a:rPr>
              <a:t>14,7</a:t>
            </a:r>
            <a:r>
              <a:rPr lang="en-US" sz="2600" b="1" dirty="0">
                <a:solidFill>
                  <a:srgbClr val="002060"/>
                </a:solidFill>
                <a:latin typeface="+mn-lt"/>
              </a:rPr>
              <a:t>0</a:t>
            </a:r>
            <a:r>
              <a:rPr lang="ru-RU" sz="2600" b="1" dirty="0">
                <a:solidFill>
                  <a:srgbClr val="002060"/>
                </a:solidFill>
                <a:latin typeface="+mn-lt"/>
              </a:rPr>
              <a:t>%</a:t>
            </a:r>
          </a:p>
        </p:txBody>
      </p:sp>
      <p:sp>
        <p:nvSpPr>
          <p:cNvPr id="1034" name="TextBox 12"/>
          <p:cNvSpPr txBox="1">
            <a:spLocks noChangeArrowheads="1"/>
          </p:cNvSpPr>
          <p:nvPr/>
        </p:nvSpPr>
        <p:spPr bwMode="auto">
          <a:xfrm>
            <a:off x="6875463" y="3357563"/>
            <a:ext cx="14414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600" b="1" dirty="0">
                <a:solidFill>
                  <a:srgbClr val="002060"/>
                </a:solidFill>
                <a:latin typeface="+mn-lt"/>
              </a:rPr>
              <a:t>14,57%</a:t>
            </a: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-160338" y="5732463"/>
            <a:ext cx="9464676" cy="973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Рак шейки матки занимает 3 место</a:t>
            </a:r>
            <a:r>
              <a:rPr lang="ru-RU" sz="2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среди ЗНО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женских репродуктивных органов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79388" y="1700213"/>
            <a:ext cx="4000500" cy="4724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700" b="1" u="sng" dirty="0" smtClean="0">
                <a:cs typeface="Tahoma" pitchFamily="34" charset="0"/>
              </a:rPr>
              <a:t>Районы области: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2700" dirty="0" smtClean="0">
              <a:cs typeface="Tahoma" pitchFamily="34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700" dirty="0" smtClean="0">
              <a:cs typeface="Tahoma" pitchFamily="34" charset="0"/>
            </a:endParaRPr>
          </a:p>
          <a:p>
            <a:pPr eaLnBrk="1" hangingPunct="1">
              <a:defRPr/>
            </a:pPr>
            <a:r>
              <a:rPr lang="ru-RU" sz="2700" b="1" dirty="0" err="1" smtClean="0">
                <a:cs typeface="Tahoma" pitchFamily="34" charset="0"/>
              </a:rPr>
              <a:t>Исилькульский</a:t>
            </a:r>
            <a:r>
              <a:rPr lang="ru-RU" sz="2700" b="1" dirty="0" smtClean="0">
                <a:cs typeface="Tahoma" pitchFamily="34" charset="0"/>
              </a:rPr>
              <a:t> </a:t>
            </a:r>
            <a:r>
              <a:rPr lang="ru-RU" sz="2700" b="1" dirty="0" smtClean="0">
                <a:latin typeface="Tahoma"/>
                <a:cs typeface="Tahoma" pitchFamily="34" charset="0"/>
              </a:rPr>
              <a:t>–</a:t>
            </a:r>
            <a:r>
              <a:rPr lang="ru-RU" sz="2700" b="1" dirty="0" smtClean="0">
                <a:cs typeface="Tahoma" pitchFamily="34" charset="0"/>
              </a:rPr>
              <a:t> 11</a:t>
            </a:r>
          </a:p>
          <a:p>
            <a:pPr eaLnBrk="1" hangingPunct="1">
              <a:defRPr/>
            </a:pPr>
            <a:r>
              <a:rPr lang="ru-RU" sz="2700" b="1" dirty="0" err="1" smtClean="0">
                <a:cs typeface="Tahoma" pitchFamily="34" charset="0"/>
              </a:rPr>
              <a:t>Калачинский</a:t>
            </a:r>
            <a:r>
              <a:rPr lang="ru-RU" sz="2700" b="1" dirty="0" smtClean="0">
                <a:cs typeface="Tahoma" pitchFamily="34" charset="0"/>
              </a:rPr>
              <a:t> - 10</a:t>
            </a:r>
          </a:p>
          <a:p>
            <a:pPr eaLnBrk="1" hangingPunct="1">
              <a:defRPr/>
            </a:pPr>
            <a:r>
              <a:rPr lang="ru-RU" sz="2700" b="1" dirty="0" smtClean="0">
                <a:cs typeface="Tahoma" pitchFamily="34" charset="0"/>
              </a:rPr>
              <a:t>Тарский </a:t>
            </a:r>
            <a:r>
              <a:rPr lang="ru-RU" sz="2700" b="1" dirty="0" smtClean="0">
                <a:latin typeface="Tahoma"/>
                <a:cs typeface="Tahoma" pitchFamily="34" charset="0"/>
              </a:rPr>
              <a:t>–</a:t>
            </a:r>
            <a:r>
              <a:rPr lang="ru-RU" sz="2700" b="1" dirty="0" smtClean="0">
                <a:cs typeface="Tahoma" pitchFamily="34" charset="0"/>
              </a:rPr>
              <a:t> 10</a:t>
            </a:r>
          </a:p>
          <a:p>
            <a:pPr eaLnBrk="1" hangingPunct="1">
              <a:defRPr/>
            </a:pPr>
            <a:r>
              <a:rPr lang="ru-RU" sz="2700" b="1" dirty="0" smtClean="0">
                <a:cs typeface="Tahoma" pitchFamily="34" charset="0"/>
              </a:rPr>
              <a:t>Омский район </a:t>
            </a:r>
            <a:r>
              <a:rPr lang="ru-RU" sz="2700" b="1" dirty="0" smtClean="0">
                <a:latin typeface="Tahoma"/>
                <a:cs typeface="Tahoma" pitchFamily="34" charset="0"/>
              </a:rPr>
              <a:t>–</a:t>
            </a:r>
            <a:r>
              <a:rPr lang="ru-RU" sz="2700" b="1" dirty="0" smtClean="0">
                <a:cs typeface="Tahoma" pitchFamily="34" charset="0"/>
              </a:rPr>
              <a:t> 8</a:t>
            </a:r>
          </a:p>
          <a:p>
            <a:pPr eaLnBrk="1" hangingPunct="1">
              <a:defRPr/>
            </a:pPr>
            <a:r>
              <a:rPr lang="ru-RU" sz="2700" b="1" dirty="0" err="1" smtClean="0">
                <a:cs typeface="Tahoma" pitchFamily="34" charset="0"/>
              </a:rPr>
              <a:t>Кормиловский</a:t>
            </a:r>
            <a:r>
              <a:rPr lang="ru-RU" sz="2700" b="1" dirty="0" smtClean="0">
                <a:cs typeface="Tahoma" pitchFamily="34" charset="0"/>
              </a:rPr>
              <a:t> - 8 	</a:t>
            </a:r>
          </a:p>
          <a:p>
            <a:pPr eaLnBrk="1" hangingPunct="1">
              <a:defRPr/>
            </a:pPr>
            <a:r>
              <a:rPr lang="ru-RU" sz="2700" b="1" dirty="0" smtClean="0">
                <a:cs typeface="Tahoma" pitchFamily="34" charset="0"/>
              </a:rPr>
              <a:t>Черлакский - 7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859338" y="1700213"/>
            <a:ext cx="4284662" cy="4724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700" b="1" u="sng" dirty="0" smtClean="0">
                <a:cs typeface="Tahoma" pitchFamily="34" charset="0"/>
              </a:rPr>
              <a:t>Административные округа г.Омска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700" b="1" dirty="0" smtClean="0">
              <a:cs typeface="Tahoma" pitchFamily="34" charset="0"/>
            </a:endParaRPr>
          </a:p>
          <a:p>
            <a:pPr eaLnBrk="1" hangingPunct="1">
              <a:defRPr/>
            </a:pPr>
            <a:r>
              <a:rPr lang="ru-RU" sz="2700" b="1" dirty="0" smtClean="0">
                <a:cs typeface="Tahoma" pitchFamily="34" charset="0"/>
              </a:rPr>
              <a:t>Кировский - 29</a:t>
            </a:r>
          </a:p>
          <a:p>
            <a:pPr eaLnBrk="1" hangingPunct="1">
              <a:defRPr/>
            </a:pPr>
            <a:r>
              <a:rPr lang="ru-RU" sz="2700" b="1" dirty="0" smtClean="0">
                <a:cs typeface="Tahoma" pitchFamily="34" charset="0"/>
              </a:rPr>
              <a:t>Центральный </a:t>
            </a:r>
            <a:r>
              <a:rPr lang="ru-RU" sz="2700" b="1" dirty="0" smtClean="0">
                <a:latin typeface="Tahoma"/>
                <a:cs typeface="Tahoma" pitchFamily="34" charset="0"/>
              </a:rPr>
              <a:t>–</a:t>
            </a:r>
            <a:r>
              <a:rPr lang="ru-RU" sz="2700" b="1" dirty="0" smtClean="0">
                <a:cs typeface="Tahoma" pitchFamily="34" charset="0"/>
              </a:rPr>
              <a:t> 26</a:t>
            </a:r>
          </a:p>
          <a:p>
            <a:pPr eaLnBrk="1" hangingPunct="1">
              <a:defRPr/>
            </a:pPr>
            <a:r>
              <a:rPr lang="ru-RU" sz="2700" b="1" dirty="0" smtClean="0">
                <a:cs typeface="Tahoma" pitchFamily="34" charset="0"/>
              </a:rPr>
              <a:t>Октябрьский </a:t>
            </a:r>
            <a:r>
              <a:rPr lang="ru-RU" sz="2700" b="1" dirty="0" smtClean="0">
                <a:latin typeface="Tahoma"/>
                <a:cs typeface="Tahoma" pitchFamily="34" charset="0"/>
              </a:rPr>
              <a:t>–</a:t>
            </a:r>
            <a:r>
              <a:rPr lang="ru-RU" sz="2700" b="1" dirty="0" smtClean="0">
                <a:cs typeface="Tahoma" pitchFamily="34" charset="0"/>
              </a:rPr>
              <a:t> 21</a:t>
            </a:r>
          </a:p>
          <a:p>
            <a:pPr eaLnBrk="1" hangingPunct="1">
              <a:defRPr/>
            </a:pPr>
            <a:r>
              <a:rPr lang="ru-RU" sz="2700" b="1" dirty="0" smtClean="0">
                <a:cs typeface="Tahoma" pitchFamily="34" charset="0"/>
              </a:rPr>
              <a:t>Ленинский </a:t>
            </a:r>
            <a:r>
              <a:rPr lang="ru-RU" sz="2700" b="1" dirty="0" smtClean="0">
                <a:latin typeface="Tahoma"/>
                <a:cs typeface="Tahoma" pitchFamily="34" charset="0"/>
              </a:rPr>
              <a:t>–</a:t>
            </a:r>
            <a:r>
              <a:rPr lang="ru-RU" sz="2700" b="1" dirty="0" smtClean="0">
                <a:cs typeface="Tahoma" pitchFamily="34" charset="0"/>
              </a:rPr>
              <a:t> 13</a:t>
            </a:r>
          </a:p>
          <a:p>
            <a:pPr eaLnBrk="1" hangingPunct="1">
              <a:defRPr/>
            </a:pPr>
            <a:r>
              <a:rPr lang="ru-RU" sz="2700" b="1" dirty="0" smtClean="0">
                <a:cs typeface="Tahoma" pitchFamily="34" charset="0"/>
              </a:rPr>
              <a:t>Советский </a:t>
            </a:r>
            <a:r>
              <a:rPr lang="ru-RU" sz="2700" b="1" dirty="0" smtClean="0">
                <a:latin typeface="Tahoma"/>
                <a:cs typeface="Tahoma" pitchFamily="34" charset="0"/>
              </a:rPr>
              <a:t>–</a:t>
            </a:r>
            <a:r>
              <a:rPr lang="ru-RU" sz="2700" b="1" dirty="0" smtClean="0">
                <a:cs typeface="Tahoma" pitchFamily="34" charset="0"/>
              </a:rPr>
              <a:t> 12</a:t>
            </a:r>
          </a:p>
          <a:p>
            <a:pPr eaLnBrk="1" hangingPunct="1">
              <a:defRPr/>
            </a:pPr>
            <a:endParaRPr lang="ru-RU" sz="2700" dirty="0" smtClean="0"/>
          </a:p>
        </p:txBody>
      </p:sp>
      <p:pic>
        <p:nvPicPr>
          <p:cNvPr id="7172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4438" y="-26988"/>
            <a:ext cx="8229600" cy="1143001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З</a:t>
            </a:r>
            <a:r>
              <a:rPr lang="ru-RU" sz="2400" dirty="0" smtClean="0">
                <a:solidFill>
                  <a:srgbClr val="FFFF00"/>
                </a:solidFill>
                <a:cs typeface="Tahoma" pitchFamily="34" charset="0"/>
              </a:rPr>
              <a:t>локачественные заболевания шейки </a:t>
            </a:r>
            <a:r>
              <a:rPr lang="ru-RU" sz="2400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ru-RU" sz="2400" dirty="0" smtClean="0">
                <a:solidFill>
                  <a:srgbClr val="FFFF00"/>
                </a:solidFill>
                <a:cs typeface="Tahoma" pitchFamily="34" charset="0"/>
              </a:rPr>
              <a:t>матки, выявленные впервые в 2011 году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00163" y="115888"/>
            <a:ext cx="8385175" cy="10334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500" dirty="0" smtClean="0">
                <a:solidFill>
                  <a:srgbClr val="FFFF00"/>
                </a:solidFill>
                <a:cs typeface="Tahoma" pitchFamily="34" charset="0"/>
              </a:rPr>
              <a:t>Программа скрининга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82763" y="2341563"/>
            <a:ext cx="5838825" cy="1190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</a:t>
            </a:r>
          </a:p>
        </p:txBody>
      </p:sp>
      <p:pic>
        <p:nvPicPr>
          <p:cNvPr id="819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Прямоугольник 6"/>
          <p:cNvSpPr>
            <a:spLocks noChangeArrowheads="1"/>
          </p:cNvSpPr>
          <p:nvPr/>
        </p:nvSpPr>
        <p:spPr bwMode="auto">
          <a:xfrm>
            <a:off x="755650" y="2060575"/>
            <a:ext cx="8215313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Онкологи рекомендуют: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>
              <a:defRPr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ежегодные осмотры всех женщин с 18 лет и старше, с проведением цитологического исследования мазков с шейки матки и цервикального канала </a:t>
            </a:r>
          </a:p>
        </p:txBody>
      </p:sp>
      <p:pic>
        <p:nvPicPr>
          <p:cNvPr id="4" name="Рисунок 6" descr="2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797425"/>
            <a:ext cx="289401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573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71625" y="142875"/>
            <a:ext cx="7572375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Взятие</a:t>
            </a:r>
            <a:r>
              <a:rPr lang="ru-RU" sz="2800" dirty="0" smtClean="0">
                <a:solidFill>
                  <a:srgbClr val="FFFF00"/>
                </a:solidFill>
                <a:cs typeface="Tahoma" pitchFamily="34" charset="0"/>
              </a:rPr>
              <a:t> материала </a:t>
            </a:r>
            <a:br>
              <a:rPr lang="ru-RU" sz="2800" dirty="0" smtClean="0">
                <a:solidFill>
                  <a:srgbClr val="FFFF00"/>
                </a:solidFill>
                <a:cs typeface="Tahoma" pitchFamily="34" charset="0"/>
              </a:rPr>
            </a:br>
            <a:r>
              <a:rPr lang="ru-RU" sz="2800" dirty="0" smtClean="0">
                <a:solidFill>
                  <a:srgbClr val="FFFF00"/>
                </a:solidFill>
                <a:cs typeface="Tahoma" pitchFamily="34" charset="0"/>
              </a:rPr>
              <a:t>для цитологического исследования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0825" y="1787525"/>
            <a:ext cx="8839200" cy="47371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2400"/>
              </a:spcAft>
              <a:defRPr/>
            </a:pPr>
            <a:r>
              <a:rPr lang="ru-RU" sz="3000" b="1" dirty="0" smtClean="0">
                <a:cs typeface="Tahoma" pitchFamily="34" charset="0"/>
              </a:rPr>
              <a:t>не ранее 5-го дня менструального цикла и не позднее, чем за 5 дней до предполагаемой менструации </a:t>
            </a:r>
          </a:p>
          <a:p>
            <a:pPr eaLnBrk="1" hangingPunct="1">
              <a:spcBef>
                <a:spcPts val="0"/>
              </a:spcBef>
              <a:spcAft>
                <a:spcPts val="2400"/>
              </a:spcAft>
              <a:defRPr/>
            </a:pPr>
            <a:r>
              <a:rPr lang="ru-RU" sz="3000" b="1" dirty="0" smtClean="0">
                <a:cs typeface="Tahoma" pitchFamily="34" charset="0"/>
              </a:rPr>
              <a:t>мазки берутся до </a:t>
            </a:r>
            <a:r>
              <a:rPr lang="ru-RU" sz="3000" b="1" dirty="0" err="1" smtClean="0">
                <a:cs typeface="Tahoma" pitchFamily="34" charset="0"/>
              </a:rPr>
              <a:t>бимануального</a:t>
            </a:r>
            <a:r>
              <a:rPr lang="ru-RU" sz="3000" b="1" dirty="0" smtClean="0">
                <a:cs typeface="Tahoma" pitchFamily="34" charset="0"/>
              </a:rPr>
              <a:t> исследования и различных проб</a:t>
            </a:r>
            <a:endParaRPr lang="en-US" sz="3000" b="1" dirty="0" smtClean="0">
              <a:cs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2400"/>
              </a:spcAft>
              <a:defRPr/>
            </a:pPr>
            <a:r>
              <a:rPr lang="ru-RU" sz="3000" b="1" dirty="0" smtClean="0">
                <a:cs typeface="Tahoma" pitchFamily="34" charset="0"/>
              </a:rPr>
              <a:t>нельзя брать мазки в течение 24 часов после полового акта, спринцевания, введения во влагалище медикаментов и кремов.</a:t>
            </a:r>
            <a:endParaRPr lang="ru-RU" sz="3000" dirty="0" smtClean="0"/>
          </a:p>
          <a:p>
            <a:pPr eaLnBrk="1" hangingPunct="1">
              <a:spcBef>
                <a:spcPts val="0"/>
              </a:spcBef>
              <a:spcAft>
                <a:spcPts val="2400"/>
              </a:spcAft>
              <a:defRPr/>
            </a:pPr>
            <a:endParaRPr lang="ru-RU" sz="3000" dirty="0" smtClean="0"/>
          </a:p>
          <a:p>
            <a:pPr eaLnBrk="1" hangingPunct="1">
              <a:spcBef>
                <a:spcPts val="0"/>
              </a:spcBef>
              <a:spcAft>
                <a:spcPts val="2400"/>
              </a:spcAft>
              <a:defRPr/>
            </a:pPr>
            <a:endParaRPr lang="ru-RU" sz="3000" dirty="0" smtClean="0">
              <a:cs typeface="Tahoma" pitchFamily="34" charset="0"/>
            </a:endParaRPr>
          </a:p>
        </p:txBody>
      </p:sp>
      <p:pic>
        <p:nvPicPr>
          <p:cNvPr id="9220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115888"/>
            <a:ext cx="8229600" cy="129698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dirty="0" err="1" smtClean="0">
                <a:solidFill>
                  <a:srgbClr val="FFFF00"/>
                </a:solidFill>
                <a:cs typeface="Tahoma" pitchFamily="34" charset="0"/>
              </a:rPr>
              <a:t>Цервикс-щеточка</a:t>
            </a:r>
            <a:r>
              <a:rPr lang="ru-RU" sz="3600" dirty="0" smtClean="0">
                <a:solidFill>
                  <a:srgbClr val="FFFF00"/>
                </a:solidFill>
                <a:cs typeface="Tahoma" pitchFamily="34" charset="0"/>
              </a:rPr>
              <a:t/>
            </a:r>
            <a:br>
              <a:rPr lang="ru-RU" sz="3600" dirty="0" smtClean="0">
                <a:solidFill>
                  <a:srgbClr val="FFFF00"/>
                </a:solidFill>
                <a:cs typeface="Tahoma" pitchFamily="34" charset="0"/>
              </a:rPr>
            </a:br>
            <a:r>
              <a:rPr lang="ru-RU" sz="3600" dirty="0" smtClean="0">
                <a:solidFill>
                  <a:srgbClr val="FFFF00"/>
                </a:solidFill>
                <a:cs typeface="Tahoma" pitchFamily="34" charset="0"/>
              </a:rPr>
              <a:t> типа </a:t>
            </a:r>
            <a:r>
              <a:rPr lang="ru-RU" sz="3600" dirty="0" smtClean="0">
                <a:solidFill>
                  <a:srgbClr val="FFFF00"/>
                </a:solidFill>
                <a:latin typeface="Tahoma"/>
                <a:cs typeface="Tahoma" pitchFamily="34" charset="0"/>
              </a:rPr>
              <a:t>«</a:t>
            </a:r>
            <a:r>
              <a:rPr lang="en-US" sz="3600" dirty="0" smtClean="0">
                <a:solidFill>
                  <a:srgbClr val="FFFF00"/>
                </a:solidFill>
                <a:cs typeface="Tahoma" pitchFamily="34" charset="0"/>
              </a:rPr>
              <a:t>cervix</a:t>
            </a:r>
            <a:r>
              <a:rPr lang="ru-RU" sz="3600" dirty="0" smtClean="0">
                <a:solidFill>
                  <a:srgbClr val="FFFF00"/>
                </a:solidFill>
                <a:cs typeface="Tahoma" pitchFamily="34" charset="0"/>
              </a:rPr>
              <a:t>-</a:t>
            </a:r>
            <a:r>
              <a:rPr lang="en-US" sz="3600" dirty="0" smtClean="0">
                <a:solidFill>
                  <a:srgbClr val="FFFF00"/>
                </a:solidFill>
                <a:cs typeface="Tahoma" pitchFamily="34" charset="0"/>
              </a:rPr>
              <a:t>brush</a:t>
            </a:r>
            <a:r>
              <a:rPr lang="ru-RU" sz="3600" dirty="0" smtClean="0">
                <a:solidFill>
                  <a:srgbClr val="FFFF00"/>
                </a:solidFill>
                <a:latin typeface="Tahoma"/>
                <a:cs typeface="Tahoma" pitchFamily="34" charset="0"/>
              </a:rPr>
              <a:t>»</a:t>
            </a:r>
            <a:r>
              <a:rPr lang="ru-RU" sz="3600" dirty="0" smtClean="0">
                <a:solidFill>
                  <a:srgbClr val="FFFF00"/>
                </a:solidFill>
                <a:cs typeface="Tahoma" pitchFamily="34" charset="0"/>
              </a:rPr>
              <a:t/>
            </a:r>
            <a:br>
              <a:rPr lang="ru-RU" sz="3600" dirty="0" smtClean="0">
                <a:solidFill>
                  <a:srgbClr val="FFFF00"/>
                </a:solidFill>
                <a:cs typeface="Tahoma" pitchFamily="34" charset="0"/>
              </a:rPr>
            </a:br>
            <a:endParaRPr lang="ru-RU" sz="3600" dirty="0" smtClean="0">
              <a:solidFill>
                <a:srgbClr val="FFFF00"/>
              </a:solidFill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63" y="1571625"/>
            <a:ext cx="8229600" cy="500063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>
              <a:cs typeface="Tahoma" pitchFamily="34" charset="0"/>
            </a:endParaRPr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76250"/>
          </a:xfrm>
          <a:noFill/>
        </p:spPr>
        <p:txBody>
          <a:bodyPr anchor="b"/>
          <a:lstStyle/>
          <a:p>
            <a:endParaRPr lang="ru-RU" sz="1200" smtClean="0">
              <a:effectLst/>
            </a:endParaRPr>
          </a:p>
        </p:txBody>
      </p:sp>
      <p:pic>
        <p:nvPicPr>
          <p:cNvPr id="10245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6" descr="i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412875"/>
            <a:ext cx="3276600" cy="3152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8" name="Рисунок 7" descr="Cervix_Brush__broom__purple_handle_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393D87"/>
              </a:clrFrom>
              <a:clrTo>
                <a:srgbClr val="393D8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00500"/>
            <a:ext cx="508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Рисунок 8" descr="щетка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080808"/>
              </a:clrFrom>
              <a:clrTo>
                <a:srgbClr val="08080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315410">
            <a:off x="4848225" y="2244725"/>
            <a:ext cx="1487488" cy="509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2850" y="328613"/>
            <a:ext cx="8543925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700" b="0" dirty="0" smtClean="0">
                <a:cs typeface="Tahoma" pitchFamily="34" charset="0"/>
              </a:rPr>
              <a:t>I</a:t>
            </a:r>
            <a:r>
              <a:rPr lang="ru-RU" sz="3700" b="0" dirty="0" smtClean="0">
                <a:cs typeface="Tahoma" pitchFamily="34" charset="0"/>
              </a:rPr>
              <a:t>. Подготовка к процедуре:</a:t>
            </a:r>
            <a:br>
              <a:rPr lang="ru-RU" sz="3700" b="0" dirty="0" smtClean="0">
                <a:cs typeface="Tahoma" pitchFamily="34" charset="0"/>
              </a:rPr>
            </a:br>
            <a:endParaRPr lang="ru-RU" sz="3700" b="0" dirty="0" smtClean="0"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63" y="1776413"/>
            <a:ext cx="8229600" cy="5000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000" b="1" dirty="0" smtClean="0">
                <a:cs typeface="Tahoma" pitchFamily="34" charset="0"/>
              </a:rPr>
              <a:t>Вымыть и осушить руки</a:t>
            </a:r>
            <a:endParaRPr lang="ru-RU" sz="50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ru-RU" sz="5000" dirty="0" smtClean="0"/>
          </a:p>
          <a:p>
            <a:pPr eaLnBrk="1" hangingPunct="1">
              <a:defRPr/>
            </a:pPr>
            <a:endParaRPr lang="ru-RU" sz="5000" dirty="0" smtClean="0">
              <a:cs typeface="Tahoma" pitchFamily="34" charset="0"/>
            </a:endParaRPr>
          </a:p>
        </p:txBody>
      </p:sp>
      <p:pic>
        <p:nvPicPr>
          <p:cNvPr id="11268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Рисунок 6" descr="DSC0308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" y="2925763"/>
            <a:ext cx="3856038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Рисунок 7" descr="DSC03085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2924175"/>
            <a:ext cx="381635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3">
      <a:dk1>
        <a:srgbClr val="56925A"/>
      </a:dk1>
      <a:lt1>
        <a:srgbClr val="FFFFFF"/>
      </a:lt1>
      <a:dk2>
        <a:srgbClr val="6FB56D"/>
      </a:dk2>
      <a:lt2>
        <a:srgbClr val="FFFFCC"/>
      </a:lt2>
      <a:accent1>
        <a:srgbClr val="2B877C"/>
      </a:accent1>
      <a:accent2>
        <a:srgbClr val="5A9A5F"/>
      </a:accent2>
      <a:accent3>
        <a:srgbClr val="BBD7B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DDFFBB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3" dist="53882" dir="13500000">
            <a:schemeClr val="bg2">
              <a:alpha val="50000"/>
            </a:schemeClr>
          </a:prstShdw>
        </a:effec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3" dist="53882" dir="13500000">
            <a:schemeClr val="bg2">
              <a:alpha val="50000"/>
            </a:schemeClr>
          </a:prstShdw>
        </a:effec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3871</TotalTime>
  <Words>898</Words>
  <Application>Microsoft Office PowerPoint</Application>
  <PresentationFormat>Экран (4:3)</PresentationFormat>
  <Paragraphs>146</Paragraphs>
  <Slides>34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1" baseType="lpstr">
      <vt:lpstr>Arial</vt:lpstr>
      <vt:lpstr>Arial Black</vt:lpstr>
      <vt:lpstr>Wingdings</vt:lpstr>
      <vt:lpstr>Tahoma</vt:lpstr>
      <vt:lpstr>Garamond</vt:lpstr>
      <vt:lpstr>Трава</vt:lpstr>
      <vt:lpstr>Диаграмма Microsoft Office Excel</vt:lpstr>
      <vt:lpstr>Слайд 1</vt:lpstr>
      <vt:lpstr>Слайд 2</vt:lpstr>
      <vt:lpstr>Слайд 3</vt:lpstr>
      <vt:lpstr> Заболевания  женской репродуктивной сферы</vt:lpstr>
      <vt:lpstr>  Злокачественные заболевания шейки   матки, выявленные впервые в 2011 году</vt:lpstr>
      <vt:lpstr>Программа скрининга</vt:lpstr>
      <vt:lpstr>Взятие материала  для цитологического исследования</vt:lpstr>
      <vt:lpstr>Цервикс-щеточка  типа «cervix-brush» </vt:lpstr>
      <vt:lpstr>I. Подготовка к процедуре: </vt:lpstr>
      <vt:lpstr>I. Подготовка к процедуре: </vt:lpstr>
      <vt:lpstr>I. Подготовка к процедуре: </vt:lpstr>
      <vt:lpstr>I. Подготовка к процедуре: </vt:lpstr>
      <vt:lpstr>II.  Выполнение процедуры</vt:lpstr>
      <vt:lpstr>II.  Выполнение процедуры</vt:lpstr>
      <vt:lpstr>II.  Выполнение процедуры</vt:lpstr>
      <vt:lpstr>II.  Выполнение процедуры</vt:lpstr>
      <vt:lpstr>II.  Выполнение процедуры</vt:lpstr>
      <vt:lpstr>II.  Выполнение процедуры</vt:lpstr>
      <vt:lpstr>II.  Выполнение процедуры</vt:lpstr>
      <vt:lpstr>II.  Выполнение процедуры</vt:lpstr>
      <vt:lpstr>III. Окончание процедуры</vt:lpstr>
      <vt:lpstr>III. Окончание процедуры</vt:lpstr>
      <vt:lpstr>III. Окончание процедуры</vt:lpstr>
      <vt:lpstr>III. Окончание процедуры</vt:lpstr>
      <vt:lpstr>III. Окончание процедуры</vt:lpstr>
      <vt:lpstr>III. Окончание процедуры</vt:lpstr>
      <vt:lpstr>III. Окончание процедуры</vt:lpstr>
      <vt:lpstr>III. Окончание процедуры</vt:lpstr>
      <vt:lpstr>III. Окончание процедуры</vt:lpstr>
      <vt:lpstr>Журнал «Учет взятия биоматериала  на цитологическое исследование»</vt:lpstr>
      <vt:lpstr>Результаты  цитологического скрининга</vt:lpstr>
      <vt:lpstr>Адреса и контактные телефоны:</vt:lpstr>
      <vt:lpstr>Только правильная организация в поликлиниках и стационарах учреждений здравоохранения методической работы по пропаганде здорового образа жизни позволяет изменить отношение       к своему здоровью! 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Заболеваемость</dc:title>
  <dc:creator>Пользователь</dc:creator>
  <cp:lastModifiedBy>ОПСА</cp:lastModifiedBy>
  <cp:revision>332</cp:revision>
  <dcterms:created xsi:type="dcterms:W3CDTF">2010-07-28T07:01:06Z</dcterms:created>
  <dcterms:modified xsi:type="dcterms:W3CDTF">2012-05-03T04:16:39Z</dcterms:modified>
</cp:coreProperties>
</file>