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5AC"/>
    <a:srgbClr val="2E6EBC"/>
    <a:srgbClr val="3D7FCF"/>
    <a:srgbClr val="3399FF"/>
    <a:srgbClr val="3366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57" autoAdjust="0"/>
  </p:normalViewPr>
  <p:slideViewPr>
    <p:cSldViewPr>
      <p:cViewPr varScale="1">
        <p:scale>
          <a:sx n="89" d="100"/>
          <a:sy n="89" d="100"/>
        </p:scale>
        <p:origin x="-9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2656"/>
            <a:ext cx="91440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496" y="27342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Научно-практическая конференция</a:t>
            </a:r>
          </a:p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«Сестринский уход и его значение в повышении качества медицинской помощи»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36512" y="2374429"/>
            <a:ext cx="8964488" cy="1846659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700" b="1" dirty="0" smtClean="0">
                <a:solidFill>
                  <a:srgbClr val="2A65AC"/>
                </a:solidFill>
              </a:rPr>
              <a:t>Накопительная система повышения квалификации</a:t>
            </a:r>
            <a:endParaRPr lang="ru-RU" sz="5700" b="1" dirty="0">
              <a:solidFill>
                <a:srgbClr val="2A65AC"/>
              </a:solidFill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7740352" y="116632"/>
            <a:ext cx="1224136" cy="1224136"/>
            <a:chOff x="7740352" y="116632"/>
            <a:chExt cx="1224136" cy="1224136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  <p:sp>
        <p:nvSpPr>
          <p:cNvPr id="9" name="Прямоугольник 8"/>
          <p:cNvSpPr/>
          <p:nvPr/>
        </p:nvSpPr>
        <p:spPr>
          <a:xfrm>
            <a:off x="3851920" y="5581689"/>
            <a:ext cx="518457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000" b="1" i="1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Т.А. Зорина,</a:t>
            </a:r>
          </a:p>
          <a:p>
            <a:pPr algn="r"/>
            <a:r>
              <a:rPr lang="ru-RU" sz="3000" b="1" i="1" dirty="0" smtClean="0">
                <a:solidFill>
                  <a:srgbClr val="33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 ОПСА</a:t>
            </a:r>
            <a:endParaRPr lang="ru-RU" sz="3000" b="1" i="1" dirty="0">
              <a:solidFill>
                <a:srgbClr val="33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6632"/>
            <a:ext cx="91440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496" y="184865"/>
            <a:ext cx="91085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Накопительная система повышения квалификации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09372592"/>
              </p:ext>
            </p:extLst>
          </p:nvPr>
        </p:nvGraphicFramePr>
        <p:xfrm>
          <a:off x="107505" y="896496"/>
          <a:ext cx="8928993" cy="5772864"/>
        </p:xfrm>
        <a:graphic>
          <a:graphicData uri="http://schemas.openxmlformats.org/drawingml/2006/table">
            <a:tbl>
              <a:tblPr/>
              <a:tblGrid>
                <a:gridCol w="426908"/>
                <a:gridCol w="2525419"/>
                <a:gridCol w="720080"/>
                <a:gridCol w="720080"/>
                <a:gridCol w="648072"/>
                <a:gridCol w="720080"/>
                <a:gridCol w="864096"/>
                <a:gridCol w="2304258"/>
              </a:tblGrid>
              <a:tr h="371845"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№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/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</a:t>
                      </a:r>
                      <a:endParaRPr lang="ru-RU" sz="1500" b="1" i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Виды и формы учебной (</a:t>
                      </a:r>
                      <a:r>
                        <a:rPr lang="ru-RU" sz="1500" b="1" i="1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научно-практ</a:t>
                      </a: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и публицист.) деятельности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Уровни (баллы)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Подтверждающие документы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924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местный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регио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наль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ный</a:t>
                      </a:r>
                      <a:endParaRPr lang="ru-RU" sz="1500" b="1" i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окружной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феде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раль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ный</a:t>
                      </a:r>
                      <a:endParaRPr lang="ru-RU" sz="1500" b="1" i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между народ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ный</a:t>
                      </a:r>
                      <a:endParaRPr lang="ru-RU" sz="1500" b="1" i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36118"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1.</a:t>
                      </a: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Участие </a:t>
                      </a:r>
                      <a:r>
                        <a:rPr lang="ru-RU" sz="21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в </a:t>
                      </a: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научно-практических </a:t>
                      </a:r>
                      <a:r>
                        <a:rPr lang="ru-RU" sz="21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конференциях</a:t>
                      </a:r>
                      <a:r>
                        <a:rPr lang="ru-RU" sz="2100" b="1" kern="1200" baseline="300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2100" b="1" kern="1200" baseline="30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</a:t>
                      </a: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Сертификат/</a:t>
                      </a:r>
                    </a:p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свидетельство</a:t>
                      </a: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87380"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2.</a:t>
                      </a: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Участие                   </a:t>
                      </a: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 тематических </a:t>
                      </a:r>
                      <a:r>
                        <a:rPr lang="ru-RU" sz="21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семинарах</a:t>
                      </a:r>
                      <a:r>
                        <a:rPr lang="ru-RU" sz="2100" b="1" kern="1200" baseline="300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  <a:endParaRPr lang="ru-RU" sz="2100" b="1" kern="1200" baseline="30000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2 - 20</a:t>
                      </a:r>
                      <a:endParaRPr lang="ru-RU" sz="2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Сертификат/</a:t>
                      </a:r>
                    </a:p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свидетельство, программа семинара</a:t>
                      </a: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385093"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3.</a:t>
                      </a: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Прохождение дистанционной образовательной программы</a:t>
                      </a:r>
                      <a:r>
                        <a:rPr lang="ru-RU" sz="2100" b="1" baseline="30000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2100" b="1" baseline="300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  <a:endParaRPr lang="ru-RU" sz="2100" b="1" dirty="0">
                        <a:solidFill>
                          <a:srgbClr val="FF0000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2 - 20</a:t>
                      </a:r>
                      <a:endParaRPr lang="ru-RU" sz="2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Сертификат/</a:t>
                      </a:r>
                    </a:p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21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свидетельство</a:t>
                      </a: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6632"/>
            <a:ext cx="91440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496" y="184865"/>
            <a:ext cx="91085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Накопительная система повышения квалификации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46040752"/>
              </p:ext>
            </p:extLst>
          </p:nvPr>
        </p:nvGraphicFramePr>
        <p:xfrm>
          <a:off x="53715" y="874980"/>
          <a:ext cx="9036494" cy="5668633"/>
        </p:xfrm>
        <a:graphic>
          <a:graphicData uri="http://schemas.openxmlformats.org/drawingml/2006/table">
            <a:tbl>
              <a:tblPr/>
              <a:tblGrid>
                <a:gridCol w="425781"/>
                <a:gridCol w="2518756"/>
                <a:gridCol w="718180"/>
                <a:gridCol w="745329"/>
                <a:gridCol w="750273"/>
                <a:gridCol w="718180"/>
                <a:gridCol w="861816"/>
                <a:gridCol w="2298179"/>
              </a:tblGrid>
              <a:tr h="371845"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№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/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</a:t>
                      </a:r>
                      <a:endParaRPr lang="ru-RU" sz="1500" b="1" i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Виды и формы учебной (</a:t>
                      </a:r>
                      <a:r>
                        <a:rPr lang="ru-RU" sz="1500" b="1" i="1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научно-практ</a:t>
                      </a: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и публицист.) деятельности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Уровни (баллы)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Подтверждающие документы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8924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местный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регио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наль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ный</a:t>
                      </a:r>
                      <a:endParaRPr lang="ru-RU" sz="1500" b="1" i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окружной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феде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раль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ный</a:t>
                      </a:r>
                      <a:endParaRPr lang="ru-RU" sz="1500" b="1" i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между народ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ный</a:t>
                      </a:r>
                      <a:endParaRPr lang="ru-RU" sz="1500" b="1" i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52207"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4.</a:t>
                      </a:r>
                      <a:endParaRPr lang="ru-RU" sz="17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Стажировка в 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российской/</a:t>
                      </a:r>
                      <a:r>
                        <a:rPr lang="ru-RU" sz="17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зарубеж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- ной клинике</a:t>
                      </a:r>
                      <a:r>
                        <a:rPr lang="ru-RU" sz="1800" b="1" kern="1200" baseline="300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  <a:endParaRPr lang="ru-RU" sz="1700" b="1" kern="1200" baseline="300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2 - 20</a:t>
                      </a:r>
                      <a:endParaRPr lang="ru-RU" sz="21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endParaRPr lang="ru-RU" sz="2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endParaRPr lang="ru-RU" sz="2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endParaRPr lang="ru-RU" sz="2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endParaRPr lang="ru-RU" sz="21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Документ, подтверждающий факт стажировки специалиста, </a:t>
                      </a:r>
                      <a:r>
                        <a:rPr lang="ru-RU" sz="17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прог-рамма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стажировки (при ее наличии)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254871"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5.</a:t>
                      </a:r>
                      <a:endParaRPr lang="ru-RU" sz="17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Подготовка доклада и/или выступление на конференции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Программа мероприятия, подтверждающая факт выступления, текст доклада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385093"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6.</a:t>
                      </a:r>
                      <a:endParaRPr lang="ru-RU" sz="17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Подготовка и проведение обучающего занятия/мастер-класса с сестринским персоналом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Копии документов, подтверждающие факт проведения занятия/мастер-класса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6632"/>
            <a:ext cx="91440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496" y="184865"/>
            <a:ext cx="91085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Накопительная система повышения квалификации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53500561"/>
              </p:ext>
            </p:extLst>
          </p:nvPr>
        </p:nvGraphicFramePr>
        <p:xfrm>
          <a:off x="53715" y="874980"/>
          <a:ext cx="8982781" cy="5722372"/>
        </p:xfrm>
        <a:graphic>
          <a:graphicData uri="http://schemas.openxmlformats.org/drawingml/2006/table">
            <a:tbl>
              <a:tblPr/>
              <a:tblGrid>
                <a:gridCol w="417481"/>
                <a:gridCol w="2469656"/>
                <a:gridCol w="704180"/>
                <a:gridCol w="697681"/>
                <a:gridCol w="706043"/>
                <a:gridCol w="776647"/>
                <a:gridCol w="847251"/>
                <a:gridCol w="2363842"/>
              </a:tblGrid>
              <a:tr h="386361"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№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/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</a:t>
                      </a:r>
                      <a:endParaRPr lang="ru-RU" sz="1500" b="1" i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Виды и формы учебной (</a:t>
                      </a:r>
                      <a:r>
                        <a:rPr lang="ru-RU" sz="1500" b="1" i="1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научно-практ</a:t>
                      </a: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и публицист.) деятельности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Уровни (баллы)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Подтверждающие документы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9272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местный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регио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наль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ный</a:t>
                      </a:r>
                      <a:endParaRPr lang="ru-RU" sz="1500" b="1" i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окружной</a:t>
                      </a: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феде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раль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ный</a:t>
                      </a:r>
                      <a:endParaRPr lang="ru-RU" sz="1500" b="1" i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между народ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ный</a:t>
                      </a:r>
                      <a:endParaRPr lang="ru-RU" sz="1500" b="1" i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89731"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</a:t>
                      </a:r>
                      <a:endParaRPr lang="ru-RU" sz="17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Публикация в профессиональном издании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Ксерокопия публикации, библиографические указатели по публикации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03855"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</a:t>
                      </a:r>
                      <a:endParaRPr lang="ru-RU" sz="17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Участие в профессиональных конкурсах, конкурсах научных работ</a:t>
                      </a:r>
                      <a:r>
                        <a:rPr lang="ru-RU" sz="1800" b="1" kern="1200" baseline="300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  <a:endParaRPr lang="ru-RU" sz="1700" b="1" kern="1200" baseline="300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Сертификат участника, диплом победителя конкурса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1615160"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9.</a:t>
                      </a:r>
                      <a:endParaRPr lang="ru-RU" sz="17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906" marR="619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Участие в научно-исследовательской работе, проведение исследований в сестринском деле</a:t>
                      </a:r>
                      <a:r>
                        <a:rPr lang="ru-RU" sz="2000" b="1" kern="1200" baseline="300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*</a:t>
                      </a:r>
                      <a:endParaRPr lang="ru-RU" sz="2000" b="1" kern="12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Ксерокопия решения о реализации исследовательского проекта с участием специалиста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6632"/>
            <a:ext cx="91440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496" y="184865"/>
            <a:ext cx="91085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Накопительная система повышения квалификации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41632444"/>
              </p:ext>
            </p:extLst>
          </p:nvPr>
        </p:nvGraphicFramePr>
        <p:xfrm>
          <a:off x="53715" y="874981"/>
          <a:ext cx="8995617" cy="5836920"/>
        </p:xfrm>
        <a:graphic>
          <a:graphicData uri="http://schemas.openxmlformats.org/drawingml/2006/table">
            <a:tbl>
              <a:tblPr/>
              <a:tblGrid>
                <a:gridCol w="491131"/>
                <a:gridCol w="2298962"/>
                <a:gridCol w="720080"/>
                <a:gridCol w="93980"/>
                <a:gridCol w="697680"/>
                <a:gridCol w="706042"/>
                <a:gridCol w="776648"/>
                <a:gridCol w="847252"/>
                <a:gridCol w="2363842"/>
              </a:tblGrid>
              <a:tr h="228234"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№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/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</a:t>
                      </a:r>
                      <a:endParaRPr lang="ru-RU" sz="1500" b="1" i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39" marR="612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Виды и формы учебной (</a:t>
                      </a:r>
                      <a:r>
                        <a:rPr lang="ru-RU" sz="1500" b="1" i="1" dirty="0" err="1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научно-практ</a:t>
                      </a: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и публицист.) деятельности</a:t>
                      </a:r>
                    </a:p>
                  </a:txBody>
                  <a:tcPr marL="61239" marR="612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Уровни (баллы)</a:t>
                      </a:r>
                    </a:p>
                  </a:txBody>
                  <a:tcPr marL="61239" marR="612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Подтверждающие документы</a:t>
                      </a:r>
                    </a:p>
                  </a:txBody>
                  <a:tcPr marL="61239" marR="612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847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местный</a:t>
                      </a:r>
                    </a:p>
                  </a:txBody>
                  <a:tcPr marL="61239" marR="612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регио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наль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ный</a:t>
                      </a:r>
                      <a:endParaRPr lang="ru-RU" sz="1500" b="1" i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39" marR="612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endParaRPr lang="ru-RU" sz="1500" b="1" i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39" marR="612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окружной</a:t>
                      </a:r>
                    </a:p>
                  </a:txBody>
                  <a:tcPr marL="61239" marR="612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феде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раль</a:t>
                      </a: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ный</a:t>
                      </a:r>
                      <a:endParaRPr lang="ru-RU" sz="1500" b="1" i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39" marR="612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500" b="1" i="1" dirty="0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между народ </a:t>
                      </a:r>
                      <a:r>
                        <a:rPr lang="ru-RU" sz="1500" b="1" i="1" dirty="0" err="1" smtClean="0"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ный</a:t>
                      </a:r>
                      <a:endParaRPr lang="ru-RU" sz="1500" b="1" i="1" dirty="0"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39" marR="6123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83635"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10.</a:t>
                      </a:r>
                      <a:endParaRPr lang="ru-RU" sz="17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39" marR="61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0"/>
                        </a:spcAft>
                      </a:pP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Разработка учебно-методических пособий</a:t>
                      </a:r>
                      <a:r>
                        <a:rPr lang="ru-RU" sz="1600" b="1" kern="1200" baseline="30000" dirty="0" smtClean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  <a:endParaRPr lang="ru-RU" sz="1700" b="1" kern="1200" baseline="30000" dirty="0" smtClean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2 - 10</a:t>
                      </a:r>
                      <a:endParaRPr lang="ru-RU" sz="21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841" marR="67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endParaRPr lang="ru-RU" sz="21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841" marR="67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endParaRPr lang="ru-RU" sz="21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841" marR="67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endParaRPr lang="ru-RU" sz="21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841" marR="67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endParaRPr lang="ru-RU" sz="2100" b="1" kern="1200" dirty="0">
                        <a:solidFill>
                          <a:schemeClr val="tx1"/>
                        </a:solidFill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7841" marR="678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Копия пособий, ксерокопия заключения 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рук-ля </a:t>
                      </a:r>
                      <a:r>
                        <a:rPr lang="ru-RU" sz="17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сестр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</a:t>
                      </a: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службы учреждения 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ЗО/ </a:t>
                      </a: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Ассоциации/ 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гл. </a:t>
                      </a: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специалиста по 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СД/ </a:t>
                      </a:r>
                      <a:r>
                        <a:rPr lang="ru-RU" sz="17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образоват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мед. </a:t>
                      </a: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учреждения о </a:t>
                      </a:r>
                      <a:r>
                        <a:rPr lang="ru-RU" sz="17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практ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</a:t>
                      </a: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ценности материалов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50811">
                <a:tc>
                  <a:txBody>
                    <a:bodyPr/>
                    <a:lstStyle/>
                    <a:p>
                      <a:pPr algn="just" fontAlgn="base" hangingPunct="0">
                        <a:spcAft>
                          <a:spcPts val="0"/>
                        </a:spcAft>
                      </a:pPr>
                      <a:r>
                        <a:rPr lang="ru-RU" sz="17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11.</a:t>
                      </a:r>
                      <a:endParaRPr lang="ru-RU" sz="17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1239" marR="6123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Участие в разработке стандартов сестринской деятельности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ase" latinLnBrk="0" hangingPunct="0">
                        <a:spcAft>
                          <a:spcPts val="0"/>
                        </a:spcAft>
                      </a:pPr>
                      <a:r>
                        <a:rPr lang="ru-RU" sz="21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 hangingPunct="0">
                        <a:spcAft>
                          <a:spcPts val="0"/>
                        </a:spcAft>
                      </a:pP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Копия стандартов, ксерокопия заключения 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гл. </a:t>
                      </a: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специалиста по 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СД/ рук-ля </a:t>
                      </a: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Ассоциации, подтверждающего </a:t>
                      </a:r>
                      <a:r>
                        <a:rPr lang="ru-RU" sz="17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практ</a:t>
                      </a:r>
                      <a:r>
                        <a:rPr lang="ru-RU" sz="17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 </a:t>
                      </a:r>
                      <a:r>
                        <a:rPr lang="ru-RU" sz="17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ценность разработки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16632"/>
            <a:ext cx="91440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496" y="184865"/>
            <a:ext cx="91085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Накопительная система повышения квалификации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16021" y="3501007"/>
          <a:ext cx="8820475" cy="2664297"/>
        </p:xfrm>
        <a:graphic>
          <a:graphicData uri="http://schemas.openxmlformats.org/drawingml/2006/table">
            <a:tbl>
              <a:tblPr/>
              <a:tblGrid>
                <a:gridCol w="808545"/>
                <a:gridCol w="2444910"/>
                <a:gridCol w="967767"/>
                <a:gridCol w="1304266"/>
                <a:gridCol w="1578848"/>
                <a:gridCol w="1716139"/>
              </a:tblGrid>
              <a:tr h="444050"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Дата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Виды и формы учебной (научно-практической и публицистической деятельности)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900" b="1" dirty="0" err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Зачет-ные</a:t>
                      </a:r>
                      <a:r>
                        <a:rPr lang="ru-RU" sz="1900" b="1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</a:t>
                      </a:r>
                      <a:r>
                        <a:rPr lang="ru-RU" sz="1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баллы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Подтверждающий документ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Подписи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761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Старшей медсестры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Главной  медсестры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4050"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Aft>
                          <a:spcPts val="0"/>
                        </a:spcAft>
                      </a:pPr>
                      <a:r>
                        <a:rPr lang="ru-RU" sz="1900" b="1" dirty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923379"/>
            <a:ext cx="8388424" cy="2508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700" b="1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Учетная книжка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700" b="1" dirty="0" smtClean="0"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накопительной системе повышения квалификации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2A65A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(ФИО, должность, отделение, название учреждения здравоохранения)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2A65A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rgbClr val="2E6EB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83568" y="2636912"/>
            <a:ext cx="7776864" cy="0"/>
          </a:xfrm>
          <a:prstGeom prst="line">
            <a:avLst/>
          </a:prstGeom>
          <a:ln w="539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6758930"/>
            <a:ext cx="9144000" cy="99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2656"/>
            <a:ext cx="91440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5496" y="27342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Научно-практическая конференция</a:t>
            </a:r>
          </a:p>
          <a:p>
            <a:pPr algn="ctr">
              <a:lnSpc>
                <a:spcPct val="90000"/>
              </a:lnSpc>
            </a:pPr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«Сестринский уход и его значение в повышении качества медицинской помощи»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36512" y="3035568"/>
            <a:ext cx="8964488" cy="969496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5700" b="1" dirty="0" smtClean="0">
                <a:solidFill>
                  <a:srgbClr val="2A65AC"/>
                </a:solidFill>
              </a:rPr>
              <a:t>Благодарю за внимание!</a:t>
            </a:r>
            <a:endParaRPr lang="ru-RU" sz="5700" b="1" dirty="0">
              <a:solidFill>
                <a:srgbClr val="2A65AC"/>
              </a:solidFill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7740352" y="116632"/>
            <a:ext cx="1224136" cy="1224136"/>
            <a:chOff x="7740352" y="116632"/>
            <a:chExt cx="1224136" cy="1224136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7740352" y="116632"/>
              <a:ext cx="1224136" cy="122413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2" name="Picture 4" descr="C:\Users\User\Desktop\Untitled-1.gif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812360" y="188640"/>
              <a:ext cx="1007117" cy="1052736"/>
            </a:xfrm>
            <a:prstGeom prst="roundRect">
              <a:avLst/>
            </a:prstGeom>
            <a:noFill/>
          </p:spPr>
        </p:pic>
      </p:grp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473</Words>
  <Application>Microsoft Office PowerPoint</Application>
  <PresentationFormat>Экран (4:3)</PresentationFormat>
  <Paragraphs>141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ОПСА</cp:lastModifiedBy>
  <cp:revision>74</cp:revision>
  <dcterms:created xsi:type="dcterms:W3CDTF">2011-09-06T08:35:08Z</dcterms:created>
  <dcterms:modified xsi:type="dcterms:W3CDTF">2011-11-03T04:40:36Z</dcterms:modified>
</cp:coreProperties>
</file>