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0000"/>
    <a:srgbClr val="33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9551" autoAdjust="0"/>
  </p:normalViewPr>
  <p:slideViewPr>
    <p:cSldViewPr>
      <p:cViewPr varScale="1">
        <p:scale>
          <a:sx n="84" d="100"/>
          <a:sy n="84" d="100"/>
        </p:scale>
        <p:origin x="-8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2CE7A17-31AC-4680-9D0B-025880B0E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1D6AE-8717-4309-A9C6-63EFAF131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1D30D-222C-4314-A068-46CFAF980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3E903-0AF5-4A1A-8D3A-29A51BAD25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5FED9-6ADE-4E64-8C06-55FBA8619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29F08-7FC2-4AB2-9B55-9B64BA441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3B43A-DE34-4F2D-A45F-107C03B09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AF0FD-B638-4F6D-B4AA-22F8BB37A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B2756-24B1-4220-878E-1C750FEDC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17A8B-8540-4075-BF59-336E3987F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6597A-C7B0-4BE9-BC43-C8B524DDD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  <a:alpha val="9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83" name="Rectangle 3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D44FBA81-CBF5-4F30-96DE-CA710DF62A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strips dir="r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 sz="quarter"/>
          </p:nvPr>
        </p:nvSpPr>
        <p:spPr>
          <a:xfrm>
            <a:off x="1115616" y="1700808"/>
            <a:ext cx="8001000" cy="237113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Психологические аспекты       в профессиональной деятельности медицинских сестер онкологической службы</a:t>
            </a:r>
            <a:endParaRPr lang="ru-RU" sz="40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907704" y="5013176"/>
            <a:ext cx="7236296" cy="1466850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  <a:cs typeface="Arial" charset="0"/>
              </a:rPr>
              <a:t>Т.М.Гапонова, </a:t>
            </a:r>
          </a:p>
          <a:p>
            <a:pPr algn="r" eaLnBrk="1" hangingPunct="1">
              <a:defRPr/>
            </a:pPr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  <a:cs typeface="Arial" charset="0"/>
              </a:rPr>
              <a:t>старшая медицинская сестра</a:t>
            </a:r>
          </a:p>
          <a:p>
            <a:pPr algn="r" eaLnBrk="1" hangingPunct="1">
              <a:defRPr/>
            </a:pPr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  <a:cs typeface="Arial" charset="0"/>
              </a:rPr>
              <a:t> химиотерапевтического отделения </a:t>
            </a:r>
          </a:p>
          <a:p>
            <a:pPr algn="r" eaLnBrk="1" hangingPunct="1">
              <a:defRPr/>
            </a:pPr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  <a:effectLst/>
                <a:latin typeface="Arial" charset="0"/>
                <a:cs typeface="Arial" charset="0"/>
              </a:rPr>
              <a:t>для детей и взрослых</a:t>
            </a: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1143000" y="0"/>
            <a:ext cx="77914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solidFill>
                  <a:schemeClr val="tx2"/>
                </a:solidFill>
                <a:latin typeface="Arial" charset="0"/>
                <a:cs typeface="Arial" charset="0"/>
              </a:rPr>
              <a:t>Бюджетное учреждение здравоохранения Омской области </a:t>
            </a:r>
          </a:p>
          <a:p>
            <a:pPr algn="ctr"/>
            <a:r>
              <a:rPr lang="ru-RU" sz="2000" b="1">
                <a:solidFill>
                  <a:schemeClr val="tx2"/>
                </a:solidFill>
                <a:latin typeface="Arial" charset="0"/>
                <a:cs typeface="Arial" charset="0"/>
              </a:rPr>
              <a:t>«Клинический онкологический диспансер»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23926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23926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7" name="Содержимое 26" descr="201105120935590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214938" y="1597297"/>
            <a:ext cx="3657600" cy="50720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Овальная выноска 28"/>
          <p:cNvSpPr/>
          <p:nvPr/>
        </p:nvSpPr>
        <p:spPr>
          <a:xfrm>
            <a:off x="464243" y="4143375"/>
            <a:ext cx="2739605" cy="1143000"/>
          </a:xfrm>
          <a:prstGeom prst="wedgeEllipse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500" b="1" dirty="0">
                <a:solidFill>
                  <a:srgbClr val="D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опрятность</a:t>
            </a:r>
          </a:p>
        </p:txBody>
      </p:sp>
      <p:sp>
        <p:nvSpPr>
          <p:cNvPr id="30" name="Овальная выноска 29"/>
          <p:cNvSpPr/>
          <p:nvPr/>
        </p:nvSpPr>
        <p:spPr>
          <a:xfrm>
            <a:off x="611560" y="2287141"/>
            <a:ext cx="2798009" cy="1285875"/>
          </a:xfrm>
          <a:prstGeom prst="wedgeEllipseCallou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500" b="1" dirty="0">
                <a:solidFill>
                  <a:srgbClr val="D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бескорыстие</a:t>
            </a:r>
          </a:p>
        </p:txBody>
      </p:sp>
      <p:sp>
        <p:nvSpPr>
          <p:cNvPr id="31" name="Овальная выноска 30"/>
          <p:cNvSpPr/>
          <p:nvPr/>
        </p:nvSpPr>
        <p:spPr>
          <a:xfrm>
            <a:off x="2047036" y="844699"/>
            <a:ext cx="2957011" cy="1000125"/>
          </a:xfrm>
          <a:prstGeom prst="wedgeEllipse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500" b="1" dirty="0">
                <a:solidFill>
                  <a:srgbClr val="D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сердечность</a:t>
            </a:r>
          </a:p>
        </p:txBody>
      </p:sp>
      <p:sp>
        <p:nvSpPr>
          <p:cNvPr id="32" name="Овальная выноска 31"/>
          <p:cNvSpPr/>
          <p:nvPr/>
        </p:nvSpPr>
        <p:spPr>
          <a:xfrm>
            <a:off x="3096261" y="1785938"/>
            <a:ext cx="2910831" cy="1185862"/>
          </a:xfrm>
          <a:prstGeom prst="wedgeEllipse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500" b="1" dirty="0">
                <a:solidFill>
                  <a:srgbClr val="D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заботливость</a:t>
            </a:r>
          </a:p>
        </p:txBody>
      </p:sp>
      <p:sp>
        <p:nvSpPr>
          <p:cNvPr id="33" name="Овальная выноска 32"/>
          <p:cNvSpPr/>
          <p:nvPr/>
        </p:nvSpPr>
        <p:spPr>
          <a:xfrm>
            <a:off x="3013656" y="3643313"/>
            <a:ext cx="3646576" cy="1143000"/>
          </a:xfrm>
          <a:prstGeom prst="wedgeEllipseCallou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500" b="1" dirty="0">
                <a:solidFill>
                  <a:srgbClr val="D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самообладание</a:t>
            </a:r>
          </a:p>
        </p:txBody>
      </p:sp>
      <p:sp>
        <p:nvSpPr>
          <p:cNvPr id="34" name="Овальная выноска 33"/>
          <p:cNvSpPr/>
          <p:nvPr/>
        </p:nvSpPr>
        <p:spPr>
          <a:xfrm>
            <a:off x="2250180" y="5214938"/>
            <a:ext cx="2739605" cy="1214437"/>
          </a:xfrm>
          <a:prstGeom prst="wedgeEllipseCallou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500" b="1" dirty="0">
                <a:solidFill>
                  <a:srgbClr val="D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гуманность</a:t>
            </a: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259632" y="53752"/>
            <a:ext cx="7884368" cy="710952"/>
          </a:xfrm>
        </p:spPr>
        <p:txBody>
          <a:bodyPr/>
          <a:lstStyle/>
          <a:p>
            <a:pPr algn="r" eaLnBrk="1" hangingPunct="1"/>
            <a:r>
              <a:rPr lang="ru-RU" sz="4500" b="1" dirty="0" smtClean="0">
                <a:latin typeface="Calibri" pitchFamily="34" charset="0"/>
                <a:cs typeface="Calibri" pitchFamily="34" charset="0"/>
              </a:rPr>
              <a:t>Качества медицинской сестры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23926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3316" name="Рисунок 12" descr="article-0-05F6053D0000044D-629_468x42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78425" y="4149080"/>
            <a:ext cx="2786063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13" descr="NurseAndChildInBed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1403846"/>
            <a:ext cx="2643188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Содержимое 16" descr="4192703-nurse-hold-patient-hand-with-pleasure.jpg"/>
          <p:cNvPicPr>
            <a:picLocks noGrp="1" noChangeAspect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3643313" y="2122512"/>
            <a:ext cx="2767012" cy="4114800"/>
          </a:xfr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8100392" cy="710952"/>
          </a:xfrm>
        </p:spPr>
        <p:txBody>
          <a:bodyPr/>
          <a:lstStyle/>
          <a:p>
            <a:pPr algn="r" eaLnBrk="1" hangingPunct="1"/>
            <a:r>
              <a:rPr lang="ru-RU" sz="4700" b="1" dirty="0" smtClean="0">
                <a:latin typeface="Calibri" pitchFamily="34" charset="0"/>
                <a:cs typeface="Calibri" pitchFamily="34" charset="0"/>
              </a:rPr>
              <a:t>Врач - медсестра –  пациент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23926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4339" name="Содержимое 6"/>
          <p:cNvSpPr>
            <a:spLocks noGrp="1"/>
          </p:cNvSpPr>
          <p:nvPr>
            <p:ph idx="1"/>
          </p:nvPr>
        </p:nvSpPr>
        <p:spPr>
          <a:xfrm>
            <a:off x="893191" y="67444"/>
            <a:ext cx="8215313" cy="112930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b="1" dirty="0" smtClean="0">
                <a:solidFill>
                  <a:srgbClr val="330099"/>
                </a:solidFill>
                <a:effectLst/>
                <a:latin typeface="Arial" charset="0"/>
                <a:cs typeface="Arial" charset="0"/>
              </a:rPr>
              <a:t>Врач – медицинская сестра – психолог - пациент</a:t>
            </a:r>
          </a:p>
        </p:txBody>
      </p:sp>
      <p:pic>
        <p:nvPicPr>
          <p:cNvPr id="14340" name="Рисунок 7" descr="медперсонл...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1412776"/>
            <a:ext cx="5256584" cy="5256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23926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5363" name="Содержимое 6"/>
          <p:cNvSpPr>
            <a:spLocks noGrp="1"/>
          </p:cNvSpPr>
          <p:nvPr>
            <p:ph idx="1"/>
          </p:nvPr>
        </p:nvSpPr>
        <p:spPr>
          <a:xfrm>
            <a:off x="1152128" y="3668985"/>
            <a:ext cx="8028384" cy="3000375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b="1" i="1" dirty="0" smtClean="0">
                <a:solidFill>
                  <a:srgbClr val="330099"/>
                </a:solidFill>
                <a:effectLst/>
                <a:latin typeface="Arial" charset="0"/>
                <a:cs typeface="Arial" charset="0"/>
              </a:rPr>
              <a:t>«Люди, которые заняты возвращением здоровья другим людям, выказывая удивительное единение мастерства и человечности, стоят превыше всех великих на этой земле»</a:t>
            </a:r>
            <a:r>
              <a:rPr lang="ru-RU" i="1" dirty="0" smtClean="0">
                <a:solidFill>
                  <a:srgbClr val="330099"/>
                </a:solidFill>
                <a:effectLst/>
                <a:latin typeface="Arial" charset="0"/>
                <a:cs typeface="Arial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ru-RU" i="1" dirty="0" smtClean="0">
                <a:solidFill>
                  <a:srgbClr val="330099"/>
                </a:solidFill>
                <a:effectLst/>
                <a:latin typeface="Arial" charset="0"/>
                <a:cs typeface="Arial" charset="0"/>
              </a:rPr>
              <a:t>                                        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16424" y="491768"/>
            <a:ext cx="529208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ru-RU" sz="2200" b="1" dirty="0" smtClean="0">
                <a:solidFill>
                  <a:srgbClr val="330099"/>
                </a:solidFill>
                <a:latin typeface="Arial" charset="0"/>
                <a:cs typeface="Arial" charset="0"/>
              </a:rPr>
              <a:t>Вольтер (1694 – 1778 гг.)</a:t>
            </a:r>
          </a:p>
          <a:p>
            <a:pPr eaLnBrk="1" hangingPunct="1">
              <a:buFontTx/>
              <a:buNone/>
            </a:pPr>
            <a:r>
              <a:rPr lang="ru-RU" sz="2200" dirty="0" smtClean="0">
                <a:solidFill>
                  <a:srgbClr val="330099"/>
                </a:solidFill>
                <a:latin typeface="Arial" charset="0"/>
                <a:cs typeface="Arial" charset="0"/>
              </a:rPr>
              <a:t>один из крупнейших французских философов-просветителей XVIII века, поэт, прозаик, сатирик, историк, публицист, правозащитник;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49878" y="188640"/>
            <a:ext cx="2530034" cy="316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23926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6387" name="Содержимое 6"/>
          <p:cNvSpPr>
            <a:spLocks noGrp="1"/>
          </p:cNvSpPr>
          <p:nvPr>
            <p:ph idx="1"/>
          </p:nvPr>
        </p:nvSpPr>
        <p:spPr>
          <a:xfrm>
            <a:off x="677168" y="2360290"/>
            <a:ext cx="8215312" cy="1572766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5000" b="1" dirty="0" smtClean="0">
                <a:solidFill>
                  <a:srgbClr val="330099"/>
                </a:solidFill>
                <a:effectLst/>
                <a:latin typeface="Arial" charset="0"/>
                <a:cs typeface="Arial" charset="0"/>
              </a:rPr>
              <a:t>БЛАГОДАРЮ </a:t>
            </a:r>
          </a:p>
          <a:p>
            <a:pPr algn="ctr" eaLnBrk="1" hangingPunct="1">
              <a:buFontTx/>
              <a:buNone/>
            </a:pPr>
            <a:r>
              <a:rPr lang="ru-RU" sz="5000" b="1" dirty="0" smtClean="0">
                <a:solidFill>
                  <a:srgbClr val="330099"/>
                </a:solidFill>
                <a:effectLst/>
                <a:latin typeface="Arial" charset="0"/>
                <a:cs typeface="Arial" charset="0"/>
              </a:rPr>
              <a:t>ЗА ВНИМАНИЕ!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6383" y="44624"/>
            <a:ext cx="8357617" cy="242887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000" b="1" dirty="0" smtClean="0">
                <a:solidFill>
                  <a:srgbClr val="330099"/>
                </a:solidFill>
                <a:effectLst/>
                <a:latin typeface="Arial" pitchFamily="34" charset="0"/>
                <a:cs typeface="Arial" pitchFamily="34" charset="0"/>
              </a:rPr>
              <a:t>Важнейшими аспектами профессиональной деятельности медицинской сестры является комплексный, всесторонний уход за пациентами и облегчение их страданий, сохранение здоровья и реабилитация, содействие укреплению здоровья, профилактика заболеваний. </a:t>
            </a:r>
            <a:endParaRPr lang="ru-RU" sz="3000" b="1" dirty="0">
              <a:solidFill>
                <a:srgbClr val="33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23926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7" name="Рисунок 16" descr="403314dc1918e526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35896" y="4005064"/>
            <a:ext cx="2880320" cy="26918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23926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1115616" y="44624"/>
            <a:ext cx="792956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3000" b="1" dirty="0" smtClean="0">
                <a:solidFill>
                  <a:srgbClr val="330099"/>
                </a:solidFill>
                <a:latin typeface="Arial" pitchFamily="34" charset="0"/>
                <a:cs typeface="Arial" pitchFamily="34" charset="0"/>
              </a:rPr>
              <a:t>Федеральный закон</a:t>
            </a:r>
          </a:p>
          <a:p>
            <a:pPr marL="342900" indent="-342900" algn="ctr"/>
            <a:r>
              <a:rPr lang="ru-RU" sz="3000" b="1" dirty="0" smtClean="0">
                <a:solidFill>
                  <a:srgbClr val="330099"/>
                </a:solidFill>
                <a:latin typeface="Arial" pitchFamily="34" charset="0"/>
                <a:cs typeface="Arial" pitchFamily="34" charset="0"/>
              </a:rPr>
              <a:t>№</a:t>
            </a:r>
            <a:r>
              <a:rPr lang="ru-RU" sz="3000" b="1" dirty="0">
                <a:solidFill>
                  <a:srgbClr val="330099"/>
                </a:solidFill>
                <a:latin typeface="Arial" pitchFamily="34" charset="0"/>
                <a:cs typeface="Arial" pitchFamily="34" charset="0"/>
              </a:rPr>
              <a:t>323 от</a:t>
            </a:r>
            <a:r>
              <a:rPr lang="en-US" sz="3000" b="1" dirty="0">
                <a:solidFill>
                  <a:srgbClr val="33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000" b="1" dirty="0">
                <a:solidFill>
                  <a:srgbClr val="330099"/>
                </a:solidFill>
                <a:latin typeface="Arial" pitchFamily="34" charset="0"/>
                <a:cs typeface="Arial" pitchFamily="34" charset="0"/>
              </a:rPr>
              <a:t>21.11.2011 г </a:t>
            </a:r>
            <a:endParaRPr lang="en-US" sz="3000" b="1" dirty="0">
              <a:solidFill>
                <a:srgbClr val="33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/>
            <a:r>
              <a:rPr lang="ru-RU" sz="3000" b="1" dirty="0">
                <a:solidFill>
                  <a:srgbClr val="330099"/>
                </a:solidFill>
                <a:latin typeface="Arial" pitchFamily="34" charset="0"/>
                <a:cs typeface="Arial" pitchFamily="34" charset="0"/>
              </a:rPr>
              <a:t>«Об основах здоровья </a:t>
            </a:r>
            <a:r>
              <a:rPr lang="ru-RU" sz="3000" b="1" dirty="0" smtClean="0">
                <a:solidFill>
                  <a:srgbClr val="330099"/>
                </a:solidFill>
                <a:latin typeface="Arial" pitchFamily="34" charset="0"/>
                <a:cs typeface="Arial" pitchFamily="34" charset="0"/>
              </a:rPr>
              <a:t>граждан  </a:t>
            </a:r>
          </a:p>
          <a:p>
            <a:pPr marL="342900" indent="-342900" algn="ctr"/>
            <a:r>
              <a:rPr lang="ru-RU" sz="3000" b="1" dirty="0" smtClean="0">
                <a:solidFill>
                  <a:srgbClr val="330099"/>
                </a:solidFill>
                <a:latin typeface="Arial" pitchFamily="34" charset="0"/>
                <a:cs typeface="Arial" pitchFamily="34" charset="0"/>
              </a:rPr>
              <a:t>в Российской Федерации»</a:t>
            </a:r>
            <a:endParaRPr lang="ru-RU" sz="3000" b="1" dirty="0">
              <a:solidFill>
                <a:srgbClr val="33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3203848" y="2060848"/>
            <a:ext cx="3600400" cy="463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884368" cy="1143000"/>
          </a:xfrm>
        </p:spPr>
        <p:txBody>
          <a:bodyPr/>
          <a:lstStyle/>
          <a:p>
            <a:pPr algn="r" eaLnBrk="1" hangingPunct="1"/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5 ОСНОВНЫХ СТАДИЙ ПСИХОЛОГИЧЕСКИХ РЕАКЦИЙ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916832"/>
            <a:ext cx="4968552" cy="180498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33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Желание не знать </a:t>
            </a:r>
          </a:p>
          <a:p>
            <a:pPr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33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правду – </a:t>
            </a:r>
          </a:p>
          <a:p>
            <a:pPr eaLnBrk="1" hangingPunct="1">
              <a:buFontTx/>
              <a:buNone/>
              <a:defRPr/>
            </a:pPr>
            <a:endParaRPr lang="ru-RU" sz="1200" b="1" dirty="0" smtClean="0">
              <a:solidFill>
                <a:srgbClr val="33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ОТРИЦАНИЕ ИЛИ ШОК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23926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" name="Рисунок 4" descr="06375840.jpg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187624" y="1886626"/>
            <a:ext cx="3096344" cy="4638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0" name="Picture 2" descr="C:\Program Files\Microsoft Office\MEDIA\OFFICE12\Lines\BD14800_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21496" y="1340768"/>
            <a:ext cx="571500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3520" y="2132856"/>
            <a:ext cx="4320480" cy="1804988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2. ГНЕВ И ВОЗМУЩЕНИЕ.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4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23926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173" name="Picture 2" descr="C:\Program Files\Microsoft Office\MEDIA\OFFICE12\Lines\BD14800_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50" y="1500188"/>
            <a:ext cx="571500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6" descr="anger-rant.jpg"/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232954" y="2132856"/>
            <a:ext cx="3411054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884368" cy="1143000"/>
          </a:xfrm>
        </p:spPr>
        <p:txBody>
          <a:bodyPr/>
          <a:lstStyle/>
          <a:p>
            <a:pPr algn="r" eaLnBrk="1" hangingPunct="1"/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5 ОСНОВНЫХ СТАДИЙ ПСИХОЛОГИЧЕСКИХ РЕАКЦИЙ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8064" y="1988840"/>
            <a:ext cx="3857625" cy="1363588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38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3. СДЕЛКА –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38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«ТОРГОВЛЯ»</a:t>
            </a:r>
            <a:endParaRPr lang="ru-RU" sz="3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23926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8197" name="Picture 2" descr="C:\Program Files\Microsoft Office\MEDIA\OFFICE12\Lines\BD14800_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50" y="1500188"/>
            <a:ext cx="571500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7" descr="49260097_1254170514_angel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624" y="1988840"/>
            <a:ext cx="384960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884368" cy="1143000"/>
          </a:xfrm>
        </p:spPr>
        <p:txBody>
          <a:bodyPr/>
          <a:lstStyle/>
          <a:p>
            <a:pPr algn="r" eaLnBrk="1" hangingPunct="1"/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5 ОСНОВНЫХ СТАДИЙ ПСИХОЛОГИЧЕСКИХ РЕАКЦИЙ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08004" y="2135709"/>
            <a:ext cx="4000500" cy="573211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8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4. ДЕПРЕССИЯ</a:t>
            </a:r>
            <a:r>
              <a:rPr lang="ru-RU" sz="3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23926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9221" name="Picture 2" descr="C:\Program Files\Microsoft Office\MEDIA\OFFICE12\Lines\BD14800_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50" y="1500188"/>
            <a:ext cx="571500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6" descr="auox5mlqc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2060848"/>
            <a:ext cx="4032448" cy="4595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884368" cy="1143000"/>
          </a:xfrm>
        </p:spPr>
        <p:txBody>
          <a:bodyPr/>
          <a:lstStyle/>
          <a:p>
            <a:pPr algn="r" eaLnBrk="1" hangingPunct="1"/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5 ОСНОВНЫХ СТАДИЙ ПСИХОЛОГИЧЕСКИХ РЕАКЦИЙ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1844824"/>
            <a:ext cx="3851920" cy="10715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5. СМИРЕНИЕ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НОВЫЕ НАДЕЖДЫ.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4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23926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245" name="Picture 2" descr="C:\Program Files\Microsoft Office\MEDIA\OFFICE12\Lines\BD14800_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50" y="1500188"/>
            <a:ext cx="571500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Рисунок 7" descr="482717_37959nothumb50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1916832"/>
            <a:ext cx="3528392" cy="4757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884368" cy="1143000"/>
          </a:xfrm>
        </p:spPr>
        <p:txBody>
          <a:bodyPr/>
          <a:lstStyle/>
          <a:p>
            <a:pPr algn="r" eaLnBrk="1" hangingPunct="1"/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5 ОСНОВНЫХ СТАДИЙ ПСИХОЛОГИЧЕСКИХ РЕАКЦИЙ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23926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7" name="Овал 6"/>
          <p:cNvSpPr/>
          <p:nvPr/>
        </p:nvSpPr>
        <p:spPr>
          <a:xfrm>
            <a:off x="3714750" y="620688"/>
            <a:ext cx="2500313" cy="235743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7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РАК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714750" y="620688"/>
            <a:ext cx="2643188" cy="242887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3714750" y="692125"/>
            <a:ext cx="2643188" cy="242887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Штриховая стрелка вправо 13"/>
          <p:cNvSpPr/>
          <p:nvPr/>
        </p:nvSpPr>
        <p:spPr>
          <a:xfrm rot="1606523">
            <a:off x="6246813" y="2252638"/>
            <a:ext cx="1071562" cy="714375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Штриховая стрелка вправо 14"/>
          <p:cNvSpPr/>
          <p:nvPr/>
        </p:nvSpPr>
        <p:spPr>
          <a:xfrm rot="9422550">
            <a:off x="2597150" y="2301850"/>
            <a:ext cx="1071563" cy="714375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Штриховая стрелка вправо 16"/>
          <p:cNvSpPr/>
          <p:nvPr/>
        </p:nvSpPr>
        <p:spPr>
          <a:xfrm rot="5400000">
            <a:off x="4393407" y="3371031"/>
            <a:ext cx="1071562" cy="714375"/>
          </a:xfrm>
          <a:prstGeom prst="strip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6261814" y="3364402"/>
            <a:ext cx="2774682" cy="928694"/>
          </a:xfrm>
          <a:prstGeom prst="flowChartAlternateProcess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30000"/>
                </a:schemeClr>
              </a:gs>
              <a:gs pos="80000">
                <a:schemeClr val="accent1">
                  <a:shade val="93000"/>
                  <a:satMod val="130000"/>
                  <a:alpha val="45000"/>
                </a:schemeClr>
              </a:gs>
              <a:gs pos="100000">
                <a:schemeClr val="accent1">
                  <a:shade val="94000"/>
                  <a:satMod val="135000"/>
                  <a:alpha val="36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БЛАСТОМА</a:t>
            </a:r>
          </a:p>
        </p:txBody>
      </p:sp>
      <p:sp>
        <p:nvSpPr>
          <p:cNvPr id="21" name="Блок-схема: альтернативный процесс 20"/>
          <p:cNvSpPr/>
          <p:nvPr/>
        </p:nvSpPr>
        <p:spPr>
          <a:xfrm>
            <a:off x="1187624" y="3351862"/>
            <a:ext cx="2206028" cy="928694"/>
          </a:xfrm>
          <a:prstGeom prst="flowChartAlternateProcess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30000"/>
                </a:schemeClr>
              </a:gs>
              <a:gs pos="80000">
                <a:schemeClr val="accent1">
                  <a:shade val="93000"/>
                  <a:satMod val="130000"/>
                  <a:alpha val="45000"/>
                </a:schemeClr>
              </a:gs>
              <a:gs pos="100000">
                <a:schemeClr val="accent1">
                  <a:shade val="94000"/>
                  <a:satMod val="135000"/>
                  <a:alpha val="36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«ТВЕРДАЯ ЯЗВА»</a:t>
            </a:r>
          </a:p>
        </p:txBody>
      </p:sp>
      <p:sp>
        <p:nvSpPr>
          <p:cNvPr id="22" name="Блок-схема: альтернативный процесс 21"/>
          <p:cNvSpPr/>
          <p:nvPr/>
        </p:nvSpPr>
        <p:spPr>
          <a:xfrm>
            <a:off x="3131840" y="4692639"/>
            <a:ext cx="3879882" cy="928694"/>
          </a:xfrm>
          <a:prstGeom prst="flowChartAlternateProcess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30000"/>
                </a:schemeClr>
              </a:gs>
              <a:gs pos="80000">
                <a:schemeClr val="accent1">
                  <a:shade val="93000"/>
                  <a:satMod val="130000"/>
                  <a:alpha val="45000"/>
                </a:schemeClr>
              </a:gs>
              <a:gs pos="100000">
                <a:schemeClr val="accent1">
                  <a:shade val="94000"/>
                  <a:satMod val="135000"/>
                  <a:alpha val="36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ПРЕДОПУХОЛЕВЫЕ ЗАБОЛЕВАНИЯ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068976">
  <a:themeElements>
    <a:clrScheme name="Другая 13">
      <a:dk1>
        <a:srgbClr val="FFFF00"/>
      </a:dk1>
      <a:lt1>
        <a:srgbClr val="CCECFF"/>
      </a:lt1>
      <a:dk2>
        <a:srgbClr val="330099"/>
      </a:dk2>
      <a:lt2>
        <a:srgbClr val="0099CC"/>
      </a:lt2>
      <a:accent1>
        <a:srgbClr val="009999"/>
      </a:accent1>
      <a:accent2>
        <a:srgbClr val="FF99CC"/>
      </a:accent2>
      <a:accent3>
        <a:srgbClr val="E2F4FF"/>
      </a:accent3>
      <a:accent4>
        <a:srgbClr val="000000"/>
      </a:accent4>
      <a:accent5>
        <a:srgbClr val="AACACA"/>
      </a:accent5>
      <a:accent6>
        <a:srgbClr val="E78AB9"/>
      </a:accent6>
      <a:hlink>
        <a:srgbClr val="6600CC"/>
      </a:hlink>
      <a:folHlink>
        <a:srgbClr val="3366FF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CC99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B98AE7"/>
        </a:accent6>
        <a:hlink>
          <a:srgbClr val="6600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01068976</Template>
  <TotalTime>278</TotalTime>
  <Words>222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01068976</vt:lpstr>
      <vt:lpstr>Психологические аспекты       в профессиональной деятельности медицинских сестер онкологической службы</vt:lpstr>
      <vt:lpstr>Слайд 2</vt:lpstr>
      <vt:lpstr>Слайд 3</vt:lpstr>
      <vt:lpstr>5 ОСНОВНЫХ СТАДИЙ ПСИХОЛОГИЧЕСКИХ РЕАКЦИЙ</vt:lpstr>
      <vt:lpstr>5 ОСНОВНЫХ СТАДИЙ ПСИХОЛОГИЧЕСКИХ РЕАКЦИЙ</vt:lpstr>
      <vt:lpstr>5 ОСНОВНЫХ СТАДИЙ ПСИХОЛОГИЧЕСКИХ РЕАКЦИЙ</vt:lpstr>
      <vt:lpstr>5 ОСНОВНЫХ СТАДИЙ ПСИХОЛОГИЧЕСКИХ РЕАКЦИЙ</vt:lpstr>
      <vt:lpstr>5 ОСНОВНЫХ СТАДИЙ ПСИХОЛОГИЧЕСКИХ РЕАКЦИЙ</vt:lpstr>
      <vt:lpstr>Слайд 9</vt:lpstr>
      <vt:lpstr>Качества медицинской сестры</vt:lpstr>
      <vt:lpstr>Врач - медсестра –  пациент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ОПСА</cp:lastModifiedBy>
  <cp:revision>39</cp:revision>
  <dcterms:created xsi:type="dcterms:W3CDTF">2009-06-16T15:42:53Z</dcterms:created>
  <dcterms:modified xsi:type="dcterms:W3CDTF">2012-05-03T04:13:56Z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TC010689761049</vt:lpwstr>
  </property>
</Properties>
</file>