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67" r:id="rId2"/>
    <p:sldId id="305" r:id="rId3"/>
    <p:sldId id="257" r:id="rId4"/>
    <p:sldId id="258" r:id="rId5"/>
    <p:sldId id="259" r:id="rId6"/>
    <p:sldId id="296" r:id="rId7"/>
    <p:sldId id="282" r:id="rId8"/>
    <p:sldId id="293" r:id="rId9"/>
    <p:sldId id="294" r:id="rId10"/>
    <p:sldId id="283" r:id="rId11"/>
    <p:sldId id="284" r:id="rId12"/>
    <p:sldId id="295" r:id="rId13"/>
    <p:sldId id="297" r:id="rId14"/>
    <p:sldId id="269" r:id="rId15"/>
    <p:sldId id="270" r:id="rId16"/>
    <p:sldId id="285" r:id="rId17"/>
    <p:sldId id="287" r:id="rId18"/>
    <p:sldId id="289" r:id="rId19"/>
    <p:sldId id="288" r:id="rId20"/>
    <p:sldId id="299" r:id="rId21"/>
    <p:sldId id="300" r:id="rId22"/>
    <p:sldId id="298" r:id="rId23"/>
    <p:sldId id="301" r:id="rId24"/>
    <p:sldId id="302" r:id="rId25"/>
    <p:sldId id="291" r:id="rId26"/>
    <p:sldId id="303" r:id="rId27"/>
    <p:sldId id="304" r:id="rId28"/>
    <p:sldId id="307" r:id="rId29"/>
    <p:sldId id="260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653" autoAdjust="0"/>
  </p:normalViewPr>
  <p:slideViewPr>
    <p:cSldViewPr>
      <p:cViewPr varScale="1">
        <p:scale>
          <a:sx n="81" d="100"/>
          <a:sy n="81" d="100"/>
        </p:scale>
        <p:origin x="-9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0113391-D4FB-4F45-9FC4-180C0E99287B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2CAF037-3BA7-4191-9392-971C20904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2864607-C3D8-4FC1-8400-FB55DADB0C0E}" type="slidenum">
              <a:rPr lang="ru-RU" smtClean="0">
                <a:latin typeface="Arial" pitchFamily="34" charset="0"/>
              </a:rPr>
              <a:pPr/>
              <a:t>3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F444807-44FD-4E85-95E4-0247C7FCD116}" type="slidenum">
              <a:rPr lang="ru-RU" smtClean="0">
                <a:latin typeface="Arial" pitchFamily="34" charset="0"/>
              </a:rPr>
              <a:pPr/>
              <a:t>9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181E23-FC5C-43E6-A416-7780ABBFB1A5}" type="slidenum">
              <a:rPr lang="ru-RU" smtClean="0">
                <a:latin typeface="Arial" pitchFamily="34" charset="0"/>
              </a:rPr>
              <a:pPr/>
              <a:t>18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D4E9A6-3024-480C-86D3-83F2ACEA094B}" type="slidenum">
              <a:rPr lang="ru-RU" smtClean="0">
                <a:latin typeface="Arial" pitchFamily="34" charset="0"/>
              </a:rPr>
              <a:pPr/>
              <a:t>19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E2BA80-00F9-4B71-B465-80665ACF6C3A}" type="slidenum">
              <a:rPr lang="ru-RU" smtClean="0">
                <a:latin typeface="Arial" pitchFamily="34" charset="0"/>
              </a:rPr>
              <a:pPr/>
              <a:t>21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F9D7DD-7E27-43DF-A427-EBC83060AA6A}" type="slidenum">
              <a:rPr lang="ru-RU" smtClean="0">
                <a:latin typeface="Arial" pitchFamily="34" charset="0"/>
              </a:rPr>
              <a:pPr/>
              <a:t>22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B8A16-31AD-462A-B867-4ABF812BF4DD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276FB-0BCD-4A2B-B099-9C6160E3B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77EF9-93CD-4497-B179-9B8377231ACF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448F0-690E-42E4-90EB-285B0D275B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76EF1-691F-45FB-B3E6-035CB39CBF8A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DA32E-00FF-4318-BFBF-FBB980DB49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9A30B-827B-450D-BB3E-2D64BA467E24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94782-E700-4904-99B4-F538D2545D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205AD-A40E-497E-8B3D-5622B81084B6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3B368-E599-4C6C-9A75-33978C936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F89AC-91C5-4019-B8D1-AD0ABA426B3A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41C57-E1BF-4F89-A72B-3B7CDA847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AC99A-6D4F-4598-8135-AFCE313FE700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58618-0EE6-430C-B61F-F69DF6C046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E0687-FCC7-4FFB-BF2A-A85EA5894ADA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15B8A-B576-4F19-AB08-64CEEE387C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8D1E8-012A-47BA-AC52-19D375D3907C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5FE79-561C-4E15-AFF9-1A92AC79A6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93401-6014-4718-9CDC-5F02DA748F14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AC6B5-59CB-40BB-A63B-63718034F0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1E52E-74AE-401A-B7B3-3EE186924CC4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4905B-BF77-49A7-9FEA-E2F37A1E92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52000"/>
            <a:duotone>
              <a:schemeClr val="bg2">
                <a:shade val="30000"/>
                <a:satMod val="455000"/>
              </a:schemeClr>
              <a:schemeClr val="bg2">
                <a:tint val="95000"/>
                <a:satMod val="12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AFEE1A63-3733-4B6B-9F9D-C38FD2D1C2B5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4DAEF373-68BF-4025-A2F9-103F560A00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56" r:id="rId4"/>
    <p:sldLayoutId id="2147483762" r:id="rId5"/>
    <p:sldLayoutId id="2147483757" r:id="rId6"/>
    <p:sldLayoutId id="2147483763" r:id="rId7"/>
    <p:sldLayoutId id="2147483764" r:id="rId8"/>
    <p:sldLayoutId id="2147483765" r:id="rId9"/>
    <p:sldLayoutId id="2147483758" r:id="rId10"/>
    <p:sldLayoutId id="2147483766" r:id="rId11"/>
  </p:sldLayoutIdLst>
  <p:transition spd="med">
    <p:strips dir="r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Содержимое 2"/>
          <p:cNvSpPr>
            <a:spLocks noGrp="1"/>
          </p:cNvSpPr>
          <p:nvPr>
            <p:ph idx="1"/>
          </p:nvPr>
        </p:nvSpPr>
        <p:spPr>
          <a:xfrm>
            <a:off x="107504" y="2147689"/>
            <a:ext cx="8856983" cy="2361431"/>
          </a:xfrm>
        </p:spPr>
        <p:txBody>
          <a:bodyPr>
            <a:normAutofit fontScale="92500"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51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выполнения простой медицинской услуги</a:t>
            </a:r>
            <a:endParaRPr lang="en-US" sz="51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6300" b="1" dirty="0" smtClean="0">
                <a:solidFill>
                  <a:schemeClr val="bg2">
                    <a:lumMod val="10000"/>
                  </a:schemeClr>
                </a:solidFill>
              </a:rPr>
              <a:t>«Промывание желудка»</a:t>
            </a:r>
            <a:endParaRPr lang="ru-RU" sz="6300" dirty="0" smtClean="0"/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49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699792" y="5541039"/>
            <a:ext cx="63001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b="1" dirty="0"/>
              <a:t> </a:t>
            </a:r>
            <a:r>
              <a:rPr lang="ru-RU" sz="2400" b="1" dirty="0" err="1"/>
              <a:t>Яковенко</a:t>
            </a:r>
            <a:r>
              <a:rPr lang="ru-RU" sz="2400" b="1" dirty="0"/>
              <a:t> </a:t>
            </a:r>
            <a:r>
              <a:rPr lang="ru-RU" sz="2400" b="1" dirty="0" smtClean="0"/>
              <a:t>С.А.,</a:t>
            </a:r>
            <a:r>
              <a:rPr lang="ru-RU" sz="2400" b="1" dirty="0" smtClean="0">
                <a:latin typeface="Arial" charset="0"/>
              </a:rPr>
              <a:t>                                                          </a:t>
            </a:r>
            <a:r>
              <a:rPr lang="ru-RU" sz="2400" b="1" dirty="0"/>
              <a:t>медицинская сестра</a:t>
            </a:r>
            <a:r>
              <a:rPr lang="en-US" sz="2400" b="1" dirty="0"/>
              <a:t> </a:t>
            </a:r>
            <a:r>
              <a:rPr lang="ru-RU" sz="2400" b="1" dirty="0" smtClean="0"/>
              <a:t>процедурной                                                                 </a:t>
            </a:r>
            <a:r>
              <a:rPr lang="ru-RU" sz="2400" b="1" dirty="0"/>
              <a:t>хирургическое отделение №1</a:t>
            </a:r>
            <a:endParaRPr lang="ru-RU" sz="2400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403648" y="122907"/>
            <a:ext cx="7848872" cy="785813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342900" marR="0" lvl="1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Бюджетное учреждение здравоохранения Омской области</a:t>
            </a:r>
          </a:p>
          <a:p>
            <a:pPr marL="342900" marR="0" lvl="1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«Клинический онкологический диспансер»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7" descr="G:\промывание желудка\SUC5143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907704" y="2846389"/>
            <a:ext cx="5256584" cy="3822971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4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178817" y="1279600"/>
            <a:ext cx="8929687" cy="1357312"/>
          </a:xfrm>
        </p:spPr>
        <p:txBody>
          <a:bodyPr>
            <a:noAutofit/>
          </a:bodyPr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9. Поставить к ногам пациента или к головному концу кушетки емкость для промывных вод, если положение пациента лёжа.</a:t>
            </a:r>
          </a:p>
          <a:p>
            <a:pPr indent="342900" eaLnBrk="1" fontAlgn="auto" hangingPunct="1">
              <a:spcBef>
                <a:spcPct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5" name="Прямоугольник 14"/>
          <p:cNvSpPr>
            <a:spLocks noChangeArrowheads="1"/>
          </p:cNvSpPr>
          <p:nvPr/>
        </p:nvSpPr>
        <p:spPr bwMode="auto">
          <a:xfrm>
            <a:off x="6000750" y="3500438"/>
            <a:ext cx="2214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20486" name="Прямоугольник 15"/>
          <p:cNvSpPr>
            <a:spLocks noChangeArrowheads="1"/>
          </p:cNvSpPr>
          <p:nvPr/>
        </p:nvSpPr>
        <p:spPr bwMode="auto">
          <a:xfrm>
            <a:off x="3643313" y="5572125"/>
            <a:ext cx="20081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>
              <a:latin typeface="Calibri" pitchFamily="34" charset="0"/>
            </a:endParaRPr>
          </a:p>
          <a:p>
            <a:pPr algn="ctr"/>
            <a:endParaRPr lang="ru-RU">
              <a:latin typeface="Calibri" pitchFamily="34" charset="0"/>
            </a:endParaRPr>
          </a:p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249683" y="-27384"/>
            <a:ext cx="878681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9728" tIns="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342900" marR="0" lvl="1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en-US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ru-RU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Подготовка к процедуре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endParaRPr kumimoji="0" lang="ru-RU" sz="55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kumimoji="0" lang="ru-RU" sz="5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8" name="Picture 8" descr="G:\промывание желудка\SUC5143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67835" y="2780928"/>
            <a:ext cx="4232157" cy="325229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099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179512" y="1268760"/>
            <a:ext cx="8858250" cy="10001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5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10. Измерить расстояние от резцов до пупка плюс ширина ладони пациента.</a:t>
            </a:r>
          </a:p>
          <a:p>
            <a:pPr lvl="2" eaLnBrk="1" fontAlgn="auto" hangingPunct="1">
              <a:spcAft>
                <a:spcPts val="0"/>
              </a:spcAft>
              <a:buFont typeface="Wingdings 2"/>
              <a:buChar char=""/>
              <a:defRPr/>
            </a:pP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9" name="Прямоугольник 14"/>
          <p:cNvSpPr>
            <a:spLocks noChangeArrowheads="1"/>
          </p:cNvSpPr>
          <p:nvPr/>
        </p:nvSpPr>
        <p:spPr bwMode="auto">
          <a:xfrm>
            <a:off x="6000750" y="3500438"/>
            <a:ext cx="2214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21510" name="Прямоугольник 15"/>
          <p:cNvSpPr>
            <a:spLocks noChangeArrowheads="1"/>
          </p:cNvSpPr>
          <p:nvPr/>
        </p:nvSpPr>
        <p:spPr bwMode="auto">
          <a:xfrm>
            <a:off x="3643313" y="5572125"/>
            <a:ext cx="20081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>
              <a:latin typeface="Calibri" pitchFamily="34" charset="0"/>
            </a:endParaRPr>
          </a:p>
          <a:p>
            <a:pPr algn="ctr"/>
            <a:endParaRPr lang="ru-RU">
              <a:latin typeface="Calibri" pitchFamily="34" charset="0"/>
            </a:endParaRPr>
          </a:p>
          <a:p>
            <a:pPr algn="ctr"/>
            <a:endParaRPr lang="ru-RU">
              <a:latin typeface="Calibri" pitchFamily="34" charset="0"/>
            </a:endParaRPr>
          </a:p>
        </p:txBody>
      </p:sp>
      <p:pic>
        <p:nvPicPr>
          <p:cNvPr id="10249" name="Picture 9" descr="G:\промывание желудка\SUC514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3356992"/>
            <a:ext cx="4089397" cy="32861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249683" y="-27384"/>
            <a:ext cx="878681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9728" tIns="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342900" marR="0" lvl="1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en-US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ru-RU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Подготовка к процедуре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endParaRPr kumimoji="0" lang="ru-RU" sz="55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kumimoji="0" lang="ru-RU" sz="5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2" descr="G:\промывание желудка\SUC5144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381230" y="2240774"/>
            <a:ext cx="6215106" cy="4500594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291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111970"/>
            <a:ext cx="8712968" cy="804862"/>
          </a:xfrm>
        </p:spPr>
        <p:txBody>
          <a:bodyPr>
            <a:noAutofit/>
          </a:bodyPr>
          <a:lstStyle/>
          <a:p>
            <a:pPr marL="536575" lvl="2" indent="-536575" eaLnBrk="1" fontAlgn="auto" hangingPunct="1">
              <a:spcAft>
                <a:spcPts val="0"/>
              </a:spcAft>
              <a:buFont typeface="Wingdings 2"/>
              <a:buNone/>
              <a:tabLst>
                <a:tab pos="536575" algn="l"/>
              </a:tabLst>
              <a:defRPr/>
            </a:pPr>
            <a:r>
              <a:rPr lang="ru-RU" sz="35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11. Нанести метку на зонд, начиная от закруглённого конца.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49683" y="-27384"/>
            <a:ext cx="878681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9728" tIns="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342900" marR="0" lvl="1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en-US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ru-RU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Подготовка к процедуре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endParaRPr kumimoji="0" lang="ru-RU" sz="55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kumimoji="0" lang="ru-RU" sz="5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2" descr="G:\промывание желудка\SUC5144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907704" y="2375065"/>
            <a:ext cx="5904656" cy="4294295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3556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111969"/>
            <a:ext cx="9072563" cy="804863"/>
          </a:xfrm>
        </p:spPr>
        <p:txBody>
          <a:bodyPr/>
          <a:lstStyle/>
          <a:p>
            <a:pPr eaLnBrk="1" hangingPunct="1"/>
            <a:r>
              <a:rPr lang="ru-RU" sz="35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12. Взять зонд в правую руку как «писчее перо» на расстоянии 10 см от закруглённого конца.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49683" y="-27384"/>
            <a:ext cx="878681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9728" tIns="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342900" marR="0" lvl="1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en-US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ru-RU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Подготовка к процедуре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endParaRPr kumimoji="0" lang="ru-RU" sz="55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kumimoji="0" lang="ru-RU" sz="5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896" y="242094"/>
            <a:ext cx="8610600" cy="88265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100" b="1" cap="none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+mn-ea"/>
                <a:cs typeface="Calibri" pitchFamily="34" charset="0"/>
              </a:rPr>
              <a:t>Выполнение процедуры</a:t>
            </a:r>
            <a:r>
              <a:rPr lang="en-US" sz="2200" dirty="0"/>
              <a:t/>
            </a:r>
            <a:br>
              <a:rPr lang="en-US" sz="2200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-1285875" y="2500313"/>
            <a:ext cx="6572250" cy="2000250"/>
          </a:xfrm>
        </p:spPr>
        <p:txBody>
          <a:bodyPr rtlCol="0">
            <a:normAutofit fontScale="25000" lnSpcReduction="20000"/>
          </a:bodyPr>
          <a:lstStyle/>
          <a:p>
            <a:pPr marL="342900" lvl="1" indent="-34290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4400" dirty="0" smtClean="0">
                <a:solidFill>
                  <a:schemeClr val="accent2"/>
                </a:solidFill>
              </a:rPr>
              <a:t> 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600" dirty="0" smtClean="0">
                <a:latin typeface="Times New Roman" pitchFamily="18" charset="0"/>
                <a:cs typeface="Times New Roman" pitchFamily="18" charset="0"/>
              </a:rPr>
            </a:br>
            <a:endParaRPr lang="ru-RU" sz="8000" dirty="0" smtClean="0">
              <a:solidFill>
                <a:schemeClr val="accent2"/>
              </a:solidFill>
            </a:endParaRPr>
          </a:p>
          <a:p>
            <a:pPr marL="2743200" lvl="3" indent="-1371600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endParaRPr lang="ru-RU" sz="9600" b="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dirty="0" smtClean="0"/>
              <a:t/>
            </a:r>
            <a:br>
              <a:rPr lang="ru-RU" sz="9600" dirty="0" smtClean="0"/>
            </a:br>
            <a:endParaRPr lang="ru-RU" sz="9600" dirty="0"/>
          </a:p>
        </p:txBody>
      </p:sp>
      <p:pic>
        <p:nvPicPr>
          <p:cNvPr id="11272" name="Picture 8" descr="G:\промывание желудка\SUC5144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5292080" y="1268760"/>
            <a:ext cx="3491880" cy="261891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73" name="Picture 9" descr="G:\промывание желудка\SUC5144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5256759" y="4077072"/>
            <a:ext cx="3491705" cy="2618779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582" name="Прямоугольник 4"/>
          <p:cNvSpPr>
            <a:spLocks noChangeArrowheads="1"/>
          </p:cNvSpPr>
          <p:nvPr/>
        </p:nvSpPr>
        <p:spPr bwMode="auto">
          <a:xfrm>
            <a:off x="4357688" y="4500563"/>
            <a:ext cx="47863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  </a:t>
            </a:r>
          </a:p>
        </p:txBody>
      </p:sp>
      <p:sp>
        <p:nvSpPr>
          <p:cNvPr id="2458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84" name="Прямоугольник 12"/>
          <p:cNvSpPr>
            <a:spLocks noChangeArrowheads="1"/>
          </p:cNvSpPr>
          <p:nvPr/>
        </p:nvSpPr>
        <p:spPr bwMode="auto">
          <a:xfrm>
            <a:off x="125660" y="1354698"/>
            <a:ext cx="4878388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3" indent="446088">
              <a:spcAft>
                <a:spcPts val="3600"/>
              </a:spcAft>
              <a:buAutoNum type="arabicPeriod"/>
              <a:tabLst>
                <a:tab pos="446088" algn="l"/>
                <a:tab pos="536575" algn="l"/>
              </a:tabLst>
            </a:pPr>
            <a:r>
              <a:rPr lang="ru-RU" sz="3500" b="1" dirty="0" smtClean="0">
                <a:latin typeface="Calibri" pitchFamily="34" charset="0"/>
                <a:cs typeface="Calibri" pitchFamily="34" charset="0"/>
              </a:rPr>
              <a:t>Встать </a:t>
            </a:r>
            <a:r>
              <a:rPr lang="ru-RU" sz="3500" b="1" dirty="0">
                <a:latin typeface="Calibri" pitchFamily="34" charset="0"/>
                <a:cs typeface="Calibri" pitchFamily="34" charset="0"/>
              </a:rPr>
              <a:t>сбоку от пациента.</a:t>
            </a:r>
          </a:p>
          <a:p>
            <a:pPr marL="0" lvl="3" indent="446088">
              <a:spcAft>
                <a:spcPts val="3600"/>
              </a:spcAft>
              <a:buAutoNum type="arabicPeriod"/>
              <a:tabLst>
                <a:tab pos="446088" algn="l"/>
                <a:tab pos="536575" algn="l"/>
              </a:tabLst>
            </a:pPr>
            <a:r>
              <a:rPr lang="ru-RU" sz="3500" b="1" dirty="0" smtClean="0">
                <a:latin typeface="Calibri" pitchFamily="34" charset="0"/>
                <a:cs typeface="Calibri" pitchFamily="34" charset="0"/>
              </a:rPr>
              <a:t>Предложить </a:t>
            </a:r>
            <a:r>
              <a:rPr lang="ru-RU" sz="3500" b="1" dirty="0">
                <a:latin typeface="Calibri" pitchFamily="34" charset="0"/>
                <a:cs typeface="Calibri" pitchFamily="34" charset="0"/>
              </a:rPr>
              <a:t>пациенту открыть рот,  слегка запрокинуть голову </a:t>
            </a:r>
            <a:r>
              <a:rPr lang="ru-RU" sz="3500" b="1" dirty="0" smtClean="0">
                <a:latin typeface="Calibri" pitchFamily="34" charset="0"/>
                <a:cs typeface="Calibri" pitchFamily="34" charset="0"/>
              </a:rPr>
              <a:t>назад.</a:t>
            </a:r>
          </a:p>
          <a:p>
            <a:pPr marL="0" lvl="3" indent="446088">
              <a:spcAft>
                <a:spcPts val="3600"/>
              </a:spcAft>
              <a:buAutoNum type="arabicPeriod"/>
              <a:tabLst>
                <a:tab pos="446088" algn="l"/>
                <a:tab pos="536575" algn="l"/>
              </a:tabLst>
            </a:pPr>
            <a:r>
              <a:rPr lang="ru-RU" sz="3500" b="1" dirty="0" smtClean="0">
                <a:latin typeface="Calibri" pitchFamily="34" charset="0"/>
                <a:cs typeface="Calibri" pitchFamily="34" charset="0"/>
              </a:rPr>
              <a:t>Смочить </a:t>
            </a:r>
            <a:r>
              <a:rPr lang="ru-RU" sz="3500" b="1" dirty="0">
                <a:latin typeface="Calibri" pitchFamily="34" charset="0"/>
                <a:cs typeface="Calibri" pitchFamily="34" charset="0"/>
              </a:rPr>
              <a:t>слепой конец зонда водой</a:t>
            </a:r>
            <a:r>
              <a:rPr lang="ru-RU" sz="3500" b="1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sz="32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6" name="Picture 8" descr="G:\промывание желудка\SUC5144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214282" y="3429000"/>
            <a:ext cx="4291012" cy="3220214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7" name="Picture 9" descr="G:\промывание желудка\SUC5144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643438" y="3429000"/>
            <a:ext cx="4289425" cy="3218099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5606" name="Прямоугольник 4"/>
          <p:cNvSpPr>
            <a:spLocks noChangeArrowheads="1"/>
          </p:cNvSpPr>
          <p:nvPr/>
        </p:nvSpPr>
        <p:spPr bwMode="auto">
          <a:xfrm>
            <a:off x="4357688" y="4500563"/>
            <a:ext cx="47863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  </a:t>
            </a:r>
          </a:p>
        </p:txBody>
      </p:sp>
      <p:sp>
        <p:nvSpPr>
          <p:cNvPr id="2560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8" name="Rectangle 11"/>
          <p:cNvSpPr>
            <a:spLocks noChangeArrowheads="1"/>
          </p:cNvSpPr>
          <p:nvPr/>
        </p:nvSpPr>
        <p:spPr bwMode="auto">
          <a:xfrm>
            <a:off x="179958" y="1124744"/>
            <a:ext cx="907256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spcAft>
                <a:spcPts val="2400"/>
              </a:spcAft>
              <a:tabLst>
                <a:tab pos="457200" algn="l"/>
              </a:tabLst>
            </a:pPr>
            <a:r>
              <a:rPr lang="ru-RU" sz="3000" b="1" dirty="0">
                <a:latin typeface="Calibri" pitchFamily="34" charset="0"/>
                <a:cs typeface="Calibri" pitchFamily="34" charset="0"/>
              </a:rPr>
              <a:t>4. Положить зонд на корень языка, попросить пациента сделать глотательное движение одновременно с продвижением зонда.</a:t>
            </a:r>
          </a:p>
          <a:p>
            <a:pPr eaLnBrk="0" hangingPunct="0">
              <a:spcAft>
                <a:spcPts val="2400"/>
              </a:spcAft>
              <a:tabLst>
                <a:tab pos="457200" algn="l"/>
              </a:tabLst>
            </a:pPr>
            <a:r>
              <a:rPr lang="ru-RU" sz="3000" b="1" dirty="0" smtClean="0">
                <a:latin typeface="Calibri" pitchFamily="34" charset="0"/>
                <a:cs typeface="Calibri" pitchFamily="34" charset="0"/>
              </a:rPr>
              <a:t>5</a:t>
            </a:r>
            <a:r>
              <a:rPr lang="ru-RU" sz="3000" b="1" dirty="0">
                <a:latin typeface="Calibri" pitchFamily="34" charset="0"/>
                <a:cs typeface="Calibri" pitchFamily="34" charset="0"/>
              </a:rPr>
              <a:t>. Наклонить голову пациента вперёд, </a:t>
            </a:r>
            <a:r>
              <a:rPr lang="ru-RU" sz="3000" b="1" dirty="0" smtClean="0">
                <a:latin typeface="Calibri" pitchFamily="34" charset="0"/>
                <a:cs typeface="Calibri" pitchFamily="34" charset="0"/>
              </a:rPr>
              <a:t>виз.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25896" y="242094"/>
            <a:ext cx="8610600" cy="88265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100" b="1" cap="none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+mn-ea"/>
                <a:cs typeface="Calibri" pitchFamily="34" charset="0"/>
              </a:rPr>
              <a:t>Выполнение процедуры</a:t>
            </a:r>
            <a:r>
              <a:rPr lang="en-US" sz="2200" dirty="0"/>
              <a:t/>
            </a:r>
            <a:br>
              <a:rPr lang="en-US" sz="2200" dirty="0"/>
            </a:b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0" name="Picture 8" descr="G:\промывание желудка\SUC5145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5398858" y="1186825"/>
            <a:ext cx="3565630" cy="2674223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21" name="Picture 9" descr="G:\промывание желудка\SUC5144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5364088" y="4088148"/>
            <a:ext cx="3537626" cy="265322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663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32" name="Прямоугольник 5"/>
          <p:cNvSpPr>
            <a:spLocks noChangeArrowheads="1"/>
          </p:cNvSpPr>
          <p:nvPr/>
        </p:nvSpPr>
        <p:spPr bwMode="auto">
          <a:xfrm>
            <a:off x="179512" y="1190937"/>
            <a:ext cx="5040560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Aft>
                <a:spcPts val="3000"/>
              </a:spcAft>
              <a:tabLst>
                <a:tab pos="457200" algn="l"/>
              </a:tabLst>
            </a:pPr>
            <a:r>
              <a:rPr lang="ru-RU" sz="3000" b="1" dirty="0" smtClean="0">
                <a:latin typeface="Calibri" pitchFamily="34" charset="0"/>
                <a:cs typeface="Calibri" pitchFamily="34" charset="0"/>
              </a:rPr>
              <a:t>6</a:t>
            </a:r>
            <a:r>
              <a:rPr lang="ru-RU" sz="3000" b="1" dirty="0">
                <a:latin typeface="Calibri" pitchFamily="34" charset="0"/>
                <a:cs typeface="Calibri" pitchFamily="34" charset="0"/>
              </a:rPr>
              <a:t>. Медленно продвигать зонд вслед за глотательными движениями до метки, при этом пациент глубоко дышит через нос.</a:t>
            </a:r>
          </a:p>
          <a:p>
            <a:pPr eaLnBrk="0" hangingPunct="0">
              <a:spcAft>
                <a:spcPts val="3000"/>
              </a:spcAft>
              <a:tabLst>
                <a:tab pos="457200" algn="l"/>
              </a:tabLst>
            </a:pPr>
            <a:r>
              <a:rPr lang="ru-RU" sz="3000" b="1" dirty="0" smtClean="0">
                <a:latin typeface="Calibri" pitchFamily="34" charset="0"/>
                <a:cs typeface="Calibri" pitchFamily="34" charset="0"/>
              </a:rPr>
              <a:t>7</a:t>
            </a:r>
            <a:r>
              <a:rPr lang="ru-RU" sz="3000" b="1" dirty="0">
                <a:latin typeface="Calibri" pitchFamily="34" charset="0"/>
                <a:cs typeface="Calibri" pitchFamily="34" charset="0"/>
              </a:rPr>
              <a:t>. Убедиться, что зонд в желудке «воздушной пробой».</a:t>
            </a:r>
          </a:p>
          <a:p>
            <a:pPr eaLnBrk="0" hangingPunct="0">
              <a:spcAft>
                <a:spcPts val="3000"/>
              </a:spcAft>
              <a:tabLst>
                <a:tab pos="457200" algn="l"/>
              </a:tabLst>
            </a:pPr>
            <a:r>
              <a:rPr lang="ru-RU" sz="3000" b="1" dirty="0" smtClean="0">
                <a:latin typeface="Calibri" pitchFamily="34" charset="0"/>
                <a:cs typeface="Calibri" pitchFamily="34" charset="0"/>
              </a:rPr>
              <a:t>8</a:t>
            </a:r>
            <a:r>
              <a:rPr lang="ru-RU" sz="3000" b="1" dirty="0">
                <a:latin typeface="Calibri" pitchFamily="34" charset="0"/>
                <a:cs typeface="Calibri" pitchFamily="34" charset="0"/>
              </a:rPr>
              <a:t>. Продвинуть зонд на 7-10 см</a:t>
            </a:r>
            <a:r>
              <a:rPr lang="ru-RU" sz="3000" b="1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25896" y="242094"/>
            <a:ext cx="8610600" cy="88265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100" b="1" cap="none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+mn-ea"/>
                <a:cs typeface="Calibri" pitchFamily="34" charset="0"/>
              </a:rPr>
              <a:t>Выполнение процедуры</a:t>
            </a:r>
            <a:r>
              <a:rPr lang="en-US" sz="2200" dirty="0"/>
              <a:t/>
            </a:r>
            <a:br>
              <a:rPr lang="en-US" sz="2200" dirty="0"/>
            </a:b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2200" b="1" dirty="0"/>
              <a:t/>
            </a:r>
            <a:br>
              <a:rPr lang="en-US" sz="2200" b="1" dirty="0"/>
            </a:br>
            <a:endParaRPr lang="ru-RU" dirty="0"/>
          </a:p>
        </p:txBody>
      </p:sp>
      <p:pic>
        <p:nvPicPr>
          <p:cNvPr id="17411" name="Picture 10" descr="G:\промывание желудка\SUC5145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763688" y="1988840"/>
            <a:ext cx="5808687" cy="464695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765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55" name="Rectangle 1"/>
          <p:cNvSpPr>
            <a:spLocks noChangeArrowheads="1"/>
          </p:cNvSpPr>
          <p:nvPr/>
        </p:nvSpPr>
        <p:spPr bwMode="auto">
          <a:xfrm>
            <a:off x="179512" y="1208946"/>
            <a:ext cx="77866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57200" algn="l"/>
              </a:tabLst>
            </a:pP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9</a:t>
            </a:r>
            <a:r>
              <a:rPr lang="ru-RU" sz="4000" b="1" dirty="0">
                <a:latin typeface="Calibri" pitchFamily="34" charset="0"/>
                <a:cs typeface="Calibri" pitchFamily="34" charset="0"/>
              </a:rPr>
              <a:t>. Присоединить воронку к зонду</a:t>
            </a: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sz="4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25896" y="44624"/>
            <a:ext cx="8610600" cy="882650"/>
          </a:xfrm>
          <a:prstGeom prst="rect">
            <a:avLst/>
          </a:prstGeom>
        </p:spPr>
        <p:txBody>
          <a:bodyPr vert="horz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Выполнение процедуры</a:t>
            </a:r>
            <a:endParaRPr kumimoji="0" lang="ru-RU" sz="55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7" descr="G:\промывание желудка\SUC5145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835696" y="2794038"/>
            <a:ext cx="5427578" cy="394733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136725"/>
            <a:ext cx="9144000" cy="1500187"/>
          </a:xfrm>
        </p:spPr>
        <p:txBody>
          <a:bodyPr>
            <a:noAutofit/>
          </a:bodyPr>
          <a:lstStyle/>
          <a:p>
            <a:pPr marL="457200" indent="-457200" eaLnBrk="1" fontAlgn="auto" hangingPunct="1">
              <a:spcBef>
                <a:spcPts val="0"/>
              </a:spcBef>
              <a:spcAft>
                <a:spcPts val="120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10. Опустить воронку ниже положения желудка пациента.</a:t>
            </a:r>
          </a:p>
          <a:p>
            <a:pPr marL="457200" indent="-457200" eaLnBrk="1" fontAlgn="auto" hangingPunct="1">
              <a:spcBef>
                <a:spcPts val="0"/>
              </a:spcBef>
              <a:spcAft>
                <a:spcPts val="120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11. Заполнить воронку водой, держа её наклонно.</a:t>
            </a:r>
            <a:endParaRPr lang="ru-RU" sz="28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5896" y="44624"/>
            <a:ext cx="8610600" cy="882650"/>
          </a:xfrm>
          <a:prstGeom prst="rect">
            <a:avLst/>
          </a:prstGeom>
        </p:spPr>
        <p:txBody>
          <a:bodyPr vert="horz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Выполнение процедуры</a:t>
            </a:r>
            <a:endParaRPr kumimoji="0" lang="ru-RU" sz="55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7" name="Picture 7" descr="G:\промывание желудка\SUC5145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724128" y="1341010"/>
            <a:ext cx="3173812" cy="2376022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8" name="Picture 8" descr="G:\промывание желудка\SUC5145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/>
          <a:stretch>
            <a:fillRect/>
          </a:stretch>
        </p:blipFill>
        <p:spPr>
          <a:xfrm>
            <a:off x="5724063" y="4005064"/>
            <a:ext cx="3173416" cy="2611084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9701" name="Прямоугольник 4"/>
          <p:cNvSpPr>
            <a:spLocks noChangeArrowheads="1"/>
          </p:cNvSpPr>
          <p:nvPr/>
        </p:nvSpPr>
        <p:spPr bwMode="auto">
          <a:xfrm>
            <a:off x="4357688" y="4500563"/>
            <a:ext cx="47863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  </a:t>
            </a:r>
          </a:p>
        </p:txBody>
      </p:sp>
      <p:sp>
        <p:nvSpPr>
          <p:cNvPr id="2970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9703" name="Rectangle 1"/>
          <p:cNvSpPr>
            <a:spLocks noChangeArrowheads="1"/>
          </p:cNvSpPr>
          <p:nvPr/>
        </p:nvSpPr>
        <p:spPr bwMode="auto">
          <a:xfrm>
            <a:off x="285750" y="1571625"/>
            <a:ext cx="4572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57200" algn="l"/>
              </a:tabLst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4" name="Прямоугольник 6"/>
          <p:cNvSpPr>
            <a:spLocks noChangeArrowheads="1"/>
          </p:cNvSpPr>
          <p:nvPr/>
        </p:nvSpPr>
        <p:spPr bwMode="auto">
          <a:xfrm>
            <a:off x="107504" y="1232168"/>
            <a:ext cx="51435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Aft>
                <a:spcPts val="2400"/>
              </a:spcAft>
              <a:tabLst>
                <a:tab pos="457200" algn="l"/>
              </a:tabLst>
            </a:pPr>
            <a:r>
              <a:rPr lang="ru-RU" sz="2600" b="1" dirty="0" smtClean="0">
                <a:latin typeface="Calibri" pitchFamily="34" charset="0"/>
                <a:cs typeface="Calibri" pitchFamily="34" charset="0"/>
              </a:rPr>
              <a:t>12</a:t>
            </a:r>
            <a:r>
              <a:rPr lang="ru-RU" sz="2600" b="1" dirty="0">
                <a:latin typeface="Calibri" pitchFamily="34" charset="0"/>
                <a:cs typeface="Calibri" pitchFamily="34" charset="0"/>
              </a:rPr>
              <a:t>. Медленно поднять воронку выше уровня желудка, так чтобы вода поступала из воронки в желудок</a:t>
            </a:r>
            <a:r>
              <a:rPr lang="ru-RU" sz="2600" b="1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eaLnBrk="0" hangingPunct="0">
              <a:spcAft>
                <a:spcPts val="2400"/>
              </a:spcAft>
              <a:tabLst>
                <a:tab pos="457200" algn="l"/>
              </a:tabLst>
            </a:pPr>
            <a:r>
              <a:rPr lang="ru-RU" sz="2600" b="1" dirty="0" smtClean="0">
                <a:latin typeface="Calibri" pitchFamily="34" charset="0"/>
                <a:cs typeface="Calibri" pitchFamily="34" charset="0"/>
              </a:rPr>
              <a:t>13. Как только вода достигнет устья воронки, быстро опустить воронку ниже уровня   желудка,   чтобы   содержимое   желудка   наполнило   воронку полностью.</a:t>
            </a:r>
          </a:p>
          <a:p>
            <a:pPr eaLnBrk="0" hangingPunct="0">
              <a:spcAft>
                <a:spcPts val="2400"/>
              </a:spcAft>
              <a:tabLst>
                <a:tab pos="457200" algn="l"/>
              </a:tabLst>
            </a:pPr>
            <a:r>
              <a:rPr lang="ru-RU" sz="2600" b="1" dirty="0" smtClean="0">
                <a:latin typeface="Calibri" pitchFamily="34" charset="0"/>
                <a:cs typeface="Calibri" pitchFamily="34" charset="0"/>
              </a:rPr>
              <a:t>14. Осторожно вылить содержимое воронки в емкость для промывных вод.</a:t>
            </a:r>
            <a:endParaRPr lang="ru-RU" sz="2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25896" y="44624"/>
            <a:ext cx="8610600" cy="882650"/>
          </a:xfrm>
          <a:prstGeom prst="rect">
            <a:avLst/>
          </a:prstGeom>
        </p:spPr>
        <p:txBody>
          <a:bodyPr vert="horz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Выполнение процедуры</a:t>
            </a:r>
            <a:endParaRPr kumimoji="0" lang="ru-RU" sz="55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15616" y="0"/>
            <a:ext cx="7822719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5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Промывание желудка</a:t>
            </a:r>
            <a:endParaRPr lang="ru-RU" sz="55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 b="11362"/>
          <a:stretch>
            <a:fillRect/>
          </a:stretch>
        </p:blipFill>
        <p:spPr bwMode="auto">
          <a:xfrm>
            <a:off x="539552" y="1196752"/>
            <a:ext cx="8136904" cy="5265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Текст 3"/>
          <p:cNvSpPr>
            <a:spLocks noGrp="1"/>
          </p:cNvSpPr>
          <p:nvPr>
            <p:ph type="body" idx="1"/>
          </p:nvPr>
        </p:nvSpPr>
        <p:spPr>
          <a:xfrm>
            <a:off x="214313" y="1071563"/>
            <a:ext cx="8929687" cy="63976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tabLst>
                <a:tab pos="457200" algn="l"/>
              </a:tabLst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tabLst>
                <a:tab pos="457200" algn="l"/>
              </a:tabLst>
              <a:defRPr/>
            </a:pPr>
            <a:endParaRPr lang="ru-RU" dirty="0" smtClean="0"/>
          </a:p>
        </p:txBody>
      </p:sp>
      <p:pic>
        <p:nvPicPr>
          <p:cNvPr id="37890" name="Picture 2" descr="G:\промывание желудка\SUC5145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2218" y="2708920"/>
            <a:ext cx="4181750" cy="367240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891" name="Picture 3" descr="G:\промывание желудка\SUC5145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427984" y="2708920"/>
            <a:ext cx="4576219" cy="3629443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>
          <a:xfrm>
            <a:off x="38794" y="1268760"/>
            <a:ext cx="9105206" cy="864096"/>
          </a:xfrm>
        </p:spPr>
        <p:txBody>
          <a:bodyPr>
            <a:noAutofit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15. Повторить промывание несколько раз до чистых промывных вод.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25896" y="44624"/>
            <a:ext cx="8610600" cy="882650"/>
          </a:xfrm>
          <a:prstGeom prst="rect">
            <a:avLst/>
          </a:prstGeom>
        </p:spPr>
        <p:txBody>
          <a:bodyPr vert="horz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Выполнение процедуры</a:t>
            </a:r>
            <a:endParaRPr kumimoji="0" lang="ru-RU" sz="55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G:\промывание желудка\SUC5145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285720" y="3429000"/>
            <a:ext cx="4286280" cy="321471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8915" name="Picture 3" descr="G:\промывание желудка\SUC5146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/>
          <a:stretch>
            <a:fillRect/>
          </a:stretch>
        </p:blipFill>
        <p:spPr>
          <a:xfrm>
            <a:off x="4860032" y="3429000"/>
            <a:ext cx="4039985" cy="3212869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>
          <a:xfrm>
            <a:off x="144016" y="1124744"/>
            <a:ext cx="8964488" cy="1785937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  <a:defRPr/>
            </a:pPr>
            <a:r>
              <a:rPr lang="ru-RU" sz="3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1. Пережать зонд зажимом непосредственно перед ртом пациента.</a:t>
            </a:r>
          </a:p>
          <a:p>
            <a:pPr eaLnBrk="1" fontAlgn="auto" hangingPunct="1">
              <a:spcBef>
                <a:spcPts val="0"/>
              </a:spcBef>
              <a:spcAft>
                <a:spcPts val="1800"/>
              </a:spcAft>
              <a:buFont typeface="Wingdings 2"/>
              <a:buNone/>
              <a:defRPr/>
            </a:pPr>
            <a:r>
              <a:rPr lang="ru-RU" sz="3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2. Воронку снять, поместить в емкость для дезинфекции воронки.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fontAlgn="auto" hangingPunct="1">
              <a:spcBef>
                <a:spcPts val="0"/>
              </a:spcBef>
              <a:spcAft>
                <a:spcPts val="1800"/>
              </a:spcAft>
              <a:buFont typeface="Arial" charset="0"/>
              <a:buAutoNum type="arabicPeriod"/>
              <a:defRPr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1800"/>
              </a:spcAft>
              <a:buFont typeface="Wingdings 2"/>
              <a:buChar char=""/>
              <a:defRPr/>
            </a:pP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25896" y="44624"/>
            <a:ext cx="8610600" cy="882650"/>
          </a:xfrm>
          <a:prstGeom prst="rect">
            <a:avLst/>
          </a:prstGeom>
        </p:spPr>
        <p:txBody>
          <a:bodyPr vert="horz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Окончание процедуры</a:t>
            </a:r>
            <a:endParaRPr kumimoji="0" lang="ru-RU" sz="55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2" descr="G:\промывание желудка\SUC5146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285720" y="2996952"/>
            <a:ext cx="4325903" cy="3244851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3" name="Picture 3" descr="G:\промывание желудка\SUC5146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/>
          <a:stretch>
            <a:fillRect/>
          </a:stretch>
        </p:blipFill>
        <p:spPr>
          <a:xfrm>
            <a:off x="4860032" y="2996952"/>
            <a:ext cx="4039985" cy="324036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2773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124744"/>
            <a:ext cx="9358312" cy="804863"/>
          </a:xfrm>
        </p:spPr>
        <p:txBody>
          <a:bodyPr/>
          <a:lstStyle/>
          <a:p>
            <a:pPr marL="514350" indent="-514350" eaLnBrk="1" hangingPunct="1">
              <a:buFont typeface="Wingdings 2" pitchFamily="18" charset="2"/>
              <a:buNone/>
            </a:pPr>
            <a:r>
              <a:rPr lang="ru-RU" sz="35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3.  Пациента уложить на бок,  конец зонда опустить в емкость для промывных вод на 15- 20 минут.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25896" y="44624"/>
            <a:ext cx="8610600" cy="882650"/>
          </a:xfrm>
          <a:prstGeom prst="rect">
            <a:avLst/>
          </a:prstGeom>
        </p:spPr>
        <p:txBody>
          <a:bodyPr vert="horz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Окончание процедуры</a:t>
            </a:r>
            <a:endParaRPr kumimoji="0" lang="ru-RU" sz="55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2" descr="G:\промывание желудка\SUC5146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3528" y="3645024"/>
            <a:ext cx="4120809" cy="2996952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052736"/>
            <a:ext cx="9324528" cy="2071688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Bef>
                <a:spcPts val="0"/>
              </a:spcBef>
              <a:spcAft>
                <a:spcPts val="1800"/>
              </a:spcAft>
              <a:defRPr/>
            </a:pPr>
            <a:r>
              <a:rPr lang="ru-RU" sz="25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4. Пациента усадить. </a:t>
            </a:r>
          </a:p>
          <a:p>
            <a:pPr marL="354013" indent="-354013" eaLnBrk="1" fontAlgn="auto" hangingPunct="1">
              <a:spcBef>
                <a:spcPts val="0"/>
              </a:spcBef>
              <a:spcAft>
                <a:spcPts val="1800"/>
              </a:spcAft>
              <a:defRPr/>
            </a:pPr>
            <a:r>
              <a:rPr lang="ru-RU" sz="25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5. Зонд извлечь через салфетку, смоченную дезинфицирующим средством,   предварительно  пережав его.</a:t>
            </a:r>
          </a:p>
          <a:p>
            <a:pPr marL="354013" indent="-354013" eaLnBrk="1" fontAlgn="auto" hangingPunct="1">
              <a:spcBef>
                <a:spcPts val="0"/>
              </a:spcBef>
              <a:spcAft>
                <a:spcPts val="1800"/>
              </a:spcAft>
              <a:defRPr/>
            </a:pPr>
            <a:r>
              <a:rPr lang="ru-RU" sz="25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6. Поместить зонд и салфетку в контейнер для дезинфекции отходов  класса Б</a:t>
            </a:r>
          </a:p>
          <a:p>
            <a:pPr eaLnBrk="1" fontAlgn="auto" hangingPunct="1">
              <a:spcBef>
                <a:spcPts val="0"/>
              </a:spcBef>
              <a:spcAft>
                <a:spcPts val="1800"/>
              </a:spcAft>
              <a:buFont typeface="Wingdings 2"/>
              <a:buNone/>
              <a:defRPr/>
            </a:pPr>
            <a:endParaRPr lang="ru-RU" sz="25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5896" y="44624"/>
            <a:ext cx="8610600" cy="882650"/>
          </a:xfrm>
          <a:prstGeom prst="rect">
            <a:avLst/>
          </a:prstGeom>
        </p:spPr>
        <p:txBody>
          <a:bodyPr vert="horz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Окончание процедуры</a:t>
            </a:r>
            <a:endParaRPr kumimoji="0" lang="ru-RU" sz="55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G:\промывание желудка\SUC5146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3573016"/>
            <a:ext cx="4023422" cy="3072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G:\промывание желудка\SUC5147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179512" y="3398091"/>
            <a:ext cx="4169671" cy="3127253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5845" name="Текст 3"/>
          <p:cNvSpPr>
            <a:spLocks noGrp="1"/>
          </p:cNvSpPr>
          <p:nvPr>
            <p:ph type="body" sz="half" idx="2"/>
          </p:nvPr>
        </p:nvSpPr>
        <p:spPr>
          <a:xfrm>
            <a:off x="0" y="1196752"/>
            <a:ext cx="9715500" cy="2160240"/>
          </a:xfrm>
        </p:spPr>
        <p:txBody>
          <a:bodyPr/>
          <a:lstStyle/>
          <a:p>
            <a:pPr marL="354013" indent="-354013" eaLnBrk="1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ru-RU" sz="27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7. Дать пациенту прополоскать рот, обтереть полотенцем вокруг рта.</a:t>
            </a:r>
          </a:p>
          <a:p>
            <a:pPr marL="354013" indent="-354013" eaLnBrk="1" hangingPunct="1">
              <a:spcBef>
                <a:spcPts val="0"/>
              </a:spcBef>
              <a:spcAft>
                <a:spcPts val="1800"/>
              </a:spcAft>
              <a:buNone/>
            </a:pPr>
            <a:r>
              <a:rPr lang="ru-RU" sz="27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8. Снять фартуки, перчатки, поместить в емкость с дезинфицирующим раствором.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endParaRPr lang="ru-RU" sz="2700" dirty="0" smtClean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5896" y="44624"/>
            <a:ext cx="8610600" cy="882650"/>
          </a:xfrm>
          <a:prstGeom prst="rect">
            <a:avLst/>
          </a:prstGeom>
        </p:spPr>
        <p:txBody>
          <a:bodyPr vert="horz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Окончание процедуры</a:t>
            </a:r>
            <a:endParaRPr kumimoji="0" lang="ru-RU" sz="55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9" descr="G:\промывание желудка\SUC5147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429000"/>
            <a:ext cx="4338561" cy="3075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5" descr="G:\промывание желудка\SUC5148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835696" y="2204864"/>
            <a:ext cx="6039671" cy="439248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7892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183978"/>
            <a:ext cx="7643812" cy="804862"/>
          </a:xfrm>
        </p:spPr>
        <p:txBody>
          <a:bodyPr/>
          <a:lstStyle/>
          <a:p>
            <a:pPr eaLnBrk="1" hangingPunct="1"/>
            <a:r>
              <a:rPr lang="ru-RU" sz="27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9. Пациента проводить в палату, тепло укрыть, наблюдать за состоянием.</a:t>
            </a:r>
          </a:p>
          <a:p>
            <a:pPr eaLnBrk="1" hangingPunct="1"/>
            <a:endParaRPr lang="ru-RU" sz="2800" dirty="0" smtClean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5896" y="44624"/>
            <a:ext cx="8610600" cy="882650"/>
          </a:xfrm>
          <a:prstGeom prst="rect">
            <a:avLst/>
          </a:prstGeom>
        </p:spPr>
        <p:txBody>
          <a:bodyPr vert="horz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Окончание процедуры</a:t>
            </a:r>
            <a:endParaRPr kumimoji="0" lang="ru-RU" sz="55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600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mtClean="0"/>
          </a:p>
        </p:txBody>
      </p:sp>
      <p:pic>
        <p:nvPicPr>
          <p:cNvPr id="43010" name="Picture 2" descr="G:\промывание желудка\SUC5142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436096" y="1196752"/>
            <a:ext cx="3347572" cy="2510679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3011" name="Picture 3" descr="G:\промывание желудка\SUC5148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5438936" y="3933056"/>
            <a:ext cx="3413596" cy="2718213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Текст 3"/>
          <p:cNvSpPr txBox="1">
            <a:spLocks/>
          </p:cNvSpPr>
          <p:nvPr/>
        </p:nvSpPr>
        <p:spPr bwMode="auto">
          <a:xfrm>
            <a:off x="107504" y="1501329"/>
            <a:ext cx="5400600" cy="4807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Aft>
                <a:spcPts val="3000"/>
              </a:spcAft>
              <a:tabLst>
                <a:tab pos="457200" algn="l"/>
              </a:tabLst>
              <a:defRPr/>
            </a:pPr>
            <a:r>
              <a:rPr lang="ru-RU" sz="3500" b="1" dirty="0">
                <a:latin typeface="Calibri" pitchFamily="34" charset="0"/>
                <a:cs typeface="Calibri" pitchFamily="34" charset="0"/>
              </a:rPr>
              <a:t>10. Вымыть и осушить руки</a:t>
            </a:r>
            <a:r>
              <a:rPr lang="ru-RU" sz="3500" b="1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fontAlgn="auto">
              <a:spcAft>
                <a:spcPts val="3000"/>
              </a:spcAft>
              <a:tabLst>
                <a:tab pos="457200" algn="l"/>
              </a:tabLst>
              <a:defRPr/>
            </a:pPr>
            <a:endParaRPr lang="ru-RU" sz="3500" b="1" dirty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3000"/>
              </a:spcAft>
              <a:buFont typeface="Wingdings 2"/>
              <a:buNone/>
              <a:tabLst>
                <a:tab pos="457200" algn="l"/>
              </a:tabLst>
              <a:defRPr/>
            </a:pPr>
            <a:r>
              <a:rPr lang="ru-RU" sz="3500" b="1" dirty="0" smtClean="0">
                <a:latin typeface="Calibri" pitchFamily="34" charset="0"/>
                <a:cs typeface="Calibri" pitchFamily="34" charset="0"/>
              </a:rPr>
              <a:t>11</a:t>
            </a:r>
            <a:r>
              <a:rPr lang="ru-RU" sz="3500" b="1" dirty="0">
                <a:latin typeface="Calibri" pitchFamily="34" charset="0"/>
                <a:cs typeface="Calibri" pitchFamily="34" charset="0"/>
              </a:rPr>
              <a:t>. Отметить в листе назначений о выполненной процедуре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500" dirty="0"/>
          </a:p>
          <a:p>
            <a:pPr marL="342900" indent="-342900" fontAlgn="auto">
              <a:spcBef>
                <a:spcPct val="20000"/>
              </a:spcBef>
              <a:spcAft>
                <a:spcPts val="300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endParaRPr lang="ru-RU" sz="3500" dirty="0">
              <a:latin typeface="+mn-lt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25896" y="44624"/>
            <a:ext cx="8610600" cy="882650"/>
          </a:xfrm>
          <a:prstGeom prst="rect">
            <a:avLst/>
          </a:prstGeom>
        </p:spPr>
        <p:txBody>
          <a:bodyPr vert="horz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Окончание процедуры</a:t>
            </a:r>
            <a:endParaRPr kumimoji="0" lang="ru-RU" sz="55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0" y="774031"/>
            <a:ext cx="9108504" cy="56673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4400" cap="none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+mn-ea"/>
                <a:cs typeface="Calibri" pitchFamily="34" charset="0"/>
              </a:rPr>
              <a:t>Дополнительные сведения об особенностях выполнения методики</a:t>
            </a:r>
            <a:br>
              <a:rPr lang="ru-RU" sz="4400" cap="none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+mn-ea"/>
                <a:cs typeface="Calibri" pitchFamily="34" charset="0"/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628800"/>
            <a:ext cx="8929688" cy="2928937"/>
          </a:xfrm>
        </p:spPr>
        <p:txBody>
          <a:bodyPr/>
          <a:lstStyle/>
          <a:p>
            <a:pPr eaLnBrk="1" hangingPunct="1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5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1. Если пациент находится в бессознательном состоянии, промывание проводится с  использованием шприца </a:t>
            </a:r>
            <a:r>
              <a:rPr lang="ru-RU" sz="3500" b="1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Жанэ</a:t>
            </a:r>
            <a:r>
              <a:rPr lang="ru-RU" sz="35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eaLnBrk="1" hangingPunct="1"/>
            <a:endParaRPr lang="ru-RU" sz="35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/>
            <a:r>
              <a:rPr lang="ru-RU" sz="35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  2. При наличии в промывных водах крови проведение процедуры остановить для коррекции последующих действий.</a:t>
            </a:r>
          </a:p>
          <a:p>
            <a:pPr eaLnBrk="1" hangingPunct="1"/>
            <a:endParaRPr lang="ru-RU" sz="32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16632"/>
            <a:ext cx="9180512" cy="854398"/>
          </a:xfrm>
        </p:spPr>
        <p:txBody>
          <a:bodyPr>
            <a:normAutofit/>
          </a:bodyPr>
          <a:lstStyle/>
          <a:p>
            <a:pPr lvl="2" algn="ctr" eaLnBrk="1" hangingPunct="1">
              <a:defRPr/>
            </a:pPr>
            <a:r>
              <a:rPr lang="ru-RU" sz="3500" b="1" kern="1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ДОСТИГАЕМЫЕ РЕЗУЛЬТАТЫ И ИХ ОЦЕНКА</a:t>
            </a:r>
            <a:endParaRPr lang="ru-RU" sz="3500" dirty="0" smtClean="0"/>
          </a:p>
        </p:txBody>
      </p:sp>
      <p:sp>
        <p:nvSpPr>
          <p:cNvPr id="40963" name="Текст 3"/>
          <p:cNvSpPr>
            <a:spLocks noGrp="1"/>
          </p:cNvSpPr>
          <p:nvPr>
            <p:ph type="body" sz="half" idx="2"/>
          </p:nvPr>
        </p:nvSpPr>
        <p:spPr>
          <a:xfrm>
            <a:off x="273496" y="1214439"/>
            <a:ext cx="8763000" cy="1638498"/>
          </a:xfrm>
        </p:spPr>
        <p:txBody>
          <a:bodyPr/>
          <a:lstStyle/>
          <a:p>
            <a:pPr eaLnBrk="1" hangingPunct="1"/>
            <a:r>
              <a:rPr lang="ru-RU" sz="35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Наличие чистых промывных вод свидетельствует о полном промывании желудка.</a:t>
            </a:r>
          </a:p>
        </p:txBody>
      </p:sp>
      <p:pic>
        <p:nvPicPr>
          <p:cNvPr id="5" name="Picture 2" descr="G:\промывание желудка\SUC5145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83768" y="2492896"/>
            <a:ext cx="4968552" cy="42185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Содержимое 2"/>
          <p:cNvSpPr>
            <a:spLocks noGrp="1"/>
          </p:cNvSpPr>
          <p:nvPr>
            <p:ph idx="1"/>
          </p:nvPr>
        </p:nvSpPr>
        <p:spPr>
          <a:xfrm>
            <a:off x="0" y="3007792"/>
            <a:ext cx="9144000" cy="853256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  <a:defRPr/>
            </a:pPr>
            <a:r>
              <a:rPr lang="ru-RU" sz="5000" b="1" i="1" dirty="0" smtClean="0">
                <a:solidFill>
                  <a:schemeClr val="accent1">
                    <a:lumMod val="50000"/>
                  </a:schemeClr>
                </a:solidFill>
              </a:rPr>
              <a:t>БЛАГОДАРЮ  ЗА ВНИМАНИЕ!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G:\промывание желудка\SUC5142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79512" y="2708920"/>
            <a:ext cx="4381531" cy="328614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5572125"/>
            <a:ext cx="5486400" cy="5667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/>
              <a:t/>
            </a:r>
            <a:br>
              <a:rPr lang="en-US" sz="2200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249683" y="-27384"/>
            <a:ext cx="8786813" cy="785813"/>
          </a:xfrm>
        </p:spPr>
        <p:txBody>
          <a:bodyPr rtlCol="0">
            <a:noAutofit/>
          </a:bodyPr>
          <a:lstStyle/>
          <a:p>
            <a:pPr marL="342900" lvl="1" indent="-34290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5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55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Подготовка к процедуре</a:t>
            </a:r>
          </a:p>
          <a:p>
            <a:pPr marL="342900" lvl="1" indent="-34290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500" dirty="0" smtClean="0">
              <a:latin typeface="Calibri" pitchFamily="34" charset="0"/>
              <a:cs typeface="Calibri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5500" dirty="0" smtClean="0">
                <a:latin typeface="Calibri" pitchFamily="34" charset="0"/>
                <a:cs typeface="Calibri" pitchFamily="34" charset="0"/>
              </a:rPr>
            </a:br>
            <a:r>
              <a:rPr lang="ru-RU" sz="55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5500" dirty="0" smtClean="0">
                <a:latin typeface="Calibri" pitchFamily="34" charset="0"/>
                <a:cs typeface="Calibri" pitchFamily="34" charset="0"/>
              </a:rPr>
            </a:br>
            <a:r>
              <a:rPr lang="ru-RU" sz="55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5500" dirty="0" smtClean="0">
                <a:latin typeface="Calibri" pitchFamily="34" charset="0"/>
                <a:cs typeface="Calibri" pitchFamily="34" charset="0"/>
              </a:rPr>
            </a:br>
            <a:r>
              <a:rPr lang="ru-RU" sz="55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5500" dirty="0" smtClean="0">
                <a:latin typeface="Calibri" pitchFamily="34" charset="0"/>
                <a:cs typeface="Calibri" pitchFamily="34" charset="0"/>
              </a:rPr>
            </a:br>
            <a:endParaRPr lang="ru-RU" sz="55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3318" name="Picture 8" descr="G:\промывание желудка\SUC5142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363188" y="37933313"/>
            <a:ext cx="24384000" cy="18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G:\промывание желудка\SUC5142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8024" y="3140968"/>
            <a:ext cx="4143372" cy="32370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320" name="Прямоугольник 11"/>
          <p:cNvSpPr>
            <a:spLocks noChangeArrowheads="1"/>
          </p:cNvSpPr>
          <p:nvPr/>
        </p:nvSpPr>
        <p:spPr bwMode="auto">
          <a:xfrm>
            <a:off x="0" y="476672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just">
              <a:buFont typeface="Arial" pitchFamily="34" charset="0"/>
              <a:buNone/>
            </a:pPr>
            <a:r>
              <a:rPr lang="ru-RU" sz="3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3321" name="Содержимое 2"/>
          <p:cNvSpPr txBox="1">
            <a:spLocks/>
          </p:cNvSpPr>
          <p:nvPr/>
        </p:nvSpPr>
        <p:spPr bwMode="auto">
          <a:xfrm>
            <a:off x="107504" y="1277888"/>
            <a:ext cx="903649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9728" tIns="0"/>
          <a:lstStyle/>
          <a:p>
            <a:pPr>
              <a:buClr>
                <a:schemeClr val="accent1"/>
              </a:buClr>
              <a:buSzPct val="70000"/>
            </a:pPr>
            <a:r>
              <a:rPr lang="ru-RU" sz="3800" b="1" dirty="0">
                <a:latin typeface="Calibri" pitchFamily="34" charset="0"/>
                <a:cs typeface="Calibri" pitchFamily="34" charset="0"/>
              </a:rPr>
              <a:t>1. Вымыть руки  (с использованием мыла или  кожного  антисептика) и осушить.</a:t>
            </a:r>
            <a:endParaRPr lang="ru-RU" sz="3800" b="1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 indent="342900">
              <a:buClr>
                <a:schemeClr val="accent1"/>
              </a:buClr>
              <a:buSzPct val="70000"/>
              <a:buFont typeface="Wingdings 2" pitchFamily="18" charset="2"/>
              <a:buNone/>
            </a:pPr>
            <a:endParaRPr lang="ru-RU" sz="3800" b="1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 indent="342900">
              <a:buClr>
                <a:schemeClr val="accent1"/>
              </a:buClr>
              <a:buSzPct val="70000"/>
              <a:buFont typeface="Wingdings 2" pitchFamily="18" charset="2"/>
              <a:buNone/>
            </a:pPr>
            <a:endParaRPr lang="ru-RU" sz="3800" b="1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G:\промывание желудка\SUC5141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79512" y="3284984"/>
            <a:ext cx="3054806" cy="2088232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099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35496" y="1268760"/>
            <a:ext cx="8964488" cy="576064"/>
          </a:xfrm>
        </p:spPr>
        <p:txBody>
          <a:bodyPr>
            <a:noAutofit/>
          </a:bodyPr>
          <a:lstStyle/>
          <a:p>
            <a:pPr indent="342900" algn="ctr" eaLnBrk="1" fontAlgn="auto" hangingPunct="1">
              <a:spcBef>
                <a:spcPct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45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2. Подготовить все необходимое</a:t>
            </a:r>
          </a:p>
        </p:txBody>
      </p:sp>
      <p:sp>
        <p:nvSpPr>
          <p:cNvPr id="14341" name="Прямоугольник 14"/>
          <p:cNvSpPr>
            <a:spLocks noChangeArrowheads="1"/>
          </p:cNvSpPr>
          <p:nvPr/>
        </p:nvSpPr>
        <p:spPr bwMode="auto">
          <a:xfrm>
            <a:off x="6000750" y="3500438"/>
            <a:ext cx="2214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14342" name="Прямоугольник 15"/>
          <p:cNvSpPr>
            <a:spLocks noChangeArrowheads="1"/>
          </p:cNvSpPr>
          <p:nvPr/>
        </p:nvSpPr>
        <p:spPr bwMode="auto">
          <a:xfrm>
            <a:off x="3714750" y="5429250"/>
            <a:ext cx="20081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>
              <a:latin typeface="Calibri" pitchFamily="34" charset="0"/>
            </a:endParaRPr>
          </a:p>
          <a:p>
            <a:pPr algn="ctr"/>
            <a:endParaRPr lang="ru-RU">
              <a:latin typeface="Calibri" pitchFamily="34" charset="0"/>
            </a:endParaRPr>
          </a:p>
          <a:p>
            <a:pPr algn="ctr"/>
            <a:endParaRPr lang="ru-RU">
              <a:latin typeface="Calibri" pitchFamily="34" charset="0"/>
            </a:endParaRPr>
          </a:p>
        </p:txBody>
      </p:sp>
      <p:pic>
        <p:nvPicPr>
          <p:cNvPr id="4105" name="Picture 9" descr="G:\промывание желудка\SUC514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896" y="2204864"/>
            <a:ext cx="5256584" cy="43239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249683" y="-27384"/>
            <a:ext cx="878681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9728" tIns="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342900" marR="0" lvl="1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en-US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ru-RU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Подготовка к процедуре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endParaRPr kumimoji="0" lang="ru-RU" sz="55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kumimoji="0" lang="ru-RU" sz="5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6" descr="G:\промывание желудка\SUC514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10000"/>
          </a:blip>
          <a:stretch>
            <a:fillRect/>
          </a:stretch>
        </p:blipFill>
        <p:spPr>
          <a:xfrm>
            <a:off x="1763688" y="2420888"/>
            <a:ext cx="5665262" cy="4247917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364" name="Текст 3"/>
          <p:cNvSpPr txBox="1">
            <a:spLocks/>
          </p:cNvSpPr>
          <p:nvPr/>
        </p:nvSpPr>
        <p:spPr bwMode="auto">
          <a:xfrm>
            <a:off x="107504" y="1111969"/>
            <a:ext cx="9217024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3800" b="1" dirty="0">
                <a:latin typeface="Calibri" pitchFamily="34" charset="0"/>
                <a:cs typeface="Calibri" pitchFamily="34" charset="0"/>
              </a:rPr>
              <a:t>3. Представиться пациенту, объяснить ход и цель процедуры.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49683" y="-27384"/>
            <a:ext cx="878681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9728" tIns="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342900" marR="0" lvl="1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en-US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ru-RU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Подготовка к процедуре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endParaRPr kumimoji="0" lang="ru-RU" sz="55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kumimoji="0" lang="ru-RU" sz="5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G:\промывание желудка\SUC5142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>
          <a:xfrm>
            <a:off x="323528" y="2924944"/>
            <a:ext cx="4146278" cy="328614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388" name="Текст 3"/>
          <p:cNvSpPr>
            <a:spLocks noGrp="1"/>
          </p:cNvSpPr>
          <p:nvPr>
            <p:ph type="body" sz="half" idx="2"/>
          </p:nvPr>
        </p:nvSpPr>
        <p:spPr>
          <a:xfrm>
            <a:off x="0" y="1268760"/>
            <a:ext cx="9429750" cy="804863"/>
          </a:xfrm>
        </p:spPr>
        <p:txBody>
          <a:bodyPr/>
          <a:lstStyle/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4.  Медицинской сестре  надеть фартук,    перчатки  и маску.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3" descr="G:\промывание желудка\SUC5137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3643314"/>
            <a:ext cx="4010035" cy="30075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249683" y="-27384"/>
            <a:ext cx="878681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9728" tIns="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342900" marR="0" lvl="1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en-US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ru-RU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Подготовка к процедуре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endParaRPr kumimoji="0" lang="ru-RU" sz="55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kumimoji="0" lang="ru-RU" sz="5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216024" y="1349896"/>
            <a:ext cx="8748464" cy="11430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z="3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5. Измерить артериальное давление, подсчитать пульс.</a:t>
            </a:r>
          </a:p>
          <a:p>
            <a:pPr indent="342900" eaLnBrk="1" hangingPunct="1">
              <a:spcBef>
                <a:spcPct val="0"/>
              </a:spcBef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eaLnBrk="1" hangingPunct="1">
              <a:spcBef>
                <a:spcPct val="0"/>
              </a:spcBef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eaLnBrk="1" hangingPunct="1">
              <a:spcBef>
                <a:spcPct val="0"/>
              </a:spcBef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Прямоугольник 14"/>
          <p:cNvSpPr>
            <a:spLocks noChangeArrowheads="1"/>
          </p:cNvSpPr>
          <p:nvPr/>
        </p:nvSpPr>
        <p:spPr bwMode="auto">
          <a:xfrm>
            <a:off x="6000750" y="3500438"/>
            <a:ext cx="2214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17413" name="Прямоугольник 15"/>
          <p:cNvSpPr>
            <a:spLocks noChangeArrowheads="1"/>
          </p:cNvSpPr>
          <p:nvPr/>
        </p:nvSpPr>
        <p:spPr bwMode="auto">
          <a:xfrm>
            <a:off x="3643313" y="5572125"/>
            <a:ext cx="20081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>
              <a:latin typeface="Calibri" pitchFamily="34" charset="0"/>
            </a:endParaRPr>
          </a:p>
          <a:p>
            <a:pPr algn="ctr"/>
            <a:endParaRPr lang="ru-RU">
              <a:latin typeface="Calibri" pitchFamily="34" charset="0"/>
            </a:endParaRPr>
          </a:p>
          <a:p>
            <a:pPr algn="ctr"/>
            <a:endParaRPr lang="ru-RU">
              <a:latin typeface="Calibri" pitchFamily="34" charset="0"/>
            </a:endParaRP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219106" y="2789942"/>
            <a:ext cx="4064861" cy="36633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3" cstate="screen">
            <a:lum bright="10000"/>
          </a:blip>
          <a:srcRect/>
          <a:stretch>
            <a:fillRect/>
          </a:stretch>
        </p:blipFill>
        <p:spPr bwMode="auto">
          <a:xfrm>
            <a:off x="4572000" y="2780928"/>
            <a:ext cx="4366425" cy="3692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249683" y="-27384"/>
            <a:ext cx="878681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9728" tIns="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342900" marR="0" lvl="1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en-US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ru-RU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Подготовка к процедуре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endParaRPr kumimoji="0" lang="ru-RU" sz="55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kumimoji="0" lang="ru-RU" sz="5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G:\промывание желудка\SUC5143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483768" y="3049321"/>
            <a:ext cx="5089768" cy="370165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642938" y="714375"/>
            <a:ext cx="7929562" cy="14954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8436" name="Текст 3"/>
          <p:cNvSpPr>
            <a:spLocks noGrp="1"/>
          </p:cNvSpPr>
          <p:nvPr>
            <p:ph type="body" sz="half" idx="2"/>
          </p:nvPr>
        </p:nvSpPr>
        <p:spPr>
          <a:xfrm>
            <a:off x="0" y="1205880"/>
            <a:ext cx="9396536" cy="1143000"/>
          </a:xfrm>
        </p:spPr>
        <p:txBody>
          <a:bodyPr/>
          <a:lstStyle/>
          <a:p>
            <a:pPr marL="514350" indent="-514350"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32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6. Усадить пациента или уложить на кушетку в положении на спине.</a:t>
            </a:r>
          </a:p>
          <a:p>
            <a:pPr marL="514350" indent="-514350"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32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7. Снять зубные протезы у пациента (если они есть).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49683" y="-27384"/>
            <a:ext cx="878681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9728" tIns="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342900" marR="0" lvl="1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en-US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ru-RU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Подготовка к процедуре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endParaRPr kumimoji="0" lang="ru-RU" sz="55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kumimoji="0" lang="ru-RU" sz="5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Текст 3"/>
          <p:cNvSpPr>
            <a:spLocks noGrp="1"/>
          </p:cNvSpPr>
          <p:nvPr>
            <p:ph type="body" idx="1"/>
          </p:nvPr>
        </p:nvSpPr>
        <p:spPr>
          <a:xfrm>
            <a:off x="857250" y="5143500"/>
            <a:ext cx="8858250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8197" name="Picture 5" descr="G:\промывание желудка\SUC5143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107504" y="2780928"/>
            <a:ext cx="4453609" cy="3434653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8" name="Picture 6" descr="G:\промывание желудка\SUC5143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4788024" y="2780928"/>
            <a:ext cx="4176464" cy="3436002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462" name="Текст 3"/>
          <p:cNvSpPr>
            <a:spLocks noGrp="1"/>
          </p:cNvSpPr>
          <p:nvPr>
            <p:ph type="body" sz="half" idx="2"/>
          </p:nvPr>
        </p:nvSpPr>
        <p:spPr>
          <a:xfrm>
            <a:off x="0" y="1277888"/>
            <a:ext cx="9429750" cy="1143000"/>
          </a:xfrm>
        </p:spPr>
        <p:txBody>
          <a:bodyPr/>
          <a:lstStyle/>
          <a:p>
            <a:pPr marL="514350" indent="-514350" eaLnBrk="1" hangingPunct="1">
              <a:buFont typeface="Wingdings 2" pitchFamily="18" charset="2"/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8. Надеть фартук на пациента, дать в руки полотенце.</a:t>
            </a:r>
          </a:p>
          <a:p>
            <a:pPr marL="514350" indent="-514350" eaLnBrk="1" hangingPunct="1">
              <a:buFont typeface="Wingdings 2" pitchFamily="18" charset="2"/>
              <a:buNone/>
            </a:pPr>
            <a:endParaRPr lang="ru-RU" sz="4000" dirty="0" smtClean="0">
              <a:solidFill>
                <a:schemeClr val="tx1"/>
              </a:solidFill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249683" y="-27384"/>
            <a:ext cx="878681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9728" tIns="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342900" marR="0" lvl="1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en-US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ru-RU" sz="5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Подготовка к процедуре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endParaRPr kumimoji="0" lang="ru-RU" sz="55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kumimoji="0" lang="ru-RU" sz="5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932</TotalTime>
  <Words>644</Words>
  <Application>Microsoft Office PowerPoint</Application>
  <PresentationFormat>Экран (4:3)</PresentationFormat>
  <Paragraphs>136</Paragraphs>
  <Slides>29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Трек</vt:lpstr>
      <vt:lpstr>Слайд 1</vt:lpstr>
      <vt:lpstr>Слайд 2</vt:lpstr>
      <vt:lpstr>    </vt:lpstr>
      <vt:lpstr>Слайд 4</vt:lpstr>
      <vt:lpstr>Слайд 5</vt:lpstr>
      <vt:lpstr>Слайд 6</vt:lpstr>
      <vt:lpstr>Слайд 7</vt:lpstr>
      <vt:lpstr> </vt:lpstr>
      <vt:lpstr>Слайд 9</vt:lpstr>
      <vt:lpstr>Слайд 10</vt:lpstr>
      <vt:lpstr>Слайд 11</vt:lpstr>
      <vt:lpstr>Слайд 12</vt:lpstr>
      <vt:lpstr>Слайд 13</vt:lpstr>
      <vt:lpstr>Выполнение процедуры </vt:lpstr>
      <vt:lpstr>Выполнение процедуры </vt:lpstr>
      <vt:lpstr>Выполнение процедуры </vt:lpstr>
      <vt:lpstr>  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Дополнительные сведения об особенностях выполнения методики   </vt:lpstr>
      <vt:lpstr>ДОСТИГАЕМЫЕ РЕЗУЛЬТАТЫ И ИХ ОЦЕНКА</vt:lpstr>
      <vt:lpstr>Слайд 29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ОПСА</cp:lastModifiedBy>
  <cp:revision>112</cp:revision>
  <dcterms:created xsi:type="dcterms:W3CDTF">2012-04-04T08:09:03Z</dcterms:created>
  <dcterms:modified xsi:type="dcterms:W3CDTF">2012-05-03T04:13:38Z</dcterms:modified>
</cp:coreProperties>
</file>