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sldIdLst>
    <p:sldId id="335" r:id="rId2"/>
    <p:sldId id="371" r:id="rId3"/>
    <p:sldId id="348" r:id="rId4"/>
    <p:sldId id="350" r:id="rId5"/>
    <p:sldId id="353" r:id="rId6"/>
    <p:sldId id="352" r:id="rId7"/>
    <p:sldId id="386" r:id="rId8"/>
    <p:sldId id="354" r:id="rId9"/>
    <p:sldId id="377" r:id="rId10"/>
    <p:sldId id="388" r:id="rId11"/>
    <p:sldId id="389" r:id="rId12"/>
    <p:sldId id="390" r:id="rId13"/>
    <p:sldId id="392" r:id="rId14"/>
    <p:sldId id="394" r:id="rId15"/>
    <p:sldId id="378" r:id="rId16"/>
    <p:sldId id="379" r:id="rId17"/>
    <p:sldId id="360" r:id="rId18"/>
    <p:sldId id="398" r:id="rId19"/>
    <p:sldId id="401" r:id="rId20"/>
    <p:sldId id="402" r:id="rId21"/>
    <p:sldId id="399" r:id="rId22"/>
    <p:sldId id="400" r:id="rId23"/>
    <p:sldId id="403" r:id="rId24"/>
    <p:sldId id="381" r:id="rId25"/>
    <p:sldId id="413" r:id="rId26"/>
    <p:sldId id="411" r:id="rId27"/>
    <p:sldId id="370" r:id="rId2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6600"/>
    <a:srgbClr val="FFCC00"/>
    <a:srgbClr val="FF0066"/>
    <a:srgbClr val="00FF00"/>
    <a:srgbClr val="00CCFF"/>
    <a:srgbClr val="D60093"/>
    <a:srgbClr val="33CC33"/>
    <a:srgbClr val="33152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9725" autoAdjust="0"/>
    <p:restoredTop sz="94660"/>
  </p:normalViewPr>
  <p:slideViewPr>
    <p:cSldViewPr>
      <p:cViewPr>
        <p:scale>
          <a:sx n="75" d="100"/>
          <a:sy n="75" d="100"/>
        </p:scale>
        <p:origin x="-85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1055768469538317E-2"/>
          <c:y val="0.1766213067829065"/>
          <c:w val="0.47758746716326617"/>
          <c:h val="0.64675738643418723"/>
        </c:manualLayout>
      </c:layout>
      <c:pie3DChart>
        <c:varyColors val="1"/>
        <c:ser>
          <c:idx val="0"/>
          <c:order val="0"/>
          <c:spPr>
            <a:solidFill>
              <a:srgbClr val="FFFF00"/>
            </a:solidFill>
          </c:spPr>
          <c:explosion val="25"/>
          <c:dPt>
            <c:idx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8.7118554104141932E-2"/>
                  <c:y val="1.4946550194987756E-2"/>
                </c:manualLayout>
              </c:layout>
              <c:dLblPos val="bestFit"/>
              <c:showVal val="1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dLblPos val="outEnd"/>
            <c:showVal val="1"/>
          </c:dLbls>
          <c:cat>
            <c:strRef>
              <c:f>Лист6!$A$1:$A$2</c:f>
              <c:strCache>
                <c:ptCount val="2"/>
                <c:pt idx="0">
                  <c:v>выявлен рак предстательной железы</c:v>
                </c:pt>
                <c:pt idx="1">
                  <c:v>не выявлен рак</c:v>
                </c:pt>
              </c:strCache>
            </c:strRef>
          </c:cat>
          <c:val>
            <c:numRef>
              <c:f>Лист6!$C$1:$C$2</c:f>
              <c:numCache>
                <c:formatCode>0.00%</c:formatCode>
                <c:ptCount val="2"/>
                <c:pt idx="0">
                  <c:v>3.1000000000000003E-3</c:v>
                </c:pt>
                <c:pt idx="1">
                  <c:v>0.99690000000000001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4811383326136241"/>
          <c:y val="0.19113868883849514"/>
          <c:w val="0.47030378477095264"/>
          <c:h val="0.66181494539822372"/>
        </c:manualLayout>
      </c:layout>
      <c:txPr>
        <a:bodyPr/>
        <a:lstStyle/>
        <a:p>
          <a:pPr>
            <a:defRPr sz="3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2200F943-ED82-44F9-B6EF-747EB2E70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17FEB1-A159-445C-97DD-52B2DD052DA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63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8DFC2-909C-4EB6-BE93-04D0CFBA8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711E2-FA76-46F8-9E64-90EA9B1E8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7B16-C4E0-4CF6-A3E4-3948B34BB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3D135-AAEA-4136-A245-8EFF43C42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96486-3844-4788-AF25-7457748A2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424A-251B-4233-95D3-CB79319FA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EA2DA-DB91-44EE-8A28-CDEAE4060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D0320-37C2-4C22-9325-AC4DAA62E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1775F-FB66-4FFB-9278-DC1A71E69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C543B-1D42-45BC-9ED8-FB806341F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E087D-0FE7-4CFA-A271-026CA8C02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950B-D60F-43AC-B35C-0F4078090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654A0-5392-4A8D-BC71-13C69BDB6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3E114EB6-119E-4C5D-985D-36F62B9C6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53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3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3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0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  <p:sldLayoutId id="2147484178" r:id="rId12"/>
    <p:sldLayoutId id="2147484179" r:id="rId13"/>
  </p:sldLayoutIdLst>
  <p:transition spd="med">
    <p:strips dir="rd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11960" y="5544616"/>
            <a:ext cx="4857750" cy="1196752"/>
          </a:xfrm>
        </p:spPr>
        <p:txBody>
          <a:bodyPr/>
          <a:lstStyle/>
          <a:p>
            <a:pPr>
              <a:defRPr/>
            </a:pP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Скурихина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Л.А.,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фельдшер-лаборант,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отделения клинической лабораторной диагностики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628800"/>
            <a:ext cx="8820472" cy="2952328"/>
          </a:xfrm>
        </p:spPr>
        <p:txBody>
          <a:bodyPr/>
          <a:lstStyle/>
          <a:p>
            <a:pPr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Участие медицинских  сестер                 в региональной программе «Мужское  здоровье»  по обследованию населения Омской области старше              50 лет на выявление </a:t>
            </a:r>
            <a:r>
              <a:rPr lang="ru-RU" sz="3400" b="1" dirty="0" err="1" smtClean="0">
                <a:latin typeface="Arial" pitchFamily="34" charset="0"/>
                <a:cs typeface="Arial" pitchFamily="34" charset="0"/>
              </a:rPr>
              <a:t>онкопатологии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         с использованием </a:t>
            </a:r>
            <a:r>
              <a:rPr lang="ru-RU" sz="3400" b="1" dirty="0" err="1" smtClean="0">
                <a:latin typeface="Arial" pitchFamily="34" charset="0"/>
                <a:cs typeface="Arial" pitchFamily="34" charset="0"/>
              </a:rPr>
              <a:t>онкомаркеров</a:t>
            </a:r>
            <a:endParaRPr lang="ru-RU" sz="3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219200" y="214313"/>
            <a:ext cx="7924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Бюджетное  учреждение здравоохранения Омской области «Клинический  онкологический диспансер»</a:t>
            </a:r>
            <a:endParaRPr lang="ru-RU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49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643937" cy="20716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3800" b="1" dirty="0" smtClean="0">
                <a:latin typeface="Calibri" pitchFamily="34" charset="0"/>
                <a:cs typeface="Calibri" pitchFamily="34" charset="0"/>
              </a:rPr>
              <a:t>подготовка и повышение квалификации кадров медицинских работников для онкологической службы </a:t>
            </a:r>
          </a:p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3800" b="1" dirty="0" smtClean="0">
                <a:latin typeface="Calibri" pitchFamily="34" charset="0"/>
                <a:cs typeface="Calibri" pitchFamily="34" charset="0"/>
              </a:rPr>
              <a:t>информационно-техническое обеспечение деятельности онкологической службы области</a:t>
            </a:r>
          </a:p>
        </p:txBody>
      </p:sp>
      <p:pic>
        <p:nvPicPr>
          <p:cNvPr id="1331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611560" y="112936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Реализация программы </a:t>
            </a:r>
            <a:r>
              <a:rPr lang="ru-RU" sz="5000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758"/>
            <a:ext cx="8715375" cy="1352178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 мая 2011 года 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начато обследование мужчин </a:t>
            </a: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старше 50 лет</a:t>
            </a:r>
            <a:r>
              <a:rPr lang="ru-RU" sz="4000" b="1" dirty="0" smtClean="0">
                <a:solidFill>
                  <a:srgbClr val="FFCC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на уровень содержания в сыворотке крови ПСА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4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6" descr="wpid-1312586837_blood-test-for-prostate-cancer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429000"/>
            <a:ext cx="4248472" cy="329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611560" y="112936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Реализация программы </a:t>
            </a:r>
            <a:r>
              <a:rPr lang="ru-RU" sz="5000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63" y="116632"/>
            <a:ext cx="7500937" cy="857250"/>
          </a:xfrm>
        </p:spPr>
        <p:txBody>
          <a:bodyPr/>
          <a:lstStyle/>
          <a:p>
            <a:pPr>
              <a:defRPr/>
            </a:pPr>
            <a:r>
              <a:rPr lang="ru-RU" sz="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Подготовительная работа	</a:t>
            </a:r>
          </a:p>
        </p:txBody>
      </p:sp>
      <p:pic>
        <p:nvPicPr>
          <p:cNvPr id="15367" name="Picture 7" descr="F:\DCIM\100SSCAM\S6004979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427984" y="1916832"/>
            <a:ext cx="4536504" cy="453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8" descr="S6004977.JPG"/>
          <p:cNvPicPr>
            <a:picLocks noChangeAspect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323528" y="1556792"/>
            <a:ext cx="3888432" cy="510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142875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Выполнение программы обследования	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0" y="2348880"/>
          <a:ext cx="88924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55576" y="1630541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Calibri" pitchFamily="34" charset="0"/>
                <a:cs typeface="Calibri" pitchFamily="34" charset="0"/>
              </a:rPr>
              <a:t>Обследовано 206 тыс. мужчин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Диаграмма 8"/>
          <p:cNvGraphicFramePr>
            <a:graphicFrameLocks/>
          </p:cNvGraphicFramePr>
          <p:nvPr/>
        </p:nvGraphicFramePr>
        <p:xfrm>
          <a:off x="323528" y="1550119"/>
          <a:ext cx="8548191" cy="5307881"/>
        </p:xfrm>
        <a:graphic>
          <a:graphicData uri="http://schemas.openxmlformats.org/presentationml/2006/ole">
            <p:oleObj spid="_x0000_s2050" r:id="rId3" imgW="9754445" imgH="6005080" progId="Excel.Sheet.8">
              <p:embed/>
            </p:oleObj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571625"/>
            <a:ext cx="9001125" cy="207168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  <a:p>
            <a:pPr>
              <a:buFont typeface="Wingdings" pitchFamily="2" charset="2"/>
              <a:buNone/>
              <a:defRPr/>
            </a:pPr>
            <a:endParaRPr lang="ru-RU" b="1" dirty="0" smtClean="0"/>
          </a:p>
          <a:p>
            <a:pPr>
              <a:buFont typeface="Wingdings" pitchFamily="2" charset="2"/>
              <a:buNone/>
              <a:defRPr/>
            </a:pPr>
            <a:endParaRPr lang="ru-RU" b="1" dirty="0" smtClean="0"/>
          </a:p>
          <a:p>
            <a:pPr>
              <a:buFont typeface="Wingdings" pitchFamily="2" charset="2"/>
              <a:buNone/>
              <a:defRPr/>
            </a:pPr>
            <a:endParaRPr lang="ru-RU" b="1" dirty="0"/>
          </a:p>
        </p:txBody>
      </p:sp>
      <p:pic>
        <p:nvPicPr>
          <p:cNvPr id="2053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142875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CC00"/>
                </a:solidFill>
                <a:latin typeface="Tahoma" pitchFamily="34" charset="0"/>
                <a:cs typeface="Tahoma" pitchFamily="34" charset="0"/>
              </a:rPr>
              <a:t>	</a:t>
            </a:r>
            <a:endParaRPr lang="ru-RU" sz="3200" dirty="0" smtClean="0">
              <a:solidFill>
                <a:srgbClr val="FFCC00"/>
              </a:solidFill>
            </a:endParaRPr>
          </a:p>
        </p:txBody>
      </p:sp>
      <p:sp>
        <p:nvSpPr>
          <p:cNvPr id="2056" name="Прямоугольник 7"/>
          <p:cNvSpPr>
            <a:spLocks noChangeArrowheads="1"/>
          </p:cNvSpPr>
          <p:nvPr/>
        </p:nvSpPr>
        <p:spPr bwMode="auto">
          <a:xfrm>
            <a:off x="1393825" y="44624"/>
            <a:ext cx="77866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dirty="0">
                <a:latin typeface="Calibri" pitchFamily="34" charset="0"/>
                <a:cs typeface="Calibri" pitchFamily="34" charset="0"/>
              </a:rPr>
              <a:t>Выявление рака предстательной железы</a:t>
            </a:r>
          </a:p>
          <a:p>
            <a:r>
              <a:rPr lang="ru-RU" sz="3000" dirty="0">
                <a:latin typeface="Calibri" pitchFamily="34" charset="0"/>
                <a:cs typeface="Calibri" pitchFamily="34" charset="0"/>
              </a:rPr>
              <a:t>по стадиям </a:t>
            </a:r>
            <a:r>
              <a:rPr lang="ru-RU" sz="3000" dirty="0" smtClean="0">
                <a:latin typeface="Calibri" pitchFamily="34" charset="0"/>
                <a:cs typeface="Calibri" pitchFamily="34" charset="0"/>
              </a:rPr>
              <a:t>заболевания за  </a:t>
            </a:r>
            <a:r>
              <a:rPr lang="ru-RU" sz="3000" dirty="0">
                <a:latin typeface="Calibri" pitchFamily="34" charset="0"/>
                <a:cs typeface="Calibri" pitchFamily="34" charset="0"/>
              </a:rPr>
              <a:t>2010 и 2011 гг.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4944"/>
            <a:ext cx="7464871" cy="939800"/>
          </a:xfrm>
        </p:spPr>
        <p:txBody>
          <a:bodyPr/>
          <a:lstStyle/>
          <a:p>
            <a:pPr>
              <a:defRPr/>
            </a:pPr>
            <a:r>
              <a:rPr lang="ru-RU" sz="38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Программа ранней диагностики рака предстательной железы 	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785938"/>
            <a:ext cx="8964488" cy="20716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определение </a:t>
            </a: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простат-специфического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антигена </a:t>
            </a: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(ПСА) </a:t>
            </a:r>
          </a:p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пальцевое ректальное исследование </a:t>
            </a: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(ПРИ)</a:t>
            </a:r>
          </a:p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трансректальное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ультразвуковое исследование </a:t>
            </a: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(ТРУЗИ) </a:t>
            </a:r>
          </a:p>
        </p:txBody>
      </p:sp>
      <p:pic>
        <p:nvPicPr>
          <p:cNvPr id="1946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50"/>
            <a:ext cx="9144000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25" y="116632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45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Взаимодействие КОД  и ЦРБ</a:t>
            </a:r>
          </a:p>
        </p:txBody>
      </p:sp>
      <p:pic>
        <p:nvPicPr>
          <p:cNvPr id="2048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/>
          <p:cNvSpPr/>
          <p:nvPr/>
        </p:nvSpPr>
        <p:spPr bwMode="auto">
          <a:xfrm>
            <a:off x="3571875" y="3652435"/>
            <a:ext cx="1571625" cy="85725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 bwMode="auto">
          <a:xfrm>
            <a:off x="4143375" y="3366685"/>
            <a:ext cx="1143000" cy="100012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3429000" y="3009497"/>
            <a:ext cx="2143125" cy="150018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3571875" y="3080935"/>
            <a:ext cx="2143125" cy="1857375"/>
          </a:xfrm>
          <a:prstGeom prst="ellipse">
            <a:avLst/>
          </a:prstGeom>
          <a:solidFill>
            <a:srgbClr val="00FF00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БУЗОО «КОД</a:t>
            </a:r>
            <a:r>
              <a:rPr lang="ru-RU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»</a:t>
            </a: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3500430" y="1556792"/>
            <a:ext cx="2143140" cy="857256"/>
          </a:xfrm>
          <a:prstGeom prst="round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Азовская ЦРБ</a:t>
            </a:r>
            <a:endParaRPr lang="ru-RU" sz="24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6000760" y="2366550"/>
            <a:ext cx="2675696" cy="85725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 smtClean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Большеуковская </a:t>
            </a: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ЦРБ</a:t>
            </a:r>
            <a:endParaRPr lang="ru-RU" sz="24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6286512" y="3509558"/>
            <a:ext cx="2461952" cy="8572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Знаменская ЦРБ</a:t>
            </a:r>
            <a:endParaRPr lang="ru-RU" sz="24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 bwMode="auto">
          <a:xfrm>
            <a:off x="6143636" y="4724004"/>
            <a:ext cx="2820852" cy="857256"/>
          </a:xfrm>
          <a:prstGeom prst="roundRect">
            <a:avLst/>
          </a:prstGeom>
          <a:solidFill>
            <a:schemeClr val="bg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 err="1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Марьяновская</a:t>
            </a: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 ЦРБ</a:t>
            </a:r>
          </a:p>
        </p:txBody>
      </p:sp>
      <p:sp>
        <p:nvSpPr>
          <p:cNvPr id="22" name="Скругленный прямоугольник 21"/>
          <p:cNvSpPr/>
          <p:nvPr/>
        </p:nvSpPr>
        <p:spPr bwMode="auto">
          <a:xfrm>
            <a:off x="3923928" y="5668088"/>
            <a:ext cx="2664296" cy="8572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 err="1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Москаленская</a:t>
            </a: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 ЦРБ</a:t>
            </a:r>
            <a:endParaRPr lang="ru-RU" sz="24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 bwMode="auto">
          <a:xfrm>
            <a:off x="1403648" y="5295508"/>
            <a:ext cx="2382534" cy="85725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 smtClean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Нижнеомская </a:t>
            </a: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ЦРБ</a:t>
            </a:r>
            <a:endParaRPr lang="ru-RU" sz="24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683568" y="4152500"/>
            <a:ext cx="2316796" cy="8572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Одесская ЦРБ</a:t>
            </a:r>
          </a:p>
        </p:txBody>
      </p:sp>
      <p:sp>
        <p:nvSpPr>
          <p:cNvPr id="25" name="Скругленный прямоугольник 24"/>
          <p:cNvSpPr/>
          <p:nvPr/>
        </p:nvSpPr>
        <p:spPr bwMode="auto">
          <a:xfrm>
            <a:off x="539552" y="2009360"/>
            <a:ext cx="2603688" cy="857256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 err="1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Усть-Ишимская</a:t>
            </a: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 ЦРБ</a:t>
            </a:r>
            <a:endParaRPr lang="ru-RU" sz="24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58328" y="3080930"/>
            <a:ext cx="2857488" cy="857256"/>
          </a:xfrm>
          <a:prstGeom prst="round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Оконешниковская ЦРБ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;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Стрелка вправо 27"/>
          <p:cNvSpPr/>
          <p:nvPr/>
        </p:nvSpPr>
        <p:spPr bwMode="auto">
          <a:xfrm rot="5400000">
            <a:off x="4268788" y="2545284"/>
            <a:ext cx="463550" cy="358775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Стрелка вправо 28"/>
          <p:cNvSpPr/>
          <p:nvPr/>
        </p:nvSpPr>
        <p:spPr bwMode="auto">
          <a:xfrm rot="8678493">
            <a:off x="5446713" y="2920597"/>
            <a:ext cx="465137" cy="35718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Стрелка вправо 29"/>
          <p:cNvSpPr/>
          <p:nvPr/>
        </p:nvSpPr>
        <p:spPr bwMode="auto">
          <a:xfrm rot="10800000">
            <a:off x="5715000" y="3795310"/>
            <a:ext cx="465138" cy="35718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Стрелка вправо 30"/>
          <p:cNvSpPr/>
          <p:nvPr/>
        </p:nvSpPr>
        <p:spPr bwMode="auto">
          <a:xfrm rot="12955715">
            <a:off x="5630863" y="4692247"/>
            <a:ext cx="465137" cy="357188"/>
          </a:xfrm>
          <a:prstGeom prst="rightArrow">
            <a:avLst/>
          </a:prstGeom>
          <a:solidFill>
            <a:schemeClr val="bg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Стрелка вправо 31"/>
          <p:cNvSpPr/>
          <p:nvPr/>
        </p:nvSpPr>
        <p:spPr bwMode="auto">
          <a:xfrm rot="15244727">
            <a:off x="4660900" y="5135160"/>
            <a:ext cx="465137" cy="35718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Стрелка вправо 32"/>
          <p:cNvSpPr/>
          <p:nvPr/>
        </p:nvSpPr>
        <p:spPr bwMode="auto">
          <a:xfrm rot="18708846">
            <a:off x="3342482" y="4766066"/>
            <a:ext cx="463550" cy="35718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Стрелка вправо 33"/>
          <p:cNvSpPr/>
          <p:nvPr/>
        </p:nvSpPr>
        <p:spPr bwMode="auto">
          <a:xfrm rot="21264314">
            <a:off x="3055938" y="4123922"/>
            <a:ext cx="465137" cy="35718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Стрелка вправо 34"/>
          <p:cNvSpPr/>
          <p:nvPr/>
        </p:nvSpPr>
        <p:spPr bwMode="auto">
          <a:xfrm rot="1250090">
            <a:off x="2976563" y="3438122"/>
            <a:ext cx="465137" cy="357188"/>
          </a:xfrm>
          <a:prstGeom prst="rightArrow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Стрелка вправо 35"/>
          <p:cNvSpPr/>
          <p:nvPr/>
        </p:nvSpPr>
        <p:spPr bwMode="auto">
          <a:xfrm rot="2390445">
            <a:off x="3190875" y="2795185"/>
            <a:ext cx="465138" cy="357187"/>
          </a:xfrm>
          <a:prstGeom prst="rightArrow">
            <a:avLst/>
          </a:prstGeom>
          <a:solidFill>
            <a:schemeClr val="tx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C:\Documents and Settings\Admin\Рабочий стол\Елена\СЛАЙД\Новая папка\fotolia_100566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4368" y="-27384"/>
            <a:ext cx="122413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91680" y="-27384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Замечания по доставке материала в лабораторию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1484784"/>
            <a:ext cx="882047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 algn="l">
              <a:spcAft>
                <a:spcPts val="2400"/>
              </a:spcAft>
              <a:buClr>
                <a:srgbClr val="FFFF00"/>
              </a:buClr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отсутствие сопроводительного реестра  к доставляемому материалу;  </a:t>
            </a:r>
          </a:p>
          <a:p>
            <a:pPr indent="268288" algn="l">
              <a:spcAft>
                <a:spcPts val="2400"/>
              </a:spcAft>
              <a:buClr>
                <a:srgbClr val="FFFF00"/>
              </a:buClr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несоответствие номеров, присвоенных пробам в реестре номерам на пробирках с материалом, </a:t>
            </a:r>
          </a:p>
          <a:p>
            <a:pPr indent="268288" algn="l">
              <a:spcAft>
                <a:spcPts val="2400"/>
              </a:spcAft>
              <a:buClr>
                <a:srgbClr val="FFFF00"/>
              </a:buClr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наличие в доставленной партии проб неподписанных пробирок, </a:t>
            </a:r>
          </a:p>
          <a:p>
            <a:pPr indent="268288" algn="l">
              <a:spcAft>
                <a:spcPts val="2400"/>
              </a:spcAft>
              <a:buClr>
                <a:srgbClr val="FFFF00"/>
              </a:buClr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несовпадение паспортных данных пациентов, указанных в реестре, с данными, указанными на пробирках; </a:t>
            </a:r>
          </a:p>
          <a:p>
            <a:pPr indent="268288" algn="l">
              <a:spcAft>
                <a:spcPts val="2400"/>
              </a:spcAft>
              <a:buClr>
                <a:srgbClr val="FFFF00"/>
              </a:buClr>
              <a:buFont typeface="Wingdings" pitchFamily="2" charset="2"/>
              <a:buChar char="§"/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доставка в лабораторию проб с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нецентрифугированной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кровью.</a:t>
            </a:r>
            <a:endParaRPr lang="ru-RU" sz="2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50"/>
            <a:ext cx="9144000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2852936"/>
            <a:ext cx="8286750" cy="28083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наименование района области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номер партии	 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ФИО пациента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дата  рождения пациента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45" y="256952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Этапы выполнения медицинской услуги по проведению скрининга РПЖ</a:t>
            </a:r>
          </a:p>
        </p:txBody>
      </p:sp>
      <p:pic>
        <p:nvPicPr>
          <p:cNvPr id="27655" name="Picture 7" descr="C:\Documents and Settings\Admin\Рабочий стол\Елена\СЛАЙД\Новая папка\1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3999" y="3894316"/>
            <a:ext cx="2160489" cy="284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11560" y="1700808"/>
            <a:ext cx="80648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4500" u="sng" dirty="0" smtClean="0">
                <a:latin typeface="Calibri" pitchFamily="34" charset="0"/>
                <a:cs typeface="Calibri" pitchFamily="34" charset="0"/>
              </a:rPr>
              <a:t>I</a:t>
            </a:r>
            <a:r>
              <a:rPr lang="ru-RU" sz="4500" u="sng" dirty="0" smtClean="0">
                <a:latin typeface="Calibri" pitchFamily="34" charset="0"/>
                <a:cs typeface="Calibri" pitchFamily="34" charset="0"/>
              </a:rPr>
              <a:t> этап.  Заполнение реестра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5137" y="1428750"/>
            <a:ext cx="8715375" cy="156820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45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II </a:t>
            </a:r>
            <a:r>
              <a:rPr lang="ru-RU" sz="45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этап.  Подготовка расходных материалов для взятия проб</a:t>
            </a:r>
            <a:endParaRPr lang="ru-RU" b="1" dirty="0" smtClean="0"/>
          </a:p>
          <a:p>
            <a:pPr>
              <a:buFont typeface="Wingdings" pitchFamily="2" charset="2"/>
              <a:buNone/>
              <a:defRPr/>
            </a:pPr>
            <a:endParaRPr lang="ru-RU" b="1" dirty="0" smtClean="0"/>
          </a:p>
          <a:p>
            <a:pPr>
              <a:defRPr/>
            </a:pPr>
            <a:endParaRPr lang="ru-RU" b="1" dirty="0" smtClean="0"/>
          </a:p>
          <a:p>
            <a:pPr>
              <a:buFont typeface="Wingdings" pitchFamily="2" charset="2"/>
              <a:buNone/>
              <a:defRPr/>
            </a:pPr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8679" name="Picture 3" descr="DSC0763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3097992"/>
            <a:ext cx="3096344" cy="349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51545" y="116632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Этапы выполнения медицинской услуги по проведению скрининга РПЖ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 bwMode="auto">
          <a:xfrm>
            <a:off x="251520" y="3645024"/>
            <a:ext cx="54726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5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cs typeface="Calibri" pitchFamily="34" charset="0"/>
              </a:rPr>
              <a:t>Пластиковая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5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cs typeface="Calibri" pitchFamily="34" charset="0"/>
              </a:rPr>
              <a:t>вакуумная пробирка                   с разделительным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5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cs typeface="Calibri" pitchFamily="34" charset="0"/>
              </a:rPr>
              <a:t>гелем /</a:t>
            </a:r>
            <a:r>
              <a:rPr kumimoji="0" lang="ru-RU" sz="3500" b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cs typeface="Calibri" pitchFamily="34" charset="0"/>
              </a:rPr>
              <a:t>олефиновым</a:t>
            </a:r>
            <a:r>
              <a:rPr kumimoji="0" lang="ru-RU" sz="35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ru-RU" sz="3500" b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cs typeface="Calibri" pitchFamily="34" charset="0"/>
              </a:rPr>
              <a:t>гелем</a:t>
            </a:r>
            <a:endParaRPr kumimoji="0" lang="ru-RU" sz="3500" b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sz="3500" b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3500" b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sz="35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78050" y="1556792"/>
            <a:ext cx="5786438" cy="516803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Одним из наиболее часто встречающихся злокачественных новообразований у мужчин старше</a:t>
            </a:r>
            <a:r>
              <a:rPr lang="ru-RU" sz="4000" b="1" dirty="0" smtClean="0">
                <a:solidFill>
                  <a:srgbClr val="FFCC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4000" b="1" u="sng" dirty="0" smtClean="0">
                <a:latin typeface="Calibri" pitchFamily="34" charset="0"/>
                <a:cs typeface="Calibri" pitchFamily="34" charset="0"/>
              </a:rPr>
              <a:t>50 лет </a:t>
            </a: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является рак предстательной железы</a:t>
            </a:r>
          </a:p>
        </p:txBody>
      </p:sp>
      <p:pic>
        <p:nvPicPr>
          <p:cNvPr id="614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6" descr="depressed_man_small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628800"/>
            <a:ext cx="3312368" cy="499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2" descr="DSC0764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2924944"/>
            <a:ext cx="3040062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1772816"/>
            <a:ext cx="8715375" cy="792088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sz="35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III </a:t>
            </a:r>
            <a:r>
              <a:rPr lang="ru-RU" sz="35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этап.  Взятие биологического материала </a:t>
            </a:r>
            <a:endParaRPr lang="ru-RU" sz="35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51545" y="116632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Этапы выполнения медицинской услуги по проведению скрининга РПЖ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 bwMode="auto">
          <a:xfrm>
            <a:off x="107504" y="3068960"/>
            <a:ext cx="604867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47675" marR="0" lvl="0" indent="-3825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5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Пластиковая вакуумная </a:t>
            </a:r>
          </a:p>
          <a:p>
            <a:pPr marL="447675" marR="0" lvl="0" indent="-3825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5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пробирка с разделительным</a:t>
            </a:r>
          </a:p>
          <a:p>
            <a:pPr marL="447675" marR="0" lvl="0" indent="-3825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5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гелем /</a:t>
            </a:r>
            <a:r>
              <a:rPr lang="ru-RU" sz="3500" b="0" kern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олефиновым</a:t>
            </a:r>
            <a:r>
              <a:rPr lang="ru-RU" sz="35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3500" b="0" kern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гелем</a:t>
            </a:r>
            <a:r>
              <a:rPr lang="ru-RU" sz="35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/</a:t>
            </a:r>
            <a:r>
              <a:rPr lang="en-US" sz="35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,</a:t>
            </a:r>
            <a:endParaRPr lang="ru-RU" sz="3500" b="0" kern="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8900" marR="0" lvl="0" indent="-238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5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заполненная венозной кровью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1484783"/>
            <a:ext cx="8715375" cy="1368153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sz="40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IV</a:t>
            </a:r>
            <a:r>
              <a:rPr lang="ru-RU" sz="40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этап.  Проведение центрифугирования проб</a:t>
            </a:r>
            <a:endParaRPr lang="ru-RU" sz="40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000" b="1" dirty="0" smtClean="0"/>
          </a:p>
          <a:p>
            <a:pPr algn="ctr">
              <a:defRPr/>
            </a:pPr>
            <a:endParaRPr lang="ru-RU" sz="40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0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000" b="1" dirty="0" smtClean="0"/>
          </a:p>
          <a:p>
            <a:pPr algn="ctr">
              <a:defRPr/>
            </a:pPr>
            <a:endParaRPr lang="ru-RU" sz="40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000" b="1" dirty="0" smtClean="0"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ru-RU" sz="4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0727" name="Picture 2" descr="DSC07681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5148064" y="3356992"/>
            <a:ext cx="3779912" cy="280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51545" y="116632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Этапы выполнения медицинской услуги по проведению скрининга РПЖ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 bwMode="auto">
          <a:xfrm>
            <a:off x="179513" y="3645024"/>
            <a:ext cx="49685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Количество оборотов - 3000 в мин.</a:t>
            </a:r>
          </a:p>
          <a:p>
            <a:pPr marL="447675" marR="0" lvl="0" indent="-3825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Длительность – 15 мин.</a:t>
            </a:r>
            <a:endParaRPr kumimoji="0" lang="ru-RU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313" y="1646487"/>
            <a:ext cx="8715375" cy="1134441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sz="40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ru-RU" sz="40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этап.  Хранение сыворотки крови</a:t>
            </a:r>
            <a:endParaRPr lang="ru-RU" sz="40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0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000" b="1" dirty="0" smtClean="0"/>
          </a:p>
          <a:p>
            <a:pPr algn="ctr">
              <a:defRPr/>
            </a:pPr>
            <a:endParaRPr lang="ru-RU" sz="40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000" b="1" dirty="0" smtClean="0"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ru-RU" sz="4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1751" name="Picture 2" descr="DSC0767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3861048"/>
            <a:ext cx="25099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2" descr="DSC0765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65291" y="2658592"/>
            <a:ext cx="2459037" cy="271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451545" y="116632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Этапы выполнения медицинской услуги по проведению скрининга РПЖ</a:t>
            </a:r>
          </a:p>
        </p:txBody>
      </p:sp>
      <p:sp>
        <p:nvSpPr>
          <p:cNvPr id="11" name="Содержимое 6"/>
          <p:cNvSpPr txBox="1">
            <a:spLocks/>
          </p:cNvSpPr>
          <p:nvPr/>
        </p:nvSpPr>
        <p:spPr bwMode="auto">
          <a:xfrm>
            <a:off x="216024" y="2636912"/>
            <a:ext cx="54360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2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В холодильнике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2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при температуре не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2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выше  +2 +8</a:t>
            </a:r>
            <a:r>
              <a:rPr lang="ru-RU" sz="3200" kern="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о</a:t>
            </a:r>
            <a:r>
              <a:rPr lang="ru-RU" sz="32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С не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2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более 4 суток до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2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доставки в лабораторию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2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на исследование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313" y="1484784"/>
            <a:ext cx="8715375" cy="1368152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sz="42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VI </a:t>
            </a:r>
            <a:r>
              <a:rPr lang="ru-RU" sz="4200" b="1" u="sng" kern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этап.  Доставка материала                      в лабораторию  </a:t>
            </a:r>
            <a:endParaRPr lang="ru-RU" sz="42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200" b="1" dirty="0" smtClean="0"/>
          </a:p>
          <a:p>
            <a:pPr algn="ctr">
              <a:defRPr/>
            </a:pPr>
            <a:endParaRPr lang="ru-RU" sz="4200" b="1" dirty="0" smtClean="0"/>
          </a:p>
          <a:p>
            <a:pPr algn="ctr">
              <a:buFont typeface="Wingdings" pitchFamily="2" charset="2"/>
              <a:buNone/>
              <a:defRPr/>
            </a:pPr>
            <a:endParaRPr lang="ru-RU" sz="4200" b="1" dirty="0" smtClean="0"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ru-RU" sz="4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2775" name="Picture 2" descr="F:\DCIM\100SSCAM\S60049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3284984"/>
            <a:ext cx="374316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51545" y="116632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Этапы выполнения медицинской услуги по проведению скрининга РПЖ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 bwMode="auto">
          <a:xfrm>
            <a:off x="179512" y="3284984"/>
            <a:ext cx="5220072" cy="270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ru-RU" sz="3800" kern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Термоконтейнер</a:t>
            </a:r>
            <a:r>
              <a:rPr lang="ru-RU" sz="38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            с </a:t>
            </a:r>
            <a:r>
              <a:rPr lang="ru-RU" sz="3800" kern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хладоагентом</a:t>
            </a:r>
            <a:r>
              <a:rPr lang="ru-RU" sz="38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при температуре не выше +8</a:t>
            </a:r>
            <a:r>
              <a:rPr lang="ru-RU" sz="3800" kern="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о</a:t>
            </a:r>
            <a:r>
              <a:rPr lang="ru-RU" sz="38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С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3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sz="3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3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ru-RU" sz="3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537" y="188640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5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Программа «Мужское здоровье»</a:t>
            </a:r>
          </a:p>
        </p:txBody>
      </p:sp>
      <p:pic>
        <p:nvPicPr>
          <p:cNvPr id="3379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12875"/>
            <a:ext cx="9144000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8" descr="C:\Documents and Settings\Admin\Рабочий стол\Елена\СЛАЙД\Новая папка\Рисунок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4869259"/>
            <a:ext cx="1872109" cy="187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7504" y="1556792"/>
            <a:ext cx="86764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От медицинских сестер зависит не только достоверность результатов исследования и, как следствие, правильность выставленного врачом  диагноза, но и схема лечения пациента, позволяющая обеспечить благоприятный прогноз на выздоровление и улучшение дальнейшего качества жизни пациентов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037"/>
            <a:ext cx="8640960" cy="1224731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Плохая осведомлённость мужчин служит барьером в ранней диагностике  РПЖ</a:t>
            </a:r>
            <a:endParaRPr lang="ru-RU" sz="3600" b="1" dirty="0">
              <a:solidFill>
                <a:srgbClr val="FFFF00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34821" name="Picture 6" descr="C:\Users\0000\Desktop\Пациенты\go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515252"/>
            <a:ext cx="6408712" cy="508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1928812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Проводником знаний, необходимых для здоровья нации, является сестринский персонал</a:t>
            </a:r>
            <a:endParaRPr lang="ru-RU" sz="4000" b="1" dirty="0">
              <a:solidFill>
                <a:srgbClr val="FFFF00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35845" name="Picture 5" descr="C:\Users\0000\Desktop\Пациенты\iStock_000006334532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708920"/>
            <a:ext cx="511327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2" descr="C:\Users\0000\Desktop\2521458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2708920"/>
            <a:ext cx="338455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552" y="836712"/>
            <a:ext cx="8147050" cy="144075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6600" b="1" dirty="0" smtClean="0">
                <a:effectLst/>
                <a:latin typeface="Monotype Corsiva" pitchFamily="66" charset="0"/>
                <a:cs typeface="Tahoma" pitchFamily="34" charset="0"/>
              </a:rPr>
              <a:t>Благодарю за внимание!</a:t>
            </a:r>
          </a:p>
        </p:txBody>
      </p:sp>
      <p:pic>
        <p:nvPicPr>
          <p:cNvPr id="36869" name="Picture 5" descr="C:\Users\0000\Desktop\картинки\27184150_Den_medicinskogo_rabotni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2274961"/>
            <a:ext cx="4248472" cy="425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920880" cy="75738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     Предстательная железа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95288" y="1428750"/>
            <a:ext cx="8534400" cy="1568450"/>
          </a:xfrm>
        </p:spPr>
        <p:txBody>
          <a:bodyPr/>
          <a:lstStyle/>
          <a:p>
            <a:pPr algn="ctr">
              <a:defRPr/>
            </a:pPr>
            <a:r>
              <a:rPr lang="ru-RU" sz="5000" b="1" dirty="0" smtClean="0">
                <a:latin typeface="Calibri" pitchFamily="34" charset="0"/>
                <a:cs typeface="Calibri" pitchFamily="34" charset="0"/>
              </a:rPr>
              <a:t>«Второе сердце»  мужчины</a:t>
            </a:r>
            <a:endParaRPr lang="ru-RU" sz="5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43063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C:\Users\0000\Desktop\prostate_anatom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2564904"/>
            <a:ext cx="7272808" cy="406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488" y="116632"/>
            <a:ext cx="7905056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45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Рак предстательной железы</a:t>
            </a:r>
          </a:p>
        </p:txBody>
      </p:sp>
      <p:pic>
        <p:nvPicPr>
          <p:cNvPr id="819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8" descr="C:\Users\0000\Desktop\1267260622-clip-21k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700808"/>
            <a:ext cx="835177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Содержимое 7"/>
          <p:cNvGraphicFramePr>
            <a:graphicFrameLocks noGrp="1"/>
          </p:cNvGraphicFramePr>
          <p:nvPr>
            <p:ph idx="1"/>
          </p:nvPr>
        </p:nvGraphicFramePr>
        <p:xfrm>
          <a:off x="0" y="1648197"/>
          <a:ext cx="9960050" cy="5209803"/>
        </p:xfrm>
        <a:graphic>
          <a:graphicData uri="http://schemas.openxmlformats.org/presentationml/2006/ole">
            <p:oleObj spid="_x0000_s1026" name="Worksheet" r:id="rId3" imgW="10717697" imgH="5858764" progId="Excel.Sheet.8">
              <p:embed/>
            </p:oleObj>
          </a:graphicData>
        </a:graphic>
      </p:graphicFrame>
      <p:pic>
        <p:nvPicPr>
          <p:cNvPr id="102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5" y="357188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Структура заболеваемости мужского населения по 5 ведущим локализациям </a:t>
            </a:r>
            <a:br>
              <a:rPr lang="ru-RU" sz="3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в 2010-2011 гг. (%)</a:t>
            </a:r>
            <a:br>
              <a:rPr lang="ru-RU" sz="3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endParaRPr lang="ru-RU" sz="3000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4944"/>
            <a:ext cx="7344816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Наиболее высокая заболеваемость </a:t>
            </a:r>
            <a:b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раком предстательной железы в 2011 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2936"/>
            <a:ext cx="8229600" cy="30003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Большереченский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район – 180,2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Тюкалинский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район – 130,0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Одесский район -109,6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Крутинский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район – 85,3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2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843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ольник 7"/>
          <p:cNvSpPr>
            <a:spLocks noChangeArrowheads="1"/>
          </p:cNvSpPr>
          <p:nvPr/>
        </p:nvSpPr>
        <p:spPr bwMode="auto">
          <a:xfrm>
            <a:off x="576064" y="1700808"/>
            <a:ext cx="7956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на 100 тыс. мужского населения: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143251"/>
            <a:ext cx="8229600" cy="215795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Ново-Варшавский район – 17,4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Знаменский район – 17,0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Щербакульский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район – 9,8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573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691680" y="184944"/>
            <a:ext cx="7344816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Наиболее низкая заболеваемость </a:t>
            </a:r>
            <a:b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раком предстательной железы в 2011 г.</a:t>
            </a:r>
          </a:p>
        </p:txBody>
      </p:sp>
      <p:sp>
        <p:nvSpPr>
          <p:cNvPr id="10" name="Прямоугольник 7"/>
          <p:cNvSpPr>
            <a:spLocks noChangeArrowheads="1"/>
          </p:cNvSpPr>
          <p:nvPr/>
        </p:nvSpPr>
        <p:spPr bwMode="auto">
          <a:xfrm>
            <a:off x="539552" y="2001034"/>
            <a:ext cx="7956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на 100 тыс. мужского населения: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25" y="142875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CC00"/>
                </a:solidFill>
                <a:latin typeface="Tahoma" pitchFamily="34" charset="0"/>
                <a:cs typeface="Tahoma" pitchFamily="34" charset="0"/>
              </a:rPr>
              <a:t>	</a:t>
            </a:r>
            <a:endParaRPr lang="ru-RU" sz="3200" dirty="0" smtClean="0">
              <a:solidFill>
                <a:srgbClr val="FFC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2071688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Постановлением Правительства Омской области от 19 июля 2010 года  №140-п  была утверждена долгосрочная целевая программа Омской области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«Региональный проект «Онкология» на 2011-2015 годы»</a:t>
            </a: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B3366F5-60E7-4F44-94AD-3E831A176B72}" type="slidenum">
              <a:rPr lang="ru-RU" smtClean="0"/>
              <a:pPr/>
              <a:t>8</a:t>
            </a:fld>
            <a:endParaRPr lang="ru-RU" smtClean="0"/>
          </a:p>
        </p:txBody>
      </p:sp>
      <p:pic>
        <p:nvPicPr>
          <p:cNvPr id="1126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8964488" cy="20716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3400" b="1" dirty="0" smtClean="0">
                <a:latin typeface="Calibri" pitchFamily="34" charset="0"/>
                <a:cs typeface="Calibri" pitchFamily="34" charset="0"/>
              </a:rPr>
              <a:t>проведение   первичной профилактики онкологических заболеваний</a:t>
            </a: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3400" b="1" dirty="0" smtClean="0">
                <a:latin typeface="Calibri" pitchFamily="34" charset="0"/>
                <a:cs typeface="Calibri" pitchFamily="34" charset="0"/>
              </a:rPr>
              <a:t> совершенствование деятельности первичного звена здравоохранения по раннему выявлению </a:t>
            </a:r>
            <a:r>
              <a:rPr lang="ru-RU" sz="3400" b="1" dirty="0" err="1" smtClean="0">
                <a:latin typeface="Calibri" pitchFamily="34" charset="0"/>
                <a:cs typeface="Calibri" pitchFamily="34" charset="0"/>
              </a:rPr>
              <a:t>онкопатологии</a:t>
            </a:r>
            <a:r>
              <a:rPr lang="ru-RU" sz="3400" b="1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3400" b="1" dirty="0" smtClean="0">
                <a:latin typeface="Calibri" pitchFamily="34" charset="0"/>
                <a:cs typeface="Calibri" pitchFamily="34" charset="0"/>
              </a:rPr>
              <a:t> развитие системы специализированной онкологической помощи населению Омской области </a:t>
            </a:r>
          </a:p>
        </p:txBody>
      </p:sp>
      <p:pic>
        <p:nvPicPr>
          <p:cNvPr id="1229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560" y="112936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5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Реализация программы </a:t>
            </a:r>
            <a:r>
              <a:rPr lang="ru-RU" sz="5000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lnDef>
  </a:objectDefaults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2577</TotalTime>
  <Words>577</Words>
  <Application>Microsoft Office PowerPoint</Application>
  <PresentationFormat>Экран (4:3)</PresentationFormat>
  <Paragraphs>121</Paragraphs>
  <Slides>27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Течение</vt:lpstr>
      <vt:lpstr>Worksheet</vt:lpstr>
      <vt:lpstr>Лист Microsoft Office Excel 97-2003</vt:lpstr>
      <vt:lpstr>Слайд 1</vt:lpstr>
      <vt:lpstr>Слайд 2</vt:lpstr>
      <vt:lpstr>      Предстательная железа</vt:lpstr>
      <vt:lpstr>Рак предстательной железы</vt:lpstr>
      <vt:lpstr>Структура заболеваемости мужского населения по 5 ведущим локализациям  в 2010-2011 гг. (%) </vt:lpstr>
      <vt:lpstr>Наиболее высокая заболеваемость  раком предстательной железы в 2011 г.</vt:lpstr>
      <vt:lpstr>Наиболее низкая заболеваемость  раком предстательной железы в 2011 г.</vt:lpstr>
      <vt:lpstr> </vt:lpstr>
      <vt:lpstr>Реализация программы  </vt:lpstr>
      <vt:lpstr>Реализация программы  </vt:lpstr>
      <vt:lpstr>Реализация программы  </vt:lpstr>
      <vt:lpstr>Подготовительная работа </vt:lpstr>
      <vt:lpstr>Выполнение программы обследования </vt:lpstr>
      <vt:lpstr> </vt:lpstr>
      <vt:lpstr>Программа ранней диагностики рака предстательной железы  </vt:lpstr>
      <vt:lpstr>Взаимодействие КОД  и ЦРБ</vt:lpstr>
      <vt:lpstr>Слайд 17</vt:lpstr>
      <vt:lpstr>Этапы выполнения медицинской услуги по проведению скрининга РПЖ</vt:lpstr>
      <vt:lpstr>Этапы выполнения медицинской услуги по проведению скрининга РПЖ</vt:lpstr>
      <vt:lpstr>Этапы выполнения медицинской услуги по проведению скрининга РПЖ</vt:lpstr>
      <vt:lpstr>Этапы выполнения медицинской услуги по проведению скрининга РПЖ</vt:lpstr>
      <vt:lpstr>Этапы выполнения медицинской услуги по проведению скрининга РПЖ</vt:lpstr>
      <vt:lpstr>Этапы выполнения медицинской услуги по проведению скрининга РПЖ</vt:lpstr>
      <vt:lpstr>Программа «Мужское здоровье»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Заболеваемость</dc:title>
  <dc:creator>Пользователь</dc:creator>
  <cp:lastModifiedBy>ОПСА</cp:lastModifiedBy>
  <cp:revision>268</cp:revision>
  <dcterms:created xsi:type="dcterms:W3CDTF">2010-07-28T07:01:06Z</dcterms:created>
  <dcterms:modified xsi:type="dcterms:W3CDTF">2012-05-03T04:14:12Z</dcterms:modified>
</cp:coreProperties>
</file>