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3.xml" ContentType="application/vnd.openxmlformats-officedocument.drawingml.chart+xml"/>
  <Override PartName="/ppt/notesSlides/notesSlide13.xml" ContentType="application/vnd.openxmlformats-officedocument.presentationml.notesSlide+xml"/>
  <Override PartName="/ppt/charts/chart4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7" r:id="rId1"/>
  </p:sldMasterIdLst>
  <p:notesMasterIdLst>
    <p:notesMasterId r:id="rId18"/>
  </p:notesMasterIdLst>
  <p:handoutMasterIdLst>
    <p:handoutMasterId r:id="rId19"/>
  </p:handoutMasterIdLst>
  <p:sldIdLst>
    <p:sldId id="259" r:id="rId2"/>
    <p:sldId id="260" r:id="rId3"/>
    <p:sldId id="277" r:id="rId4"/>
    <p:sldId id="276" r:id="rId5"/>
    <p:sldId id="262" r:id="rId6"/>
    <p:sldId id="274" r:id="rId7"/>
    <p:sldId id="278" r:id="rId8"/>
    <p:sldId id="264" r:id="rId9"/>
    <p:sldId id="267" r:id="rId10"/>
    <p:sldId id="269" r:id="rId11"/>
    <p:sldId id="270" r:id="rId12"/>
    <p:sldId id="271" r:id="rId13"/>
    <p:sldId id="279" r:id="rId14"/>
    <p:sldId id="280" r:id="rId15"/>
    <p:sldId id="281" r:id="rId16"/>
    <p:sldId id="282" r:id="rId17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900" b="1" kern="1200">
        <a:solidFill>
          <a:schemeClr val="tx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900" b="1" kern="1200">
        <a:solidFill>
          <a:schemeClr val="tx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900" b="1" kern="1200">
        <a:solidFill>
          <a:schemeClr val="tx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900" b="1" kern="1200">
        <a:solidFill>
          <a:schemeClr val="tx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900" b="1" kern="1200">
        <a:solidFill>
          <a:schemeClr val="tx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900" b="1" kern="1200">
        <a:solidFill>
          <a:schemeClr val="tx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900" b="1" kern="1200">
        <a:solidFill>
          <a:schemeClr val="tx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900" b="1" kern="1200">
        <a:solidFill>
          <a:schemeClr val="tx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900" b="1" kern="1200">
        <a:solidFill>
          <a:schemeClr val="tx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580000"/>
    <a:srgbClr val="680000"/>
    <a:srgbClr val="F7EAE9"/>
    <a:srgbClr val="E6EDF6"/>
    <a:srgbClr val="DDF5F7"/>
    <a:srgbClr val="00FFCC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7" autoAdjust="0"/>
    <p:restoredTop sz="97000" autoAdjust="0"/>
  </p:normalViewPr>
  <p:slideViewPr>
    <p:cSldViewPr>
      <p:cViewPr varScale="1">
        <p:scale>
          <a:sx n="68" d="100"/>
          <a:sy n="68" d="100"/>
        </p:scale>
        <p:origin x="-11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3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44;&#1086;&#1082;&#1091;&#1084;&#1077;&#1085;&#1090;&#1099;\&#1044;&#1086;&#1082;&#1091;&#1084;&#1077;&#1085;&#1090;&#1099;%20&#1054;&#1055;&#1057;&#1040;\&#1050;&#1086;&#1085;&#1092;&#1077;&#1088;&#1077;&#1085;&#1094;&#1080;&#1080;\2012%20&#1075;\&#1048;&#1089;&#1089;&#1083;&#1077;&#1076;&#1086;&#1074;&#1072;&#1085;&#1080;&#1103;%20&#1074;%20&#1057;&#1044;%2029%20&#1080;&#1102;&#1085;&#1103;%202012\&#1055;&#1088;&#1077;&#1079;&#1077;&#1085;&#1090;&#1072;&#1094;&#1080;&#1080;\&#1051;&#1080;&#1089;&#1090;%20Microsoft%20Excel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44;&#1086;&#1082;&#1091;&#1084;&#1077;&#1085;&#1090;&#1099;\&#1044;&#1086;&#1082;&#1091;&#1084;&#1077;&#1085;&#1090;&#1099;%20&#1054;&#1055;&#1057;&#1040;\&#1050;&#1086;&#1085;&#1092;&#1077;&#1088;&#1077;&#1085;&#1094;&#1080;&#1080;\2012%20&#1075;\&#1048;&#1089;&#1089;&#1083;&#1077;&#1076;&#1086;&#1074;&#1072;&#1085;&#1080;&#1103;%20&#1074;%20&#1057;&#1044;%2029%20&#1080;&#1102;&#1085;&#1103;%202012\&#1055;&#1088;&#1077;&#1079;&#1077;&#1085;&#1090;&#1072;&#1094;&#1080;&#1080;\&#1051;&#1080;&#1089;&#1090;%20Microsoft%20Excel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18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1666666666666664E-2"/>
          <c:y val="0.14490734091875973"/>
          <c:w val="0.50966866513356923"/>
          <c:h val="0.7689037261442495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0"/>
          </c:dPt>
          <c:dLbls>
            <c:dLbl>
              <c:idx val="0"/>
              <c:layout>
                <c:manualLayout>
                  <c:x val="2.6533433354995955E-2"/>
                  <c:y val="-0.33344872249966806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7.9436232748966926E-2"/>
                  <c:y val="0.47790861990944095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3200" b="1">
                    <a:solidFill>
                      <a:schemeClr val="accent1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скокова!$A$3:$A$4</c:f>
              <c:strCache>
                <c:ptCount val="2"/>
                <c:pt idx="0">
                  <c:v>другой диагноз</c:v>
                </c:pt>
                <c:pt idx="1">
                  <c:v>диагноз "ишемическая болезнь сердца"</c:v>
                </c:pt>
              </c:strCache>
            </c:strRef>
          </c:cat>
          <c:val>
            <c:numRef>
              <c:f>скокова!$C$3:$C$4</c:f>
              <c:numCache>
                <c:formatCode>0.0%</c:formatCode>
                <c:ptCount val="2"/>
                <c:pt idx="0">
                  <c:v>0.442</c:v>
                </c:pt>
                <c:pt idx="1">
                  <c:v>0.55800000000000005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  <c:spPr>
        <a:effectLst/>
      </c:spPr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0.57396744511180176"/>
          <c:y val="0.24602178348747158"/>
          <c:w val="0.37920884896761714"/>
          <c:h val="0.5122577843654228"/>
        </c:manualLayout>
      </c:layout>
      <c:overlay val="0"/>
      <c:txPr>
        <a:bodyPr/>
        <a:lstStyle/>
        <a:p>
          <a:pPr>
            <a:defRPr sz="2800" b="1">
              <a:solidFill>
                <a:srgbClr val="580000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539570656168974"/>
          <c:y val="5.1512311517788775E-2"/>
          <c:w val="0.74526495405153226"/>
          <c:h val="0.4774368598806753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Лист1!$A$6</c:f>
              <c:strCache>
                <c:ptCount val="1"/>
                <c:pt idx="0">
                  <c:v>субклинически выражнный уровень тревоги/депрессии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c:spPr>
          <c:invertIfNegative val="0"/>
          <c:dLbls>
            <c:dLbl>
              <c:idx val="0"/>
              <c:layout>
                <c:manualLayout>
                  <c:x val="0.13378765762862516"/>
                  <c:y val="-3.26839904782842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4298103717371111"/>
                  <c:y val="-3.90579395643966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 b="1">
                    <a:solidFill>
                      <a:schemeClr val="accent1">
                        <a:lumMod val="75000"/>
                      </a:schemeClr>
                    </a:solidFill>
                    <a:latin typeface="+mj-lt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Лист1!$B$5:$C$5</c:f>
              <c:strCache>
                <c:ptCount val="2"/>
                <c:pt idx="0">
                  <c:v>основная группа</c:v>
                </c:pt>
                <c:pt idx="1">
                  <c:v>группа сравнения</c:v>
                </c:pt>
              </c:strCache>
            </c:strRef>
          </c:cat>
          <c:val>
            <c:numRef>
              <c:f>Лист1!$B$6:$C$6</c:f>
              <c:numCache>
                <c:formatCode>0%</c:formatCode>
                <c:ptCount val="2"/>
                <c:pt idx="0">
                  <c:v>0.75000000000000244</c:v>
                </c:pt>
                <c:pt idx="1">
                  <c:v>0.70000000000000062</c:v>
                </c:pt>
              </c:numCache>
            </c:numRef>
          </c:val>
        </c:ser>
        <c:ser>
          <c:idx val="1"/>
          <c:order val="1"/>
          <c:tx>
            <c:strRef>
              <c:f>Лист1!$A$7</c:f>
              <c:strCache>
                <c:ptCount val="1"/>
                <c:pt idx="0">
                  <c:v>клинически выраженный  уровень тревоги/депрессии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dLbl>
              <c:idx val="0"/>
              <c:layout>
                <c:manualLayout>
                  <c:x val="0.13462569322894616"/>
                  <c:y val="-3.00870296947137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3337495866428237"/>
                  <c:y val="-3.30957326641851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 b="1">
                    <a:solidFill>
                      <a:schemeClr val="accent1">
                        <a:lumMod val="75000"/>
                      </a:schemeClr>
                    </a:solidFill>
                    <a:latin typeface="+mj-lt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Лист1!$B$5:$C$5</c:f>
              <c:strCache>
                <c:ptCount val="2"/>
                <c:pt idx="0">
                  <c:v>основная группа</c:v>
                </c:pt>
                <c:pt idx="1">
                  <c:v>группа сравнения</c:v>
                </c:pt>
              </c:strCache>
            </c:strRef>
          </c:cat>
          <c:val>
            <c:numRef>
              <c:f>Лист1!$B$7:$C$7</c:f>
              <c:numCache>
                <c:formatCode>0%</c:formatCode>
                <c:ptCount val="2"/>
                <c:pt idx="0">
                  <c:v>0.25</c:v>
                </c:pt>
                <c:pt idx="1">
                  <c:v>0.30000000000000032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6217088"/>
        <c:axId val="6222976"/>
        <c:axId val="0"/>
      </c:bar3DChart>
      <c:catAx>
        <c:axId val="621708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800" b="1">
                <a:solidFill>
                  <a:srgbClr val="580000"/>
                </a:solidFill>
                <a:latin typeface="+mn-lt"/>
                <a:cs typeface="Times New Roman" pitchFamily="18" charset="0"/>
              </a:defRPr>
            </a:pPr>
            <a:endParaRPr lang="ru-RU"/>
          </a:p>
        </c:txPr>
        <c:crossAx val="6222976"/>
        <c:crosses val="autoZero"/>
        <c:auto val="1"/>
        <c:lblAlgn val="ctr"/>
        <c:lblOffset val="100"/>
        <c:noMultiLvlLbl val="0"/>
      </c:catAx>
      <c:valAx>
        <c:axId val="622297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2000" b="1">
                <a:solidFill>
                  <a:srgbClr val="580000"/>
                </a:solidFill>
                <a:latin typeface="+mj-lt"/>
                <a:cs typeface="Times New Roman" pitchFamily="18" charset="0"/>
              </a:defRPr>
            </a:pPr>
            <a:endParaRPr lang="ru-RU"/>
          </a:p>
        </c:txPr>
        <c:crossAx val="6217088"/>
        <c:crosses val="autoZero"/>
        <c:crossBetween val="between"/>
        <c:majorUnit val="0.4"/>
      </c:valAx>
    </c:plotArea>
    <c:legend>
      <c:legendPos val="r"/>
      <c:layout>
        <c:manualLayout>
          <c:xMode val="edge"/>
          <c:yMode val="edge"/>
          <c:x val="2.6749738294883217E-2"/>
          <c:y val="0.66518324185612809"/>
          <c:w val="0.86342626234542552"/>
          <c:h val="0.26566397099515576"/>
        </c:manualLayout>
      </c:layout>
      <c:overlay val="0"/>
      <c:txPr>
        <a:bodyPr/>
        <a:lstStyle/>
        <a:p>
          <a:pPr>
            <a:defRPr sz="2000" b="1">
              <a:solidFill>
                <a:srgbClr val="580000"/>
              </a:solidFill>
              <a:latin typeface="+mn-lt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8848315835520563E-2"/>
          <c:y val="9.6113929438200144E-2"/>
          <c:w val="0.87219247594050742"/>
          <c:h val="0.6588405381858155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скокова!$A$23</c:f>
              <c:strCache>
                <c:ptCount val="1"/>
                <c:pt idx="0">
                  <c:v>до проведения психокоррекционной программы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</c:spPr>
          </c:dPt>
          <c:dPt>
            <c:idx val="1"/>
            <c:invertIfNegative val="0"/>
            <c:bubble3D val="0"/>
            <c:spPr>
              <a:solidFill>
                <a:srgbClr val="663300"/>
              </a:solidFill>
            </c:spPr>
          </c:dPt>
          <c:dLbls>
            <c:dLbl>
              <c:idx val="0"/>
              <c:layout>
                <c:manualLayout>
                  <c:x val="1.2500000000000001E-2"/>
                  <c:y val="-3.09419811054132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388888888888888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 b="1">
                    <a:solidFill>
                      <a:schemeClr val="accent1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скокова!$B$22:$E$22</c:f>
              <c:strCache>
                <c:ptCount val="4"/>
                <c:pt idx="0">
                  <c:v>красный цвет</c:v>
                </c:pt>
                <c:pt idx="1">
                  <c:v>коричневый, черный цвета</c:v>
                </c:pt>
                <c:pt idx="2">
                  <c:v>синий, зеленый цвета</c:v>
                </c:pt>
                <c:pt idx="3">
                  <c:v>оранжевый, желтый цвета</c:v>
                </c:pt>
              </c:strCache>
            </c:strRef>
          </c:cat>
          <c:val>
            <c:numRef>
              <c:f>скокова!$B$23:$E$23</c:f>
              <c:numCache>
                <c:formatCode>0%</c:formatCode>
                <c:ptCount val="4"/>
                <c:pt idx="0">
                  <c:v>0.25</c:v>
                </c:pt>
                <c:pt idx="1">
                  <c:v>0.75</c:v>
                </c:pt>
              </c:numCache>
            </c:numRef>
          </c:val>
        </c:ser>
        <c:ser>
          <c:idx val="1"/>
          <c:order val="1"/>
          <c:tx>
            <c:strRef>
              <c:f>скокова!$A$24</c:f>
              <c:strCache>
                <c:ptCount val="1"/>
                <c:pt idx="0">
                  <c:v>после проведения программы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dPt>
            <c:idx val="3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Lbls>
            <c:dLbl>
              <c:idx val="2"/>
              <c:layout>
                <c:manualLayout>
                  <c:x val="8.3333333333333332E-3"/>
                  <c:y val="-6.188396221082647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9.7222222222222224E-3"/>
                  <c:y val="-1.23767924421652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 b="1">
                    <a:solidFill>
                      <a:schemeClr val="accent1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скокова!$B$22:$E$22</c:f>
              <c:strCache>
                <c:ptCount val="4"/>
                <c:pt idx="0">
                  <c:v>красный цвет</c:v>
                </c:pt>
                <c:pt idx="1">
                  <c:v>коричневый, черный цвета</c:v>
                </c:pt>
                <c:pt idx="2">
                  <c:v>синий, зеленый цвета</c:v>
                </c:pt>
                <c:pt idx="3">
                  <c:v>оранжевый, желтый цвета</c:v>
                </c:pt>
              </c:strCache>
            </c:strRef>
          </c:cat>
          <c:val>
            <c:numRef>
              <c:f>скокова!$B$24:$E$24</c:f>
              <c:numCache>
                <c:formatCode>General</c:formatCode>
                <c:ptCount val="4"/>
                <c:pt idx="2" formatCode="0.0%">
                  <c:v>0.66700000000000004</c:v>
                </c:pt>
                <c:pt idx="3" formatCode="0.0%">
                  <c:v>0.33300000000000002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34900224"/>
        <c:axId val="34910208"/>
        <c:axId val="0"/>
      </c:bar3DChart>
      <c:catAx>
        <c:axId val="349002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800" b="1">
                <a:solidFill>
                  <a:srgbClr val="580000"/>
                </a:solidFill>
              </a:defRPr>
            </a:pPr>
            <a:endParaRPr lang="ru-RU"/>
          </a:p>
        </c:txPr>
        <c:crossAx val="34910208"/>
        <c:crosses val="autoZero"/>
        <c:auto val="1"/>
        <c:lblAlgn val="ctr"/>
        <c:lblOffset val="100"/>
        <c:noMultiLvlLbl val="0"/>
      </c:catAx>
      <c:valAx>
        <c:axId val="3491020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800" b="1">
                <a:solidFill>
                  <a:srgbClr val="580000"/>
                </a:solidFill>
              </a:defRPr>
            </a:pPr>
            <a:endParaRPr lang="ru-RU"/>
          </a:p>
        </c:txPr>
        <c:crossAx val="34900224"/>
        <c:crosses val="autoZero"/>
        <c:crossBetween val="between"/>
        <c:majorUnit val="0.2"/>
      </c:valAx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847958268539316E-2"/>
          <c:y val="0.12962962962962873"/>
          <c:w val="0.45782566534379765"/>
          <c:h val="0.48838700257121131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Лист1!$A$17</c:f>
              <c:strCache>
                <c:ptCount val="1"/>
                <c:pt idx="0">
                  <c:v>субклинически выражнный уровень тревоги/депрессии</c:v>
                </c:pt>
              </c:strCache>
            </c:strRef>
          </c:tx>
          <c:spPr>
            <a:solidFill>
              <a:srgbClr val="F79646">
                <a:lumMod val="75000"/>
              </a:srgbClr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c:spPr>
          <c:invertIfNegative val="0"/>
          <c:dLbls>
            <c:dLbl>
              <c:idx val="0"/>
              <c:layout>
                <c:manualLayout>
                  <c:x val="9.3307305336832902E-2"/>
                  <c:y val="-2.12334847410116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8.6175962379702542E-2"/>
                  <c:y val="6.09366053344500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solidFill>
                      <a:schemeClr val="accent1">
                        <a:lumMod val="75000"/>
                      </a:schemeClr>
                    </a:solidFill>
                    <a:latin typeface="+mj-lt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Лист1!$B$16:$C$16</c:f>
              <c:strCache>
                <c:ptCount val="2"/>
                <c:pt idx="0">
                  <c:v>основная группа</c:v>
                </c:pt>
                <c:pt idx="1">
                  <c:v>группа сравнения</c:v>
                </c:pt>
              </c:strCache>
            </c:strRef>
          </c:cat>
          <c:val>
            <c:numRef>
              <c:f>Лист1!$B$17:$C$17</c:f>
              <c:numCache>
                <c:formatCode>0%</c:formatCode>
                <c:ptCount val="2"/>
                <c:pt idx="0">
                  <c:v>0.15000000000000024</c:v>
                </c:pt>
                <c:pt idx="1">
                  <c:v>0.70000000000000062</c:v>
                </c:pt>
              </c:numCache>
            </c:numRef>
          </c:val>
        </c:ser>
        <c:ser>
          <c:idx val="1"/>
          <c:order val="1"/>
          <c:tx>
            <c:strRef>
              <c:f>Лист1!$A$18</c:f>
              <c:strCache>
                <c:ptCount val="1"/>
                <c:pt idx="0">
                  <c:v>клинически выраженный  уровень тревоги/депрессии</c:v>
                </c:pt>
              </c:strCache>
            </c:strRef>
          </c:tx>
          <c:spPr>
            <a:solidFill>
              <a:srgbClr val="00B050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dLbl>
              <c:idx val="1"/>
              <c:layout>
                <c:manualLayout>
                  <c:x val="8.9485879774528224E-2"/>
                  <c:y val="-3.06679056958274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solidFill>
                      <a:schemeClr val="accent1">
                        <a:lumMod val="75000"/>
                      </a:schemeClr>
                    </a:solidFill>
                    <a:latin typeface="+mj-lt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Лист1!$B$16:$C$16</c:f>
              <c:strCache>
                <c:ptCount val="2"/>
                <c:pt idx="0">
                  <c:v>основная группа</c:v>
                </c:pt>
                <c:pt idx="1">
                  <c:v>группа сравнения</c:v>
                </c:pt>
              </c:strCache>
            </c:strRef>
          </c:cat>
          <c:val>
            <c:numRef>
              <c:f>Лист1!$B$18:$C$18</c:f>
              <c:numCache>
                <c:formatCode>0%</c:formatCode>
                <c:ptCount val="2"/>
                <c:pt idx="1">
                  <c:v>0.30000000000000032</c:v>
                </c:pt>
              </c:numCache>
            </c:numRef>
          </c:val>
        </c:ser>
        <c:ser>
          <c:idx val="2"/>
          <c:order val="2"/>
          <c:tx>
            <c:strRef>
              <c:f>Лист1!$A$19</c:f>
              <c:strCache>
                <c:ptCount val="1"/>
                <c:pt idx="0">
                  <c:v>отсутствие симптомов</c:v>
                </c:pt>
              </c:strCache>
            </c:strRef>
          </c:tx>
          <c:spPr>
            <a:solidFill>
              <a:srgbClr val="0070C0"/>
            </a:solidFill>
            <a:ln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0070C0"/>
              </a:solidFill>
              <a:ln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9.1822385798561723E-2"/>
                  <c:y val="-0.1196981461944818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solidFill>
                      <a:schemeClr val="accent1">
                        <a:lumMod val="75000"/>
                      </a:schemeClr>
                    </a:solidFill>
                    <a:latin typeface="+mj-lt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Лист1!$B$16:$C$16</c:f>
              <c:strCache>
                <c:ptCount val="2"/>
                <c:pt idx="0">
                  <c:v>основная группа</c:v>
                </c:pt>
                <c:pt idx="1">
                  <c:v>группа сравнения</c:v>
                </c:pt>
              </c:strCache>
            </c:strRef>
          </c:cat>
          <c:val>
            <c:numRef>
              <c:f>Лист1!$B$19:$C$19</c:f>
              <c:numCache>
                <c:formatCode>General</c:formatCode>
                <c:ptCount val="2"/>
                <c:pt idx="0" formatCode="0%">
                  <c:v>0.85000000000000064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33436032"/>
        <c:axId val="33437568"/>
        <c:axId val="0"/>
      </c:bar3DChart>
      <c:catAx>
        <c:axId val="334360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400" b="1">
                <a:solidFill>
                  <a:srgbClr val="580000"/>
                </a:solidFill>
                <a:latin typeface="+mn-lt"/>
                <a:cs typeface="Times New Roman" pitchFamily="18" charset="0"/>
              </a:defRPr>
            </a:pPr>
            <a:endParaRPr lang="ru-RU"/>
          </a:p>
        </c:txPr>
        <c:crossAx val="33437568"/>
        <c:crosses val="autoZero"/>
        <c:auto val="1"/>
        <c:lblAlgn val="ctr"/>
        <c:lblOffset val="100"/>
        <c:noMultiLvlLbl val="0"/>
      </c:catAx>
      <c:valAx>
        <c:axId val="3343756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800" b="1">
                <a:solidFill>
                  <a:srgbClr val="580000"/>
                </a:solidFill>
                <a:latin typeface="+mn-lt"/>
                <a:cs typeface="Times New Roman" pitchFamily="18" charset="0"/>
              </a:defRPr>
            </a:pPr>
            <a:endParaRPr lang="ru-RU"/>
          </a:p>
        </c:txPr>
        <c:crossAx val="33436032"/>
        <c:crosses val="autoZero"/>
        <c:crossBetween val="between"/>
        <c:majorUnit val="0.4"/>
      </c:valAx>
    </c:plotArea>
    <c:legend>
      <c:legendPos val="r"/>
      <c:layout>
        <c:manualLayout>
          <c:xMode val="edge"/>
          <c:yMode val="edge"/>
          <c:x val="0.55475098425196845"/>
          <c:y val="9.3019044892447847E-2"/>
          <c:w val="0.42935826771653546"/>
          <c:h val="0.80981867399348795"/>
        </c:manualLayout>
      </c:layout>
      <c:overlay val="0"/>
      <c:txPr>
        <a:bodyPr/>
        <a:lstStyle/>
        <a:p>
          <a:pPr>
            <a:defRPr sz="2200" b="1">
              <a:solidFill>
                <a:srgbClr val="663300"/>
              </a:solidFill>
              <a:latin typeface="+mn-lt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660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73" tIns="47786" rIns="95573" bIns="47786" numCol="1" anchor="t" anchorCtr="0" compatLnSpc="1">
            <a:prstTxWarp prst="textNoShape">
              <a:avLst/>
            </a:prstTxWarp>
          </a:bodyPr>
          <a:lstStyle>
            <a:lvl1pPr>
              <a:defRPr sz="1300" b="0">
                <a:solidFill>
                  <a:schemeClr val="tx1"/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2437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3" y="1"/>
            <a:ext cx="2945660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73" tIns="47786" rIns="95573" bIns="47786" numCol="1" anchor="t" anchorCtr="0" compatLnSpc="1">
            <a:prstTxWarp prst="textNoShape">
              <a:avLst/>
            </a:prstTxWarp>
          </a:bodyPr>
          <a:lstStyle>
            <a:lvl1pPr algn="r">
              <a:defRPr sz="1300" b="0">
                <a:solidFill>
                  <a:schemeClr val="tx1"/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2437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091"/>
            <a:ext cx="2945660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73" tIns="47786" rIns="95573" bIns="47786" numCol="1" anchor="b" anchorCtr="0" compatLnSpc="1">
            <a:prstTxWarp prst="textNoShape">
              <a:avLst/>
            </a:prstTxWarp>
          </a:bodyPr>
          <a:lstStyle>
            <a:lvl1pPr>
              <a:defRPr sz="1300" b="0">
                <a:solidFill>
                  <a:schemeClr val="tx1"/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2437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3" y="9430091"/>
            <a:ext cx="2945660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73" tIns="47786" rIns="95573" bIns="47786" numCol="1" anchor="b" anchorCtr="0" compatLnSpc="1">
            <a:prstTxWarp prst="textNoShape">
              <a:avLst/>
            </a:prstTxWarp>
          </a:bodyPr>
          <a:lstStyle>
            <a:lvl1pPr algn="r">
              <a:defRPr sz="1300" b="0">
                <a:solidFill>
                  <a:schemeClr val="tx1"/>
                </a:solidFill>
                <a:effectLst/>
              </a:defRPr>
            </a:lvl1pPr>
          </a:lstStyle>
          <a:p>
            <a:fld id="{FCF55D79-8543-449E-8AC2-68C2F9F733A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0871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660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73" tIns="47786" rIns="95573" bIns="47786" numCol="1" anchor="t" anchorCtr="0" compatLnSpc="1">
            <a:prstTxWarp prst="textNoShape">
              <a:avLst/>
            </a:prstTxWarp>
          </a:bodyPr>
          <a:lstStyle>
            <a:lvl1pPr>
              <a:defRPr sz="1300" b="0">
                <a:solidFill>
                  <a:schemeClr val="tx1"/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2334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1"/>
            <a:ext cx="2945660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73" tIns="47786" rIns="95573" bIns="47786" numCol="1" anchor="t" anchorCtr="0" compatLnSpc="1">
            <a:prstTxWarp prst="textNoShape">
              <a:avLst/>
            </a:prstTxWarp>
          </a:bodyPr>
          <a:lstStyle>
            <a:lvl1pPr algn="r">
              <a:defRPr sz="1300" b="0">
                <a:solidFill>
                  <a:schemeClr val="tx1"/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2334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334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8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73" tIns="47786" rIns="95573" bIns="477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34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60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73" tIns="47786" rIns="95573" bIns="47786" numCol="1" anchor="b" anchorCtr="0" compatLnSpc="1">
            <a:prstTxWarp prst="textNoShape">
              <a:avLst/>
            </a:prstTxWarp>
          </a:bodyPr>
          <a:lstStyle>
            <a:lvl1pPr>
              <a:defRPr sz="1300" b="0">
                <a:solidFill>
                  <a:schemeClr val="tx1"/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2334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60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73" tIns="47786" rIns="95573" bIns="47786" numCol="1" anchor="b" anchorCtr="0" compatLnSpc="1">
            <a:prstTxWarp prst="textNoShape">
              <a:avLst/>
            </a:prstTxWarp>
          </a:bodyPr>
          <a:lstStyle>
            <a:lvl1pPr algn="r">
              <a:defRPr sz="1300" b="0">
                <a:solidFill>
                  <a:schemeClr val="tx1"/>
                </a:solidFill>
                <a:effectLst/>
              </a:defRPr>
            </a:lvl1pPr>
          </a:lstStyle>
          <a:p>
            <a:fld id="{01C09435-DE25-401F-B784-7FECF19471A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6142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F72995-66E8-4F2F-9C29-DEA5CB35B942}" type="slidenum">
              <a:rPr lang="ru-RU"/>
              <a:pPr/>
              <a:t>1</a:t>
            </a:fld>
            <a:endParaRPr lang="ru-RU"/>
          </a:p>
        </p:txBody>
      </p:sp>
      <p:sp>
        <p:nvSpPr>
          <p:cNvPr id="244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7A3920-73C9-43B8-B35A-D5E5BB42198B}" type="slidenum">
              <a:rPr lang="ru-RU"/>
              <a:pPr/>
              <a:t>10</a:t>
            </a:fld>
            <a:endParaRPr lang="ru-RU"/>
          </a:p>
        </p:txBody>
      </p:sp>
      <p:sp>
        <p:nvSpPr>
          <p:cNvPr id="254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4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476F94-8AF3-484E-B9CD-06AD9146ABED}" type="slidenum">
              <a:rPr lang="ru-RU"/>
              <a:pPr/>
              <a:t>11</a:t>
            </a:fld>
            <a:endParaRPr lang="ru-RU"/>
          </a:p>
        </p:txBody>
      </p:sp>
      <p:sp>
        <p:nvSpPr>
          <p:cNvPr id="256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16D7AA-88BE-43F8-B084-43CE2E07E73E}" type="slidenum">
              <a:rPr lang="ru-RU"/>
              <a:pPr/>
              <a:t>12</a:t>
            </a:fld>
            <a:endParaRPr lang="ru-RU"/>
          </a:p>
        </p:txBody>
      </p:sp>
      <p:sp>
        <p:nvSpPr>
          <p:cNvPr id="257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16D7AA-88BE-43F8-B084-43CE2E07E73E}" type="slidenum">
              <a:rPr lang="ru-RU"/>
              <a:pPr/>
              <a:t>13</a:t>
            </a:fld>
            <a:endParaRPr lang="ru-RU"/>
          </a:p>
        </p:txBody>
      </p:sp>
      <p:sp>
        <p:nvSpPr>
          <p:cNvPr id="257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16D7AA-88BE-43F8-B084-43CE2E07E73E}" type="slidenum">
              <a:rPr lang="ru-RU"/>
              <a:pPr/>
              <a:t>14</a:t>
            </a:fld>
            <a:endParaRPr lang="ru-RU"/>
          </a:p>
        </p:txBody>
      </p:sp>
      <p:sp>
        <p:nvSpPr>
          <p:cNvPr id="257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16D7AA-88BE-43F8-B084-43CE2E07E73E}" type="slidenum">
              <a:rPr lang="ru-RU"/>
              <a:pPr/>
              <a:t>15</a:t>
            </a:fld>
            <a:endParaRPr lang="ru-RU"/>
          </a:p>
        </p:txBody>
      </p:sp>
      <p:sp>
        <p:nvSpPr>
          <p:cNvPr id="257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16D7AA-88BE-43F8-B084-43CE2E07E73E}" type="slidenum">
              <a:rPr lang="ru-RU"/>
              <a:pPr/>
              <a:t>16</a:t>
            </a:fld>
            <a:endParaRPr lang="ru-RU"/>
          </a:p>
        </p:txBody>
      </p:sp>
      <p:sp>
        <p:nvSpPr>
          <p:cNvPr id="257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F97A34-CC63-4E37-8D20-2C74DE42614D}" type="slidenum">
              <a:rPr lang="ru-RU"/>
              <a:pPr/>
              <a:t>2</a:t>
            </a:fld>
            <a:endParaRPr lang="ru-RU"/>
          </a:p>
        </p:txBody>
      </p:sp>
      <p:sp>
        <p:nvSpPr>
          <p:cNvPr id="245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F97A34-CC63-4E37-8D20-2C74DE42614D}" type="slidenum">
              <a:rPr lang="ru-RU"/>
              <a:pPr/>
              <a:t>3</a:t>
            </a:fld>
            <a:endParaRPr lang="ru-RU"/>
          </a:p>
        </p:txBody>
      </p:sp>
      <p:sp>
        <p:nvSpPr>
          <p:cNvPr id="245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F97A34-CC63-4E37-8D20-2C74DE42614D}" type="slidenum">
              <a:rPr lang="ru-RU"/>
              <a:pPr/>
              <a:t>4</a:t>
            </a:fld>
            <a:endParaRPr lang="ru-RU"/>
          </a:p>
        </p:txBody>
      </p:sp>
      <p:sp>
        <p:nvSpPr>
          <p:cNvPr id="245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1E313A-1DB2-415D-9358-B3AA01885228}" type="slidenum">
              <a:rPr lang="ru-RU"/>
              <a:pPr/>
              <a:t>5</a:t>
            </a:fld>
            <a:endParaRPr lang="ru-RU"/>
          </a:p>
        </p:txBody>
      </p:sp>
      <p:sp>
        <p:nvSpPr>
          <p:cNvPr id="247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C3C3A1-3EC0-4938-B0D0-DE272E834C46}" type="slidenum">
              <a:rPr lang="ru-RU"/>
              <a:pPr/>
              <a:t>6</a:t>
            </a:fld>
            <a:endParaRPr lang="ru-RU"/>
          </a:p>
        </p:txBody>
      </p:sp>
      <p:sp>
        <p:nvSpPr>
          <p:cNvPr id="274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4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C3C3A1-3EC0-4938-B0D0-DE272E834C46}" type="slidenum">
              <a:rPr lang="ru-RU"/>
              <a:pPr/>
              <a:t>7</a:t>
            </a:fld>
            <a:endParaRPr lang="ru-RU"/>
          </a:p>
        </p:txBody>
      </p:sp>
      <p:sp>
        <p:nvSpPr>
          <p:cNvPr id="274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4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D235B9-F05F-41A8-9316-14766A002C85}" type="slidenum">
              <a:rPr lang="ru-RU"/>
              <a:pPr/>
              <a:t>8</a:t>
            </a:fld>
            <a:endParaRPr lang="ru-RU"/>
          </a:p>
        </p:txBody>
      </p:sp>
      <p:sp>
        <p:nvSpPr>
          <p:cNvPr id="249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9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EF780B-A933-4C9F-A0A2-223E8D069360}" type="slidenum">
              <a:rPr lang="ru-RU"/>
              <a:pPr/>
              <a:t>9</a:t>
            </a:fld>
            <a:endParaRPr lang="ru-RU"/>
          </a:p>
        </p:txBody>
      </p:sp>
      <p:sp>
        <p:nvSpPr>
          <p:cNvPr id="252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2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75BAA-90D2-4990-BDB8-747BE18464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D6F98-75A0-446C-955C-9195DC8B6F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82668-FF2E-4AF7-8214-35A82C38A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BAD2F-8965-4044-B76E-80CA98B2DF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0F3FB-D453-46E1-822B-6EFB2A2562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E5C18-2D80-4955-8316-DB758B1D9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F0D6C-AF53-4C13-B5EC-B780B5A09A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2766B-4B4D-4135-9AAA-D07DD691C2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528CF-AF11-4489-95D4-797BAA89FD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BB474-EFF4-4E13-BD33-E7D3BB76A9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3AB45-2251-49AF-BBF5-9DA839A463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A2411-62E8-4134-8346-32882D0645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44624"/>
            <a:ext cx="8229600" cy="777875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 Омской профессиональной сестринской ассоциации «Исследования в сестринском деле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2011 – 2012 гг.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-324544" y="1615440"/>
            <a:ext cx="943304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200" i="0" u="none" strike="noStrike" cap="none" normalizeH="0" baseline="0" dirty="0" smtClean="0">
                <a:ln>
                  <a:noFill/>
                </a:ln>
                <a:solidFill>
                  <a:srgbClr val="58000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«ВЛИЯНИЕ ТРЕВОГИ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200" i="0" u="none" strike="noStrike" cap="none" normalizeH="0" baseline="0" dirty="0" smtClean="0">
                <a:ln>
                  <a:noFill/>
                </a:ln>
                <a:solidFill>
                  <a:srgbClr val="58000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НА УРОВЕНЬ СТРАХА ПЕРЕД БОЛЬЮ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200" i="0" u="none" strike="noStrike" cap="none" normalizeH="0" baseline="0" dirty="0" smtClean="0">
                <a:ln>
                  <a:noFill/>
                </a:ln>
                <a:solidFill>
                  <a:srgbClr val="58000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У ПАЦИЕНТОВ С ИШЕМИЧЕСКОЙ БОЛЕЗНЬЮ СЕРДЦА»</a:t>
            </a:r>
            <a:r>
              <a:rPr kumimoji="0" lang="ru-RU" sz="4200" i="0" u="none" strike="noStrike" cap="none" normalizeH="0" baseline="0" dirty="0" smtClean="0">
                <a:ln>
                  <a:noFill/>
                </a:ln>
                <a:solidFill>
                  <a:srgbClr val="580000"/>
                </a:solidFill>
                <a:effectLst/>
                <a:latin typeface="+mn-lt"/>
                <a:cs typeface="Arial" pitchFamily="34" charset="0"/>
              </a:rPr>
              <a:t> </a:t>
            </a:r>
          </a:p>
        </p:txBody>
      </p: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1805373" y="4581128"/>
            <a:ext cx="7231123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i="0" u="none" strike="noStrike" cap="none" normalizeH="0" baseline="0" dirty="0" smtClean="0">
                <a:ln>
                  <a:noFill/>
                </a:ln>
                <a:solidFill>
                  <a:srgbClr val="58000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О.А. Скокова, </a:t>
            </a:r>
            <a:endParaRPr kumimoji="0" lang="ru-RU" sz="1700" i="0" u="none" strike="noStrike" cap="none" normalizeH="0" baseline="0" dirty="0" smtClean="0">
              <a:ln>
                <a:noFill/>
              </a:ln>
              <a:solidFill>
                <a:srgbClr val="580000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i="0" u="none" strike="noStrike" cap="none" normalizeH="0" baseline="0" dirty="0" smtClean="0">
                <a:ln>
                  <a:noFill/>
                </a:ln>
                <a:solidFill>
                  <a:srgbClr val="58000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медицинская сестра палатная кардиологического отделения </a:t>
            </a:r>
            <a:endParaRPr kumimoji="0" lang="ru-RU" sz="1700" i="0" u="none" strike="noStrike" cap="none" normalizeH="0" baseline="0" dirty="0" smtClean="0">
              <a:ln>
                <a:noFill/>
              </a:ln>
              <a:solidFill>
                <a:srgbClr val="580000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i="0" u="none" strike="noStrike" cap="none" normalizeH="0" baseline="0" dirty="0" smtClean="0">
                <a:ln>
                  <a:noFill/>
                </a:ln>
                <a:solidFill>
                  <a:srgbClr val="58000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НУЗ «ОКБ на ст. Омск-Пассажирский» </a:t>
            </a:r>
            <a:endParaRPr kumimoji="0" lang="ru-RU" sz="1700" i="0" u="none" strike="noStrike" cap="none" normalizeH="0" baseline="0" dirty="0" smtClean="0">
              <a:ln>
                <a:noFill/>
              </a:ln>
              <a:solidFill>
                <a:srgbClr val="580000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i="0" u="none" strike="noStrike" cap="none" normalizeH="0" baseline="0" dirty="0" smtClean="0">
                <a:ln>
                  <a:noFill/>
                </a:ln>
                <a:solidFill>
                  <a:srgbClr val="58000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ОАО «РЖД»</a:t>
            </a:r>
            <a:endParaRPr kumimoji="0" lang="ru-RU" sz="1700" i="0" u="none" strike="noStrike" cap="none" normalizeH="0" baseline="0" dirty="0" smtClean="0">
              <a:ln>
                <a:noFill/>
              </a:ln>
              <a:solidFill>
                <a:srgbClr val="580000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i="0" u="none" strike="noStrike" cap="none" normalizeH="0" baseline="0" dirty="0" smtClean="0">
              <a:ln>
                <a:noFill/>
              </a:ln>
              <a:solidFill>
                <a:srgbClr val="580000"/>
              </a:solidFill>
              <a:effectLst/>
              <a:latin typeface="+mn-lt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i="0" u="none" strike="noStrike" cap="none" normalizeH="0" baseline="0" dirty="0" smtClean="0">
                <a:ln>
                  <a:noFill/>
                </a:ln>
                <a:solidFill>
                  <a:srgbClr val="58000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Научный руководитель: В.Э. Дворников, </a:t>
            </a:r>
            <a:endParaRPr kumimoji="0" lang="ru-RU" sz="1700" i="0" u="none" strike="noStrike" cap="none" normalizeH="0" baseline="0" dirty="0" smtClean="0">
              <a:ln>
                <a:noFill/>
              </a:ln>
              <a:solidFill>
                <a:srgbClr val="580000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i="0" u="none" strike="noStrike" cap="none" normalizeH="0" baseline="0" dirty="0" smtClean="0">
                <a:ln>
                  <a:noFill/>
                </a:ln>
                <a:solidFill>
                  <a:srgbClr val="58000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зав. кардиологическим отделением </a:t>
            </a: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i="0" u="none" strike="noStrike" cap="none" normalizeH="0" baseline="0" dirty="0" smtClean="0">
                <a:ln>
                  <a:noFill/>
                </a:ln>
                <a:solidFill>
                  <a:srgbClr val="58000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НУЗ «ОКБ на ст. Омск-Пассажирский» ОАО «РЖД», к.м.н.</a:t>
            </a:r>
            <a:r>
              <a:rPr kumimoji="0" lang="ru-RU" sz="1700" i="0" u="none" strike="noStrike" cap="none" normalizeH="0" baseline="0" dirty="0" smtClean="0">
                <a:ln>
                  <a:noFill/>
                </a:ln>
                <a:solidFill>
                  <a:srgbClr val="580000"/>
                </a:solidFill>
                <a:effectLst/>
                <a:latin typeface="+mn-lt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113437"/>
            <a:ext cx="9144000" cy="786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5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Второй этап исследования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1124744"/>
            <a:ext cx="8784976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800" dirty="0" smtClean="0">
                <a:solidFill>
                  <a:schemeClr val="accent1">
                    <a:lumMod val="7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Задачи </a:t>
            </a:r>
          </a:p>
          <a:p>
            <a:pPr algn="ctr"/>
            <a:r>
              <a:rPr lang="ru-RU" sz="3800" dirty="0" smtClean="0">
                <a:solidFill>
                  <a:schemeClr val="accent1">
                    <a:lumMod val="7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психокоррекционной программы:</a:t>
            </a:r>
            <a:endParaRPr lang="ru-RU" sz="3800" dirty="0" smtClean="0">
              <a:solidFill>
                <a:srgbClr val="580000"/>
              </a:solidFill>
              <a:effectLst/>
              <a:latin typeface="+mj-lt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07504" y="2636907"/>
            <a:ext cx="8784976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63538" marR="0" lvl="0" indent="-3635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>
                <a:schemeClr val="accent1">
                  <a:lumMod val="75000"/>
                </a:schemeClr>
              </a:buClr>
              <a:buSzTx/>
              <a:buFont typeface="Wingdings" pitchFamily="2" charset="2"/>
              <a:buChar char="ü"/>
              <a:tabLst>
                <a:tab pos="180975" algn="l"/>
              </a:tabLst>
            </a:pPr>
            <a:r>
              <a:rPr lang="ru-RU" sz="3200" dirty="0" smtClean="0">
                <a:solidFill>
                  <a:srgbClr val="58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коррекция психосоматического состояния пациента для изменения отношения его                к болезни;</a:t>
            </a:r>
          </a:p>
          <a:p>
            <a:pPr marL="363538" marR="0" lvl="0" indent="-3635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>
                <a:schemeClr val="accent1">
                  <a:lumMod val="75000"/>
                </a:schemeClr>
              </a:buClr>
              <a:buSzTx/>
              <a:buFont typeface="Wingdings" pitchFamily="2" charset="2"/>
              <a:buChar char="ü"/>
              <a:tabLst>
                <a:tab pos="180975" algn="l"/>
              </a:tabLst>
            </a:pPr>
            <a:r>
              <a:rPr lang="ru-RU" sz="3200" dirty="0" smtClean="0">
                <a:solidFill>
                  <a:srgbClr val="58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нормализация эмоциональных реакций               на проявление болезни;</a:t>
            </a:r>
          </a:p>
          <a:p>
            <a:pPr marL="363538" marR="0" lvl="0" indent="-3635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>
                <a:schemeClr val="accent1">
                  <a:lumMod val="75000"/>
                </a:schemeClr>
              </a:buClr>
              <a:buSzTx/>
              <a:buFont typeface="Wingdings" pitchFamily="2" charset="2"/>
              <a:buChar char="ü"/>
              <a:tabLst>
                <a:tab pos="180975" algn="l"/>
              </a:tabLst>
            </a:pPr>
            <a:r>
              <a:rPr lang="ru-RU" sz="3200" dirty="0" smtClean="0">
                <a:solidFill>
                  <a:srgbClr val="58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повышение психологической устойчивости.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113437"/>
            <a:ext cx="9144000" cy="786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5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Второй этап исследования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086996"/>
            <a:ext cx="8784976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800" dirty="0" smtClean="0">
                <a:solidFill>
                  <a:schemeClr val="accent1">
                    <a:lumMod val="7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Методы </a:t>
            </a:r>
          </a:p>
          <a:p>
            <a:pPr algn="ctr"/>
            <a:r>
              <a:rPr lang="ru-RU" sz="3800" dirty="0" smtClean="0">
                <a:solidFill>
                  <a:schemeClr val="accent1">
                    <a:lumMod val="7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психокоррекционной программы:</a:t>
            </a:r>
            <a:endParaRPr lang="ru-RU" sz="3800" dirty="0" smtClean="0">
              <a:solidFill>
                <a:srgbClr val="580000"/>
              </a:solidFill>
              <a:effectLst/>
              <a:latin typeface="+mj-lt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2494051"/>
            <a:ext cx="882047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3538" indent="-363538">
              <a:spcAft>
                <a:spcPts val="1800"/>
              </a:spcAft>
              <a:buClr>
                <a:schemeClr val="accent1">
                  <a:lumMod val="75000"/>
                </a:schemeClr>
              </a:buClr>
              <a:buFont typeface="Wingdings" pitchFamily="2" charset="2"/>
              <a:buChar char="ü"/>
              <a:tabLst>
                <a:tab pos="180975" algn="l"/>
              </a:tabLst>
            </a:pPr>
            <a:r>
              <a:rPr lang="ru-RU" sz="3000" dirty="0" smtClean="0">
                <a:solidFill>
                  <a:srgbClr val="58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аутогенная тренировка (с привлечением психолога), </a:t>
            </a:r>
          </a:p>
          <a:p>
            <a:pPr marL="363538" indent="-363538">
              <a:spcAft>
                <a:spcPts val="1800"/>
              </a:spcAft>
              <a:buClr>
                <a:schemeClr val="accent1">
                  <a:lumMod val="75000"/>
                </a:schemeClr>
              </a:buClr>
              <a:buFont typeface="Wingdings" pitchFamily="2" charset="2"/>
              <a:buChar char="ü"/>
              <a:tabLst>
                <a:tab pos="180975" algn="l"/>
              </a:tabLst>
            </a:pPr>
            <a:r>
              <a:rPr lang="ru-RU" sz="3000" dirty="0" smtClean="0">
                <a:solidFill>
                  <a:srgbClr val="58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дыхательная гимнастика,</a:t>
            </a:r>
          </a:p>
          <a:p>
            <a:pPr marL="363538" indent="-363538">
              <a:spcAft>
                <a:spcPts val="1800"/>
              </a:spcAft>
              <a:buClr>
                <a:schemeClr val="accent1">
                  <a:lumMod val="75000"/>
                </a:schemeClr>
              </a:buClr>
              <a:buFont typeface="Wingdings" pitchFamily="2" charset="2"/>
              <a:buChar char="ü"/>
              <a:tabLst>
                <a:tab pos="180975" algn="l"/>
              </a:tabLst>
            </a:pPr>
            <a:r>
              <a:rPr lang="ru-RU" sz="3000" dirty="0" smtClean="0">
                <a:solidFill>
                  <a:srgbClr val="58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музыкотерапия, </a:t>
            </a:r>
          </a:p>
          <a:p>
            <a:pPr marL="363538" indent="-363538">
              <a:spcAft>
                <a:spcPts val="1800"/>
              </a:spcAft>
              <a:buClr>
                <a:schemeClr val="accent1">
                  <a:lumMod val="75000"/>
                </a:schemeClr>
              </a:buClr>
              <a:buFont typeface="Wingdings" pitchFamily="2" charset="2"/>
              <a:buChar char="ü"/>
              <a:tabLst>
                <a:tab pos="180975" algn="l"/>
              </a:tabLst>
            </a:pPr>
            <a:r>
              <a:rPr lang="ru-RU" sz="3000" dirty="0" smtClean="0">
                <a:solidFill>
                  <a:srgbClr val="58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ведение дневника, </a:t>
            </a:r>
          </a:p>
          <a:p>
            <a:pPr marL="363538" indent="-363538">
              <a:spcAft>
                <a:spcPts val="1800"/>
              </a:spcAft>
              <a:buClr>
                <a:schemeClr val="accent1">
                  <a:lumMod val="75000"/>
                </a:schemeClr>
              </a:buClr>
              <a:buFont typeface="Wingdings" pitchFamily="2" charset="2"/>
              <a:buChar char="ü"/>
              <a:tabLst>
                <a:tab pos="180975" algn="l"/>
              </a:tabLst>
            </a:pPr>
            <a:r>
              <a:rPr lang="ru-RU" sz="3000" dirty="0" smtClean="0">
                <a:solidFill>
                  <a:srgbClr val="58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цветовая таблица «Определение                          уровня тревожности»</a:t>
            </a:r>
          </a:p>
        </p:txBody>
      </p:sp>
      <p:pic>
        <p:nvPicPr>
          <p:cNvPr id="39938" name="Picture 2" descr="Music theraphy in spa [096MPO01413]"/>
          <p:cNvPicPr>
            <a:picLocks noChangeAspect="1" noChangeArrowheads="1"/>
          </p:cNvPicPr>
          <p:nvPr/>
        </p:nvPicPr>
        <p:blipFill>
          <a:blip r:embed="rId3" cstate="print"/>
          <a:srcRect t="27000" r="39706" b="10226"/>
          <a:stretch>
            <a:fillRect/>
          </a:stretch>
        </p:blipFill>
        <p:spPr bwMode="auto">
          <a:xfrm>
            <a:off x="7524328" y="2780928"/>
            <a:ext cx="1409189" cy="2016224"/>
          </a:xfrm>
          <a:prstGeom prst="round2DiagRect">
            <a:avLst/>
          </a:prstGeom>
          <a:noFill/>
          <a:ln w="19050">
            <a:solidFill>
              <a:srgbClr val="58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39939" name="Picture 3" descr="C:\Users\User\Desktop\555566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5013176"/>
            <a:ext cx="2618977" cy="1669956"/>
          </a:xfrm>
          <a:prstGeom prst="round2DiagRect">
            <a:avLst/>
          </a:prstGeom>
          <a:noFill/>
          <a:ln w="19050">
            <a:solidFill>
              <a:srgbClr val="58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-27384"/>
            <a:ext cx="9144000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40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Использование цветовой таблицы</a:t>
            </a:r>
          </a:p>
          <a:p>
            <a:pPr algn="ctr">
              <a:lnSpc>
                <a:spcPct val="80000"/>
              </a:lnSpc>
            </a:pPr>
            <a:r>
              <a:rPr lang="ru-RU" sz="40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«Определение уровня тревожности»</a:t>
            </a: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0" y="2276872"/>
          <a:ext cx="9144000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9" name="Прямая соединительная линия 8"/>
          <p:cNvCxnSpPr/>
          <p:nvPr/>
        </p:nvCxnSpPr>
        <p:spPr>
          <a:xfrm>
            <a:off x="4427984" y="1340768"/>
            <a:ext cx="0" cy="5256584"/>
          </a:xfrm>
          <a:prstGeom prst="line">
            <a:avLst/>
          </a:prstGeom>
          <a:ln w="76200"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467544" y="1268760"/>
            <a:ext cx="3672408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580000"/>
                </a:solidFill>
                <a:effectLst/>
                <a:cs typeface="Times New Roman" pitchFamily="18" charset="0"/>
              </a:rPr>
              <a:t>до проведения психокоррекционной программы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716016" y="1318409"/>
            <a:ext cx="3672408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580000"/>
                </a:solidFill>
                <a:effectLst/>
                <a:cs typeface="Times New Roman" pitchFamily="18" charset="0"/>
              </a:rPr>
              <a:t>после проведения психокоррекционной программы</a:t>
            </a:r>
            <a:endParaRPr lang="ru-RU" sz="24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3437"/>
            <a:ext cx="9144000" cy="786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5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Третий этап исследования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6512" y="1159584"/>
            <a:ext cx="90719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Повторное тестирование пациентов обеих групп         с помощью госпитальной шкалы тревоги/депрессии (HADS) после психокоррекции</a:t>
            </a: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0" y="2780928"/>
          <a:ext cx="9144000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6512" y="116632"/>
            <a:ext cx="9144000" cy="8494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60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Выводы</a:t>
            </a:r>
          </a:p>
        </p:txBody>
      </p:sp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107504" y="2132856"/>
            <a:ext cx="8964488" cy="430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63538" marR="0" lvl="0" indent="-363538" defTabSz="914400" eaLnBrk="1" latinLnBrk="0" hangingPunct="1">
              <a:lnSpc>
                <a:spcPct val="100000"/>
              </a:lnSpc>
              <a:spcAft>
                <a:spcPts val="2400"/>
              </a:spcAft>
              <a:buClr>
                <a:schemeClr val="accent1">
                  <a:lumMod val="75000"/>
                </a:schemeClr>
              </a:buClr>
              <a:buSzTx/>
              <a:buFont typeface="Wingdings" pitchFamily="2" charset="2"/>
              <a:buChar char="ü"/>
              <a:tabLst>
                <a:tab pos="180975" algn="l"/>
              </a:tabLst>
            </a:pPr>
            <a:r>
              <a:rPr lang="ru-RU" sz="2600" dirty="0" smtClean="0">
                <a:solidFill>
                  <a:srgbClr val="58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способствует снижению уровня тревожности перед страхом боли;</a:t>
            </a:r>
          </a:p>
          <a:p>
            <a:pPr marL="363538" marR="0" lvl="0" indent="-363538" defTabSz="914400" eaLnBrk="0" latinLnBrk="0" hangingPunct="0">
              <a:lnSpc>
                <a:spcPct val="100000"/>
              </a:lnSpc>
              <a:spcAft>
                <a:spcPts val="2400"/>
              </a:spcAft>
              <a:buClr>
                <a:schemeClr val="accent1">
                  <a:lumMod val="75000"/>
                </a:schemeClr>
              </a:buClr>
              <a:buSzTx/>
              <a:buFont typeface="Wingdings" pitchFamily="2" charset="2"/>
              <a:buChar char="ü"/>
              <a:tabLst>
                <a:tab pos="180975" algn="l"/>
              </a:tabLst>
            </a:pPr>
            <a:r>
              <a:rPr lang="ru-RU" sz="2600" dirty="0" smtClean="0">
                <a:solidFill>
                  <a:srgbClr val="58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влияет на гармонизацию внутренней картины болезни, личностных установок на лечение в целях достижения благоприятного эффекта;</a:t>
            </a:r>
          </a:p>
          <a:p>
            <a:pPr marL="363538" marR="0" lvl="0" indent="-363538" defTabSz="914400" eaLnBrk="0" latinLnBrk="0" hangingPunct="0">
              <a:lnSpc>
                <a:spcPct val="100000"/>
              </a:lnSpc>
              <a:spcAft>
                <a:spcPts val="2400"/>
              </a:spcAft>
              <a:buClr>
                <a:schemeClr val="accent1">
                  <a:lumMod val="75000"/>
                </a:schemeClr>
              </a:buClr>
              <a:buSzTx/>
              <a:buFont typeface="Wingdings" pitchFamily="2" charset="2"/>
              <a:buChar char="ü"/>
              <a:tabLst>
                <a:tab pos="180975" algn="l"/>
              </a:tabLst>
            </a:pPr>
            <a:r>
              <a:rPr lang="ru-RU" sz="2600" dirty="0" smtClean="0">
                <a:solidFill>
                  <a:srgbClr val="58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значительно улучшает исход заболевания,               способствует ранней реабилитации пациентов,                    по сравнению с пациентами, которым                                коррекционные мероприятия не проводились.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28600" y="1208946"/>
            <a:ext cx="77758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Психокоррекционная программа:</a:t>
            </a:r>
          </a:p>
        </p:txBody>
      </p:sp>
      <p:pic>
        <p:nvPicPr>
          <p:cNvPr id="49155" name="Picture 3" descr=" [J64-178289]"/>
          <p:cNvPicPr>
            <a:picLocks noChangeAspect="1" noChangeArrowheads="1"/>
          </p:cNvPicPr>
          <p:nvPr/>
        </p:nvPicPr>
        <p:blipFill>
          <a:blip r:embed="rId3" cstate="print"/>
          <a:srcRect l="11595" t="3816" b="4417"/>
          <a:stretch>
            <a:fillRect/>
          </a:stretch>
        </p:blipFill>
        <p:spPr bwMode="auto">
          <a:xfrm>
            <a:off x="7596336" y="4365104"/>
            <a:ext cx="1377771" cy="2276872"/>
          </a:xfrm>
          <a:prstGeom prst="round2DiagRect">
            <a:avLst>
              <a:gd name="adj1" fmla="val 16667"/>
              <a:gd name="adj2" fmla="val 0"/>
            </a:avLst>
          </a:prstGeom>
          <a:noFill/>
          <a:ln w="19050">
            <a:solidFill>
              <a:srgbClr val="58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6512" y="116632"/>
            <a:ext cx="9144000" cy="8494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60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Результаты исследования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496" y="1340768"/>
            <a:ext cx="9036496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3538" indent="-363538">
              <a:spcAft>
                <a:spcPts val="2400"/>
              </a:spcAft>
              <a:buClr>
                <a:schemeClr val="accent1">
                  <a:lumMod val="75000"/>
                </a:schemeClr>
              </a:buClr>
              <a:buFont typeface="Wingdings" pitchFamily="2" charset="2"/>
              <a:buChar char="ü"/>
              <a:tabLst>
                <a:tab pos="180975" algn="l"/>
              </a:tabLst>
            </a:pPr>
            <a:r>
              <a:rPr lang="ru-RU" sz="2600" dirty="0" smtClean="0">
                <a:solidFill>
                  <a:srgbClr val="58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Сердечнососудистые заболевания протекают,                              в подавляющем большинстве случаев, с тревожными состояниями. </a:t>
            </a:r>
          </a:p>
          <a:p>
            <a:pPr marL="363538" indent="-363538">
              <a:spcAft>
                <a:spcPts val="2400"/>
              </a:spcAft>
              <a:buClr>
                <a:schemeClr val="accent1">
                  <a:lumMod val="75000"/>
                </a:schemeClr>
              </a:buClr>
              <a:buFont typeface="Wingdings" pitchFamily="2" charset="2"/>
              <a:buChar char="ü"/>
              <a:tabLst>
                <a:tab pos="180975" algn="l"/>
              </a:tabLst>
            </a:pPr>
            <a:r>
              <a:rPr lang="ru-RU" sz="2600" dirty="0" smtClean="0">
                <a:solidFill>
                  <a:srgbClr val="58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Использование в комплексном лечении пациентов                    с кардиологическими заболеваниями психологической коррекции позволяет в относительно короткий срок изменить отношение к заболеванию, повысить социальную активность пациента, уменьшить                               или совсем устранить тревожность,                        оптимизировать внутреннюю картину                                    болезни, что положительно сказывается                                         на результатах проводимой терапии.</a:t>
            </a:r>
          </a:p>
        </p:txBody>
      </p:sp>
      <p:pic>
        <p:nvPicPr>
          <p:cNvPr id="55298" name="Picture 2" descr="Man smiling with a doctor [GWL83388333]"/>
          <p:cNvPicPr>
            <a:picLocks noChangeAspect="1" noChangeArrowheads="1"/>
          </p:cNvPicPr>
          <p:nvPr/>
        </p:nvPicPr>
        <p:blipFill>
          <a:blip r:embed="rId3" cstate="print"/>
          <a:srcRect l="1163" b="9882"/>
          <a:stretch>
            <a:fillRect/>
          </a:stretch>
        </p:blipFill>
        <p:spPr bwMode="auto">
          <a:xfrm>
            <a:off x="6516216" y="5013176"/>
            <a:ext cx="2446834" cy="1554825"/>
          </a:xfrm>
          <a:prstGeom prst="round2DiagRect">
            <a:avLst>
              <a:gd name="adj1" fmla="val 16667"/>
              <a:gd name="adj2" fmla="val 0"/>
            </a:avLst>
          </a:prstGeom>
          <a:noFill/>
          <a:ln w="19050">
            <a:solidFill>
              <a:srgbClr val="58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4056" y="2778313"/>
            <a:ext cx="8100392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3538" indent="-363538" algn="ctr">
              <a:spcAft>
                <a:spcPts val="2400"/>
              </a:spcAft>
              <a:buClr>
                <a:schemeClr val="accent1">
                  <a:lumMod val="75000"/>
                </a:schemeClr>
              </a:buClr>
              <a:tabLst>
                <a:tab pos="180975" algn="l"/>
              </a:tabLst>
            </a:pPr>
            <a:r>
              <a:rPr lang="ru-RU" sz="5500" dirty="0" smtClean="0">
                <a:solidFill>
                  <a:srgbClr val="58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Благодарю за внимание!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95536" y="44624"/>
            <a:ext cx="8229600" cy="7778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Актуальность темы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180528" y="5085184"/>
            <a:ext cx="946854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dirty="0" smtClean="0">
                <a:solidFill>
                  <a:srgbClr val="58000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Среди заболеваний, представляющих угрозу для жизни                      и здоровья населения нашей планеты, первые два места принадлежат ишемической болезни сердца и депрессивным и/или тревожным расстройствам разной степени выраженности</a:t>
            </a:r>
          </a:p>
        </p:txBody>
      </p:sp>
      <p:pic>
        <p:nvPicPr>
          <p:cNvPr id="35842" name="Picture 2" descr="Doctor holding male patient's hand in hospital room [BLD033486]"/>
          <p:cNvPicPr>
            <a:picLocks noChangeAspect="1" noChangeArrowheads="1"/>
          </p:cNvPicPr>
          <p:nvPr/>
        </p:nvPicPr>
        <p:blipFill>
          <a:blip r:embed="rId3" cstate="print"/>
          <a:srcRect l="13957" b="4876"/>
          <a:stretch>
            <a:fillRect/>
          </a:stretch>
        </p:blipFill>
        <p:spPr bwMode="auto">
          <a:xfrm>
            <a:off x="1979712" y="1268760"/>
            <a:ext cx="4823098" cy="3716092"/>
          </a:xfrm>
          <a:prstGeom prst="round2DiagRect">
            <a:avLst/>
          </a:prstGeom>
          <a:noFill/>
          <a:ln w="19050">
            <a:solidFill>
              <a:srgbClr val="58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95536" y="44624"/>
            <a:ext cx="8229600" cy="7778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Тревога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5058" name="Picture 2" descr="Doctor conforting a patient after a bad news [033699]"/>
          <p:cNvPicPr>
            <a:picLocks noChangeAspect="1" noChangeArrowheads="1"/>
          </p:cNvPicPr>
          <p:nvPr/>
        </p:nvPicPr>
        <p:blipFill>
          <a:blip r:embed="rId3" cstate="print"/>
          <a:srcRect l="9871" r="4062" b="5290"/>
          <a:stretch>
            <a:fillRect/>
          </a:stretch>
        </p:blipFill>
        <p:spPr bwMode="auto">
          <a:xfrm>
            <a:off x="4671790" y="1819140"/>
            <a:ext cx="4220690" cy="3194036"/>
          </a:xfrm>
          <a:prstGeom prst="round2DiagRect">
            <a:avLst/>
          </a:prstGeom>
          <a:noFill/>
          <a:ln w="19050">
            <a:solidFill>
              <a:srgbClr val="58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45060" name="Picture 4" descr="Close up portrait of a woman looking depressed [M13570DP]"/>
          <p:cNvPicPr>
            <a:picLocks noChangeAspect="1" noChangeArrowheads="1"/>
          </p:cNvPicPr>
          <p:nvPr/>
        </p:nvPicPr>
        <p:blipFill>
          <a:blip r:embed="rId4" cstate="print"/>
          <a:srcRect l="13367" b="6338"/>
          <a:stretch>
            <a:fillRect/>
          </a:stretch>
        </p:blipFill>
        <p:spPr bwMode="auto">
          <a:xfrm>
            <a:off x="179513" y="1819140"/>
            <a:ext cx="4248472" cy="3194036"/>
          </a:xfrm>
          <a:prstGeom prst="round2DiagRect">
            <a:avLst/>
          </a:prstGeom>
          <a:noFill/>
          <a:ln w="19050">
            <a:solidFill>
              <a:srgbClr val="58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35496" y="5350857"/>
            <a:ext cx="8927976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dirty="0" smtClean="0">
                <a:solidFill>
                  <a:srgbClr val="58000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Если тревога приобретает постоянный характер, она может быть фактором развития различных заболеваний и особенно губительна для функций сердечнососудистой системы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1844824"/>
            <a:ext cx="8748464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100" dirty="0" smtClean="0">
                <a:solidFill>
                  <a:srgbClr val="58000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снижение степени тревожности перед болью у пациентов с ишемической болезнью сердца.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116632"/>
            <a:ext cx="9144000" cy="786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5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Цель и задачи исследования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1196752"/>
            <a:ext cx="22322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Цель: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07504" y="3284984"/>
            <a:ext cx="33123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Задачи: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4020740"/>
            <a:ext cx="8496944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3538" indent="-363538">
              <a:spcAft>
                <a:spcPts val="2400"/>
              </a:spcAft>
              <a:buClr>
                <a:schemeClr val="accent1">
                  <a:lumMod val="75000"/>
                </a:schemeClr>
              </a:buClr>
              <a:buFont typeface="Wingdings" pitchFamily="2" charset="2"/>
              <a:buChar char="ü"/>
            </a:pPr>
            <a:r>
              <a:rPr lang="ru-RU" sz="3100" dirty="0" smtClean="0">
                <a:solidFill>
                  <a:srgbClr val="58000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оценка уровня тревоги, </a:t>
            </a:r>
          </a:p>
          <a:p>
            <a:pPr marL="363538" indent="-363538">
              <a:spcAft>
                <a:spcPts val="2400"/>
              </a:spcAft>
              <a:buClr>
                <a:schemeClr val="accent1">
                  <a:lumMod val="75000"/>
                </a:schemeClr>
              </a:buClr>
              <a:buFont typeface="Wingdings" pitchFamily="2" charset="2"/>
              <a:buChar char="ü"/>
            </a:pPr>
            <a:r>
              <a:rPr lang="ru-RU" sz="3100" dirty="0" smtClean="0">
                <a:solidFill>
                  <a:srgbClr val="58000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разработка метода на уменьшение тревоги, </a:t>
            </a:r>
          </a:p>
          <a:p>
            <a:pPr marL="363538" indent="-363538">
              <a:spcAft>
                <a:spcPts val="2400"/>
              </a:spcAft>
              <a:buClr>
                <a:schemeClr val="accent1">
                  <a:lumMod val="75000"/>
                </a:schemeClr>
              </a:buClr>
              <a:buFont typeface="Wingdings" pitchFamily="2" charset="2"/>
              <a:buChar char="ü"/>
            </a:pPr>
            <a:r>
              <a:rPr lang="ru-RU" sz="3100" dirty="0" smtClean="0">
                <a:solidFill>
                  <a:srgbClr val="58000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разработка цветовой таблицы на выявление уровня тревоги.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16632"/>
            <a:ext cx="9144000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0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База проведения исследования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340768"/>
            <a:ext cx="7560840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100" dirty="0" smtClean="0">
                <a:solidFill>
                  <a:srgbClr val="58000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Отделенческая клиническая больница </a:t>
            </a:r>
          </a:p>
          <a:p>
            <a:r>
              <a:rPr lang="ru-RU" sz="3100" dirty="0" smtClean="0">
                <a:solidFill>
                  <a:srgbClr val="58000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на ст. Омск-Пассажирский</a:t>
            </a:r>
          </a:p>
        </p:txBody>
      </p:sp>
      <p:pic>
        <p:nvPicPr>
          <p:cNvPr id="6" name="Picture 9" descr="DSC02410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308304" y="1340768"/>
            <a:ext cx="1544304" cy="1151952"/>
          </a:xfrm>
          <a:prstGeom prst="round2DiagRect">
            <a:avLst/>
          </a:prstGeom>
          <a:noFill/>
          <a:ln w="19050">
            <a:solidFill>
              <a:srgbClr val="58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893831921"/>
              </p:ext>
            </p:extLst>
          </p:nvPr>
        </p:nvGraphicFramePr>
        <p:xfrm>
          <a:off x="467544" y="3645024"/>
          <a:ext cx="8136904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251520" y="2708920"/>
            <a:ext cx="8352928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За 2011 г. в кардиологическом отделении </a:t>
            </a:r>
          </a:p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пролечено 1 494 пациента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4644008" y="2492896"/>
            <a:ext cx="4104456" cy="1440160"/>
          </a:xfrm>
          <a:prstGeom prst="roundRect">
            <a:avLst/>
          </a:prstGeom>
          <a:solidFill>
            <a:srgbClr val="E6EDF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51520" y="2492896"/>
            <a:ext cx="4104456" cy="1440160"/>
          </a:xfrm>
          <a:prstGeom prst="roundRect">
            <a:avLst/>
          </a:prstGeom>
          <a:solidFill>
            <a:srgbClr val="E6EDF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116632"/>
            <a:ext cx="9144000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0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Дизайн исследования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1290826"/>
            <a:ext cx="842493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dirty="0" smtClean="0">
                <a:solidFill>
                  <a:srgbClr val="58000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Пациенты – участники исследования  (24 чел.)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2492896"/>
            <a:ext cx="432048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основная группа (12 чел.): </a:t>
            </a:r>
          </a:p>
          <a:p>
            <a:pPr algn="ctr"/>
            <a:r>
              <a:rPr lang="ru-RU" sz="2600" dirty="0" smtClean="0">
                <a:solidFill>
                  <a:srgbClr val="58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8 мужчин и 4 женщины в возрасте 43 - 60 лет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499992" y="2496378"/>
            <a:ext cx="432048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группа сравнения (12 чел.):  </a:t>
            </a:r>
            <a:r>
              <a:rPr lang="ru-RU" sz="2600" dirty="0" smtClean="0">
                <a:solidFill>
                  <a:srgbClr val="58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7 мужчин и 5 женщин в возрасте 46 - 59 лет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3347864" y="1844824"/>
            <a:ext cx="576064" cy="576064"/>
          </a:xfrm>
          <a:prstGeom prst="straightConnector1">
            <a:avLst/>
          </a:prstGeom>
          <a:ln w="76200"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788024" y="1844824"/>
            <a:ext cx="576064" cy="576064"/>
          </a:xfrm>
          <a:prstGeom prst="straightConnector1">
            <a:avLst/>
          </a:prstGeom>
          <a:ln w="76200"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107504" y="4225737"/>
            <a:ext cx="468052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Критерии включения:</a:t>
            </a:r>
            <a:r>
              <a:rPr lang="ru-RU" sz="2600" dirty="0" smtClean="0">
                <a:solidFill>
                  <a:srgbClr val="58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600" dirty="0" smtClean="0">
                <a:solidFill>
                  <a:srgbClr val="58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ИБС (артериальная гипертензия, аритмия, стенокардия, инфаркт миокарда, </a:t>
            </a:r>
            <a:r>
              <a:rPr lang="ru-RU" sz="2600" dirty="0" err="1" smtClean="0">
                <a:solidFill>
                  <a:srgbClr val="58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кардиомиопатия</a:t>
            </a:r>
            <a:r>
              <a:rPr lang="ru-RU" sz="2600" dirty="0" smtClean="0">
                <a:solidFill>
                  <a:srgbClr val="58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).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896544" y="4221088"/>
            <a:ext cx="4139952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Критерии исключения: </a:t>
            </a:r>
            <a:r>
              <a:rPr lang="ru-RU" sz="2600" dirty="0" smtClean="0">
                <a:solidFill>
                  <a:srgbClr val="58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заболевания,                              не относящиеся                      к сердечнососудистой системе.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116632"/>
            <a:ext cx="9144000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0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Научная новизна исследования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34280" y="1862822"/>
            <a:ext cx="6858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58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Впервые применена цветовая шкала тревоги              для снижения степени тревожности  у пациентов              с ишемической болезнью сердца.</a:t>
            </a:r>
          </a:p>
        </p:txBody>
      </p:sp>
      <p:pic>
        <p:nvPicPr>
          <p:cNvPr id="46082" name="Picture 2" descr="C:\Users\User\Desktop\7755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1412776"/>
            <a:ext cx="1224136" cy="5045569"/>
          </a:xfrm>
          <a:prstGeom prst="round2DiagRect">
            <a:avLst/>
          </a:prstGeom>
          <a:noFill/>
          <a:ln w="19050">
            <a:solidFill>
              <a:srgbClr val="58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144016" y="5229200"/>
            <a:ext cx="1763688" cy="792088"/>
          </a:xfrm>
          <a:prstGeom prst="roundRect">
            <a:avLst/>
          </a:prstGeom>
          <a:solidFill>
            <a:srgbClr val="F7EAE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07504" y="3501008"/>
            <a:ext cx="1763688" cy="792088"/>
          </a:xfrm>
          <a:prstGeom prst="roundRect">
            <a:avLst/>
          </a:prstGeom>
          <a:solidFill>
            <a:srgbClr val="F7EAE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07504" y="1628800"/>
            <a:ext cx="1763688" cy="792088"/>
          </a:xfrm>
          <a:prstGeom prst="roundRect">
            <a:avLst/>
          </a:prstGeom>
          <a:solidFill>
            <a:srgbClr val="F7EAE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411760" y="4941168"/>
            <a:ext cx="6552728" cy="1512168"/>
          </a:xfrm>
          <a:prstGeom prst="roundRect">
            <a:avLst/>
          </a:prstGeom>
          <a:solidFill>
            <a:srgbClr val="E6EDF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411760" y="3140968"/>
            <a:ext cx="6552728" cy="1512168"/>
          </a:xfrm>
          <a:prstGeom prst="roundRect">
            <a:avLst/>
          </a:prstGeom>
          <a:solidFill>
            <a:srgbClr val="E6EDF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411760" y="1340768"/>
            <a:ext cx="6552728" cy="1512168"/>
          </a:xfrm>
          <a:prstGeom prst="roundRect">
            <a:avLst/>
          </a:prstGeom>
          <a:solidFill>
            <a:srgbClr val="E6EDF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-27384"/>
            <a:ext cx="9144000" cy="1000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7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Этапы исследования</a:t>
            </a: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51520" y="1671772"/>
            <a:ext cx="1512168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</a:tabLst>
            </a:pPr>
            <a:r>
              <a:rPr lang="en-US" sz="3800" dirty="0" smtClean="0">
                <a:solidFill>
                  <a:srgbClr val="58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I</a:t>
            </a:r>
            <a:r>
              <a:rPr lang="ru-RU" sz="3800" dirty="0" smtClean="0">
                <a:solidFill>
                  <a:srgbClr val="58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этап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9512" y="3543980"/>
            <a:ext cx="180020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</a:tabLst>
            </a:pPr>
            <a:r>
              <a:rPr lang="en-US" sz="3800" dirty="0" smtClean="0">
                <a:solidFill>
                  <a:srgbClr val="58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II</a:t>
            </a:r>
            <a:r>
              <a:rPr lang="ru-RU" sz="3800" dirty="0" smtClean="0">
                <a:solidFill>
                  <a:srgbClr val="58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этап</a:t>
            </a: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79512" y="5248946"/>
            <a:ext cx="1944216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</a:tabLst>
            </a:pPr>
            <a:r>
              <a:rPr lang="en-US" sz="3800" dirty="0" smtClean="0">
                <a:solidFill>
                  <a:srgbClr val="58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III</a:t>
            </a:r>
            <a:r>
              <a:rPr lang="ru-RU" sz="3800" dirty="0" smtClean="0">
                <a:solidFill>
                  <a:srgbClr val="58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этап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555776" y="1370092"/>
            <a:ext cx="612068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</a:tabLst>
            </a:pPr>
            <a:r>
              <a:rPr lang="ru-RU" sz="2800" dirty="0" smtClean="0">
                <a:solidFill>
                  <a:srgbClr val="58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первичное тестирование пациентов обеих групп с помощью Госпитальной шкалы тревоги/депрессии (</a:t>
            </a:r>
            <a:r>
              <a:rPr lang="en-US" sz="2800" dirty="0" smtClean="0">
                <a:solidFill>
                  <a:srgbClr val="58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HADS</a:t>
            </a:r>
            <a:r>
              <a:rPr lang="ru-RU" sz="2800" dirty="0" smtClean="0">
                <a:solidFill>
                  <a:srgbClr val="58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).</a:t>
            </a: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2555776" y="3166810"/>
            <a:ext cx="626469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</a:tabLst>
            </a:pPr>
            <a:r>
              <a:rPr lang="ru-RU" sz="2800" dirty="0" smtClean="0">
                <a:solidFill>
                  <a:srgbClr val="58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разработана и внедрена на практике психокоррекционная программа (для основной группы)</a:t>
            </a: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555776" y="4967009"/>
            <a:ext cx="633670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</a:tabLst>
            </a:pPr>
            <a:r>
              <a:rPr lang="ru-RU" sz="2800" dirty="0" smtClean="0">
                <a:solidFill>
                  <a:srgbClr val="58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повторное тестирование пациентов обеих групп с помощью Госпитальной шкалы тревоги/депрессии (</a:t>
            </a:r>
            <a:r>
              <a:rPr lang="en-US" sz="2800" dirty="0" smtClean="0">
                <a:solidFill>
                  <a:srgbClr val="58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HADS</a:t>
            </a:r>
            <a:r>
              <a:rPr lang="ru-RU" sz="2800" dirty="0" smtClean="0">
                <a:solidFill>
                  <a:srgbClr val="58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).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113437"/>
            <a:ext cx="9144000" cy="786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5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Первый этап исследования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1124744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58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Результаты первичного тестирования пациентов                     с помощью госпитальной шкалы тревоги/депрессии (</a:t>
            </a:r>
            <a:r>
              <a:rPr lang="en-US" sz="2800" dirty="0" smtClean="0">
                <a:solidFill>
                  <a:srgbClr val="58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HADS</a:t>
            </a:r>
            <a:r>
              <a:rPr lang="ru-RU" sz="2800" dirty="0" smtClean="0">
                <a:solidFill>
                  <a:srgbClr val="58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) до психокоррекции</a:t>
            </a:r>
          </a:p>
        </p:txBody>
      </p:sp>
      <p:pic>
        <p:nvPicPr>
          <p:cNvPr id="8" name="Picture 4" descr="140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2636912"/>
            <a:ext cx="1482775" cy="1872208"/>
          </a:xfrm>
          <a:prstGeom prst="round2DiagRect">
            <a:avLst/>
          </a:prstGeom>
          <a:noFill/>
          <a:ln w="19050">
            <a:solidFill>
              <a:srgbClr val="58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7380312" y="4653136"/>
            <a:ext cx="1475257" cy="1859159"/>
          </a:xfrm>
          <a:prstGeom prst="round2DiagRect">
            <a:avLst/>
          </a:prstGeom>
          <a:noFill/>
          <a:ln w="19050">
            <a:solidFill>
              <a:srgbClr val="58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10" name="Диаграмма 9"/>
          <p:cNvGraphicFramePr/>
          <p:nvPr/>
        </p:nvGraphicFramePr>
        <p:xfrm>
          <a:off x="179512" y="2636912"/>
          <a:ext cx="7596336" cy="42210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363</TotalTime>
  <Words>568</Words>
  <Application>Microsoft Office PowerPoint</Application>
  <PresentationFormat>Экран (4:3)</PresentationFormat>
  <Paragraphs>94</Paragraphs>
  <Slides>16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Проект Омской профессиональной сестринской ассоциации «Исследования в сестринском деле» 2011 – 2012 гг.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Омской профессиональной сестринской ассоциации «Исследования в сестринском деле»</dc:title>
  <dc:creator>ТКАЧЕВА</dc:creator>
  <cp:lastModifiedBy>1</cp:lastModifiedBy>
  <cp:revision>77</cp:revision>
  <cp:lastPrinted>1601-01-01T00:00:00Z</cp:lastPrinted>
  <dcterms:created xsi:type="dcterms:W3CDTF">2012-02-09T01:40:54Z</dcterms:created>
  <dcterms:modified xsi:type="dcterms:W3CDTF">2012-06-28T15:22:09Z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