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64" r:id="rId3"/>
  </p:sldMasterIdLst>
  <p:notesMasterIdLst>
    <p:notesMasterId r:id="rId18"/>
  </p:notesMasterIdLst>
  <p:sldIdLst>
    <p:sldId id="256" r:id="rId4"/>
    <p:sldId id="258" r:id="rId5"/>
    <p:sldId id="262" r:id="rId6"/>
    <p:sldId id="261" r:id="rId7"/>
    <p:sldId id="265" r:id="rId8"/>
    <p:sldId id="270" r:id="rId9"/>
    <p:sldId id="259" r:id="rId10"/>
    <p:sldId id="264" r:id="rId11"/>
    <p:sldId id="260" r:id="rId12"/>
    <p:sldId id="269" r:id="rId13"/>
    <p:sldId id="272" r:id="rId14"/>
    <p:sldId id="266" r:id="rId15"/>
    <p:sldId id="271" r:id="rId16"/>
    <p:sldId id="268" r:id="rId1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505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64" d="100"/>
          <a:sy n="64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626397992815613E-2"/>
          <c:y val="0.17291523164092881"/>
          <c:w val="0.41264523849201945"/>
          <c:h val="0.6602323815872311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Сестринский персонал первичного здравоохранения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31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C66"/>
              </a:solidFill>
              <a:ln w="19031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7030A0"/>
              </a:solidFill>
              <a:ln w="19031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31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70C0"/>
              </a:solidFill>
              <a:ln w="19031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FFC000"/>
              </a:solidFill>
              <a:ln w="19031">
                <a:solidFill>
                  <a:schemeClr val="lt1"/>
                </a:solidFill>
              </a:ln>
              <a:effectLst/>
            </c:spPr>
          </c:dPt>
          <c:dLbls>
            <c:dLbl>
              <c:idx val="2"/>
              <c:layout>
                <c:manualLayout>
                  <c:x val="-1.8481858497204014E-2"/>
                  <c:y val="6.157093656260415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9372361404288415E-3"/>
                  <c:y val="-6.62339369699662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9478136688516088E-2"/>
                  <c:y val="-1.21066177832092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500" b="1" i="0" u="none" strike="noStrike" kern="1200" baseline="0">
                    <a:solidFill>
                      <a:srgbClr val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1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</c:dLbls>
          <c:cat>
            <c:strRef>
              <c:f>Лист1!$A$2:$A$7</c:f>
              <c:strCache>
                <c:ptCount val="6"/>
                <c:pt idx="0">
                  <c:v>медицинские сестры узкого профиля</c:v>
                </c:pt>
                <c:pt idx="1">
                  <c:v>участковые медицинские сестры</c:v>
                </c:pt>
                <c:pt idx="2">
                  <c:v>медицинские сестры общей практики</c:v>
                </c:pt>
                <c:pt idx="3">
                  <c:v>патронажные медицинские сестры</c:v>
                </c:pt>
                <c:pt idx="4">
                  <c:v>медицинские регистраторы</c:v>
                </c:pt>
                <c:pt idx="5">
                  <c:v>медицинский брат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2091</c:v>
                </c:pt>
                <c:pt idx="1">
                  <c:v>917</c:v>
                </c:pt>
                <c:pt idx="2">
                  <c:v>120</c:v>
                </c:pt>
                <c:pt idx="3">
                  <c:v>24</c:v>
                </c:pt>
                <c:pt idx="4">
                  <c:v>21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4">
          <a:noFill/>
        </a:ln>
      </c:spPr>
    </c:plotArea>
    <c:legend>
      <c:legendPos val="r"/>
      <c:layout>
        <c:manualLayout>
          <c:xMode val="edge"/>
          <c:yMode val="edge"/>
          <c:x val="0.45004895289412294"/>
          <c:y val="3.8620708810132208E-2"/>
          <c:w val="0.54995104710587717"/>
          <c:h val="0.920406991815724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61965B1-2901-4F86-8269-CF1F263AF769}" type="datetimeFigureOut">
              <a:rPr lang="ru-RU"/>
              <a:pPr>
                <a:defRPr/>
              </a:pPr>
              <a:t>02.05.2018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62482C2-AB5F-4206-9522-22E4E7D9DF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6412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3F01B7C-655A-4D50-ACD9-5EFF5B8CE7A4}" type="slidenum">
              <a:rPr lang="en-US" altLang="ru-RU">
                <a:solidFill>
                  <a:srgbClr val="000000"/>
                </a:solidFill>
              </a:rPr>
              <a:pPr/>
              <a:t>5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B939727-D3FA-465F-8861-CCD93A131CAD}" type="slidenum">
              <a:rPr lang="en-US" altLang="ru-RU">
                <a:solidFill>
                  <a:srgbClr val="000000"/>
                </a:solidFill>
              </a:rPr>
              <a:pPr/>
              <a:t>7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623214C6-E6E1-449F-AEFA-39E4F3DC3A3E}" type="slidenum">
              <a:rPr lang="en-US" altLang="ru-RU">
                <a:solidFill>
                  <a:srgbClr val="000000"/>
                </a:solidFill>
              </a:rPr>
              <a:pPr/>
              <a:t>10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1EC8104-E356-4891-A7EC-26ADB8A6E078}" type="slidenum">
              <a:rPr lang="en-US" altLang="ru-RU">
                <a:solidFill>
                  <a:srgbClr val="000000"/>
                </a:solidFill>
              </a:rPr>
              <a:pPr/>
              <a:t>13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F5C175-FD24-4087-BCFD-31955F60A54E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0134234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8BC62-6ABA-4F6B-88D4-957136F12F8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963858886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3261B2-C78A-4976-A70F-E66B63725434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506331533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638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248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494094521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63305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39983624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371600"/>
            <a:ext cx="35814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5814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187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51435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76960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076495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0216412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EBF9B-808F-490B-AFE2-70327EC6CF2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446825758"/>
      </p:ext>
    </p:extLst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00352950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33170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609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5373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F5C175-FD24-4087-BCFD-31955F60A54E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56123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EBF9B-808F-490B-AFE2-70327EC6CF21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63867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A92C56-4E9A-41DC-9BC1-841E80106A5C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34699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8C7A46-D3CA-478D-A6D5-C960B2663B38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31972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B3596-148A-4138-B6A3-A3F0E535E023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30550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09205A-FFC5-4E6B-AC64-293D13580C84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20096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48A4B-30D2-4AE7-A48F-87939E8C4D21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8848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A92C56-4E9A-41DC-9BC1-841E80106A5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044532"/>
      </p:ext>
    </p:extLst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E2D1C-FAEA-4202-811F-18FEBFA0D37C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54348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38DA6-ED58-424D-993C-5DD1D83BA45E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3703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8BC62-6ABA-4F6B-88D4-957136F12F87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19986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3261B2-C78A-4976-A70F-E66B63725434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62020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8C7A46-D3CA-478D-A6D5-C960B2663B3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14664662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B3596-148A-4138-B6A3-A3F0E535E02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041611829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09205A-FFC5-4E6B-AC64-293D13580C84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696921770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48A4B-30D2-4AE7-A48F-87939E8C4D2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794164400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E2D1C-FAEA-4202-811F-18FEBFA0D37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858769955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38DA6-ED58-424D-993C-5DD1D83BA45E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70635043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1ADCD93-4A1E-49F1-9DF4-EAA2F3986F48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371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2" r:id="rId2"/>
    <p:sldLayoutId id="2147483761" r:id="rId3"/>
    <p:sldLayoutId id="2147483760" r:id="rId4"/>
    <p:sldLayoutId id="2147483759" r:id="rId5"/>
    <p:sldLayoutId id="2147483758" r:id="rId6"/>
    <p:sldLayoutId id="2147483757" r:id="rId7"/>
    <p:sldLayoutId id="2147483756" r:id="rId8"/>
    <p:sldLayoutId id="2147483755" r:id="rId9"/>
    <p:sldLayoutId id="2147483754" r:id="rId10"/>
    <p:sldLayoutId id="2147483753" r:id="rId11"/>
  </p:sldLayoutIdLst>
  <p:transition spd="slow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1ADCD93-4A1E-49F1-9DF4-EAA2F3986F48}" type="slidenum">
              <a:rPr lang="es-ES" altLang="ru-RU">
                <a:solidFill>
                  <a:srgbClr val="000000"/>
                </a:solidFill>
              </a:rPr>
              <a:pPr/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9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632" y="404664"/>
            <a:ext cx="1050250" cy="88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37918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+mj-lt"/>
              </a:rPr>
              <a:t> </a:t>
            </a:r>
            <a:r>
              <a:rPr lang="ru-RU" b="1" i="1" dirty="0">
                <a:latin typeface="+mj-lt"/>
              </a:rPr>
              <a:t>Н.В. Разумова, </a:t>
            </a:r>
            <a:endParaRPr lang="ru-RU" i="1" dirty="0">
              <a:latin typeface="+mj-lt"/>
            </a:endParaRPr>
          </a:p>
          <a:p>
            <a:r>
              <a:rPr lang="ru-RU" b="1" i="1" dirty="0" smtClean="0">
                <a:latin typeface="+mj-lt"/>
              </a:rPr>
              <a:t>председатель </a:t>
            </a:r>
            <a:r>
              <a:rPr lang="ru-RU" b="1" i="1" dirty="0">
                <a:latin typeface="+mj-lt"/>
              </a:rPr>
              <a:t>специализированной секции ОПСА</a:t>
            </a:r>
            <a:endParaRPr lang="ru-RU" i="1" dirty="0">
              <a:latin typeface="+mj-lt"/>
            </a:endParaRPr>
          </a:p>
          <a:p>
            <a:r>
              <a:rPr lang="ru-RU" b="1" i="1" dirty="0" smtClean="0">
                <a:latin typeface="+mj-lt"/>
              </a:rPr>
              <a:t>«СД в </a:t>
            </a:r>
            <a:r>
              <a:rPr lang="ru-RU" b="1" i="1" dirty="0">
                <a:latin typeface="+mj-lt"/>
              </a:rPr>
              <a:t>первичном здравоохранении»</a:t>
            </a:r>
            <a:endParaRPr lang="ru-RU" i="1" dirty="0">
              <a:latin typeface="+mj-lt"/>
            </a:endParaRPr>
          </a:p>
        </p:txBody>
      </p:sp>
      <p:pic>
        <p:nvPicPr>
          <p:cNvPr id="6" name="Picture 10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49" y="271463"/>
            <a:ext cx="842783" cy="118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96087" y="496624"/>
            <a:ext cx="7112417" cy="700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2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/>
            </a:pPr>
            <a:r>
              <a:rPr lang="ru-RU" altLang="ru-RU" sz="2000" b="1" dirty="0" smtClean="0">
                <a:ea typeface="Microsoft YaHei" charset="-122"/>
              </a:rPr>
              <a:t>Координационный совет </a:t>
            </a:r>
          </a:p>
          <a:p>
            <a:pPr algn="ctr">
              <a:lnSpc>
                <a:spcPct val="102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/>
            </a:pPr>
            <a:r>
              <a:rPr lang="ru-RU" altLang="ru-RU" sz="2000" b="1" dirty="0" smtClean="0">
                <a:ea typeface="Microsoft YaHei" charset="-122"/>
              </a:rPr>
              <a:t>Омской профессиональной сестринской ассоциации</a:t>
            </a:r>
            <a:endParaRPr lang="ru-RU" altLang="ru-RU" sz="2000" b="1" dirty="0">
              <a:ea typeface="Microsoft YaHei" charset="-12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084799"/>
            <a:ext cx="9000151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altLang="ru-RU" sz="2500" b="1" dirty="0">
                <a:solidFill>
                  <a:srgbClr val="C00000"/>
                </a:solidFill>
                <a:cs typeface="Times New Roman" pitchFamily="18" charset="0"/>
              </a:rPr>
              <a:t>РОЛЬ СПЕЦИАЛИЗИРОВАННОЙ СЕКЦИИ ОПСА</a:t>
            </a:r>
            <a:r>
              <a:rPr lang="ru-RU" altLang="ru-RU" sz="2500" dirty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altLang="ru-RU" sz="2500" dirty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2500" b="1" dirty="0">
                <a:solidFill>
                  <a:srgbClr val="C00000"/>
                </a:solidFill>
                <a:cs typeface="Times New Roman" pitchFamily="18" charset="0"/>
              </a:rPr>
              <a:t> «СЕСТРИНСКОЕ ДЕЛО В ПЕРВИЧНОМ ЗДРАВООХРАНЕНИИ» </a:t>
            </a:r>
            <a:r>
              <a:rPr lang="ru-RU" altLang="ru-RU" sz="2500" b="1" dirty="0" smtClean="0">
                <a:solidFill>
                  <a:srgbClr val="C00000"/>
                </a:solidFill>
                <a:cs typeface="Times New Roman" pitchFamily="18" charset="0"/>
              </a:rPr>
              <a:t>В </a:t>
            </a:r>
            <a:r>
              <a:rPr lang="ru-RU" altLang="ru-RU" sz="2500" b="1" dirty="0">
                <a:solidFill>
                  <a:srgbClr val="C00000"/>
                </a:solidFill>
                <a:cs typeface="Times New Roman" pitchFamily="18" charset="0"/>
              </a:rPr>
              <a:t>ПОВЫШЕНИИ КАЧЕСТВА ОКАЗАНИЯ МЕДИЦИНСКОЙ ПОМОЩИ НАСЕЛЕНИЮ ОМСКОЙ ОБЛАСТИ</a:t>
            </a:r>
            <a:endParaRPr lang="ru-RU" sz="2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03165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мероприятий по профилактике и раннему выявлению туберкулеза, онкологических заболеваний, патологических состояний, заболеваний и факторов риска их развития;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реабилитационной  медицинской помощи пациентам после инсульта и инфаркта на дому;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квалифицированного ухода, обучение родных и близких пациента навыкам общения и ухода за тяжелобольным, </a:t>
            </a:r>
            <a:r>
              <a:rPr lang="ru-RU" altLang="ru-RU" sz="19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в </a:t>
            </a: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 числе с </a:t>
            </a:r>
            <a:r>
              <a:rPr lang="ru-RU" altLang="ru-RU" sz="19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онкопатологией</a:t>
            </a: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 тяжелобольных на дому, профилактика и лечение пролежней;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u-RU" altLang="ru-RU" sz="19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оказание психологической поддержки  пациенту и его родственникам в домашних условиях.</a:t>
            </a:r>
          </a:p>
        </p:txBody>
      </p:sp>
      <p:sp>
        <p:nvSpPr>
          <p:cNvPr id="5" name="Объект 1"/>
          <p:cNvSpPr txBox="1">
            <a:spLocks/>
          </p:cNvSpPr>
          <p:nvPr/>
        </p:nvSpPr>
        <p:spPr bwMode="auto">
          <a:xfrm>
            <a:off x="0" y="44624"/>
            <a:ext cx="9143999" cy="107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Роль медицинской сестры во внедрении новых форм работы </a:t>
            </a:r>
            <a:endParaRPr lang="ru-RU" altLang="ru-RU" sz="30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16632"/>
            <a:ext cx="8424936" cy="143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Конференция в </a:t>
            </a:r>
            <a:r>
              <a:rPr lang="ru-RU" sz="30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рамках </a:t>
            </a:r>
            <a:endParaRPr lang="ru-RU" sz="3000" b="1" dirty="0" smtClean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 eaLnBrk="1" hangingPunct="1"/>
            <a:r>
              <a:rPr lang="ru-RU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Международного </a:t>
            </a:r>
            <a:r>
              <a:rPr lang="ru-RU" sz="30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форума врачей общей практики 22-23 мая </a:t>
            </a:r>
            <a:r>
              <a:rPr lang="ru-RU" sz="30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2018 г., г. Киров</a:t>
            </a:r>
            <a:endParaRPr lang="ru-RU" sz="30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102510"/>
            <a:ext cx="6120680" cy="30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Выступление с докладом </a:t>
            </a:r>
            <a:r>
              <a:rPr lang="ru-RU" sz="2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на </a:t>
            </a:r>
            <a:r>
              <a:rPr lang="ru-RU" sz="2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тему «Новые роли </a:t>
            </a:r>
            <a:r>
              <a:rPr lang="ru-RU" sz="26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медицинской </a:t>
            </a:r>
            <a:r>
              <a:rPr lang="ru-RU" sz="2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сестры общей практики в улучшении качества жизни пациентов пожилого и старческого возраста»</a:t>
            </a:r>
          </a:p>
        </p:txBody>
      </p:sp>
      <p:pic>
        <p:nvPicPr>
          <p:cNvPr id="13314" name="Picture 2" descr="http://www.rosned.ru/uploads/images/kirovproekt/kirovproekt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5173" y="1772816"/>
            <a:ext cx="3653331" cy="199629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xn--80abedj1acfegzbbv6aj.xn--p1ai/wp-content/uploads/2016/08/dymkanow_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2435" y="3791312"/>
            <a:ext cx="3514061" cy="208596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4694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yshared.ru/4/49603/slide_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696579" cy="450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899592" y="188640"/>
            <a:ext cx="727280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35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Участие секции в проекте «Бережливая поликлиника»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964488" cy="374441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расширение полномочий,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altLang="ru-RU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исследований,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пациент-ориентированный </a:t>
            </a:r>
            <a:r>
              <a:rPr lang="ru-RU" altLang="ru-RU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уход,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информированность </a:t>
            </a:r>
            <a:r>
              <a:rPr lang="ru-RU" altLang="ru-RU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консультирование пациентов и их родственников,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</a:t>
            </a:r>
            <a:r>
              <a:rPr lang="ru-RU" altLang="ru-RU" sz="28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профилактической, социальной и психологической помощи в пределах имеющихся </a:t>
            </a:r>
            <a:r>
              <a:rPr lang="ru-RU" altLang="ru-RU" sz="28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компетенций.</a:t>
            </a:r>
            <a:endParaRPr lang="ru-RU" altLang="ru-RU" sz="28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216024" y="116632"/>
            <a:ext cx="8604448" cy="79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Новые принципы работы секции</a:t>
            </a:r>
            <a:endParaRPr lang="ru-RU" altLang="ru-RU" sz="40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11188" y="2492896"/>
            <a:ext cx="8229600" cy="1143000"/>
          </a:xfrm>
        </p:spPr>
        <p:txBody>
          <a:bodyPr/>
          <a:lstStyle/>
          <a:p>
            <a:r>
              <a:rPr lang="ru-RU" altLang="ru-RU" sz="5000" b="1" dirty="0" smtClean="0">
                <a:solidFill>
                  <a:srgbClr val="C00000"/>
                </a:solidFill>
              </a:rPr>
              <a:t>Благодарю за внимание!</a:t>
            </a: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632" y="404664"/>
            <a:ext cx="1050250" cy="88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49" y="271463"/>
            <a:ext cx="842783" cy="118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119664"/>
            <a:ext cx="6948264" cy="124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altLang="ru-RU" sz="1700" b="1" dirty="0" smtClean="0">
                <a:cs typeface="Times New Roman" pitchFamily="18" charset="0"/>
              </a:rPr>
              <a:t>Роль специализированной секции ОПСА</a:t>
            </a:r>
            <a:r>
              <a:rPr lang="ru-RU" altLang="ru-RU" sz="1700" dirty="0" smtClean="0">
                <a:cs typeface="Times New Roman" pitchFamily="18" charset="0"/>
              </a:rPr>
              <a:t/>
            </a:r>
            <a:br>
              <a:rPr lang="ru-RU" altLang="ru-RU" sz="1700" dirty="0" smtClean="0">
                <a:cs typeface="Times New Roman" pitchFamily="18" charset="0"/>
              </a:rPr>
            </a:br>
            <a:r>
              <a:rPr lang="ru-RU" altLang="ru-RU" sz="1700" b="1" dirty="0" smtClean="0">
                <a:cs typeface="Times New Roman" pitchFamily="18" charset="0"/>
              </a:rPr>
              <a:t> «Сестринское дело в первичном здравоохранении»                  в повышении качества оказания медицинской помощи населению Омской области</a:t>
            </a:r>
            <a:endParaRPr lang="ru-RU" sz="17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6024" y="197768"/>
            <a:ext cx="8820472" cy="1143000"/>
          </a:xfrm>
        </p:spPr>
        <p:txBody>
          <a:bodyPr/>
          <a:lstStyle/>
          <a:p>
            <a:pPr eaLnBrk="1" hangingPunct="1"/>
            <a:r>
              <a:rPr lang="ru-RU" altLang="ru-RU" sz="3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Начало амбулаторной помощи                  в России зародилось в  ХI веке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5976" y="1845246"/>
            <a:ext cx="4716462" cy="3311946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2400"/>
              </a:spcAft>
            </a:pPr>
            <a:r>
              <a:rPr lang="ru-RU" altLang="ru-RU" sz="2100" b="1" dirty="0" smtClean="0"/>
              <a:t> В 1089 г. в Киевской Руси было безвозмездное врачевание приходящим больным, в 1620 г. организованы первые гражданские амбулатории. 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</a:pPr>
            <a:r>
              <a:rPr lang="ru-RU" altLang="ru-RU" sz="2100" b="1" dirty="0" smtClean="0"/>
              <a:t> 80-е годы прошлого столетия  принесли нам первые амбулатории, уже в 1913 г. было открыто более 1000 амбулаторий</a:t>
            </a:r>
          </a:p>
        </p:txBody>
      </p:sp>
      <p:pic>
        <p:nvPicPr>
          <p:cNvPr id="6148" name="Picture 7" descr="http://mypresentation.ru/documents/9e15ec25f338e43f563d1b8c1820555e/img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916832"/>
            <a:ext cx="4176018" cy="298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9552" y="515144"/>
            <a:ext cx="8314630" cy="6096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Специализированная секция ОПСА </a:t>
            </a:r>
            <a:br>
              <a:rPr lang="ru-RU" altLang="ru-RU" sz="32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alt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«Сестринское</a:t>
            </a:r>
            <a:r>
              <a:rPr lang="en-US" alt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дело в первичном здравоохранении»</a:t>
            </a:r>
            <a:endParaRPr lang="en-US" altLang="ru-RU" sz="3200" b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7171" name="Picture 6" descr="Члены секции СД в первичном здравоохранении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714883"/>
            <a:ext cx="7200800" cy="412221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206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4000" b="1" dirty="0">
                <a:solidFill>
                  <a:srgbClr val="C00000"/>
                </a:solidFill>
                <a:cs typeface="Times New Roman" pitchFamily="18" charset="0"/>
              </a:rPr>
              <a:t>Задачи секции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-36512" y="847254"/>
            <a:ext cx="9180512" cy="4525962"/>
          </a:xfrm>
        </p:spPr>
        <p:txBody>
          <a:bodyPr/>
          <a:lstStyle/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Определение наиболее актуальных проблем сестринского персонала первичного ЗО, разработка перспективных предложений по их решению. </a:t>
            </a:r>
          </a:p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Развитие современных технологий деятельности сестринского персонала первичного здравоохранения. </a:t>
            </a:r>
          </a:p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Обобщение и распространение передового опыта профессиональной деятельности сестринского персонала первичного здравоохранения. </a:t>
            </a:r>
          </a:p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Развитие научно обоснованной сестринской практики, научных исследований и инновационных технологий в первичном ЗО.</a:t>
            </a:r>
          </a:p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Содействие внедрению профессиональных стандартов оказания различных видов помощи с учетом адекватных норм нагрузки на сестринский персонал.</a:t>
            </a:r>
          </a:p>
          <a:p>
            <a:pPr marL="273050" indent="-273050">
              <a:spcBef>
                <a:spcPts val="0"/>
              </a:spcBef>
              <a:spcAft>
                <a:spcPts val="1800"/>
              </a:spcAft>
            </a:pPr>
            <a:r>
              <a:rPr lang="ru-RU" altLang="ru-RU" sz="1800" b="1" dirty="0" smtClean="0"/>
              <a:t>Содействие профессиональной солидарности, повышенному гуманному и милосердному отношению к гражданам в медицинском сообществе.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233754"/>
              </p:ext>
            </p:extLst>
          </p:nvPr>
        </p:nvGraphicFramePr>
        <p:xfrm>
          <a:off x="251520" y="836712"/>
          <a:ext cx="864096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05664" cy="6206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3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Сестринский персонал первичного ЗО</a:t>
            </a:r>
            <a:endParaRPr lang="ru-RU" altLang="ru-RU" sz="35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5544616" cy="3744416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ru-RU" altLang="ru-RU" sz="25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Большое внимание секция уделяет вопросам проведения санитарно-просветительной работы сестринским персоналом МО, обучая проведению акций среди населения, направленных на профилактику инфекционных и неинфекционных заболеваний</a:t>
            </a:r>
          </a:p>
        </p:txBody>
      </p:sp>
      <p:pic>
        <p:nvPicPr>
          <p:cNvPr id="11268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509" y="980257"/>
            <a:ext cx="3455987" cy="194468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7971" y="3068960"/>
            <a:ext cx="3438525" cy="257968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144016"/>
            <a:ext cx="8805664" cy="6206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50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секции</a:t>
            </a:r>
            <a:endParaRPr lang="ru-RU" altLang="ru-RU" sz="5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144016"/>
            <a:ext cx="8805664" cy="6206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50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секции</a:t>
            </a:r>
            <a:endParaRPr lang="ru-RU" altLang="ru-RU" sz="5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http://xn--80a1adi.xn--p1ai/img/images/specializirovannaya-sekciya-opsa-sd-v-pervichnom-zdravoohranenii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69758"/>
            <a:ext cx="7272808" cy="516369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1"/>
          <p:cNvSpPr>
            <a:spLocks noGrp="1"/>
          </p:cNvSpPr>
          <p:nvPr>
            <p:ph idx="1"/>
          </p:nvPr>
        </p:nvSpPr>
        <p:spPr>
          <a:xfrm>
            <a:off x="0" y="260648"/>
            <a:ext cx="9143999" cy="107964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sz="350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Специалисты отделений в своей работе широко используют новейшие информационные технологии</a:t>
            </a:r>
          </a:p>
        </p:txBody>
      </p:sp>
      <p:pic>
        <p:nvPicPr>
          <p:cNvPr id="14339" name="Picture 4" descr="https://gorobzor.ru/content/news/2017/08/v_bolnicah_bashkirii_za_dva_goda_vydano_5_4_mln_elektronnyh_receptov_image_598da99a8bd8e1.754085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74" y="3382739"/>
            <a:ext cx="3059112" cy="229393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8" descr="http://traumatolog.zagorsk.ru/docs/bolblank/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104" y="3348261"/>
            <a:ext cx="3082925" cy="231298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6" descr="https://medihost.ru/files/omsk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589" y="1771947"/>
            <a:ext cx="3321050" cy="309721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1"/>
          <p:cNvSpPr>
            <a:spLocks noGrp="1"/>
          </p:cNvSpPr>
          <p:nvPr>
            <p:ph idx="1"/>
          </p:nvPr>
        </p:nvSpPr>
        <p:spPr>
          <a:xfrm>
            <a:off x="144017" y="1484784"/>
            <a:ext cx="8748463" cy="1800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электронная перепись населения,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регистр </a:t>
            </a:r>
            <a:r>
              <a:rPr lang="ru-RU" altLang="ru-RU" sz="27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                                  </a:t>
            </a: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бронхиальной астмой и ХОБЛ,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электронная учетная  форма </a:t>
            </a:r>
            <a:r>
              <a:rPr lang="ru-RU" altLang="ru-RU" sz="27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«</a:t>
            </a: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 врачебного участка </a:t>
            </a:r>
            <a:r>
              <a:rPr lang="ru-RU" altLang="ru-RU" sz="27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граждан</a:t>
            </a: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имеющих право </a:t>
            </a:r>
            <a:r>
              <a:rPr lang="ru-RU" altLang="ru-RU" sz="2700" b="1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на </a:t>
            </a:r>
            <a:r>
              <a:rPr lang="ru-RU" altLang="ru-RU" sz="27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получение набора социальных услуг». </a:t>
            </a:r>
          </a:p>
        </p:txBody>
      </p:sp>
      <p:sp>
        <p:nvSpPr>
          <p:cNvPr id="3" name="Объект 1"/>
          <p:cNvSpPr txBox="1">
            <a:spLocks/>
          </p:cNvSpPr>
          <p:nvPr/>
        </p:nvSpPr>
        <p:spPr bwMode="auto">
          <a:xfrm>
            <a:off x="0" y="116632"/>
            <a:ext cx="9143999" cy="107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Использование специализированных программ. Работа с электронной документацией</a:t>
            </a:r>
            <a:endParaRPr lang="ru-RU" altLang="ru-RU" sz="280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2290" name="Picture 2" descr="https://zab.ru/image/800x600/news_registraturafotokmis.r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681562"/>
            <a:ext cx="2916797" cy="218759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owerpoint-template-24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7FCC6A"/>
      </a:lt2>
      <a:accent1>
        <a:srgbClr val="5DBF62"/>
      </a:accent1>
      <a:accent2>
        <a:srgbClr val="7CCD6F"/>
      </a:accent2>
      <a:accent3>
        <a:srgbClr val="FFFFFF"/>
      </a:accent3>
      <a:accent4>
        <a:srgbClr val="404040"/>
      </a:accent4>
      <a:accent5>
        <a:srgbClr val="B6DCB7"/>
      </a:accent5>
      <a:accent6>
        <a:srgbClr val="70BA64"/>
      </a:accent6>
      <a:hlink>
        <a:srgbClr val="48AE5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C86AA"/>
        </a:lt2>
        <a:accent1>
          <a:srgbClr val="4B782A"/>
        </a:accent1>
        <a:accent2>
          <a:srgbClr val="38AFD0"/>
        </a:accent2>
        <a:accent3>
          <a:srgbClr val="FFFFFF"/>
        </a:accent3>
        <a:accent4>
          <a:srgbClr val="404040"/>
        </a:accent4>
        <a:accent5>
          <a:srgbClr val="B1BEAC"/>
        </a:accent5>
        <a:accent6>
          <a:srgbClr val="329EBC"/>
        </a:accent6>
        <a:hlink>
          <a:srgbClr val="9DBC2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7FCC6A"/>
        </a:lt2>
        <a:accent1>
          <a:srgbClr val="5DBF62"/>
        </a:accent1>
        <a:accent2>
          <a:srgbClr val="7CCD6F"/>
        </a:accent2>
        <a:accent3>
          <a:srgbClr val="FFFFFF"/>
        </a:accent3>
        <a:accent4>
          <a:srgbClr val="404040"/>
        </a:accent4>
        <a:accent5>
          <a:srgbClr val="B6DCB7"/>
        </a:accent5>
        <a:accent6>
          <a:srgbClr val="70BA64"/>
        </a:accent6>
        <a:hlink>
          <a:srgbClr val="48AE5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302</Words>
  <Application>Microsoft Office PowerPoint</Application>
  <PresentationFormat>Экран (4:3)</PresentationFormat>
  <Paragraphs>51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Diseño predeterminado</vt:lpstr>
      <vt:lpstr>powerpoint-template-24</vt:lpstr>
      <vt:lpstr>1_Diseño predeterminado</vt:lpstr>
      <vt:lpstr>Презентация PowerPoint</vt:lpstr>
      <vt:lpstr>Начало амбулаторной помощи                  в России зародилось в  ХI веке</vt:lpstr>
      <vt:lpstr>Специализированная секция ОПСА  «Сестринское дело в первичном здравоохранении»</vt:lpstr>
      <vt:lpstr>Задачи секции</vt:lpstr>
      <vt:lpstr>Сестринский персонал первичного ЗО</vt:lpstr>
      <vt:lpstr>Работа секции</vt:lpstr>
      <vt:lpstr>Работа секции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Sveta</cp:lastModifiedBy>
  <cp:revision>228</cp:revision>
  <dcterms:created xsi:type="dcterms:W3CDTF">2010-05-23T14:28:12Z</dcterms:created>
  <dcterms:modified xsi:type="dcterms:W3CDTF">2018-05-02T08:36:03Z</dcterms:modified>
</cp:coreProperties>
</file>