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9" r:id="rId3"/>
    <p:sldId id="300" r:id="rId4"/>
    <p:sldId id="301" r:id="rId5"/>
    <p:sldId id="302" r:id="rId6"/>
    <p:sldId id="303" r:id="rId7"/>
    <p:sldId id="304" r:id="rId8"/>
    <p:sldId id="305" r:id="rId9"/>
    <p:sldId id="306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0000"/>
    <a:srgbClr val="FE9700"/>
    <a:srgbClr val="003399"/>
    <a:srgbClr val="FFCC66"/>
    <a:srgbClr val="FFFFFF"/>
    <a:srgbClr val="FFEFE1"/>
    <a:srgbClr val="FFDBBD"/>
    <a:srgbClr val="800000"/>
    <a:srgbClr val="FF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0" autoAdjust="0"/>
    <p:restoredTop sz="94660"/>
  </p:normalViewPr>
  <p:slideViewPr>
    <p:cSldViewPr>
      <p:cViewPr varScale="1">
        <p:scale>
          <a:sx n="68" d="100"/>
          <a:sy n="68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microsoft.com/office/2007/relationships/hdphoto" Target="../media/hdphoto2.wdp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-73024" y="1916832"/>
            <a:ext cx="9217024" cy="212365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ВСЕРОССИЙСКАЯ АКЦИЯ </a:t>
            </a:r>
          </a:p>
          <a:p>
            <a:pPr algn="ctr"/>
            <a:r>
              <a:rPr lang="ru-RU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«ДЕНЬ БОРЬБЫ ПРОТИВ РАКА»</a:t>
            </a:r>
          </a:p>
          <a:p>
            <a:pPr algn="ctr"/>
            <a:r>
              <a:rPr lang="ru-RU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04.02.2018 г.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00200" y="44624"/>
            <a:ext cx="7956376" cy="707886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Координационный совет ОПСА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5088" y="5229200"/>
            <a:ext cx="8208912" cy="181588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006600"/>
                </a:solidFill>
              </a:rPr>
              <a:t>И.В. Иващенко,</a:t>
            </a:r>
          </a:p>
          <a:p>
            <a:pPr algn="r"/>
            <a:r>
              <a:rPr lang="ru-RU" sz="2800" b="1" dirty="0" smtClean="0">
                <a:solidFill>
                  <a:srgbClr val="006600"/>
                </a:solidFill>
              </a:rPr>
              <a:t>председатель секции ОПСА </a:t>
            </a:r>
          </a:p>
          <a:p>
            <a:pPr algn="r"/>
            <a:r>
              <a:rPr lang="ru-RU" sz="2800" b="1" dirty="0" smtClean="0">
                <a:solidFill>
                  <a:srgbClr val="006600"/>
                </a:solidFill>
              </a:rPr>
              <a:t>«Сестринское дело в онкологии»  </a:t>
            </a:r>
          </a:p>
          <a:p>
            <a:pPr algn="r"/>
            <a:r>
              <a:rPr lang="ru-RU" sz="2800" b="1" i="1" dirty="0" smtClean="0">
                <a:solidFill>
                  <a:srgbClr val="006600"/>
                </a:solidFill>
              </a:rPr>
              <a:t> </a:t>
            </a:r>
            <a:endParaRPr lang="ru-RU" sz="2800" b="1" i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2748" y="2977988"/>
            <a:ext cx="7874528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00" b="1" dirty="0" smtClean="0">
                <a:solidFill>
                  <a:srgbClr val="006600"/>
                </a:solidFill>
              </a:rPr>
              <a:t>Благодарю за внимание!</a:t>
            </a:r>
            <a:endParaRPr lang="ru-RU" sz="5500" b="1" dirty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-27384"/>
            <a:ext cx="7524328" cy="95410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ВСЕРОССИЙСКАЯ АКЦИЯ «ДЕНЬ БОРЬБЫ ПРОТИВ РАКА» 04.02.2018 г.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00200" y="46365"/>
            <a:ext cx="7956376" cy="646331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Всемирный день борьбы против рака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504" y="2332325"/>
            <a:ext cx="539239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ea typeface="Times New Roman" pitchFamily="18" charset="0"/>
                <a:cs typeface="Arial" pitchFamily="34" charset="0"/>
              </a:rPr>
              <a:t>4 февраля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ea typeface="Times New Roman" pitchFamily="18" charset="0"/>
                <a:cs typeface="Arial" pitchFamily="34" charset="0"/>
              </a:rPr>
              <a:t>проведена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ea typeface="Calibri" pitchFamily="34" charset="0"/>
                <a:cs typeface="Arial" pitchFamily="34" charset="0"/>
              </a:rPr>
              <a:t>Всероссийск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ea typeface="Times New Roman" pitchFamily="18" charset="0"/>
                <a:cs typeface="Arial" pitchFamily="34" charset="0"/>
              </a:rPr>
              <a:t>ая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ea typeface="Calibri" pitchFamily="34" charset="0"/>
                <a:cs typeface="Arial" pitchFamily="34" charset="0"/>
              </a:rPr>
              <a:t> акци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ea typeface="Calibri" pitchFamily="34" charset="0"/>
                <a:cs typeface="Arial" pitchFamily="34" charset="0"/>
              </a:rPr>
              <a:t>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C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ea typeface="Times New Roman" pitchFamily="18" charset="0"/>
                <a:cs typeface="Arial" pitchFamily="34" charset="0"/>
              </a:rPr>
              <a:t>«Мы можем. Я могу».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C0000"/>
              </a:solidFill>
              <a:effectLst/>
              <a:cs typeface="Arial" pitchFamily="34" charset="0"/>
            </a:endParaRPr>
          </a:p>
        </p:txBody>
      </p:sp>
      <p:pic>
        <p:nvPicPr>
          <p:cNvPr id="6" name="Рисунок 5" descr="плакат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58457" y="1232555"/>
            <a:ext cx="3678039" cy="5292789"/>
          </a:xfrm>
          <a:prstGeom prst="rect">
            <a:avLst/>
          </a:prstGeom>
          <a:ln>
            <a:solidFill>
              <a:srgbClr val="006600"/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-27384"/>
            <a:ext cx="7956376" cy="9648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500" b="1" dirty="0" smtClean="0">
                <a:solidFill>
                  <a:schemeClr val="bg1"/>
                </a:solidFill>
              </a:rPr>
              <a:t>Приняли участие 35 МО </a:t>
            </a:r>
          </a:p>
          <a:p>
            <a:pPr algn="ctr">
              <a:lnSpc>
                <a:spcPct val="80000"/>
              </a:lnSpc>
            </a:pPr>
            <a:r>
              <a:rPr lang="ru-RU" sz="3500" b="1" dirty="0" smtClean="0">
                <a:solidFill>
                  <a:schemeClr val="bg1"/>
                </a:solidFill>
              </a:rPr>
              <a:t>Омской области</a:t>
            </a:r>
            <a:endParaRPr lang="ru-RU" sz="3500" b="1" dirty="0">
              <a:solidFill>
                <a:schemeClr val="bg1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598022"/>
            <a:ext cx="882047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0000"/>
              </a:buClr>
              <a:buSzPct val="120000"/>
              <a:buFont typeface="Wingdings" pitchFamily="2" charset="2"/>
              <a:buChar char="ü"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ea typeface="Times New Roman" pitchFamily="18" charset="0"/>
                <a:cs typeface="Arial" pitchFamily="34" charset="0"/>
              </a:rPr>
              <a:t>областные (14):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0000"/>
              </a:buClr>
              <a:buSzPct val="120000"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ОКБ, КПБ им. Н.Н. </a:t>
            </a:r>
            <a:r>
              <a:rPr kumimoji="0" lang="ru-RU" sz="21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Солодникова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, ОДКБ, ККВД, стоматологическая поликлиника, КОД, НД, ВФД, ГВВ, КДЦ, центр крови, ИКБ № 1 им. Д.М. Долматова, КПТД № 4, СДР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72008" y="3068960"/>
            <a:ext cx="89644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120000"/>
              <a:buFont typeface="Wingdings" pitchFamily="2" charset="2"/>
              <a:buChar char="ü"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ea typeface="Times New Roman" pitchFamily="18" charset="0"/>
                <a:cs typeface="Arial" pitchFamily="34" charset="0"/>
              </a:rPr>
              <a:t>сельские (8):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Марьяновская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 ЦРБ, Полтавская ЦРБ, </a:t>
            </a:r>
            <a:r>
              <a:rPr kumimoji="0" lang="ru-RU" sz="21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Большереченская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 ЦРБ, </a:t>
            </a:r>
            <a:r>
              <a:rPr kumimoji="0" lang="ru-RU" sz="21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Любинская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 ЦРБ, </a:t>
            </a:r>
            <a:r>
              <a:rPr kumimoji="0" lang="ru-RU" sz="21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Седельниковская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 ЦРБ, Тарская ЦРБ, </a:t>
            </a:r>
            <a:r>
              <a:rPr kumimoji="0" lang="ru-RU" sz="21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Муромцевская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 ЦРБ, </a:t>
            </a:r>
            <a:r>
              <a:rPr kumimoji="0" lang="ru-RU" sz="21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Называевская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 ЦРБ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72008" y="4671427"/>
            <a:ext cx="889248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120000"/>
              <a:buFont typeface="Wingdings" pitchFamily="2" charset="2"/>
              <a:buChar char="ü"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ea typeface="Times New Roman" pitchFamily="18" charset="0"/>
                <a:cs typeface="Arial" pitchFamily="34" charset="0"/>
              </a:rPr>
              <a:t>городские (12):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ККД, ГКПЦ (акушерский </a:t>
            </a:r>
            <a:r>
              <a:rPr kumimoji="0" lang="ru-RU" sz="21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стац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.), ГКПЦ (педиатрический </a:t>
            </a:r>
            <a:r>
              <a:rPr kumimoji="0" lang="ru-RU" sz="21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стац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.),  ГП № 1, ГП № 2, ДСП № 1, ГП № 11, ГБ № 3, ГК БСМП № 1, ГП № 6, ГБ № 7, ГСП № 3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cs typeface="Arial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72008" y="5877272"/>
            <a:ext cx="882047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ct val="120000"/>
              <a:buFont typeface="Wingdings" pitchFamily="2" charset="2"/>
              <a:buChar char="ü"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ea typeface="Times New Roman" pitchFamily="18" charset="0"/>
                <a:cs typeface="Arial" pitchFamily="34" charset="0"/>
              </a:rPr>
              <a:t>учреждения социальной службы (1): 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Arial" pitchFamily="34" charset="0"/>
              </a:rPr>
              <a:t>Нежинский геронтологический центр.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763688" y="-27384"/>
            <a:ext cx="6552728" cy="96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500" b="1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Участие приняли 1808 чел. сестринского персонала</a:t>
            </a:r>
            <a:endParaRPr lang="ru-RU" sz="35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КПТД № 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00251" y="1279320"/>
            <a:ext cx="3352325" cy="2293696"/>
          </a:xfrm>
          <a:prstGeom prst="rect">
            <a:avLst/>
          </a:prstGeom>
          <a:ln>
            <a:solidFill>
              <a:srgbClr val="92D050"/>
            </a:solidFill>
          </a:ln>
        </p:spPr>
      </p:pic>
      <p:pic>
        <p:nvPicPr>
          <p:cNvPr id="5" name="Рисунок 4" descr="СРД.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3" y="3789040"/>
            <a:ext cx="2640414" cy="2304256"/>
          </a:xfrm>
          <a:prstGeom prst="rect">
            <a:avLst/>
          </a:prstGeom>
          <a:ln>
            <a:solidFill>
              <a:srgbClr val="92D050"/>
            </a:solidFill>
          </a:ln>
        </p:spPr>
      </p:pic>
      <p:pic>
        <p:nvPicPr>
          <p:cNvPr id="7" name="Рисунок 6" descr="Тарская ЦРБ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043" y="1268761"/>
            <a:ext cx="3072341" cy="2304256"/>
          </a:xfrm>
          <a:prstGeom prst="rect">
            <a:avLst/>
          </a:prstGeom>
          <a:ln>
            <a:solidFill>
              <a:srgbClr val="92D050"/>
            </a:solidFill>
          </a:ln>
        </p:spPr>
      </p:pic>
      <p:pic>
        <p:nvPicPr>
          <p:cNvPr id="11" name="Рисунок 10" descr="НД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087" y="3781325"/>
            <a:ext cx="3036073" cy="2311971"/>
          </a:xfrm>
          <a:prstGeom prst="rect">
            <a:avLst/>
          </a:prstGeom>
          <a:ln>
            <a:solidFill>
              <a:srgbClr val="92D050"/>
            </a:solidFill>
          </a:ln>
        </p:spPr>
      </p:pic>
      <p:pic>
        <p:nvPicPr>
          <p:cNvPr id="12" name="Рисунок 11" descr="ДСП № 1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3781325"/>
            <a:ext cx="2829609" cy="2311971"/>
          </a:xfrm>
          <a:prstGeom prst="rect">
            <a:avLst/>
          </a:prstGeom>
          <a:ln>
            <a:solidFill>
              <a:srgbClr val="92D050"/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75656" y="102984"/>
            <a:ext cx="7452320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700" b="1" dirty="0" smtClean="0">
                <a:solidFill>
                  <a:schemeClr val="bg1"/>
                </a:solidFill>
                <a:cs typeface="Arial" pitchFamily="34" charset="0"/>
              </a:rPr>
              <a:t>Материалы для проведения акции</a:t>
            </a:r>
            <a:endParaRPr lang="ru-RU" sz="37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ККД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4149079"/>
            <a:ext cx="3745880" cy="2272091"/>
          </a:xfrm>
          <a:prstGeom prst="rect">
            <a:avLst/>
          </a:prstGeom>
          <a:ln>
            <a:solidFill>
              <a:srgbClr val="92D050"/>
            </a:solidFill>
          </a:ln>
        </p:spPr>
      </p:pic>
      <p:pic>
        <p:nvPicPr>
          <p:cNvPr id="13" name="Рисунок 12" descr="ККД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76917" y="4149079"/>
            <a:ext cx="3851059" cy="2308503"/>
          </a:xfrm>
          <a:prstGeom prst="rect">
            <a:avLst/>
          </a:prstGeom>
          <a:ln>
            <a:solidFill>
              <a:srgbClr val="92D050"/>
            </a:solidFill>
          </a:ln>
        </p:spPr>
      </p:pic>
      <p:pic>
        <p:nvPicPr>
          <p:cNvPr id="5" name="Рисунок 4" descr="Стоматологическая поликлиника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1720" y="1196752"/>
            <a:ext cx="4939742" cy="3233397"/>
          </a:xfrm>
          <a:prstGeom prst="rect">
            <a:avLst/>
          </a:prstGeom>
          <a:ln>
            <a:solidFill>
              <a:srgbClr val="92D050"/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547664" y="44624"/>
            <a:ext cx="74523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Мероприятия в рамках акции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ГБ № 7.JPG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5065" y="3744999"/>
            <a:ext cx="3640871" cy="2873135"/>
          </a:xfrm>
          <a:prstGeom prst="rect">
            <a:avLst/>
          </a:prstGeom>
          <a:ln>
            <a:solidFill>
              <a:srgbClr val="92D050"/>
            </a:solidFill>
          </a:ln>
        </p:spPr>
      </p:pic>
      <p:pic>
        <p:nvPicPr>
          <p:cNvPr id="7" name="Рисунок 6" descr="Гинекологическая больница.JPG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884" y="3745770"/>
            <a:ext cx="3894886" cy="2857661"/>
          </a:xfrm>
          <a:prstGeom prst="rect">
            <a:avLst/>
          </a:prstGeom>
          <a:ln>
            <a:solidFill>
              <a:srgbClr val="92D050"/>
            </a:solidFill>
          </a:ln>
        </p:spPr>
      </p:pic>
      <p:pic>
        <p:nvPicPr>
          <p:cNvPr id="5" name="Рисунок 4" descr="ККВД.jpg"/>
          <p:cNvPicPr>
            <a:picLocks noChangeAspect="1"/>
          </p:cNvPicPr>
          <p:nvPr/>
        </p:nvPicPr>
        <p:blipFill>
          <a:blip r:embed="rId6" cstate="screen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124744"/>
            <a:ext cx="3851177" cy="2888800"/>
          </a:xfrm>
          <a:prstGeom prst="rect">
            <a:avLst/>
          </a:prstGeom>
          <a:ln>
            <a:solidFill>
              <a:srgbClr val="92D050"/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259632" y="-99392"/>
            <a:ext cx="7812360" cy="1067526"/>
          </a:xfrm>
          <a:prstGeom prst="round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500" b="1" dirty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Профилактической работой </a:t>
            </a:r>
            <a:r>
              <a:rPr lang="ru-RU" sz="3500" b="1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охвачен </a:t>
            </a:r>
            <a:endParaRPr lang="ru-RU" sz="3500" b="1" dirty="0">
              <a:solidFill>
                <a:schemeClr val="bg1"/>
              </a:solidFill>
              <a:ea typeface="Calibri" pitchFamily="34" charset="0"/>
              <a:cs typeface="Arial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ru-RU" sz="3500" b="1" dirty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 7301 человек</a:t>
            </a:r>
          </a:p>
        </p:txBody>
      </p:sp>
      <p:pic>
        <p:nvPicPr>
          <p:cNvPr id="4" name="Рисунок 3" descr="ОДКБ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4627" y="3959245"/>
            <a:ext cx="4065173" cy="2710115"/>
          </a:xfrm>
          <a:prstGeom prst="rect">
            <a:avLst/>
          </a:prstGeom>
          <a:ln>
            <a:solidFill>
              <a:srgbClr val="92D050"/>
            </a:solidFill>
          </a:ln>
        </p:spPr>
      </p:pic>
      <p:pic>
        <p:nvPicPr>
          <p:cNvPr id="7" name="Рисунок 6" descr="Центр крови.jpg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7704" y="1196752"/>
            <a:ext cx="5571233" cy="2654475"/>
          </a:xfrm>
          <a:prstGeom prst="rect">
            <a:avLst/>
          </a:prstGeom>
          <a:ln>
            <a:solidFill>
              <a:srgbClr val="92D050"/>
            </a:solidFill>
          </a:ln>
        </p:spPr>
      </p:pic>
      <p:pic>
        <p:nvPicPr>
          <p:cNvPr id="8" name="Рисунок 7" descr="ГВВ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3995243"/>
            <a:ext cx="4104465" cy="2674117"/>
          </a:xfrm>
          <a:prstGeom prst="rect">
            <a:avLst/>
          </a:prstGeom>
          <a:ln>
            <a:solidFill>
              <a:srgbClr val="92D050"/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259632" y="15848"/>
            <a:ext cx="7884368" cy="96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500" b="1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По результатам акции получены положительные отзывы от населения</a:t>
            </a:r>
            <a:endParaRPr lang="ru-RU" sz="350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ГСП № 3.jpg"/>
          <p:cNvPicPr>
            <a:picLocks noChangeAspect="1"/>
          </p:cNvPicPr>
          <p:nvPr/>
        </p:nvPicPr>
        <p:blipFill>
          <a:blip r:embed="rId2" cstate="screen">
            <a:lum bright="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04" y="2204864"/>
            <a:ext cx="2548327" cy="3456384"/>
          </a:xfrm>
          <a:prstGeom prst="rect">
            <a:avLst/>
          </a:prstGeom>
          <a:ln>
            <a:solidFill>
              <a:srgbClr val="92D050"/>
            </a:solidFill>
          </a:ln>
        </p:spPr>
      </p:pic>
      <p:pic>
        <p:nvPicPr>
          <p:cNvPr id="11" name="Рисунок 10" descr="ГКПЦ (акушерский стационар)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268760"/>
            <a:ext cx="3295086" cy="2553692"/>
          </a:xfrm>
          <a:prstGeom prst="rect">
            <a:avLst/>
          </a:prstGeom>
          <a:ln>
            <a:solidFill>
              <a:srgbClr val="92D050"/>
            </a:solidFill>
          </a:ln>
        </p:spPr>
      </p:pic>
      <p:pic>
        <p:nvPicPr>
          <p:cNvPr id="14" name="Рисунок 13" descr="Муромцевская ЦРБ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1090" y="4002472"/>
            <a:ext cx="3295086" cy="2594880"/>
          </a:xfrm>
          <a:prstGeom prst="rect">
            <a:avLst/>
          </a:prstGeom>
          <a:ln>
            <a:solidFill>
              <a:srgbClr val="92D050"/>
            </a:solidFill>
          </a:ln>
        </p:spPr>
      </p:pic>
      <p:pic>
        <p:nvPicPr>
          <p:cNvPr id="16" name="Рисунок 15" descr="СРД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18050" y="1268759"/>
            <a:ext cx="2718446" cy="2543393"/>
          </a:xfrm>
          <a:prstGeom prst="rect">
            <a:avLst/>
          </a:prstGeom>
          <a:ln>
            <a:solidFill>
              <a:srgbClr val="92D050"/>
            </a:solidFill>
          </a:ln>
        </p:spPr>
      </p:pic>
      <p:pic>
        <p:nvPicPr>
          <p:cNvPr id="17" name="Рисунок 16" descr="ОКБ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2023" y="4023066"/>
            <a:ext cx="2734473" cy="2574286"/>
          </a:xfrm>
          <a:prstGeom prst="rect">
            <a:avLst/>
          </a:prstGeom>
          <a:ln>
            <a:solidFill>
              <a:srgbClr val="92D050"/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91680" y="0"/>
            <a:ext cx="65527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Всероссийск</a:t>
            </a:r>
            <a:r>
              <a:rPr lang="ru-RU" sz="2800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ая</a:t>
            </a:r>
            <a:r>
              <a:rPr lang="ru-RU" sz="2800" b="1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 акци</a:t>
            </a:r>
            <a:r>
              <a:rPr lang="ru-RU" sz="2800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я</a:t>
            </a:r>
            <a:r>
              <a:rPr lang="ru-RU" sz="2800" b="1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, посвященн</a:t>
            </a:r>
            <a:r>
              <a:rPr lang="ru-RU" sz="2800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ая</a:t>
            </a:r>
            <a:r>
              <a:rPr lang="ru-RU" sz="2800" b="1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 Всемирному дню борьбы </a:t>
            </a:r>
            <a:r>
              <a:rPr lang="ru-RU" sz="2800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против</a:t>
            </a:r>
            <a:r>
              <a:rPr lang="ru-RU" sz="2800" b="1" dirty="0" smtClean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 рак</a:t>
            </a:r>
            <a:r>
              <a:rPr lang="ru-RU" sz="2800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а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2" name="Рисунок 11" descr="_MG_612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124744"/>
            <a:ext cx="6408712" cy="4272475"/>
          </a:xfrm>
          <a:prstGeom prst="rect">
            <a:avLst/>
          </a:prstGeom>
          <a:ln>
            <a:solidFill>
              <a:srgbClr val="92D050"/>
            </a:solidFill>
          </a:ln>
        </p:spPr>
      </p:pic>
      <p:sp>
        <p:nvSpPr>
          <p:cNvPr id="15" name="Скругленный прямоугольник 14"/>
          <p:cNvSpPr/>
          <p:nvPr/>
        </p:nvSpPr>
        <p:spPr>
          <a:xfrm>
            <a:off x="179512" y="5445224"/>
            <a:ext cx="8820980" cy="12241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5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500" b="1" dirty="0" smtClean="0">
                <a:solidFill>
                  <a:srgbClr val="C00000"/>
                </a:solidFill>
              </a:rPr>
              <a:t>Выражаем благодарность всем участникам акции за проведенную работу!</a:t>
            </a:r>
          </a:p>
          <a:p>
            <a:pPr algn="ctr"/>
            <a:endParaRPr lang="ru-RU" sz="3500" b="1" dirty="0" smtClean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1582</TotalTime>
  <Words>246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225</cp:revision>
  <dcterms:created xsi:type="dcterms:W3CDTF">2011-02-11T04:51:45Z</dcterms:created>
  <dcterms:modified xsi:type="dcterms:W3CDTF">2018-05-02T08:36:31Z</dcterms:modified>
</cp:coreProperties>
</file>