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84" r:id="rId6"/>
    <p:sldId id="260" r:id="rId7"/>
    <p:sldId id="261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5" r:id="rId16"/>
    <p:sldId id="262" r:id="rId17"/>
    <p:sldId id="263" r:id="rId18"/>
    <p:sldId id="264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  <a:srgbClr val="D60093"/>
    <a:srgbClr val="CC0066"/>
    <a:srgbClr val="003399"/>
    <a:srgbClr val="000099"/>
    <a:srgbClr val="800080"/>
    <a:srgbClr val="9933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91" autoAdjust="0"/>
  </p:normalViewPr>
  <p:slideViewPr>
    <p:cSldViewPr>
      <p:cViewPr>
        <p:scale>
          <a:sx n="66" d="100"/>
          <a:sy n="66" d="100"/>
        </p:scale>
        <p:origin x="-42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17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3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5.png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microsoft.com/office/2007/relationships/hdphoto" Target="../media/hdphoto5.wdp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Relationship Id="rId9" Type="http://schemas.openxmlformats.org/officeDocument/2006/relationships/image" Target="../media/image4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41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53.jpe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41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microsoft.com/office/2007/relationships/hdphoto" Target="../media/hdphoto7.wdp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microsoft.com/office/2007/relationships/hdphoto" Target="../media/hdphoto5.wdp"/><Relationship Id="rId7" Type="http://schemas.openxmlformats.org/officeDocument/2006/relationships/image" Target="../media/image64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1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43.png"/><Relationship Id="rId7" Type="http://schemas.openxmlformats.org/officeDocument/2006/relationships/image" Target="../media/image71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72.jpe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microsoft.com/office/2007/relationships/hdphoto" Target="../media/hdphoto8.wdp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41.gif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microsoft.com/office/2007/relationships/hdphoto" Target="../media/hdphoto9.wdp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41.gif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7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0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81.jpeg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6.png"/><Relationship Id="rId4" Type="http://schemas.openxmlformats.org/officeDocument/2006/relationships/image" Target="../media/image2.gif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84.jpe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6.jpe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8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90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microsoft.com/office/2007/relationships/hdphoto" Target="../media/hdphoto5.wdp"/><Relationship Id="rId7" Type="http://schemas.openxmlformats.org/officeDocument/2006/relationships/image" Target="../media/image9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11" Type="http://schemas.openxmlformats.org/officeDocument/2006/relationships/image" Target="../media/image41.gif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43.png"/><Relationship Id="rId9" Type="http://schemas.openxmlformats.org/officeDocument/2006/relationships/image" Target="../media/image9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9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100.jpe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jpeg"/><Relationship Id="rId4" Type="http://schemas.openxmlformats.org/officeDocument/2006/relationships/image" Target="../media/image41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102.jpe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41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5.jpeg"/><Relationship Id="rId4" Type="http://schemas.openxmlformats.org/officeDocument/2006/relationships/image" Target="../media/image41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10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7" Type="http://schemas.openxmlformats.org/officeDocument/2006/relationships/image" Target="../media/image41.gif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gif"/><Relationship Id="rId5" Type="http://schemas.openxmlformats.org/officeDocument/2006/relationships/image" Target="../media/image110.gif"/><Relationship Id="rId4" Type="http://schemas.openxmlformats.org/officeDocument/2006/relationships/image" Target="../media/image10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2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5.png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20663008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472" y="675487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472" y="2763719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0464" y="4779943"/>
            <a:ext cx="41460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2324487"/>
            <a:ext cx="7377341" cy="24006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7500" b="1" dirty="0" smtClean="0">
                <a:ln w="28575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Торжественная </a:t>
            </a:r>
          </a:p>
          <a:p>
            <a:pPr algn="ctr"/>
            <a:r>
              <a:rPr lang="ru-RU" sz="7500" b="1" dirty="0" smtClean="0">
                <a:ln w="28575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часть</a:t>
            </a:r>
            <a:endParaRPr lang="ru-RU" sz="7500" b="1" dirty="0"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87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veta\Desktop\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9590" y="-9909"/>
            <a:ext cx="9163589" cy="68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3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2008" y="1268760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35-летним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6012577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Одесской ЦРБ</a:t>
            </a:r>
            <a:endParaRPr lang="ru-RU" sz="3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3" name="Picture 2" descr="C:\Users\Sveta\Desktop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6542" y="2805827"/>
            <a:ext cx="2142219" cy="3030983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F:\Загрузки\Заседания комитетов\КС\Презентация. Награждение\Признание Советам\5. Одесская ЦРБ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064" y="2852936"/>
            <a:ext cx="5699112" cy="3055882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73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veta\Desktop\nature_cg-seasons-spring-summer-widescreen--02_10-1024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1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5496" y="1292567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35-летним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5962" y="6027965"/>
            <a:ext cx="892053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ГБ № 17</a:t>
            </a:r>
            <a:endParaRPr lang="ru-RU" sz="35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4" name="Picture 2" descr="F:\Загрузки\Заседания комитетов\КС\Презентация. Награждение\Признание Советам\6. ГБ № 1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408" y="2779094"/>
            <a:ext cx="5629040" cy="3098178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43" y="2780928"/>
            <a:ext cx="2277029" cy="3096344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32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veta\Desktop\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9590" y="-9909"/>
            <a:ext cx="9163589" cy="68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2008" y="1268760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30-летним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6012577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Омской ЦРБ</a:t>
            </a:r>
            <a:endParaRPr lang="ru-RU" sz="3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3" name="Рисунок 22" descr="DSCN0319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1497" y="2780928"/>
            <a:ext cx="5908695" cy="2988351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4" name="Picture 2" descr="C:\Users\Sveta\Desktop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780928"/>
            <a:ext cx="2142219" cy="3030983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8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veta\Desktop\nature_cg-seasons-spring-summer-widescreen--02_10-1024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5496" y="1292567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30-летним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5962" y="6027965"/>
            <a:ext cx="892053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КДЦ</a:t>
            </a:r>
            <a:endParaRPr lang="ru-RU" sz="35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4" name="Picture 2" descr="F:\Загрузки\Заседания комитетов\КС\Презентация. Награждение\Признание Советам\8. КДЦ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2780928"/>
            <a:ext cx="5722477" cy="3096344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9138" y="2780927"/>
            <a:ext cx="2277029" cy="3096345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2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veta\Desktop\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9590" y="-9909"/>
            <a:ext cx="9163589" cy="68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3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5496" y="1292567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10-летним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5962" y="6146140"/>
            <a:ext cx="8920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Оконешниковской ЦРБ</a:t>
            </a:r>
            <a:endParaRPr lang="ru-RU" sz="28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3316" name="Picture 4" descr="F:\Загрузки\Заседания комитетов\КС\Презентация. Награждение\Признание Советам\9. Оконешниковская ЦРБ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2704169"/>
            <a:ext cx="5184576" cy="3376227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777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0359" y="2709123"/>
            <a:ext cx="2454089" cy="3371273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04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nastol.com.ua/pic/201403/1440x900/nastol.com.ua-901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34"/>
            <a:ext cx="9144000" cy="685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foto-cvetov.com/1/lilija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850278"/>
            <a:ext cx="1651787" cy="302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avatars.mds.yandex.net/get-pdb/216365/8c7ef66d-4163-4c2f-824c-a02fab5f3cfe/orig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458710"/>
            <a:ext cx="2298170" cy="239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animashki.info/uploads/posts/2016-06/1465807477_1947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223" y="476672"/>
            <a:ext cx="2182709" cy="196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17111"/>
            <a:ext cx="687720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i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Поздравляем!</a:t>
            </a:r>
            <a:endParaRPr lang="ru-RU" sz="10000" b="1" i="1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5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F:\Загрузки\Заседания комитетов\КС\Презентация. Награждение\Лучший сестринский коллектив - 39 слайдов, на каждую МО\Фото для слайдов\1. ОКБ\01. Консультативная поликлиника ОКБ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5659" y="2334210"/>
            <a:ext cx="2896024" cy="188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8161" y="4083160"/>
            <a:ext cx="39578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3399"/>
                </a:solidFill>
              </a:rPr>
              <a:t>Консультативная поликлиника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4070017"/>
            <a:ext cx="45330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3399"/>
                </a:solidFill>
              </a:rPr>
              <a:t>Гастроэнтерологическое отделение</a:t>
            </a:r>
          </a:p>
        </p:txBody>
      </p:sp>
      <p:pic>
        <p:nvPicPr>
          <p:cNvPr id="14344" name="Picture 8" descr="F:\Загрузки\Заседания комитетов\КС\Презентация. Награждение\Лучший сестринский коллектив - 39 слайдов, на каждую МО\Фото для слайдов\1. ОКБ\03. ОКБ. Оперативный отдел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662206"/>
            <a:ext cx="2888586" cy="18631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6381328"/>
            <a:ext cx="26380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3399"/>
                </a:solidFill>
              </a:rPr>
              <a:t>Оперативный отдел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517303"/>
            <a:ext cx="7829196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ОБЛАСТНАЯ КЛИНИЧЕСКАЯ БОЛЬНИЦА</a:t>
            </a:r>
            <a:endParaRPr lang="ru-RU" sz="34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45" name="Picture 9" descr="F:\Загрузки\Заседания комитетов\КС\Презентация. Награждение\Лучший сестринский коллектив - 39 слайдов, на каждую МО\Фото для слайдов\1. ОКБ\04. ОКБ. Отд. оперблока № 2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4626" y="4668889"/>
            <a:ext cx="2888587" cy="18564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0032" y="6382489"/>
            <a:ext cx="34669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3399"/>
                </a:solidFill>
              </a:rPr>
              <a:t>Отделение </a:t>
            </a:r>
            <a:r>
              <a:rPr lang="ru-RU" sz="2200" b="1" dirty="0" err="1" smtClean="0">
                <a:solidFill>
                  <a:srgbClr val="003399"/>
                </a:solidFill>
              </a:rPr>
              <a:t>оперблока</a:t>
            </a:r>
            <a:r>
              <a:rPr lang="ru-RU" sz="2200" b="1" dirty="0" smtClean="0">
                <a:solidFill>
                  <a:srgbClr val="003399"/>
                </a:solidFill>
              </a:rPr>
              <a:t> </a:t>
            </a:r>
            <a:r>
              <a:rPr lang="ru-RU" sz="2200" b="1" dirty="0">
                <a:solidFill>
                  <a:srgbClr val="003399"/>
                </a:solidFill>
              </a:rPr>
              <a:t>№ 2</a:t>
            </a:r>
          </a:p>
        </p:txBody>
      </p:sp>
      <p:pic>
        <p:nvPicPr>
          <p:cNvPr id="14343" name="Picture 7" descr="F:\Загрузки\Заседания комитетов\КС\Презентация. Награждение\Лучший сестринский коллектив - 39 слайдов, на каждую МО\Фото для слайдов\1. ОКБ\02. ОКБ. Гастроэнтеролог. отд.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1806" y="2256526"/>
            <a:ext cx="2888586" cy="1892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5295" y="1866890"/>
            <a:ext cx="85331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ОБЛАСТНАЯ ДЕТСКАЯ КЛИНИЧЕСКАЯ БОЛЬНИЦА</a:t>
            </a:r>
            <a:endParaRPr lang="ru-RU" sz="3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9854" y="5661248"/>
            <a:ext cx="34663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solidFill>
                  <a:srgbClr val="003399"/>
                </a:solidFill>
              </a:rPr>
              <a:t>Гастронефрологическое</a:t>
            </a:r>
            <a:r>
              <a:rPr lang="ru-RU" sz="2400" b="1" dirty="0">
                <a:solidFill>
                  <a:srgbClr val="003399"/>
                </a:solidFill>
              </a:rPr>
              <a:t> 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99"/>
                </a:solidFill>
              </a:rPr>
              <a:t>отделение</a:t>
            </a:r>
            <a:endParaRPr lang="ru-RU" sz="2400" b="1" dirty="0">
              <a:solidFill>
                <a:srgbClr val="0033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20504" y="5613047"/>
            <a:ext cx="4523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99"/>
                </a:solidFill>
              </a:rPr>
              <a:t>Отделение для новорожденных недоношенных детей стационара</a:t>
            </a:r>
          </a:p>
        </p:txBody>
      </p:sp>
      <p:pic>
        <p:nvPicPr>
          <p:cNvPr id="17411" name="Picture 3" descr="F:\Загрузки\Заседания комитетов\КС\Презентация. Награждение\Лучший сестринский коллектив - 39 слайдов, на каждую МО\Фото для слайдов\2. ОДКБ\05. ОДКБ. Гастронефролог. отд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752367"/>
            <a:ext cx="4343984" cy="283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F:\Загрузки\Заседания комитетов\КС\Презентация. Награждение\Лучший сестринский коллектив - 39 слайдов, на каждую МО\Фото для слайдов\2. ОДКБ\06. ОДКБ. Отд. для новорожд. недонош. детей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04" y="2737937"/>
            <a:ext cx="4343984" cy="28095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0319" y="1484784"/>
            <a:ext cx="8330743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КЛИНИЧЕСКИЙ </a:t>
            </a:r>
          </a:p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КОЖНО-ВЕНЕРОЛОГИЧЕСКИЙ ДИСПАНСЕР</a:t>
            </a:r>
            <a:endParaRPr lang="ru-RU" sz="34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6228601"/>
            <a:ext cx="6206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Поликлиническое отделение № 6</a:t>
            </a:r>
          </a:p>
        </p:txBody>
      </p:sp>
      <p:pic>
        <p:nvPicPr>
          <p:cNvPr id="18435" name="Picture 3" descr="F:\Загрузки\Заседания комитетов\КС\Презентация. Награждение\Лучший сестринский коллектив - 39 слайдов, на каждую МО\Фото для слайдов\3. ККВД\07. ККВД. Поликлин. отд. № 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0004" y="2661098"/>
            <a:ext cx="5488300" cy="36482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3128" y="1661319"/>
            <a:ext cx="7742056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СТОМАТОЛОГИЧЕСКАЯ ПОЛИКЛИНИКА</a:t>
            </a:r>
            <a:endParaRPr lang="ru-RU" sz="34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5769" y="6165304"/>
            <a:ext cx="76992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Отделение ортопедической стоматологии</a:t>
            </a:r>
          </a:p>
        </p:txBody>
      </p:sp>
      <p:pic>
        <p:nvPicPr>
          <p:cNvPr id="19458" name="Picture 2" descr="F:\Загрузки\Заседания комитетов\КС\Презентация. Награждение\Лучший сестринский коллектив - 39 слайдов, на каждую МО\Фото для слайдов\4. Стом по-ка\08. Стом. пол-ка. Отд. ортопед. стоматологии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414938"/>
            <a:ext cx="5760640" cy="38157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67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2.bp.blogspot.com/-RRIDmE80c5E/UcPhCxSKEGI/AAAAAAAAAHY/5LZZGiAzArQ/s1600/Awards_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1882"/>
            <a:ext cx="89017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5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особый вклад в развитие ОПСА </a:t>
            </a:r>
          </a:p>
        </p:txBody>
      </p:sp>
      <p:pic>
        <p:nvPicPr>
          <p:cNvPr id="2051" name="Picture 3" descr="F:\Загрузки\Заседания комитетов\КС\Презентация. Награждение\За особый вклад в развитие ОПСА\Samsung_Galaxy_Tab_3_10_1_P5220 ПОДАРОК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0898" y="4559736"/>
            <a:ext cx="2185557" cy="15690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6040898" y="908513"/>
            <a:ext cx="1915478" cy="1872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8020" y="4783410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7516" y="2852936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0410" y="894978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496" y="4976589"/>
            <a:ext cx="58681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Татьяна Викторовна </a:t>
            </a: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Саитова, 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секции ОПСА «Акушерское дело», заместитель председателя секции РАМС «Акушерское дело»</a:t>
            </a:r>
            <a:endParaRPr lang="ru-RU" sz="24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853872"/>
            <a:ext cx="3195993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56" y="2780928"/>
            <a:ext cx="3195993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Загрузки\Заседания комитетов\КС\Презентация. Награждение\За особый вклад в развитие ОПСА\1. Саитова Т.В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6922" y="980728"/>
            <a:ext cx="2969054" cy="395825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533" y="1147325"/>
            <a:ext cx="954795" cy="13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48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0808"/>
            <a:ext cx="7716216" cy="6771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ГОСПИТАЛЬ ДЛЯ ВЕТЕРАНОВ ВОЙН</a:t>
            </a:r>
            <a:endParaRPr lang="ru-RU" sz="38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09" y="6165304"/>
            <a:ext cx="5278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Неврологическое отделение</a:t>
            </a:r>
          </a:p>
        </p:txBody>
      </p:sp>
      <p:pic>
        <p:nvPicPr>
          <p:cNvPr id="20482" name="Picture 2" descr="F:\Загрузки\Заседания комитетов\КС\Презентация. Награждение\Лучший сестринский коллектив - 39 слайдов, на каждую МО\Фото для слайдов\5. ГВВ\09. ГВВ. Невролог. отделение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2348880"/>
            <a:ext cx="6048672" cy="37799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71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71276" y="1628800"/>
            <a:ext cx="3713197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ЦЕНТР КРОВИ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0984" y="6093296"/>
            <a:ext cx="7733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Отдел комплектования донорских кадров</a:t>
            </a:r>
          </a:p>
        </p:txBody>
      </p:sp>
      <p:pic>
        <p:nvPicPr>
          <p:cNvPr id="21506" name="Picture 2" descr="F:\Загрузки\Заседания комитетов\КС\Презентация. Награждение\Лучший сестринский коллектив - 39 слайдов, на каждую МО\Фото для слайдов\6. Центр крови\10. Центр крови. Отдел комплект. донорских кадров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2420888"/>
            <a:ext cx="6120680" cy="37053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2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560" y="1556792"/>
            <a:ext cx="7971029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КЛИНИЧЕСКИЙ </a:t>
            </a:r>
          </a:p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МЕДИКО-ХИРУРГИЧЕСКИЙ ЦЕНТР МЗОО</a:t>
            </a:r>
            <a:endParaRPr lang="ru-RU" sz="34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5542" y="5661248"/>
            <a:ext cx="32446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Ортопедическое </a:t>
            </a:r>
            <a:endParaRPr lang="ru-RU" sz="3200" b="1" dirty="0" smtClean="0">
              <a:solidFill>
                <a:srgbClr val="003399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3399"/>
                </a:solidFill>
              </a:rPr>
              <a:t>отделение </a:t>
            </a:r>
            <a:r>
              <a:rPr lang="ru-RU" sz="3200" b="1" dirty="0">
                <a:solidFill>
                  <a:srgbClr val="003399"/>
                </a:solidFill>
              </a:rPr>
              <a:t>№ 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2393" y="5661248"/>
            <a:ext cx="29372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99"/>
                </a:solidFill>
              </a:rPr>
              <a:t>Урологическое </a:t>
            </a:r>
            <a:endParaRPr lang="ru-RU" sz="3200" b="1" dirty="0" smtClean="0">
              <a:solidFill>
                <a:srgbClr val="003399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3399"/>
                </a:solidFill>
              </a:rPr>
              <a:t>отделение</a:t>
            </a:r>
            <a:endParaRPr lang="ru-RU" sz="3200" b="1" dirty="0">
              <a:solidFill>
                <a:srgbClr val="003399"/>
              </a:solidFill>
            </a:endParaRPr>
          </a:p>
        </p:txBody>
      </p:sp>
      <p:pic>
        <p:nvPicPr>
          <p:cNvPr id="22530" name="Picture 2" descr="F:\Загрузки\Заседания комитетов\КС\Презентация. Награждение\Лучший сестринский коллектив - 39 слайдов, на каждую МО\Фото для слайдов\7. КМХ МЗОО\11. КМХЦ МЗОО. Ортопедическое отд. № 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691" y="2821434"/>
            <a:ext cx="4468309" cy="27678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F:\Загрузки\Заседания комитетов\КС\Презентация. Награждение\Лучший сестринский коллектив - 39 слайдов, на каждую МО\Фото для слайдов\7. КМХ МЗОО\12. КМХЦ МЗОО. Урологическое отделение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821434"/>
            <a:ext cx="4428884" cy="27678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7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301" y="1700808"/>
            <a:ext cx="9106211" cy="6771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ВРАЧЕБНО-ФИЗКУЛЬТУРНЫЙ ДИСПАНСЕР</a:t>
            </a:r>
            <a:endParaRPr lang="ru-RU" sz="38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218148"/>
            <a:ext cx="8893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3399"/>
                </a:solidFill>
              </a:rPr>
              <a:t>Отделение спортивной медицины для детей и юношей</a:t>
            </a:r>
          </a:p>
        </p:txBody>
      </p:sp>
      <p:pic>
        <p:nvPicPr>
          <p:cNvPr id="23554" name="Picture 2" descr="F:\Загрузки\Заседания комитетов\КС\Презентация. Награждение\Лучший сестринский коллектив - 39 слайдов, на каждую МО\Фото для слайдов\8. ВФД\13. ВФД. Отд. спортивной медицины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2355447"/>
            <a:ext cx="5904656" cy="39239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13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94526" y="1628800"/>
            <a:ext cx="6466707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БОЛЬШЕРЕЧЕНСКАЯ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493" y="5603814"/>
            <a:ext cx="4221177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>
                <a:solidFill>
                  <a:srgbClr val="003399"/>
                </a:solidFill>
              </a:rPr>
              <a:t>Отделение анестезиологии и реанимации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5661248"/>
            <a:ext cx="4530087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>
                <a:solidFill>
                  <a:srgbClr val="003399"/>
                </a:solidFill>
              </a:rPr>
              <a:t>Хирургическое </a:t>
            </a:r>
            <a:endParaRPr lang="ru-RU" sz="3000" b="1" dirty="0" smtClean="0">
              <a:solidFill>
                <a:srgbClr val="003399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03399"/>
                </a:solidFill>
              </a:rPr>
              <a:t>отделение</a:t>
            </a:r>
            <a:endParaRPr lang="ru-RU" sz="3000" b="1" dirty="0">
              <a:solidFill>
                <a:srgbClr val="003399"/>
              </a:solidFill>
            </a:endParaRPr>
          </a:p>
        </p:txBody>
      </p:sp>
      <p:pic>
        <p:nvPicPr>
          <p:cNvPr id="24578" name="Picture 2" descr="F:\Загрузки\Заседания комитетов\КС\Презентация. Награждение\Лучший сестринский коллектив - 39 слайдов, на каждую МО\Фото для слайдов\9. Большереченская ЦРБ\14. Большереченская ЦРБ. Отд. анестезиологии и реанимации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846" y="2492896"/>
            <a:ext cx="4315146" cy="30243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F:\Загрузки\Заседания комитетов\КС\Презентация. Награждение\Лучший сестринский коллектив - 39 слайдов, на каждую МО\Фото для слайдов\9. Большереченская ЦРБ\15. Большереченская ЦРБ. Хирург. отд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4496" y="2564903"/>
            <a:ext cx="4572000" cy="30059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58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771" y="219235"/>
            <a:ext cx="76235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71686"/>
            <a:ext cx="947847" cy="1341090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77838" y="1682224"/>
            <a:ext cx="5238485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КАЛАЧИНСКАЯ ЦРБ</a:t>
            </a:r>
            <a:endParaRPr lang="ru-RU" sz="4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7" y="5601315"/>
            <a:ext cx="4320479" cy="128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003399"/>
                </a:solidFill>
              </a:rPr>
              <a:t>Акушерское физиологическое отделение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3443" y="5673323"/>
            <a:ext cx="3671005" cy="89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rgbClr val="003399"/>
                </a:solidFill>
              </a:rPr>
              <a:t>Операционный блок</a:t>
            </a:r>
          </a:p>
        </p:txBody>
      </p:sp>
      <p:pic>
        <p:nvPicPr>
          <p:cNvPr id="25602" name="Picture 2" descr="F:\Загрузки\Заседания комитетов\КС\Презентация. Награждение\Лучший сестринский коллектив - 39 слайдов, на каждую МО\Фото для слайдов\10. Калачинская ЦРБ\16. Калачинская ЦРБ. Акушер. физиолог. отд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675" y="2813349"/>
            <a:ext cx="4160132" cy="27879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F:\Загрузки\Заседания комитетов\КС\Презентация. Награждение\Лучший сестринский коллектив - 39 слайдов, на каждую МО\Фото для слайдов\10. Калачинская ЦРБ\17. Калачинская ЦРБ. Опер.блок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7080" y="2814777"/>
            <a:ext cx="4361075" cy="27573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F:\Загрузки\Заседания комитетов\КС\Презентация. Награждение\Лучший сестринский коллектив - 39 слайдов, на каждую МО\Диплом акушерки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4236" y="908720"/>
            <a:ext cx="942260" cy="1334373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2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93969" y="1455748"/>
            <a:ext cx="3074175" cy="6771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ТАРСКАЯ ЦРБ</a:t>
            </a:r>
            <a:endParaRPr lang="ru-RU" sz="38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6169803"/>
            <a:ext cx="2952328" cy="765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700" b="1" dirty="0">
                <a:solidFill>
                  <a:srgbClr val="003399"/>
                </a:solidFill>
              </a:rPr>
              <a:t>Педиатрическое отделение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4221088"/>
            <a:ext cx="2349696" cy="1097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700" b="1" dirty="0" smtClean="0">
                <a:solidFill>
                  <a:srgbClr val="003399"/>
                </a:solidFill>
              </a:rPr>
              <a:t>Физиотерапевтическое отделение</a:t>
            </a:r>
            <a:endParaRPr lang="ru-RU" sz="2700" b="1" dirty="0">
              <a:solidFill>
                <a:srgbClr val="0033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6261556"/>
            <a:ext cx="345638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700" b="1" dirty="0">
                <a:solidFill>
                  <a:srgbClr val="003399"/>
                </a:solidFill>
              </a:rPr>
              <a:t>Центр здоровья</a:t>
            </a:r>
          </a:p>
        </p:txBody>
      </p:sp>
      <p:pic>
        <p:nvPicPr>
          <p:cNvPr id="26626" name="Picture 2" descr="F:\Загрузки\Заседания комитетов\КС\Презентация. Награждение\Лучший сестринский коллектив - 39 слайдов, на каждую МО\Фото для слайдов\11. Тарская ЦРБ\18. Тарская ЦРБ. Педиатр. отд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3945275"/>
            <a:ext cx="3098371" cy="22200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F:\Загрузки\Заседания комитетов\КС\Презентация. Награждение\Лучший сестринский коллектив - 39 слайдов, на каждую МО\Фото для слайдов\11. Тарская ЦРБ\20. Тарская ЦРБ. Центр здоровья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4883" y="3938250"/>
            <a:ext cx="3251613" cy="22990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F:\Загрузки\Заседания комитетов\КС\Презентация. Награждение\Лучший сестринский коллектив - 39 слайдов, на каждую МО\Фото для слайдов\11. Тарская ЦРБ\19. Тарская ЦРБ. ФТО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9120" y="2187056"/>
            <a:ext cx="5659184" cy="19620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0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97856" y="1496978"/>
            <a:ext cx="48600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НАЗЫВАЕВСКАЯ ЦРБ</a:t>
            </a:r>
            <a:endParaRPr lang="ru-RU" sz="4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899" y="4211155"/>
            <a:ext cx="3854053" cy="3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rgbClr val="003399"/>
                </a:solidFill>
              </a:rPr>
              <a:t>Педиатрическое отделение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92153" y="4201222"/>
            <a:ext cx="1848199" cy="3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rgbClr val="003399"/>
                </a:solidFill>
              </a:rPr>
              <a:t>Поликлиника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4945" y="6443403"/>
            <a:ext cx="2819683" cy="3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rgbClr val="003399"/>
                </a:solidFill>
              </a:rPr>
              <a:t>Приемное отделение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87536" y="6436537"/>
            <a:ext cx="3371885" cy="3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rgbClr val="003399"/>
                </a:solidFill>
              </a:rPr>
              <a:t>Хирургическое отделение</a:t>
            </a:r>
          </a:p>
        </p:txBody>
      </p:sp>
      <p:pic>
        <p:nvPicPr>
          <p:cNvPr id="27650" name="Picture 2" descr="F:\Загрузки\Заседания комитетов\КС\Презентация. Награждение\Лучший сестринский коллектив - 39 слайдов, на каждую МО\Фото для слайдов\12. Называевская ЦРБ\21. Называевская ЦРБ. Педиатр. отд.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825" y="2361805"/>
            <a:ext cx="2745055" cy="19312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F:\Загрузки\Заседания комитетов\КС\Презентация. Награждение\Лучший сестринский коллектив - 39 слайдов, на каждую МО\Фото для слайдов\12. Называевская ЦРБ\22. Называевская ЦРБ. Поликлиник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3232" y="2363681"/>
            <a:ext cx="2712486" cy="19083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F:\Загрузки\Заседания комитетов\КС\Презентация. Награждение\Лучший сестринский коллектив - 39 слайдов, на каждую МО\Фото для слайдов\12. Называевская ЦРБ\23. Называевская ЦРБ. Приемное отд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209" y="4619217"/>
            <a:ext cx="2745055" cy="19312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F:\Загрузки\Заседания комитетов\КС\Презентация. Награждение\Лучший сестринский коллектив - 39 слайдов, на каждую МО\Фото для слайдов\12. Называевская ЦРБ\24. Называевская ЦРБ. Хирург. отд.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0566" y="4581128"/>
            <a:ext cx="2745055" cy="19312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17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25604" y="1556792"/>
            <a:ext cx="498527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ГОРЬКОВСКАЯ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6107" y="6165304"/>
            <a:ext cx="6470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>
                <a:solidFill>
                  <a:srgbClr val="003399"/>
                </a:solidFill>
              </a:rPr>
              <a:t>Инфекционное отделение</a:t>
            </a:r>
          </a:p>
        </p:txBody>
      </p:sp>
      <p:pic>
        <p:nvPicPr>
          <p:cNvPr id="28674" name="Picture 2" descr="F:\Загрузки\Заседания комитетов\КС\Презентация. Награждение\Лучший сестринский коллектив - 39 слайдов, на каждую МО\Фото для слайдов\13. Горьковская ЦРБ\25. Горьковская ЦРБ. Инфекц. отд.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6838" y="2276872"/>
            <a:ext cx="6403514" cy="38185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3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15891" y="1484784"/>
            <a:ext cx="403033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ОДЕССКАЯ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587727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>
                <a:solidFill>
                  <a:srgbClr val="003399"/>
                </a:solidFill>
              </a:rPr>
              <a:t>Хирургическое отделение с группой анестезиологии и реанимации</a:t>
            </a:r>
          </a:p>
        </p:txBody>
      </p:sp>
      <p:pic>
        <p:nvPicPr>
          <p:cNvPr id="29698" name="Picture 2" descr="F:\Загрузки\Заседания комитетов\КС\Презентация. Награждение\Лучший сестринский коллектив - 39 слайдов, на каждую МО\Фото для слайдов\14. Одесская ЦРБ\26. Одесская ЦРБ. Хирур. отд. с группой реаним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2311400"/>
            <a:ext cx="7992888" cy="34352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22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veta\Desktop\Awards-Image-left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81"/>
            <a:ext cx="9144000" cy="685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539552" y="1124744"/>
            <a:ext cx="1915478" cy="1872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F:\Загрузки\Заседания комитетов\КС\Презентация. Награждение\За особый вклад в развитие ОПСА\Samsung_Galaxy_Tab_3_10_1_P5220 ПОДАРОК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596296"/>
            <a:ext cx="2185557" cy="15690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8716" y="51882"/>
            <a:ext cx="89017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5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особый вклад в развитие ОПСА </a:t>
            </a:r>
          </a:p>
        </p:txBody>
      </p:sp>
      <p:pic>
        <p:nvPicPr>
          <p:cNvPr id="10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11402"/>
            <a:ext cx="396044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428" y="3119289"/>
            <a:ext cx="4236596" cy="21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0322" y="980727"/>
            <a:ext cx="4236596" cy="21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40130"/>
            <a:ext cx="4176464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64" y="2767186"/>
            <a:ext cx="4176464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3629" y="5120605"/>
            <a:ext cx="641889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Татьяна Александровна  Мехова, </a:t>
            </a:r>
          </a:p>
          <a:p>
            <a:pPr algn="ctr"/>
            <a:r>
              <a:rPr lang="ru-RU" sz="24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секции ОПСА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«СД </a:t>
            </a:r>
            <a:r>
              <a:rPr lang="ru-RU" sz="24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педиатрии  </a:t>
            </a:r>
            <a:r>
              <a:rPr lang="ru-RU" sz="24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неонатологии», заместитель председателя секции РАМС 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«СД </a:t>
            </a:r>
            <a:r>
              <a:rPr lang="ru-RU" sz="24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неонатологии»</a:t>
            </a:r>
          </a:p>
        </p:txBody>
      </p:sp>
      <p:pic>
        <p:nvPicPr>
          <p:cNvPr id="7" name="Picture 3" descr="F:\Загрузки\Заседания комитетов\КС\Презентация. Награждение\За особый вклад в развитие ОПСА\Мехова Т.А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2952328" cy="3935955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187" y="1363556"/>
            <a:ext cx="954795" cy="13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59373" y="1496978"/>
            <a:ext cx="57370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СЕДЕЛЬНИКОВСКАЯ ЦРБ</a:t>
            </a:r>
            <a:endParaRPr lang="ru-RU" sz="4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6135368"/>
            <a:ext cx="5552739" cy="533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 dirty="0">
                <a:solidFill>
                  <a:srgbClr val="003399"/>
                </a:solidFill>
              </a:rPr>
              <a:t>Педиатрическое отделение</a:t>
            </a:r>
          </a:p>
        </p:txBody>
      </p:sp>
      <p:pic>
        <p:nvPicPr>
          <p:cNvPr id="30722" name="Picture 2" descr="F:\Загрузки\Заседания комитетов\КС\Презентация. Награждение\Лучший сестринский коллектив - 39 слайдов, на каждую МО\Фото для слайдов\15. Седельниковская ЦРБ\27. Седельниковская ЦРБ. Педиатрическое отд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2204863"/>
            <a:ext cx="6630229" cy="39305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941167"/>
            <a:ext cx="3094303" cy="186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69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6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55257" y="1556792"/>
            <a:ext cx="4725974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ПОЛТАВСКАЯ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5032" y="6135368"/>
            <a:ext cx="7015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Терапевтическое отделение</a:t>
            </a:r>
          </a:p>
        </p:txBody>
      </p:sp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Загрузки\28. Полтавская ЦРБ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976" y="2341622"/>
            <a:ext cx="6096000" cy="37814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2699792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49535" y="1484784"/>
            <a:ext cx="5763053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ПАВЛОГРАДСКАЯ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6300609"/>
            <a:ext cx="59146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Тихвинская амбулатория</a:t>
            </a:r>
          </a:p>
        </p:txBody>
      </p:sp>
      <p:pic>
        <p:nvPicPr>
          <p:cNvPr id="31746" name="Picture 2" descr="F:\Загрузки\Заседания комитетов\КС\Презентация. Награждение\Лучший сестринский коллектив - 39 слайдов, на каждую МО\Фото для слайдов\17. Павлоградская ЦРБ\29. Павлоградская ЦРБ. Тихвинская амбулатория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39569" y="2204864"/>
            <a:ext cx="6156767" cy="41625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99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72217" y="1496978"/>
            <a:ext cx="51113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МУРОМЦЕВСКАЯ ЦРБ</a:t>
            </a:r>
            <a:endParaRPr lang="ru-RU" sz="4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66906" y="6093296"/>
            <a:ext cx="6417462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Терапевтическое отделение</a:t>
            </a:r>
          </a:p>
        </p:txBody>
      </p:sp>
      <p:pic>
        <p:nvPicPr>
          <p:cNvPr id="32770" name="Picture 2" descr="F:\Загрузки\Заседания комитетов\КС\Презентация. Награждение\Лучший сестринский коллектив - 39 слайдов, на каждую МО\Фото для слайдов\18.Муромцевская ЦРБ\30. Муромцевская ЦРБ. Терапевтическое отд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8668" y="2334711"/>
            <a:ext cx="8277788" cy="3628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98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91648" y="1556792"/>
            <a:ext cx="4653197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ЛЮБИНСКАЯ ЦРБ</a:t>
            </a:r>
            <a:endParaRPr lang="ru-RU" sz="4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66906" y="6093296"/>
            <a:ext cx="6417462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Терапевтическое отделение</a:t>
            </a:r>
          </a:p>
        </p:txBody>
      </p:sp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ументы\ОПСА\18. Конкурсы\2018 г\Конкурс ОПСА Лучший сестринский коллектив 2018 г\Фото коллективов\31. Любинская ЦРБ, терапев. отд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112568" cy="383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03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9319" y="1484784"/>
            <a:ext cx="702147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КЛИНИЧЕСКИЙ </a:t>
            </a:r>
          </a:p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КАРДИОЛОГИЧЕСКИЙ ДИСПАНСЕР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777" y="5949280"/>
            <a:ext cx="9005727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003399"/>
                </a:solidFill>
              </a:rPr>
              <a:t>Неврологическое отделение для больных </a:t>
            </a:r>
            <a:endParaRPr lang="ru-RU" sz="2800" b="1" dirty="0" smtClean="0">
              <a:solidFill>
                <a:srgbClr val="003399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3399"/>
                </a:solidFill>
              </a:rPr>
              <a:t>с </a:t>
            </a:r>
            <a:r>
              <a:rPr lang="ru-RU" sz="2800" b="1" dirty="0">
                <a:solidFill>
                  <a:srgbClr val="003399"/>
                </a:solidFill>
              </a:rPr>
              <a:t>острыми нарушениями мозгового кровообращения </a:t>
            </a:r>
          </a:p>
        </p:txBody>
      </p:sp>
      <p:pic>
        <p:nvPicPr>
          <p:cNvPr id="33794" name="Picture 2" descr="F:\Загрузки\Заседания комитетов\КС\Презентация. Награждение\Лучший сестринский коллектив - 39 слайдов, на каждую МО\Фото для слайдов\20. ККД\32. ККД. Невролог. отд. для больных с ОНМК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9672" y="2636912"/>
            <a:ext cx="5904656" cy="33161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84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659" y="1628800"/>
            <a:ext cx="8985280" cy="9848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9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ГОРОДСКОЙ КЛИНИЧЕСКИЙ ПЕРИНАТАЛЬНЫЙ ЦЕНТР</a:t>
            </a:r>
          </a:p>
          <a:p>
            <a:pPr algn="ctr"/>
            <a:r>
              <a:rPr lang="ru-RU" sz="29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(педиатрический стационар)</a:t>
            </a:r>
            <a:endParaRPr lang="ru-RU" sz="29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19629" y="6216289"/>
            <a:ext cx="5992731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Приемное отделение № 1</a:t>
            </a:r>
          </a:p>
        </p:txBody>
      </p:sp>
      <p:pic>
        <p:nvPicPr>
          <p:cNvPr id="34818" name="Picture 2" descr="F:\Загрузки\Заседания комитетов\КС\Презентация. Награждение\Лучший сестринский коллектив - 39 слайдов, на каждую МО\Фото для слайдов\21. ГКПЦ пед. стац\33. ГКПЦ пед. стац. Прием. отд. № 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2645292"/>
            <a:ext cx="6780833" cy="35729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4659" y="1628800"/>
            <a:ext cx="8985280" cy="9848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9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ГОРОДСКОЙ КЛИНИЧЕСКИЙ ПЕРИНАТАЛЬНЫЙ ЦЕНТР</a:t>
            </a:r>
          </a:p>
          <a:p>
            <a:pPr algn="ctr"/>
            <a:r>
              <a:rPr lang="ru-RU" sz="29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(акушерский стационар)</a:t>
            </a:r>
            <a:endParaRPr lang="ru-RU" sz="29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6216289"/>
            <a:ext cx="6687728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Гинекологическое отделение</a:t>
            </a:r>
          </a:p>
        </p:txBody>
      </p:sp>
      <p:pic>
        <p:nvPicPr>
          <p:cNvPr id="35842" name="Picture 2" descr="F:\Загрузки\Заседания комитетов\КС\Презентация. Награждение\Лучший сестринский коллектив - 39 слайдов, на каждую МО\Фото для слайдов\22. ГКПЦ акш. стац\34. ГКПЦ акушер. стац. Гинеколог. отд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636912"/>
            <a:ext cx="5837073" cy="35793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2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1573922"/>
            <a:ext cx="6720943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ПОЛИКЛИНИКА № 1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7313" y="6144281"/>
            <a:ext cx="8009373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Стоматологическое отделение № 1</a:t>
            </a:r>
          </a:p>
        </p:txBody>
      </p:sp>
      <p:pic>
        <p:nvPicPr>
          <p:cNvPr id="36866" name="Picture 2" descr="F:\Загрузки\Заседания комитетов\КС\Презентация. Награждение\Лучший сестринский коллектив - 39 слайдов, на каждую МО\Фото для слайдов\23. ГП № 1\35. ГП № 1. Стом. отд. № 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242327"/>
            <a:ext cx="5994353" cy="38656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23091" y="1484784"/>
            <a:ext cx="68884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ГИНЕКОЛОГИЧЕСКАЯ БОЛЬНИЦА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178" y="6288297"/>
            <a:ext cx="7715254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Гинекологическое отделение № 3</a:t>
            </a:r>
          </a:p>
        </p:txBody>
      </p:sp>
      <p:pic>
        <p:nvPicPr>
          <p:cNvPr id="37890" name="Picture 2" descr="F:\Загрузки\Заседания комитетов\КС\Презентация. Награждение\Лучший сестринский коллектив - 39 слайдов, на каждую МО\Фото для слайдов\24. Гинекологическая больница\36. Гинеколог. больница. Гинеколог. отд. № 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274916" cy="412808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7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veta\Desktop\Depositphotos_5902475_m-2015-1000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950" cy="652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Depositphotos_5902475_m-2015-1000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68950" cy="652534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-27384"/>
            <a:ext cx="89017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5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особый вклад в развитие ОПСА </a:t>
            </a:r>
          </a:p>
        </p:txBody>
      </p:sp>
      <p:pic>
        <p:nvPicPr>
          <p:cNvPr id="5" name="Picture 3" descr="F:\Загрузки\Заседания комитетов\КС\Презентация. Награждение\За особый вклад в развитие ОПСА\Samsung_Galaxy_Tab_3_10_1_P5220 ПОДАРОК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6883" y="4596296"/>
            <a:ext cx="2185557" cy="15690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256922" y="908513"/>
            <a:ext cx="1915478" cy="1872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8020" y="4783410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7516" y="2852936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0410" y="894978"/>
            <a:ext cx="423659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5557" y="1147325"/>
            <a:ext cx="954795" cy="13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4628162"/>
            <a:ext cx="612068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Михайлович  Фильчаков, </a:t>
            </a:r>
          </a:p>
          <a:p>
            <a:pPr algn="ctr"/>
            <a:r>
              <a:rPr lang="ru-RU" sz="24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секции ОПСА «Лабораторная диагностика», член секции РАМС «Лабораторная диагностика»</a:t>
            </a:r>
          </a:p>
        </p:txBody>
      </p:sp>
      <p:pic>
        <p:nvPicPr>
          <p:cNvPr id="14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853872"/>
            <a:ext cx="3195993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56" y="2780928"/>
            <a:ext cx="3195993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F:\Загрузки\Заседания комитетов\КС\Презентация. Награждение\За особый вклад в развитие ОПСА\Фильчаков А.М.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01728" y="961734"/>
            <a:ext cx="2726256" cy="3634561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96519" y="1628800"/>
            <a:ext cx="71415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ПОЛИКЛИНИКА № 12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22890" y="6288297"/>
            <a:ext cx="6417462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Терапевтическое отделение</a:t>
            </a:r>
          </a:p>
        </p:txBody>
      </p:sp>
      <p:pic>
        <p:nvPicPr>
          <p:cNvPr id="38914" name="Picture 2" descr="F:\Загрузки\Заседания комитетов\КС\Презентация. Награждение\Лучший сестринский коллектив - 39 слайдов, на каждую МО\Фото для слайдов\25. ГП № 12\37. ГП № 12. Терапевт. отд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7108031" cy="40224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31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453" y="1484784"/>
            <a:ext cx="672126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ДЕТСКАЯ СТОМАТОЛОГИЧЕСКАЯ </a:t>
            </a:r>
          </a:p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ПОЛИКЛИНИКА № 1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2474" y="6160287"/>
            <a:ext cx="7665945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Отделение детской стоматологии</a:t>
            </a:r>
          </a:p>
        </p:txBody>
      </p:sp>
      <p:pic>
        <p:nvPicPr>
          <p:cNvPr id="39938" name="Picture 2" descr="F:\Загрузки\Заседания комитетов\КС\Презентация. Награждение\Лучший сестринский коллектив - 39 слайдов, на каждую МО\Фото для слайдов\26. ДСП № 1\38. ДСП № 1. Отд. детской стоматологии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575186"/>
            <a:ext cx="5924345" cy="35951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5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4806" y="1484784"/>
            <a:ext cx="65850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ДЕТСКАЯ </a:t>
            </a:r>
          </a:p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КЛИНИЧЕСКАЯ БОЛЬНИЦА № 3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67458" y="6216289"/>
            <a:ext cx="4231351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Поликлиника № 2</a:t>
            </a:r>
          </a:p>
        </p:txBody>
      </p:sp>
      <p:pic>
        <p:nvPicPr>
          <p:cNvPr id="40962" name="Picture 2" descr="F:\Загрузки\Заседания комитетов\КС\Презентация. Награждение\Лучший сестринский коллектив - 39 слайдов, на каждую МО\Фото для слайдов\27. ГДКБ № 3\39. ГДКБ № 3. Поликлиника № 2.tif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2700138"/>
            <a:ext cx="5472608" cy="34296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79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628800"/>
            <a:ext cx="55024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РОДИЛЬНЫЙ ДОМ № 2</a:t>
            </a:r>
            <a:endParaRPr lang="ru-RU" sz="4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3418" y="6165304"/>
            <a:ext cx="6284926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Женская консультация № 2</a:t>
            </a:r>
          </a:p>
        </p:txBody>
      </p:sp>
      <p:pic>
        <p:nvPicPr>
          <p:cNvPr id="9" name="Picture 4" descr="F:\Загрузки\Заседания комитетов\КС\Презентация. Награждение\Лучший сестринский коллектив - 39 слайдов, на каждую МО\Диплом акушерки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261" y="165230"/>
            <a:ext cx="1053043" cy="149125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F:\Загрузки\Заседания комитетов\КС\Презентация. Награждение\Лучший сестринский коллектив - 39 слайдов, на каждую МО\Фото для слайдов\28. Роддом № 2\40. Роддом № 2. Женская консультация № 2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05879" y="2345813"/>
            <a:ext cx="6668381" cy="3722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9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0585" y="1484784"/>
            <a:ext cx="7307001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СТОМАТОЛОГИЧЕСКАЯ </a:t>
            </a:r>
          </a:p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ПОЛИКЛИНИКА № 2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6216289"/>
            <a:ext cx="7665945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Отделение детской стоматологии</a:t>
            </a:r>
          </a:p>
        </p:txBody>
      </p:sp>
      <p:pic>
        <p:nvPicPr>
          <p:cNvPr id="43010" name="Picture 2" descr="F:\Загрузки\Заседания комитетов\КС\Презентация. Награждение\Лучший сестринский коллектив - 39 слайдов, на каждую МО\Фото для слайдов\29. ГСП № 2\41. ГСП № 2. Отд. детской стоматологии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1696" y="2598961"/>
            <a:ext cx="5744778" cy="36689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22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1484784"/>
            <a:ext cx="59989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БОЛЬНИЦА </a:t>
            </a:r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3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3842" y="6246246"/>
            <a:ext cx="5976316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Отделение профилактики</a:t>
            </a:r>
          </a:p>
        </p:txBody>
      </p:sp>
      <p:pic>
        <p:nvPicPr>
          <p:cNvPr id="44034" name="Picture 2" descr="F:\Загрузки\Заседания комитетов\КС\Презентация. Награждение\Лучший сестринский коллектив - 39 слайдов, на каждую МО\Фото для слайдов\30.ГБ № 3\42. ГБ № 3. Отд. профилактики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131115"/>
            <a:ext cx="6831530" cy="41001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2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43608" y="1484784"/>
            <a:ext cx="7025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7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КЛИНИЧЕСКАЯ БОЛЬНИЦА № 1 </a:t>
            </a:r>
          </a:p>
          <a:p>
            <a:pPr algn="ctr"/>
            <a:r>
              <a:rPr lang="ru-RU" sz="27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ИМ. КАБАНОВА А.Н.</a:t>
            </a:r>
            <a:endParaRPr lang="ru-RU" sz="27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861048"/>
            <a:ext cx="2601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Терапевтическое отделение № 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924345"/>
            <a:ext cx="24918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Инфекционное отделение № 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76664" y="3943068"/>
            <a:ext cx="3131840" cy="56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Дневной стационар терапевтического профиля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940569"/>
            <a:ext cx="2817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Нейрохирургическое отделение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7260" y="5964610"/>
            <a:ext cx="2444900" cy="34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Отделение ОВП № 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5923519"/>
            <a:ext cx="3059832" cy="1033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solidFill>
                  <a:srgbClr val="003399"/>
                </a:solidFill>
              </a:rPr>
              <a:t>Отделение </a:t>
            </a:r>
            <a:r>
              <a:rPr lang="ru-RU" sz="1900" b="1" dirty="0" err="1">
                <a:solidFill>
                  <a:srgbClr val="003399"/>
                </a:solidFill>
              </a:rPr>
              <a:t>сурдологии</a:t>
            </a:r>
            <a:r>
              <a:rPr lang="ru-RU" sz="1900" b="1" dirty="0">
                <a:solidFill>
                  <a:srgbClr val="003399"/>
                </a:solidFill>
              </a:rPr>
              <a:t>-оториноларингологии и </a:t>
            </a:r>
            <a:r>
              <a:rPr lang="ru-RU" sz="1900" b="1" dirty="0" err="1">
                <a:solidFill>
                  <a:srgbClr val="003399"/>
                </a:solidFill>
              </a:rPr>
              <a:t>слухопротезирования</a:t>
            </a:r>
            <a:r>
              <a:rPr lang="ru-RU" sz="1900" b="1" dirty="0">
                <a:solidFill>
                  <a:srgbClr val="003399"/>
                </a:solidFill>
              </a:rPr>
              <a:t> поликлиники</a:t>
            </a:r>
          </a:p>
        </p:txBody>
      </p:sp>
      <p:pic>
        <p:nvPicPr>
          <p:cNvPr id="45058" name="Picture 2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3. ГКБ № 1 им. Кабанова А.Н. Терапевт. отд. № 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975" y="2276872"/>
            <a:ext cx="2251817" cy="15921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4. ГКБ № 1 им. Кабанова А.Н. Инфекц. отд. № 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985" y="2356254"/>
            <a:ext cx="2256409" cy="151277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5. ГКБ № 1 им. Каб А.Н. Днев. стац. терапевт. профил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9402" y="2356253"/>
            <a:ext cx="2225046" cy="15680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6. ГКБ № 1 им. Кабанова А.Н. Нейрохирург. отд.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604" y="4544459"/>
            <a:ext cx="2387220" cy="13741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7. ГКБ № 1 им. Кабанова А.Н.  Отд. общ. врач. практики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7260" y="4558490"/>
            <a:ext cx="2204717" cy="14627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3" name="Picture 7" descr="F:\Загрузки\Заседания комитетов\КС\Презентация. Награждение\Лучший сестринский коллектив - 39 слайдов, на каждую МО\Фото для слайдов\31. ГКБ № 1 им. Кабанова А. Н\48. ГКБ № 1 им. Каб А.Н. Отд. сурд-оторин. и слух. п-ки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460674"/>
            <a:ext cx="2808312" cy="15802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50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295" y="1484784"/>
            <a:ext cx="8193590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КЛИНИЧЕСКАЯ БОЛЬНИЦА </a:t>
            </a:r>
          </a:p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СКОРОЙ МЕДИЦИНСКОЙ ПОМОЩИ № 1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119" y="6288297"/>
            <a:ext cx="8084329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Второе терапевтическое отделение</a:t>
            </a:r>
          </a:p>
        </p:txBody>
      </p:sp>
      <p:pic>
        <p:nvPicPr>
          <p:cNvPr id="46082" name="Picture 2" descr="F:\Загрузки\Заседания комитетов\КС\Презентация. Награждение\Лучший сестринский коллектив - 39 слайдов, на каждую МО\Фото для слайдов\32. ГК БСМП № 1\49. ГК БСМП № 1. Второе терапевт. отд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2588504"/>
            <a:ext cx="7026654" cy="36821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2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51925" y="1630541"/>
            <a:ext cx="69024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ПОЛИКЛИНИКА № 6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5614906"/>
            <a:ext cx="482453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003399"/>
                </a:solidFill>
              </a:rPr>
              <a:t>Отделение первичной специализированной медико-санитарной помощи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5615081"/>
            <a:ext cx="2122697" cy="44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003399"/>
                </a:solidFill>
              </a:rPr>
              <a:t>Филиал № 1</a:t>
            </a:r>
          </a:p>
        </p:txBody>
      </p:sp>
      <p:pic>
        <p:nvPicPr>
          <p:cNvPr id="47106" name="Picture 2" descr="F:\Загрузки\Заседания комитетов\КС\Презентация. Награждение\Лучший сестринский коллектив - 39 слайдов, на каждую МО\Фото для слайдов\33. ГП № 6\50. ГП № 6. Отд. первич. специализ. медико-сан. помощи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21" y="2510800"/>
            <a:ext cx="4434995" cy="2952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F:\Загрузки\Заседания комитетов\КС\Презентация. Награждение\Лучший сестринский коллектив - 39 слайдов, на каждую МО\Фото для слайдов\33. ГП № 6\51. ГП № 6. Филиал № 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5910" y="2492896"/>
            <a:ext cx="4008578" cy="30064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86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81594" y="1484784"/>
            <a:ext cx="67490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БОЛЬНИЦА № 9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6578" y="6144281"/>
            <a:ext cx="7527830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Участковая служба поликлиники</a:t>
            </a:r>
          </a:p>
        </p:txBody>
      </p:sp>
      <p:pic>
        <p:nvPicPr>
          <p:cNvPr id="48130" name="Picture 2" descr="F:\Загрузки\Заседания комитетов\КС\Презентация. Награждение\Лучший сестринский коллектив - 39 слайдов, на каждую МО\Фото для слайдов\34. ГБ № 9\52. ГБ № 9. Участковая служба поликлиники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56642" y="2288212"/>
            <a:ext cx="6077791" cy="38050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24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1.1zoom.ru/big3/40/40111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8" y="0"/>
            <a:ext cx="9135682" cy="685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377" y="-27384"/>
            <a:ext cx="687720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i="1" dirty="0" smtClean="0">
                <a:ln>
                  <a:solidFill>
                    <a:srgbClr val="860000"/>
                  </a:solidFill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Поздравляем!</a:t>
            </a:r>
            <a:endParaRPr lang="ru-RU" sz="10000" b="1" i="1" dirty="0">
              <a:ln>
                <a:solidFill>
                  <a:srgbClr val="860000"/>
                </a:solidFill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056" name="Picture 8" descr="http://smiles24.ru/data/smiles/anime-cvety-7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0001">
            <a:off x="296722" y="5179955"/>
            <a:ext cx="1239904" cy="186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ata3.proshkolu.ru/content/media/pic/std/3000000/2925000/2924873-1280203e62471f3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426894"/>
            <a:ext cx="2253630" cy="225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855418"/>
            <a:ext cx="432244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428" y="2323783"/>
            <a:ext cx="4236596" cy="21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0322" y="116632"/>
            <a:ext cx="4236596" cy="21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4176464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63" y="1971680"/>
            <a:ext cx="4400951" cy="188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415" y="4703465"/>
            <a:ext cx="4502464" cy="21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7" descr="https://img-fotki.yandex.ru/get/38067/83186431.b15/0_bc10b_5389d698_L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3560159"/>
            <a:ext cx="4400951" cy="188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1.liveinternet.ru/images/attach/c/9/126/747/126747985_razdel_zelen_anima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692" y="5938797"/>
            <a:ext cx="28575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3391" y="1573922"/>
            <a:ext cx="7961411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КЛИНИЧЕСКИЙ РОДИЛЬНЫЙ ДОМ № 6</a:t>
            </a:r>
            <a:endParaRPr lang="ru-RU" sz="35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" descr="F:\Загрузки\Заседания комитетов\КС\Презентация. Награждение\Лучший сестринский коллектив - 39 слайдов, на каждую МО\Диплом акушерк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261" y="116632"/>
            <a:ext cx="1053043" cy="149125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05816" y="6216289"/>
            <a:ext cx="7139263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Филиал женской консультации</a:t>
            </a:r>
          </a:p>
        </p:txBody>
      </p:sp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MyCollages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36877" y="2204865"/>
            <a:ext cx="5427411" cy="40324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941169"/>
            <a:ext cx="3094303" cy="186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7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88855" y="1484784"/>
            <a:ext cx="66285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БОЛЬНИЦА № 7</a:t>
            </a:r>
            <a:endParaRPr lang="ru-RU" sz="40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03605" y="6237312"/>
            <a:ext cx="6536789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003399"/>
                </a:solidFill>
              </a:rPr>
              <a:t>Неврологическое отделение</a:t>
            </a:r>
          </a:p>
        </p:txBody>
      </p:sp>
      <p:pic>
        <p:nvPicPr>
          <p:cNvPr id="49154" name="Picture 2" descr="F:\Загрузки\Заседания комитетов\КС\Презентация. Награждение\Лучший сестринский коллектив - 39 слайдов, на каждую МО\Фото для слайдов\36. ГБ № 7\54. ГБ № 7. Невролог. отд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37508" y="2132856"/>
            <a:ext cx="6041181" cy="39980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941167"/>
            <a:ext cx="3094303" cy="186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3111800"/>
            <a:ext cx="3094303" cy="170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7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98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://nevseoboi.com.ua/uploads/posts/2010-05/1272978455_3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38"/>
            <a:ext cx="9144000" cy="6855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14341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01292" y="1642155"/>
            <a:ext cx="7109703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СТОМАТОЛОГИЧЕСКАЯ </a:t>
            </a:r>
          </a:p>
          <a:p>
            <a:pPr algn="ctr"/>
            <a:r>
              <a:rPr lang="ru-RU" sz="34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ПОЛИКЛИНИКА №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5445224"/>
            <a:ext cx="4227817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>
                <a:solidFill>
                  <a:srgbClr val="003399"/>
                </a:solidFill>
              </a:rPr>
              <a:t>Отделение терапевтической стоматологии № 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52128" y="5550390"/>
            <a:ext cx="2987824" cy="47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>
                <a:solidFill>
                  <a:srgbClr val="003399"/>
                </a:solidFill>
              </a:rPr>
              <a:t>ГСП № 3</a:t>
            </a:r>
          </a:p>
        </p:txBody>
      </p:sp>
      <p:pic>
        <p:nvPicPr>
          <p:cNvPr id="50178" name="Picture 2" descr="F:\Загрузки\Заседания комитетов\КС\Презентация. Награждение\Лучший сестринский коллектив - 39 слайдов, на каждую МО\Фото для слайдов\37. ГСП № 3\56. ГСП № 3. Отд. терапевт. стоматологии № 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3012511"/>
            <a:ext cx="3542738" cy="24505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F:\Загрузки\Конкурс Лучший сестр коллектив 2018\Работы\Городские\ЛАО\ГСП № 3\Сестринский коллектив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3047165"/>
            <a:ext cx="5323440" cy="23980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0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1.bp.blogspot.com/-3ExIdFf57eI/UPQVdPD2t-I/AAAAAAAATzg/BxtmxXWzoLE/s1600/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1189" y="1556792"/>
            <a:ext cx="5765810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2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РОДИЛЬНЫЙ ДОМ № 5</a:t>
            </a:r>
            <a:endParaRPr lang="ru-RU" sz="42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2279" y="5982379"/>
            <a:ext cx="7317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>
                <a:solidFill>
                  <a:srgbClr val="003399"/>
                </a:solidFill>
              </a:rPr>
              <a:t>Отделение новорожденных акушерского физиологического отделения</a:t>
            </a:r>
          </a:p>
        </p:txBody>
      </p:sp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Загрузки\57.РД № 5, отд. новорожденных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9672" y="2318921"/>
            <a:ext cx="5796699" cy="354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5229199"/>
            <a:ext cx="3094303" cy="157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219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6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evseoboi.com.ua/uploads/posts/2012-05/1336760129-940138-0086990_www.nevseoboi.com.u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008" y="332656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Участники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конкурса ОПСА </a:t>
            </a:r>
            <a:endParaRPr lang="ru-RU" sz="3000" b="1" dirty="0" smtClean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3399"/>
              </a:solidFill>
            </a:endParaRPr>
          </a:p>
          <a:p>
            <a:pPr algn="ctr"/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«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Лучший сестринский коллектив </a:t>
            </a:r>
            <a:r>
              <a:rPr lang="ru-RU" sz="3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2018 </a:t>
            </a:r>
            <a:r>
              <a:rPr lang="ru-RU" sz="3000" b="1" dirty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3399"/>
                </a:solidFill>
              </a:rPr>
              <a:t>года»</a:t>
            </a:r>
          </a:p>
        </p:txBody>
      </p:sp>
      <p:pic>
        <p:nvPicPr>
          <p:cNvPr id="4" name="Picture 5" descr="F:\Загрузки\Заседания комитетов\КС\Презентация. Награждение\Лучший сестринский коллектив - 39 слайдов, на каждую МО\Диплом медсестры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4854" y="116632"/>
            <a:ext cx="1049634" cy="148510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2576" y="1702549"/>
            <a:ext cx="893392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spc="40" dirty="0" smtClean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НЕЖИНСКИЙ ГЕРОНТОЛОГИЧЕСКИЙ ЦЕНТР</a:t>
            </a:r>
            <a:endParaRPr lang="ru-RU" sz="3600" b="1" spc="40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6093296"/>
            <a:ext cx="849694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>
                <a:solidFill>
                  <a:srgbClr val="003399"/>
                </a:solidFill>
              </a:rPr>
              <a:t>Социально-медицинское отделение № 1</a:t>
            </a:r>
          </a:p>
        </p:txBody>
      </p:sp>
      <p:pic>
        <p:nvPicPr>
          <p:cNvPr id="51202" name="Picture 2" descr="F:\Загрузки\Заседания комитетов\КС\Презентация. Награждение\Лучший сестринский коллектив - 39 слайдов, на каждую МО\Фото для слайдов\39. Нежинский ГЦ\58. НГЦ. Соц.-мед. отделение № 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3" y="2348878"/>
            <a:ext cx="6735513" cy="37444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97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setwalls.ru/download.php?file=201307/1680x1050/setwalls.ru-602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34" y="0"/>
            <a:ext cx="91551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-99392"/>
            <a:ext cx="687720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Поздравляем!</a:t>
            </a:r>
            <a:endParaRPr lang="ru-RU" sz="10000" b="1" i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84" name="Picture 12" descr="http://www.playcast.ru/uploads/2016/05/22/1873840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3068960"/>
            <a:ext cx="3986808" cy="398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www.chitalnya.ru/upload/647/9105764017440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244992" y="4368760"/>
            <a:ext cx="238125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www.chitalnya.ru/upload3/887/9944b6716d7905eacfedc9f94343650d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7246" y="2564904"/>
            <a:ext cx="2160492" cy="207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images-photo.ru/_ph/17/2/407386125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523" y="3392348"/>
            <a:ext cx="1784205" cy="167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824" y="48718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697" y="494116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715" y="4927482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952" y="2885606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9825" y="2954971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87" y="2941285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970" y="1111918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843" y="118128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569" y="1167597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6027" y="44624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900" y="113989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http://photo.qip.ru/photo/mari007.fotoplenka/4046386/xlarge/10240090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00303"/>
            <a:ext cx="3094303" cy="19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42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veta\Desktop\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9590" y="-9909"/>
            <a:ext cx="9163589" cy="68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5966410"/>
            <a:ext cx="87129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КОД</a:t>
            </a:r>
            <a:endParaRPr lang="ru-RU" sz="35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26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1292567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45-летним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3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Загрузки\Заседания комитетов\КС\Презентация. Награждение\Признание Советам\1. КОД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2827" y="2780928"/>
            <a:ext cx="6293389" cy="3024336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veta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6967" y="2780927"/>
            <a:ext cx="2137521" cy="3024337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veta\Desktop\nature_cg-seasons-spring-summer-widescreen--02_10-1024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008" y="1268760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40-летним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Загрузки\Заседания комитетов\КС\Презентация. Награждение\Признание Советам\2. ВФД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819" y="2780928"/>
            <a:ext cx="6169397" cy="3027303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Sveta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783894"/>
            <a:ext cx="2137521" cy="3024337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966410"/>
            <a:ext cx="87129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ВФД</a:t>
            </a:r>
            <a:endParaRPr lang="ru-RU" sz="35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1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veta\Desktop\1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9590" y="-9909"/>
            <a:ext cx="9163589" cy="68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1292567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40-летним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3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6012577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центра крови</a:t>
            </a:r>
            <a:endParaRPr lang="ru-RU" sz="3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7170" name="Picture 2" descr="F:\Загрузки\Заседания комитетов\КС\Презентация. Награждение\Признание Советам\3. Центр крови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746" y="2780929"/>
            <a:ext cx="5702430" cy="3018950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veta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852936"/>
            <a:ext cx="2137521" cy="3024336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08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veta\Desktop\nature_cg-seasons-spring-summer-widescreen--02_10-1024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96" y="51048"/>
            <a:ext cx="403244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6512" y="78304"/>
            <a:ext cx="91805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008" y="1268760"/>
            <a:ext cx="9036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 большой вклад в развитие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общественного сестринского движения Омской области </a:t>
            </a:r>
          </a:p>
          <a:p>
            <a:pPr algn="ctr"/>
            <a:r>
              <a:rPr lang="ru-RU" sz="2600" b="1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 связи с 40-летним юбилеем</a:t>
            </a:r>
            <a:endParaRPr lang="ru-RU" sz="26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367" y="5085184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086" y="5055225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127233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95" y="3356992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58" y="3327033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032" y="3399041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4" y="2102897"/>
            <a:ext cx="2813042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07" y="2072938"/>
            <a:ext cx="310107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smayli.ru/data/smiles/zvezdia-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481" y="2144946"/>
            <a:ext cx="3096344" cy="175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966410"/>
            <a:ext cx="87129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Совет по сестринскому делу ГП № 3</a:t>
            </a:r>
            <a:endParaRPr lang="ru-RU" sz="35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194" name="Picture 2" descr="F:\Загрузки\Заседания комитетов\КС\Презентация. Награждение\Признание Советам\4. ГП № 3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080" y="2760622"/>
            <a:ext cx="5699112" cy="311665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veta\Desktop\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0943" y="2760620"/>
            <a:ext cx="2137521" cy="3024337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s005.radikal.ru/i209/1301/51/2024d358c54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-76748"/>
            <a:ext cx="43564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54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1050</Words>
  <Application>Microsoft Office PowerPoint</Application>
  <PresentationFormat>Экран (4:3)</PresentationFormat>
  <Paragraphs>259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67</cp:revision>
  <dcterms:created xsi:type="dcterms:W3CDTF">2018-04-14T11:50:12Z</dcterms:created>
  <dcterms:modified xsi:type="dcterms:W3CDTF">2018-05-02T08:31:36Z</dcterms:modified>
</cp:coreProperties>
</file>