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61" r:id="rId2"/>
    <p:sldId id="357" r:id="rId3"/>
    <p:sldId id="360" r:id="rId4"/>
    <p:sldId id="358" r:id="rId5"/>
    <p:sldId id="359" r:id="rId6"/>
    <p:sldId id="367" r:id="rId7"/>
    <p:sldId id="364" r:id="rId8"/>
    <p:sldId id="365" r:id="rId9"/>
    <p:sldId id="366" r:id="rId10"/>
    <p:sldId id="355" r:id="rId11"/>
    <p:sldId id="356" r:id="rId12"/>
    <p:sldId id="330" r:id="rId13"/>
    <p:sldId id="328" r:id="rId14"/>
    <p:sldId id="329" r:id="rId15"/>
    <p:sldId id="331" r:id="rId16"/>
    <p:sldId id="332" r:id="rId17"/>
    <p:sldId id="335" r:id="rId18"/>
    <p:sldId id="336" r:id="rId19"/>
    <p:sldId id="337" r:id="rId20"/>
    <p:sldId id="338" r:id="rId21"/>
    <p:sldId id="339" r:id="rId22"/>
    <p:sldId id="340" r:id="rId23"/>
    <p:sldId id="363" r:id="rId24"/>
    <p:sldId id="342" r:id="rId25"/>
    <p:sldId id="343" r:id="rId26"/>
    <p:sldId id="346" r:id="rId27"/>
    <p:sldId id="348" r:id="rId28"/>
    <p:sldId id="349" r:id="rId29"/>
    <p:sldId id="350" r:id="rId30"/>
    <p:sldId id="352" r:id="rId31"/>
    <p:sldId id="354" r:id="rId32"/>
    <p:sldId id="362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7EDF9"/>
    <a:srgbClr val="BFCAD3"/>
    <a:srgbClr val="F9F1E9"/>
    <a:srgbClr val="F5D4B9"/>
    <a:srgbClr val="DE8626"/>
    <a:srgbClr val="FDE862"/>
    <a:srgbClr val="006600"/>
    <a:srgbClr val="00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82" autoAdjust="0"/>
    <p:restoredTop sz="94660" autoAdjust="0"/>
  </p:normalViewPr>
  <p:slideViewPr>
    <p:cSldViewPr>
      <p:cViewPr>
        <p:scale>
          <a:sx n="70" d="100"/>
          <a:sy n="70" d="100"/>
        </p:scale>
        <p:origin x="-1086" y="-96"/>
      </p:cViewPr>
      <p:guideLst>
        <p:guide orient="horz" pos="528"/>
        <p:guide orient="horz" pos="3936"/>
        <p:guide orient="horz" pos="1104"/>
        <p:guide orient="horz" pos="1776"/>
        <p:guide orient="horz" pos="2448"/>
        <p:guide pos="768"/>
        <p:guide pos="5088"/>
      </p:guideLst>
    </p:cSldViewPr>
  </p:slideViewPr>
  <p:outlineViewPr>
    <p:cViewPr>
      <p:scale>
        <a:sx n="33" d="100"/>
        <a:sy n="33" d="100"/>
      </p:scale>
      <p:origin x="0" y="6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183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Klicken Sie, um die Textformatierung des Masters zu bearbeiten.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15FFA0EB-7850-4B61-BE39-9664C52CC7A0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91557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2427E9-259D-40BF-B4A9-2C6EF98E23C9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EEF130-12E8-4EFE-945B-15E3BC11B331}" type="slidenum">
              <a:rPr lang="de-DE" altLang="de-DE" smtClean="0"/>
              <a:pPr/>
              <a:t>15</a:t>
            </a:fld>
            <a:endParaRPr lang="de-DE" altLang="de-DE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65079C-556B-4D37-A314-3AE4CC05F1C3}" type="slidenum">
              <a:rPr lang="de-DE" altLang="de-DE" smtClean="0"/>
              <a:pPr/>
              <a:t>16</a:t>
            </a:fld>
            <a:endParaRPr lang="de-DE" altLang="de-DE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3A1113-35C1-444F-884C-4F4C9DD217AE}" type="slidenum">
              <a:rPr lang="de-DE" altLang="de-DE" smtClean="0"/>
              <a:pPr/>
              <a:t>18</a:t>
            </a:fld>
            <a:endParaRPr lang="de-DE" altLang="de-DE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A780A3-0497-4265-AEE9-4071EE165658}" type="slidenum">
              <a:rPr lang="de-DE" altLang="de-DE" smtClean="0"/>
              <a:pPr/>
              <a:t>19</a:t>
            </a:fld>
            <a:endParaRPr lang="de-DE" altLang="de-DE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4AD182-359A-4832-B048-E17DF8536EDE}" type="slidenum">
              <a:rPr lang="de-DE" altLang="de-DE" smtClean="0"/>
              <a:pPr/>
              <a:t>20</a:t>
            </a:fld>
            <a:endParaRPr lang="de-DE" altLang="de-DE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3C250-1B10-458A-AA60-73EA4096B16B}" type="slidenum">
              <a:rPr lang="de-DE" altLang="de-DE" smtClean="0"/>
              <a:pPr/>
              <a:t>21</a:t>
            </a:fld>
            <a:endParaRPr lang="de-DE" altLang="de-DE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18C5E-11B8-4C40-B0EB-52BBA7621BCD}" type="slidenum">
              <a:rPr lang="de-DE" altLang="de-DE" smtClean="0"/>
              <a:pPr/>
              <a:t>22</a:t>
            </a:fld>
            <a:endParaRPr lang="de-DE" altLang="de-DE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C62C3-09FC-4FD5-9385-FFEF1F358F83}" type="slidenum">
              <a:rPr lang="de-DE" altLang="de-DE" smtClean="0"/>
              <a:pPr/>
              <a:t>25</a:t>
            </a:fld>
            <a:endParaRPr lang="de-DE" altLang="de-DE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709613"/>
            <a:ext cx="4540250" cy="3405187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1388" y="4329113"/>
            <a:ext cx="5019675" cy="4113212"/>
          </a:xfrm>
          <a:noFill/>
          <a:ln/>
        </p:spPr>
        <p:txBody>
          <a:bodyPr lIns="90672" tIns="45336" rIns="90672" bIns="45336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D667A-D042-46A3-94FA-6F4E8FB2D038}" type="slidenum">
              <a:rPr lang="de-DE" altLang="de-DE" smtClean="0"/>
              <a:pPr/>
              <a:t>26</a:t>
            </a:fld>
            <a:endParaRPr lang="de-DE" altLang="de-DE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D5C3B-DE2B-4E00-8266-FC222FB6152B}" type="slidenum">
              <a:rPr lang="de-DE" altLang="de-DE" smtClean="0"/>
              <a:pPr/>
              <a:t>27</a:t>
            </a:fld>
            <a:endParaRPr lang="de-DE" altLang="de-DE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D25D72-4260-40A8-84A6-788042D0CCA0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8591EC-D3C2-445F-92C9-F90916CDB446}" type="slidenum">
              <a:rPr lang="de-DE" altLang="de-DE" smtClean="0"/>
              <a:pPr/>
              <a:t>28</a:t>
            </a:fld>
            <a:endParaRPr lang="de-DE" altLang="de-DE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9303FB-8B96-4CCA-AA52-C69E1D6A6DAC}" type="slidenum">
              <a:rPr lang="de-DE" altLang="de-DE" smtClean="0"/>
              <a:pPr/>
              <a:t>29</a:t>
            </a:fld>
            <a:endParaRPr lang="de-DE" altLang="de-DE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6B1AD-E8C2-4930-9005-AE07C893605D}" type="slidenum">
              <a:rPr lang="de-DE" altLang="de-DE" smtClean="0"/>
              <a:pPr/>
              <a:t>30</a:t>
            </a:fld>
            <a:endParaRPr lang="de-DE" altLang="de-DE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A711F0-BCE5-4F63-B4E1-9A2D953F73F5}" type="slidenum">
              <a:rPr lang="de-DE" altLang="de-DE" smtClean="0"/>
              <a:pPr/>
              <a:t>31</a:t>
            </a:fld>
            <a:endParaRPr lang="de-DE" altLang="de-DE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437BEF-1415-48BA-9156-00351071BDE3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5EEF7-886D-4428-8A21-1DB4A8862E50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DED915-5E78-41EE-A6FF-45C76FBF6462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1A9BD-EFF7-4A0B-8495-0CEA4E0E8030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mtClean="0">
                <a:latin typeface="Arial" charset="0"/>
              </a:rPr>
              <a:t>Типичная ситуация, возникающая при использовании обычных инфузионных систем. Во время заполнения инфузионной системы приходится, «выпускать» воздух из системы. Этот шаг невозможно осуществить без того, чтобы не выпустить какое-то количество раствора из капельницы. В результате раствор из системы попадает в самые разнообразные места, зачастую не предусмотренные для этого. В результате происходит загрязнение рабочих поверхностей, одежды и рук персонала, оборудования, белья и одежды пациента инфузионными растворами, что неминуемо ведет к незапланированной уборке в процедурной, в палате и т.п. Конечно же, все это требует значительного количества времени, которого катастрофически не хватает. 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418114-B172-4254-AB32-CD2B49B8E956}" type="slidenum">
              <a:rPr lang="ru-RU" smtClean="0">
                <a:latin typeface="Arial" charset="0"/>
              </a:rPr>
              <a:pPr/>
              <a:t>10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FF3EF7-BAD4-4321-BCDD-146A27D1A968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381000"/>
            <a:ext cx="5026025" cy="37703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0" y="4343400"/>
            <a:ext cx="5207000" cy="41148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3C3637-B899-49AE-A1F4-33E8A34F57FC}" type="slidenum">
              <a:rPr lang="de-DE" altLang="de-DE" smtClean="0"/>
              <a:pPr/>
              <a:t>12</a:t>
            </a:fld>
            <a:endParaRPr lang="de-DE" altLang="de-DE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header_01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2775" y="0"/>
            <a:ext cx="4721225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shari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6663" y="1600200"/>
            <a:ext cx="11334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143000" y="2743200"/>
            <a:ext cx="6934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Klicken Sie, um das Titelformat zu bearbeiten</a:t>
            </a:r>
          </a:p>
        </p:txBody>
      </p:sp>
      <p:sp>
        <p:nvSpPr>
          <p:cNvPr id="2254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6934200" cy="1143000"/>
          </a:xfrm>
        </p:spPr>
        <p:txBody>
          <a:bodyPr/>
          <a:lstStyle>
            <a:lvl1pPr marL="0">
              <a:defRPr sz="1600"/>
            </a:lvl1pPr>
          </a:lstStyle>
          <a:p>
            <a:r>
              <a:rPr lang="de-DE"/>
              <a:t>Klicken Sie, um das Format des Untertitelmasters zu bearbeiten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D43DE-D77D-40F3-A070-1524A0608E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C5AF0-ADA8-47C6-A810-E2F01D81483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21425" y="762000"/>
            <a:ext cx="1755775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0925" y="762000"/>
            <a:ext cx="51181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85C32-7EC3-4E76-BB11-21DC81A940B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063" y="762000"/>
            <a:ext cx="6942137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50925" y="1676400"/>
            <a:ext cx="3432175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76400"/>
            <a:ext cx="3433763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FEDFE-9C32-4E82-BC58-8EFE116482C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063" y="762000"/>
            <a:ext cx="6942137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50925" y="1676400"/>
            <a:ext cx="3432175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35500" y="1676400"/>
            <a:ext cx="3433763" cy="220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35500" y="4038600"/>
            <a:ext cx="3433763" cy="220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8F4B3-4626-4CBF-A76A-DFCF410FBDB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50925" y="762000"/>
            <a:ext cx="7026275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9DCF4-69E3-4349-A269-ECB4AF57348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7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2382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8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0063" y="0"/>
            <a:ext cx="48339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08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90C7D953-5C44-4E4D-9E29-FC04137741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39750" y="990600"/>
            <a:ext cx="7916863" cy="533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1690688"/>
            <a:ext cx="3881438" cy="208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3588" y="1690688"/>
            <a:ext cx="3883025" cy="208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9750" y="3925888"/>
            <a:ext cx="3881438" cy="208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3588" y="3925888"/>
            <a:ext cx="3883025" cy="2082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10D16-F921-4181-88E6-B2AF29298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927C8-DAD5-41C2-865E-C7F5962C0AE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8FB81-654B-4E5E-B905-2AC8C316F0E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50925" y="1676400"/>
            <a:ext cx="34321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76400"/>
            <a:ext cx="3433763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C430-8052-430A-B43E-C4004CD259E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B508A-8D42-4D0D-8691-F34B5AA0BC6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0AC1F-3094-4AD8-9CA3-CB3690206FA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A37B8-2311-4BB3-B69A-3C9CA739990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AED10-055F-465D-B4C3-6CDAF31AD38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9B1D2-B5B8-4F5B-BC7A-FD8EF7F337F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Rectangle 34"/>
          <p:cNvSpPr>
            <a:spLocks noChangeArrowheads="1"/>
          </p:cNvSpPr>
          <p:nvPr userDrawn="1"/>
        </p:nvSpPr>
        <p:spPr bwMode="auto">
          <a:xfrm>
            <a:off x="0" y="1600200"/>
            <a:ext cx="8097838" cy="4648200"/>
          </a:xfrm>
          <a:prstGeom prst="rect">
            <a:avLst/>
          </a:prstGeom>
          <a:solidFill>
            <a:srgbClr val="ECF2F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2400">
                <a:latin typeface="Times" pitchFamily="18" charset="0"/>
              </a:rPr>
              <a:t> </a:t>
            </a:r>
          </a:p>
        </p:txBody>
      </p:sp>
      <p:sp>
        <p:nvSpPr>
          <p:cNvPr id="102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135063" y="762000"/>
            <a:ext cx="69421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50925" y="1676400"/>
            <a:ext cx="70183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bearbeiten. Dieser Text zeigt die Formate.</a:t>
            </a:r>
          </a:p>
          <a:p>
            <a:pPr lvl="1"/>
            <a:r>
              <a:rPr lang="de-DE" smtClean="0"/>
              <a:t>Zweite Ebene. Klicken Sie, um die Formate des Vorlagentextes zu bearbeiten.</a:t>
            </a:r>
          </a:p>
          <a:p>
            <a:pPr lvl="2"/>
            <a:r>
              <a:rPr lang="de-DE" smtClean="0"/>
              <a:t>Dritte Ebene. Klicken Sie, um die Formate des Vorlagentextes zu bearbeiten.</a:t>
            </a:r>
          </a:p>
          <a:p>
            <a:pPr lvl="3"/>
            <a:r>
              <a:rPr lang="de-DE" smtClean="0"/>
              <a:t>Vierte Ebene. Klicken Sie, um die Formate des Vorlagentextes zu bearbeiten.</a:t>
            </a:r>
          </a:p>
          <a:p>
            <a:pPr lvl="4"/>
            <a:r>
              <a:rPr lang="de-DE" smtClean="0"/>
              <a:t>Fünfte Ebene. Klicken Sie, um die Formate des Vorlagentextes zu bearbeiten.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2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2776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F23EB426-C3F4-4A22-9786-5BD6AA0A1C0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0248" name="Picture 37" descr="header_01"/>
          <p:cNvPicPr>
            <a:picLocks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422775" y="0"/>
            <a:ext cx="4721225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38" descr="sharin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50825" y="188913"/>
            <a:ext cx="11334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2" r:id="rId15"/>
    <p:sldLayoutId id="2147483713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RotisSansSerif" pitchFamily="34" charset="0"/>
        </a:defRPr>
      </a:lvl9pPr>
    </p:titleStyle>
    <p:bodyStyle>
      <a:lvl1pPr marL="968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87338" indent="-188913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000">
          <a:solidFill>
            <a:schemeClr val="tx1"/>
          </a:solidFill>
          <a:latin typeface="+mn-lt"/>
        </a:defRPr>
      </a:lvl2pPr>
      <a:lvl3pPr marL="28892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3pPr>
      <a:lvl4pPr marL="481013" indent="-1905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000">
          <a:solidFill>
            <a:schemeClr val="tx1"/>
          </a:solidFill>
          <a:latin typeface="+mn-lt"/>
        </a:defRPr>
      </a:lvl4pPr>
      <a:lvl5pPr marL="482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9398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13970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18542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23114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5.png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893496" cy="914400"/>
          </a:xfrm>
        </p:spPr>
        <p:txBody>
          <a:bodyPr/>
          <a:lstStyle/>
          <a:p>
            <a:r>
              <a:rPr lang="ru-RU" sz="5000" dirty="0" smtClean="0"/>
              <a:t>Безопасная </a:t>
            </a:r>
            <a:r>
              <a:rPr lang="ru-RU" sz="5000" dirty="0" err="1" smtClean="0"/>
              <a:t>инфузионная</a:t>
            </a:r>
            <a:r>
              <a:rPr lang="ru-RU" sz="5000" dirty="0" smtClean="0"/>
              <a:t> терапия!</a:t>
            </a: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797425"/>
            <a:ext cx="6934200" cy="935038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</a:rPr>
              <a:t>Иван Сергеевич </a:t>
            </a:r>
            <a:r>
              <a:rPr lang="ru-RU" sz="2000" b="1" dirty="0" smtClean="0">
                <a:solidFill>
                  <a:srgbClr val="002060"/>
                </a:solidFill>
              </a:rPr>
              <a:t>Бойко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Региональный представитель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ООО «</a:t>
            </a:r>
            <a:r>
              <a:rPr lang="ru-RU" sz="2000" b="1" dirty="0" err="1" smtClean="0">
                <a:solidFill>
                  <a:srgbClr val="002060"/>
                </a:solidFill>
              </a:rPr>
              <a:t>Б.Браун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Медикал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Тел: 8 923 680 90 00 </a:t>
            </a:r>
          </a:p>
        </p:txBody>
      </p:sp>
      <p:pic>
        <p:nvPicPr>
          <p:cNvPr id="10242" name="Picture 2" descr="F:\Документы\ОПСА\май 2015\Новость по семинару Научно-обосн. методы Онкология+\Фото\Бойко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365104"/>
            <a:ext cx="1861634" cy="2225402"/>
          </a:xfrm>
          <a:prstGeom prst="rect">
            <a:avLst/>
          </a:prstGeom>
          <a:noFill/>
          <a:ln w="158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3136" y="1556792"/>
            <a:ext cx="9177136" cy="5301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ата 4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746375" cy="365125"/>
          </a:xfrm>
        </p:spPr>
        <p:txBody>
          <a:bodyPr/>
          <a:lstStyle/>
          <a:p>
            <a:pPr>
              <a:defRPr/>
            </a:pPr>
            <a:fld id="{F1FB28A2-1A5F-4461-9788-74E6D0233B78}" type="datetime1">
              <a:rPr lang="ru-RU"/>
              <a:pPr>
                <a:defRPr/>
              </a:pPr>
              <a:t>13.06.2015</a:t>
            </a:fld>
            <a:r>
              <a:rPr lang="ru-RU" dirty="0"/>
              <a:t> </a:t>
            </a:r>
            <a:r>
              <a:rPr lang="en-US" dirty="0"/>
              <a:t>BBMRU/Mariana </a:t>
            </a:r>
            <a:r>
              <a:rPr lang="en-US" dirty="0" err="1"/>
              <a:t>Novikova</a:t>
            </a:r>
            <a:endParaRPr lang="de-DE" dirty="0"/>
          </a:p>
        </p:txBody>
      </p:sp>
      <p:sp>
        <p:nvSpPr>
          <p:cNvPr id="323605" name="Text Box 21"/>
          <p:cNvSpPr txBox="1">
            <a:spLocks noChangeArrowheads="1"/>
          </p:cNvSpPr>
          <p:nvPr/>
        </p:nvSpPr>
        <p:spPr bwMode="auto">
          <a:xfrm>
            <a:off x="0" y="836712"/>
            <a:ext cx="8964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Применение обычных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инфузионных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систем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в 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отделении</a:t>
            </a:r>
          </a:p>
        </p:txBody>
      </p:sp>
      <p:pic>
        <p:nvPicPr>
          <p:cNvPr id="2048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" y="1772816"/>
            <a:ext cx="9144000" cy="5016689"/>
          </a:xfrm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4450"/>
            <a:ext cx="15906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0"/>
            <a:ext cx="4267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06" name="Прямая соединительная линия 16"/>
          <p:cNvCxnSpPr>
            <a:cxnSpLocks noChangeShapeType="1"/>
          </p:cNvCxnSpPr>
          <p:nvPr/>
        </p:nvCxnSpPr>
        <p:spPr bwMode="auto">
          <a:xfrm rot="5400000">
            <a:off x="7643812" y="2071688"/>
            <a:ext cx="2714625" cy="0"/>
          </a:xfrm>
          <a:prstGeom prst="lin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21507" name="Прямая соединительная линия 17"/>
          <p:cNvCxnSpPr>
            <a:cxnSpLocks noChangeShapeType="1"/>
          </p:cNvCxnSpPr>
          <p:nvPr/>
        </p:nvCxnSpPr>
        <p:spPr bwMode="auto">
          <a:xfrm rot="5400000">
            <a:off x="4429125" y="2071688"/>
            <a:ext cx="2714625" cy="0"/>
          </a:xfrm>
          <a:prstGeom prst="line">
            <a:avLst/>
          </a:prstGeom>
          <a:noFill/>
          <a:ln w="38100" algn="ctr">
            <a:solidFill>
              <a:schemeClr val="bg1"/>
            </a:solidFill>
            <a:round/>
            <a:headEnd/>
            <a:tailEnd/>
          </a:ln>
        </p:spPr>
      </p:cxnSp>
      <p:sp>
        <p:nvSpPr>
          <p:cNvPr id="15364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23850" y="2349078"/>
            <a:ext cx="4752975" cy="2664098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err="1" smtClean="0">
                <a:solidFill>
                  <a:srgbClr val="FF6600"/>
                </a:solidFill>
              </a:rPr>
              <a:t>Интрафикс</a:t>
            </a:r>
            <a:r>
              <a:rPr lang="ru-RU" sz="3600" b="1" dirty="0" smtClean="0">
                <a:solidFill>
                  <a:srgbClr val="FF6600"/>
                </a:solidFill>
              </a:rPr>
              <a:t> Сейф Сет</a:t>
            </a:r>
            <a:r>
              <a:rPr lang="en-US" sz="3600" b="1" dirty="0" smtClean="0">
                <a:solidFill>
                  <a:srgbClr val="FF6600"/>
                </a:solidFill>
              </a:rPr>
              <a:t> </a:t>
            </a:r>
            <a:r>
              <a:rPr lang="ru-RU" sz="3600" b="1" dirty="0" smtClean="0">
                <a:solidFill>
                  <a:srgbClr val="FF6600"/>
                </a:solidFill>
              </a:rPr>
              <a:t>-</a:t>
            </a:r>
            <a:endParaRPr lang="en-US" sz="3600" b="1" dirty="0" smtClean="0">
              <a:solidFill>
                <a:srgbClr val="FF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rgbClr val="FF6600"/>
                </a:solidFill>
              </a:rPr>
              <a:t>перемены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rgbClr val="FF6600"/>
                </a:solidFill>
              </a:rPr>
              <a:t>к  лучшему!</a:t>
            </a:r>
            <a:endParaRPr lang="en-US" sz="3600" b="1" dirty="0" smtClean="0">
              <a:solidFill>
                <a:srgbClr val="FF6600"/>
              </a:solidFill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819400" cy="365125"/>
          </a:xfrm>
        </p:spPr>
        <p:txBody>
          <a:bodyPr/>
          <a:lstStyle/>
          <a:p>
            <a:pPr>
              <a:defRPr/>
            </a:pPr>
            <a:r>
              <a:rPr lang="ru-RU"/>
              <a:t>16.12.2010</a:t>
            </a:r>
            <a:r>
              <a:rPr lang="en-US"/>
              <a:t> </a:t>
            </a:r>
            <a:r>
              <a:rPr lang="ru-RU"/>
              <a:t>BBMRU/HC/Novikova Mariana</a:t>
            </a:r>
          </a:p>
        </p:txBody>
      </p:sp>
      <p:pic>
        <p:nvPicPr>
          <p:cNvPr id="21510" name="Picture 10" descr="Intrafix_Stopp_q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9844" y="1244089"/>
            <a:ext cx="3221112" cy="5353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3038" y="153988"/>
            <a:ext cx="15906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0"/>
            <a:ext cx="4267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58888" y="836613"/>
            <a:ext cx="6942137" cy="5064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Безопасное смешивание лекарств</a:t>
            </a:r>
            <a:r>
              <a:rPr lang="ru-RU" sz="200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5580112" y="2492896"/>
            <a:ext cx="223361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tisSansSerif" pitchFamily="34" charset="0"/>
              </a:rPr>
              <a:t>МИНИСПАЙК ПЛЮС </a:t>
            </a: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5578747" y="3498651"/>
            <a:ext cx="259365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tisSansSerif" pitchFamily="34" charset="0"/>
              </a:rPr>
              <a:t>ТРАНЗОФИКС  </a:t>
            </a: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5508104" y="1916832"/>
            <a:ext cx="2808932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tisSansSerif" pitchFamily="34" charset="0"/>
              </a:rPr>
              <a:t>ЭКОФЛАК МИКС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39750" y="6237288"/>
            <a:ext cx="597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400">
                <a:latin typeface="Arial" charset="0"/>
              </a:rPr>
              <a:t>26</a:t>
            </a:r>
            <a:r>
              <a:rPr lang="ru-RU" altLang="de-DE" sz="1400">
                <a:latin typeface="Arial" charset="0"/>
              </a:rPr>
              <a:t>.0</a:t>
            </a:r>
            <a:r>
              <a:rPr lang="de-DE" altLang="de-DE" sz="1400">
                <a:latin typeface="Arial" charset="0"/>
              </a:rPr>
              <a:t>3.</a:t>
            </a:r>
            <a:r>
              <a:rPr lang="en-US" altLang="de-DE" sz="1400">
                <a:latin typeface="Arial" charset="0"/>
              </a:rPr>
              <a:t>200</a:t>
            </a:r>
            <a:r>
              <a:rPr lang="ru-RU" altLang="de-DE" sz="1400">
                <a:latin typeface="Arial" charset="0"/>
              </a:rPr>
              <a:t>7</a:t>
            </a:r>
            <a:r>
              <a:rPr lang="de-DE" altLang="de-DE" sz="1400">
                <a:latin typeface="Arial" charset="0"/>
              </a:rPr>
              <a:t>/ Shebatin Ruslan</a:t>
            </a:r>
            <a:endParaRPr lang="ru-RU" sz="1400">
              <a:latin typeface="Arial" charset="0"/>
            </a:endParaRPr>
          </a:p>
        </p:txBody>
      </p:sp>
      <p:pic>
        <p:nvPicPr>
          <p:cNvPr id="2253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4149725"/>
            <a:ext cx="2664296" cy="1871563"/>
          </a:xfrm>
          <a:noFill/>
        </p:spPr>
      </p:pic>
      <p:pic>
        <p:nvPicPr>
          <p:cNvPr id="2253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984274"/>
            <a:ext cx="5508625" cy="4072039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Безопасна  ли      процедура смешивания лекарственных средств для медицинского персонала?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900" dirty="0" smtClean="0"/>
              <a:t>Остро стоит вопрос               о приготовлении </a:t>
            </a:r>
            <a:r>
              <a:rPr lang="ru-RU" sz="3900" dirty="0" err="1" smtClean="0"/>
              <a:t>цитостатиков</a:t>
            </a:r>
            <a:r>
              <a:rPr lang="ru-RU" sz="3900" dirty="0" smtClean="0"/>
              <a:t> в условиях, обеспечивающих соответствующий уровень безопасности для медицинских работников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765175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400" b="1" dirty="0" err="1">
                <a:latin typeface="Arial" charset="0"/>
              </a:rPr>
              <a:t>Экофлак</a:t>
            </a:r>
            <a:r>
              <a:rPr lang="ru-RU" sz="2400" b="1" dirty="0">
                <a:latin typeface="Arial" charset="0"/>
              </a:rPr>
              <a:t> </a:t>
            </a:r>
            <a:r>
              <a:rPr lang="ru-RU" sz="2400" b="1" dirty="0" err="1">
                <a:latin typeface="Arial" charset="0"/>
              </a:rPr>
              <a:t>Микс</a:t>
            </a:r>
            <a:r>
              <a:rPr lang="en-US" sz="2400" b="1" dirty="0">
                <a:solidFill>
                  <a:schemeClr val="tx2"/>
                </a:solidFill>
                <a:latin typeface="RotisSansSerif" pitchFamily="34" charset="0"/>
              </a:rPr>
              <a:t>®</a:t>
            </a:r>
            <a:r>
              <a:rPr lang="ru-RU" sz="2400" b="1" dirty="0">
                <a:solidFill>
                  <a:schemeClr val="tx2"/>
                </a:solidFill>
                <a:latin typeface="RotisSansSerif" pitchFamily="34" charset="0"/>
              </a:rPr>
              <a:t> - двухсторонняя канюля для приготовления и смешивания лекарственных растворов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51520" y="1702543"/>
            <a:ext cx="7920880" cy="444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Используется для переноса раствора лекарственного средства из заводского флакона во флакон </a:t>
            </a:r>
            <a:r>
              <a:rPr lang="ru-RU" sz="1800" b="1" dirty="0" err="1">
                <a:solidFill>
                  <a:srgbClr val="C00000"/>
                </a:solidFill>
                <a:latin typeface="Arial" charset="0"/>
              </a:rPr>
              <a:t>Экофлак</a:t>
            </a:r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 Плюс</a:t>
            </a:r>
            <a:r>
              <a:rPr lang="en-US" sz="1800" b="1" dirty="0">
                <a:solidFill>
                  <a:srgbClr val="C00000"/>
                </a:solidFill>
                <a:latin typeface="Arial" charset="0"/>
              </a:rPr>
              <a:t>®</a:t>
            </a:r>
            <a:endParaRPr lang="ru-RU" sz="18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(!) Совместим только с флаконами </a:t>
            </a:r>
            <a:r>
              <a:rPr lang="ru-RU" sz="1800" b="1" dirty="0" err="1">
                <a:solidFill>
                  <a:srgbClr val="C00000"/>
                </a:solidFill>
                <a:latin typeface="Arial" charset="0"/>
              </a:rPr>
              <a:t>Экофлак</a:t>
            </a:r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 Плюс</a:t>
            </a:r>
            <a:r>
              <a:rPr lang="en-US" sz="1800" b="1" dirty="0">
                <a:solidFill>
                  <a:srgbClr val="C00000"/>
                </a:solidFill>
                <a:latin typeface="Arial" charset="0"/>
              </a:rPr>
              <a:t>®</a:t>
            </a:r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1800" b="1" dirty="0" err="1">
                <a:solidFill>
                  <a:srgbClr val="C00000"/>
                </a:solidFill>
                <a:latin typeface="Arial" charset="0"/>
              </a:rPr>
              <a:t>Б.Браун</a:t>
            </a:r>
            <a:endParaRPr lang="ru-RU" sz="1800" b="1" dirty="0">
              <a:solidFill>
                <a:srgbClr val="C00000"/>
              </a:solidFill>
              <a:latin typeface="Arial" charset="0"/>
            </a:endParaRPr>
          </a:p>
          <a:p>
            <a:endParaRPr lang="ru-RU" sz="8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Используется для переноса во флакон </a:t>
            </a:r>
            <a:r>
              <a:rPr lang="ru-RU" sz="1800" b="1" dirty="0" err="1">
                <a:solidFill>
                  <a:srgbClr val="C00000"/>
                </a:solidFill>
                <a:latin typeface="Arial" charset="0"/>
              </a:rPr>
              <a:t>Экофлак</a:t>
            </a:r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 Плюс</a:t>
            </a:r>
            <a:r>
              <a:rPr lang="en-US" sz="1800" b="1" dirty="0">
                <a:solidFill>
                  <a:srgbClr val="C00000"/>
                </a:solidFill>
                <a:latin typeface="Arial" charset="0"/>
              </a:rPr>
              <a:t>®</a:t>
            </a:r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1800" b="1" dirty="0" err="1">
                <a:solidFill>
                  <a:srgbClr val="C00000"/>
                </a:solidFill>
                <a:latin typeface="Arial" charset="0"/>
              </a:rPr>
              <a:t>Б.Браун</a:t>
            </a:r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 как жидких лекарственных средств, так и для растворения и переноса порошков лекарственных субстанций</a:t>
            </a:r>
          </a:p>
          <a:p>
            <a:endParaRPr lang="ru-RU" sz="8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Позволяет сохранить стерильность</a:t>
            </a:r>
          </a:p>
          <a:p>
            <a:endParaRPr lang="ru-RU" sz="8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Позволяет существенно сократить время приготовления  растворов лекарственных средств</a:t>
            </a:r>
          </a:p>
          <a:p>
            <a:endParaRPr lang="ru-RU" sz="8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Минимизирует риск попадания лекарств на кожу медицинских работников</a:t>
            </a:r>
          </a:p>
          <a:p>
            <a:endParaRPr lang="ru-RU" sz="8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Не происходит распыления лекарств в воздухе</a:t>
            </a:r>
          </a:p>
          <a:p>
            <a:endParaRPr lang="ru-RU" sz="900" b="1" dirty="0">
              <a:solidFill>
                <a:srgbClr val="C00000"/>
              </a:solidFill>
              <a:latin typeface="Arial" charset="0"/>
            </a:endParaRPr>
          </a:p>
          <a:p>
            <a:r>
              <a:rPr lang="ru-RU" sz="1800" b="1" dirty="0">
                <a:solidFill>
                  <a:srgbClr val="C00000"/>
                </a:solidFill>
                <a:latin typeface="Arial" charset="0"/>
              </a:rPr>
              <a:t>Не содержит </a:t>
            </a:r>
            <a:r>
              <a:rPr lang="ru-RU" sz="1800" b="1" dirty="0" smtClean="0">
                <a:solidFill>
                  <a:srgbClr val="C00000"/>
                </a:solidFill>
                <a:latin typeface="Arial" charset="0"/>
              </a:rPr>
              <a:t>ПВХ</a:t>
            </a:r>
            <a:endParaRPr lang="ru-RU" sz="1800" dirty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28273" y="4581128"/>
            <a:ext cx="1508223" cy="1691841"/>
          </a:xfr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47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0" y="765175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b="1" dirty="0" err="1">
                <a:latin typeface="Arial" charset="0"/>
              </a:rPr>
              <a:t>Экофлак</a:t>
            </a:r>
            <a:r>
              <a:rPr lang="ru-RU" sz="2400" b="1" dirty="0">
                <a:latin typeface="Arial" charset="0"/>
              </a:rPr>
              <a:t> </a:t>
            </a:r>
            <a:r>
              <a:rPr lang="ru-RU" sz="2400" b="1" dirty="0" err="1">
                <a:latin typeface="Arial" charset="0"/>
              </a:rPr>
              <a:t>Микс</a:t>
            </a:r>
            <a:r>
              <a:rPr lang="en-US" sz="2400" b="1" dirty="0">
                <a:solidFill>
                  <a:schemeClr val="tx2"/>
                </a:solidFill>
                <a:latin typeface="RotisSansSerif" pitchFamily="34" charset="0"/>
              </a:rPr>
              <a:t>®</a:t>
            </a:r>
            <a:r>
              <a:rPr lang="ru-RU" sz="2400" b="1" dirty="0">
                <a:solidFill>
                  <a:schemeClr val="tx2"/>
                </a:solidFill>
                <a:latin typeface="RotisSansSerif" pitchFamily="34" charset="0"/>
              </a:rPr>
              <a:t>. Перспективы применения при приготовлении лекарств для химиотерапии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79388" y="1773238"/>
            <a:ext cx="597693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D72B19"/>
                </a:solidFill>
                <a:latin typeface="Arial" charset="0"/>
              </a:rPr>
              <a:t>Шприцевая техника разведения и смешивания противоопухолевых препаратов и антибиотиков   сопровождается распылением раствора препарата в воздухе и возможностью его попадания на кожу медицинского работника, что приводит к развитию токсических эффектов (ингаляционных, эпидермальных)</a:t>
            </a:r>
          </a:p>
          <a:p>
            <a:endParaRPr lang="ru-RU" sz="1400">
              <a:solidFill>
                <a:srgbClr val="D72B19"/>
              </a:solidFill>
              <a:latin typeface="Arial" charset="0"/>
            </a:endParaRPr>
          </a:p>
        </p:txBody>
      </p:sp>
      <p:grpSp>
        <p:nvGrpSpPr>
          <p:cNvPr id="26629" name="Group 5"/>
          <p:cNvGrpSpPr>
            <a:grpSpLocks/>
          </p:cNvGrpSpPr>
          <p:nvPr/>
        </p:nvGrpSpPr>
        <p:grpSpPr bwMode="auto">
          <a:xfrm>
            <a:off x="6297613" y="3066380"/>
            <a:ext cx="392112" cy="2882900"/>
            <a:chOff x="4063" y="1998"/>
            <a:chExt cx="247" cy="1816"/>
          </a:xfrm>
        </p:grpSpPr>
        <p:grpSp>
          <p:nvGrpSpPr>
            <p:cNvPr id="26661" name="Group 6"/>
            <p:cNvGrpSpPr>
              <a:grpSpLocks/>
            </p:cNvGrpSpPr>
            <p:nvPr/>
          </p:nvGrpSpPr>
          <p:grpSpPr bwMode="auto">
            <a:xfrm>
              <a:off x="4063" y="2431"/>
              <a:ext cx="247" cy="1383"/>
              <a:chOff x="4063" y="2431"/>
              <a:chExt cx="247" cy="1383"/>
            </a:xfrm>
          </p:grpSpPr>
          <p:sp>
            <p:nvSpPr>
              <p:cNvPr id="26666" name="Rectangle 7"/>
              <p:cNvSpPr>
                <a:spLocks noChangeArrowheads="1"/>
              </p:cNvSpPr>
              <p:nvPr/>
            </p:nvSpPr>
            <p:spPr bwMode="auto">
              <a:xfrm>
                <a:off x="4114" y="3391"/>
                <a:ext cx="145" cy="39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67" name="AutoShape 8"/>
              <p:cNvSpPr>
                <a:spLocks noChangeArrowheads="1"/>
              </p:cNvSpPr>
              <p:nvPr/>
            </p:nvSpPr>
            <p:spPr bwMode="auto">
              <a:xfrm>
                <a:off x="4168" y="2431"/>
                <a:ext cx="40" cy="141"/>
              </a:xfrm>
              <a:prstGeom prst="roundRect">
                <a:avLst>
                  <a:gd name="adj" fmla="val 12495"/>
                </a:avLst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68" name="Rectangle 9"/>
              <p:cNvSpPr>
                <a:spLocks noChangeArrowheads="1"/>
              </p:cNvSpPr>
              <p:nvPr/>
            </p:nvSpPr>
            <p:spPr bwMode="auto">
              <a:xfrm>
                <a:off x="4063" y="3796"/>
                <a:ext cx="247" cy="1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69" name="Rectangle 10"/>
              <p:cNvSpPr>
                <a:spLocks noChangeArrowheads="1"/>
              </p:cNvSpPr>
              <p:nvPr/>
            </p:nvSpPr>
            <p:spPr bwMode="auto">
              <a:xfrm>
                <a:off x="4114" y="2478"/>
                <a:ext cx="145" cy="4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70" name="AutoShape 11"/>
              <p:cNvSpPr>
                <a:spLocks noChangeArrowheads="1"/>
              </p:cNvSpPr>
              <p:nvPr/>
            </p:nvSpPr>
            <p:spPr bwMode="auto">
              <a:xfrm>
                <a:off x="4089" y="2529"/>
                <a:ext cx="195" cy="854"/>
              </a:xfrm>
              <a:prstGeom prst="roundRect">
                <a:avLst>
                  <a:gd name="adj" fmla="val 4162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71" name="AutoShape 12"/>
              <p:cNvSpPr>
                <a:spLocks noChangeArrowheads="1"/>
              </p:cNvSpPr>
              <p:nvPr/>
            </p:nvSpPr>
            <p:spPr bwMode="auto">
              <a:xfrm>
                <a:off x="4063" y="3391"/>
                <a:ext cx="247" cy="17"/>
              </a:xfrm>
              <a:prstGeom prst="roundRect">
                <a:avLst>
                  <a:gd name="adj" fmla="val 12495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6662" name="Group 13"/>
            <p:cNvGrpSpPr>
              <a:grpSpLocks/>
            </p:cNvGrpSpPr>
            <p:nvPr/>
          </p:nvGrpSpPr>
          <p:grpSpPr bwMode="auto">
            <a:xfrm>
              <a:off x="4159" y="1998"/>
              <a:ext cx="58" cy="469"/>
              <a:chOff x="4159" y="1998"/>
              <a:chExt cx="58" cy="469"/>
            </a:xfrm>
          </p:grpSpPr>
          <p:sp>
            <p:nvSpPr>
              <p:cNvPr id="26663" name="Line 14"/>
              <p:cNvSpPr>
                <a:spLocks noChangeShapeType="1"/>
              </p:cNvSpPr>
              <p:nvPr/>
            </p:nvSpPr>
            <p:spPr bwMode="auto">
              <a:xfrm flipV="1">
                <a:off x="4187" y="1998"/>
                <a:ext cx="0" cy="3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64" name="Line 15"/>
              <p:cNvSpPr>
                <a:spLocks noChangeShapeType="1"/>
              </p:cNvSpPr>
              <p:nvPr/>
            </p:nvSpPr>
            <p:spPr bwMode="auto">
              <a:xfrm flipV="1">
                <a:off x="4187" y="2023"/>
                <a:ext cx="0" cy="3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65" name="AutoShape 16"/>
              <p:cNvSpPr>
                <a:spLocks noChangeArrowheads="1"/>
              </p:cNvSpPr>
              <p:nvPr/>
            </p:nvSpPr>
            <p:spPr bwMode="auto">
              <a:xfrm rot="-5400000">
                <a:off x="4143" y="2393"/>
                <a:ext cx="90" cy="58"/>
              </a:xfrm>
              <a:prstGeom prst="homePlate">
                <a:avLst>
                  <a:gd name="adj" fmla="val 26674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6630" name="Group 17"/>
          <p:cNvGrpSpPr>
            <a:grpSpLocks/>
          </p:cNvGrpSpPr>
          <p:nvPr/>
        </p:nvGrpSpPr>
        <p:grpSpPr bwMode="auto">
          <a:xfrm>
            <a:off x="6011863" y="1870992"/>
            <a:ext cx="1011237" cy="1639888"/>
            <a:chOff x="3883" y="1245"/>
            <a:chExt cx="637" cy="1033"/>
          </a:xfrm>
        </p:grpSpPr>
        <p:sp>
          <p:nvSpPr>
            <p:cNvPr id="26655" name="Line 18"/>
            <p:cNvSpPr>
              <a:spLocks noChangeShapeType="1"/>
            </p:cNvSpPr>
            <p:nvPr/>
          </p:nvSpPr>
          <p:spPr bwMode="auto">
            <a:xfrm flipV="1">
              <a:off x="4191" y="1998"/>
              <a:ext cx="3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6" name="AutoShape 19"/>
            <p:cNvSpPr>
              <a:spLocks noChangeArrowheads="1"/>
            </p:cNvSpPr>
            <p:nvPr/>
          </p:nvSpPr>
          <p:spPr bwMode="auto">
            <a:xfrm>
              <a:off x="4117" y="2252"/>
              <a:ext cx="151" cy="26"/>
            </a:xfrm>
            <a:prstGeom prst="roundRect">
              <a:avLst>
                <a:gd name="adj" fmla="val 12495"/>
              </a:avLst>
            </a:prstGeom>
            <a:solidFill>
              <a:srgbClr val="676767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7" name="AutoShape 20"/>
            <p:cNvSpPr>
              <a:spLocks noChangeArrowheads="1"/>
            </p:cNvSpPr>
            <p:nvPr/>
          </p:nvSpPr>
          <p:spPr bwMode="auto">
            <a:xfrm>
              <a:off x="3888" y="1928"/>
              <a:ext cx="632" cy="304"/>
            </a:xfrm>
            <a:prstGeom prst="octagon">
              <a:avLst>
                <a:gd name="adj" fmla="val 49995"/>
              </a:avLst>
            </a:prstGeom>
            <a:gradFill rotWithShape="0">
              <a:gsLst>
                <a:gs pos="0">
                  <a:srgbClr val="0000FF"/>
                </a:gs>
                <a:gs pos="100000">
                  <a:srgbClr val="0000E5"/>
                </a:gs>
              </a:gsLst>
              <a:lin ang="54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8" name="AutoShape 21"/>
            <p:cNvSpPr>
              <a:spLocks noChangeArrowheads="1"/>
            </p:cNvSpPr>
            <p:nvPr/>
          </p:nvSpPr>
          <p:spPr bwMode="auto">
            <a:xfrm>
              <a:off x="3888" y="1245"/>
              <a:ext cx="632" cy="90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9" name="Line 22"/>
            <p:cNvSpPr>
              <a:spLocks noChangeShapeType="1"/>
            </p:cNvSpPr>
            <p:nvPr/>
          </p:nvSpPr>
          <p:spPr bwMode="auto">
            <a:xfrm>
              <a:off x="3883" y="1345"/>
              <a:ext cx="632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0" name="Line 23"/>
            <p:cNvSpPr>
              <a:spLocks noChangeShapeType="1"/>
            </p:cNvSpPr>
            <p:nvPr/>
          </p:nvSpPr>
          <p:spPr bwMode="auto">
            <a:xfrm flipV="1">
              <a:off x="4192" y="1991"/>
              <a:ext cx="0" cy="1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631" name="Group 24"/>
          <p:cNvGrpSpPr>
            <a:grpSpLocks/>
          </p:cNvGrpSpPr>
          <p:nvPr/>
        </p:nvGrpSpPr>
        <p:grpSpPr bwMode="auto">
          <a:xfrm>
            <a:off x="7385050" y="1861467"/>
            <a:ext cx="1028700" cy="4078288"/>
            <a:chOff x="4748" y="1239"/>
            <a:chExt cx="648" cy="2569"/>
          </a:xfrm>
        </p:grpSpPr>
        <p:grpSp>
          <p:nvGrpSpPr>
            <p:cNvPr id="26636" name="Group 25"/>
            <p:cNvGrpSpPr>
              <a:grpSpLocks/>
            </p:cNvGrpSpPr>
            <p:nvPr/>
          </p:nvGrpSpPr>
          <p:grpSpPr bwMode="auto">
            <a:xfrm>
              <a:off x="4961" y="1239"/>
              <a:ext cx="247" cy="1808"/>
              <a:chOff x="4961" y="1239"/>
              <a:chExt cx="247" cy="1808"/>
            </a:xfrm>
          </p:grpSpPr>
          <p:grpSp>
            <p:nvGrpSpPr>
              <p:cNvPr id="26644" name="Group 26"/>
              <p:cNvGrpSpPr>
                <a:grpSpLocks/>
              </p:cNvGrpSpPr>
              <p:nvPr/>
            </p:nvGrpSpPr>
            <p:grpSpPr bwMode="auto">
              <a:xfrm>
                <a:off x="4961" y="1239"/>
                <a:ext cx="247" cy="1383"/>
                <a:chOff x="4961" y="1239"/>
                <a:chExt cx="247" cy="1383"/>
              </a:xfrm>
            </p:grpSpPr>
            <p:sp>
              <p:nvSpPr>
                <p:cNvPr id="26649" name="Rectangle 27"/>
                <p:cNvSpPr>
                  <a:spLocks noChangeArrowheads="1"/>
                </p:cNvSpPr>
                <p:nvPr/>
              </p:nvSpPr>
              <p:spPr bwMode="auto">
                <a:xfrm>
                  <a:off x="5012" y="1265"/>
                  <a:ext cx="145" cy="39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0" name="AutoShape 28"/>
                <p:cNvSpPr>
                  <a:spLocks noChangeArrowheads="1"/>
                </p:cNvSpPr>
                <p:nvPr/>
              </p:nvSpPr>
              <p:spPr bwMode="auto">
                <a:xfrm>
                  <a:off x="5063" y="2481"/>
                  <a:ext cx="40" cy="141"/>
                </a:xfrm>
                <a:prstGeom prst="roundRect">
                  <a:avLst>
                    <a:gd name="adj" fmla="val 12495"/>
                  </a:avLst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1" name="Rectangle 29"/>
                <p:cNvSpPr>
                  <a:spLocks noChangeArrowheads="1"/>
                </p:cNvSpPr>
                <p:nvPr/>
              </p:nvSpPr>
              <p:spPr bwMode="auto">
                <a:xfrm>
                  <a:off x="4961" y="1239"/>
                  <a:ext cx="247" cy="1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2" name="Rectangle 30"/>
                <p:cNvSpPr>
                  <a:spLocks noChangeArrowheads="1"/>
                </p:cNvSpPr>
                <p:nvPr/>
              </p:nvSpPr>
              <p:spPr bwMode="auto">
                <a:xfrm>
                  <a:off x="5012" y="2532"/>
                  <a:ext cx="145" cy="4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3" name="AutoShape 31"/>
                <p:cNvSpPr>
                  <a:spLocks noChangeArrowheads="1"/>
                </p:cNvSpPr>
                <p:nvPr/>
              </p:nvSpPr>
              <p:spPr bwMode="auto">
                <a:xfrm>
                  <a:off x="4987" y="1670"/>
                  <a:ext cx="195" cy="854"/>
                </a:xfrm>
                <a:prstGeom prst="roundRect">
                  <a:avLst>
                    <a:gd name="adj" fmla="val 4162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4" name="AutoShape 32"/>
                <p:cNvSpPr>
                  <a:spLocks noChangeArrowheads="1"/>
                </p:cNvSpPr>
                <p:nvPr/>
              </p:nvSpPr>
              <p:spPr bwMode="auto">
                <a:xfrm>
                  <a:off x="4961" y="1645"/>
                  <a:ext cx="247" cy="17"/>
                </a:xfrm>
                <a:prstGeom prst="roundRect">
                  <a:avLst>
                    <a:gd name="adj" fmla="val 12495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6645" name="Group 33"/>
              <p:cNvGrpSpPr>
                <a:grpSpLocks/>
              </p:cNvGrpSpPr>
              <p:nvPr/>
            </p:nvGrpSpPr>
            <p:grpSpPr bwMode="auto">
              <a:xfrm>
                <a:off x="5053" y="2585"/>
                <a:ext cx="58" cy="462"/>
                <a:chOff x="5053" y="2585"/>
                <a:chExt cx="58" cy="462"/>
              </a:xfrm>
            </p:grpSpPr>
            <p:sp>
              <p:nvSpPr>
                <p:cNvPr id="26646" name="Line 34"/>
                <p:cNvSpPr>
                  <a:spLocks noChangeShapeType="1"/>
                </p:cNvSpPr>
                <p:nvPr/>
              </p:nvSpPr>
              <p:spPr bwMode="auto">
                <a:xfrm>
                  <a:off x="5084" y="3033"/>
                  <a:ext cx="0" cy="1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47" name="Line 35"/>
                <p:cNvSpPr>
                  <a:spLocks noChangeShapeType="1"/>
                </p:cNvSpPr>
                <p:nvPr/>
              </p:nvSpPr>
              <p:spPr bwMode="auto">
                <a:xfrm>
                  <a:off x="5084" y="2678"/>
                  <a:ext cx="0" cy="3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48" name="AutoShape 3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5037" y="2601"/>
                  <a:ext cx="90" cy="58"/>
                </a:xfrm>
                <a:prstGeom prst="homePlate">
                  <a:avLst>
                    <a:gd name="adj" fmla="val 26674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26637" name="Group 37"/>
            <p:cNvGrpSpPr>
              <a:grpSpLocks/>
            </p:cNvGrpSpPr>
            <p:nvPr/>
          </p:nvGrpSpPr>
          <p:grpSpPr bwMode="auto">
            <a:xfrm>
              <a:off x="4748" y="2775"/>
              <a:ext cx="648" cy="1033"/>
              <a:chOff x="4748" y="2775"/>
              <a:chExt cx="648" cy="1033"/>
            </a:xfrm>
          </p:grpSpPr>
          <p:sp>
            <p:nvSpPr>
              <p:cNvPr id="26638" name="Line 38"/>
              <p:cNvSpPr>
                <a:spLocks noChangeShapeType="1"/>
              </p:cNvSpPr>
              <p:nvPr/>
            </p:nvSpPr>
            <p:spPr bwMode="auto">
              <a:xfrm flipH="1">
                <a:off x="5073" y="2927"/>
                <a:ext cx="11" cy="12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39" name="AutoShape 39"/>
              <p:cNvSpPr>
                <a:spLocks noChangeArrowheads="1"/>
              </p:cNvSpPr>
              <p:nvPr/>
            </p:nvSpPr>
            <p:spPr bwMode="auto">
              <a:xfrm>
                <a:off x="5003" y="2775"/>
                <a:ext cx="151" cy="26"/>
              </a:xfrm>
              <a:prstGeom prst="roundRect">
                <a:avLst>
                  <a:gd name="adj" fmla="val 12495"/>
                </a:avLst>
              </a:prstGeom>
              <a:solidFill>
                <a:srgbClr val="676767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40" name="AutoShape 40"/>
              <p:cNvSpPr>
                <a:spLocks noChangeArrowheads="1"/>
              </p:cNvSpPr>
              <p:nvPr/>
            </p:nvSpPr>
            <p:spPr bwMode="auto">
              <a:xfrm>
                <a:off x="4751" y="2821"/>
                <a:ext cx="632" cy="304"/>
              </a:xfrm>
              <a:prstGeom prst="octagon">
                <a:avLst>
                  <a:gd name="adj" fmla="val 49995"/>
                </a:avLst>
              </a:prstGeom>
              <a:gradFill rotWithShape="0">
                <a:gsLst>
                  <a:gs pos="0">
                    <a:srgbClr val="0000FF"/>
                  </a:gs>
                  <a:gs pos="100000">
                    <a:srgbClr val="0000E5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41" name="AutoShape 41"/>
              <p:cNvSpPr>
                <a:spLocks noChangeArrowheads="1"/>
              </p:cNvSpPr>
              <p:nvPr/>
            </p:nvSpPr>
            <p:spPr bwMode="auto">
              <a:xfrm>
                <a:off x="4751" y="2904"/>
                <a:ext cx="632" cy="904"/>
              </a:xfrm>
              <a:prstGeom prst="roundRect">
                <a:avLst>
                  <a:gd name="adj" fmla="val 12495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42" name="Line 42"/>
              <p:cNvSpPr>
                <a:spLocks noChangeShapeType="1"/>
              </p:cNvSpPr>
              <p:nvPr/>
            </p:nvSpPr>
            <p:spPr bwMode="auto">
              <a:xfrm flipH="1" flipV="1">
                <a:off x="4748" y="3703"/>
                <a:ext cx="648" cy="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43" name="Line 43"/>
              <p:cNvSpPr>
                <a:spLocks noChangeShapeType="1"/>
              </p:cNvSpPr>
              <p:nvPr/>
            </p:nvSpPr>
            <p:spPr bwMode="auto">
              <a:xfrm>
                <a:off x="5079" y="2927"/>
                <a:ext cx="0" cy="12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6632" name="Line 44"/>
          <p:cNvSpPr>
            <a:spLocks noChangeShapeType="1"/>
          </p:cNvSpPr>
          <p:nvPr/>
        </p:nvSpPr>
        <p:spPr bwMode="auto">
          <a:xfrm>
            <a:off x="6011863" y="2591717"/>
            <a:ext cx="1009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45"/>
          <p:cNvSpPr>
            <a:spLocks noChangeShapeType="1"/>
          </p:cNvSpPr>
          <p:nvPr/>
        </p:nvSpPr>
        <p:spPr bwMode="auto">
          <a:xfrm>
            <a:off x="7453313" y="5039642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Text Box 46"/>
          <p:cNvSpPr txBox="1">
            <a:spLocks noChangeArrowheads="1"/>
          </p:cNvSpPr>
          <p:nvPr/>
        </p:nvSpPr>
        <p:spPr bwMode="auto">
          <a:xfrm>
            <a:off x="250825" y="4581525"/>
            <a:ext cx="58340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rgbClr val="0409C4"/>
                </a:solidFill>
                <a:latin typeface="Arial" charset="0"/>
              </a:rPr>
              <a:t>Хроническое вдыхание аэрозоля противоопухолевых</a:t>
            </a:r>
            <a:r>
              <a:rPr lang="ru-RU" sz="1600" dirty="0">
                <a:solidFill>
                  <a:srgbClr val="0409C4"/>
                </a:solidFill>
                <a:latin typeface="Arial" charset="0"/>
              </a:rPr>
              <a:t> </a:t>
            </a:r>
            <a:r>
              <a:rPr lang="ru-RU" sz="1600" b="1" dirty="0">
                <a:solidFill>
                  <a:srgbClr val="0409C4"/>
                </a:solidFill>
                <a:latin typeface="Arial" charset="0"/>
              </a:rPr>
              <a:t>лекарственных средств приводит к тяжелому нарушению функции кроветворения, и, как следствие к приобретенному иммунодефициту </a:t>
            </a:r>
            <a:r>
              <a:rPr lang="ru-RU" sz="1600" b="1" baseline="30000" dirty="0">
                <a:solidFill>
                  <a:srgbClr val="0409C4"/>
                </a:solidFill>
                <a:latin typeface="Arial" charset="0"/>
              </a:rPr>
              <a:t>(1,2)</a:t>
            </a:r>
            <a:r>
              <a:rPr lang="ru-RU" sz="1600" b="1" dirty="0">
                <a:solidFill>
                  <a:srgbClr val="0409C4"/>
                </a:solidFill>
                <a:latin typeface="Arial" charset="0"/>
              </a:rPr>
              <a:t>.</a:t>
            </a:r>
            <a:r>
              <a:rPr lang="ru-RU" sz="1400" b="1" dirty="0">
                <a:latin typeface="Arial" charset="0"/>
              </a:rPr>
              <a:t>  </a:t>
            </a:r>
          </a:p>
        </p:txBody>
      </p:sp>
      <p:sp>
        <p:nvSpPr>
          <p:cNvPr id="26635" name="Text Box 47"/>
          <p:cNvSpPr txBox="1">
            <a:spLocks noChangeArrowheads="1"/>
          </p:cNvSpPr>
          <p:nvPr/>
        </p:nvSpPr>
        <p:spPr bwMode="auto">
          <a:xfrm>
            <a:off x="0" y="6080125"/>
            <a:ext cx="91440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 dirty="0">
                <a:latin typeface="RotisSansSerif" pitchFamily="34" charset="0"/>
              </a:rPr>
              <a:t>Ссылки:</a:t>
            </a:r>
          </a:p>
          <a:p>
            <a:pPr>
              <a:spcBef>
                <a:spcPct val="50000"/>
              </a:spcBef>
            </a:pPr>
            <a:r>
              <a:rPr lang="ru-RU" sz="1000" dirty="0">
                <a:latin typeface="RotisSansSerif" pitchFamily="34" charset="0"/>
              </a:rPr>
              <a:t>(1) </a:t>
            </a:r>
            <a:r>
              <a:rPr lang="ru-RU" sz="1000" dirty="0" err="1">
                <a:latin typeface="RotisSansSerif" pitchFamily="34" charset="0"/>
              </a:rPr>
              <a:t>Л.А.Озолиня</a:t>
            </a:r>
            <a:r>
              <a:rPr lang="ru-RU" sz="1000" dirty="0">
                <a:latin typeface="RotisSansSerif" pitchFamily="34" charset="0"/>
              </a:rPr>
              <a:t>, </a:t>
            </a:r>
            <a:r>
              <a:rPr lang="ru-RU" sz="1000" dirty="0" err="1">
                <a:latin typeface="RotisSansSerif" pitchFamily="34" charset="0"/>
              </a:rPr>
              <a:t>А.В.Финковская</a:t>
            </a:r>
            <a:r>
              <a:rPr lang="ru-RU" sz="1000" dirty="0">
                <a:latin typeface="RotisSansSerif" pitchFamily="34" charset="0"/>
              </a:rPr>
              <a:t>, </a:t>
            </a:r>
            <a:r>
              <a:rPr lang="ru-RU" sz="1000" dirty="0" err="1">
                <a:latin typeface="RotisSansSerif" pitchFamily="34" charset="0"/>
              </a:rPr>
              <a:t>О.Ю.Игнатченко</a:t>
            </a:r>
            <a:r>
              <a:rPr lang="ru-RU" sz="1000" dirty="0">
                <a:latin typeface="RotisSansSerif" pitchFamily="34" charset="0"/>
              </a:rPr>
              <a:t>. </a:t>
            </a:r>
            <a:r>
              <a:rPr lang="ru-RU" sz="1000" b="1" dirty="0" err="1">
                <a:latin typeface="RotisSansSerif" pitchFamily="34" charset="0"/>
              </a:rPr>
              <a:t>Цитостатики</a:t>
            </a:r>
            <a:r>
              <a:rPr lang="ru-RU" sz="1000" b="1" dirty="0">
                <a:latin typeface="RotisSansSerif" pitchFamily="34" charset="0"/>
              </a:rPr>
              <a:t> при раке яичников и решение проблемы безопасности их применения для медицинского персонала //</a:t>
            </a:r>
            <a:r>
              <a:rPr lang="ru-RU" sz="1000" dirty="0">
                <a:latin typeface="RotisSansSerif" pitchFamily="34" charset="0"/>
              </a:rPr>
              <a:t> Русский врач. – 2004. - №3. – с.16-17. </a:t>
            </a:r>
            <a:r>
              <a:rPr lang="ru-RU" sz="1000" dirty="0" smtClean="0">
                <a:latin typeface="RotisSansSerif" pitchFamily="34" charset="0"/>
              </a:rPr>
              <a:t>(</a:t>
            </a:r>
            <a:r>
              <a:rPr lang="ru-RU" sz="1000" dirty="0">
                <a:latin typeface="RotisSansSerif" pitchFamily="34" charset="0"/>
              </a:rPr>
              <a:t>2) Материалы VII Российского онкологического конгресса, 25—27 ноября 2003 г., Москва. — 264 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700213"/>
            <a:ext cx="8713092" cy="4572000"/>
          </a:xfrm>
        </p:spPr>
        <p:txBody>
          <a:bodyPr/>
          <a:lstStyle/>
          <a:p>
            <a:pPr eaLnBrk="1" hangingPunct="1"/>
            <a:r>
              <a:rPr lang="ru-RU" sz="2200" b="1" dirty="0" smtClean="0"/>
              <a:t>Использование в процессе приготовления лекарств канюли </a:t>
            </a:r>
            <a:r>
              <a:rPr lang="ru-RU" sz="2200" b="1" dirty="0" err="1" smtClean="0"/>
              <a:t>Экофлак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Микс</a:t>
            </a:r>
            <a:r>
              <a:rPr lang="en-US" sz="2200" dirty="0" smtClean="0"/>
              <a:t>®</a:t>
            </a:r>
            <a:r>
              <a:rPr lang="ru-RU" sz="2200" dirty="0" smtClean="0"/>
              <a:t>:</a:t>
            </a:r>
          </a:p>
          <a:p>
            <a:pPr eaLnBrk="1" hangingPunct="1"/>
            <a:endParaRPr lang="ru-RU" sz="2200" b="1" dirty="0" smtClean="0"/>
          </a:p>
          <a:p>
            <a:pPr eaLnBrk="1" hangingPunct="1"/>
            <a:r>
              <a:rPr lang="ru-RU" sz="2200" b="1" dirty="0" smtClean="0">
                <a:solidFill>
                  <a:srgbClr val="D72B19"/>
                </a:solidFill>
              </a:rPr>
              <a:t>1. Исключает попадание лекарств и их растворов на кожу и слизистые медицинского работника;</a:t>
            </a:r>
          </a:p>
          <a:p>
            <a:pPr eaLnBrk="1" hangingPunct="1"/>
            <a:r>
              <a:rPr lang="ru-RU" sz="2200" b="1" dirty="0" smtClean="0">
                <a:solidFill>
                  <a:srgbClr val="D72B19"/>
                </a:solidFill>
              </a:rPr>
              <a:t>2. Исключает распыление лекарств в воздухе и, соответственно, вдыхание их медицинским работником</a:t>
            </a:r>
          </a:p>
          <a:p>
            <a:pPr eaLnBrk="1" hangingPunct="1"/>
            <a:endParaRPr lang="ru-RU" sz="2200" b="1" dirty="0" smtClean="0">
              <a:solidFill>
                <a:srgbClr val="D72B19"/>
              </a:solidFill>
            </a:endParaRPr>
          </a:p>
          <a:p>
            <a:pPr eaLnBrk="1" hangingPunct="1"/>
            <a:r>
              <a:rPr lang="ru-RU" sz="2200" b="1" dirty="0" smtClean="0">
                <a:solidFill>
                  <a:srgbClr val="0409C4"/>
                </a:solidFill>
              </a:rPr>
              <a:t>(!) Материал </a:t>
            </a:r>
            <a:r>
              <a:rPr lang="ru-RU" sz="2200" b="1" dirty="0" err="1" smtClean="0">
                <a:solidFill>
                  <a:srgbClr val="0409C4"/>
                </a:solidFill>
              </a:rPr>
              <a:t>Экофлак</a:t>
            </a:r>
            <a:r>
              <a:rPr lang="ru-RU" sz="2200" b="1" dirty="0" smtClean="0">
                <a:solidFill>
                  <a:srgbClr val="0409C4"/>
                </a:solidFill>
              </a:rPr>
              <a:t> </a:t>
            </a:r>
            <a:r>
              <a:rPr lang="ru-RU" sz="2200" b="1" dirty="0" err="1" smtClean="0">
                <a:solidFill>
                  <a:srgbClr val="0409C4"/>
                </a:solidFill>
              </a:rPr>
              <a:t>Микс</a:t>
            </a:r>
            <a:r>
              <a:rPr lang="en-US" sz="2200" b="1" dirty="0" smtClean="0">
                <a:solidFill>
                  <a:srgbClr val="0409C4"/>
                </a:solidFill>
              </a:rPr>
              <a:t>®</a:t>
            </a:r>
            <a:r>
              <a:rPr lang="ru-RU" sz="2200" dirty="0" smtClean="0">
                <a:solidFill>
                  <a:srgbClr val="0409C4"/>
                </a:solidFill>
              </a:rPr>
              <a:t> </a:t>
            </a:r>
            <a:r>
              <a:rPr lang="ru-RU" sz="2200" b="1" dirty="0" smtClean="0">
                <a:solidFill>
                  <a:srgbClr val="0409C4"/>
                </a:solidFill>
              </a:rPr>
              <a:t>химически инертен </a:t>
            </a:r>
          </a:p>
          <a:p>
            <a:pPr eaLnBrk="1" hangingPunct="1"/>
            <a:r>
              <a:rPr lang="ru-RU" sz="2200" b="1" dirty="0" smtClean="0">
                <a:solidFill>
                  <a:srgbClr val="0409C4"/>
                </a:solidFill>
              </a:rPr>
              <a:t>(!) Не содержит ПВХ</a:t>
            </a:r>
          </a:p>
          <a:p>
            <a:pPr eaLnBrk="1" hangingPunct="1"/>
            <a:endParaRPr lang="ru-RU" sz="2200" b="1" dirty="0" smtClean="0">
              <a:solidFill>
                <a:srgbClr val="0409C4"/>
              </a:solidFill>
            </a:endParaRPr>
          </a:p>
          <a:p>
            <a:pPr eaLnBrk="1" hangingPunct="1"/>
            <a:r>
              <a:rPr lang="ru-RU" sz="2200" b="1" dirty="0" smtClean="0">
                <a:solidFill>
                  <a:srgbClr val="C00000"/>
                </a:solidFill>
              </a:rPr>
              <a:t>(!) </a:t>
            </a:r>
            <a:r>
              <a:rPr lang="ru-RU" sz="2200" b="1" dirty="0" err="1" smtClean="0">
                <a:solidFill>
                  <a:srgbClr val="C00000"/>
                </a:solidFill>
              </a:rPr>
              <a:t>Экофлак</a:t>
            </a: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r>
              <a:rPr lang="ru-RU" sz="2200" b="1" dirty="0" err="1" smtClean="0">
                <a:solidFill>
                  <a:srgbClr val="C00000"/>
                </a:solidFill>
              </a:rPr>
              <a:t>Микс</a:t>
            </a:r>
            <a:r>
              <a:rPr lang="en-US" sz="2200" b="1" dirty="0" smtClean="0">
                <a:solidFill>
                  <a:srgbClr val="C00000"/>
                </a:solidFill>
              </a:rPr>
              <a:t>®</a:t>
            </a:r>
            <a:r>
              <a:rPr lang="ru-RU" sz="2200" b="1" dirty="0" smtClean="0">
                <a:solidFill>
                  <a:srgbClr val="C00000"/>
                </a:solidFill>
              </a:rPr>
              <a:t> должен использоваться однократно 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92696"/>
            <a:ext cx="8207375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err="1" smtClean="0"/>
              <a:t>Экофлак</a:t>
            </a:r>
            <a:r>
              <a:rPr lang="ru-RU" dirty="0" smtClean="0"/>
              <a:t> </a:t>
            </a:r>
            <a:r>
              <a:rPr lang="ru-RU" dirty="0" err="1" smtClean="0"/>
              <a:t>Микс</a:t>
            </a:r>
            <a:r>
              <a:rPr lang="en-US" dirty="0" smtClean="0"/>
              <a:t>®</a:t>
            </a:r>
            <a:r>
              <a:rPr lang="ru-RU" dirty="0" smtClean="0"/>
              <a:t>. Перспективы применения при приготовлении лекарств для химиотерапии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000" b="1" dirty="0" err="1">
                <a:latin typeface="Arial" charset="0"/>
              </a:rPr>
              <a:t>Экофлак</a:t>
            </a:r>
            <a:r>
              <a:rPr lang="ru-RU" sz="3000" b="1" dirty="0">
                <a:latin typeface="Arial" charset="0"/>
              </a:rPr>
              <a:t> </a:t>
            </a:r>
            <a:r>
              <a:rPr lang="ru-RU" sz="3000" b="1" dirty="0" err="1">
                <a:latin typeface="Arial" charset="0"/>
              </a:rPr>
              <a:t>Микс</a:t>
            </a:r>
            <a:r>
              <a:rPr lang="en-US" sz="3000" b="1" dirty="0">
                <a:solidFill>
                  <a:schemeClr val="tx2"/>
                </a:solidFill>
                <a:latin typeface="RotisSansSerif" pitchFamily="34" charset="0"/>
              </a:rPr>
              <a:t>®</a:t>
            </a:r>
            <a:r>
              <a:rPr lang="ru-RU" sz="3000" b="1" dirty="0">
                <a:solidFill>
                  <a:schemeClr val="tx2"/>
                </a:solidFill>
                <a:latin typeface="RotisSansSerif" pitchFamily="34" charset="0"/>
              </a:rPr>
              <a:t>: </a:t>
            </a:r>
            <a:r>
              <a:rPr lang="ru-RU" sz="3000" b="1" dirty="0">
                <a:solidFill>
                  <a:srgbClr val="D72B19"/>
                </a:solidFill>
                <a:latin typeface="RotisSansSerif" pitchFamily="34" charset="0"/>
              </a:rPr>
              <a:t>инструкция к применению</a:t>
            </a:r>
            <a:r>
              <a:rPr lang="ru-RU" sz="3000" b="1" dirty="0">
                <a:solidFill>
                  <a:schemeClr val="tx2"/>
                </a:solidFill>
                <a:latin typeface="RotisSansSerif" pitchFamily="34" charset="0"/>
              </a:rPr>
              <a:t> 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79388" y="1773238"/>
            <a:ext cx="6192837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>
              <a:solidFill>
                <a:srgbClr val="D72B19"/>
              </a:solidFill>
              <a:latin typeface="Arial" charset="0"/>
            </a:endParaRPr>
          </a:p>
          <a:p>
            <a:endParaRPr lang="ru-RU" sz="1600" b="1">
              <a:solidFill>
                <a:srgbClr val="D72B19"/>
              </a:solidFill>
              <a:latin typeface="Arial" charset="0"/>
            </a:endParaRPr>
          </a:p>
          <a:p>
            <a:endParaRPr lang="ru-RU" sz="1600" b="1">
              <a:solidFill>
                <a:srgbClr val="D72B19"/>
              </a:solidFill>
              <a:latin typeface="Arial" charset="0"/>
            </a:endParaRPr>
          </a:p>
          <a:p>
            <a:endParaRPr lang="ru-RU" sz="1600" b="1">
              <a:solidFill>
                <a:srgbClr val="D72B19"/>
              </a:solidFill>
              <a:latin typeface="Arial" charset="0"/>
            </a:endParaRPr>
          </a:p>
          <a:p>
            <a:endParaRPr lang="ru-RU" sz="1600" b="1">
              <a:solidFill>
                <a:srgbClr val="D72B19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81743" y="5517232"/>
            <a:ext cx="849471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>
                <a:latin typeface="Arial" charset="0"/>
              </a:rPr>
              <a:t>1. Снимите защитную фольгу с одного порта флакона Б. Браун</a:t>
            </a:r>
            <a:r>
              <a:rPr lang="ru-RU" sz="2500" dirty="0">
                <a:latin typeface="Arial" charset="0"/>
              </a:rPr>
              <a:t> </a:t>
            </a:r>
            <a:r>
              <a:rPr lang="ru-RU" sz="2500" b="1" dirty="0" err="1">
                <a:latin typeface="Arial" charset="0"/>
              </a:rPr>
              <a:t>Экофлак</a:t>
            </a:r>
            <a:r>
              <a:rPr lang="ru-RU" sz="2500" b="1" dirty="0">
                <a:latin typeface="Arial" charset="0"/>
              </a:rPr>
              <a:t> Плюс</a:t>
            </a:r>
            <a:r>
              <a:rPr lang="en-US" sz="2500" b="1" dirty="0">
                <a:solidFill>
                  <a:schemeClr val="tx2"/>
                </a:solidFill>
                <a:latin typeface="Arial" charset="0"/>
              </a:rPr>
              <a:t>®</a:t>
            </a:r>
            <a:endParaRPr lang="ru-RU" sz="2500" b="1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4112" name="Picture 16" descr="C:\Users\Sveta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3375"/>
            <a:ext cx="4876800" cy="365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908050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000" b="1">
                <a:latin typeface="Arial" charset="0"/>
              </a:rPr>
              <a:t> Экофлак Микс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3000" b="1">
                <a:solidFill>
                  <a:schemeClr val="tx2"/>
                </a:solidFill>
                <a:latin typeface="Arial" charset="0"/>
              </a:rPr>
              <a:t>: </a:t>
            </a:r>
            <a:r>
              <a:rPr lang="ru-RU" sz="3000" b="1">
                <a:solidFill>
                  <a:srgbClr val="D72B19"/>
                </a:solidFill>
                <a:latin typeface="Arial" charset="0"/>
              </a:rPr>
              <a:t>инструкция к применению</a:t>
            </a:r>
            <a:r>
              <a:rPr lang="ru-RU" sz="3000" b="1">
                <a:solidFill>
                  <a:schemeClr val="tx2"/>
                </a:solidFill>
                <a:latin typeface="RotisSansSerif" pitchFamily="34" charset="0"/>
              </a:rPr>
              <a:t>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0" y="5445125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Arial" charset="0"/>
              </a:rPr>
              <a:t>2. Установите наконечник большого диаметра канюли </a:t>
            </a:r>
            <a:r>
              <a:rPr lang="ru-RU" sz="2000" b="1" dirty="0" err="1">
                <a:latin typeface="Arial" charset="0"/>
              </a:rPr>
              <a:t>Экофлак</a:t>
            </a:r>
            <a:r>
              <a:rPr lang="ru-RU" sz="2000" b="1" dirty="0">
                <a:latin typeface="Arial" charset="0"/>
              </a:rPr>
              <a:t> </a:t>
            </a:r>
            <a:r>
              <a:rPr lang="ru-RU" sz="2000" b="1" dirty="0" err="1">
                <a:latin typeface="Arial" charset="0"/>
              </a:rPr>
              <a:t>Микс</a:t>
            </a: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2000" b="1" dirty="0">
                <a:latin typeface="Arial" charset="0"/>
              </a:rPr>
              <a:t> в порт вертикально стоящего флакона Б. Браун </a:t>
            </a:r>
            <a:r>
              <a:rPr lang="ru-RU" sz="2000" b="1" dirty="0" err="1">
                <a:latin typeface="Arial" charset="0"/>
              </a:rPr>
              <a:t>Экофлак</a:t>
            </a:r>
            <a:r>
              <a:rPr lang="ru-RU" sz="2000" b="1" dirty="0">
                <a:latin typeface="Arial" charset="0"/>
              </a:rPr>
              <a:t> Плюс </a:t>
            </a: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2000" b="1" dirty="0">
                <a:latin typeface="Arial" charset="0"/>
              </a:rPr>
              <a:t> и проколите пробку, избегая вращения</a:t>
            </a:r>
          </a:p>
        </p:txBody>
      </p:sp>
      <p:pic>
        <p:nvPicPr>
          <p:cNvPr id="5136" name="Picture 16" descr="C:\Users\Sveta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1597025"/>
            <a:ext cx="4889500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79425" y="2012950"/>
            <a:ext cx="8664575" cy="612775"/>
          </a:xfrm>
          <a:noFill/>
        </p:spPr>
        <p:txBody>
          <a:bodyPr/>
          <a:lstStyle/>
          <a:p>
            <a:pPr algn="ctr" eaLnBrk="1" hangingPunct="1"/>
            <a:r>
              <a:rPr lang="en-US" sz="3200" smtClean="0">
                <a:solidFill>
                  <a:srgbClr val="002060"/>
                </a:solidFill>
              </a:rPr>
              <a:t/>
            </a:r>
            <a:br>
              <a:rPr lang="en-US" sz="3200" smtClean="0">
                <a:solidFill>
                  <a:srgbClr val="002060"/>
                </a:solidFill>
              </a:rPr>
            </a:br>
            <a:r>
              <a:rPr lang="ru-RU" sz="3200" smtClean="0"/>
              <a:t/>
            </a:r>
            <a:br>
              <a:rPr lang="ru-RU" sz="3200" smtClean="0"/>
            </a:br>
            <a:endParaRPr lang="en-GB" sz="3200" smtClean="0"/>
          </a:p>
        </p:txBody>
      </p:sp>
      <p:sp>
        <p:nvSpPr>
          <p:cNvPr id="696330" name="Text Box 10"/>
          <p:cNvSpPr txBox="1">
            <a:spLocks noChangeArrowheads="1"/>
          </p:cNvSpPr>
          <p:nvPr/>
        </p:nvSpPr>
        <p:spPr bwMode="auto">
          <a:xfrm>
            <a:off x="933450" y="6134100"/>
            <a:ext cx="4219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4" name="Рисунок 4" descr="строение вазофикс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117133"/>
            <a:ext cx="6238577" cy="456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323528" y="963305"/>
            <a:ext cx="87849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500" b="1" dirty="0" err="1">
                <a:solidFill>
                  <a:srgbClr val="002060"/>
                </a:solidFill>
                <a:latin typeface="+mj-lt"/>
              </a:rPr>
              <a:t>Вазофикс</a:t>
            </a:r>
            <a:r>
              <a:rPr lang="ru-RU" sz="35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500" b="1" dirty="0" err="1">
                <a:solidFill>
                  <a:srgbClr val="002060"/>
                </a:solidFill>
                <a:latin typeface="+mj-lt"/>
              </a:rPr>
              <a:t>Браунюля</a:t>
            </a:r>
            <a:r>
              <a:rPr lang="en-US" sz="3500" b="1" dirty="0">
                <a:solidFill>
                  <a:srgbClr val="002060"/>
                </a:solidFill>
                <a:latin typeface="+mj-lt"/>
              </a:rPr>
              <a:t>. </a:t>
            </a:r>
            <a:r>
              <a:rPr lang="ru-RU" sz="3500" b="1" dirty="0" err="1">
                <a:solidFill>
                  <a:srgbClr val="002060"/>
                </a:solidFill>
                <a:latin typeface="+mj-lt"/>
              </a:rPr>
              <a:t>Вазофикс</a:t>
            </a:r>
            <a:r>
              <a:rPr lang="ru-RU" sz="35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500" b="1" dirty="0" err="1">
                <a:solidFill>
                  <a:srgbClr val="002060"/>
                </a:solidFill>
                <a:latin typeface="+mj-lt"/>
              </a:rPr>
              <a:t>Церто</a:t>
            </a:r>
            <a:r>
              <a:rPr lang="en-US" sz="3500" b="1" dirty="0">
                <a:solidFill>
                  <a:srgbClr val="002060"/>
                </a:solidFill>
                <a:latin typeface="+mj-lt"/>
              </a:rPr>
              <a:t>. </a:t>
            </a:r>
            <a:r>
              <a:rPr lang="ru-RU" sz="3500" b="1" dirty="0">
                <a:solidFill>
                  <a:srgbClr val="002060"/>
                </a:solidFill>
                <a:latin typeface="+mj-lt"/>
              </a:rPr>
              <a:t>Строение</a:t>
            </a:r>
            <a:r>
              <a:rPr lang="en-US" sz="3500" b="1" dirty="0">
                <a:solidFill>
                  <a:srgbClr val="002060"/>
                </a:solidFill>
                <a:latin typeface="+mj-lt"/>
              </a:rPr>
              <a:t> </a:t>
            </a:r>
            <a:endParaRPr lang="ru-RU" sz="35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0" y="908050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000" b="1">
                <a:latin typeface="Arial" charset="0"/>
              </a:rPr>
              <a:t>Экофлак Микс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3000" b="1">
                <a:solidFill>
                  <a:schemeClr val="tx2"/>
                </a:solidFill>
                <a:latin typeface="Arial" charset="0"/>
              </a:rPr>
              <a:t>: </a:t>
            </a:r>
            <a:r>
              <a:rPr lang="ru-RU" sz="3000" b="1">
                <a:solidFill>
                  <a:srgbClr val="D72B19"/>
                </a:solidFill>
                <a:latin typeface="Arial" charset="0"/>
              </a:rPr>
              <a:t>инструкция к применению</a:t>
            </a:r>
            <a:r>
              <a:rPr lang="ru-RU" sz="3000" b="1">
                <a:solidFill>
                  <a:schemeClr val="tx2"/>
                </a:solidFill>
                <a:latin typeface="RotisSansSerif" pitchFamily="34" charset="0"/>
              </a:rPr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0" y="5373216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>
                <a:latin typeface="Arial" charset="0"/>
              </a:rPr>
              <a:t>3. Присоедините флакон с лекарственным препаратом к наконечнику малого диаметра канюли </a:t>
            </a:r>
            <a:r>
              <a:rPr lang="ru-RU" sz="2500" b="1" dirty="0" err="1">
                <a:latin typeface="Arial" charset="0"/>
              </a:rPr>
              <a:t>Экофлак</a:t>
            </a:r>
            <a:r>
              <a:rPr lang="ru-RU" sz="2500" b="1" dirty="0">
                <a:latin typeface="Arial" charset="0"/>
              </a:rPr>
              <a:t> </a:t>
            </a:r>
            <a:r>
              <a:rPr lang="ru-RU" sz="2500" b="1" dirty="0" err="1">
                <a:latin typeface="Arial" charset="0"/>
              </a:rPr>
              <a:t>Микс</a:t>
            </a:r>
            <a:r>
              <a:rPr lang="en-US" sz="2500" b="1" dirty="0">
                <a:solidFill>
                  <a:schemeClr val="tx2"/>
                </a:solidFill>
                <a:latin typeface="Arial" charset="0"/>
              </a:rPr>
              <a:t>®</a:t>
            </a:r>
            <a:endParaRPr lang="ru-RU" sz="2500" b="1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6160" name="Picture 16" descr="C:\Users\Sveta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597025"/>
            <a:ext cx="4900613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601504"/>
            <a:ext cx="9144000" cy="525649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000" b="1" dirty="0">
                <a:latin typeface="Arial" charset="0"/>
              </a:rPr>
              <a:t> </a:t>
            </a:r>
            <a:r>
              <a:rPr lang="ru-RU" sz="3000" b="1" dirty="0" err="1">
                <a:latin typeface="Arial" charset="0"/>
              </a:rPr>
              <a:t>Экофлак</a:t>
            </a:r>
            <a:r>
              <a:rPr lang="ru-RU" sz="3000" b="1" dirty="0">
                <a:latin typeface="Arial" charset="0"/>
              </a:rPr>
              <a:t> </a:t>
            </a:r>
            <a:r>
              <a:rPr lang="ru-RU" sz="3000" b="1" dirty="0" err="1">
                <a:latin typeface="Arial" charset="0"/>
              </a:rPr>
              <a:t>Микс</a:t>
            </a:r>
            <a:r>
              <a:rPr lang="en-US" sz="30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3000" b="1" dirty="0">
                <a:solidFill>
                  <a:schemeClr val="tx2"/>
                </a:solidFill>
                <a:latin typeface="Arial" charset="0"/>
              </a:rPr>
              <a:t>: </a:t>
            </a:r>
            <a:r>
              <a:rPr lang="ru-RU" sz="3000" b="1" dirty="0">
                <a:solidFill>
                  <a:srgbClr val="D72B19"/>
                </a:solidFill>
                <a:latin typeface="Arial" charset="0"/>
              </a:rPr>
              <a:t>инструкция к применению</a:t>
            </a:r>
            <a:r>
              <a:rPr lang="ru-RU" sz="3000" b="1" dirty="0">
                <a:solidFill>
                  <a:schemeClr val="tx2"/>
                </a:solidFill>
                <a:latin typeface="RotisSansSerif" pitchFamily="34" charset="0"/>
              </a:rPr>
              <a:t>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5080725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800" b="1" dirty="0">
                <a:latin typeface="Arial" charset="0"/>
              </a:rPr>
              <a:t>4. </a:t>
            </a:r>
            <a:r>
              <a:rPr lang="de-DE" sz="1800" b="1" dirty="0" err="1">
                <a:latin typeface="Arial" charset="0"/>
              </a:rPr>
              <a:t>Сжимая</a:t>
            </a:r>
            <a:r>
              <a:rPr lang="de-DE" sz="1800" b="1" dirty="0">
                <a:latin typeface="Arial" charset="0"/>
              </a:rPr>
              <a:t> </a:t>
            </a:r>
            <a:r>
              <a:rPr lang="ru-RU" sz="1800" b="1" dirty="0">
                <a:latin typeface="Arial" charset="0"/>
              </a:rPr>
              <a:t>флакон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Экофлак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плюс</a:t>
            </a:r>
            <a:r>
              <a:rPr lang="en-US" sz="18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de-DE" sz="1800" b="1" dirty="0">
                <a:latin typeface="Arial" charset="0"/>
              </a:rPr>
              <a:t>, </a:t>
            </a:r>
            <a:r>
              <a:rPr lang="ru-RU" sz="1800" b="1" dirty="0">
                <a:latin typeface="Arial" charset="0"/>
              </a:rPr>
              <a:t>переместите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часть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раствора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во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флакон</a:t>
            </a:r>
            <a:r>
              <a:rPr lang="ru-RU" sz="1800" b="1" dirty="0">
                <a:latin typeface="Arial" charset="0"/>
              </a:rPr>
              <a:t> с порошком лекарственного препарата</a:t>
            </a:r>
            <a:r>
              <a:rPr lang="de-DE" sz="1800" b="1" dirty="0">
                <a:latin typeface="Arial" charset="0"/>
              </a:rPr>
              <a:t>. </a:t>
            </a:r>
            <a:r>
              <a:rPr lang="de-DE" sz="1800" b="1" dirty="0" err="1">
                <a:latin typeface="Arial" charset="0"/>
              </a:rPr>
              <a:t>Осторожно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встряхните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его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для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полного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растворения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порошка</a:t>
            </a:r>
            <a:r>
              <a:rPr lang="ru-RU" sz="1800" b="1" dirty="0">
                <a:latin typeface="Arial" charset="0"/>
              </a:rPr>
              <a:t> препарата,</a:t>
            </a:r>
            <a:r>
              <a:rPr lang="de-DE" sz="1800" b="1" dirty="0">
                <a:latin typeface="Arial" charset="0"/>
              </a:rPr>
              <a:t> </a:t>
            </a:r>
            <a:r>
              <a:rPr lang="ru-RU" sz="1800" b="1" dirty="0">
                <a:latin typeface="Arial" charset="0"/>
              </a:rPr>
              <a:t>з</a:t>
            </a:r>
            <a:r>
              <a:rPr lang="de-DE" sz="1800" b="1" dirty="0" err="1">
                <a:latin typeface="Arial" charset="0"/>
              </a:rPr>
              <a:t>атем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поставьте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вертикально</a:t>
            </a:r>
            <a:r>
              <a:rPr lang="de-DE" sz="1800" b="1" dirty="0">
                <a:latin typeface="Arial" charset="0"/>
              </a:rPr>
              <a:t> и </a:t>
            </a:r>
            <a:r>
              <a:rPr lang="ru-RU" sz="1800" b="1" dirty="0">
                <a:latin typeface="Arial" charset="0"/>
              </a:rPr>
              <a:t>переместите</a:t>
            </a:r>
            <a:r>
              <a:rPr lang="de-DE" sz="1800" b="1" dirty="0">
                <a:latin typeface="Arial" charset="0"/>
              </a:rPr>
              <a:t> </a:t>
            </a:r>
            <a:r>
              <a:rPr lang="ru-RU" sz="1800" b="1" dirty="0">
                <a:latin typeface="Arial" charset="0"/>
              </a:rPr>
              <a:t>раствор препарата во флакон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Экофлак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плюс</a:t>
            </a:r>
            <a:r>
              <a:rPr lang="en-US" sz="18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de-DE" sz="1800" b="1" dirty="0">
                <a:latin typeface="Arial" charset="0"/>
              </a:rPr>
              <a:t>. </a:t>
            </a:r>
            <a:r>
              <a:rPr lang="ru-RU" sz="1800" b="1" dirty="0">
                <a:latin typeface="Arial" charset="0"/>
              </a:rPr>
              <a:t>Операцию п</a:t>
            </a:r>
            <a:r>
              <a:rPr lang="de-DE" sz="1800" b="1" dirty="0" err="1">
                <a:latin typeface="Arial" charset="0"/>
              </a:rPr>
              <a:t>овторяйте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до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тех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пор</a:t>
            </a:r>
            <a:r>
              <a:rPr lang="de-DE" sz="1800" b="1" dirty="0">
                <a:latin typeface="Arial" charset="0"/>
              </a:rPr>
              <a:t>, </a:t>
            </a:r>
            <a:r>
              <a:rPr lang="de-DE" sz="1800" b="1" dirty="0" err="1">
                <a:latin typeface="Arial" charset="0"/>
              </a:rPr>
              <a:t>пока</a:t>
            </a:r>
            <a:r>
              <a:rPr lang="de-DE" sz="1800" b="1" dirty="0">
                <a:latin typeface="Arial" charset="0"/>
              </a:rPr>
              <a:t> </a:t>
            </a:r>
            <a:r>
              <a:rPr lang="ru-RU" sz="1800" b="1" dirty="0">
                <a:latin typeface="Arial" charset="0"/>
              </a:rPr>
              <a:t>весь раствор препарата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не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переместится</a:t>
            </a:r>
            <a:r>
              <a:rPr lang="de-DE" sz="1800" b="1" dirty="0">
                <a:latin typeface="Arial" charset="0"/>
              </a:rPr>
              <a:t> в</a:t>
            </a:r>
            <a:r>
              <a:rPr lang="ru-RU" sz="1800" b="1" dirty="0">
                <a:latin typeface="Arial" charset="0"/>
              </a:rPr>
              <a:t>о флакон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Экофлак</a:t>
            </a:r>
            <a:r>
              <a:rPr lang="de-DE" sz="1800" b="1" dirty="0">
                <a:latin typeface="Arial" charset="0"/>
              </a:rPr>
              <a:t> </a:t>
            </a:r>
            <a:r>
              <a:rPr lang="de-DE" sz="1800" b="1" dirty="0" err="1">
                <a:latin typeface="Arial" charset="0"/>
              </a:rPr>
              <a:t>плюс</a:t>
            </a:r>
            <a:r>
              <a:rPr lang="en-US" sz="1800" b="1" dirty="0">
                <a:solidFill>
                  <a:schemeClr val="tx2"/>
                </a:solidFill>
                <a:latin typeface="Arial" charset="0"/>
              </a:rPr>
              <a:t>®</a:t>
            </a:r>
            <a:endParaRPr lang="de-DE" sz="1800" b="1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184" name="Picture 16" descr="C:\Users\Sveta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799" y="1613365"/>
            <a:ext cx="4468813" cy="334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601504"/>
            <a:ext cx="9144000" cy="525649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496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latin typeface="Arial" charset="0"/>
            </a:endParaRPr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0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000" b="1">
                <a:latin typeface="Arial" charset="0"/>
              </a:rPr>
              <a:t>Экофлак Микс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3000" b="1">
                <a:solidFill>
                  <a:schemeClr val="tx2"/>
                </a:solidFill>
                <a:latin typeface="Arial" charset="0"/>
              </a:rPr>
              <a:t>: </a:t>
            </a:r>
            <a:r>
              <a:rPr lang="ru-RU" sz="3000" b="1">
                <a:solidFill>
                  <a:srgbClr val="D72B19"/>
                </a:solidFill>
                <a:latin typeface="Arial" charset="0"/>
              </a:rPr>
              <a:t>инструкция к применению</a:t>
            </a:r>
            <a:r>
              <a:rPr lang="ru-RU" sz="3000" b="1">
                <a:solidFill>
                  <a:schemeClr val="tx2"/>
                </a:solidFill>
                <a:latin typeface="RotisSansSerif" pitchFamily="34" charset="0"/>
              </a:rPr>
              <a:t> 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07131" y="5340618"/>
            <a:ext cx="90368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dirty="0">
                <a:latin typeface="Arial" charset="0"/>
              </a:rPr>
              <a:t>5. Удалите флакон </a:t>
            </a:r>
            <a:r>
              <a:rPr lang="ru-RU" sz="2000" b="1" dirty="0" err="1">
                <a:latin typeface="Arial" charset="0"/>
              </a:rPr>
              <a:t>Экофлак</a:t>
            </a:r>
            <a:r>
              <a:rPr lang="ru-RU" sz="2000" b="1" dirty="0">
                <a:latin typeface="Arial" charset="0"/>
              </a:rPr>
              <a:t> </a:t>
            </a:r>
            <a:r>
              <a:rPr lang="ru-RU" sz="2000" b="1" dirty="0" err="1">
                <a:latin typeface="Arial" charset="0"/>
              </a:rPr>
              <a:t>Микс</a:t>
            </a: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2000" b="1" dirty="0">
                <a:latin typeface="Arial" charset="0"/>
              </a:rPr>
              <a:t> вместе с присоединенным флаконом</a:t>
            </a:r>
            <a:r>
              <a:rPr lang="ru-RU" sz="2000" dirty="0">
                <a:latin typeface="Arial" charset="0"/>
              </a:rPr>
              <a:t>. </a:t>
            </a:r>
          </a:p>
          <a:p>
            <a:r>
              <a:rPr lang="ru-RU" sz="2000" b="1" dirty="0">
                <a:latin typeface="Arial" charset="0"/>
              </a:rPr>
              <a:t>Порт флакона </a:t>
            </a:r>
            <a:r>
              <a:rPr lang="ru-RU" sz="2000" b="1" dirty="0" err="1">
                <a:latin typeface="Arial" charset="0"/>
              </a:rPr>
              <a:t>Экофлак</a:t>
            </a:r>
            <a:r>
              <a:rPr lang="ru-RU" sz="2000" b="1" dirty="0">
                <a:latin typeface="Arial" charset="0"/>
              </a:rPr>
              <a:t> Плюс</a:t>
            </a: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2000" b="1" dirty="0">
                <a:latin typeface="Arial" charset="0"/>
              </a:rPr>
              <a:t> возможно временно закрыть стерильной заглушкой </a:t>
            </a:r>
            <a:r>
              <a:rPr lang="ru-RU" sz="2000" b="1" dirty="0" err="1">
                <a:latin typeface="Arial" charset="0"/>
              </a:rPr>
              <a:t>Экопин</a:t>
            </a:r>
            <a:r>
              <a:rPr lang="en-US" sz="20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2000" b="1" dirty="0">
                <a:latin typeface="Arial" charset="0"/>
              </a:rPr>
              <a:t> </a:t>
            </a:r>
            <a:endParaRPr lang="de-DE" sz="2000" b="1" dirty="0">
              <a:latin typeface="Arial" charset="0"/>
            </a:endParaRPr>
          </a:p>
        </p:txBody>
      </p:sp>
      <p:pic>
        <p:nvPicPr>
          <p:cNvPr id="8222" name="Picture 30" descr="C:\Users\Sveta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96" y="1582301"/>
            <a:ext cx="4602163" cy="34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3" name="Picture 31" descr="C:\Users\Sveta\Desktop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182813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6" name="Picture 1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601504"/>
            <a:ext cx="9144000" cy="525649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611188" y="690340"/>
            <a:ext cx="7589837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b="1" dirty="0" err="1">
                <a:solidFill>
                  <a:srgbClr val="D72B19"/>
                </a:solidFill>
                <a:latin typeface="RotisSansSerif" pitchFamily="34" charset="0"/>
              </a:rPr>
              <a:t>Миниспайк</a:t>
            </a:r>
            <a:r>
              <a:rPr lang="en-US" b="1" dirty="0">
                <a:solidFill>
                  <a:srgbClr val="D72B19"/>
                </a:solidFill>
                <a:latin typeface="RotisSansSerif" pitchFamily="34" charset="0"/>
              </a:rPr>
              <a:t>®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RotisSansSerif" pitchFamily="34" charset="0"/>
              </a:rPr>
              <a:t> – </a:t>
            </a:r>
            <a:r>
              <a:rPr lang="ru-RU" b="1" dirty="0">
                <a:latin typeface="RotisSansSerif" pitchFamily="34" charset="0"/>
              </a:rPr>
              <a:t>аспирационная канюля для многократного забора медикаментов</a:t>
            </a:r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7484" y="3284984"/>
            <a:ext cx="3529012" cy="2924175"/>
          </a:xfrm>
          <a:noFill/>
          <a:effectLst>
            <a:softEdge rad="127000"/>
          </a:effec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0" y="1916113"/>
            <a:ext cx="8820472" cy="444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  </a:t>
            </a:r>
            <a:r>
              <a:rPr lang="ru-RU" sz="2400" b="1" dirty="0">
                <a:solidFill>
                  <a:srgbClr val="0409C4"/>
                </a:solidFill>
                <a:latin typeface="Arial" charset="0"/>
              </a:rPr>
              <a:t>Безопасный, удобный и быстрый забор лекарственных растворов из флаконов любого объема:</a:t>
            </a:r>
          </a:p>
          <a:p>
            <a:pPr marL="177800" indent="-177800">
              <a:spcBef>
                <a:spcPct val="50000"/>
              </a:spcBef>
              <a:buFont typeface="Wingdings" pitchFamily="2" charset="2"/>
              <a:buChar char="Ø"/>
            </a:pPr>
            <a:endParaRPr lang="ru-RU" sz="1400" b="1" dirty="0">
              <a:solidFill>
                <a:srgbClr val="D72B19"/>
              </a:solidFill>
              <a:latin typeface="Arial" charset="0"/>
            </a:endParaRP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Минимальный риск микробной </a:t>
            </a:r>
            <a:r>
              <a:rPr lang="ru-RU" sz="2000" b="1" dirty="0" smtClean="0">
                <a:solidFill>
                  <a:srgbClr val="C00000"/>
                </a:solidFill>
                <a:latin typeface="Arial" charset="0"/>
              </a:rPr>
              <a:t>                                                контаминации 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раствора за </a:t>
            </a:r>
            <a:r>
              <a:rPr lang="ru-RU" sz="2000" b="1" dirty="0" smtClean="0">
                <a:solidFill>
                  <a:srgbClr val="C00000"/>
                </a:solidFill>
                <a:latin typeface="Arial" charset="0"/>
              </a:rPr>
              <a:t>счет                                                      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сочетания воздушной и жидкостной </a:t>
            </a:r>
            <a:r>
              <a:rPr lang="ru-RU" sz="2000" b="1" dirty="0" smtClean="0">
                <a:solidFill>
                  <a:srgbClr val="C00000"/>
                </a:solidFill>
                <a:latin typeface="Arial" charset="0"/>
              </a:rPr>
              <a:t>                                         фильтрации</a:t>
            </a:r>
            <a:endParaRPr lang="ru-RU" sz="2000" b="1" dirty="0">
              <a:solidFill>
                <a:srgbClr val="C00000"/>
              </a:solidFill>
              <a:latin typeface="Arial" charset="0"/>
            </a:endParaRP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Многократная аспирация раствора </a:t>
            </a:r>
            <a:r>
              <a:rPr lang="ru-RU" sz="2000" b="1" dirty="0" smtClean="0">
                <a:solidFill>
                  <a:srgbClr val="C00000"/>
                </a:solidFill>
                <a:latin typeface="Arial" charset="0"/>
              </a:rPr>
              <a:t>                                                             с 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сохранением стерильности</a:t>
            </a: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 Полное опорожнение флаконов даже </a:t>
            </a:r>
            <a:r>
              <a:rPr lang="ru-RU" sz="2000" b="1" dirty="0" smtClean="0">
                <a:solidFill>
                  <a:srgbClr val="C00000"/>
                </a:solidFill>
                <a:latin typeface="Arial" charset="0"/>
              </a:rPr>
              <a:t>                                            малого </a:t>
            </a:r>
            <a:r>
              <a:rPr lang="ru-RU" sz="2000" b="1" dirty="0">
                <a:solidFill>
                  <a:srgbClr val="C00000"/>
                </a:solidFill>
                <a:latin typeface="Arial" charset="0"/>
              </a:rPr>
              <a:t>объема (3 мл)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1835150" y="620688"/>
            <a:ext cx="705733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500" b="1" dirty="0" err="1">
                <a:solidFill>
                  <a:srgbClr val="D72B19"/>
                </a:solidFill>
                <a:latin typeface="RotisSansSerif" pitchFamily="34" charset="0"/>
              </a:rPr>
              <a:t>Миниспайк</a:t>
            </a:r>
            <a:r>
              <a:rPr lang="en-US" sz="3500" b="1" dirty="0">
                <a:solidFill>
                  <a:srgbClr val="D72B19"/>
                </a:solidFill>
                <a:latin typeface="RotisSansSerif" pitchFamily="34" charset="0"/>
              </a:rPr>
              <a:t>®</a:t>
            </a:r>
            <a:r>
              <a:rPr lang="ru-RU" sz="3500" b="1" dirty="0">
                <a:solidFill>
                  <a:srgbClr val="D72B19"/>
                </a:solidFill>
                <a:latin typeface="RotisSansSerif" pitchFamily="34" charset="0"/>
              </a:rPr>
              <a:t>.</a:t>
            </a:r>
            <a:r>
              <a:rPr lang="ru-RU" sz="3500" b="1" dirty="0">
                <a:latin typeface="RotisSansSerif" pitchFamily="34" charset="0"/>
              </a:rPr>
              <a:t> Ассортимент</a:t>
            </a:r>
            <a:endParaRPr lang="en-US" sz="3500" b="1" dirty="0">
              <a:latin typeface="RotisSansSerif" pitchFamily="34" charset="0"/>
            </a:endParaRPr>
          </a:p>
        </p:txBody>
      </p:sp>
      <p:grpSp>
        <p:nvGrpSpPr>
          <p:cNvPr id="9220" name="Group 3"/>
          <p:cNvGrpSpPr>
            <a:grpSpLocks/>
          </p:cNvGrpSpPr>
          <p:nvPr/>
        </p:nvGrpSpPr>
        <p:grpSpPr bwMode="auto">
          <a:xfrm>
            <a:off x="0" y="1341438"/>
            <a:ext cx="9144000" cy="5516562"/>
            <a:chOff x="862" y="890"/>
            <a:chExt cx="4218" cy="3039"/>
          </a:xfrm>
        </p:grpSpPr>
        <p:sp>
          <p:nvSpPr>
            <p:cNvPr id="9224" name="Rectangle 4"/>
            <p:cNvSpPr>
              <a:spLocks noChangeArrowheads="1"/>
            </p:cNvSpPr>
            <p:nvPr/>
          </p:nvSpPr>
          <p:spPr bwMode="auto">
            <a:xfrm>
              <a:off x="862" y="890"/>
              <a:ext cx="4218" cy="3039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9218" name="Object 5"/>
            <p:cNvGraphicFramePr>
              <a:graphicFrameLocks noChangeAspect="1"/>
            </p:cNvGraphicFramePr>
            <p:nvPr/>
          </p:nvGraphicFramePr>
          <p:xfrm>
            <a:off x="884" y="1659"/>
            <a:ext cx="4173" cy="14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2" name="Photo Editor Photo" r:id="rId4" imgW="3343742" imgH="1571844" progId="MSPhotoEd.3">
                    <p:embed/>
                  </p:oleObj>
                </mc:Choice>
                <mc:Fallback>
                  <p:oleObj name="Photo Editor Photo" r:id="rId4" imgW="3343742" imgH="1571844" progId="MSPhotoEd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4" y="1659"/>
                          <a:ext cx="4173" cy="14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25" name="Rectangle 6"/>
            <p:cNvSpPr>
              <a:spLocks noChangeArrowheads="1"/>
            </p:cNvSpPr>
            <p:nvPr/>
          </p:nvSpPr>
          <p:spPr bwMode="auto">
            <a:xfrm>
              <a:off x="884" y="3069"/>
              <a:ext cx="4173" cy="837"/>
            </a:xfrm>
            <a:prstGeom prst="rect">
              <a:avLst/>
            </a:prstGeom>
            <a:solidFill>
              <a:srgbClr val="C4C5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Text Box 7"/>
            <p:cNvSpPr txBox="1">
              <a:spLocks noChangeArrowheads="1"/>
            </p:cNvSpPr>
            <p:nvPr/>
          </p:nvSpPr>
          <p:spPr bwMode="auto">
            <a:xfrm>
              <a:off x="1011" y="3158"/>
              <a:ext cx="1129" cy="308"/>
            </a:xfrm>
            <a:prstGeom prst="rect">
              <a:avLst/>
            </a:prstGeom>
            <a:solidFill>
              <a:srgbClr val="C4C5C8"/>
            </a:solidFill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1400" b="1" dirty="0">
                  <a:solidFill>
                    <a:srgbClr val="000000"/>
                  </a:solidFill>
                  <a:latin typeface="Arial" charset="0"/>
                </a:rPr>
                <a:t>Воздушный фильтр</a:t>
              </a:r>
              <a:r>
                <a:rPr lang="de-DE" sz="1400" b="1" dirty="0">
                  <a:solidFill>
                    <a:srgbClr val="000000"/>
                  </a:solidFill>
                  <a:latin typeface="Arial" charset="0"/>
                </a:rPr>
                <a:t> 0,45 </a:t>
              </a:r>
              <a:r>
                <a:rPr lang="ru-RU" sz="1400" b="1" dirty="0">
                  <a:solidFill>
                    <a:srgbClr val="000000"/>
                  </a:solidFill>
                  <a:latin typeface="Arial" charset="0"/>
                </a:rPr>
                <a:t>микрон</a:t>
              </a:r>
              <a:endParaRPr lang="de-DE" sz="1400" b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227" name="Text Box 8"/>
            <p:cNvSpPr txBox="1">
              <a:spLocks noChangeArrowheads="1"/>
            </p:cNvSpPr>
            <p:nvPr/>
          </p:nvSpPr>
          <p:spPr bwMode="auto">
            <a:xfrm>
              <a:off x="2268" y="3158"/>
              <a:ext cx="1383" cy="561"/>
            </a:xfrm>
            <a:prstGeom prst="rect">
              <a:avLst/>
            </a:prstGeom>
            <a:solidFill>
              <a:srgbClr val="C4C5C8"/>
            </a:solidFill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1400" b="1">
                  <a:solidFill>
                    <a:srgbClr val="000000"/>
                  </a:solidFill>
                  <a:latin typeface="Arial" charset="0"/>
                </a:rPr>
                <a:t>Воздушный фильтр</a:t>
              </a:r>
              <a:r>
                <a:rPr lang="de-DE" sz="1400" b="1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ru-RU" sz="1400" b="1">
                  <a:solidFill>
                    <a:srgbClr val="000000"/>
                  </a:solidFill>
                  <a:latin typeface="Arial" charset="0"/>
                </a:rPr>
                <a:t>            </a:t>
              </a:r>
              <a:r>
                <a:rPr lang="de-DE" sz="1400" b="1">
                  <a:solidFill>
                    <a:srgbClr val="000000"/>
                  </a:solidFill>
                  <a:latin typeface="Arial" charset="0"/>
                </a:rPr>
                <a:t>0,45 </a:t>
              </a:r>
              <a:r>
                <a:rPr lang="ru-RU" sz="1400" b="1">
                  <a:solidFill>
                    <a:srgbClr val="000000"/>
                  </a:solidFill>
                  <a:latin typeface="Arial" charset="0"/>
                </a:rPr>
                <a:t>микрон</a:t>
              </a:r>
            </a:p>
            <a:p>
              <a:pPr eaLnBrk="0" hangingPunct="0"/>
              <a:r>
                <a:rPr lang="ru-RU" sz="1400" b="1">
                  <a:solidFill>
                    <a:srgbClr val="000000"/>
                  </a:solidFill>
                  <a:latin typeface="Arial" charset="0"/>
                </a:rPr>
                <a:t>Партикулярный фильтр         5 микрон</a:t>
              </a:r>
              <a:endParaRPr lang="de-DE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228" name="Text Box 9"/>
            <p:cNvSpPr txBox="1">
              <a:spLocks noChangeArrowheads="1"/>
            </p:cNvSpPr>
            <p:nvPr/>
          </p:nvSpPr>
          <p:spPr bwMode="auto">
            <a:xfrm>
              <a:off x="3661" y="3156"/>
              <a:ext cx="1351" cy="687"/>
            </a:xfrm>
            <a:prstGeom prst="rect">
              <a:avLst/>
            </a:prstGeom>
            <a:solidFill>
              <a:srgbClr val="C4C5C8"/>
            </a:solidFill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1400" b="1" dirty="0">
                  <a:solidFill>
                    <a:srgbClr val="000000"/>
                  </a:solidFill>
                  <a:latin typeface="Arial" charset="0"/>
                </a:rPr>
                <a:t>Воздушный фильтр            </a:t>
              </a:r>
              <a:r>
                <a:rPr lang="de-DE" sz="1400" b="1" dirty="0">
                  <a:solidFill>
                    <a:srgbClr val="000000"/>
                  </a:solidFill>
                  <a:latin typeface="Arial" charset="0"/>
                </a:rPr>
                <a:t> 0,</a:t>
              </a:r>
              <a:r>
                <a:rPr lang="ru-RU" sz="1400" b="1" dirty="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de-DE" sz="1400" b="1" dirty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ru-RU" sz="1400" b="1" dirty="0">
                  <a:solidFill>
                    <a:srgbClr val="000000"/>
                  </a:solidFill>
                  <a:latin typeface="Arial" charset="0"/>
                </a:rPr>
                <a:t>микрон с защитой от аэрозолей </a:t>
              </a:r>
            </a:p>
            <a:p>
              <a:pPr eaLnBrk="0" hangingPunct="0"/>
              <a:r>
                <a:rPr lang="ru-RU" sz="1400" b="1" dirty="0">
                  <a:solidFill>
                    <a:srgbClr val="000000"/>
                  </a:solidFill>
                  <a:latin typeface="Arial" charset="0"/>
                </a:rPr>
                <a:t>Партикулярный фильтр        5 микрон</a:t>
              </a:r>
              <a:endParaRPr lang="de-DE" sz="1400" b="1" dirty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9229" name="Group 10"/>
            <p:cNvGrpSpPr>
              <a:grpSpLocks/>
            </p:cNvGrpSpPr>
            <p:nvPr/>
          </p:nvGrpSpPr>
          <p:grpSpPr bwMode="auto">
            <a:xfrm>
              <a:off x="884" y="913"/>
              <a:ext cx="4173" cy="748"/>
              <a:chOff x="346" y="1791"/>
              <a:chExt cx="3674" cy="771"/>
            </a:xfrm>
          </p:grpSpPr>
          <p:sp>
            <p:nvSpPr>
              <p:cNvPr id="9230" name="Rectangle 11"/>
              <p:cNvSpPr>
                <a:spLocks noChangeArrowheads="1"/>
              </p:cNvSpPr>
              <p:nvPr/>
            </p:nvSpPr>
            <p:spPr bwMode="auto">
              <a:xfrm>
                <a:off x="346" y="1791"/>
                <a:ext cx="3674" cy="771"/>
              </a:xfrm>
              <a:prstGeom prst="rect">
                <a:avLst/>
              </a:prstGeom>
              <a:solidFill>
                <a:srgbClr val="C4C5C8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1" name="Text Box 12"/>
              <p:cNvSpPr txBox="1">
                <a:spLocks noChangeArrowheads="1"/>
              </p:cNvSpPr>
              <p:nvPr/>
            </p:nvSpPr>
            <p:spPr bwMode="auto">
              <a:xfrm>
                <a:off x="482" y="1890"/>
                <a:ext cx="1007" cy="192"/>
              </a:xfrm>
              <a:prstGeom prst="rect">
                <a:avLst/>
              </a:prstGeom>
              <a:solidFill>
                <a:srgbClr val="C4C5C8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Мини </a:t>
                </a:r>
                <a:r>
                  <a:rPr lang="ru-RU" sz="1600" b="1" dirty="0" err="1">
                    <a:solidFill>
                      <a:srgbClr val="000000"/>
                    </a:solidFill>
                    <a:latin typeface="RotisSansSerif" pitchFamily="34" charset="0"/>
                  </a:rPr>
                  <a:t>Спайк</a:t>
                </a:r>
                <a:r>
                  <a:rPr lang="de-DE" sz="1600" b="1" baseline="30000" dirty="0">
                    <a:solidFill>
                      <a:srgbClr val="000000"/>
                    </a:solidFill>
                    <a:latin typeface="Arial" charset="0"/>
                  </a:rPr>
                  <a:t>®</a:t>
                </a:r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 стандарт</a:t>
                </a:r>
                <a:endParaRPr lang="de-DE" sz="1600" b="1" dirty="0">
                  <a:solidFill>
                    <a:srgbClr val="000000"/>
                  </a:solidFill>
                  <a:latin typeface="RotisSansSerif" pitchFamily="34" charset="0"/>
                </a:endParaRPr>
              </a:p>
            </p:txBody>
          </p:sp>
          <p:sp>
            <p:nvSpPr>
              <p:cNvPr id="9232" name="Text Box 13"/>
              <p:cNvSpPr txBox="1">
                <a:spLocks noChangeArrowheads="1"/>
              </p:cNvSpPr>
              <p:nvPr/>
            </p:nvSpPr>
            <p:spPr bwMode="auto">
              <a:xfrm>
                <a:off x="1725" y="1849"/>
                <a:ext cx="1043" cy="472"/>
              </a:xfrm>
              <a:prstGeom prst="rect">
                <a:avLst/>
              </a:prstGeom>
              <a:solidFill>
                <a:srgbClr val="C4C5C8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Мини </a:t>
                </a:r>
                <a:r>
                  <a:rPr lang="ru-RU" sz="1600" b="1" dirty="0" err="1">
                    <a:solidFill>
                      <a:srgbClr val="000000"/>
                    </a:solidFill>
                    <a:latin typeface="RotisSansSerif" pitchFamily="34" charset="0"/>
                  </a:rPr>
                  <a:t>Спайк</a:t>
                </a:r>
                <a:r>
                  <a:rPr lang="de-DE" sz="1600" b="1" baseline="30000" dirty="0">
                    <a:solidFill>
                      <a:srgbClr val="000000"/>
                    </a:solidFill>
                    <a:latin typeface="Arial" charset="0"/>
                  </a:rPr>
                  <a:t>®</a:t>
                </a:r>
              </a:p>
              <a:p>
                <a:pPr algn="ctr" eaLnBrk="0" hangingPunct="0"/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с партикулярным фильтром</a:t>
                </a:r>
                <a:endParaRPr lang="de-DE" sz="1600" b="1" dirty="0">
                  <a:solidFill>
                    <a:srgbClr val="000000"/>
                  </a:solidFill>
                  <a:latin typeface="RotisSansSerif" pitchFamily="34" charset="0"/>
                </a:endParaRPr>
              </a:p>
            </p:txBody>
          </p:sp>
          <p:sp>
            <p:nvSpPr>
              <p:cNvPr id="9233" name="Text Box 14"/>
              <p:cNvSpPr txBox="1">
                <a:spLocks noChangeArrowheads="1"/>
              </p:cNvSpPr>
              <p:nvPr/>
            </p:nvSpPr>
            <p:spPr bwMode="auto">
              <a:xfrm>
                <a:off x="2704" y="1882"/>
                <a:ext cx="1316" cy="332"/>
              </a:xfrm>
              <a:prstGeom prst="rect">
                <a:avLst/>
              </a:prstGeom>
              <a:solidFill>
                <a:srgbClr val="C4C5C8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Мини </a:t>
                </a:r>
                <a:r>
                  <a:rPr lang="ru-RU" sz="1600" b="1" dirty="0" err="1">
                    <a:solidFill>
                      <a:srgbClr val="000000"/>
                    </a:solidFill>
                    <a:latin typeface="RotisSansSerif" pitchFamily="34" charset="0"/>
                  </a:rPr>
                  <a:t>Спайк</a:t>
                </a:r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 Хемо</a:t>
                </a:r>
                <a:r>
                  <a:rPr lang="de-DE" sz="1600" b="1" baseline="30000" dirty="0">
                    <a:solidFill>
                      <a:srgbClr val="000000"/>
                    </a:solidFill>
                    <a:latin typeface="Arial" charset="0"/>
                  </a:rPr>
                  <a:t>®</a:t>
                </a:r>
                <a:r>
                  <a:rPr lang="ru-RU" sz="1600" b="1" dirty="0">
                    <a:solidFill>
                      <a:srgbClr val="000000"/>
                    </a:solidFill>
                    <a:latin typeface="RotisSansSerif" pitchFamily="34" charset="0"/>
                  </a:rPr>
                  <a:t> </a:t>
                </a:r>
                <a:r>
                  <a:rPr lang="ru-RU" sz="1600" b="1" dirty="0" smtClean="0">
                    <a:solidFill>
                      <a:srgbClr val="000000"/>
                    </a:solidFill>
                    <a:latin typeface="RotisSansSerif" pitchFamily="34" charset="0"/>
                  </a:rPr>
                  <a:t>для химиотерапии </a:t>
                </a:r>
                <a:endParaRPr lang="de-DE" sz="1600" b="1" dirty="0">
                  <a:solidFill>
                    <a:srgbClr val="000000"/>
                  </a:solidFill>
                  <a:latin typeface="RotisSansSerif" pitchFamily="34" charset="0"/>
                </a:endParaRPr>
              </a:p>
            </p:txBody>
          </p:sp>
        </p:grpSp>
      </p:grpSp>
      <p:sp>
        <p:nvSpPr>
          <p:cNvPr id="9221" name="Text Box 15"/>
          <p:cNvSpPr txBox="1">
            <a:spLocks noChangeArrowheads="1"/>
          </p:cNvSpPr>
          <p:nvPr/>
        </p:nvSpPr>
        <p:spPr bwMode="auto">
          <a:xfrm>
            <a:off x="754695" y="2276475"/>
            <a:ext cx="2504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Зеленый колпачок</a:t>
            </a:r>
          </a:p>
        </p:txBody>
      </p:sp>
      <p:sp>
        <p:nvSpPr>
          <p:cNvPr id="9222" name="Text Box 16"/>
          <p:cNvSpPr txBox="1">
            <a:spLocks noChangeArrowheads="1"/>
          </p:cNvSpPr>
          <p:nvPr/>
        </p:nvSpPr>
        <p:spPr bwMode="auto">
          <a:xfrm>
            <a:off x="3652284" y="2276475"/>
            <a:ext cx="2504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olidFill>
                  <a:srgbClr val="0409C4"/>
                </a:solidFill>
                <a:latin typeface="Arial" charset="0"/>
              </a:rPr>
              <a:t>Синий колпачок</a:t>
            </a:r>
          </a:p>
        </p:txBody>
      </p:sp>
      <p:sp>
        <p:nvSpPr>
          <p:cNvPr id="9223" name="Text Box 17"/>
          <p:cNvSpPr txBox="1">
            <a:spLocks noChangeArrowheads="1"/>
          </p:cNvSpPr>
          <p:nvPr/>
        </p:nvSpPr>
        <p:spPr bwMode="auto">
          <a:xfrm>
            <a:off x="6100209" y="2276475"/>
            <a:ext cx="2504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rgbClr val="D72B19"/>
                </a:solidFill>
                <a:latin typeface="Arial" charset="0"/>
              </a:rPr>
              <a:t>Красный колпачок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722" name="Group 2"/>
          <p:cNvGrpSpPr>
            <a:grpSpLocks/>
          </p:cNvGrpSpPr>
          <p:nvPr/>
        </p:nvGrpSpPr>
        <p:grpSpPr bwMode="auto">
          <a:xfrm rot="10800000">
            <a:off x="6515100" y="4799013"/>
            <a:ext cx="433388" cy="862012"/>
            <a:chOff x="2200" y="3022"/>
            <a:chExt cx="363" cy="543"/>
          </a:xfrm>
        </p:grpSpPr>
        <p:sp>
          <p:nvSpPr>
            <p:cNvPr id="30756" name="AutoShape 3"/>
            <p:cNvSpPr>
              <a:spLocks noChangeArrowheads="1"/>
            </p:cNvSpPr>
            <p:nvPr/>
          </p:nvSpPr>
          <p:spPr bwMode="auto">
            <a:xfrm>
              <a:off x="2200" y="3022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0409C4"/>
            </a:solidFill>
            <a:ln w="9525">
              <a:solidFill>
                <a:srgbClr val="58A09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7" name="AutoShape 4"/>
            <p:cNvSpPr>
              <a:spLocks noChangeArrowheads="1"/>
            </p:cNvSpPr>
            <p:nvPr/>
          </p:nvSpPr>
          <p:spPr bwMode="auto">
            <a:xfrm>
              <a:off x="2472" y="3113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0409C4"/>
            </a:solidFill>
            <a:ln w="9525">
              <a:solidFill>
                <a:srgbClr val="58A09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8" name="AutoShape 5"/>
            <p:cNvSpPr>
              <a:spLocks noChangeArrowheads="1"/>
            </p:cNvSpPr>
            <p:nvPr/>
          </p:nvSpPr>
          <p:spPr bwMode="auto">
            <a:xfrm>
              <a:off x="2336" y="3067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0409C4"/>
            </a:solidFill>
            <a:ln w="9525">
              <a:solidFill>
                <a:srgbClr val="58A09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23" name="Group 7"/>
          <p:cNvGrpSpPr>
            <a:grpSpLocks/>
          </p:cNvGrpSpPr>
          <p:nvPr/>
        </p:nvGrpSpPr>
        <p:grpSpPr bwMode="auto">
          <a:xfrm>
            <a:off x="7092950" y="4652963"/>
            <a:ext cx="431800" cy="865187"/>
            <a:chOff x="2200" y="3475"/>
            <a:chExt cx="362" cy="545"/>
          </a:xfrm>
        </p:grpSpPr>
        <p:sp>
          <p:nvSpPr>
            <p:cNvPr id="30753" name="AutoShape 8"/>
            <p:cNvSpPr>
              <a:spLocks noChangeArrowheads="1"/>
            </p:cNvSpPr>
            <p:nvPr/>
          </p:nvSpPr>
          <p:spPr bwMode="auto">
            <a:xfrm>
              <a:off x="2200" y="3475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D72B1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4" name="AutoShape 9"/>
            <p:cNvSpPr>
              <a:spLocks noChangeArrowheads="1"/>
            </p:cNvSpPr>
            <p:nvPr/>
          </p:nvSpPr>
          <p:spPr bwMode="auto">
            <a:xfrm>
              <a:off x="2471" y="3568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D72B1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5" name="AutoShape 10"/>
            <p:cNvSpPr>
              <a:spLocks noChangeArrowheads="1"/>
            </p:cNvSpPr>
            <p:nvPr/>
          </p:nvSpPr>
          <p:spPr bwMode="auto">
            <a:xfrm>
              <a:off x="2335" y="3521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D72B1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2763" name="Rectangle 11"/>
          <p:cNvSpPr>
            <a:spLocks noGrp="1" noChangeArrowheads="1"/>
          </p:cNvSpPr>
          <p:nvPr>
            <p:ph type="title"/>
          </p:nvPr>
        </p:nvSpPr>
        <p:spPr>
          <a:xfrm>
            <a:off x="611188" y="764704"/>
            <a:ext cx="8208962" cy="579438"/>
          </a:xfrm>
        </p:spPr>
        <p:txBody>
          <a:bodyPr wrap="none" anchor="ctr"/>
          <a:lstStyle/>
          <a:p>
            <a:pPr algn="ctr" defTabSz="762000">
              <a:defRPr/>
            </a:pPr>
            <a:r>
              <a:rPr lang="ru-RU" sz="2800" dirty="0" smtClean="0">
                <a:solidFill>
                  <a:srgbClr val="D72B19"/>
                </a:solidFill>
                <a:latin typeface="Arial" charset="0"/>
              </a:rPr>
              <a:t>Мини </a:t>
            </a:r>
            <a:r>
              <a:rPr lang="ru-RU" sz="2800" dirty="0" err="1" smtClean="0">
                <a:solidFill>
                  <a:srgbClr val="D72B19"/>
                </a:solidFill>
                <a:latin typeface="Arial" charset="0"/>
              </a:rPr>
              <a:t>Спайк</a:t>
            </a:r>
            <a:r>
              <a:rPr lang="ru-RU" sz="2800" dirty="0" smtClean="0">
                <a:solidFill>
                  <a:srgbClr val="D72B19"/>
                </a:solidFill>
                <a:latin typeface="Arial" charset="0"/>
              </a:rPr>
              <a:t> Хемо</a:t>
            </a:r>
            <a:r>
              <a:rPr lang="en-US" sz="2800" baseline="30000" dirty="0" smtClean="0">
                <a:solidFill>
                  <a:srgbClr val="D72B19"/>
                </a:solidFill>
                <a:latin typeface="Arial" charset="0"/>
              </a:rPr>
              <a:t>®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: спецификация</a:t>
            </a:r>
            <a:r>
              <a:rPr lang="ru-RU" sz="2800" b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</a:p>
        </p:txBody>
      </p:sp>
      <p:graphicFrame>
        <p:nvGraphicFramePr>
          <p:cNvPr id="202764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802143"/>
              </p:ext>
            </p:extLst>
          </p:nvPr>
        </p:nvGraphicFramePr>
        <p:xfrm>
          <a:off x="579438" y="1535113"/>
          <a:ext cx="8096250" cy="598488"/>
        </p:xfrm>
        <a:graphic>
          <a:graphicData uri="http://schemas.openxmlformats.org/drawingml/2006/table">
            <a:tbl>
              <a:tblPr/>
              <a:tblGrid>
                <a:gridCol w="1544290"/>
                <a:gridCol w="2592288"/>
                <a:gridCol w="3959672"/>
              </a:tblGrid>
              <a:tr h="59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455 0242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Мини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Спайк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Хемо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®</a:t>
                      </a:r>
                      <a:endParaRPr kumimoji="0" lang="ru-RU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RotisSansSerif" pitchFamily="34" charset="0"/>
                        </a:rPr>
                        <a:t>к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RotisSansSerif" pitchFamily="34" charset="0"/>
                        </a:rPr>
                        <a:t>расный колпачок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RotisSansSerif" pitchFamily="34" charset="0"/>
                        </a:rPr>
                        <a:t>Snap Lock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RotisSansSerif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35" name="Text Box 22"/>
          <p:cNvSpPr txBox="1">
            <a:spLocks noChangeArrowheads="1"/>
          </p:cNvSpPr>
          <p:nvPr/>
        </p:nvSpPr>
        <p:spPr bwMode="auto">
          <a:xfrm>
            <a:off x="1979712" y="2216150"/>
            <a:ext cx="7056784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ru-RU" sz="1800" b="1" dirty="0">
                <a:solidFill>
                  <a:srgbClr val="47817A"/>
                </a:solidFill>
                <a:latin typeface="Arial" charset="0"/>
              </a:rPr>
              <a:t>приготовление растворов для </a:t>
            </a:r>
            <a:r>
              <a:rPr lang="ru-RU" sz="1800" b="1" dirty="0">
                <a:solidFill>
                  <a:srgbClr val="D72B19"/>
                </a:solidFill>
                <a:latin typeface="Arial" charset="0"/>
              </a:rPr>
              <a:t>химиотерапии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ru-RU" sz="1800" b="1" dirty="0">
                <a:solidFill>
                  <a:srgbClr val="D72B19"/>
                </a:solidFill>
                <a:latin typeface="Arial" charset="0"/>
              </a:rPr>
              <a:t>воздушный фильтр 0,2 микрон, удерживающий аэрозоли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ru-RU" sz="1800" b="1" dirty="0">
                <a:solidFill>
                  <a:srgbClr val="47817A"/>
                </a:solidFill>
                <a:latin typeface="Arial" charset="0"/>
              </a:rPr>
              <a:t>партикулярный фильтр 5 микрон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ru-RU" sz="1800" b="1" dirty="0">
                <a:solidFill>
                  <a:srgbClr val="47817A"/>
                </a:solidFill>
                <a:latin typeface="Arial" charset="0"/>
              </a:rPr>
              <a:t>герметичное соединение между контейнером и шприцем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ru-RU" sz="1800" b="1" dirty="0">
                <a:solidFill>
                  <a:srgbClr val="47817A"/>
                </a:solidFill>
                <a:latin typeface="Arial" charset="0"/>
              </a:rPr>
              <a:t>надежная защита от микробной контаминации </a:t>
            </a:r>
          </a:p>
          <a:p>
            <a:pPr marL="177800" indent="-177800">
              <a:spcBef>
                <a:spcPct val="50000"/>
              </a:spcBef>
              <a:buFontTx/>
              <a:buChar char="•"/>
            </a:pPr>
            <a:r>
              <a:rPr lang="ru-RU" sz="1800" b="1" dirty="0">
                <a:solidFill>
                  <a:srgbClr val="47817A"/>
                </a:solidFill>
                <a:latin typeface="Arial" charset="0"/>
              </a:rPr>
              <a:t>полное опорожнение даже небольших флаконов</a:t>
            </a:r>
          </a:p>
        </p:txBody>
      </p:sp>
      <p:sp>
        <p:nvSpPr>
          <p:cNvPr id="30736" name="Line 23"/>
          <p:cNvSpPr>
            <a:spLocks noChangeShapeType="1"/>
          </p:cNvSpPr>
          <p:nvPr/>
        </p:nvSpPr>
        <p:spPr bwMode="auto">
          <a:xfrm flipH="1">
            <a:off x="900113" y="2781300"/>
            <a:ext cx="1150937" cy="1223963"/>
          </a:xfrm>
          <a:prstGeom prst="line">
            <a:avLst/>
          </a:prstGeom>
          <a:noFill/>
          <a:ln w="28575">
            <a:solidFill>
              <a:srgbClr val="D72B1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7" name="Line 24"/>
          <p:cNvSpPr>
            <a:spLocks noChangeShapeType="1"/>
          </p:cNvSpPr>
          <p:nvPr/>
        </p:nvSpPr>
        <p:spPr bwMode="auto">
          <a:xfrm flipH="1">
            <a:off x="1258888" y="3141663"/>
            <a:ext cx="792162" cy="719137"/>
          </a:xfrm>
          <a:prstGeom prst="line">
            <a:avLst/>
          </a:prstGeom>
          <a:noFill/>
          <a:ln w="28575">
            <a:solidFill>
              <a:srgbClr val="0409C4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8" name="AutoShape 25"/>
          <p:cNvSpPr>
            <a:spLocks noChangeArrowheads="1"/>
          </p:cNvSpPr>
          <p:nvPr/>
        </p:nvSpPr>
        <p:spPr bwMode="auto">
          <a:xfrm rot="-5400000">
            <a:off x="7164387" y="5157788"/>
            <a:ext cx="1800225" cy="6477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91195140 h 21600"/>
              <a:gd name="T4" fmla="*/ 2147483647 w 21600"/>
              <a:gd name="T5" fmla="*/ 582390279 h 21600"/>
              <a:gd name="T6" fmla="*/ 2147483647 w 21600"/>
              <a:gd name="T7" fmla="*/ 29119514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141 h 21600"/>
              <a:gd name="T14" fmla="*/ 19209 w 21600"/>
              <a:gd name="T15" fmla="*/ 1545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057" y="0"/>
                </a:moveTo>
                <a:lnTo>
                  <a:pt x="16057" y="6141"/>
                </a:lnTo>
                <a:lnTo>
                  <a:pt x="3375" y="6141"/>
                </a:lnTo>
                <a:lnTo>
                  <a:pt x="3375" y="15459"/>
                </a:lnTo>
                <a:lnTo>
                  <a:pt x="16057" y="15459"/>
                </a:lnTo>
                <a:lnTo>
                  <a:pt x="16057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41"/>
                </a:moveTo>
                <a:lnTo>
                  <a:pt x="1350" y="15459"/>
                </a:lnTo>
                <a:lnTo>
                  <a:pt x="2700" y="15459"/>
                </a:lnTo>
                <a:lnTo>
                  <a:pt x="2700" y="6141"/>
                </a:lnTo>
                <a:close/>
              </a:path>
              <a:path w="21600" h="21600">
                <a:moveTo>
                  <a:pt x="0" y="6141"/>
                </a:moveTo>
                <a:lnTo>
                  <a:pt x="0" y="15459"/>
                </a:lnTo>
                <a:lnTo>
                  <a:pt x="675" y="15459"/>
                </a:lnTo>
                <a:lnTo>
                  <a:pt x="675" y="6141"/>
                </a:lnTo>
                <a:close/>
              </a:path>
            </a:pathLst>
          </a:custGeom>
          <a:solidFill>
            <a:srgbClr val="D72B1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  <a:latin typeface="Arial" charset="0"/>
              </a:rPr>
              <a:t>воздух</a:t>
            </a:r>
          </a:p>
        </p:txBody>
      </p:sp>
      <p:sp>
        <p:nvSpPr>
          <p:cNvPr id="30739" name="AutoShape 26"/>
          <p:cNvSpPr>
            <a:spLocks noChangeArrowheads="1"/>
          </p:cNvSpPr>
          <p:nvPr/>
        </p:nvSpPr>
        <p:spPr bwMode="auto">
          <a:xfrm rot="5400000">
            <a:off x="5003800" y="5229226"/>
            <a:ext cx="1800225" cy="6477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91195140 h 21600"/>
              <a:gd name="T4" fmla="*/ 2147483647 w 21600"/>
              <a:gd name="T5" fmla="*/ 582390279 h 21600"/>
              <a:gd name="T6" fmla="*/ 2147483647 w 21600"/>
              <a:gd name="T7" fmla="*/ 29119514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141 h 21600"/>
              <a:gd name="T14" fmla="*/ 19209 w 21600"/>
              <a:gd name="T15" fmla="*/ 1545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057" y="0"/>
                </a:moveTo>
                <a:lnTo>
                  <a:pt x="16057" y="6141"/>
                </a:lnTo>
                <a:lnTo>
                  <a:pt x="3375" y="6141"/>
                </a:lnTo>
                <a:lnTo>
                  <a:pt x="3375" y="15459"/>
                </a:lnTo>
                <a:lnTo>
                  <a:pt x="16057" y="15459"/>
                </a:lnTo>
                <a:lnTo>
                  <a:pt x="16057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41"/>
                </a:moveTo>
                <a:lnTo>
                  <a:pt x="1350" y="15459"/>
                </a:lnTo>
                <a:lnTo>
                  <a:pt x="2700" y="15459"/>
                </a:lnTo>
                <a:lnTo>
                  <a:pt x="2700" y="6141"/>
                </a:lnTo>
                <a:close/>
              </a:path>
              <a:path w="21600" h="21600">
                <a:moveTo>
                  <a:pt x="0" y="6141"/>
                </a:moveTo>
                <a:lnTo>
                  <a:pt x="0" y="15459"/>
                </a:lnTo>
                <a:lnTo>
                  <a:pt x="675" y="15459"/>
                </a:lnTo>
                <a:lnTo>
                  <a:pt x="675" y="6141"/>
                </a:lnTo>
                <a:close/>
              </a:path>
            </a:pathLst>
          </a:custGeom>
          <a:solidFill>
            <a:srgbClr val="0409C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  <a:latin typeface="Arial" charset="0"/>
              </a:rPr>
              <a:t>раствор</a:t>
            </a:r>
          </a:p>
        </p:txBody>
      </p:sp>
      <p:grpSp>
        <p:nvGrpSpPr>
          <p:cNvPr id="30740" name="Group 28"/>
          <p:cNvGrpSpPr>
            <a:grpSpLocks/>
          </p:cNvGrpSpPr>
          <p:nvPr/>
        </p:nvGrpSpPr>
        <p:grpSpPr bwMode="auto">
          <a:xfrm>
            <a:off x="7092950" y="5516563"/>
            <a:ext cx="433388" cy="862012"/>
            <a:chOff x="2200" y="3022"/>
            <a:chExt cx="363" cy="543"/>
          </a:xfrm>
        </p:grpSpPr>
        <p:sp>
          <p:nvSpPr>
            <p:cNvPr id="30750" name="AutoShape 29"/>
            <p:cNvSpPr>
              <a:spLocks noChangeArrowheads="1"/>
            </p:cNvSpPr>
            <p:nvPr/>
          </p:nvSpPr>
          <p:spPr bwMode="auto">
            <a:xfrm>
              <a:off x="2200" y="3022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D72B1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1" name="AutoShape 30"/>
            <p:cNvSpPr>
              <a:spLocks noChangeArrowheads="1"/>
            </p:cNvSpPr>
            <p:nvPr/>
          </p:nvSpPr>
          <p:spPr bwMode="auto">
            <a:xfrm>
              <a:off x="2472" y="3113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D72B1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52" name="AutoShape 31"/>
            <p:cNvSpPr>
              <a:spLocks noChangeArrowheads="1"/>
            </p:cNvSpPr>
            <p:nvPr/>
          </p:nvSpPr>
          <p:spPr bwMode="auto">
            <a:xfrm>
              <a:off x="2336" y="3067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D72B1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741" name="Group 32"/>
          <p:cNvGrpSpPr>
            <a:grpSpLocks/>
          </p:cNvGrpSpPr>
          <p:nvPr/>
        </p:nvGrpSpPr>
        <p:grpSpPr bwMode="auto">
          <a:xfrm rot="10800000">
            <a:off x="6516688" y="5661025"/>
            <a:ext cx="431800" cy="865188"/>
            <a:chOff x="2200" y="3475"/>
            <a:chExt cx="362" cy="545"/>
          </a:xfrm>
        </p:grpSpPr>
        <p:sp>
          <p:nvSpPr>
            <p:cNvPr id="30747" name="AutoShape 33"/>
            <p:cNvSpPr>
              <a:spLocks noChangeArrowheads="1"/>
            </p:cNvSpPr>
            <p:nvPr/>
          </p:nvSpPr>
          <p:spPr bwMode="auto">
            <a:xfrm>
              <a:off x="2200" y="3475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0409C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8" name="AutoShape 34"/>
            <p:cNvSpPr>
              <a:spLocks noChangeArrowheads="1"/>
            </p:cNvSpPr>
            <p:nvPr/>
          </p:nvSpPr>
          <p:spPr bwMode="auto">
            <a:xfrm>
              <a:off x="2471" y="3568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0409C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9" name="AutoShape 35"/>
            <p:cNvSpPr>
              <a:spLocks noChangeArrowheads="1"/>
            </p:cNvSpPr>
            <p:nvPr/>
          </p:nvSpPr>
          <p:spPr bwMode="auto">
            <a:xfrm>
              <a:off x="2335" y="3521"/>
              <a:ext cx="91" cy="452"/>
            </a:xfrm>
            <a:prstGeom prst="upArrow">
              <a:avLst>
                <a:gd name="adj1" fmla="val 50000"/>
                <a:gd name="adj2" fmla="val 124176"/>
              </a:avLst>
            </a:prstGeom>
            <a:solidFill>
              <a:srgbClr val="0409C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42" name="Text Box 36"/>
          <p:cNvSpPr txBox="1">
            <a:spLocks noChangeArrowheads="1"/>
          </p:cNvSpPr>
          <p:nvPr/>
        </p:nvSpPr>
        <p:spPr bwMode="auto">
          <a:xfrm>
            <a:off x="2051050" y="4868863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D72B19"/>
                </a:solidFill>
                <a:latin typeface="Arial" charset="0"/>
              </a:rPr>
              <a:t>Versapor</a:t>
            </a:r>
            <a:r>
              <a:rPr lang="en-US" sz="2000" b="1" baseline="30000">
                <a:solidFill>
                  <a:srgbClr val="D72B19"/>
                </a:solidFill>
                <a:latin typeface="Arial" charset="0"/>
                <a:cs typeface="Arial" charset="0"/>
              </a:rPr>
              <a:t>®</a:t>
            </a:r>
          </a:p>
        </p:txBody>
      </p:sp>
      <p:sp>
        <p:nvSpPr>
          <p:cNvPr id="30743" name="Oval 37"/>
          <p:cNvSpPr>
            <a:spLocks noChangeArrowheads="1"/>
          </p:cNvSpPr>
          <p:nvPr/>
        </p:nvSpPr>
        <p:spPr bwMode="auto">
          <a:xfrm>
            <a:off x="755650" y="4941888"/>
            <a:ext cx="1368425" cy="1366837"/>
          </a:xfrm>
          <a:prstGeom prst="ellipse">
            <a:avLst/>
          </a:prstGeom>
          <a:solidFill>
            <a:srgbClr val="D72B19"/>
          </a:solidFill>
          <a:ln w="28575">
            <a:solidFill>
              <a:srgbClr val="D72B1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D72B19"/>
              </a:solidFill>
              <a:latin typeface="Arial" charset="0"/>
            </a:endParaRPr>
          </a:p>
        </p:txBody>
      </p:sp>
      <p:pic>
        <p:nvPicPr>
          <p:cNvPr id="30744" name="Picture 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276475"/>
            <a:ext cx="12239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5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470400"/>
            <a:ext cx="1728787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6" name="Picture 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013325"/>
            <a:ext cx="121285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Прямоугольник 132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836712"/>
            <a:ext cx="7561262" cy="506413"/>
          </a:xfrm>
        </p:spPr>
        <p:txBody>
          <a:bodyPr/>
          <a:lstStyle/>
          <a:p>
            <a:pPr algn="ctr" eaLnBrk="1" hangingPunct="1"/>
            <a:r>
              <a:rPr lang="ru-RU" sz="2800" dirty="0" smtClean="0">
                <a:solidFill>
                  <a:schemeClr val="tx1"/>
                </a:solidFill>
              </a:rPr>
              <a:t>Мини </a:t>
            </a:r>
            <a:r>
              <a:rPr lang="ru-RU" sz="2800" dirty="0" err="1" smtClean="0">
                <a:solidFill>
                  <a:schemeClr val="tx1"/>
                </a:solidFill>
              </a:rPr>
              <a:t>Спайк</a:t>
            </a:r>
            <a:r>
              <a:rPr lang="en-US" sz="2800" dirty="0" smtClean="0">
                <a:solidFill>
                  <a:schemeClr val="tx1"/>
                </a:solidFill>
              </a:rPr>
              <a:t>®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  <a:r>
              <a:rPr lang="ru-RU" sz="2800" dirty="0" smtClean="0">
                <a:solidFill>
                  <a:srgbClr val="58A097"/>
                </a:solidFill>
              </a:rPr>
              <a:t> </a:t>
            </a:r>
            <a:r>
              <a:rPr lang="ru-RU" sz="2800" dirty="0" smtClean="0">
                <a:solidFill>
                  <a:srgbClr val="D72B19"/>
                </a:solidFill>
              </a:rPr>
              <a:t>инструкция к применению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6688782" y="2997200"/>
            <a:ext cx="536575" cy="1357313"/>
            <a:chOff x="4508" y="2382"/>
            <a:chExt cx="730" cy="1594"/>
          </a:xfrm>
        </p:grpSpPr>
        <p:grpSp>
          <p:nvGrpSpPr>
            <p:cNvPr id="31859" name="Group 4"/>
            <p:cNvGrpSpPr>
              <a:grpSpLocks/>
            </p:cNvGrpSpPr>
            <p:nvPr/>
          </p:nvGrpSpPr>
          <p:grpSpPr bwMode="auto">
            <a:xfrm>
              <a:off x="4508" y="2884"/>
              <a:ext cx="730" cy="1092"/>
              <a:chOff x="4508" y="2884"/>
              <a:chExt cx="730" cy="1092"/>
            </a:xfrm>
          </p:grpSpPr>
          <p:sp>
            <p:nvSpPr>
              <p:cNvPr id="31873" name="AutoShape 5"/>
              <p:cNvSpPr>
                <a:spLocks noChangeArrowheads="1"/>
              </p:cNvSpPr>
              <p:nvPr/>
            </p:nvSpPr>
            <p:spPr bwMode="auto">
              <a:xfrm>
                <a:off x="4523" y="2884"/>
                <a:ext cx="701" cy="338"/>
              </a:xfrm>
              <a:prstGeom prst="octagon">
                <a:avLst>
                  <a:gd name="adj" fmla="val 499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4" name="AutoShape 6"/>
              <p:cNvSpPr>
                <a:spLocks noChangeArrowheads="1"/>
              </p:cNvSpPr>
              <p:nvPr/>
            </p:nvSpPr>
            <p:spPr bwMode="auto">
              <a:xfrm>
                <a:off x="4523" y="2976"/>
                <a:ext cx="701" cy="100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5" name="Line 7"/>
              <p:cNvSpPr>
                <a:spLocks noChangeShapeType="1"/>
              </p:cNvSpPr>
              <p:nvPr/>
            </p:nvSpPr>
            <p:spPr bwMode="auto">
              <a:xfrm flipH="1">
                <a:off x="4508" y="3868"/>
                <a:ext cx="730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6" name="AutoShape 8"/>
              <p:cNvSpPr>
                <a:spLocks noChangeArrowheads="1"/>
              </p:cNvSpPr>
              <p:nvPr/>
            </p:nvSpPr>
            <p:spPr bwMode="auto">
              <a:xfrm rot="16200000" flipH="1">
                <a:off x="4747" y="3097"/>
                <a:ext cx="284" cy="62"/>
              </a:xfrm>
              <a:prstGeom prst="homePlate">
                <a:avLst>
                  <a:gd name="adj" fmla="val 309406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860" name="Group 9"/>
            <p:cNvGrpSpPr>
              <a:grpSpLocks/>
            </p:cNvGrpSpPr>
            <p:nvPr/>
          </p:nvGrpSpPr>
          <p:grpSpPr bwMode="auto">
            <a:xfrm>
              <a:off x="4656" y="2548"/>
              <a:ext cx="468" cy="316"/>
              <a:chOff x="4656" y="2548"/>
              <a:chExt cx="468" cy="316"/>
            </a:xfrm>
          </p:grpSpPr>
          <p:sp>
            <p:nvSpPr>
              <p:cNvPr id="31869" name="AutoShape 10"/>
              <p:cNvSpPr>
                <a:spLocks noChangeArrowheads="1"/>
              </p:cNvSpPr>
              <p:nvPr/>
            </p:nvSpPr>
            <p:spPr bwMode="auto">
              <a:xfrm>
                <a:off x="4656" y="2753"/>
                <a:ext cx="468" cy="51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0" name="Oval 11"/>
              <p:cNvSpPr>
                <a:spLocks noChangeArrowheads="1"/>
              </p:cNvSpPr>
              <p:nvPr/>
            </p:nvSpPr>
            <p:spPr bwMode="auto">
              <a:xfrm>
                <a:off x="4666" y="2548"/>
                <a:ext cx="448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1" name="AutoShape 12"/>
              <p:cNvSpPr>
                <a:spLocks noChangeArrowheads="1"/>
              </p:cNvSpPr>
              <p:nvPr/>
            </p:nvSpPr>
            <p:spPr bwMode="auto">
              <a:xfrm>
                <a:off x="4800" y="2835"/>
                <a:ext cx="172" cy="29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72" name="Oval 13"/>
              <p:cNvSpPr>
                <a:spLocks noChangeArrowheads="1"/>
              </p:cNvSpPr>
              <p:nvPr/>
            </p:nvSpPr>
            <p:spPr bwMode="auto">
              <a:xfrm>
                <a:off x="4722" y="2634"/>
                <a:ext cx="52" cy="50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861" name="Group 14"/>
            <p:cNvGrpSpPr>
              <a:grpSpLocks/>
            </p:cNvGrpSpPr>
            <p:nvPr/>
          </p:nvGrpSpPr>
          <p:grpSpPr bwMode="auto">
            <a:xfrm>
              <a:off x="4750" y="2382"/>
              <a:ext cx="338" cy="226"/>
              <a:chOff x="4750" y="2382"/>
              <a:chExt cx="338" cy="226"/>
            </a:xfrm>
          </p:grpSpPr>
          <p:sp>
            <p:nvSpPr>
              <p:cNvPr id="31862" name="AutoShape 15"/>
              <p:cNvSpPr>
                <a:spLocks noChangeArrowheads="1"/>
              </p:cNvSpPr>
              <p:nvPr/>
            </p:nvSpPr>
            <p:spPr bwMode="auto">
              <a:xfrm rot="16200000" flipH="1">
                <a:off x="4790" y="2404"/>
                <a:ext cx="196" cy="212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863" name="Group 16"/>
              <p:cNvGrpSpPr>
                <a:grpSpLocks/>
              </p:cNvGrpSpPr>
              <p:nvPr/>
            </p:nvGrpSpPr>
            <p:grpSpPr bwMode="auto">
              <a:xfrm>
                <a:off x="4750" y="2382"/>
                <a:ext cx="338" cy="122"/>
                <a:chOff x="4750" y="2382"/>
                <a:chExt cx="338" cy="122"/>
              </a:xfrm>
            </p:grpSpPr>
            <p:sp>
              <p:nvSpPr>
                <p:cNvPr id="31864" name="AutoShape 17"/>
                <p:cNvSpPr>
                  <a:spLocks noChangeArrowheads="1"/>
                </p:cNvSpPr>
                <p:nvPr/>
              </p:nvSpPr>
              <p:spPr bwMode="auto">
                <a:xfrm rot="-8880000">
                  <a:off x="4986" y="2387"/>
                  <a:ext cx="18" cy="97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65" name="AutoShape 18"/>
                <p:cNvSpPr>
                  <a:spLocks noChangeArrowheads="1"/>
                </p:cNvSpPr>
                <p:nvPr/>
              </p:nvSpPr>
              <p:spPr bwMode="auto">
                <a:xfrm rot="-10680000">
                  <a:off x="4976" y="2479"/>
                  <a:ext cx="112" cy="22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66" name="AutoShape 19"/>
                <p:cNvSpPr>
                  <a:spLocks noChangeArrowheads="1"/>
                </p:cNvSpPr>
                <p:nvPr/>
              </p:nvSpPr>
              <p:spPr bwMode="auto">
                <a:xfrm rot="9360000">
                  <a:off x="5061" y="2393"/>
                  <a:ext cx="22" cy="111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67" name="Rectangle 20"/>
                <p:cNvSpPr>
                  <a:spLocks noChangeArrowheads="1"/>
                </p:cNvSpPr>
                <p:nvPr/>
              </p:nvSpPr>
              <p:spPr bwMode="auto">
                <a:xfrm rot="60000">
                  <a:off x="4802" y="2386"/>
                  <a:ext cx="200" cy="25"/>
                </a:xfrm>
                <a:prstGeom prst="rect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68" name="AutoShape 21"/>
                <p:cNvSpPr>
                  <a:spLocks noChangeArrowheads="1"/>
                </p:cNvSpPr>
                <p:nvPr/>
              </p:nvSpPr>
              <p:spPr bwMode="auto">
                <a:xfrm>
                  <a:off x="4750" y="2382"/>
                  <a:ext cx="290" cy="28"/>
                </a:xfrm>
                <a:prstGeom prst="octagon">
                  <a:avLst>
                    <a:gd name="adj" fmla="val 29282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1748" name="Text Box 22"/>
          <p:cNvSpPr txBox="1">
            <a:spLocks noChangeArrowheads="1"/>
          </p:cNvSpPr>
          <p:nvPr/>
        </p:nvSpPr>
        <p:spPr bwMode="auto">
          <a:xfrm>
            <a:off x="1547664" y="1628800"/>
            <a:ext cx="4824536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1. Снимите защитный колпачок </a:t>
            </a:r>
            <a:r>
              <a:rPr lang="ru-RU" sz="2000" b="1" dirty="0" smtClean="0">
                <a:solidFill>
                  <a:srgbClr val="000000"/>
                </a:solidFill>
                <a:latin typeface="Arial" charset="0"/>
              </a:rPr>
              <a:t>           с 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наконечника канюли</a:t>
            </a:r>
          </a:p>
        </p:txBody>
      </p:sp>
      <p:grpSp>
        <p:nvGrpSpPr>
          <p:cNvPr id="31749" name="Group 23"/>
          <p:cNvGrpSpPr>
            <a:grpSpLocks/>
          </p:cNvGrpSpPr>
          <p:nvPr/>
        </p:nvGrpSpPr>
        <p:grpSpPr bwMode="auto">
          <a:xfrm>
            <a:off x="827460" y="1700213"/>
            <a:ext cx="265112" cy="723900"/>
            <a:chOff x="3196" y="1153"/>
            <a:chExt cx="883" cy="1637"/>
          </a:xfrm>
        </p:grpSpPr>
        <p:sp>
          <p:nvSpPr>
            <p:cNvPr id="31846" name="AutoShape 24"/>
            <p:cNvSpPr>
              <a:spLocks noChangeArrowheads="1"/>
            </p:cNvSpPr>
            <p:nvPr/>
          </p:nvSpPr>
          <p:spPr bwMode="auto">
            <a:xfrm rot="16200000" flipH="1">
              <a:off x="3371" y="2089"/>
              <a:ext cx="540" cy="120"/>
            </a:xfrm>
            <a:prstGeom prst="homePlate">
              <a:avLst>
                <a:gd name="adj" fmla="val 67583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47" name="AutoShape 25"/>
            <p:cNvSpPr>
              <a:spLocks noChangeArrowheads="1"/>
            </p:cNvSpPr>
            <p:nvPr/>
          </p:nvSpPr>
          <p:spPr bwMode="auto">
            <a:xfrm>
              <a:off x="3469" y="1963"/>
              <a:ext cx="330" cy="70"/>
            </a:xfrm>
            <a:prstGeom prst="roundRect">
              <a:avLst>
                <a:gd name="adj" fmla="val 12495"/>
              </a:avLst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48" name="AutoShape 26"/>
            <p:cNvSpPr>
              <a:spLocks noChangeArrowheads="1"/>
            </p:cNvSpPr>
            <p:nvPr/>
          </p:nvSpPr>
          <p:spPr bwMode="auto">
            <a:xfrm rot="16200000" flipH="1">
              <a:off x="3372" y="2461"/>
              <a:ext cx="538" cy="120"/>
            </a:xfrm>
            <a:prstGeom prst="homePlate">
              <a:avLst>
                <a:gd name="adj" fmla="val 302833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49" name="Oval 27"/>
            <p:cNvSpPr>
              <a:spLocks noChangeArrowheads="1"/>
            </p:cNvSpPr>
            <p:nvPr/>
          </p:nvSpPr>
          <p:spPr bwMode="auto">
            <a:xfrm>
              <a:off x="3215" y="1430"/>
              <a:ext cx="845" cy="50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50" name="AutoShape 28"/>
            <p:cNvSpPr>
              <a:spLocks noChangeArrowheads="1"/>
            </p:cNvSpPr>
            <p:nvPr/>
          </p:nvSpPr>
          <p:spPr bwMode="auto">
            <a:xfrm>
              <a:off x="3196" y="1815"/>
              <a:ext cx="883" cy="105"/>
            </a:xfrm>
            <a:prstGeom prst="octagon">
              <a:avLst>
                <a:gd name="adj" fmla="val 29282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51" name="Oval 29"/>
            <p:cNvSpPr>
              <a:spLocks noChangeArrowheads="1"/>
            </p:cNvSpPr>
            <p:nvPr/>
          </p:nvSpPr>
          <p:spPr bwMode="auto">
            <a:xfrm>
              <a:off x="3327" y="1595"/>
              <a:ext cx="101" cy="97"/>
            </a:xfrm>
            <a:prstGeom prst="ellipse">
              <a:avLst/>
            </a:prstGeom>
            <a:gradFill rotWithShape="0">
              <a:gsLst>
                <a:gs pos="0">
                  <a:srgbClr val="00B7A5"/>
                </a:gs>
                <a:gs pos="100000">
                  <a:srgbClr val="00A494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852" name="Group 30"/>
            <p:cNvGrpSpPr>
              <a:grpSpLocks/>
            </p:cNvGrpSpPr>
            <p:nvPr/>
          </p:nvGrpSpPr>
          <p:grpSpPr bwMode="auto">
            <a:xfrm>
              <a:off x="3380" y="1153"/>
              <a:ext cx="644" cy="422"/>
              <a:chOff x="3380" y="1153"/>
              <a:chExt cx="644" cy="422"/>
            </a:xfrm>
          </p:grpSpPr>
          <p:sp>
            <p:nvSpPr>
              <p:cNvPr id="31853" name="Rectangle 31"/>
              <p:cNvSpPr>
                <a:spLocks noChangeArrowheads="1"/>
              </p:cNvSpPr>
              <p:nvPr/>
            </p:nvSpPr>
            <p:spPr bwMode="auto">
              <a:xfrm>
                <a:off x="3462" y="1205"/>
                <a:ext cx="393" cy="60"/>
              </a:xfrm>
              <a:prstGeom prst="rect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4" name="AutoShape 32"/>
              <p:cNvSpPr>
                <a:spLocks noChangeArrowheads="1"/>
              </p:cNvSpPr>
              <p:nvPr/>
            </p:nvSpPr>
            <p:spPr bwMode="auto">
              <a:xfrm rot="16200000" flipH="1">
                <a:off x="3455" y="1186"/>
                <a:ext cx="374" cy="404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5" name="AutoShape 33"/>
              <p:cNvSpPr>
                <a:spLocks noChangeArrowheads="1"/>
              </p:cNvSpPr>
              <p:nvPr/>
            </p:nvSpPr>
            <p:spPr bwMode="auto">
              <a:xfrm rot="-8880000">
                <a:off x="3825" y="1155"/>
                <a:ext cx="40" cy="189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6" name="AutoShape 34"/>
              <p:cNvSpPr>
                <a:spLocks noChangeArrowheads="1"/>
              </p:cNvSpPr>
              <p:nvPr/>
            </p:nvSpPr>
            <p:spPr bwMode="auto">
              <a:xfrm rot="-10680000">
                <a:off x="3807" y="1328"/>
                <a:ext cx="217" cy="48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7" name="AutoShape 35"/>
              <p:cNvSpPr>
                <a:spLocks noChangeArrowheads="1"/>
              </p:cNvSpPr>
              <p:nvPr/>
            </p:nvSpPr>
            <p:spPr bwMode="auto">
              <a:xfrm rot="9360000">
                <a:off x="3963" y="1163"/>
                <a:ext cx="49" cy="214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58" name="AutoShape 36"/>
              <p:cNvSpPr>
                <a:spLocks noChangeArrowheads="1"/>
              </p:cNvSpPr>
              <p:nvPr/>
            </p:nvSpPr>
            <p:spPr bwMode="auto">
              <a:xfrm>
                <a:off x="3380" y="1153"/>
                <a:ext cx="550" cy="67"/>
              </a:xfrm>
              <a:prstGeom prst="octagon">
                <a:avLst>
                  <a:gd name="adj" fmla="val 29282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750" name="Rectangle 37"/>
          <p:cNvSpPr>
            <a:spLocks noChangeArrowheads="1"/>
          </p:cNvSpPr>
          <p:nvPr/>
        </p:nvSpPr>
        <p:spPr bwMode="auto">
          <a:xfrm>
            <a:off x="900485" y="2133600"/>
            <a:ext cx="87312" cy="361950"/>
          </a:xfrm>
          <a:prstGeom prst="rect">
            <a:avLst/>
          </a:prstGeom>
          <a:solidFill>
            <a:srgbClr val="C4C5C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Line 38"/>
          <p:cNvSpPr>
            <a:spLocks noChangeShapeType="1"/>
          </p:cNvSpPr>
          <p:nvPr/>
        </p:nvSpPr>
        <p:spPr bwMode="auto">
          <a:xfrm>
            <a:off x="6977707" y="2133600"/>
            <a:ext cx="265112" cy="180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1752" name="Group 39"/>
          <p:cNvGrpSpPr>
            <a:grpSpLocks/>
          </p:cNvGrpSpPr>
          <p:nvPr/>
        </p:nvGrpSpPr>
        <p:grpSpPr bwMode="auto">
          <a:xfrm>
            <a:off x="6617344" y="1700213"/>
            <a:ext cx="265113" cy="723900"/>
            <a:chOff x="3196" y="1153"/>
            <a:chExt cx="883" cy="1637"/>
          </a:xfrm>
        </p:grpSpPr>
        <p:sp>
          <p:nvSpPr>
            <p:cNvPr id="31833" name="AutoShape 40"/>
            <p:cNvSpPr>
              <a:spLocks noChangeArrowheads="1"/>
            </p:cNvSpPr>
            <p:nvPr/>
          </p:nvSpPr>
          <p:spPr bwMode="auto">
            <a:xfrm rot="16200000" flipH="1">
              <a:off x="3371" y="2089"/>
              <a:ext cx="540" cy="120"/>
            </a:xfrm>
            <a:prstGeom prst="homePlate">
              <a:avLst>
                <a:gd name="adj" fmla="val 67583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34" name="AutoShape 41"/>
            <p:cNvSpPr>
              <a:spLocks noChangeArrowheads="1"/>
            </p:cNvSpPr>
            <p:nvPr/>
          </p:nvSpPr>
          <p:spPr bwMode="auto">
            <a:xfrm>
              <a:off x="3469" y="1963"/>
              <a:ext cx="330" cy="70"/>
            </a:xfrm>
            <a:prstGeom prst="roundRect">
              <a:avLst>
                <a:gd name="adj" fmla="val 12495"/>
              </a:avLst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35" name="AutoShape 42"/>
            <p:cNvSpPr>
              <a:spLocks noChangeArrowheads="1"/>
            </p:cNvSpPr>
            <p:nvPr/>
          </p:nvSpPr>
          <p:spPr bwMode="auto">
            <a:xfrm rot="16200000" flipH="1">
              <a:off x="3372" y="2461"/>
              <a:ext cx="538" cy="120"/>
            </a:xfrm>
            <a:prstGeom prst="homePlate">
              <a:avLst>
                <a:gd name="adj" fmla="val 302833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36" name="Oval 43"/>
            <p:cNvSpPr>
              <a:spLocks noChangeArrowheads="1"/>
            </p:cNvSpPr>
            <p:nvPr/>
          </p:nvSpPr>
          <p:spPr bwMode="auto">
            <a:xfrm>
              <a:off x="3215" y="1430"/>
              <a:ext cx="845" cy="50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37" name="AutoShape 44"/>
            <p:cNvSpPr>
              <a:spLocks noChangeArrowheads="1"/>
            </p:cNvSpPr>
            <p:nvPr/>
          </p:nvSpPr>
          <p:spPr bwMode="auto">
            <a:xfrm>
              <a:off x="3196" y="1815"/>
              <a:ext cx="883" cy="105"/>
            </a:xfrm>
            <a:prstGeom prst="octagon">
              <a:avLst>
                <a:gd name="adj" fmla="val 29282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38" name="Oval 45"/>
            <p:cNvSpPr>
              <a:spLocks noChangeArrowheads="1"/>
            </p:cNvSpPr>
            <p:nvPr/>
          </p:nvSpPr>
          <p:spPr bwMode="auto">
            <a:xfrm>
              <a:off x="3327" y="1595"/>
              <a:ext cx="101" cy="97"/>
            </a:xfrm>
            <a:prstGeom prst="ellipse">
              <a:avLst/>
            </a:prstGeom>
            <a:gradFill rotWithShape="0">
              <a:gsLst>
                <a:gs pos="0">
                  <a:srgbClr val="00B7A5"/>
                </a:gs>
                <a:gs pos="100000">
                  <a:srgbClr val="00A494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839" name="Group 46"/>
            <p:cNvGrpSpPr>
              <a:grpSpLocks/>
            </p:cNvGrpSpPr>
            <p:nvPr/>
          </p:nvGrpSpPr>
          <p:grpSpPr bwMode="auto">
            <a:xfrm>
              <a:off x="3380" y="1153"/>
              <a:ext cx="644" cy="422"/>
              <a:chOff x="3380" y="1153"/>
              <a:chExt cx="644" cy="422"/>
            </a:xfrm>
          </p:grpSpPr>
          <p:sp>
            <p:nvSpPr>
              <p:cNvPr id="31840" name="Rectangle 47"/>
              <p:cNvSpPr>
                <a:spLocks noChangeArrowheads="1"/>
              </p:cNvSpPr>
              <p:nvPr/>
            </p:nvSpPr>
            <p:spPr bwMode="auto">
              <a:xfrm>
                <a:off x="3462" y="1205"/>
                <a:ext cx="393" cy="60"/>
              </a:xfrm>
              <a:prstGeom prst="rect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1" name="AutoShape 48"/>
              <p:cNvSpPr>
                <a:spLocks noChangeArrowheads="1"/>
              </p:cNvSpPr>
              <p:nvPr/>
            </p:nvSpPr>
            <p:spPr bwMode="auto">
              <a:xfrm rot="16200000" flipH="1">
                <a:off x="3455" y="1186"/>
                <a:ext cx="374" cy="404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2" name="AutoShape 49"/>
              <p:cNvSpPr>
                <a:spLocks noChangeArrowheads="1"/>
              </p:cNvSpPr>
              <p:nvPr/>
            </p:nvSpPr>
            <p:spPr bwMode="auto">
              <a:xfrm rot="-8880000">
                <a:off x="3825" y="1155"/>
                <a:ext cx="40" cy="189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3" name="AutoShape 50"/>
              <p:cNvSpPr>
                <a:spLocks noChangeArrowheads="1"/>
              </p:cNvSpPr>
              <p:nvPr/>
            </p:nvSpPr>
            <p:spPr bwMode="auto">
              <a:xfrm rot="-10680000">
                <a:off x="3807" y="1328"/>
                <a:ext cx="217" cy="48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4" name="AutoShape 51"/>
              <p:cNvSpPr>
                <a:spLocks noChangeArrowheads="1"/>
              </p:cNvSpPr>
              <p:nvPr/>
            </p:nvSpPr>
            <p:spPr bwMode="auto">
              <a:xfrm rot="9360000">
                <a:off x="3963" y="1163"/>
                <a:ext cx="49" cy="214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5" name="AutoShape 52"/>
              <p:cNvSpPr>
                <a:spLocks noChangeArrowheads="1"/>
              </p:cNvSpPr>
              <p:nvPr/>
            </p:nvSpPr>
            <p:spPr bwMode="auto">
              <a:xfrm>
                <a:off x="3380" y="1153"/>
                <a:ext cx="550" cy="67"/>
              </a:xfrm>
              <a:prstGeom prst="octagon">
                <a:avLst>
                  <a:gd name="adj" fmla="val 29282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753" name="Rectangle 53"/>
          <p:cNvSpPr>
            <a:spLocks noChangeArrowheads="1"/>
          </p:cNvSpPr>
          <p:nvPr/>
        </p:nvSpPr>
        <p:spPr bwMode="auto">
          <a:xfrm>
            <a:off x="7338069" y="2133600"/>
            <a:ext cx="87313" cy="361950"/>
          </a:xfrm>
          <a:prstGeom prst="rect">
            <a:avLst/>
          </a:prstGeom>
          <a:solidFill>
            <a:srgbClr val="C4C5C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Text Box 54"/>
          <p:cNvSpPr txBox="1">
            <a:spLocks noChangeArrowheads="1"/>
          </p:cNvSpPr>
          <p:nvPr/>
        </p:nvSpPr>
        <p:spPr bwMode="auto">
          <a:xfrm>
            <a:off x="1547666" y="3030051"/>
            <a:ext cx="4502198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2. Проткните острым наконечником пробку флакона и введите его в пробку до упора.</a:t>
            </a:r>
          </a:p>
        </p:txBody>
      </p:sp>
      <p:grpSp>
        <p:nvGrpSpPr>
          <p:cNvPr id="31755" name="Group 55"/>
          <p:cNvGrpSpPr>
            <a:grpSpLocks/>
          </p:cNvGrpSpPr>
          <p:nvPr/>
        </p:nvGrpSpPr>
        <p:grpSpPr bwMode="auto">
          <a:xfrm>
            <a:off x="827460" y="2565400"/>
            <a:ext cx="265112" cy="723900"/>
            <a:chOff x="3196" y="1153"/>
            <a:chExt cx="883" cy="1637"/>
          </a:xfrm>
        </p:grpSpPr>
        <p:sp>
          <p:nvSpPr>
            <p:cNvPr id="31820" name="AutoShape 56"/>
            <p:cNvSpPr>
              <a:spLocks noChangeArrowheads="1"/>
            </p:cNvSpPr>
            <p:nvPr/>
          </p:nvSpPr>
          <p:spPr bwMode="auto">
            <a:xfrm rot="16200000" flipH="1">
              <a:off x="3371" y="2089"/>
              <a:ext cx="540" cy="120"/>
            </a:xfrm>
            <a:prstGeom prst="homePlate">
              <a:avLst>
                <a:gd name="adj" fmla="val 67583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21" name="AutoShape 57"/>
            <p:cNvSpPr>
              <a:spLocks noChangeArrowheads="1"/>
            </p:cNvSpPr>
            <p:nvPr/>
          </p:nvSpPr>
          <p:spPr bwMode="auto">
            <a:xfrm>
              <a:off x="3469" y="1963"/>
              <a:ext cx="330" cy="70"/>
            </a:xfrm>
            <a:prstGeom prst="roundRect">
              <a:avLst>
                <a:gd name="adj" fmla="val 12495"/>
              </a:avLst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22" name="AutoShape 58"/>
            <p:cNvSpPr>
              <a:spLocks noChangeArrowheads="1"/>
            </p:cNvSpPr>
            <p:nvPr/>
          </p:nvSpPr>
          <p:spPr bwMode="auto">
            <a:xfrm rot="16200000" flipH="1">
              <a:off x="3372" y="2461"/>
              <a:ext cx="538" cy="120"/>
            </a:xfrm>
            <a:prstGeom prst="homePlate">
              <a:avLst>
                <a:gd name="adj" fmla="val 302833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23" name="Oval 59"/>
            <p:cNvSpPr>
              <a:spLocks noChangeArrowheads="1"/>
            </p:cNvSpPr>
            <p:nvPr/>
          </p:nvSpPr>
          <p:spPr bwMode="auto">
            <a:xfrm>
              <a:off x="3215" y="1430"/>
              <a:ext cx="845" cy="50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24" name="AutoShape 60"/>
            <p:cNvSpPr>
              <a:spLocks noChangeArrowheads="1"/>
            </p:cNvSpPr>
            <p:nvPr/>
          </p:nvSpPr>
          <p:spPr bwMode="auto">
            <a:xfrm>
              <a:off x="3196" y="1815"/>
              <a:ext cx="883" cy="105"/>
            </a:xfrm>
            <a:prstGeom prst="octagon">
              <a:avLst>
                <a:gd name="adj" fmla="val 29282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25" name="Oval 61"/>
            <p:cNvSpPr>
              <a:spLocks noChangeArrowheads="1"/>
            </p:cNvSpPr>
            <p:nvPr/>
          </p:nvSpPr>
          <p:spPr bwMode="auto">
            <a:xfrm>
              <a:off x="3327" y="1595"/>
              <a:ext cx="101" cy="97"/>
            </a:xfrm>
            <a:prstGeom prst="ellipse">
              <a:avLst/>
            </a:prstGeom>
            <a:gradFill rotWithShape="0">
              <a:gsLst>
                <a:gs pos="0">
                  <a:srgbClr val="00B7A5"/>
                </a:gs>
                <a:gs pos="100000">
                  <a:srgbClr val="00A494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826" name="Group 62"/>
            <p:cNvGrpSpPr>
              <a:grpSpLocks/>
            </p:cNvGrpSpPr>
            <p:nvPr/>
          </p:nvGrpSpPr>
          <p:grpSpPr bwMode="auto">
            <a:xfrm>
              <a:off x="3380" y="1153"/>
              <a:ext cx="644" cy="422"/>
              <a:chOff x="3380" y="1153"/>
              <a:chExt cx="644" cy="422"/>
            </a:xfrm>
          </p:grpSpPr>
          <p:sp>
            <p:nvSpPr>
              <p:cNvPr id="31827" name="Rectangle 63"/>
              <p:cNvSpPr>
                <a:spLocks noChangeArrowheads="1"/>
              </p:cNvSpPr>
              <p:nvPr/>
            </p:nvSpPr>
            <p:spPr bwMode="auto">
              <a:xfrm>
                <a:off x="3462" y="1205"/>
                <a:ext cx="393" cy="60"/>
              </a:xfrm>
              <a:prstGeom prst="rect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8" name="AutoShape 64"/>
              <p:cNvSpPr>
                <a:spLocks noChangeArrowheads="1"/>
              </p:cNvSpPr>
              <p:nvPr/>
            </p:nvSpPr>
            <p:spPr bwMode="auto">
              <a:xfrm rot="16200000" flipH="1">
                <a:off x="3455" y="1186"/>
                <a:ext cx="374" cy="404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29" name="AutoShape 65"/>
              <p:cNvSpPr>
                <a:spLocks noChangeArrowheads="1"/>
              </p:cNvSpPr>
              <p:nvPr/>
            </p:nvSpPr>
            <p:spPr bwMode="auto">
              <a:xfrm rot="-8880000">
                <a:off x="3825" y="1155"/>
                <a:ext cx="40" cy="189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0" name="AutoShape 66"/>
              <p:cNvSpPr>
                <a:spLocks noChangeArrowheads="1"/>
              </p:cNvSpPr>
              <p:nvPr/>
            </p:nvSpPr>
            <p:spPr bwMode="auto">
              <a:xfrm rot="-10680000">
                <a:off x="3807" y="1328"/>
                <a:ext cx="217" cy="48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1" name="AutoShape 67"/>
              <p:cNvSpPr>
                <a:spLocks noChangeArrowheads="1"/>
              </p:cNvSpPr>
              <p:nvPr/>
            </p:nvSpPr>
            <p:spPr bwMode="auto">
              <a:xfrm rot="9360000">
                <a:off x="3963" y="1163"/>
                <a:ext cx="49" cy="214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32" name="AutoShape 68"/>
              <p:cNvSpPr>
                <a:spLocks noChangeArrowheads="1"/>
              </p:cNvSpPr>
              <p:nvPr/>
            </p:nvSpPr>
            <p:spPr bwMode="auto">
              <a:xfrm>
                <a:off x="3380" y="1153"/>
                <a:ext cx="550" cy="67"/>
              </a:xfrm>
              <a:prstGeom prst="octagon">
                <a:avLst>
                  <a:gd name="adj" fmla="val 29282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1756" name="Group 69"/>
          <p:cNvGrpSpPr>
            <a:grpSpLocks/>
          </p:cNvGrpSpPr>
          <p:nvPr/>
        </p:nvGrpSpPr>
        <p:grpSpPr bwMode="auto">
          <a:xfrm>
            <a:off x="682997" y="3357563"/>
            <a:ext cx="587375" cy="1008062"/>
            <a:chOff x="391" y="2245"/>
            <a:chExt cx="227" cy="363"/>
          </a:xfrm>
        </p:grpSpPr>
        <p:sp>
          <p:nvSpPr>
            <p:cNvPr id="31818" name="AutoShape 70"/>
            <p:cNvSpPr>
              <a:spLocks noChangeArrowheads="1"/>
            </p:cNvSpPr>
            <p:nvPr/>
          </p:nvSpPr>
          <p:spPr bwMode="auto">
            <a:xfrm>
              <a:off x="391" y="2290"/>
              <a:ext cx="227" cy="318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19" name="Rectangle 71"/>
            <p:cNvSpPr>
              <a:spLocks noChangeArrowheads="1"/>
            </p:cNvSpPr>
            <p:nvPr/>
          </p:nvSpPr>
          <p:spPr bwMode="auto">
            <a:xfrm>
              <a:off x="436" y="2245"/>
              <a:ext cx="136" cy="45"/>
            </a:xfrm>
            <a:prstGeom prst="rect">
              <a:avLst/>
            </a:prstGeom>
            <a:solidFill>
              <a:srgbClr val="C4C5C8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757" name="Group 72"/>
          <p:cNvGrpSpPr>
            <a:grpSpLocks/>
          </p:cNvGrpSpPr>
          <p:nvPr/>
        </p:nvGrpSpPr>
        <p:grpSpPr bwMode="auto">
          <a:xfrm>
            <a:off x="6545907" y="4508500"/>
            <a:ext cx="531812" cy="1538288"/>
            <a:chOff x="4508" y="2140"/>
            <a:chExt cx="727" cy="1836"/>
          </a:xfrm>
        </p:grpSpPr>
        <p:grpSp>
          <p:nvGrpSpPr>
            <p:cNvPr id="31799" name="Group 73"/>
            <p:cNvGrpSpPr>
              <a:grpSpLocks/>
            </p:cNvGrpSpPr>
            <p:nvPr/>
          </p:nvGrpSpPr>
          <p:grpSpPr bwMode="auto">
            <a:xfrm>
              <a:off x="4653" y="2548"/>
              <a:ext cx="467" cy="316"/>
              <a:chOff x="4653" y="2548"/>
              <a:chExt cx="467" cy="316"/>
            </a:xfrm>
          </p:grpSpPr>
          <p:sp>
            <p:nvSpPr>
              <p:cNvPr id="31814" name="AutoShape 74"/>
              <p:cNvSpPr>
                <a:spLocks noChangeArrowheads="1"/>
              </p:cNvSpPr>
              <p:nvPr/>
            </p:nvSpPr>
            <p:spPr bwMode="auto">
              <a:xfrm>
                <a:off x="4653" y="2753"/>
                <a:ext cx="467" cy="52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5" name="Oval 75"/>
              <p:cNvSpPr>
                <a:spLocks noChangeArrowheads="1"/>
              </p:cNvSpPr>
              <p:nvPr/>
            </p:nvSpPr>
            <p:spPr bwMode="auto">
              <a:xfrm>
                <a:off x="4663" y="2548"/>
                <a:ext cx="447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6" name="AutoShape 76"/>
              <p:cNvSpPr>
                <a:spLocks noChangeArrowheads="1"/>
              </p:cNvSpPr>
              <p:nvPr/>
            </p:nvSpPr>
            <p:spPr bwMode="auto">
              <a:xfrm>
                <a:off x="4800" y="2834"/>
                <a:ext cx="169" cy="3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17" name="Oval 77"/>
              <p:cNvSpPr>
                <a:spLocks noChangeArrowheads="1"/>
              </p:cNvSpPr>
              <p:nvPr/>
            </p:nvSpPr>
            <p:spPr bwMode="auto">
              <a:xfrm>
                <a:off x="4723" y="2636"/>
                <a:ext cx="50" cy="48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800" name="Group 78"/>
            <p:cNvGrpSpPr>
              <a:grpSpLocks/>
            </p:cNvGrpSpPr>
            <p:nvPr/>
          </p:nvGrpSpPr>
          <p:grpSpPr bwMode="auto">
            <a:xfrm>
              <a:off x="4508" y="2140"/>
              <a:ext cx="727" cy="1836"/>
              <a:chOff x="4508" y="2140"/>
              <a:chExt cx="727" cy="1836"/>
            </a:xfrm>
          </p:grpSpPr>
          <p:grpSp>
            <p:nvGrpSpPr>
              <p:cNvPr id="31801" name="Group 79"/>
              <p:cNvGrpSpPr>
                <a:grpSpLocks/>
              </p:cNvGrpSpPr>
              <p:nvPr/>
            </p:nvGrpSpPr>
            <p:grpSpPr bwMode="auto">
              <a:xfrm>
                <a:off x="4508" y="2884"/>
                <a:ext cx="727" cy="1092"/>
                <a:chOff x="4508" y="2884"/>
                <a:chExt cx="727" cy="1092"/>
              </a:xfrm>
            </p:grpSpPr>
            <p:sp>
              <p:nvSpPr>
                <p:cNvPr id="31810" name="AutoShape 80"/>
                <p:cNvSpPr>
                  <a:spLocks noChangeArrowheads="1"/>
                </p:cNvSpPr>
                <p:nvPr/>
              </p:nvSpPr>
              <p:spPr bwMode="auto">
                <a:xfrm>
                  <a:off x="4521" y="2884"/>
                  <a:ext cx="701" cy="338"/>
                </a:xfrm>
                <a:prstGeom prst="octagon">
                  <a:avLst>
                    <a:gd name="adj" fmla="val 49995"/>
                  </a:avLst>
                </a:prstGeom>
                <a:solidFill>
                  <a:srgbClr val="919191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11" name="AutoShape 81"/>
                <p:cNvSpPr>
                  <a:spLocks noChangeArrowheads="1"/>
                </p:cNvSpPr>
                <p:nvPr/>
              </p:nvSpPr>
              <p:spPr bwMode="auto">
                <a:xfrm>
                  <a:off x="4521" y="2976"/>
                  <a:ext cx="701" cy="1000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19191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12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4508" y="3868"/>
                  <a:ext cx="727" cy="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813" name="AutoShape 83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46" y="3098"/>
                  <a:ext cx="284" cy="60"/>
                </a:xfrm>
                <a:prstGeom prst="homePlate">
                  <a:avLst>
                    <a:gd name="adj" fmla="val 319719"/>
                  </a:avLst>
                </a:prstGeom>
                <a:solidFill>
                  <a:schemeClr val="tx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1802" name="Group 84"/>
              <p:cNvGrpSpPr>
                <a:grpSpLocks/>
              </p:cNvGrpSpPr>
              <p:nvPr/>
            </p:nvGrpSpPr>
            <p:grpSpPr bwMode="auto">
              <a:xfrm>
                <a:off x="4780" y="2140"/>
                <a:ext cx="304" cy="465"/>
                <a:chOff x="4780" y="2140"/>
                <a:chExt cx="304" cy="465"/>
              </a:xfrm>
            </p:grpSpPr>
            <p:sp>
              <p:nvSpPr>
                <p:cNvPr id="31803" name="AutoShape 85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88" y="2401"/>
                  <a:ext cx="196" cy="212"/>
                </a:xfrm>
                <a:prstGeom prst="homePlate">
                  <a:avLst>
                    <a:gd name="adj" fmla="val 33333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1804" name="Group 86"/>
                <p:cNvGrpSpPr>
                  <a:grpSpLocks/>
                </p:cNvGrpSpPr>
                <p:nvPr/>
              </p:nvGrpSpPr>
              <p:grpSpPr bwMode="auto">
                <a:xfrm>
                  <a:off x="4972" y="2140"/>
                  <a:ext cx="112" cy="344"/>
                  <a:chOff x="4972" y="2140"/>
                  <a:chExt cx="112" cy="344"/>
                </a:xfrm>
              </p:grpSpPr>
              <p:sp>
                <p:nvSpPr>
                  <p:cNvPr id="31805" name="AutoShape 87"/>
                  <p:cNvSpPr>
                    <a:spLocks noChangeArrowheads="1"/>
                  </p:cNvSpPr>
                  <p:nvPr/>
                </p:nvSpPr>
                <p:spPr bwMode="auto">
                  <a:xfrm rot="-4620000">
                    <a:off x="5025" y="2339"/>
                    <a:ext cx="18" cy="97"/>
                  </a:xfrm>
                  <a:prstGeom prst="diamond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06" name="AutoShape 88"/>
                  <p:cNvSpPr>
                    <a:spLocks noChangeArrowheads="1"/>
                  </p:cNvSpPr>
                  <p:nvPr/>
                </p:nvSpPr>
                <p:spPr bwMode="auto">
                  <a:xfrm>
                    <a:off x="4972" y="2372"/>
                    <a:ext cx="23" cy="112"/>
                  </a:xfrm>
                  <a:prstGeom prst="diamond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07" name="AutoShape 89"/>
                  <p:cNvSpPr>
                    <a:spLocks noChangeArrowheads="1"/>
                  </p:cNvSpPr>
                  <p:nvPr/>
                </p:nvSpPr>
                <p:spPr bwMode="auto">
                  <a:xfrm rot="-6960000">
                    <a:off x="5017" y="2406"/>
                    <a:ext cx="22" cy="111"/>
                  </a:xfrm>
                  <a:prstGeom prst="diamond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08" name="AutoShape 90"/>
                  <p:cNvSpPr>
                    <a:spLocks noChangeArrowheads="1"/>
                  </p:cNvSpPr>
                  <p:nvPr/>
                </p:nvSpPr>
                <p:spPr bwMode="auto">
                  <a:xfrm rot="5340000">
                    <a:off x="4919" y="2269"/>
                    <a:ext cx="290" cy="32"/>
                  </a:xfrm>
                  <a:prstGeom prst="octagon">
                    <a:avLst>
                      <a:gd name="adj" fmla="val 29282"/>
                    </a:avLst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1809" name="Rectangle 91"/>
                  <p:cNvSpPr>
                    <a:spLocks noChangeArrowheads="1"/>
                  </p:cNvSpPr>
                  <p:nvPr/>
                </p:nvSpPr>
                <p:spPr bwMode="auto">
                  <a:xfrm rot="5340000">
                    <a:off x="4967" y="2277"/>
                    <a:ext cx="206" cy="28"/>
                  </a:xfrm>
                  <a:prstGeom prst="rect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1758" name="Group 92"/>
          <p:cNvGrpSpPr>
            <a:grpSpLocks/>
          </p:cNvGrpSpPr>
          <p:nvPr/>
        </p:nvGrpSpPr>
        <p:grpSpPr bwMode="auto">
          <a:xfrm>
            <a:off x="611560" y="4652963"/>
            <a:ext cx="536575" cy="1357312"/>
            <a:chOff x="4508" y="2382"/>
            <a:chExt cx="730" cy="1594"/>
          </a:xfrm>
        </p:grpSpPr>
        <p:grpSp>
          <p:nvGrpSpPr>
            <p:cNvPr id="31781" name="Group 93"/>
            <p:cNvGrpSpPr>
              <a:grpSpLocks/>
            </p:cNvGrpSpPr>
            <p:nvPr/>
          </p:nvGrpSpPr>
          <p:grpSpPr bwMode="auto">
            <a:xfrm>
              <a:off x="4508" y="2884"/>
              <a:ext cx="730" cy="1092"/>
              <a:chOff x="4508" y="2884"/>
              <a:chExt cx="730" cy="1092"/>
            </a:xfrm>
          </p:grpSpPr>
          <p:sp>
            <p:nvSpPr>
              <p:cNvPr id="31795" name="AutoShape 94"/>
              <p:cNvSpPr>
                <a:spLocks noChangeArrowheads="1"/>
              </p:cNvSpPr>
              <p:nvPr/>
            </p:nvSpPr>
            <p:spPr bwMode="auto">
              <a:xfrm>
                <a:off x="4523" y="2884"/>
                <a:ext cx="701" cy="338"/>
              </a:xfrm>
              <a:prstGeom prst="octagon">
                <a:avLst>
                  <a:gd name="adj" fmla="val 499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6" name="AutoShape 95"/>
              <p:cNvSpPr>
                <a:spLocks noChangeArrowheads="1"/>
              </p:cNvSpPr>
              <p:nvPr/>
            </p:nvSpPr>
            <p:spPr bwMode="auto">
              <a:xfrm>
                <a:off x="4523" y="2976"/>
                <a:ext cx="701" cy="100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7" name="Line 96"/>
              <p:cNvSpPr>
                <a:spLocks noChangeShapeType="1"/>
              </p:cNvSpPr>
              <p:nvPr/>
            </p:nvSpPr>
            <p:spPr bwMode="auto">
              <a:xfrm flipH="1">
                <a:off x="4508" y="3868"/>
                <a:ext cx="730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8" name="AutoShape 97"/>
              <p:cNvSpPr>
                <a:spLocks noChangeArrowheads="1"/>
              </p:cNvSpPr>
              <p:nvPr/>
            </p:nvSpPr>
            <p:spPr bwMode="auto">
              <a:xfrm rot="16200000" flipH="1">
                <a:off x="4747" y="3097"/>
                <a:ext cx="284" cy="62"/>
              </a:xfrm>
              <a:prstGeom prst="homePlate">
                <a:avLst>
                  <a:gd name="adj" fmla="val 309406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782" name="Group 98"/>
            <p:cNvGrpSpPr>
              <a:grpSpLocks/>
            </p:cNvGrpSpPr>
            <p:nvPr/>
          </p:nvGrpSpPr>
          <p:grpSpPr bwMode="auto">
            <a:xfrm>
              <a:off x="4656" y="2548"/>
              <a:ext cx="468" cy="316"/>
              <a:chOff x="4656" y="2548"/>
              <a:chExt cx="468" cy="316"/>
            </a:xfrm>
          </p:grpSpPr>
          <p:sp>
            <p:nvSpPr>
              <p:cNvPr id="31791" name="AutoShape 99"/>
              <p:cNvSpPr>
                <a:spLocks noChangeArrowheads="1"/>
              </p:cNvSpPr>
              <p:nvPr/>
            </p:nvSpPr>
            <p:spPr bwMode="auto">
              <a:xfrm>
                <a:off x="4656" y="2753"/>
                <a:ext cx="468" cy="51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2" name="Oval 100"/>
              <p:cNvSpPr>
                <a:spLocks noChangeArrowheads="1"/>
              </p:cNvSpPr>
              <p:nvPr/>
            </p:nvSpPr>
            <p:spPr bwMode="auto">
              <a:xfrm>
                <a:off x="4666" y="2548"/>
                <a:ext cx="448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3" name="AutoShape 101"/>
              <p:cNvSpPr>
                <a:spLocks noChangeArrowheads="1"/>
              </p:cNvSpPr>
              <p:nvPr/>
            </p:nvSpPr>
            <p:spPr bwMode="auto">
              <a:xfrm>
                <a:off x="4800" y="2835"/>
                <a:ext cx="172" cy="29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94" name="Oval 102"/>
              <p:cNvSpPr>
                <a:spLocks noChangeArrowheads="1"/>
              </p:cNvSpPr>
              <p:nvPr/>
            </p:nvSpPr>
            <p:spPr bwMode="auto">
              <a:xfrm>
                <a:off x="4722" y="2634"/>
                <a:ext cx="52" cy="50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783" name="Group 103"/>
            <p:cNvGrpSpPr>
              <a:grpSpLocks/>
            </p:cNvGrpSpPr>
            <p:nvPr/>
          </p:nvGrpSpPr>
          <p:grpSpPr bwMode="auto">
            <a:xfrm>
              <a:off x="4750" y="2382"/>
              <a:ext cx="338" cy="226"/>
              <a:chOff x="4750" y="2382"/>
              <a:chExt cx="338" cy="226"/>
            </a:xfrm>
          </p:grpSpPr>
          <p:sp>
            <p:nvSpPr>
              <p:cNvPr id="31784" name="AutoShape 104"/>
              <p:cNvSpPr>
                <a:spLocks noChangeArrowheads="1"/>
              </p:cNvSpPr>
              <p:nvPr/>
            </p:nvSpPr>
            <p:spPr bwMode="auto">
              <a:xfrm rot="16200000" flipH="1">
                <a:off x="4790" y="2404"/>
                <a:ext cx="196" cy="212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785" name="Group 105"/>
              <p:cNvGrpSpPr>
                <a:grpSpLocks/>
              </p:cNvGrpSpPr>
              <p:nvPr/>
            </p:nvGrpSpPr>
            <p:grpSpPr bwMode="auto">
              <a:xfrm>
                <a:off x="4750" y="2382"/>
                <a:ext cx="338" cy="122"/>
                <a:chOff x="4750" y="2382"/>
                <a:chExt cx="338" cy="122"/>
              </a:xfrm>
            </p:grpSpPr>
            <p:sp>
              <p:nvSpPr>
                <p:cNvPr id="31786" name="AutoShape 106"/>
                <p:cNvSpPr>
                  <a:spLocks noChangeArrowheads="1"/>
                </p:cNvSpPr>
                <p:nvPr/>
              </p:nvSpPr>
              <p:spPr bwMode="auto">
                <a:xfrm rot="-8880000">
                  <a:off x="4986" y="2387"/>
                  <a:ext cx="18" cy="97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7" name="AutoShape 107"/>
                <p:cNvSpPr>
                  <a:spLocks noChangeArrowheads="1"/>
                </p:cNvSpPr>
                <p:nvPr/>
              </p:nvSpPr>
              <p:spPr bwMode="auto">
                <a:xfrm rot="-10680000">
                  <a:off x="4976" y="2479"/>
                  <a:ext cx="112" cy="22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8" name="AutoShape 108"/>
                <p:cNvSpPr>
                  <a:spLocks noChangeArrowheads="1"/>
                </p:cNvSpPr>
                <p:nvPr/>
              </p:nvSpPr>
              <p:spPr bwMode="auto">
                <a:xfrm rot="9360000">
                  <a:off x="5061" y="2393"/>
                  <a:ext cx="22" cy="111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9" name="Rectangle 109"/>
                <p:cNvSpPr>
                  <a:spLocks noChangeArrowheads="1"/>
                </p:cNvSpPr>
                <p:nvPr/>
              </p:nvSpPr>
              <p:spPr bwMode="auto">
                <a:xfrm rot="60000">
                  <a:off x="4802" y="2386"/>
                  <a:ext cx="200" cy="25"/>
                </a:xfrm>
                <a:prstGeom prst="rect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90" name="AutoShape 110"/>
                <p:cNvSpPr>
                  <a:spLocks noChangeArrowheads="1"/>
                </p:cNvSpPr>
                <p:nvPr/>
              </p:nvSpPr>
              <p:spPr bwMode="auto">
                <a:xfrm>
                  <a:off x="4750" y="2382"/>
                  <a:ext cx="290" cy="28"/>
                </a:xfrm>
                <a:prstGeom prst="octagon">
                  <a:avLst>
                    <a:gd name="adj" fmla="val 29282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1759" name="Text Box 111"/>
          <p:cNvSpPr txBox="1">
            <a:spLocks noChangeArrowheads="1"/>
          </p:cNvSpPr>
          <p:nvPr/>
        </p:nvSpPr>
        <p:spPr bwMode="auto">
          <a:xfrm>
            <a:off x="1691682" y="4869160"/>
            <a:ext cx="421429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3. Откройте верхнюю крышку канюли</a:t>
            </a:r>
          </a:p>
        </p:txBody>
      </p:sp>
      <p:grpSp>
        <p:nvGrpSpPr>
          <p:cNvPr id="31760" name="Group 112"/>
          <p:cNvGrpSpPr>
            <a:grpSpLocks/>
          </p:cNvGrpSpPr>
          <p:nvPr/>
        </p:nvGrpSpPr>
        <p:grpSpPr bwMode="auto">
          <a:xfrm>
            <a:off x="7841307" y="4581525"/>
            <a:ext cx="619125" cy="1412875"/>
            <a:chOff x="4508" y="2302"/>
            <a:chExt cx="865" cy="1674"/>
          </a:xfrm>
        </p:grpSpPr>
        <p:sp>
          <p:nvSpPr>
            <p:cNvPr id="31765" name="AutoShape 113"/>
            <p:cNvSpPr>
              <a:spLocks noChangeArrowheads="1"/>
            </p:cNvSpPr>
            <p:nvPr/>
          </p:nvSpPr>
          <p:spPr bwMode="auto">
            <a:xfrm>
              <a:off x="4653" y="2753"/>
              <a:ext cx="467" cy="52"/>
            </a:xfrm>
            <a:prstGeom prst="octagon">
              <a:avLst>
                <a:gd name="adj" fmla="val 29282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6" name="Oval 114"/>
            <p:cNvSpPr>
              <a:spLocks noChangeArrowheads="1"/>
            </p:cNvSpPr>
            <p:nvPr/>
          </p:nvSpPr>
          <p:spPr bwMode="auto">
            <a:xfrm>
              <a:off x="4663" y="2548"/>
              <a:ext cx="447" cy="26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767" name="Group 115"/>
            <p:cNvGrpSpPr>
              <a:grpSpLocks/>
            </p:cNvGrpSpPr>
            <p:nvPr/>
          </p:nvGrpSpPr>
          <p:grpSpPr bwMode="auto">
            <a:xfrm>
              <a:off x="4781" y="2302"/>
              <a:ext cx="592" cy="305"/>
              <a:chOff x="4781" y="2302"/>
              <a:chExt cx="592" cy="305"/>
            </a:xfrm>
          </p:grpSpPr>
          <p:sp>
            <p:nvSpPr>
              <p:cNvPr id="31774" name="AutoShape 116"/>
              <p:cNvSpPr>
                <a:spLocks noChangeArrowheads="1"/>
              </p:cNvSpPr>
              <p:nvPr/>
            </p:nvSpPr>
            <p:spPr bwMode="auto">
              <a:xfrm rot="-6540000">
                <a:off x="5034" y="2362"/>
                <a:ext cx="18" cy="97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5" name="AutoShape 117"/>
              <p:cNvSpPr>
                <a:spLocks noChangeArrowheads="1"/>
              </p:cNvSpPr>
              <p:nvPr/>
            </p:nvSpPr>
            <p:spPr bwMode="auto">
              <a:xfrm rot="-3600000">
                <a:off x="5031" y="2422"/>
                <a:ext cx="22" cy="110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6" name="AutoShape 118"/>
              <p:cNvSpPr>
                <a:spLocks noChangeArrowheads="1"/>
              </p:cNvSpPr>
              <p:nvPr/>
            </p:nvSpPr>
            <p:spPr bwMode="auto">
              <a:xfrm rot="-9600000">
                <a:off x="5103" y="2389"/>
                <a:ext cx="22" cy="111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7" name="AutoShape 119"/>
              <p:cNvSpPr>
                <a:spLocks noChangeArrowheads="1"/>
              </p:cNvSpPr>
              <p:nvPr/>
            </p:nvSpPr>
            <p:spPr bwMode="auto">
              <a:xfrm rot="16200000" flipH="1">
                <a:off x="4789" y="2403"/>
                <a:ext cx="196" cy="212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778" name="Group 120"/>
              <p:cNvGrpSpPr>
                <a:grpSpLocks/>
              </p:cNvGrpSpPr>
              <p:nvPr/>
            </p:nvGrpSpPr>
            <p:grpSpPr bwMode="auto">
              <a:xfrm>
                <a:off x="5083" y="2302"/>
                <a:ext cx="290" cy="60"/>
                <a:chOff x="5083" y="2302"/>
                <a:chExt cx="290" cy="60"/>
              </a:xfrm>
            </p:grpSpPr>
            <p:sp>
              <p:nvSpPr>
                <p:cNvPr id="31779" name="AutoShape 121"/>
                <p:cNvSpPr>
                  <a:spLocks noChangeArrowheads="1"/>
                </p:cNvSpPr>
                <p:nvPr/>
              </p:nvSpPr>
              <p:spPr bwMode="auto">
                <a:xfrm rot="10140000">
                  <a:off x="5083" y="2330"/>
                  <a:ext cx="290" cy="32"/>
                </a:xfrm>
                <a:prstGeom prst="octagon">
                  <a:avLst>
                    <a:gd name="adj" fmla="val 29282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780" name="Rectangle 122"/>
                <p:cNvSpPr>
                  <a:spLocks noChangeArrowheads="1"/>
                </p:cNvSpPr>
                <p:nvPr/>
              </p:nvSpPr>
              <p:spPr bwMode="auto">
                <a:xfrm rot="10140000">
                  <a:off x="5100" y="2302"/>
                  <a:ext cx="206" cy="28"/>
                </a:xfrm>
                <a:prstGeom prst="rect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31768" name="Oval 123"/>
            <p:cNvSpPr>
              <a:spLocks noChangeArrowheads="1"/>
            </p:cNvSpPr>
            <p:nvPr/>
          </p:nvSpPr>
          <p:spPr bwMode="auto">
            <a:xfrm>
              <a:off x="4723" y="2636"/>
              <a:ext cx="50" cy="48"/>
            </a:xfrm>
            <a:prstGeom prst="ellipse">
              <a:avLst/>
            </a:prstGeom>
            <a:gradFill rotWithShape="0">
              <a:gsLst>
                <a:gs pos="0">
                  <a:srgbClr val="00B7A5"/>
                </a:gs>
                <a:gs pos="100000">
                  <a:srgbClr val="00A494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9" name="AutoShape 124"/>
            <p:cNvSpPr>
              <a:spLocks noChangeArrowheads="1"/>
            </p:cNvSpPr>
            <p:nvPr/>
          </p:nvSpPr>
          <p:spPr bwMode="auto">
            <a:xfrm>
              <a:off x="4800" y="2834"/>
              <a:ext cx="169" cy="30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70" name="AutoShape 125"/>
            <p:cNvSpPr>
              <a:spLocks noChangeArrowheads="1"/>
            </p:cNvSpPr>
            <p:nvPr/>
          </p:nvSpPr>
          <p:spPr bwMode="auto">
            <a:xfrm>
              <a:off x="4521" y="2884"/>
              <a:ext cx="701" cy="338"/>
            </a:xfrm>
            <a:prstGeom prst="octagon">
              <a:avLst>
                <a:gd name="adj" fmla="val 499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71" name="AutoShape 126"/>
            <p:cNvSpPr>
              <a:spLocks noChangeArrowheads="1"/>
            </p:cNvSpPr>
            <p:nvPr/>
          </p:nvSpPr>
          <p:spPr bwMode="auto">
            <a:xfrm>
              <a:off x="4521" y="2976"/>
              <a:ext cx="701" cy="1000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72" name="Line 127"/>
            <p:cNvSpPr>
              <a:spLocks noChangeShapeType="1"/>
            </p:cNvSpPr>
            <p:nvPr/>
          </p:nvSpPr>
          <p:spPr bwMode="auto">
            <a:xfrm flipH="1">
              <a:off x="4508" y="3868"/>
              <a:ext cx="727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73" name="AutoShape 128"/>
            <p:cNvSpPr>
              <a:spLocks noChangeArrowheads="1"/>
            </p:cNvSpPr>
            <p:nvPr/>
          </p:nvSpPr>
          <p:spPr bwMode="auto">
            <a:xfrm rot="16200000" flipH="1">
              <a:off x="4746" y="3098"/>
              <a:ext cx="284" cy="60"/>
            </a:xfrm>
            <a:prstGeom prst="homePlate">
              <a:avLst>
                <a:gd name="adj" fmla="val 319719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761" name="Line 129"/>
          <p:cNvSpPr>
            <a:spLocks noChangeShapeType="1"/>
          </p:cNvSpPr>
          <p:nvPr/>
        </p:nvSpPr>
        <p:spPr bwMode="auto">
          <a:xfrm>
            <a:off x="7122169" y="5516563"/>
            <a:ext cx="676275" cy="15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2" name="Line 130"/>
          <p:cNvSpPr>
            <a:spLocks noChangeShapeType="1"/>
          </p:cNvSpPr>
          <p:nvPr/>
        </p:nvSpPr>
        <p:spPr bwMode="auto">
          <a:xfrm>
            <a:off x="1835697" y="5661248"/>
            <a:ext cx="4176464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3" name="Line 131"/>
          <p:cNvSpPr>
            <a:spLocks noChangeShapeType="1"/>
          </p:cNvSpPr>
          <p:nvPr/>
        </p:nvSpPr>
        <p:spPr bwMode="auto">
          <a:xfrm>
            <a:off x="1691681" y="4077072"/>
            <a:ext cx="439464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4" name="Line 132"/>
          <p:cNvSpPr>
            <a:spLocks noChangeShapeType="1"/>
          </p:cNvSpPr>
          <p:nvPr/>
        </p:nvSpPr>
        <p:spPr bwMode="auto">
          <a:xfrm>
            <a:off x="1547665" y="2351088"/>
            <a:ext cx="453866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Прямоугольник 174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1662113" y="1050925"/>
            <a:ext cx="694213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755650" y="836712"/>
            <a:ext cx="7561263" cy="506412"/>
          </a:xfrm>
          <a:noFill/>
        </p:spPr>
        <p:txBody>
          <a:bodyPr/>
          <a:lstStyle/>
          <a:p>
            <a:pPr algn="ctr" eaLnBrk="1" hangingPunct="1"/>
            <a:r>
              <a:rPr lang="ru-RU" sz="2800" dirty="0" smtClean="0"/>
              <a:t>Мини </a:t>
            </a:r>
            <a:r>
              <a:rPr lang="ru-RU" sz="2800" dirty="0" err="1" smtClean="0"/>
              <a:t>Спайк</a:t>
            </a:r>
            <a:r>
              <a:rPr lang="en-US" sz="2800" dirty="0" smtClean="0"/>
              <a:t>®</a:t>
            </a:r>
            <a:r>
              <a:rPr lang="ru-RU" sz="2800" dirty="0" smtClean="0"/>
              <a:t>: </a:t>
            </a:r>
            <a:r>
              <a:rPr lang="ru-RU" sz="2800" dirty="0" smtClean="0">
                <a:solidFill>
                  <a:srgbClr val="D72B19"/>
                </a:solidFill>
              </a:rPr>
              <a:t>инструкция к применению</a:t>
            </a:r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827584" y="2780580"/>
            <a:ext cx="495300" cy="2160588"/>
            <a:chOff x="3390" y="1060"/>
            <a:chExt cx="639" cy="4241"/>
          </a:xfrm>
        </p:grpSpPr>
        <p:grpSp>
          <p:nvGrpSpPr>
            <p:cNvPr id="32894" name="Group 5"/>
            <p:cNvGrpSpPr>
              <a:grpSpLocks/>
            </p:cNvGrpSpPr>
            <p:nvPr/>
          </p:nvGrpSpPr>
          <p:grpSpPr bwMode="auto">
            <a:xfrm>
              <a:off x="3489" y="3069"/>
              <a:ext cx="540" cy="1026"/>
              <a:chOff x="4652" y="2302"/>
              <a:chExt cx="720" cy="769"/>
            </a:xfrm>
          </p:grpSpPr>
          <p:sp>
            <p:nvSpPr>
              <p:cNvPr id="32928" name="AutoShape 6"/>
              <p:cNvSpPr>
                <a:spLocks noChangeArrowheads="1"/>
              </p:cNvSpPr>
              <p:nvPr/>
            </p:nvSpPr>
            <p:spPr bwMode="auto">
              <a:xfrm rot="16200000" flipH="1">
                <a:off x="4745" y="2899"/>
                <a:ext cx="284" cy="60"/>
              </a:xfrm>
              <a:prstGeom prst="homePlate">
                <a:avLst>
                  <a:gd name="adj" fmla="val 71088"/>
                </a:avLst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29" name="AutoShape 7"/>
              <p:cNvSpPr>
                <a:spLocks noChangeArrowheads="1"/>
              </p:cNvSpPr>
              <p:nvPr/>
            </p:nvSpPr>
            <p:spPr bwMode="auto">
              <a:xfrm>
                <a:off x="4799" y="2834"/>
                <a:ext cx="169" cy="3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30" name="Oval 8"/>
              <p:cNvSpPr>
                <a:spLocks noChangeArrowheads="1"/>
              </p:cNvSpPr>
              <p:nvPr/>
            </p:nvSpPr>
            <p:spPr bwMode="auto">
              <a:xfrm>
                <a:off x="4662" y="2548"/>
                <a:ext cx="447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31" name="AutoShape 9"/>
              <p:cNvSpPr>
                <a:spLocks noChangeArrowheads="1"/>
              </p:cNvSpPr>
              <p:nvPr/>
            </p:nvSpPr>
            <p:spPr bwMode="auto">
              <a:xfrm>
                <a:off x="4652" y="2753"/>
                <a:ext cx="467" cy="52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932" name="Group 10"/>
              <p:cNvGrpSpPr>
                <a:grpSpLocks/>
              </p:cNvGrpSpPr>
              <p:nvPr/>
            </p:nvGrpSpPr>
            <p:grpSpPr bwMode="auto">
              <a:xfrm>
                <a:off x="4780" y="2302"/>
                <a:ext cx="592" cy="305"/>
                <a:chOff x="4780" y="2302"/>
                <a:chExt cx="592" cy="305"/>
              </a:xfrm>
            </p:grpSpPr>
            <p:sp>
              <p:nvSpPr>
                <p:cNvPr id="32934" name="AutoShape 11"/>
                <p:cNvSpPr>
                  <a:spLocks noChangeArrowheads="1"/>
                </p:cNvSpPr>
                <p:nvPr/>
              </p:nvSpPr>
              <p:spPr bwMode="auto">
                <a:xfrm>
                  <a:off x="4867" y="2331"/>
                  <a:ext cx="43" cy="146"/>
                </a:xfrm>
                <a:prstGeom prst="roundRect">
                  <a:avLst>
                    <a:gd name="adj" fmla="val 12495"/>
                  </a:avLst>
                </a:prstGeom>
                <a:solidFill>
                  <a:schemeClr val="bg2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35" name="Rectangle 12"/>
                <p:cNvSpPr>
                  <a:spLocks noChangeArrowheads="1"/>
                </p:cNvSpPr>
                <p:nvPr/>
              </p:nvSpPr>
              <p:spPr bwMode="auto">
                <a:xfrm>
                  <a:off x="4814" y="2385"/>
                  <a:ext cx="152" cy="45"/>
                </a:xfrm>
                <a:prstGeom prst="rect">
                  <a:avLst/>
                </a:prstGeom>
                <a:gradFill rotWithShape="0">
                  <a:gsLst>
                    <a:gs pos="0">
                      <a:srgbClr val="00B7A5"/>
                    </a:gs>
                    <a:gs pos="100000">
                      <a:srgbClr val="00A494"/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36" name="AutoShape 13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88" y="2403"/>
                  <a:ext cx="196" cy="212"/>
                </a:xfrm>
                <a:prstGeom prst="homePlate">
                  <a:avLst>
                    <a:gd name="adj" fmla="val 33333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37" name="AutoShape 14"/>
                <p:cNvSpPr>
                  <a:spLocks noChangeArrowheads="1"/>
                </p:cNvSpPr>
                <p:nvPr/>
              </p:nvSpPr>
              <p:spPr bwMode="auto">
                <a:xfrm rot="-6540000">
                  <a:off x="5033" y="2362"/>
                  <a:ext cx="18" cy="97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38" name="AutoShape 15"/>
                <p:cNvSpPr>
                  <a:spLocks noChangeArrowheads="1"/>
                </p:cNvSpPr>
                <p:nvPr/>
              </p:nvSpPr>
              <p:spPr bwMode="auto">
                <a:xfrm rot="-3600000">
                  <a:off x="5030" y="2422"/>
                  <a:ext cx="22" cy="110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39" name="AutoShape 16"/>
                <p:cNvSpPr>
                  <a:spLocks noChangeArrowheads="1"/>
                </p:cNvSpPr>
                <p:nvPr/>
              </p:nvSpPr>
              <p:spPr bwMode="auto">
                <a:xfrm rot="-9600000">
                  <a:off x="5102" y="2389"/>
                  <a:ext cx="22" cy="111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2940" name="Group 17"/>
                <p:cNvGrpSpPr>
                  <a:grpSpLocks/>
                </p:cNvGrpSpPr>
                <p:nvPr/>
              </p:nvGrpSpPr>
              <p:grpSpPr bwMode="auto">
                <a:xfrm>
                  <a:off x="5082" y="2302"/>
                  <a:ext cx="290" cy="60"/>
                  <a:chOff x="5082" y="2302"/>
                  <a:chExt cx="290" cy="60"/>
                </a:xfrm>
              </p:grpSpPr>
              <p:sp>
                <p:nvSpPr>
                  <p:cNvPr id="32941" name="AutoShape 18"/>
                  <p:cNvSpPr>
                    <a:spLocks noChangeArrowheads="1"/>
                  </p:cNvSpPr>
                  <p:nvPr/>
                </p:nvSpPr>
                <p:spPr bwMode="auto">
                  <a:xfrm rot="10140000">
                    <a:off x="5082" y="2330"/>
                    <a:ext cx="290" cy="32"/>
                  </a:xfrm>
                  <a:prstGeom prst="octagon">
                    <a:avLst>
                      <a:gd name="adj" fmla="val 29282"/>
                    </a:avLst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42" name="Rectangle 19"/>
                  <p:cNvSpPr>
                    <a:spLocks noChangeArrowheads="1"/>
                  </p:cNvSpPr>
                  <p:nvPr/>
                </p:nvSpPr>
                <p:spPr bwMode="auto">
                  <a:xfrm rot="10140000">
                    <a:off x="5099" y="2302"/>
                    <a:ext cx="206" cy="28"/>
                  </a:xfrm>
                  <a:prstGeom prst="rect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32933" name="Oval 20"/>
              <p:cNvSpPr>
                <a:spLocks noChangeArrowheads="1"/>
              </p:cNvSpPr>
              <p:nvPr/>
            </p:nvSpPr>
            <p:spPr bwMode="auto">
              <a:xfrm>
                <a:off x="4722" y="2636"/>
                <a:ext cx="50" cy="48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895" name="AutoShape 21"/>
            <p:cNvSpPr>
              <a:spLocks noChangeArrowheads="1"/>
            </p:cNvSpPr>
            <p:nvPr/>
          </p:nvSpPr>
          <p:spPr bwMode="auto">
            <a:xfrm>
              <a:off x="3390" y="3845"/>
              <a:ext cx="526" cy="451"/>
            </a:xfrm>
            <a:prstGeom prst="octagon">
              <a:avLst>
                <a:gd name="adj" fmla="val 499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6" name="AutoShape 22"/>
            <p:cNvSpPr>
              <a:spLocks noChangeArrowheads="1"/>
            </p:cNvSpPr>
            <p:nvPr/>
          </p:nvSpPr>
          <p:spPr bwMode="auto">
            <a:xfrm>
              <a:off x="3390" y="3968"/>
              <a:ext cx="526" cy="1333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7" name="Line 23"/>
            <p:cNvSpPr>
              <a:spLocks noChangeShapeType="1"/>
            </p:cNvSpPr>
            <p:nvPr/>
          </p:nvSpPr>
          <p:spPr bwMode="auto">
            <a:xfrm flipH="1">
              <a:off x="3410" y="5156"/>
              <a:ext cx="5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8" name="AutoShape 24"/>
            <p:cNvSpPr>
              <a:spLocks noChangeArrowheads="1"/>
            </p:cNvSpPr>
            <p:nvPr/>
          </p:nvSpPr>
          <p:spPr bwMode="auto">
            <a:xfrm rot="16200000" flipH="1">
              <a:off x="3476" y="4148"/>
              <a:ext cx="379" cy="45"/>
            </a:xfrm>
            <a:prstGeom prst="homePlate">
              <a:avLst>
                <a:gd name="adj" fmla="val 568890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2899" name="Group 25"/>
            <p:cNvGrpSpPr>
              <a:grpSpLocks/>
            </p:cNvGrpSpPr>
            <p:nvPr/>
          </p:nvGrpSpPr>
          <p:grpSpPr bwMode="auto">
            <a:xfrm>
              <a:off x="3464" y="1060"/>
              <a:ext cx="396" cy="2316"/>
              <a:chOff x="4619" y="795"/>
              <a:chExt cx="527" cy="1737"/>
            </a:xfrm>
          </p:grpSpPr>
          <p:grpSp>
            <p:nvGrpSpPr>
              <p:cNvPr id="32900" name="Group 26"/>
              <p:cNvGrpSpPr>
                <a:grpSpLocks/>
              </p:cNvGrpSpPr>
              <p:nvPr/>
            </p:nvGrpSpPr>
            <p:grpSpPr bwMode="auto">
              <a:xfrm>
                <a:off x="4702" y="795"/>
                <a:ext cx="375" cy="1561"/>
                <a:chOff x="4702" y="795"/>
                <a:chExt cx="375" cy="1561"/>
              </a:xfrm>
            </p:grpSpPr>
            <p:sp>
              <p:nvSpPr>
                <p:cNvPr id="32921" name="AutoShape 27"/>
                <p:cNvSpPr>
                  <a:spLocks noChangeArrowheads="1"/>
                </p:cNvSpPr>
                <p:nvPr/>
              </p:nvSpPr>
              <p:spPr bwMode="auto">
                <a:xfrm>
                  <a:off x="4752" y="815"/>
                  <a:ext cx="276" cy="1446"/>
                </a:xfrm>
                <a:prstGeom prst="roundRect">
                  <a:avLst>
                    <a:gd name="adj" fmla="val 17009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22" name="AutoShape 28"/>
                <p:cNvSpPr>
                  <a:spLocks noChangeArrowheads="1"/>
                </p:cNvSpPr>
                <p:nvPr/>
              </p:nvSpPr>
              <p:spPr bwMode="auto">
                <a:xfrm>
                  <a:off x="4702" y="795"/>
                  <a:ext cx="375" cy="43"/>
                </a:xfrm>
                <a:prstGeom prst="roundRect">
                  <a:avLst>
                    <a:gd name="adj" fmla="val 26667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923" name="Rectangle 29"/>
                <p:cNvSpPr>
                  <a:spLocks noChangeArrowheads="1"/>
                </p:cNvSpPr>
                <p:nvPr/>
              </p:nvSpPr>
              <p:spPr bwMode="auto">
                <a:xfrm>
                  <a:off x="4882" y="845"/>
                  <a:ext cx="16" cy="1413"/>
                </a:xfrm>
                <a:prstGeom prst="rect">
                  <a:avLst/>
                </a:prstGeom>
                <a:solidFill>
                  <a:srgbClr val="51DC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2924" name="Group 30"/>
                <p:cNvGrpSpPr>
                  <a:grpSpLocks/>
                </p:cNvGrpSpPr>
                <p:nvPr/>
              </p:nvGrpSpPr>
              <p:grpSpPr bwMode="auto">
                <a:xfrm>
                  <a:off x="4743" y="2261"/>
                  <a:ext cx="296" cy="95"/>
                  <a:chOff x="4743" y="2261"/>
                  <a:chExt cx="296" cy="95"/>
                </a:xfrm>
              </p:grpSpPr>
              <p:sp>
                <p:nvSpPr>
                  <p:cNvPr id="3292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4837" y="2261"/>
                    <a:ext cx="109" cy="46"/>
                  </a:xfrm>
                  <a:prstGeom prst="rect">
                    <a:avLst/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26" name="AutoShape 32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4869" y="2189"/>
                    <a:ext cx="42" cy="292"/>
                  </a:xfrm>
                  <a:prstGeom prst="homePlate">
                    <a:avLst>
                      <a:gd name="adj" fmla="val 81824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27" name="Auto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4743" y="2304"/>
                    <a:ext cx="296" cy="9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901" name="Group 34"/>
              <p:cNvGrpSpPr>
                <a:grpSpLocks/>
              </p:cNvGrpSpPr>
              <p:nvPr/>
            </p:nvGrpSpPr>
            <p:grpSpPr bwMode="auto">
              <a:xfrm>
                <a:off x="4619" y="1000"/>
                <a:ext cx="527" cy="1532"/>
                <a:chOff x="4619" y="1000"/>
                <a:chExt cx="527" cy="1532"/>
              </a:xfrm>
            </p:grpSpPr>
            <p:grpSp>
              <p:nvGrpSpPr>
                <p:cNvPr id="32902" name="Group 35"/>
                <p:cNvGrpSpPr>
                  <a:grpSpLocks/>
                </p:cNvGrpSpPr>
                <p:nvPr/>
              </p:nvGrpSpPr>
              <p:grpSpPr bwMode="auto">
                <a:xfrm>
                  <a:off x="4619" y="1000"/>
                  <a:ext cx="527" cy="1532"/>
                  <a:chOff x="4619" y="1000"/>
                  <a:chExt cx="527" cy="1532"/>
                </a:xfrm>
              </p:grpSpPr>
              <p:sp>
                <p:nvSpPr>
                  <p:cNvPr id="32917" name="AutoShape 36"/>
                  <p:cNvSpPr>
                    <a:spLocks noChangeArrowheads="1"/>
                  </p:cNvSpPr>
                  <p:nvPr/>
                </p:nvSpPr>
                <p:spPr bwMode="auto">
                  <a:xfrm rot="10800000" flipH="1" flipV="1">
                    <a:off x="4854" y="2354"/>
                    <a:ext cx="67" cy="17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24 w 21600"/>
                      <a:gd name="T13" fmla="*/ 3276 h 21600"/>
                      <a:gd name="T14" fmla="*/ 18376 w 21600"/>
                      <a:gd name="T15" fmla="*/ 1832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3037" y="21600"/>
                        </a:lnTo>
                        <a:lnTo>
                          <a:pt x="18563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8" name="Auto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4737" y="1035"/>
                    <a:ext cx="301" cy="1285"/>
                  </a:xfrm>
                  <a:prstGeom prst="roundRect">
                    <a:avLst>
                      <a:gd name="adj" fmla="val 4162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9" name="AutoShape 38"/>
                  <p:cNvSpPr>
                    <a:spLocks noChangeArrowheads="1"/>
                  </p:cNvSpPr>
                  <p:nvPr/>
                </p:nvSpPr>
                <p:spPr bwMode="auto">
                  <a:xfrm>
                    <a:off x="4619" y="1000"/>
                    <a:ext cx="527" cy="32"/>
                  </a:xfrm>
                  <a:prstGeom prst="roundRect">
                    <a:avLst>
                      <a:gd name="adj" fmla="val 40000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20" name="AutoShape 39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4868" y="2191"/>
                    <a:ext cx="36" cy="296"/>
                  </a:xfrm>
                  <a:prstGeom prst="homePlate">
                    <a:avLst>
                      <a:gd name="adj" fmla="val 81824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903" name="Group 40"/>
                <p:cNvGrpSpPr>
                  <a:grpSpLocks/>
                </p:cNvGrpSpPr>
                <p:nvPr/>
              </p:nvGrpSpPr>
              <p:grpSpPr bwMode="auto">
                <a:xfrm>
                  <a:off x="4774" y="1367"/>
                  <a:ext cx="106" cy="863"/>
                  <a:chOff x="4774" y="1367"/>
                  <a:chExt cx="106" cy="863"/>
                </a:xfrm>
              </p:grpSpPr>
              <p:sp>
                <p:nvSpPr>
                  <p:cNvPr id="32904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230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05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445"/>
                    <a:ext cx="106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06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158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07" name="Line 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367"/>
                    <a:ext cx="106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08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086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09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015"/>
                    <a:ext cx="10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0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588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1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941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2" name="Line 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797"/>
                    <a:ext cx="106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3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660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4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872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5" name="Line 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725"/>
                    <a:ext cx="106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916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516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32773" name="Text Box 54"/>
          <p:cNvSpPr txBox="1">
            <a:spLocks noChangeArrowheads="1"/>
          </p:cNvSpPr>
          <p:nvPr/>
        </p:nvSpPr>
        <p:spPr bwMode="auto">
          <a:xfrm>
            <a:off x="1763688" y="1835738"/>
            <a:ext cx="4464496" cy="24006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4.Подсоедините к порту канюли шприц</a:t>
            </a:r>
          </a:p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5.Начните аспирацию медикамента из флакона. Встроенный воздушный фильтр позволяет проводить процедуру без заметных усилий</a:t>
            </a:r>
          </a:p>
        </p:txBody>
      </p:sp>
      <p:grpSp>
        <p:nvGrpSpPr>
          <p:cNvPr id="32774" name="Group 55"/>
          <p:cNvGrpSpPr>
            <a:grpSpLocks/>
          </p:cNvGrpSpPr>
          <p:nvPr/>
        </p:nvGrpSpPr>
        <p:grpSpPr bwMode="auto">
          <a:xfrm>
            <a:off x="7741170" y="2565400"/>
            <a:ext cx="503238" cy="2663825"/>
            <a:chOff x="3516" y="545"/>
            <a:chExt cx="643" cy="4932"/>
          </a:xfrm>
        </p:grpSpPr>
        <p:grpSp>
          <p:nvGrpSpPr>
            <p:cNvPr id="32830" name="Group 56"/>
            <p:cNvGrpSpPr>
              <a:grpSpLocks/>
            </p:cNvGrpSpPr>
            <p:nvPr/>
          </p:nvGrpSpPr>
          <p:grpSpPr bwMode="auto">
            <a:xfrm>
              <a:off x="3516" y="545"/>
              <a:ext cx="643" cy="2232"/>
              <a:chOff x="4507" y="307"/>
              <a:chExt cx="857" cy="1674"/>
            </a:xfrm>
          </p:grpSpPr>
          <p:sp>
            <p:nvSpPr>
              <p:cNvPr id="32872" name="AutoShape 57"/>
              <p:cNvSpPr>
                <a:spLocks noChangeArrowheads="1"/>
              </p:cNvSpPr>
              <p:nvPr/>
            </p:nvSpPr>
            <p:spPr bwMode="auto">
              <a:xfrm>
                <a:off x="4658" y="1061"/>
                <a:ext cx="701" cy="338"/>
              </a:xfrm>
              <a:prstGeom prst="octagon">
                <a:avLst>
                  <a:gd name="adj" fmla="val 499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3" name="Line 58"/>
              <p:cNvSpPr>
                <a:spLocks noChangeShapeType="1"/>
              </p:cNvSpPr>
              <p:nvPr/>
            </p:nvSpPr>
            <p:spPr bwMode="auto">
              <a:xfrm flipV="1">
                <a:off x="4653" y="408"/>
                <a:ext cx="711" cy="1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874" name="Group 59"/>
              <p:cNvGrpSpPr>
                <a:grpSpLocks/>
              </p:cNvGrpSpPr>
              <p:nvPr/>
            </p:nvGrpSpPr>
            <p:grpSpPr bwMode="auto">
              <a:xfrm>
                <a:off x="4507" y="307"/>
                <a:ext cx="852" cy="1674"/>
                <a:chOff x="4507" y="307"/>
                <a:chExt cx="852" cy="1674"/>
              </a:xfrm>
            </p:grpSpPr>
            <p:grpSp>
              <p:nvGrpSpPr>
                <p:cNvPr id="32875" name="Group 60"/>
                <p:cNvGrpSpPr>
                  <a:grpSpLocks/>
                </p:cNvGrpSpPr>
                <p:nvPr/>
              </p:nvGrpSpPr>
              <p:grpSpPr bwMode="auto">
                <a:xfrm>
                  <a:off x="4507" y="307"/>
                  <a:ext cx="852" cy="1674"/>
                  <a:chOff x="4507" y="307"/>
                  <a:chExt cx="852" cy="1674"/>
                </a:xfrm>
              </p:grpSpPr>
              <p:grpSp>
                <p:nvGrpSpPr>
                  <p:cNvPr id="32877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4507" y="1212"/>
                    <a:ext cx="720" cy="769"/>
                    <a:chOff x="4507" y="1212"/>
                    <a:chExt cx="720" cy="769"/>
                  </a:xfrm>
                </p:grpSpPr>
                <p:sp>
                  <p:nvSpPr>
                    <p:cNvPr id="32879" name="AutoShape 62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4849" y="1324"/>
                      <a:ext cx="284" cy="60"/>
                    </a:xfrm>
                    <a:prstGeom prst="homePlate">
                      <a:avLst>
                        <a:gd name="adj" fmla="val 71088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880" name="AutoShap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11" y="1419"/>
                      <a:ext cx="169" cy="30"/>
                    </a:xfrm>
                    <a:prstGeom prst="roundRect">
                      <a:avLst>
                        <a:gd name="adj" fmla="val 12495"/>
                      </a:avLst>
                    </a:prstGeom>
                    <a:solidFill>
                      <a:srgbClr val="919191"/>
                    </a:solidFill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881" name="Oval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70" y="1471"/>
                      <a:ext cx="447" cy="26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882" name="AutoShap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60" y="1478"/>
                      <a:ext cx="467" cy="52"/>
                    </a:xfrm>
                    <a:prstGeom prst="octagon">
                      <a:avLst>
                        <a:gd name="adj" fmla="val 29282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32883" name="Group 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7" y="1676"/>
                      <a:ext cx="592" cy="305"/>
                      <a:chOff x="4507" y="1676"/>
                      <a:chExt cx="592" cy="305"/>
                    </a:xfrm>
                  </p:grpSpPr>
                  <p:sp>
                    <p:nvSpPr>
                      <p:cNvPr id="32885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69" y="1806"/>
                        <a:ext cx="43" cy="146"/>
                      </a:xfrm>
                      <a:prstGeom prst="roundRect">
                        <a:avLst>
                          <a:gd name="adj" fmla="val 12495"/>
                        </a:avLst>
                      </a:prstGeom>
                      <a:solidFill>
                        <a:schemeClr val="bg2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886" name="Rectangle 6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13" y="1853"/>
                        <a:ext cx="152" cy="45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B7A5"/>
                          </a:gs>
                          <a:gs pos="100000">
                            <a:srgbClr val="00A494"/>
                          </a:gs>
                        </a:gsLst>
                        <a:lin ang="5400000" scaled="1"/>
                      </a:gra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887" name="AutoShape 69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4895" y="1668"/>
                        <a:ext cx="196" cy="212"/>
                      </a:xfrm>
                      <a:prstGeom prst="homePlate">
                        <a:avLst>
                          <a:gd name="adj" fmla="val 33333"/>
                        </a:avLst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888" name="AutoShape 70"/>
                      <p:cNvSpPr>
                        <a:spLocks noChangeArrowheads="1"/>
                      </p:cNvSpPr>
                      <p:nvPr/>
                    </p:nvSpPr>
                    <p:spPr bwMode="auto">
                      <a:xfrm rot="4260000">
                        <a:off x="4828" y="1825"/>
                        <a:ext cx="18" cy="97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889" name="AutoShape 71"/>
                      <p:cNvSpPr>
                        <a:spLocks noChangeArrowheads="1"/>
                      </p:cNvSpPr>
                      <p:nvPr/>
                    </p:nvSpPr>
                    <p:spPr bwMode="auto">
                      <a:xfrm rot="7200000">
                        <a:off x="4827" y="1751"/>
                        <a:ext cx="22" cy="110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890" name="AutoShape 72"/>
                      <p:cNvSpPr>
                        <a:spLocks noChangeArrowheads="1"/>
                      </p:cNvSpPr>
                      <p:nvPr/>
                    </p:nvSpPr>
                    <p:spPr bwMode="auto">
                      <a:xfrm rot="1200000">
                        <a:off x="4755" y="1784"/>
                        <a:ext cx="22" cy="111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32891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07" y="1921"/>
                        <a:ext cx="290" cy="60"/>
                        <a:chOff x="4507" y="1921"/>
                        <a:chExt cx="290" cy="60"/>
                      </a:xfrm>
                    </p:grpSpPr>
                    <p:sp>
                      <p:nvSpPr>
                        <p:cNvPr id="32892" name="AutoShape 7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660000">
                          <a:off x="4507" y="1921"/>
                          <a:ext cx="290" cy="32"/>
                        </a:xfrm>
                        <a:prstGeom prst="octagon">
                          <a:avLst>
                            <a:gd name="adj" fmla="val 29282"/>
                          </a:avLst>
                        </a:prstGeom>
                        <a:solidFill>
                          <a:srgbClr val="0CD5C4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2893" name="Rectangle 7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660000">
                          <a:off x="4574" y="1953"/>
                          <a:ext cx="206" cy="28"/>
                        </a:xfrm>
                        <a:prstGeom prst="rect">
                          <a:avLst/>
                        </a:prstGeom>
                        <a:solidFill>
                          <a:srgbClr val="0CD5C4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sp>
                  <p:nvSpPr>
                    <p:cNvPr id="32884" name="Oval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07" y="1599"/>
                      <a:ext cx="50" cy="4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00B7A5"/>
                        </a:gs>
                        <a:gs pos="100000">
                          <a:srgbClr val="00A494"/>
                        </a:gs>
                      </a:gsLst>
                      <a:lin ang="5400000" scaled="1"/>
                    </a:gra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2878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4658" y="307"/>
                    <a:ext cx="701" cy="1000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919191"/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2876" name="AutoShape 78"/>
                <p:cNvSpPr>
                  <a:spLocks noChangeArrowheads="1"/>
                </p:cNvSpPr>
                <p:nvPr/>
              </p:nvSpPr>
              <p:spPr bwMode="auto">
                <a:xfrm rot="-5400000">
                  <a:off x="4849" y="1125"/>
                  <a:ext cx="284" cy="60"/>
                </a:xfrm>
                <a:prstGeom prst="homePlate">
                  <a:avLst>
                    <a:gd name="adj" fmla="val 319719"/>
                  </a:avLst>
                </a:prstGeom>
                <a:solidFill>
                  <a:schemeClr val="tx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2831" name="Group 79"/>
            <p:cNvGrpSpPr>
              <a:grpSpLocks/>
            </p:cNvGrpSpPr>
            <p:nvPr/>
          </p:nvGrpSpPr>
          <p:grpSpPr bwMode="auto">
            <a:xfrm>
              <a:off x="3812" y="656"/>
              <a:ext cx="149" cy="733"/>
              <a:chOff x="4901" y="390"/>
              <a:chExt cx="199" cy="550"/>
            </a:xfrm>
          </p:grpSpPr>
          <p:sp>
            <p:nvSpPr>
              <p:cNvPr id="32864" name="Oval 80"/>
              <p:cNvSpPr>
                <a:spLocks noChangeArrowheads="1"/>
              </p:cNvSpPr>
              <p:nvPr/>
            </p:nvSpPr>
            <p:spPr bwMode="auto">
              <a:xfrm>
                <a:off x="4973" y="662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5" name="Oval 81"/>
              <p:cNvSpPr>
                <a:spLocks noChangeArrowheads="1"/>
              </p:cNvSpPr>
              <p:nvPr/>
            </p:nvSpPr>
            <p:spPr bwMode="auto">
              <a:xfrm>
                <a:off x="4932" y="390"/>
                <a:ext cx="48" cy="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6" name="Oval 82"/>
              <p:cNvSpPr>
                <a:spLocks noChangeArrowheads="1"/>
              </p:cNvSpPr>
              <p:nvPr/>
            </p:nvSpPr>
            <p:spPr bwMode="auto">
              <a:xfrm>
                <a:off x="4980" y="551"/>
                <a:ext cx="48" cy="4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7" name="Oval 83"/>
              <p:cNvSpPr>
                <a:spLocks noChangeArrowheads="1"/>
              </p:cNvSpPr>
              <p:nvPr/>
            </p:nvSpPr>
            <p:spPr bwMode="auto">
              <a:xfrm>
                <a:off x="5052" y="438"/>
                <a:ext cx="48" cy="4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8" name="Oval 84"/>
              <p:cNvSpPr>
                <a:spLocks noChangeArrowheads="1"/>
              </p:cNvSpPr>
              <p:nvPr/>
            </p:nvSpPr>
            <p:spPr bwMode="auto">
              <a:xfrm>
                <a:off x="4901" y="541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69" name="Oval 85"/>
              <p:cNvSpPr>
                <a:spLocks noChangeArrowheads="1"/>
              </p:cNvSpPr>
              <p:nvPr/>
            </p:nvSpPr>
            <p:spPr bwMode="auto">
              <a:xfrm>
                <a:off x="4901" y="7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0" name="Oval 86"/>
              <p:cNvSpPr>
                <a:spLocks noChangeArrowheads="1"/>
              </p:cNvSpPr>
              <p:nvPr/>
            </p:nvSpPr>
            <p:spPr bwMode="auto">
              <a:xfrm>
                <a:off x="4997" y="7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71" name="Oval 87"/>
              <p:cNvSpPr>
                <a:spLocks noChangeArrowheads="1"/>
              </p:cNvSpPr>
              <p:nvPr/>
            </p:nvSpPr>
            <p:spPr bwMode="auto">
              <a:xfrm>
                <a:off x="4901" y="89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2832" name="Group 88"/>
            <p:cNvGrpSpPr>
              <a:grpSpLocks/>
            </p:cNvGrpSpPr>
            <p:nvPr/>
          </p:nvGrpSpPr>
          <p:grpSpPr bwMode="auto">
            <a:xfrm>
              <a:off x="3733" y="3396"/>
              <a:ext cx="281" cy="2081"/>
              <a:chOff x="4796" y="2445"/>
              <a:chExt cx="375" cy="1561"/>
            </a:xfrm>
          </p:grpSpPr>
          <p:sp>
            <p:nvSpPr>
              <p:cNvPr id="32857" name="AutoShape 89"/>
              <p:cNvSpPr>
                <a:spLocks noChangeArrowheads="1"/>
              </p:cNvSpPr>
              <p:nvPr/>
            </p:nvSpPr>
            <p:spPr bwMode="auto">
              <a:xfrm>
                <a:off x="4845" y="2540"/>
                <a:ext cx="276" cy="1446"/>
              </a:xfrm>
              <a:prstGeom prst="roundRect">
                <a:avLst>
                  <a:gd name="adj" fmla="val 17009"/>
                </a:avLst>
              </a:prstGeom>
              <a:solidFill>
                <a:srgbClr val="00AE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8" name="AutoShape 90"/>
              <p:cNvSpPr>
                <a:spLocks noChangeArrowheads="1"/>
              </p:cNvSpPr>
              <p:nvPr/>
            </p:nvSpPr>
            <p:spPr bwMode="auto">
              <a:xfrm>
                <a:off x="4796" y="3963"/>
                <a:ext cx="375" cy="43"/>
              </a:xfrm>
              <a:prstGeom prst="roundRect">
                <a:avLst>
                  <a:gd name="adj" fmla="val 26667"/>
                </a:avLst>
              </a:prstGeom>
              <a:solidFill>
                <a:srgbClr val="00AE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59" name="Rectangle 91"/>
              <p:cNvSpPr>
                <a:spLocks noChangeArrowheads="1"/>
              </p:cNvSpPr>
              <p:nvPr/>
            </p:nvSpPr>
            <p:spPr bwMode="auto">
              <a:xfrm>
                <a:off x="4975" y="2543"/>
                <a:ext cx="16" cy="1413"/>
              </a:xfrm>
              <a:prstGeom prst="rect">
                <a:avLst/>
              </a:prstGeom>
              <a:solidFill>
                <a:srgbClr val="51DC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860" name="Group 92"/>
              <p:cNvGrpSpPr>
                <a:grpSpLocks/>
              </p:cNvGrpSpPr>
              <p:nvPr/>
            </p:nvGrpSpPr>
            <p:grpSpPr bwMode="auto">
              <a:xfrm>
                <a:off x="4834" y="2445"/>
                <a:ext cx="296" cy="95"/>
                <a:chOff x="4834" y="2445"/>
                <a:chExt cx="296" cy="95"/>
              </a:xfrm>
            </p:grpSpPr>
            <p:sp>
              <p:nvSpPr>
                <p:cNvPr id="32861" name="Rectangle 93"/>
                <p:cNvSpPr>
                  <a:spLocks noChangeArrowheads="1"/>
                </p:cNvSpPr>
                <p:nvPr/>
              </p:nvSpPr>
              <p:spPr bwMode="auto">
                <a:xfrm>
                  <a:off x="4927" y="2494"/>
                  <a:ext cx="109" cy="46"/>
                </a:xfrm>
                <a:prstGeom prst="rect">
                  <a:avLst/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62" name="AutoShape 94"/>
                <p:cNvSpPr>
                  <a:spLocks noChangeArrowheads="1"/>
                </p:cNvSpPr>
                <p:nvPr/>
              </p:nvSpPr>
              <p:spPr bwMode="auto">
                <a:xfrm rot="-5400000">
                  <a:off x="4961" y="2320"/>
                  <a:ext cx="42" cy="292"/>
                </a:xfrm>
                <a:prstGeom prst="homePlate">
                  <a:avLst>
                    <a:gd name="adj" fmla="val 81824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63" name="AutoShape 95"/>
                <p:cNvSpPr>
                  <a:spLocks noChangeArrowheads="1"/>
                </p:cNvSpPr>
                <p:nvPr/>
              </p:nvSpPr>
              <p:spPr bwMode="auto">
                <a:xfrm>
                  <a:off x="4834" y="2488"/>
                  <a:ext cx="296" cy="9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2833" name="Group 96"/>
            <p:cNvGrpSpPr>
              <a:grpSpLocks/>
            </p:cNvGrpSpPr>
            <p:nvPr/>
          </p:nvGrpSpPr>
          <p:grpSpPr bwMode="auto">
            <a:xfrm>
              <a:off x="3681" y="2521"/>
              <a:ext cx="396" cy="2043"/>
              <a:chOff x="4727" y="1789"/>
              <a:chExt cx="527" cy="1532"/>
            </a:xfrm>
          </p:grpSpPr>
          <p:grpSp>
            <p:nvGrpSpPr>
              <p:cNvPr id="32838" name="Group 97"/>
              <p:cNvGrpSpPr>
                <a:grpSpLocks/>
              </p:cNvGrpSpPr>
              <p:nvPr/>
            </p:nvGrpSpPr>
            <p:grpSpPr bwMode="auto">
              <a:xfrm>
                <a:off x="4727" y="1789"/>
                <a:ext cx="527" cy="1532"/>
                <a:chOff x="4727" y="1789"/>
                <a:chExt cx="527" cy="1532"/>
              </a:xfrm>
            </p:grpSpPr>
            <p:sp>
              <p:nvSpPr>
                <p:cNvPr id="32853" name="AutoShape 98"/>
                <p:cNvSpPr>
                  <a:spLocks noChangeArrowheads="1"/>
                </p:cNvSpPr>
                <p:nvPr/>
              </p:nvSpPr>
              <p:spPr bwMode="auto">
                <a:xfrm flipV="1">
                  <a:off x="4952" y="1789"/>
                  <a:ext cx="67" cy="17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24 w 21600"/>
                    <a:gd name="T13" fmla="*/ 3276 h 21600"/>
                    <a:gd name="T14" fmla="*/ 18376 w 21600"/>
                    <a:gd name="T15" fmla="*/ 1832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037" y="21600"/>
                      </a:lnTo>
                      <a:lnTo>
                        <a:pt x="1856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4" name="AutoShape 99"/>
                <p:cNvSpPr>
                  <a:spLocks noChangeArrowheads="1"/>
                </p:cNvSpPr>
                <p:nvPr/>
              </p:nvSpPr>
              <p:spPr bwMode="auto">
                <a:xfrm>
                  <a:off x="4835" y="2001"/>
                  <a:ext cx="301" cy="1285"/>
                </a:xfrm>
                <a:prstGeom prst="roundRect">
                  <a:avLst>
                    <a:gd name="adj" fmla="val 4162"/>
                  </a:avLst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5" name="AutoShape 100"/>
                <p:cNvSpPr>
                  <a:spLocks noChangeArrowheads="1"/>
                </p:cNvSpPr>
                <p:nvPr/>
              </p:nvSpPr>
              <p:spPr bwMode="auto">
                <a:xfrm>
                  <a:off x="4727" y="3289"/>
                  <a:ext cx="527" cy="32"/>
                </a:xfrm>
                <a:prstGeom prst="roundRect">
                  <a:avLst>
                    <a:gd name="adj" fmla="val 40000"/>
                  </a:avLst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6" name="AutoShape 101"/>
                <p:cNvSpPr>
                  <a:spLocks noChangeArrowheads="1"/>
                </p:cNvSpPr>
                <p:nvPr/>
              </p:nvSpPr>
              <p:spPr bwMode="auto">
                <a:xfrm rot="-5400000">
                  <a:off x="4968" y="1834"/>
                  <a:ext cx="36" cy="296"/>
                </a:xfrm>
                <a:prstGeom prst="homePlate">
                  <a:avLst>
                    <a:gd name="adj" fmla="val 81824"/>
                  </a:avLst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2839" name="Group 102"/>
              <p:cNvGrpSpPr>
                <a:grpSpLocks/>
              </p:cNvGrpSpPr>
              <p:nvPr/>
            </p:nvGrpSpPr>
            <p:grpSpPr bwMode="auto">
              <a:xfrm>
                <a:off x="4985" y="2091"/>
                <a:ext cx="122" cy="859"/>
                <a:chOff x="4985" y="2091"/>
                <a:chExt cx="122" cy="859"/>
              </a:xfrm>
            </p:grpSpPr>
            <p:sp>
              <p:nvSpPr>
                <p:cNvPr id="32840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4985" y="2091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1" name="Line 104"/>
                <p:cNvSpPr>
                  <a:spLocks noChangeShapeType="1"/>
                </p:cNvSpPr>
                <p:nvPr/>
              </p:nvSpPr>
              <p:spPr bwMode="auto">
                <a:xfrm flipH="1" flipV="1">
                  <a:off x="4985" y="2871"/>
                  <a:ext cx="122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2" name="Line 105"/>
                <p:cNvSpPr>
                  <a:spLocks noChangeShapeType="1"/>
                </p:cNvSpPr>
                <p:nvPr/>
              </p:nvSpPr>
              <p:spPr bwMode="auto">
                <a:xfrm flipH="1">
                  <a:off x="4985" y="2163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3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4985" y="2949"/>
                  <a:ext cx="122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4" name="Line 107"/>
                <p:cNvSpPr>
                  <a:spLocks noChangeShapeType="1"/>
                </p:cNvSpPr>
                <p:nvPr/>
              </p:nvSpPr>
              <p:spPr bwMode="auto">
                <a:xfrm flipH="1">
                  <a:off x="4985" y="2235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5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4986" y="2306"/>
                  <a:ext cx="121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6" name="Line 109"/>
                <p:cNvSpPr>
                  <a:spLocks noChangeShapeType="1"/>
                </p:cNvSpPr>
                <p:nvPr/>
              </p:nvSpPr>
              <p:spPr bwMode="auto">
                <a:xfrm flipH="1">
                  <a:off x="4985" y="2733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7" name="Line 110"/>
                <p:cNvSpPr>
                  <a:spLocks noChangeShapeType="1"/>
                </p:cNvSpPr>
                <p:nvPr/>
              </p:nvSpPr>
              <p:spPr bwMode="auto">
                <a:xfrm flipH="1">
                  <a:off x="4985" y="2380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8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4985" y="2519"/>
                  <a:ext cx="122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49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4985" y="2661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0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4985" y="2449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1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4985" y="2591"/>
                  <a:ext cx="122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52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4985" y="2805"/>
                  <a:ext cx="12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2834" name="Group 116"/>
            <p:cNvGrpSpPr>
              <a:grpSpLocks/>
            </p:cNvGrpSpPr>
            <p:nvPr/>
          </p:nvGrpSpPr>
          <p:grpSpPr bwMode="auto">
            <a:xfrm>
              <a:off x="3768" y="2757"/>
              <a:ext cx="216" cy="708"/>
              <a:chOff x="4842" y="1966"/>
              <a:chExt cx="289" cy="531"/>
            </a:xfrm>
          </p:grpSpPr>
          <p:sp>
            <p:nvSpPr>
              <p:cNvPr id="32836" name="AutoShape 117"/>
              <p:cNvSpPr>
                <a:spLocks noChangeArrowheads="1"/>
              </p:cNvSpPr>
              <p:nvPr/>
            </p:nvSpPr>
            <p:spPr bwMode="auto">
              <a:xfrm rot="-5400000">
                <a:off x="4952" y="1858"/>
                <a:ext cx="68" cy="284"/>
              </a:xfrm>
              <a:prstGeom prst="homePlate">
                <a:avLst>
                  <a:gd name="adj" fmla="val 81824"/>
                </a:avLst>
              </a:prstGeom>
              <a:solidFill>
                <a:srgbClr val="91919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837" name="Freeform 118"/>
              <p:cNvSpPr>
                <a:spLocks/>
              </p:cNvSpPr>
              <p:nvPr/>
            </p:nvSpPr>
            <p:spPr bwMode="auto">
              <a:xfrm>
                <a:off x="4842" y="2028"/>
                <a:ext cx="289" cy="469"/>
              </a:xfrm>
              <a:custGeom>
                <a:avLst/>
                <a:gdLst>
                  <a:gd name="T0" fmla="*/ 0 w 289"/>
                  <a:gd name="T1" fmla="*/ 468 h 469"/>
                  <a:gd name="T2" fmla="*/ 144 w 289"/>
                  <a:gd name="T3" fmla="*/ 390 h 469"/>
                  <a:gd name="T4" fmla="*/ 288 w 289"/>
                  <a:gd name="T5" fmla="*/ 468 h 469"/>
                  <a:gd name="T6" fmla="*/ 288 w 289"/>
                  <a:gd name="T7" fmla="*/ 0 h 469"/>
                  <a:gd name="T8" fmla="*/ 0 w 289"/>
                  <a:gd name="T9" fmla="*/ 0 h 469"/>
                  <a:gd name="T10" fmla="*/ 0 w 289"/>
                  <a:gd name="T11" fmla="*/ 468 h 4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9"/>
                  <a:gd name="T19" fmla="*/ 0 h 469"/>
                  <a:gd name="T20" fmla="*/ 289 w 289"/>
                  <a:gd name="T21" fmla="*/ 469 h 4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9" h="469">
                    <a:moveTo>
                      <a:pt x="0" y="468"/>
                    </a:moveTo>
                    <a:lnTo>
                      <a:pt x="144" y="390"/>
                    </a:lnTo>
                    <a:lnTo>
                      <a:pt x="288" y="468"/>
                    </a:lnTo>
                    <a:lnTo>
                      <a:pt x="288" y="0"/>
                    </a:lnTo>
                    <a:lnTo>
                      <a:pt x="0" y="0"/>
                    </a:lnTo>
                    <a:lnTo>
                      <a:pt x="0" y="468"/>
                    </a:lnTo>
                  </a:path>
                </a:pathLst>
              </a:custGeom>
              <a:solidFill>
                <a:srgbClr val="91919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835" name="Freeform 119"/>
            <p:cNvSpPr>
              <a:spLocks/>
            </p:cNvSpPr>
            <p:nvPr/>
          </p:nvSpPr>
          <p:spPr bwMode="auto">
            <a:xfrm>
              <a:off x="3640" y="552"/>
              <a:ext cx="509" cy="289"/>
            </a:xfrm>
            <a:custGeom>
              <a:avLst/>
              <a:gdLst>
                <a:gd name="T0" fmla="*/ 342 w 679"/>
                <a:gd name="T1" fmla="*/ 7 h 217"/>
                <a:gd name="T2" fmla="*/ 354 w 679"/>
                <a:gd name="T3" fmla="*/ 20 h 217"/>
                <a:gd name="T4" fmla="*/ 369 w 679"/>
                <a:gd name="T5" fmla="*/ 41 h 217"/>
                <a:gd name="T6" fmla="*/ 381 w 679"/>
                <a:gd name="T7" fmla="*/ 121 h 217"/>
                <a:gd name="T8" fmla="*/ 380 w 679"/>
                <a:gd name="T9" fmla="*/ 169 h 217"/>
                <a:gd name="T10" fmla="*/ 379 w 679"/>
                <a:gd name="T11" fmla="*/ 225 h 217"/>
                <a:gd name="T12" fmla="*/ 379 w 679"/>
                <a:gd name="T13" fmla="*/ 384 h 217"/>
                <a:gd name="T14" fmla="*/ 0 w 679"/>
                <a:gd name="T15" fmla="*/ 384 h 217"/>
                <a:gd name="T16" fmla="*/ 0 w 679"/>
                <a:gd name="T17" fmla="*/ 278 h 217"/>
                <a:gd name="T18" fmla="*/ 0 w 679"/>
                <a:gd name="T19" fmla="*/ 232 h 217"/>
                <a:gd name="T20" fmla="*/ 0 w 679"/>
                <a:gd name="T21" fmla="*/ 192 h 217"/>
                <a:gd name="T22" fmla="*/ 0 w 679"/>
                <a:gd name="T23" fmla="*/ 124 h 217"/>
                <a:gd name="T24" fmla="*/ 5 w 679"/>
                <a:gd name="T25" fmla="*/ 68 h 217"/>
                <a:gd name="T26" fmla="*/ 16 w 679"/>
                <a:gd name="T27" fmla="*/ 33 h 217"/>
                <a:gd name="T28" fmla="*/ 25 w 679"/>
                <a:gd name="T29" fmla="*/ 20 h 217"/>
                <a:gd name="T30" fmla="*/ 34 w 679"/>
                <a:gd name="T31" fmla="*/ 0 h 217"/>
                <a:gd name="T32" fmla="*/ 342 w 679"/>
                <a:gd name="T33" fmla="*/ 7 h 2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9"/>
                <a:gd name="T52" fmla="*/ 0 h 217"/>
                <a:gd name="T53" fmla="*/ 679 w 679"/>
                <a:gd name="T54" fmla="*/ 217 h 21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9" h="217">
                  <a:moveTo>
                    <a:pt x="608" y="4"/>
                  </a:moveTo>
                  <a:lnTo>
                    <a:pt x="630" y="11"/>
                  </a:lnTo>
                  <a:lnTo>
                    <a:pt x="656" y="23"/>
                  </a:lnTo>
                  <a:lnTo>
                    <a:pt x="678" y="68"/>
                  </a:lnTo>
                  <a:lnTo>
                    <a:pt x="676" y="95"/>
                  </a:lnTo>
                  <a:lnTo>
                    <a:pt x="674" y="127"/>
                  </a:lnTo>
                  <a:lnTo>
                    <a:pt x="674" y="216"/>
                  </a:lnTo>
                  <a:lnTo>
                    <a:pt x="0" y="216"/>
                  </a:lnTo>
                  <a:lnTo>
                    <a:pt x="0" y="157"/>
                  </a:lnTo>
                  <a:lnTo>
                    <a:pt x="0" y="131"/>
                  </a:lnTo>
                  <a:lnTo>
                    <a:pt x="0" y="108"/>
                  </a:lnTo>
                  <a:lnTo>
                    <a:pt x="0" y="70"/>
                  </a:lnTo>
                  <a:lnTo>
                    <a:pt x="10" y="38"/>
                  </a:lnTo>
                  <a:lnTo>
                    <a:pt x="28" y="19"/>
                  </a:lnTo>
                  <a:lnTo>
                    <a:pt x="44" y="11"/>
                  </a:lnTo>
                  <a:lnTo>
                    <a:pt x="61" y="0"/>
                  </a:lnTo>
                  <a:lnTo>
                    <a:pt x="608" y="4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2775" name="Group 120"/>
          <p:cNvGrpSpPr>
            <a:grpSpLocks/>
          </p:cNvGrpSpPr>
          <p:nvPr/>
        </p:nvGrpSpPr>
        <p:grpSpPr bwMode="auto">
          <a:xfrm>
            <a:off x="6372745" y="2565400"/>
            <a:ext cx="504825" cy="2305050"/>
            <a:chOff x="2562" y="443"/>
            <a:chExt cx="857" cy="3219"/>
          </a:xfrm>
        </p:grpSpPr>
        <p:grpSp>
          <p:nvGrpSpPr>
            <p:cNvPr id="32778" name="Group 121"/>
            <p:cNvGrpSpPr>
              <a:grpSpLocks/>
            </p:cNvGrpSpPr>
            <p:nvPr/>
          </p:nvGrpSpPr>
          <p:grpSpPr bwMode="auto">
            <a:xfrm>
              <a:off x="2782" y="1925"/>
              <a:ext cx="527" cy="1737"/>
              <a:chOff x="4727" y="1789"/>
              <a:chExt cx="527" cy="1737"/>
            </a:xfrm>
          </p:grpSpPr>
          <p:grpSp>
            <p:nvGrpSpPr>
              <p:cNvPr id="32802" name="Group 122"/>
              <p:cNvGrpSpPr>
                <a:grpSpLocks/>
              </p:cNvGrpSpPr>
              <p:nvPr/>
            </p:nvGrpSpPr>
            <p:grpSpPr bwMode="auto">
              <a:xfrm>
                <a:off x="4796" y="1965"/>
                <a:ext cx="375" cy="1561"/>
                <a:chOff x="4796" y="1965"/>
                <a:chExt cx="375" cy="1561"/>
              </a:xfrm>
            </p:grpSpPr>
            <p:sp>
              <p:nvSpPr>
                <p:cNvPr id="32823" name="AutoShape 123"/>
                <p:cNvSpPr>
                  <a:spLocks noChangeArrowheads="1"/>
                </p:cNvSpPr>
                <p:nvPr/>
              </p:nvSpPr>
              <p:spPr bwMode="auto">
                <a:xfrm>
                  <a:off x="4845" y="2060"/>
                  <a:ext cx="276" cy="1446"/>
                </a:xfrm>
                <a:prstGeom prst="roundRect">
                  <a:avLst>
                    <a:gd name="adj" fmla="val 17009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24" name="AutoShape 124"/>
                <p:cNvSpPr>
                  <a:spLocks noChangeArrowheads="1"/>
                </p:cNvSpPr>
                <p:nvPr/>
              </p:nvSpPr>
              <p:spPr bwMode="auto">
                <a:xfrm>
                  <a:off x="4796" y="3483"/>
                  <a:ext cx="375" cy="43"/>
                </a:xfrm>
                <a:prstGeom prst="roundRect">
                  <a:avLst>
                    <a:gd name="adj" fmla="val 26667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825" name="Rectangle 125"/>
                <p:cNvSpPr>
                  <a:spLocks noChangeArrowheads="1"/>
                </p:cNvSpPr>
                <p:nvPr/>
              </p:nvSpPr>
              <p:spPr bwMode="auto">
                <a:xfrm>
                  <a:off x="4975" y="2063"/>
                  <a:ext cx="16" cy="1413"/>
                </a:xfrm>
                <a:prstGeom prst="rect">
                  <a:avLst/>
                </a:prstGeom>
                <a:solidFill>
                  <a:srgbClr val="51DC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2826" name="Group 126"/>
                <p:cNvGrpSpPr>
                  <a:grpSpLocks/>
                </p:cNvGrpSpPr>
                <p:nvPr/>
              </p:nvGrpSpPr>
              <p:grpSpPr bwMode="auto">
                <a:xfrm>
                  <a:off x="4834" y="1965"/>
                  <a:ext cx="296" cy="95"/>
                  <a:chOff x="4834" y="1965"/>
                  <a:chExt cx="296" cy="95"/>
                </a:xfrm>
              </p:grpSpPr>
              <p:sp>
                <p:nvSpPr>
                  <p:cNvPr id="32827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4927" y="2014"/>
                    <a:ext cx="109" cy="46"/>
                  </a:xfrm>
                  <a:prstGeom prst="rect">
                    <a:avLst/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28" name="AutoShape 128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4961" y="1840"/>
                    <a:ext cx="42" cy="292"/>
                  </a:xfrm>
                  <a:prstGeom prst="homePlate">
                    <a:avLst>
                      <a:gd name="adj" fmla="val 81824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29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34" y="2008"/>
                    <a:ext cx="296" cy="9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2803" name="Group 130"/>
              <p:cNvGrpSpPr>
                <a:grpSpLocks/>
              </p:cNvGrpSpPr>
              <p:nvPr/>
            </p:nvGrpSpPr>
            <p:grpSpPr bwMode="auto">
              <a:xfrm>
                <a:off x="4727" y="1789"/>
                <a:ext cx="527" cy="1532"/>
                <a:chOff x="4727" y="1789"/>
                <a:chExt cx="527" cy="1532"/>
              </a:xfrm>
            </p:grpSpPr>
            <p:grpSp>
              <p:nvGrpSpPr>
                <p:cNvPr id="32804" name="Group 131"/>
                <p:cNvGrpSpPr>
                  <a:grpSpLocks/>
                </p:cNvGrpSpPr>
                <p:nvPr/>
              </p:nvGrpSpPr>
              <p:grpSpPr bwMode="auto">
                <a:xfrm>
                  <a:off x="4727" y="1789"/>
                  <a:ext cx="527" cy="1532"/>
                  <a:chOff x="4727" y="1789"/>
                  <a:chExt cx="527" cy="1532"/>
                </a:xfrm>
              </p:grpSpPr>
              <p:sp>
                <p:nvSpPr>
                  <p:cNvPr id="32819" name="AutoShape 13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952" y="1789"/>
                    <a:ext cx="67" cy="17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24 w 21600"/>
                      <a:gd name="T13" fmla="*/ 3276 h 21600"/>
                      <a:gd name="T14" fmla="*/ 18376 w 21600"/>
                      <a:gd name="T15" fmla="*/ 1832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3037" y="21600"/>
                        </a:lnTo>
                        <a:lnTo>
                          <a:pt x="18563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20" name="AutoShape 133"/>
                  <p:cNvSpPr>
                    <a:spLocks noChangeArrowheads="1"/>
                  </p:cNvSpPr>
                  <p:nvPr/>
                </p:nvSpPr>
                <p:spPr bwMode="auto">
                  <a:xfrm>
                    <a:off x="4835" y="2001"/>
                    <a:ext cx="301" cy="1285"/>
                  </a:xfrm>
                  <a:prstGeom prst="roundRect">
                    <a:avLst>
                      <a:gd name="adj" fmla="val 4162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21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4727" y="3289"/>
                    <a:ext cx="527" cy="32"/>
                  </a:xfrm>
                  <a:prstGeom prst="roundRect">
                    <a:avLst>
                      <a:gd name="adj" fmla="val 40000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22" name="AutoShape 135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4968" y="1834"/>
                    <a:ext cx="36" cy="296"/>
                  </a:xfrm>
                  <a:prstGeom prst="homePlate">
                    <a:avLst>
                      <a:gd name="adj" fmla="val 81824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2805" name="Group 136"/>
                <p:cNvGrpSpPr>
                  <a:grpSpLocks/>
                </p:cNvGrpSpPr>
                <p:nvPr/>
              </p:nvGrpSpPr>
              <p:grpSpPr bwMode="auto">
                <a:xfrm>
                  <a:off x="4985" y="2091"/>
                  <a:ext cx="122" cy="859"/>
                  <a:chOff x="4985" y="2091"/>
                  <a:chExt cx="122" cy="859"/>
                </a:xfrm>
              </p:grpSpPr>
              <p:sp>
                <p:nvSpPr>
                  <p:cNvPr id="32806" name="Line 1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091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07" name="Line 13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985" y="2871"/>
                    <a:ext cx="122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08" name="Line 1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163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09" name="Line 1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949"/>
                    <a:ext cx="12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0" name="Line 1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235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1" name="Line 1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6" y="2306"/>
                    <a:ext cx="121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2" name="Line 1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733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3" name="Line 1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380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4" name="Line 1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519"/>
                    <a:ext cx="12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5" name="Line 1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661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6" name="Line 1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449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7" name="Line 1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591"/>
                    <a:ext cx="12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2818" name="Line 1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805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2779" name="Group 150"/>
            <p:cNvGrpSpPr>
              <a:grpSpLocks/>
            </p:cNvGrpSpPr>
            <p:nvPr/>
          </p:nvGrpSpPr>
          <p:grpSpPr bwMode="auto">
            <a:xfrm>
              <a:off x="2562" y="443"/>
              <a:ext cx="857" cy="1674"/>
              <a:chOff x="4507" y="307"/>
              <a:chExt cx="857" cy="1674"/>
            </a:xfrm>
          </p:grpSpPr>
          <p:sp>
            <p:nvSpPr>
              <p:cNvPr id="32780" name="AutoShape 151"/>
              <p:cNvSpPr>
                <a:spLocks noChangeArrowheads="1"/>
              </p:cNvSpPr>
              <p:nvPr/>
            </p:nvSpPr>
            <p:spPr bwMode="auto">
              <a:xfrm>
                <a:off x="4658" y="1061"/>
                <a:ext cx="701" cy="338"/>
              </a:xfrm>
              <a:prstGeom prst="octagon">
                <a:avLst>
                  <a:gd name="adj" fmla="val 499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1" name="Line 152"/>
              <p:cNvSpPr>
                <a:spLocks noChangeShapeType="1"/>
              </p:cNvSpPr>
              <p:nvPr/>
            </p:nvSpPr>
            <p:spPr bwMode="auto">
              <a:xfrm flipV="1">
                <a:off x="4653" y="408"/>
                <a:ext cx="711" cy="1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2782" name="Group 153"/>
              <p:cNvGrpSpPr>
                <a:grpSpLocks/>
              </p:cNvGrpSpPr>
              <p:nvPr/>
            </p:nvGrpSpPr>
            <p:grpSpPr bwMode="auto">
              <a:xfrm>
                <a:off x="4507" y="307"/>
                <a:ext cx="852" cy="1674"/>
                <a:chOff x="4507" y="307"/>
                <a:chExt cx="852" cy="1674"/>
              </a:xfrm>
            </p:grpSpPr>
            <p:grpSp>
              <p:nvGrpSpPr>
                <p:cNvPr id="32783" name="Group 154"/>
                <p:cNvGrpSpPr>
                  <a:grpSpLocks/>
                </p:cNvGrpSpPr>
                <p:nvPr/>
              </p:nvGrpSpPr>
              <p:grpSpPr bwMode="auto">
                <a:xfrm>
                  <a:off x="4507" y="307"/>
                  <a:ext cx="852" cy="1674"/>
                  <a:chOff x="4507" y="307"/>
                  <a:chExt cx="852" cy="1674"/>
                </a:xfrm>
              </p:grpSpPr>
              <p:grpSp>
                <p:nvGrpSpPr>
                  <p:cNvPr id="32785" name="Group 155"/>
                  <p:cNvGrpSpPr>
                    <a:grpSpLocks/>
                  </p:cNvGrpSpPr>
                  <p:nvPr/>
                </p:nvGrpSpPr>
                <p:grpSpPr bwMode="auto">
                  <a:xfrm>
                    <a:off x="4507" y="1212"/>
                    <a:ext cx="720" cy="769"/>
                    <a:chOff x="4507" y="1212"/>
                    <a:chExt cx="720" cy="769"/>
                  </a:xfrm>
                </p:grpSpPr>
                <p:sp>
                  <p:nvSpPr>
                    <p:cNvPr id="32787" name="AutoShape 156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4849" y="1324"/>
                      <a:ext cx="284" cy="60"/>
                    </a:xfrm>
                    <a:prstGeom prst="homePlate">
                      <a:avLst>
                        <a:gd name="adj" fmla="val 71088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788" name="AutoShap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11" y="1419"/>
                      <a:ext cx="169" cy="30"/>
                    </a:xfrm>
                    <a:prstGeom prst="roundRect">
                      <a:avLst>
                        <a:gd name="adj" fmla="val 12495"/>
                      </a:avLst>
                    </a:prstGeom>
                    <a:solidFill>
                      <a:srgbClr val="919191"/>
                    </a:solidFill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789" name="Oval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70" y="1471"/>
                      <a:ext cx="447" cy="26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790" name="AutoShape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60" y="1478"/>
                      <a:ext cx="467" cy="52"/>
                    </a:xfrm>
                    <a:prstGeom prst="octagon">
                      <a:avLst>
                        <a:gd name="adj" fmla="val 29282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32791" name="Group 1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7" y="1676"/>
                      <a:ext cx="592" cy="305"/>
                      <a:chOff x="4507" y="1676"/>
                      <a:chExt cx="592" cy="305"/>
                    </a:xfrm>
                  </p:grpSpPr>
                  <p:sp>
                    <p:nvSpPr>
                      <p:cNvPr id="32793" name="AutoShape 1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69" y="1806"/>
                        <a:ext cx="43" cy="146"/>
                      </a:xfrm>
                      <a:prstGeom prst="roundRect">
                        <a:avLst>
                          <a:gd name="adj" fmla="val 12495"/>
                        </a:avLst>
                      </a:prstGeom>
                      <a:solidFill>
                        <a:schemeClr val="bg2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794" name="Rectangle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13" y="1853"/>
                        <a:ext cx="152" cy="45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B7A5"/>
                          </a:gs>
                          <a:gs pos="100000">
                            <a:srgbClr val="00A494"/>
                          </a:gs>
                        </a:gsLst>
                        <a:lin ang="5400000" scaled="1"/>
                      </a:gra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795" name="AutoShape 163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4895" y="1668"/>
                        <a:ext cx="196" cy="212"/>
                      </a:xfrm>
                      <a:prstGeom prst="homePlate">
                        <a:avLst>
                          <a:gd name="adj" fmla="val 33333"/>
                        </a:avLst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796" name="AutoShape 164"/>
                      <p:cNvSpPr>
                        <a:spLocks noChangeArrowheads="1"/>
                      </p:cNvSpPr>
                      <p:nvPr/>
                    </p:nvSpPr>
                    <p:spPr bwMode="auto">
                      <a:xfrm rot="4260000">
                        <a:off x="4828" y="1825"/>
                        <a:ext cx="18" cy="97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797" name="AutoShape 165"/>
                      <p:cNvSpPr>
                        <a:spLocks noChangeArrowheads="1"/>
                      </p:cNvSpPr>
                      <p:nvPr/>
                    </p:nvSpPr>
                    <p:spPr bwMode="auto">
                      <a:xfrm rot="7200000">
                        <a:off x="4827" y="1751"/>
                        <a:ext cx="22" cy="110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798" name="AutoShape 166"/>
                      <p:cNvSpPr>
                        <a:spLocks noChangeArrowheads="1"/>
                      </p:cNvSpPr>
                      <p:nvPr/>
                    </p:nvSpPr>
                    <p:spPr bwMode="auto">
                      <a:xfrm rot="1200000">
                        <a:off x="4755" y="1784"/>
                        <a:ext cx="22" cy="111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32799" name="Group 1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07" y="1921"/>
                        <a:ext cx="290" cy="60"/>
                        <a:chOff x="4507" y="1921"/>
                        <a:chExt cx="290" cy="60"/>
                      </a:xfrm>
                    </p:grpSpPr>
                    <p:sp>
                      <p:nvSpPr>
                        <p:cNvPr id="32800" name="AutoShape 16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660000">
                          <a:off x="4507" y="1921"/>
                          <a:ext cx="290" cy="32"/>
                        </a:xfrm>
                        <a:prstGeom prst="octagon">
                          <a:avLst>
                            <a:gd name="adj" fmla="val 29282"/>
                          </a:avLst>
                        </a:prstGeom>
                        <a:solidFill>
                          <a:srgbClr val="0CD5C4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2801" name="Rectangle 16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660000">
                          <a:off x="4574" y="1953"/>
                          <a:ext cx="206" cy="28"/>
                        </a:xfrm>
                        <a:prstGeom prst="rect">
                          <a:avLst/>
                        </a:prstGeom>
                        <a:solidFill>
                          <a:srgbClr val="0CD5C4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sp>
                  <p:nvSpPr>
                    <p:cNvPr id="32792" name="Oval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07" y="1599"/>
                      <a:ext cx="50" cy="4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00B7A5"/>
                        </a:gs>
                        <a:gs pos="100000">
                          <a:srgbClr val="00A494"/>
                        </a:gs>
                      </a:gsLst>
                      <a:lin ang="5400000" scaled="1"/>
                    </a:gra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2786" name="AutoShape 171"/>
                  <p:cNvSpPr>
                    <a:spLocks noChangeArrowheads="1"/>
                  </p:cNvSpPr>
                  <p:nvPr/>
                </p:nvSpPr>
                <p:spPr bwMode="auto">
                  <a:xfrm>
                    <a:off x="4658" y="307"/>
                    <a:ext cx="701" cy="1000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919191"/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2784" name="AutoShape 172"/>
                <p:cNvSpPr>
                  <a:spLocks noChangeArrowheads="1"/>
                </p:cNvSpPr>
                <p:nvPr/>
              </p:nvSpPr>
              <p:spPr bwMode="auto">
                <a:xfrm rot="-5400000">
                  <a:off x="4849" y="1125"/>
                  <a:ext cx="284" cy="60"/>
                </a:xfrm>
                <a:prstGeom prst="homePlate">
                  <a:avLst>
                    <a:gd name="adj" fmla="val 319719"/>
                  </a:avLst>
                </a:prstGeom>
                <a:solidFill>
                  <a:schemeClr val="tx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2776" name="Line 173"/>
          <p:cNvSpPr>
            <a:spLocks noChangeShapeType="1"/>
          </p:cNvSpPr>
          <p:nvPr/>
        </p:nvSpPr>
        <p:spPr bwMode="auto">
          <a:xfrm>
            <a:off x="7091883" y="4078288"/>
            <a:ext cx="431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7" name="Line 174"/>
          <p:cNvSpPr>
            <a:spLocks noChangeShapeType="1"/>
          </p:cNvSpPr>
          <p:nvPr/>
        </p:nvSpPr>
        <p:spPr bwMode="auto">
          <a:xfrm>
            <a:off x="1763688" y="4365104"/>
            <a:ext cx="4248472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Прямоугольник 217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755650" y="908720"/>
            <a:ext cx="7561263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solidFill>
                  <a:schemeClr val="tx2"/>
                </a:solidFill>
                <a:latin typeface="RotisSansSerif" pitchFamily="34" charset="0"/>
              </a:rPr>
              <a:t>Мини Спайк</a:t>
            </a:r>
            <a:r>
              <a:rPr lang="en-US" b="1">
                <a:solidFill>
                  <a:schemeClr val="tx2"/>
                </a:solidFill>
                <a:latin typeface="RotisSansSerif" pitchFamily="34" charset="0"/>
              </a:rPr>
              <a:t>®</a:t>
            </a:r>
            <a:r>
              <a:rPr lang="ru-RU" b="1">
                <a:solidFill>
                  <a:schemeClr val="tx2"/>
                </a:solidFill>
                <a:latin typeface="RotisSansSerif" pitchFamily="34" charset="0"/>
              </a:rPr>
              <a:t>: </a:t>
            </a:r>
            <a:r>
              <a:rPr lang="ru-RU" b="1">
                <a:solidFill>
                  <a:srgbClr val="D72B19"/>
                </a:solidFill>
                <a:latin typeface="RotisSansSerif" pitchFamily="34" charset="0"/>
              </a:rPr>
              <a:t>инструкция к применению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6732091" y="2060575"/>
            <a:ext cx="495300" cy="2160588"/>
            <a:chOff x="3390" y="1060"/>
            <a:chExt cx="639" cy="4241"/>
          </a:xfrm>
        </p:grpSpPr>
        <p:grpSp>
          <p:nvGrpSpPr>
            <p:cNvPr id="33961" name="Group 4"/>
            <p:cNvGrpSpPr>
              <a:grpSpLocks/>
            </p:cNvGrpSpPr>
            <p:nvPr/>
          </p:nvGrpSpPr>
          <p:grpSpPr bwMode="auto">
            <a:xfrm>
              <a:off x="3489" y="3069"/>
              <a:ext cx="540" cy="1026"/>
              <a:chOff x="4652" y="2302"/>
              <a:chExt cx="720" cy="769"/>
            </a:xfrm>
          </p:grpSpPr>
          <p:sp>
            <p:nvSpPr>
              <p:cNvPr id="33995" name="AutoShape 5"/>
              <p:cNvSpPr>
                <a:spLocks noChangeArrowheads="1"/>
              </p:cNvSpPr>
              <p:nvPr/>
            </p:nvSpPr>
            <p:spPr bwMode="auto">
              <a:xfrm rot="16200000" flipH="1">
                <a:off x="4745" y="2899"/>
                <a:ext cx="284" cy="60"/>
              </a:xfrm>
              <a:prstGeom prst="homePlate">
                <a:avLst>
                  <a:gd name="adj" fmla="val 71088"/>
                </a:avLst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96" name="AutoShape 6"/>
              <p:cNvSpPr>
                <a:spLocks noChangeArrowheads="1"/>
              </p:cNvSpPr>
              <p:nvPr/>
            </p:nvSpPr>
            <p:spPr bwMode="auto">
              <a:xfrm>
                <a:off x="4799" y="2834"/>
                <a:ext cx="169" cy="3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97" name="Oval 7"/>
              <p:cNvSpPr>
                <a:spLocks noChangeArrowheads="1"/>
              </p:cNvSpPr>
              <p:nvPr/>
            </p:nvSpPr>
            <p:spPr bwMode="auto">
              <a:xfrm>
                <a:off x="4662" y="2548"/>
                <a:ext cx="447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98" name="AutoShape 8"/>
              <p:cNvSpPr>
                <a:spLocks noChangeArrowheads="1"/>
              </p:cNvSpPr>
              <p:nvPr/>
            </p:nvSpPr>
            <p:spPr bwMode="auto">
              <a:xfrm>
                <a:off x="4652" y="2753"/>
                <a:ext cx="467" cy="52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999" name="Group 9"/>
              <p:cNvGrpSpPr>
                <a:grpSpLocks/>
              </p:cNvGrpSpPr>
              <p:nvPr/>
            </p:nvGrpSpPr>
            <p:grpSpPr bwMode="auto">
              <a:xfrm>
                <a:off x="4780" y="2302"/>
                <a:ext cx="592" cy="305"/>
                <a:chOff x="4780" y="2302"/>
                <a:chExt cx="592" cy="305"/>
              </a:xfrm>
            </p:grpSpPr>
            <p:sp>
              <p:nvSpPr>
                <p:cNvPr id="34001" name="AutoShape 10"/>
                <p:cNvSpPr>
                  <a:spLocks noChangeArrowheads="1"/>
                </p:cNvSpPr>
                <p:nvPr/>
              </p:nvSpPr>
              <p:spPr bwMode="auto">
                <a:xfrm>
                  <a:off x="4867" y="2331"/>
                  <a:ext cx="43" cy="146"/>
                </a:xfrm>
                <a:prstGeom prst="roundRect">
                  <a:avLst>
                    <a:gd name="adj" fmla="val 12495"/>
                  </a:avLst>
                </a:prstGeom>
                <a:solidFill>
                  <a:schemeClr val="bg2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002" name="Rectangle 11"/>
                <p:cNvSpPr>
                  <a:spLocks noChangeArrowheads="1"/>
                </p:cNvSpPr>
                <p:nvPr/>
              </p:nvSpPr>
              <p:spPr bwMode="auto">
                <a:xfrm>
                  <a:off x="4814" y="2385"/>
                  <a:ext cx="152" cy="45"/>
                </a:xfrm>
                <a:prstGeom prst="rect">
                  <a:avLst/>
                </a:prstGeom>
                <a:gradFill rotWithShape="0">
                  <a:gsLst>
                    <a:gs pos="0">
                      <a:srgbClr val="00B7A5"/>
                    </a:gs>
                    <a:gs pos="100000">
                      <a:srgbClr val="00A494"/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003" name="AutoShape 12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88" y="2403"/>
                  <a:ext cx="196" cy="212"/>
                </a:xfrm>
                <a:prstGeom prst="homePlate">
                  <a:avLst>
                    <a:gd name="adj" fmla="val 33333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004" name="AutoShape 13"/>
                <p:cNvSpPr>
                  <a:spLocks noChangeArrowheads="1"/>
                </p:cNvSpPr>
                <p:nvPr/>
              </p:nvSpPr>
              <p:spPr bwMode="auto">
                <a:xfrm rot="-6540000">
                  <a:off x="5033" y="2362"/>
                  <a:ext cx="18" cy="97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005" name="AutoShape 14"/>
                <p:cNvSpPr>
                  <a:spLocks noChangeArrowheads="1"/>
                </p:cNvSpPr>
                <p:nvPr/>
              </p:nvSpPr>
              <p:spPr bwMode="auto">
                <a:xfrm rot="-3600000">
                  <a:off x="5030" y="2422"/>
                  <a:ext cx="22" cy="110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006" name="AutoShape 15"/>
                <p:cNvSpPr>
                  <a:spLocks noChangeArrowheads="1"/>
                </p:cNvSpPr>
                <p:nvPr/>
              </p:nvSpPr>
              <p:spPr bwMode="auto">
                <a:xfrm rot="-9600000">
                  <a:off x="5102" y="2389"/>
                  <a:ext cx="22" cy="111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4007" name="Group 16"/>
                <p:cNvGrpSpPr>
                  <a:grpSpLocks/>
                </p:cNvGrpSpPr>
                <p:nvPr/>
              </p:nvGrpSpPr>
              <p:grpSpPr bwMode="auto">
                <a:xfrm>
                  <a:off x="5082" y="2302"/>
                  <a:ext cx="290" cy="60"/>
                  <a:chOff x="5082" y="2302"/>
                  <a:chExt cx="290" cy="60"/>
                </a:xfrm>
              </p:grpSpPr>
              <p:sp>
                <p:nvSpPr>
                  <p:cNvPr id="34008" name="AutoShape 17"/>
                  <p:cNvSpPr>
                    <a:spLocks noChangeArrowheads="1"/>
                  </p:cNvSpPr>
                  <p:nvPr/>
                </p:nvSpPr>
                <p:spPr bwMode="auto">
                  <a:xfrm rot="10140000">
                    <a:off x="5082" y="2330"/>
                    <a:ext cx="290" cy="32"/>
                  </a:xfrm>
                  <a:prstGeom prst="octagon">
                    <a:avLst>
                      <a:gd name="adj" fmla="val 29282"/>
                    </a:avLst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4009" name="Rectangle 18"/>
                  <p:cNvSpPr>
                    <a:spLocks noChangeArrowheads="1"/>
                  </p:cNvSpPr>
                  <p:nvPr/>
                </p:nvSpPr>
                <p:spPr bwMode="auto">
                  <a:xfrm rot="10140000">
                    <a:off x="5099" y="2302"/>
                    <a:ext cx="206" cy="28"/>
                  </a:xfrm>
                  <a:prstGeom prst="rect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34000" name="Oval 19"/>
              <p:cNvSpPr>
                <a:spLocks noChangeArrowheads="1"/>
              </p:cNvSpPr>
              <p:nvPr/>
            </p:nvSpPr>
            <p:spPr bwMode="auto">
              <a:xfrm>
                <a:off x="4722" y="2636"/>
                <a:ext cx="50" cy="48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3962" name="AutoShape 20"/>
            <p:cNvSpPr>
              <a:spLocks noChangeArrowheads="1"/>
            </p:cNvSpPr>
            <p:nvPr/>
          </p:nvSpPr>
          <p:spPr bwMode="auto">
            <a:xfrm>
              <a:off x="3390" y="3845"/>
              <a:ext cx="526" cy="451"/>
            </a:xfrm>
            <a:prstGeom prst="octagon">
              <a:avLst>
                <a:gd name="adj" fmla="val 499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963" name="AutoShape 21"/>
            <p:cNvSpPr>
              <a:spLocks noChangeArrowheads="1"/>
            </p:cNvSpPr>
            <p:nvPr/>
          </p:nvSpPr>
          <p:spPr bwMode="auto">
            <a:xfrm>
              <a:off x="3390" y="3968"/>
              <a:ext cx="526" cy="1333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964" name="Line 22"/>
            <p:cNvSpPr>
              <a:spLocks noChangeShapeType="1"/>
            </p:cNvSpPr>
            <p:nvPr/>
          </p:nvSpPr>
          <p:spPr bwMode="auto">
            <a:xfrm flipH="1">
              <a:off x="3410" y="5156"/>
              <a:ext cx="5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965" name="AutoShape 23"/>
            <p:cNvSpPr>
              <a:spLocks noChangeArrowheads="1"/>
            </p:cNvSpPr>
            <p:nvPr/>
          </p:nvSpPr>
          <p:spPr bwMode="auto">
            <a:xfrm rot="16200000" flipH="1">
              <a:off x="3476" y="4148"/>
              <a:ext cx="379" cy="45"/>
            </a:xfrm>
            <a:prstGeom prst="homePlate">
              <a:avLst>
                <a:gd name="adj" fmla="val 568890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3966" name="Group 24"/>
            <p:cNvGrpSpPr>
              <a:grpSpLocks/>
            </p:cNvGrpSpPr>
            <p:nvPr/>
          </p:nvGrpSpPr>
          <p:grpSpPr bwMode="auto">
            <a:xfrm>
              <a:off x="3464" y="1060"/>
              <a:ext cx="396" cy="2316"/>
              <a:chOff x="4619" y="795"/>
              <a:chExt cx="527" cy="1737"/>
            </a:xfrm>
          </p:grpSpPr>
          <p:grpSp>
            <p:nvGrpSpPr>
              <p:cNvPr id="33967" name="Group 25"/>
              <p:cNvGrpSpPr>
                <a:grpSpLocks/>
              </p:cNvGrpSpPr>
              <p:nvPr/>
            </p:nvGrpSpPr>
            <p:grpSpPr bwMode="auto">
              <a:xfrm>
                <a:off x="4702" y="795"/>
                <a:ext cx="375" cy="1561"/>
                <a:chOff x="4702" y="795"/>
                <a:chExt cx="375" cy="1561"/>
              </a:xfrm>
            </p:grpSpPr>
            <p:sp>
              <p:nvSpPr>
                <p:cNvPr id="33988" name="AutoShape 26"/>
                <p:cNvSpPr>
                  <a:spLocks noChangeArrowheads="1"/>
                </p:cNvSpPr>
                <p:nvPr/>
              </p:nvSpPr>
              <p:spPr bwMode="auto">
                <a:xfrm>
                  <a:off x="4752" y="815"/>
                  <a:ext cx="276" cy="1446"/>
                </a:xfrm>
                <a:prstGeom prst="roundRect">
                  <a:avLst>
                    <a:gd name="adj" fmla="val 17009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89" name="AutoShape 27"/>
                <p:cNvSpPr>
                  <a:spLocks noChangeArrowheads="1"/>
                </p:cNvSpPr>
                <p:nvPr/>
              </p:nvSpPr>
              <p:spPr bwMode="auto">
                <a:xfrm>
                  <a:off x="4702" y="795"/>
                  <a:ext cx="375" cy="43"/>
                </a:xfrm>
                <a:prstGeom prst="roundRect">
                  <a:avLst>
                    <a:gd name="adj" fmla="val 26667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90" name="Rectangle 28"/>
                <p:cNvSpPr>
                  <a:spLocks noChangeArrowheads="1"/>
                </p:cNvSpPr>
                <p:nvPr/>
              </p:nvSpPr>
              <p:spPr bwMode="auto">
                <a:xfrm>
                  <a:off x="4882" y="845"/>
                  <a:ext cx="16" cy="1413"/>
                </a:xfrm>
                <a:prstGeom prst="rect">
                  <a:avLst/>
                </a:prstGeom>
                <a:solidFill>
                  <a:srgbClr val="51DC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3991" name="Group 29"/>
                <p:cNvGrpSpPr>
                  <a:grpSpLocks/>
                </p:cNvGrpSpPr>
                <p:nvPr/>
              </p:nvGrpSpPr>
              <p:grpSpPr bwMode="auto">
                <a:xfrm>
                  <a:off x="4743" y="2261"/>
                  <a:ext cx="296" cy="95"/>
                  <a:chOff x="4743" y="2261"/>
                  <a:chExt cx="296" cy="95"/>
                </a:xfrm>
              </p:grpSpPr>
              <p:sp>
                <p:nvSpPr>
                  <p:cNvPr id="33992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4837" y="2261"/>
                    <a:ext cx="109" cy="46"/>
                  </a:xfrm>
                  <a:prstGeom prst="rect">
                    <a:avLst/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93" name="AutoShape 31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4869" y="2189"/>
                    <a:ext cx="42" cy="292"/>
                  </a:xfrm>
                  <a:prstGeom prst="homePlate">
                    <a:avLst>
                      <a:gd name="adj" fmla="val 81824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94" name="AutoShape 32"/>
                  <p:cNvSpPr>
                    <a:spLocks noChangeArrowheads="1"/>
                  </p:cNvSpPr>
                  <p:nvPr/>
                </p:nvSpPr>
                <p:spPr bwMode="auto">
                  <a:xfrm>
                    <a:off x="4743" y="2304"/>
                    <a:ext cx="296" cy="9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3968" name="Group 33"/>
              <p:cNvGrpSpPr>
                <a:grpSpLocks/>
              </p:cNvGrpSpPr>
              <p:nvPr/>
            </p:nvGrpSpPr>
            <p:grpSpPr bwMode="auto">
              <a:xfrm>
                <a:off x="4619" y="1000"/>
                <a:ext cx="527" cy="1532"/>
                <a:chOff x="4619" y="1000"/>
                <a:chExt cx="527" cy="1532"/>
              </a:xfrm>
            </p:grpSpPr>
            <p:grpSp>
              <p:nvGrpSpPr>
                <p:cNvPr id="33969" name="Group 34"/>
                <p:cNvGrpSpPr>
                  <a:grpSpLocks/>
                </p:cNvGrpSpPr>
                <p:nvPr/>
              </p:nvGrpSpPr>
              <p:grpSpPr bwMode="auto">
                <a:xfrm>
                  <a:off x="4619" y="1000"/>
                  <a:ext cx="527" cy="1532"/>
                  <a:chOff x="4619" y="1000"/>
                  <a:chExt cx="527" cy="1532"/>
                </a:xfrm>
              </p:grpSpPr>
              <p:sp>
                <p:nvSpPr>
                  <p:cNvPr id="33984" name="AutoShape 35"/>
                  <p:cNvSpPr>
                    <a:spLocks noChangeArrowheads="1"/>
                  </p:cNvSpPr>
                  <p:nvPr/>
                </p:nvSpPr>
                <p:spPr bwMode="auto">
                  <a:xfrm rot="10800000" flipH="1" flipV="1">
                    <a:off x="4854" y="2354"/>
                    <a:ext cx="67" cy="17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24 w 21600"/>
                      <a:gd name="T13" fmla="*/ 3276 h 21600"/>
                      <a:gd name="T14" fmla="*/ 18376 w 21600"/>
                      <a:gd name="T15" fmla="*/ 1832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3037" y="21600"/>
                        </a:lnTo>
                        <a:lnTo>
                          <a:pt x="18563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5" name="AutoShape 36"/>
                  <p:cNvSpPr>
                    <a:spLocks noChangeArrowheads="1"/>
                  </p:cNvSpPr>
                  <p:nvPr/>
                </p:nvSpPr>
                <p:spPr bwMode="auto">
                  <a:xfrm>
                    <a:off x="4737" y="1035"/>
                    <a:ext cx="301" cy="1285"/>
                  </a:xfrm>
                  <a:prstGeom prst="roundRect">
                    <a:avLst>
                      <a:gd name="adj" fmla="val 4162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6" name="AutoShape 37"/>
                  <p:cNvSpPr>
                    <a:spLocks noChangeArrowheads="1"/>
                  </p:cNvSpPr>
                  <p:nvPr/>
                </p:nvSpPr>
                <p:spPr bwMode="auto">
                  <a:xfrm>
                    <a:off x="4619" y="1000"/>
                    <a:ext cx="527" cy="32"/>
                  </a:xfrm>
                  <a:prstGeom prst="roundRect">
                    <a:avLst>
                      <a:gd name="adj" fmla="val 40000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7" name="AutoShape 3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4868" y="2191"/>
                    <a:ext cx="36" cy="296"/>
                  </a:xfrm>
                  <a:prstGeom prst="homePlate">
                    <a:avLst>
                      <a:gd name="adj" fmla="val 81824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970" name="Group 39"/>
                <p:cNvGrpSpPr>
                  <a:grpSpLocks/>
                </p:cNvGrpSpPr>
                <p:nvPr/>
              </p:nvGrpSpPr>
              <p:grpSpPr bwMode="auto">
                <a:xfrm>
                  <a:off x="4774" y="1367"/>
                  <a:ext cx="106" cy="863"/>
                  <a:chOff x="4774" y="1367"/>
                  <a:chExt cx="106" cy="863"/>
                </a:xfrm>
              </p:grpSpPr>
              <p:sp>
                <p:nvSpPr>
                  <p:cNvPr id="33971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230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2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445"/>
                    <a:ext cx="106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3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158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4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367"/>
                    <a:ext cx="106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5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086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6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2015"/>
                    <a:ext cx="10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7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588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8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941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79" name="Line 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797"/>
                    <a:ext cx="106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0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660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1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872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2" name="Line 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74" y="1725"/>
                    <a:ext cx="106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83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774" y="1516"/>
                    <a:ext cx="10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33796" name="Text Box 53"/>
          <p:cNvSpPr txBox="1">
            <a:spLocks noChangeArrowheads="1"/>
          </p:cNvSpPr>
          <p:nvPr/>
        </p:nvSpPr>
        <p:spPr bwMode="auto">
          <a:xfrm>
            <a:off x="1691680" y="1772816"/>
            <a:ext cx="4752528" cy="16312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6. После того как необходимое количество медикамента </a:t>
            </a:r>
            <a:r>
              <a:rPr lang="ru-RU" sz="2000" b="1" dirty="0" err="1">
                <a:solidFill>
                  <a:srgbClr val="000000"/>
                </a:solidFill>
                <a:latin typeface="Arial" charset="0"/>
              </a:rPr>
              <a:t>аспирировано</a:t>
            </a: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 из флакона, верните флакон в исходное положение как  показано и удалите шприц.</a:t>
            </a:r>
          </a:p>
        </p:txBody>
      </p:sp>
      <p:grpSp>
        <p:nvGrpSpPr>
          <p:cNvPr id="33797" name="Group 54"/>
          <p:cNvGrpSpPr>
            <a:grpSpLocks/>
          </p:cNvGrpSpPr>
          <p:nvPr/>
        </p:nvGrpSpPr>
        <p:grpSpPr bwMode="auto">
          <a:xfrm>
            <a:off x="827584" y="1916113"/>
            <a:ext cx="504825" cy="2305050"/>
            <a:chOff x="2562" y="443"/>
            <a:chExt cx="857" cy="3219"/>
          </a:xfrm>
        </p:grpSpPr>
        <p:grpSp>
          <p:nvGrpSpPr>
            <p:cNvPr id="33909" name="Group 55"/>
            <p:cNvGrpSpPr>
              <a:grpSpLocks/>
            </p:cNvGrpSpPr>
            <p:nvPr/>
          </p:nvGrpSpPr>
          <p:grpSpPr bwMode="auto">
            <a:xfrm>
              <a:off x="2782" y="1925"/>
              <a:ext cx="527" cy="1737"/>
              <a:chOff x="4727" y="1789"/>
              <a:chExt cx="527" cy="1737"/>
            </a:xfrm>
          </p:grpSpPr>
          <p:grpSp>
            <p:nvGrpSpPr>
              <p:cNvPr id="33933" name="Group 56"/>
              <p:cNvGrpSpPr>
                <a:grpSpLocks/>
              </p:cNvGrpSpPr>
              <p:nvPr/>
            </p:nvGrpSpPr>
            <p:grpSpPr bwMode="auto">
              <a:xfrm>
                <a:off x="4796" y="1965"/>
                <a:ext cx="375" cy="1561"/>
                <a:chOff x="4796" y="1965"/>
                <a:chExt cx="375" cy="1561"/>
              </a:xfrm>
            </p:grpSpPr>
            <p:sp>
              <p:nvSpPr>
                <p:cNvPr id="33954" name="AutoShape 57"/>
                <p:cNvSpPr>
                  <a:spLocks noChangeArrowheads="1"/>
                </p:cNvSpPr>
                <p:nvPr/>
              </p:nvSpPr>
              <p:spPr bwMode="auto">
                <a:xfrm>
                  <a:off x="4845" y="2060"/>
                  <a:ext cx="276" cy="1446"/>
                </a:xfrm>
                <a:prstGeom prst="roundRect">
                  <a:avLst>
                    <a:gd name="adj" fmla="val 17009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55" name="AutoShape 58"/>
                <p:cNvSpPr>
                  <a:spLocks noChangeArrowheads="1"/>
                </p:cNvSpPr>
                <p:nvPr/>
              </p:nvSpPr>
              <p:spPr bwMode="auto">
                <a:xfrm>
                  <a:off x="4796" y="3483"/>
                  <a:ext cx="375" cy="43"/>
                </a:xfrm>
                <a:prstGeom prst="roundRect">
                  <a:avLst>
                    <a:gd name="adj" fmla="val 26667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56" name="Rectangle 59"/>
                <p:cNvSpPr>
                  <a:spLocks noChangeArrowheads="1"/>
                </p:cNvSpPr>
                <p:nvPr/>
              </p:nvSpPr>
              <p:spPr bwMode="auto">
                <a:xfrm>
                  <a:off x="4975" y="2063"/>
                  <a:ext cx="16" cy="1413"/>
                </a:xfrm>
                <a:prstGeom prst="rect">
                  <a:avLst/>
                </a:prstGeom>
                <a:solidFill>
                  <a:srgbClr val="51DC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3957" name="Group 60"/>
                <p:cNvGrpSpPr>
                  <a:grpSpLocks/>
                </p:cNvGrpSpPr>
                <p:nvPr/>
              </p:nvGrpSpPr>
              <p:grpSpPr bwMode="auto">
                <a:xfrm>
                  <a:off x="4834" y="1965"/>
                  <a:ext cx="296" cy="95"/>
                  <a:chOff x="4834" y="1965"/>
                  <a:chExt cx="296" cy="95"/>
                </a:xfrm>
              </p:grpSpPr>
              <p:sp>
                <p:nvSpPr>
                  <p:cNvPr id="33958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4927" y="2014"/>
                    <a:ext cx="109" cy="46"/>
                  </a:xfrm>
                  <a:prstGeom prst="rect">
                    <a:avLst/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59" name="AutoShape 62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4961" y="1840"/>
                    <a:ext cx="42" cy="292"/>
                  </a:xfrm>
                  <a:prstGeom prst="homePlate">
                    <a:avLst>
                      <a:gd name="adj" fmla="val 81824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60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4834" y="2008"/>
                    <a:ext cx="296" cy="9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00AE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3934" name="Group 64"/>
              <p:cNvGrpSpPr>
                <a:grpSpLocks/>
              </p:cNvGrpSpPr>
              <p:nvPr/>
            </p:nvGrpSpPr>
            <p:grpSpPr bwMode="auto">
              <a:xfrm>
                <a:off x="4727" y="1789"/>
                <a:ext cx="527" cy="1532"/>
                <a:chOff x="4727" y="1789"/>
                <a:chExt cx="527" cy="1532"/>
              </a:xfrm>
            </p:grpSpPr>
            <p:grpSp>
              <p:nvGrpSpPr>
                <p:cNvPr id="33935" name="Group 65"/>
                <p:cNvGrpSpPr>
                  <a:grpSpLocks/>
                </p:cNvGrpSpPr>
                <p:nvPr/>
              </p:nvGrpSpPr>
              <p:grpSpPr bwMode="auto">
                <a:xfrm>
                  <a:off x="4727" y="1789"/>
                  <a:ext cx="527" cy="1532"/>
                  <a:chOff x="4727" y="1789"/>
                  <a:chExt cx="527" cy="1532"/>
                </a:xfrm>
              </p:grpSpPr>
              <p:sp>
                <p:nvSpPr>
                  <p:cNvPr id="33950" name="AutoShape 66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952" y="1789"/>
                    <a:ext cx="67" cy="17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3224 w 21600"/>
                      <a:gd name="T13" fmla="*/ 3276 h 21600"/>
                      <a:gd name="T14" fmla="*/ 18376 w 21600"/>
                      <a:gd name="T15" fmla="*/ 1832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3037" y="21600"/>
                        </a:lnTo>
                        <a:lnTo>
                          <a:pt x="18563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51" name="AutoShape 67"/>
                  <p:cNvSpPr>
                    <a:spLocks noChangeArrowheads="1"/>
                  </p:cNvSpPr>
                  <p:nvPr/>
                </p:nvSpPr>
                <p:spPr bwMode="auto">
                  <a:xfrm>
                    <a:off x="4835" y="2001"/>
                    <a:ext cx="301" cy="1285"/>
                  </a:xfrm>
                  <a:prstGeom prst="roundRect">
                    <a:avLst>
                      <a:gd name="adj" fmla="val 4162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52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4727" y="3289"/>
                    <a:ext cx="527" cy="32"/>
                  </a:xfrm>
                  <a:prstGeom prst="roundRect">
                    <a:avLst>
                      <a:gd name="adj" fmla="val 40000"/>
                    </a:avLst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53" name="AutoShape 6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4968" y="1834"/>
                    <a:ext cx="36" cy="296"/>
                  </a:xfrm>
                  <a:prstGeom prst="homePlate">
                    <a:avLst>
                      <a:gd name="adj" fmla="val 81824"/>
                    </a:avLst>
                  </a:prstGeom>
                  <a:noFill/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936" name="Group 70"/>
                <p:cNvGrpSpPr>
                  <a:grpSpLocks/>
                </p:cNvGrpSpPr>
                <p:nvPr/>
              </p:nvGrpSpPr>
              <p:grpSpPr bwMode="auto">
                <a:xfrm>
                  <a:off x="4985" y="2091"/>
                  <a:ext cx="122" cy="859"/>
                  <a:chOff x="4985" y="2091"/>
                  <a:chExt cx="122" cy="859"/>
                </a:xfrm>
              </p:grpSpPr>
              <p:sp>
                <p:nvSpPr>
                  <p:cNvPr id="33937" name="Line 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091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38" name="Line 7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985" y="2871"/>
                    <a:ext cx="122" cy="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39" name="Line 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163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0" name="Line 7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949"/>
                    <a:ext cx="12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1" name="Line 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235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2" name="Line 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6" y="2306"/>
                    <a:ext cx="121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3" name="Line 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733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4" name="Line 7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380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5" name="Line 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519"/>
                    <a:ext cx="12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6" name="Line 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661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7" name="Line 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449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8" name="Line 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591"/>
                    <a:ext cx="12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49" name="Line 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985" y="2805"/>
                    <a:ext cx="122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3910" name="Group 84"/>
            <p:cNvGrpSpPr>
              <a:grpSpLocks/>
            </p:cNvGrpSpPr>
            <p:nvPr/>
          </p:nvGrpSpPr>
          <p:grpSpPr bwMode="auto">
            <a:xfrm>
              <a:off x="2562" y="443"/>
              <a:ext cx="857" cy="1674"/>
              <a:chOff x="4507" y="307"/>
              <a:chExt cx="857" cy="1674"/>
            </a:xfrm>
          </p:grpSpPr>
          <p:sp>
            <p:nvSpPr>
              <p:cNvPr id="33911" name="AutoShape 85"/>
              <p:cNvSpPr>
                <a:spLocks noChangeArrowheads="1"/>
              </p:cNvSpPr>
              <p:nvPr/>
            </p:nvSpPr>
            <p:spPr bwMode="auto">
              <a:xfrm>
                <a:off x="4658" y="1061"/>
                <a:ext cx="701" cy="338"/>
              </a:xfrm>
              <a:prstGeom prst="octagon">
                <a:avLst>
                  <a:gd name="adj" fmla="val 499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12" name="Line 86"/>
              <p:cNvSpPr>
                <a:spLocks noChangeShapeType="1"/>
              </p:cNvSpPr>
              <p:nvPr/>
            </p:nvSpPr>
            <p:spPr bwMode="auto">
              <a:xfrm flipV="1">
                <a:off x="4653" y="408"/>
                <a:ext cx="711" cy="1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913" name="Group 87"/>
              <p:cNvGrpSpPr>
                <a:grpSpLocks/>
              </p:cNvGrpSpPr>
              <p:nvPr/>
            </p:nvGrpSpPr>
            <p:grpSpPr bwMode="auto">
              <a:xfrm>
                <a:off x="4507" y="307"/>
                <a:ext cx="852" cy="1674"/>
                <a:chOff x="4507" y="307"/>
                <a:chExt cx="852" cy="1674"/>
              </a:xfrm>
            </p:grpSpPr>
            <p:grpSp>
              <p:nvGrpSpPr>
                <p:cNvPr id="33914" name="Group 88"/>
                <p:cNvGrpSpPr>
                  <a:grpSpLocks/>
                </p:cNvGrpSpPr>
                <p:nvPr/>
              </p:nvGrpSpPr>
              <p:grpSpPr bwMode="auto">
                <a:xfrm>
                  <a:off x="4507" y="307"/>
                  <a:ext cx="852" cy="1674"/>
                  <a:chOff x="4507" y="307"/>
                  <a:chExt cx="852" cy="1674"/>
                </a:xfrm>
              </p:grpSpPr>
              <p:grpSp>
                <p:nvGrpSpPr>
                  <p:cNvPr id="33916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4507" y="1212"/>
                    <a:ext cx="720" cy="769"/>
                    <a:chOff x="4507" y="1212"/>
                    <a:chExt cx="720" cy="769"/>
                  </a:xfrm>
                </p:grpSpPr>
                <p:sp>
                  <p:nvSpPr>
                    <p:cNvPr id="33918" name="AutoShape 90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4849" y="1324"/>
                      <a:ext cx="284" cy="60"/>
                    </a:xfrm>
                    <a:prstGeom prst="homePlate">
                      <a:avLst>
                        <a:gd name="adj" fmla="val 71088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919" name="AutoShape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11" y="1419"/>
                      <a:ext cx="169" cy="30"/>
                    </a:xfrm>
                    <a:prstGeom prst="roundRect">
                      <a:avLst>
                        <a:gd name="adj" fmla="val 12495"/>
                      </a:avLst>
                    </a:prstGeom>
                    <a:solidFill>
                      <a:srgbClr val="919191"/>
                    </a:solidFill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920" name="Oval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70" y="1471"/>
                      <a:ext cx="447" cy="26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921" name="AutoShap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60" y="1478"/>
                      <a:ext cx="467" cy="52"/>
                    </a:xfrm>
                    <a:prstGeom prst="octagon">
                      <a:avLst>
                        <a:gd name="adj" fmla="val 29282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33922" name="Group 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7" y="1676"/>
                      <a:ext cx="592" cy="305"/>
                      <a:chOff x="4507" y="1676"/>
                      <a:chExt cx="592" cy="305"/>
                    </a:xfrm>
                  </p:grpSpPr>
                  <p:sp>
                    <p:nvSpPr>
                      <p:cNvPr id="33924" name="AutoShape 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69" y="1806"/>
                        <a:ext cx="43" cy="146"/>
                      </a:xfrm>
                      <a:prstGeom prst="roundRect">
                        <a:avLst>
                          <a:gd name="adj" fmla="val 12495"/>
                        </a:avLst>
                      </a:prstGeom>
                      <a:solidFill>
                        <a:schemeClr val="bg2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25" name="Rectangle 9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13" y="1853"/>
                        <a:ext cx="152" cy="45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B7A5"/>
                          </a:gs>
                          <a:gs pos="100000">
                            <a:srgbClr val="00A494"/>
                          </a:gs>
                        </a:gsLst>
                        <a:lin ang="5400000" scaled="1"/>
                      </a:gra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26" name="AutoShape 97"/>
                      <p:cNvSpPr>
                        <a:spLocks noChangeArrowheads="1"/>
                      </p:cNvSpPr>
                      <p:nvPr/>
                    </p:nvSpPr>
                    <p:spPr bwMode="auto">
                      <a:xfrm rot="-5400000">
                        <a:off x="4895" y="1668"/>
                        <a:ext cx="196" cy="212"/>
                      </a:xfrm>
                      <a:prstGeom prst="homePlate">
                        <a:avLst>
                          <a:gd name="adj" fmla="val 33333"/>
                        </a:avLst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27" name="AutoShape 98"/>
                      <p:cNvSpPr>
                        <a:spLocks noChangeArrowheads="1"/>
                      </p:cNvSpPr>
                      <p:nvPr/>
                    </p:nvSpPr>
                    <p:spPr bwMode="auto">
                      <a:xfrm rot="4260000">
                        <a:off x="4828" y="1825"/>
                        <a:ext cx="18" cy="97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28" name="AutoShape 99"/>
                      <p:cNvSpPr>
                        <a:spLocks noChangeArrowheads="1"/>
                      </p:cNvSpPr>
                      <p:nvPr/>
                    </p:nvSpPr>
                    <p:spPr bwMode="auto">
                      <a:xfrm rot="7200000">
                        <a:off x="4827" y="1751"/>
                        <a:ext cx="22" cy="110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929" name="AutoShape 100"/>
                      <p:cNvSpPr>
                        <a:spLocks noChangeArrowheads="1"/>
                      </p:cNvSpPr>
                      <p:nvPr/>
                    </p:nvSpPr>
                    <p:spPr bwMode="auto">
                      <a:xfrm rot="1200000">
                        <a:off x="4755" y="1784"/>
                        <a:ext cx="22" cy="111"/>
                      </a:xfrm>
                      <a:prstGeom prst="diamond">
                        <a:avLst/>
                      </a:prstGeom>
                      <a:solidFill>
                        <a:srgbClr val="0CD5C4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33930" name="Group 10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07" y="1921"/>
                        <a:ext cx="290" cy="60"/>
                        <a:chOff x="4507" y="1921"/>
                        <a:chExt cx="290" cy="60"/>
                      </a:xfrm>
                    </p:grpSpPr>
                    <p:sp>
                      <p:nvSpPr>
                        <p:cNvPr id="33931" name="AutoShap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660000">
                          <a:off x="4507" y="1921"/>
                          <a:ext cx="290" cy="32"/>
                        </a:xfrm>
                        <a:prstGeom prst="octagon">
                          <a:avLst>
                            <a:gd name="adj" fmla="val 29282"/>
                          </a:avLst>
                        </a:prstGeom>
                        <a:solidFill>
                          <a:srgbClr val="0CD5C4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932" name="Rectangle 10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660000">
                          <a:off x="4574" y="1953"/>
                          <a:ext cx="206" cy="28"/>
                        </a:xfrm>
                        <a:prstGeom prst="rect">
                          <a:avLst/>
                        </a:prstGeom>
                        <a:solidFill>
                          <a:srgbClr val="0CD5C4"/>
                        </a:solidFill>
                        <a:ln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sp>
                  <p:nvSpPr>
                    <p:cNvPr id="33923" name="Oval 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07" y="1599"/>
                      <a:ext cx="50" cy="48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00B7A5"/>
                        </a:gs>
                        <a:gs pos="100000">
                          <a:srgbClr val="00A494"/>
                        </a:gs>
                      </a:gsLst>
                      <a:lin ang="5400000" scaled="1"/>
                    </a:gra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3917" name="AutoShape 105"/>
                  <p:cNvSpPr>
                    <a:spLocks noChangeArrowheads="1"/>
                  </p:cNvSpPr>
                  <p:nvPr/>
                </p:nvSpPr>
                <p:spPr bwMode="auto">
                  <a:xfrm>
                    <a:off x="4658" y="307"/>
                    <a:ext cx="701" cy="1000"/>
                  </a:xfrm>
                  <a:prstGeom prst="roundRect">
                    <a:avLst>
                      <a:gd name="adj" fmla="val 12495"/>
                    </a:avLst>
                  </a:prstGeom>
                  <a:solidFill>
                    <a:srgbClr val="919191"/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915" name="AutoShape 106"/>
                <p:cNvSpPr>
                  <a:spLocks noChangeArrowheads="1"/>
                </p:cNvSpPr>
                <p:nvPr/>
              </p:nvSpPr>
              <p:spPr bwMode="auto">
                <a:xfrm rot="-5400000">
                  <a:off x="4849" y="1125"/>
                  <a:ext cx="284" cy="60"/>
                </a:xfrm>
                <a:prstGeom prst="homePlate">
                  <a:avLst>
                    <a:gd name="adj" fmla="val 319719"/>
                  </a:avLst>
                </a:prstGeom>
                <a:solidFill>
                  <a:schemeClr val="tx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3798" name="Line 107"/>
          <p:cNvSpPr>
            <a:spLocks noChangeShapeType="1"/>
          </p:cNvSpPr>
          <p:nvPr/>
        </p:nvSpPr>
        <p:spPr bwMode="auto">
          <a:xfrm>
            <a:off x="7236916" y="3573463"/>
            <a:ext cx="431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799" name="Line 108"/>
          <p:cNvSpPr>
            <a:spLocks noChangeShapeType="1"/>
          </p:cNvSpPr>
          <p:nvPr/>
        </p:nvSpPr>
        <p:spPr bwMode="auto">
          <a:xfrm>
            <a:off x="1691680" y="3573463"/>
            <a:ext cx="4752528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3800" name="Group 109"/>
          <p:cNvGrpSpPr>
            <a:grpSpLocks/>
          </p:cNvGrpSpPr>
          <p:nvPr/>
        </p:nvGrpSpPr>
        <p:grpSpPr bwMode="auto">
          <a:xfrm>
            <a:off x="7821116" y="3084513"/>
            <a:ext cx="495300" cy="1136650"/>
            <a:chOff x="3254" y="1801"/>
            <a:chExt cx="312" cy="716"/>
          </a:xfrm>
        </p:grpSpPr>
        <p:grpSp>
          <p:nvGrpSpPr>
            <p:cNvPr id="33889" name="Group 110"/>
            <p:cNvGrpSpPr>
              <a:grpSpLocks/>
            </p:cNvGrpSpPr>
            <p:nvPr/>
          </p:nvGrpSpPr>
          <p:grpSpPr bwMode="auto">
            <a:xfrm>
              <a:off x="3302" y="1801"/>
              <a:ext cx="264" cy="329"/>
              <a:chOff x="4652" y="2302"/>
              <a:chExt cx="720" cy="769"/>
            </a:xfrm>
          </p:grpSpPr>
          <p:sp>
            <p:nvSpPr>
              <p:cNvPr id="33894" name="AutoShape 111"/>
              <p:cNvSpPr>
                <a:spLocks noChangeArrowheads="1"/>
              </p:cNvSpPr>
              <p:nvPr/>
            </p:nvSpPr>
            <p:spPr bwMode="auto">
              <a:xfrm rot="16200000" flipH="1">
                <a:off x="4745" y="2899"/>
                <a:ext cx="284" cy="60"/>
              </a:xfrm>
              <a:prstGeom prst="homePlate">
                <a:avLst>
                  <a:gd name="adj" fmla="val 71088"/>
                </a:avLst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95" name="AutoShape 112"/>
              <p:cNvSpPr>
                <a:spLocks noChangeArrowheads="1"/>
              </p:cNvSpPr>
              <p:nvPr/>
            </p:nvSpPr>
            <p:spPr bwMode="auto">
              <a:xfrm>
                <a:off x="4799" y="2834"/>
                <a:ext cx="169" cy="3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96" name="Oval 113"/>
              <p:cNvSpPr>
                <a:spLocks noChangeArrowheads="1"/>
              </p:cNvSpPr>
              <p:nvPr/>
            </p:nvSpPr>
            <p:spPr bwMode="auto">
              <a:xfrm>
                <a:off x="4662" y="2548"/>
                <a:ext cx="447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97" name="AutoShape 114"/>
              <p:cNvSpPr>
                <a:spLocks noChangeArrowheads="1"/>
              </p:cNvSpPr>
              <p:nvPr/>
            </p:nvSpPr>
            <p:spPr bwMode="auto">
              <a:xfrm>
                <a:off x="4652" y="2753"/>
                <a:ext cx="467" cy="52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898" name="Group 115"/>
              <p:cNvGrpSpPr>
                <a:grpSpLocks/>
              </p:cNvGrpSpPr>
              <p:nvPr/>
            </p:nvGrpSpPr>
            <p:grpSpPr bwMode="auto">
              <a:xfrm>
                <a:off x="4780" y="2302"/>
                <a:ext cx="592" cy="305"/>
                <a:chOff x="4780" y="2302"/>
                <a:chExt cx="592" cy="305"/>
              </a:xfrm>
            </p:grpSpPr>
            <p:sp>
              <p:nvSpPr>
                <p:cNvPr id="33900" name="AutoShape 116"/>
                <p:cNvSpPr>
                  <a:spLocks noChangeArrowheads="1"/>
                </p:cNvSpPr>
                <p:nvPr/>
              </p:nvSpPr>
              <p:spPr bwMode="auto">
                <a:xfrm>
                  <a:off x="4867" y="2331"/>
                  <a:ext cx="43" cy="146"/>
                </a:xfrm>
                <a:prstGeom prst="roundRect">
                  <a:avLst>
                    <a:gd name="adj" fmla="val 12495"/>
                  </a:avLst>
                </a:prstGeom>
                <a:solidFill>
                  <a:schemeClr val="bg2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01" name="Rectangle 117"/>
                <p:cNvSpPr>
                  <a:spLocks noChangeArrowheads="1"/>
                </p:cNvSpPr>
                <p:nvPr/>
              </p:nvSpPr>
              <p:spPr bwMode="auto">
                <a:xfrm>
                  <a:off x="4814" y="2385"/>
                  <a:ext cx="152" cy="45"/>
                </a:xfrm>
                <a:prstGeom prst="rect">
                  <a:avLst/>
                </a:prstGeom>
                <a:gradFill rotWithShape="0">
                  <a:gsLst>
                    <a:gs pos="0">
                      <a:srgbClr val="00B7A5"/>
                    </a:gs>
                    <a:gs pos="100000">
                      <a:srgbClr val="00A494"/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02" name="AutoShape 118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88" y="2403"/>
                  <a:ext cx="196" cy="212"/>
                </a:xfrm>
                <a:prstGeom prst="homePlate">
                  <a:avLst>
                    <a:gd name="adj" fmla="val 33333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03" name="AutoShape 119"/>
                <p:cNvSpPr>
                  <a:spLocks noChangeArrowheads="1"/>
                </p:cNvSpPr>
                <p:nvPr/>
              </p:nvSpPr>
              <p:spPr bwMode="auto">
                <a:xfrm rot="-6540000">
                  <a:off x="5033" y="2362"/>
                  <a:ext cx="18" cy="97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04" name="AutoShape 120"/>
                <p:cNvSpPr>
                  <a:spLocks noChangeArrowheads="1"/>
                </p:cNvSpPr>
                <p:nvPr/>
              </p:nvSpPr>
              <p:spPr bwMode="auto">
                <a:xfrm rot="-3600000">
                  <a:off x="5030" y="2422"/>
                  <a:ext cx="22" cy="110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905" name="AutoShape 121"/>
                <p:cNvSpPr>
                  <a:spLocks noChangeArrowheads="1"/>
                </p:cNvSpPr>
                <p:nvPr/>
              </p:nvSpPr>
              <p:spPr bwMode="auto">
                <a:xfrm rot="-9600000">
                  <a:off x="5102" y="2389"/>
                  <a:ext cx="22" cy="111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3906" name="Group 122"/>
                <p:cNvGrpSpPr>
                  <a:grpSpLocks/>
                </p:cNvGrpSpPr>
                <p:nvPr/>
              </p:nvGrpSpPr>
              <p:grpSpPr bwMode="auto">
                <a:xfrm>
                  <a:off x="5082" y="2302"/>
                  <a:ext cx="290" cy="60"/>
                  <a:chOff x="5082" y="2302"/>
                  <a:chExt cx="290" cy="60"/>
                </a:xfrm>
              </p:grpSpPr>
              <p:sp>
                <p:nvSpPr>
                  <p:cNvPr id="33907" name="AutoShape 123"/>
                  <p:cNvSpPr>
                    <a:spLocks noChangeArrowheads="1"/>
                  </p:cNvSpPr>
                  <p:nvPr/>
                </p:nvSpPr>
                <p:spPr bwMode="auto">
                  <a:xfrm rot="10140000">
                    <a:off x="5082" y="2330"/>
                    <a:ext cx="290" cy="32"/>
                  </a:xfrm>
                  <a:prstGeom prst="octagon">
                    <a:avLst>
                      <a:gd name="adj" fmla="val 29282"/>
                    </a:avLst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908" name="Rectangle 124"/>
                  <p:cNvSpPr>
                    <a:spLocks noChangeArrowheads="1"/>
                  </p:cNvSpPr>
                  <p:nvPr/>
                </p:nvSpPr>
                <p:spPr bwMode="auto">
                  <a:xfrm rot="10140000">
                    <a:off x="5099" y="2302"/>
                    <a:ext cx="206" cy="28"/>
                  </a:xfrm>
                  <a:prstGeom prst="rect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33899" name="Oval 125"/>
              <p:cNvSpPr>
                <a:spLocks noChangeArrowheads="1"/>
              </p:cNvSpPr>
              <p:nvPr/>
            </p:nvSpPr>
            <p:spPr bwMode="auto">
              <a:xfrm>
                <a:off x="4722" y="2636"/>
                <a:ext cx="50" cy="48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3890" name="AutoShape 126"/>
            <p:cNvSpPr>
              <a:spLocks noChangeArrowheads="1"/>
            </p:cNvSpPr>
            <p:nvPr/>
          </p:nvSpPr>
          <p:spPr bwMode="auto">
            <a:xfrm>
              <a:off x="3254" y="2050"/>
              <a:ext cx="257" cy="144"/>
            </a:xfrm>
            <a:prstGeom prst="octagon">
              <a:avLst>
                <a:gd name="adj" fmla="val 499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91" name="AutoShape 127"/>
            <p:cNvSpPr>
              <a:spLocks noChangeArrowheads="1"/>
            </p:cNvSpPr>
            <p:nvPr/>
          </p:nvSpPr>
          <p:spPr bwMode="auto">
            <a:xfrm>
              <a:off x="3254" y="2089"/>
              <a:ext cx="257" cy="428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92" name="Line 128"/>
            <p:cNvSpPr>
              <a:spLocks noChangeShapeType="1"/>
            </p:cNvSpPr>
            <p:nvPr/>
          </p:nvSpPr>
          <p:spPr bwMode="auto">
            <a:xfrm flipH="1">
              <a:off x="3264" y="2470"/>
              <a:ext cx="25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93" name="AutoShape 129"/>
            <p:cNvSpPr>
              <a:spLocks noChangeArrowheads="1"/>
            </p:cNvSpPr>
            <p:nvPr/>
          </p:nvSpPr>
          <p:spPr bwMode="auto">
            <a:xfrm rot="16200000" flipH="1">
              <a:off x="3328" y="2143"/>
              <a:ext cx="122" cy="22"/>
            </a:xfrm>
            <a:prstGeom prst="homePlate">
              <a:avLst>
                <a:gd name="adj" fmla="val 374575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3801" name="Group 130"/>
          <p:cNvGrpSpPr>
            <a:grpSpLocks/>
          </p:cNvGrpSpPr>
          <p:nvPr/>
        </p:nvGrpSpPr>
        <p:grpSpPr bwMode="auto">
          <a:xfrm>
            <a:off x="7867154" y="1700213"/>
            <a:ext cx="306387" cy="1179512"/>
            <a:chOff x="4619" y="795"/>
            <a:chExt cx="527" cy="1737"/>
          </a:xfrm>
        </p:grpSpPr>
        <p:grpSp>
          <p:nvGrpSpPr>
            <p:cNvPr id="33861" name="Group 131"/>
            <p:cNvGrpSpPr>
              <a:grpSpLocks/>
            </p:cNvGrpSpPr>
            <p:nvPr/>
          </p:nvGrpSpPr>
          <p:grpSpPr bwMode="auto">
            <a:xfrm>
              <a:off x="4702" y="795"/>
              <a:ext cx="375" cy="1561"/>
              <a:chOff x="4702" y="795"/>
              <a:chExt cx="375" cy="1561"/>
            </a:xfrm>
          </p:grpSpPr>
          <p:sp>
            <p:nvSpPr>
              <p:cNvPr id="33882" name="AutoShape 132"/>
              <p:cNvSpPr>
                <a:spLocks noChangeArrowheads="1"/>
              </p:cNvSpPr>
              <p:nvPr/>
            </p:nvSpPr>
            <p:spPr bwMode="auto">
              <a:xfrm>
                <a:off x="4752" y="815"/>
                <a:ext cx="276" cy="1446"/>
              </a:xfrm>
              <a:prstGeom prst="roundRect">
                <a:avLst>
                  <a:gd name="adj" fmla="val 17009"/>
                </a:avLst>
              </a:prstGeom>
              <a:solidFill>
                <a:srgbClr val="00AE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83" name="AutoShape 133"/>
              <p:cNvSpPr>
                <a:spLocks noChangeArrowheads="1"/>
              </p:cNvSpPr>
              <p:nvPr/>
            </p:nvSpPr>
            <p:spPr bwMode="auto">
              <a:xfrm>
                <a:off x="4702" y="795"/>
                <a:ext cx="375" cy="43"/>
              </a:xfrm>
              <a:prstGeom prst="roundRect">
                <a:avLst>
                  <a:gd name="adj" fmla="val 26667"/>
                </a:avLst>
              </a:prstGeom>
              <a:solidFill>
                <a:srgbClr val="00AE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84" name="Rectangle 134"/>
              <p:cNvSpPr>
                <a:spLocks noChangeArrowheads="1"/>
              </p:cNvSpPr>
              <p:nvPr/>
            </p:nvSpPr>
            <p:spPr bwMode="auto">
              <a:xfrm>
                <a:off x="4882" y="845"/>
                <a:ext cx="16" cy="1413"/>
              </a:xfrm>
              <a:prstGeom prst="rect">
                <a:avLst/>
              </a:prstGeom>
              <a:solidFill>
                <a:srgbClr val="51DC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885" name="Group 135"/>
              <p:cNvGrpSpPr>
                <a:grpSpLocks/>
              </p:cNvGrpSpPr>
              <p:nvPr/>
            </p:nvGrpSpPr>
            <p:grpSpPr bwMode="auto">
              <a:xfrm>
                <a:off x="4743" y="2261"/>
                <a:ext cx="296" cy="95"/>
                <a:chOff x="4743" y="2261"/>
                <a:chExt cx="296" cy="95"/>
              </a:xfrm>
            </p:grpSpPr>
            <p:sp>
              <p:nvSpPr>
                <p:cNvPr id="33886" name="Rectangle 136"/>
                <p:cNvSpPr>
                  <a:spLocks noChangeArrowheads="1"/>
                </p:cNvSpPr>
                <p:nvPr/>
              </p:nvSpPr>
              <p:spPr bwMode="auto">
                <a:xfrm>
                  <a:off x="4837" y="2261"/>
                  <a:ext cx="109" cy="46"/>
                </a:xfrm>
                <a:prstGeom prst="rect">
                  <a:avLst/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7" name="AutoShape 137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869" y="2189"/>
                  <a:ext cx="42" cy="292"/>
                </a:xfrm>
                <a:prstGeom prst="homePlate">
                  <a:avLst>
                    <a:gd name="adj" fmla="val 81824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8" name="AutoShape 138"/>
                <p:cNvSpPr>
                  <a:spLocks noChangeArrowheads="1"/>
                </p:cNvSpPr>
                <p:nvPr/>
              </p:nvSpPr>
              <p:spPr bwMode="auto">
                <a:xfrm>
                  <a:off x="4743" y="2304"/>
                  <a:ext cx="296" cy="9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00AE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33862" name="Group 139"/>
            <p:cNvGrpSpPr>
              <a:grpSpLocks/>
            </p:cNvGrpSpPr>
            <p:nvPr/>
          </p:nvGrpSpPr>
          <p:grpSpPr bwMode="auto">
            <a:xfrm>
              <a:off x="4619" y="1000"/>
              <a:ext cx="527" cy="1532"/>
              <a:chOff x="4619" y="1000"/>
              <a:chExt cx="527" cy="1532"/>
            </a:xfrm>
          </p:grpSpPr>
          <p:grpSp>
            <p:nvGrpSpPr>
              <p:cNvPr id="33863" name="Group 140"/>
              <p:cNvGrpSpPr>
                <a:grpSpLocks/>
              </p:cNvGrpSpPr>
              <p:nvPr/>
            </p:nvGrpSpPr>
            <p:grpSpPr bwMode="auto">
              <a:xfrm>
                <a:off x="4619" y="1000"/>
                <a:ext cx="527" cy="1532"/>
                <a:chOff x="4619" y="1000"/>
                <a:chExt cx="527" cy="1532"/>
              </a:xfrm>
            </p:grpSpPr>
            <p:sp>
              <p:nvSpPr>
                <p:cNvPr id="33878" name="AutoShape 141"/>
                <p:cNvSpPr>
                  <a:spLocks noChangeArrowheads="1"/>
                </p:cNvSpPr>
                <p:nvPr/>
              </p:nvSpPr>
              <p:spPr bwMode="auto">
                <a:xfrm rot="10800000" flipH="1" flipV="1">
                  <a:off x="4854" y="2354"/>
                  <a:ext cx="67" cy="17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224 w 21600"/>
                    <a:gd name="T13" fmla="*/ 3276 h 21600"/>
                    <a:gd name="T14" fmla="*/ 18376 w 21600"/>
                    <a:gd name="T15" fmla="*/ 1832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037" y="21600"/>
                      </a:lnTo>
                      <a:lnTo>
                        <a:pt x="1856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9" name="AutoShape 142"/>
                <p:cNvSpPr>
                  <a:spLocks noChangeArrowheads="1"/>
                </p:cNvSpPr>
                <p:nvPr/>
              </p:nvSpPr>
              <p:spPr bwMode="auto">
                <a:xfrm>
                  <a:off x="4737" y="1035"/>
                  <a:ext cx="301" cy="1285"/>
                </a:xfrm>
                <a:prstGeom prst="roundRect">
                  <a:avLst>
                    <a:gd name="adj" fmla="val 4162"/>
                  </a:avLst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0" name="AutoShape 143"/>
                <p:cNvSpPr>
                  <a:spLocks noChangeArrowheads="1"/>
                </p:cNvSpPr>
                <p:nvPr/>
              </p:nvSpPr>
              <p:spPr bwMode="auto">
                <a:xfrm>
                  <a:off x="4619" y="1000"/>
                  <a:ext cx="527" cy="32"/>
                </a:xfrm>
                <a:prstGeom prst="roundRect">
                  <a:avLst>
                    <a:gd name="adj" fmla="val 40000"/>
                  </a:avLst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1" name="AutoShape 144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868" y="2191"/>
                  <a:ext cx="36" cy="296"/>
                </a:xfrm>
                <a:prstGeom prst="homePlate">
                  <a:avLst>
                    <a:gd name="adj" fmla="val 81824"/>
                  </a:avLst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3864" name="Group 145"/>
              <p:cNvGrpSpPr>
                <a:grpSpLocks/>
              </p:cNvGrpSpPr>
              <p:nvPr/>
            </p:nvGrpSpPr>
            <p:grpSpPr bwMode="auto">
              <a:xfrm>
                <a:off x="4774" y="1367"/>
                <a:ext cx="106" cy="863"/>
                <a:chOff x="4774" y="1367"/>
                <a:chExt cx="106" cy="863"/>
              </a:xfrm>
            </p:grpSpPr>
            <p:sp>
              <p:nvSpPr>
                <p:cNvPr id="33865" name="Line 146"/>
                <p:cNvSpPr>
                  <a:spLocks noChangeShapeType="1"/>
                </p:cNvSpPr>
                <p:nvPr/>
              </p:nvSpPr>
              <p:spPr bwMode="auto">
                <a:xfrm>
                  <a:off x="4774" y="2230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66" name="Line 147"/>
                <p:cNvSpPr>
                  <a:spLocks noChangeShapeType="1"/>
                </p:cNvSpPr>
                <p:nvPr/>
              </p:nvSpPr>
              <p:spPr bwMode="auto">
                <a:xfrm>
                  <a:off x="4774" y="1445"/>
                  <a:ext cx="106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67" name="Line 148"/>
                <p:cNvSpPr>
                  <a:spLocks noChangeShapeType="1"/>
                </p:cNvSpPr>
                <p:nvPr/>
              </p:nvSpPr>
              <p:spPr bwMode="auto">
                <a:xfrm>
                  <a:off x="4774" y="2158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68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4774" y="1367"/>
                  <a:ext cx="106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69" name="Line 150"/>
                <p:cNvSpPr>
                  <a:spLocks noChangeShapeType="1"/>
                </p:cNvSpPr>
                <p:nvPr/>
              </p:nvSpPr>
              <p:spPr bwMode="auto">
                <a:xfrm>
                  <a:off x="4774" y="2086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0" name="Line 151"/>
                <p:cNvSpPr>
                  <a:spLocks noChangeShapeType="1"/>
                </p:cNvSpPr>
                <p:nvPr/>
              </p:nvSpPr>
              <p:spPr bwMode="auto">
                <a:xfrm>
                  <a:off x="4774" y="2015"/>
                  <a:ext cx="10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1" name="Line 152"/>
                <p:cNvSpPr>
                  <a:spLocks noChangeShapeType="1"/>
                </p:cNvSpPr>
                <p:nvPr/>
              </p:nvSpPr>
              <p:spPr bwMode="auto">
                <a:xfrm>
                  <a:off x="4774" y="1588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2" name="Line 153"/>
                <p:cNvSpPr>
                  <a:spLocks noChangeShapeType="1"/>
                </p:cNvSpPr>
                <p:nvPr/>
              </p:nvSpPr>
              <p:spPr bwMode="auto">
                <a:xfrm>
                  <a:off x="4774" y="1941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3" name="Line 154"/>
                <p:cNvSpPr>
                  <a:spLocks noChangeShapeType="1"/>
                </p:cNvSpPr>
                <p:nvPr/>
              </p:nvSpPr>
              <p:spPr bwMode="auto">
                <a:xfrm flipV="1">
                  <a:off x="4774" y="1797"/>
                  <a:ext cx="106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4" name="Line 155"/>
                <p:cNvSpPr>
                  <a:spLocks noChangeShapeType="1"/>
                </p:cNvSpPr>
                <p:nvPr/>
              </p:nvSpPr>
              <p:spPr bwMode="auto">
                <a:xfrm>
                  <a:off x="4774" y="1660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5" name="Line 156"/>
                <p:cNvSpPr>
                  <a:spLocks noChangeShapeType="1"/>
                </p:cNvSpPr>
                <p:nvPr/>
              </p:nvSpPr>
              <p:spPr bwMode="auto">
                <a:xfrm>
                  <a:off x="4774" y="1872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6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4774" y="1725"/>
                  <a:ext cx="106" cy="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77" name="Line 158"/>
                <p:cNvSpPr>
                  <a:spLocks noChangeShapeType="1"/>
                </p:cNvSpPr>
                <p:nvPr/>
              </p:nvSpPr>
              <p:spPr bwMode="auto">
                <a:xfrm>
                  <a:off x="4774" y="1516"/>
                  <a:ext cx="106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3802" name="Group 159"/>
          <p:cNvGrpSpPr>
            <a:grpSpLocks/>
          </p:cNvGrpSpPr>
          <p:nvPr/>
        </p:nvGrpSpPr>
        <p:grpSpPr bwMode="auto">
          <a:xfrm>
            <a:off x="6732091" y="4508500"/>
            <a:ext cx="431800" cy="1223963"/>
            <a:chOff x="4508" y="2140"/>
            <a:chExt cx="727" cy="1836"/>
          </a:xfrm>
        </p:grpSpPr>
        <p:grpSp>
          <p:nvGrpSpPr>
            <p:cNvPr id="33842" name="Group 160"/>
            <p:cNvGrpSpPr>
              <a:grpSpLocks/>
            </p:cNvGrpSpPr>
            <p:nvPr/>
          </p:nvGrpSpPr>
          <p:grpSpPr bwMode="auto">
            <a:xfrm>
              <a:off x="4653" y="2548"/>
              <a:ext cx="467" cy="316"/>
              <a:chOff x="4653" y="2548"/>
              <a:chExt cx="467" cy="316"/>
            </a:xfrm>
          </p:grpSpPr>
          <p:sp>
            <p:nvSpPr>
              <p:cNvPr id="33857" name="AutoShape 161"/>
              <p:cNvSpPr>
                <a:spLocks noChangeArrowheads="1"/>
              </p:cNvSpPr>
              <p:nvPr/>
            </p:nvSpPr>
            <p:spPr bwMode="auto">
              <a:xfrm>
                <a:off x="4653" y="2753"/>
                <a:ext cx="467" cy="52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58" name="Oval 162"/>
              <p:cNvSpPr>
                <a:spLocks noChangeArrowheads="1"/>
              </p:cNvSpPr>
              <p:nvPr/>
            </p:nvSpPr>
            <p:spPr bwMode="auto">
              <a:xfrm>
                <a:off x="4663" y="2548"/>
                <a:ext cx="447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59" name="AutoShape 163"/>
              <p:cNvSpPr>
                <a:spLocks noChangeArrowheads="1"/>
              </p:cNvSpPr>
              <p:nvPr/>
            </p:nvSpPr>
            <p:spPr bwMode="auto">
              <a:xfrm>
                <a:off x="4800" y="2834"/>
                <a:ext cx="169" cy="3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60" name="Oval 164"/>
              <p:cNvSpPr>
                <a:spLocks noChangeArrowheads="1"/>
              </p:cNvSpPr>
              <p:nvPr/>
            </p:nvSpPr>
            <p:spPr bwMode="auto">
              <a:xfrm>
                <a:off x="4723" y="2636"/>
                <a:ext cx="50" cy="48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843" name="Group 165"/>
            <p:cNvGrpSpPr>
              <a:grpSpLocks/>
            </p:cNvGrpSpPr>
            <p:nvPr/>
          </p:nvGrpSpPr>
          <p:grpSpPr bwMode="auto">
            <a:xfrm>
              <a:off x="4508" y="2140"/>
              <a:ext cx="727" cy="1836"/>
              <a:chOff x="4508" y="2140"/>
              <a:chExt cx="727" cy="1836"/>
            </a:xfrm>
          </p:grpSpPr>
          <p:grpSp>
            <p:nvGrpSpPr>
              <p:cNvPr id="33844" name="Group 166"/>
              <p:cNvGrpSpPr>
                <a:grpSpLocks/>
              </p:cNvGrpSpPr>
              <p:nvPr/>
            </p:nvGrpSpPr>
            <p:grpSpPr bwMode="auto">
              <a:xfrm>
                <a:off x="4508" y="2884"/>
                <a:ext cx="727" cy="1092"/>
                <a:chOff x="4508" y="2884"/>
                <a:chExt cx="727" cy="1092"/>
              </a:xfrm>
            </p:grpSpPr>
            <p:sp>
              <p:nvSpPr>
                <p:cNvPr id="33853" name="AutoShape 167"/>
                <p:cNvSpPr>
                  <a:spLocks noChangeArrowheads="1"/>
                </p:cNvSpPr>
                <p:nvPr/>
              </p:nvSpPr>
              <p:spPr bwMode="auto">
                <a:xfrm>
                  <a:off x="4521" y="2884"/>
                  <a:ext cx="701" cy="338"/>
                </a:xfrm>
                <a:prstGeom prst="octagon">
                  <a:avLst>
                    <a:gd name="adj" fmla="val 49995"/>
                  </a:avLst>
                </a:prstGeom>
                <a:solidFill>
                  <a:srgbClr val="919191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54" name="AutoShape 168"/>
                <p:cNvSpPr>
                  <a:spLocks noChangeArrowheads="1"/>
                </p:cNvSpPr>
                <p:nvPr/>
              </p:nvSpPr>
              <p:spPr bwMode="auto">
                <a:xfrm>
                  <a:off x="4521" y="2976"/>
                  <a:ext cx="701" cy="1000"/>
                </a:xfrm>
                <a:prstGeom prst="roundRect">
                  <a:avLst>
                    <a:gd name="adj" fmla="val 12495"/>
                  </a:avLst>
                </a:prstGeom>
                <a:solidFill>
                  <a:srgbClr val="919191"/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55" name="Line 169"/>
                <p:cNvSpPr>
                  <a:spLocks noChangeShapeType="1"/>
                </p:cNvSpPr>
                <p:nvPr/>
              </p:nvSpPr>
              <p:spPr bwMode="auto">
                <a:xfrm flipH="1">
                  <a:off x="4508" y="3868"/>
                  <a:ext cx="727" cy="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56" name="AutoShape 170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46" y="3098"/>
                  <a:ext cx="284" cy="60"/>
                </a:xfrm>
                <a:prstGeom prst="homePlate">
                  <a:avLst>
                    <a:gd name="adj" fmla="val 319719"/>
                  </a:avLst>
                </a:prstGeom>
                <a:solidFill>
                  <a:schemeClr val="tx1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33845" name="Group 171"/>
              <p:cNvGrpSpPr>
                <a:grpSpLocks/>
              </p:cNvGrpSpPr>
              <p:nvPr/>
            </p:nvGrpSpPr>
            <p:grpSpPr bwMode="auto">
              <a:xfrm>
                <a:off x="4780" y="2140"/>
                <a:ext cx="304" cy="465"/>
                <a:chOff x="4780" y="2140"/>
                <a:chExt cx="304" cy="465"/>
              </a:xfrm>
            </p:grpSpPr>
            <p:sp>
              <p:nvSpPr>
                <p:cNvPr id="33846" name="AutoShape 172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4788" y="2401"/>
                  <a:ext cx="196" cy="212"/>
                </a:xfrm>
                <a:prstGeom prst="homePlate">
                  <a:avLst>
                    <a:gd name="adj" fmla="val 33333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3847" name="Group 173"/>
                <p:cNvGrpSpPr>
                  <a:grpSpLocks/>
                </p:cNvGrpSpPr>
                <p:nvPr/>
              </p:nvGrpSpPr>
              <p:grpSpPr bwMode="auto">
                <a:xfrm>
                  <a:off x="4972" y="2140"/>
                  <a:ext cx="112" cy="344"/>
                  <a:chOff x="4972" y="2140"/>
                  <a:chExt cx="112" cy="344"/>
                </a:xfrm>
              </p:grpSpPr>
              <p:sp>
                <p:nvSpPr>
                  <p:cNvPr id="33848" name="AutoShape 174"/>
                  <p:cNvSpPr>
                    <a:spLocks noChangeArrowheads="1"/>
                  </p:cNvSpPr>
                  <p:nvPr/>
                </p:nvSpPr>
                <p:spPr bwMode="auto">
                  <a:xfrm rot="-4620000">
                    <a:off x="5025" y="2339"/>
                    <a:ext cx="18" cy="97"/>
                  </a:xfrm>
                  <a:prstGeom prst="diamond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49" name="AutoShape 175"/>
                  <p:cNvSpPr>
                    <a:spLocks noChangeArrowheads="1"/>
                  </p:cNvSpPr>
                  <p:nvPr/>
                </p:nvSpPr>
                <p:spPr bwMode="auto">
                  <a:xfrm>
                    <a:off x="4972" y="2372"/>
                    <a:ext cx="23" cy="112"/>
                  </a:xfrm>
                  <a:prstGeom prst="diamond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50" name="AutoShape 176"/>
                  <p:cNvSpPr>
                    <a:spLocks noChangeArrowheads="1"/>
                  </p:cNvSpPr>
                  <p:nvPr/>
                </p:nvSpPr>
                <p:spPr bwMode="auto">
                  <a:xfrm rot="-6960000">
                    <a:off x="5017" y="2406"/>
                    <a:ext cx="22" cy="111"/>
                  </a:xfrm>
                  <a:prstGeom prst="diamond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51" name="AutoShape 177"/>
                  <p:cNvSpPr>
                    <a:spLocks noChangeArrowheads="1"/>
                  </p:cNvSpPr>
                  <p:nvPr/>
                </p:nvSpPr>
                <p:spPr bwMode="auto">
                  <a:xfrm rot="5340000">
                    <a:off x="4919" y="2269"/>
                    <a:ext cx="290" cy="32"/>
                  </a:xfrm>
                  <a:prstGeom prst="octagon">
                    <a:avLst>
                      <a:gd name="adj" fmla="val 29282"/>
                    </a:avLst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52" name="Rectangle 178"/>
                  <p:cNvSpPr>
                    <a:spLocks noChangeArrowheads="1"/>
                  </p:cNvSpPr>
                  <p:nvPr/>
                </p:nvSpPr>
                <p:spPr bwMode="auto">
                  <a:xfrm rot="5340000">
                    <a:off x="4967" y="2277"/>
                    <a:ext cx="206" cy="28"/>
                  </a:xfrm>
                  <a:prstGeom prst="rect">
                    <a:avLst/>
                  </a:prstGeom>
                  <a:solidFill>
                    <a:srgbClr val="0CD5C4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3803" name="Group 179"/>
          <p:cNvGrpSpPr>
            <a:grpSpLocks/>
          </p:cNvGrpSpPr>
          <p:nvPr/>
        </p:nvGrpSpPr>
        <p:grpSpPr bwMode="auto">
          <a:xfrm>
            <a:off x="7813179" y="4652963"/>
            <a:ext cx="436562" cy="1079500"/>
            <a:chOff x="4508" y="2382"/>
            <a:chExt cx="730" cy="1594"/>
          </a:xfrm>
        </p:grpSpPr>
        <p:grpSp>
          <p:nvGrpSpPr>
            <p:cNvPr id="33824" name="Group 180"/>
            <p:cNvGrpSpPr>
              <a:grpSpLocks/>
            </p:cNvGrpSpPr>
            <p:nvPr/>
          </p:nvGrpSpPr>
          <p:grpSpPr bwMode="auto">
            <a:xfrm>
              <a:off x="4508" y="2884"/>
              <a:ext cx="730" cy="1092"/>
              <a:chOff x="4508" y="2884"/>
              <a:chExt cx="730" cy="1092"/>
            </a:xfrm>
          </p:grpSpPr>
          <p:sp>
            <p:nvSpPr>
              <p:cNvPr id="33838" name="AutoShape 181"/>
              <p:cNvSpPr>
                <a:spLocks noChangeArrowheads="1"/>
              </p:cNvSpPr>
              <p:nvPr/>
            </p:nvSpPr>
            <p:spPr bwMode="auto">
              <a:xfrm>
                <a:off x="4523" y="2884"/>
                <a:ext cx="701" cy="338"/>
              </a:xfrm>
              <a:prstGeom prst="octagon">
                <a:avLst>
                  <a:gd name="adj" fmla="val 499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39" name="AutoShape 182"/>
              <p:cNvSpPr>
                <a:spLocks noChangeArrowheads="1"/>
              </p:cNvSpPr>
              <p:nvPr/>
            </p:nvSpPr>
            <p:spPr bwMode="auto">
              <a:xfrm>
                <a:off x="4523" y="2976"/>
                <a:ext cx="701" cy="1000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40" name="Line 183"/>
              <p:cNvSpPr>
                <a:spLocks noChangeShapeType="1"/>
              </p:cNvSpPr>
              <p:nvPr/>
            </p:nvSpPr>
            <p:spPr bwMode="auto">
              <a:xfrm flipH="1">
                <a:off x="4508" y="3868"/>
                <a:ext cx="730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41" name="AutoShape 184"/>
              <p:cNvSpPr>
                <a:spLocks noChangeArrowheads="1"/>
              </p:cNvSpPr>
              <p:nvPr/>
            </p:nvSpPr>
            <p:spPr bwMode="auto">
              <a:xfrm rot="16200000" flipH="1">
                <a:off x="4747" y="3097"/>
                <a:ext cx="284" cy="62"/>
              </a:xfrm>
              <a:prstGeom prst="homePlate">
                <a:avLst>
                  <a:gd name="adj" fmla="val 309406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825" name="Group 185"/>
            <p:cNvGrpSpPr>
              <a:grpSpLocks/>
            </p:cNvGrpSpPr>
            <p:nvPr/>
          </p:nvGrpSpPr>
          <p:grpSpPr bwMode="auto">
            <a:xfrm>
              <a:off x="4656" y="2548"/>
              <a:ext cx="468" cy="316"/>
              <a:chOff x="4656" y="2548"/>
              <a:chExt cx="468" cy="316"/>
            </a:xfrm>
          </p:grpSpPr>
          <p:sp>
            <p:nvSpPr>
              <p:cNvPr id="33834" name="AutoShape 186"/>
              <p:cNvSpPr>
                <a:spLocks noChangeArrowheads="1"/>
              </p:cNvSpPr>
              <p:nvPr/>
            </p:nvSpPr>
            <p:spPr bwMode="auto">
              <a:xfrm>
                <a:off x="4656" y="2753"/>
                <a:ext cx="468" cy="51"/>
              </a:xfrm>
              <a:prstGeom prst="octagon">
                <a:avLst>
                  <a:gd name="adj" fmla="val 29282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35" name="Oval 187"/>
              <p:cNvSpPr>
                <a:spLocks noChangeArrowheads="1"/>
              </p:cNvSpPr>
              <p:nvPr/>
            </p:nvSpPr>
            <p:spPr bwMode="auto">
              <a:xfrm>
                <a:off x="4666" y="2548"/>
                <a:ext cx="448" cy="26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36" name="AutoShape 188"/>
              <p:cNvSpPr>
                <a:spLocks noChangeArrowheads="1"/>
              </p:cNvSpPr>
              <p:nvPr/>
            </p:nvSpPr>
            <p:spPr bwMode="auto">
              <a:xfrm>
                <a:off x="4800" y="2835"/>
                <a:ext cx="172" cy="29"/>
              </a:xfrm>
              <a:prstGeom prst="roundRect">
                <a:avLst>
                  <a:gd name="adj" fmla="val 12495"/>
                </a:avLst>
              </a:prstGeom>
              <a:solidFill>
                <a:srgbClr val="919191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37" name="Oval 189"/>
              <p:cNvSpPr>
                <a:spLocks noChangeArrowheads="1"/>
              </p:cNvSpPr>
              <p:nvPr/>
            </p:nvSpPr>
            <p:spPr bwMode="auto">
              <a:xfrm>
                <a:off x="4722" y="2634"/>
                <a:ext cx="52" cy="50"/>
              </a:xfrm>
              <a:prstGeom prst="ellipse">
                <a:avLst/>
              </a:prstGeom>
              <a:gradFill rotWithShape="0">
                <a:gsLst>
                  <a:gs pos="0">
                    <a:srgbClr val="00B7A5"/>
                  </a:gs>
                  <a:gs pos="100000">
                    <a:srgbClr val="00A494"/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826" name="Group 190"/>
            <p:cNvGrpSpPr>
              <a:grpSpLocks/>
            </p:cNvGrpSpPr>
            <p:nvPr/>
          </p:nvGrpSpPr>
          <p:grpSpPr bwMode="auto">
            <a:xfrm>
              <a:off x="4750" y="2382"/>
              <a:ext cx="338" cy="226"/>
              <a:chOff x="4750" y="2382"/>
              <a:chExt cx="338" cy="226"/>
            </a:xfrm>
          </p:grpSpPr>
          <p:sp>
            <p:nvSpPr>
              <p:cNvPr id="33827" name="AutoShape 191"/>
              <p:cNvSpPr>
                <a:spLocks noChangeArrowheads="1"/>
              </p:cNvSpPr>
              <p:nvPr/>
            </p:nvSpPr>
            <p:spPr bwMode="auto">
              <a:xfrm rot="16200000" flipH="1">
                <a:off x="4790" y="2404"/>
                <a:ext cx="196" cy="212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828" name="Group 192"/>
              <p:cNvGrpSpPr>
                <a:grpSpLocks/>
              </p:cNvGrpSpPr>
              <p:nvPr/>
            </p:nvGrpSpPr>
            <p:grpSpPr bwMode="auto">
              <a:xfrm>
                <a:off x="4750" y="2382"/>
                <a:ext cx="338" cy="122"/>
                <a:chOff x="4750" y="2382"/>
                <a:chExt cx="338" cy="122"/>
              </a:xfrm>
            </p:grpSpPr>
            <p:sp>
              <p:nvSpPr>
                <p:cNvPr id="33829" name="AutoShape 193"/>
                <p:cNvSpPr>
                  <a:spLocks noChangeArrowheads="1"/>
                </p:cNvSpPr>
                <p:nvPr/>
              </p:nvSpPr>
              <p:spPr bwMode="auto">
                <a:xfrm rot="-8880000">
                  <a:off x="4986" y="2387"/>
                  <a:ext cx="18" cy="97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30" name="AutoShape 194"/>
                <p:cNvSpPr>
                  <a:spLocks noChangeArrowheads="1"/>
                </p:cNvSpPr>
                <p:nvPr/>
              </p:nvSpPr>
              <p:spPr bwMode="auto">
                <a:xfrm rot="-10680000">
                  <a:off x="4976" y="2479"/>
                  <a:ext cx="112" cy="22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31" name="AutoShape 195"/>
                <p:cNvSpPr>
                  <a:spLocks noChangeArrowheads="1"/>
                </p:cNvSpPr>
                <p:nvPr/>
              </p:nvSpPr>
              <p:spPr bwMode="auto">
                <a:xfrm rot="9360000">
                  <a:off x="5061" y="2393"/>
                  <a:ext cx="22" cy="111"/>
                </a:xfrm>
                <a:prstGeom prst="diamond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32" name="Rectangle 196"/>
                <p:cNvSpPr>
                  <a:spLocks noChangeArrowheads="1"/>
                </p:cNvSpPr>
                <p:nvPr/>
              </p:nvSpPr>
              <p:spPr bwMode="auto">
                <a:xfrm rot="60000">
                  <a:off x="4802" y="2386"/>
                  <a:ext cx="200" cy="25"/>
                </a:xfrm>
                <a:prstGeom prst="rect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33" name="AutoShape 197"/>
                <p:cNvSpPr>
                  <a:spLocks noChangeArrowheads="1"/>
                </p:cNvSpPr>
                <p:nvPr/>
              </p:nvSpPr>
              <p:spPr bwMode="auto">
                <a:xfrm>
                  <a:off x="4750" y="2382"/>
                  <a:ext cx="290" cy="28"/>
                </a:xfrm>
                <a:prstGeom prst="octagon">
                  <a:avLst>
                    <a:gd name="adj" fmla="val 29282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3804" name="Text Box 198"/>
          <p:cNvSpPr txBox="1">
            <a:spLocks noChangeArrowheads="1"/>
          </p:cNvSpPr>
          <p:nvPr/>
        </p:nvSpPr>
        <p:spPr bwMode="auto">
          <a:xfrm>
            <a:off x="1691680" y="4438404"/>
            <a:ext cx="4536504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7.Закройте верхнюю крышку канюли</a:t>
            </a:r>
          </a:p>
        </p:txBody>
      </p:sp>
      <p:grpSp>
        <p:nvGrpSpPr>
          <p:cNvPr id="33805" name="Group 199"/>
          <p:cNvGrpSpPr>
            <a:grpSpLocks/>
          </p:cNvGrpSpPr>
          <p:nvPr/>
        </p:nvGrpSpPr>
        <p:grpSpPr bwMode="auto">
          <a:xfrm>
            <a:off x="900609" y="4608513"/>
            <a:ext cx="503238" cy="1123950"/>
            <a:chOff x="4508" y="2302"/>
            <a:chExt cx="865" cy="1674"/>
          </a:xfrm>
        </p:grpSpPr>
        <p:sp>
          <p:nvSpPr>
            <p:cNvPr id="33808" name="AutoShape 200"/>
            <p:cNvSpPr>
              <a:spLocks noChangeArrowheads="1"/>
            </p:cNvSpPr>
            <p:nvPr/>
          </p:nvSpPr>
          <p:spPr bwMode="auto">
            <a:xfrm>
              <a:off x="4653" y="2753"/>
              <a:ext cx="467" cy="52"/>
            </a:xfrm>
            <a:prstGeom prst="octagon">
              <a:avLst>
                <a:gd name="adj" fmla="val 29282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9" name="Oval 201"/>
            <p:cNvSpPr>
              <a:spLocks noChangeArrowheads="1"/>
            </p:cNvSpPr>
            <p:nvPr/>
          </p:nvSpPr>
          <p:spPr bwMode="auto">
            <a:xfrm>
              <a:off x="4663" y="2548"/>
              <a:ext cx="447" cy="26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3810" name="Group 202"/>
            <p:cNvGrpSpPr>
              <a:grpSpLocks/>
            </p:cNvGrpSpPr>
            <p:nvPr/>
          </p:nvGrpSpPr>
          <p:grpSpPr bwMode="auto">
            <a:xfrm>
              <a:off x="4781" y="2302"/>
              <a:ext cx="592" cy="305"/>
              <a:chOff x="4781" y="2302"/>
              <a:chExt cx="592" cy="305"/>
            </a:xfrm>
          </p:grpSpPr>
          <p:sp>
            <p:nvSpPr>
              <p:cNvPr id="33817" name="AutoShape 203"/>
              <p:cNvSpPr>
                <a:spLocks noChangeArrowheads="1"/>
              </p:cNvSpPr>
              <p:nvPr/>
            </p:nvSpPr>
            <p:spPr bwMode="auto">
              <a:xfrm rot="-6540000">
                <a:off x="5034" y="2362"/>
                <a:ext cx="18" cy="97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18" name="AutoShape 204"/>
              <p:cNvSpPr>
                <a:spLocks noChangeArrowheads="1"/>
              </p:cNvSpPr>
              <p:nvPr/>
            </p:nvSpPr>
            <p:spPr bwMode="auto">
              <a:xfrm rot="-3600000">
                <a:off x="5031" y="2422"/>
                <a:ext cx="22" cy="110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19" name="AutoShape 205"/>
              <p:cNvSpPr>
                <a:spLocks noChangeArrowheads="1"/>
              </p:cNvSpPr>
              <p:nvPr/>
            </p:nvSpPr>
            <p:spPr bwMode="auto">
              <a:xfrm rot="-9600000">
                <a:off x="5103" y="2389"/>
                <a:ext cx="22" cy="111"/>
              </a:xfrm>
              <a:prstGeom prst="diamond">
                <a:avLst/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20" name="AutoShape 206"/>
              <p:cNvSpPr>
                <a:spLocks noChangeArrowheads="1"/>
              </p:cNvSpPr>
              <p:nvPr/>
            </p:nvSpPr>
            <p:spPr bwMode="auto">
              <a:xfrm rot="16200000" flipH="1">
                <a:off x="4789" y="2403"/>
                <a:ext cx="196" cy="212"/>
              </a:xfrm>
              <a:prstGeom prst="homePlate">
                <a:avLst>
                  <a:gd name="adj" fmla="val 33333"/>
                </a:avLst>
              </a:prstGeom>
              <a:solidFill>
                <a:srgbClr val="0CD5C4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821" name="Group 207"/>
              <p:cNvGrpSpPr>
                <a:grpSpLocks/>
              </p:cNvGrpSpPr>
              <p:nvPr/>
            </p:nvGrpSpPr>
            <p:grpSpPr bwMode="auto">
              <a:xfrm>
                <a:off x="5083" y="2302"/>
                <a:ext cx="290" cy="60"/>
                <a:chOff x="5083" y="2302"/>
                <a:chExt cx="290" cy="60"/>
              </a:xfrm>
            </p:grpSpPr>
            <p:sp>
              <p:nvSpPr>
                <p:cNvPr id="33822" name="AutoShape 208"/>
                <p:cNvSpPr>
                  <a:spLocks noChangeArrowheads="1"/>
                </p:cNvSpPr>
                <p:nvPr/>
              </p:nvSpPr>
              <p:spPr bwMode="auto">
                <a:xfrm rot="10140000">
                  <a:off x="5083" y="2330"/>
                  <a:ext cx="290" cy="32"/>
                </a:xfrm>
                <a:prstGeom prst="octagon">
                  <a:avLst>
                    <a:gd name="adj" fmla="val 29282"/>
                  </a:avLst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23" name="Rectangle 209"/>
                <p:cNvSpPr>
                  <a:spLocks noChangeArrowheads="1"/>
                </p:cNvSpPr>
                <p:nvPr/>
              </p:nvSpPr>
              <p:spPr bwMode="auto">
                <a:xfrm rot="10140000">
                  <a:off x="5100" y="2302"/>
                  <a:ext cx="206" cy="28"/>
                </a:xfrm>
                <a:prstGeom prst="rect">
                  <a:avLst/>
                </a:prstGeom>
                <a:solidFill>
                  <a:srgbClr val="0CD5C4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33811" name="Oval 210"/>
            <p:cNvSpPr>
              <a:spLocks noChangeArrowheads="1"/>
            </p:cNvSpPr>
            <p:nvPr/>
          </p:nvSpPr>
          <p:spPr bwMode="auto">
            <a:xfrm>
              <a:off x="4723" y="2636"/>
              <a:ext cx="50" cy="48"/>
            </a:xfrm>
            <a:prstGeom prst="ellipse">
              <a:avLst/>
            </a:prstGeom>
            <a:gradFill rotWithShape="0">
              <a:gsLst>
                <a:gs pos="0">
                  <a:srgbClr val="00B7A5"/>
                </a:gs>
                <a:gs pos="100000">
                  <a:srgbClr val="00A494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2" name="AutoShape 211"/>
            <p:cNvSpPr>
              <a:spLocks noChangeArrowheads="1"/>
            </p:cNvSpPr>
            <p:nvPr/>
          </p:nvSpPr>
          <p:spPr bwMode="auto">
            <a:xfrm>
              <a:off x="4800" y="2834"/>
              <a:ext cx="169" cy="30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3" name="AutoShape 212"/>
            <p:cNvSpPr>
              <a:spLocks noChangeArrowheads="1"/>
            </p:cNvSpPr>
            <p:nvPr/>
          </p:nvSpPr>
          <p:spPr bwMode="auto">
            <a:xfrm>
              <a:off x="4521" y="2884"/>
              <a:ext cx="701" cy="338"/>
            </a:xfrm>
            <a:prstGeom prst="octagon">
              <a:avLst>
                <a:gd name="adj" fmla="val 499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4" name="AutoShape 213"/>
            <p:cNvSpPr>
              <a:spLocks noChangeArrowheads="1"/>
            </p:cNvSpPr>
            <p:nvPr/>
          </p:nvSpPr>
          <p:spPr bwMode="auto">
            <a:xfrm>
              <a:off x="4521" y="2976"/>
              <a:ext cx="701" cy="1000"/>
            </a:xfrm>
            <a:prstGeom prst="roundRect">
              <a:avLst>
                <a:gd name="adj" fmla="val 12495"/>
              </a:avLst>
            </a:prstGeom>
            <a:solidFill>
              <a:srgbClr val="91919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5" name="Line 214"/>
            <p:cNvSpPr>
              <a:spLocks noChangeShapeType="1"/>
            </p:cNvSpPr>
            <p:nvPr/>
          </p:nvSpPr>
          <p:spPr bwMode="auto">
            <a:xfrm flipH="1">
              <a:off x="4508" y="3868"/>
              <a:ext cx="727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6" name="AutoShape 215"/>
            <p:cNvSpPr>
              <a:spLocks noChangeArrowheads="1"/>
            </p:cNvSpPr>
            <p:nvPr/>
          </p:nvSpPr>
          <p:spPr bwMode="auto">
            <a:xfrm rot="16200000" flipH="1">
              <a:off x="4746" y="3098"/>
              <a:ext cx="284" cy="60"/>
            </a:xfrm>
            <a:prstGeom prst="homePlate">
              <a:avLst>
                <a:gd name="adj" fmla="val 319719"/>
              </a:avLst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806" name="Line 216"/>
          <p:cNvSpPr>
            <a:spLocks noChangeShapeType="1"/>
          </p:cNvSpPr>
          <p:nvPr/>
        </p:nvSpPr>
        <p:spPr bwMode="auto">
          <a:xfrm>
            <a:off x="7308354" y="5443538"/>
            <a:ext cx="431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807" name="Line 217"/>
          <p:cNvSpPr>
            <a:spLocks noChangeShapeType="1"/>
          </p:cNvSpPr>
          <p:nvPr/>
        </p:nvSpPr>
        <p:spPr bwMode="auto">
          <a:xfrm>
            <a:off x="1691680" y="5301208"/>
            <a:ext cx="46816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84784"/>
            <a:ext cx="9144000" cy="5112568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034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3295F8-D265-4C01-A4CE-F39EFC3DE224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39750" y="735360"/>
            <a:ext cx="7916863" cy="533400"/>
          </a:xfrm>
        </p:spPr>
        <p:txBody>
          <a:bodyPr/>
          <a:lstStyle/>
          <a:p>
            <a:pPr algn="ctr" eaLnBrk="1" hangingPunct="1"/>
            <a:r>
              <a:rPr lang="ru-RU" sz="3500" smtClean="0"/>
              <a:t>Характеристики катетера</a:t>
            </a:r>
          </a:p>
        </p:txBody>
      </p:sp>
      <p:graphicFrame>
        <p:nvGraphicFramePr>
          <p:cNvPr id="1021955" name="Group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63667313"/>
              </p:ext>
            </p:extLst>
          </p:nvPr>
        </p:nvGraphicFramePr>
        <p:xfrm>
          <a:off x="282575" y="1484784"/>
          <a:ext cx="8651875" cy="5112568"/>
        </p:xfrm>
        <a:graphic>
          <a:graphicData uri="http://schemas.openxmlformats.org/drawingml/2006/table">
            <a:tbl>
              <a:tblPr/>
              <a:tblGrid>
                <a:gridCol w="1552575"/>
                <a:gridCol w="2946400"/>
                <a:gridCol w="1482725"/>
                <a:gridCol w="2670175"/>
              </a:tblGrid>
              <a:tr h="175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Самоактивирующаяся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клипса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Автоматически закрывает острие иглы при ее извлечении из катетера в момент, когда находящиеся в крови вирусы наиболее активны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Атравматичный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катетер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Специальным образом обработанный скос и конусообразный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атравматичный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конец катетера требует небольшого усилия при проколе и почти не причиняет боли пациенту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5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Предохранительная заглушка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Удобная упорная часть с гидрофобной, непроницаемой для  крови заглушкой и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высокопрозрачным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павильоном позволяет надежно фиксировать положение катетера при извлечении иглы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Дополнительный инъекционный порт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Быстрое введение лекарственного препарата позволяет ускорить его действие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96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Рентгеноконтрастные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полоски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Четыре встроенные в прозрачную стенку катетера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-контрастные полоски позволяют обнаружить его в кровяном русле после случайного срезания иглой и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эмболизации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фрагмента.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Материал катетера, размерность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Катетер –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атромбогенный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тефлон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2 поколения (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FEP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),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pitchFamily="34" charset="0"/>
                        </a:rPr>
                        <a:t>полиуретан (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pitchFamily="34" charset="0"/>
                        </a:rPr>
                        <a:t>PUR)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Размерность – 14-24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10" name="Picture 2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5" y="1712913"/>
            <a:ext cx="1457325" cy="1443037"/>
          </a:xfrm>
          <a:noFill/>
        </p:spPr>
      </p:pic>
      <p:pic>
        <p:nvPicPr>
          <p:cNvPr id="16411" name="Picture 2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3038" y="3348781"/>
            <a:ext cx="1390650" cy="1376363"/>
          </a:xfrm>
          <a:noFill/>
        </p:spPr>
      </p:pic>
      <p:sp>
        <p:nvSpPr>
          <p:cNvPr id="16412" name="Rectangle 27"/>
          <p:cNvSpPr>
            <a:spLocks noChangeArrowheads="1"/>
          </p:cNvSpPr>
          <p:nvPr/>
        </p:nvSpPr>
        <p:spPr bwMode="auto">
          <a:xfrm>
            <a:off x="-228600" y="1316038"/>
            <a:ext cx="1943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6413" name="Rectangle 28"/>
          <p:cNvSpPr>
            <a:spLocks noChangeArrowheads="1"/>
          </p:cNvSpPr>
          <p:nvPr/>
        </p:nvSpPr>
        <p:spPr bwMode="auto">
          <a:xfrm>
            <a:off x="-228600" y="1316038"/>
            <a:ext cx="17383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6414" name="Rectangle 29"/>
          <p:cNvSpPr>
            <a:spLocks noChangeArrowheads="1"/>
          </p:cNvSpPr>
          <p:nvPr/>
        </p:nvSpPr>
        <p:spPr bwMode="auto">
          <a:xfrm>
            <a:off x="-228600" y="1316038"/>
            <a:ext cx="1943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6415" name="Rectangle 30"/>
          <p:cNvSpPr>
            <a:spLocks noChangeArrowheads="1"/>
          </p:cNvSpPr>
          <p:nvPr/>
        </p:nvSpPr>
        <p:spPr bwMode="auto">
          <a:xfrm>
            <a:off x="-228600" y="1316038"/>
            <a:ext cx="17383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6416" name="Rectangle 31"/>
          <p:cNvSpPr>
            <a:spLocks noChangeArrowheads="1"/>
          </p:cNvSpPr>
          <p:nvPr/>
        </p:nvSpPr>
        <p:spPr bwMode="auto">
          <a:xfrm>
            <a:off x="-228600" y="1316038"/>
            <a:ext cx="19431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16417" name="Rectangle 32"/>
          <p:cNvSpPr>
            <a:spLocks noChangeArrowheads="1"/>
          </p:cNvSpPr>
          <p:nvPr/>
        </p:nvSpPr>
        <p:spPr bwMode="auto">
          <a:xfrm>
            <a:off x="-228600" y="1316038"/>
            <a:ext cx="1738313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Arial" charset="0"/>
            </a:endParaRPr>
          </a:p>
        </p:txBody>
      </p:sp>
      <p:pic>
        <p:nvPicPr>
          <p:cNvPr id="16418" name="Picture 3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4941168"/>
            <a:ext cx="1447800" cy="1441450"/>
          </a:xfrm>
          <a:noFill/>
        </p:spPr>
      </p:pic>
      <p:pic>
        <p:nvPicPr>
          <p:cNvPr id="16419" name="Picture 3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701800"/>
            <a:ext cx="1447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0" name="Picture 3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2193" y="3363205"/>
            <a:ext cx="127317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1" name="Picture 3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2525" y="5013176"/>
            <a:ext cx="1052513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0" y="620688"/>
            <a:ext cx="9144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400" b="1" dirty="0" err="1">
                <a:latin typeface="Arial" charset="0"/>
              </a:rPr>
              <a:t>Транзофикс</a:t>
            </a:r>
            <a:r>
              <a:rPr lang="en-US" sz="2400" b="1" dirty="0">
                <a:solidFill>
                  <a:schemeClr val="tx2"/>
                </a:solidFill>
                <a:latin typeface="RotisSansSerif" pitchFamily="34" charset="0"/>
              </a:rPr>
              <a:t>®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– </a:t>
            </a:r>
            <a:r>
              <a:rPr lang="ru-RU" sz="2400" b="1" dirty="0">
                <a:latin typeface="Arial" charset="0"/>
              </a:rPr>
              <a:t>двухсторонняя канюля для асептического переноса и смешивания лекарственных растворов</a:t>
            </a:r>
          </a:p>
        </p:txBody>
      </p:sp>
      <p:pic>
        <p:nvPicPr>
          <p:cNvPr id="348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72597" y="1773238"/>
            <a:ext cx="2003425" cy="2232025"/>
          </a:xfrm>
          <a:noFill/>
        </p:spPr>
      </p:pic>
      <p:pic>
        <p:nvPicPr>
          <p:cNvPr id="348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72597" y="4076700"/>
            <a:ext cx="2047875" cy="2032000"/>
          </a:xfrm>
          <a:noFill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79388" y="1700808"/>
            <a:ext cx="6120804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ru-RU" sz="2500" b="1" dirty="0">
                <a:solidFill>
                  <a:srgbClr val="C00000"/>
                </a:solidFill>
                <a:latin typeface="Arial" charset="0"/>
              </a:rPr>
              <a:t>Используется для переноса растворов между стеклянными емкостями большого объема (более 50 мл)</a:t>
            </a:r>
          </a:p>
          <a:p>
            <a:pPr>
              <a:spcBef>
                <a:spcPts val="2400"/>
              </a:spcBef>
            </a:pPr>
            <a:r>
              <a:rPr lang="ru-RU" sz="2500" b="1" dirty="0">
                <a:solidFill>
                  <a:srgbClr val="C00000"/>
                </a:solidFill>
                <a:latin typeface="Arial" charset="0"/>
              </a:rPr>
              <a:t>Позволяет сохранить стерильность</a:t>
            </a:r>
          </a:p>
          <a:p>
            <a:pPr>
              <a:spcBef>
                <a:spcPts val="2400"/>
              </a:spcBef>
            </a:pPr>
            <a:r>
              <a:rPr lang="ru-RU" sz="2500" b="1" dirty="0">
                <a:solidFill>
                  <a:srgbClr val="C00000"/>
                </a:solidFill>
                <a:latin typeface="Arial" charset="0"/>
              </a:rPr>
              <a:t>Интегрированный воздушный фильтр способствует выравниванию давления между </a:t>
            </a:r>
            <a:r>
              <a:rPr lang="ru-RU" sz="2500" b="1" dirty="0" smtClean="0">
                <a:solidFill>
                  <a:srgbClr val="C00000"/>
                </a:solidFill>
                <a:latin typeface="Arial" charset="0"/>
              </a:rPr>
              <a:t>флаконами</a:t>
            </a:r>
            <a:endParaRPr lang="ru-RU" sz="2500" b="1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Прямоугольник 141"/>
          <p:cNvSpPr/>
          <p:nvPr/>
        </p:nvSpPr>
        <p:spPr>
          <a:xfrm>
            <a:off x="0" y="1412776"/>
            <a:ext cx="9144000" cy="5445224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dirty="0" smtClean="0"/>
              <a:t> </a:t>
            </a:r>
            <a:r>
              <a:rPr lang="ru-RU" dirty="0" err="1" smtClean="0"/>
              <a:t>Транзофикс</a:t>
            </a:r>
            <a:r>
              <a:rPr lang="en-US" sz="2000" dirty="0" smtClean="0"/>
              <a:t>®</a:t>
            </a:r>
            <a:r>
              <a:rPr lang="ru-RU" dirty="0" smtClean="0"/>
              <a:t> – двухсторонняя канюля для асептического переноса и смешивания лекарственных растворов</a:t>
            </a:r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1908324" y="2276946"/>
            <a:ext cx="1079500" cy="1657350"/>
            <a:chOff x="3765" y="2554"/>
            <a:chExt cx="670" cy="1067"/>
          </a:xfrm>
        </p:grpSpPr>
        <p:sp>
          <p:nvSpPr>
            <p:cNvPr id="35972" name="AutoShape 4"/>
            <p:cNvSpPr>
              <a:spLocks noChangeArrowheads="1"/>
            </p:cNvSpPr>
            <p:nvPr/>
          </p:nvSpPr>
          <p:spPr bwMode="auto">
            <a:xfrm>
              <a:off x="3769" y="2595"/>
              <a:ext cx="657" cy="315"/>
            </a:xfrm>
            <a:prstGeom prst="octagon">
              <a:avLst>
                <a:gd name="adj" fmla="val 49995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3" name="AutoShape 5"/>
            <p:cNvSpPr>
              <a:spLocks noChangeArrowheads="1"/>
            </p:cNvSpPr>
            <p:nvPr/>
          </p:nvSpPr>
          <p:spPr bwMode="auto">
            <a:xfrm>
              <a:off x="3769" y="2680"/>
              <a:ext cx="657" cy="941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4" name="AutoShape 6"/>
            <p:cNvSpPr>
              <a:spLocks noChangeArrowheads="1"/>
            </p:cNvSpPr>
            <p:nvPr/>
          </p:nvSpPr>
          <p:spPr bwMode="auto">
            <a:xfrm>
              <a:off x="4030" y="2554"/>
              <a:ext cx="158" cy="28"/>
            </a:xfrm>
            <a:prstGeom prst="roundRect">
              <a:avLst>
                <a:gd name="adj" fmla="val 12495"/>
              </a:avLst>
            </a:prstGeom>
            <a:solidFill>
              <a:schemeClr val="tx2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5" name="Line 7"/>
            <p:cNvSpPr>
              <a:spLocks noChangeShapeType="1"/>
            </p:cNvSpPr>
            <p:nvPr/>
          </p:nvSpPr>
          <p:spPr bwMode="auto">
            <a:xfrm flipH="1">
              <a:off x="3765" y="3514"/>
              <a:ext cx="6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6" name="AutoShape 8"/>
            <p:cNvSpPr>
              <a:spLocks noChangeArrowheads="1"/>
            </p:cNvSpPr>
            <p:nvPr/>
          </p:nvSpPr>
          <p:spPr bwMode="auto">
            <a:xfrm>
              <a:off x="3782" y="3514"/>
              <a:ext cx="631" cy="86"/>
            </a:xfrm>
            <a:prstGeom prst="roundRect">
              <a:avLst>
                <a:gd name="adj" fmla="val 39389"/>
              </a:avLst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7" name="AutoShape 9"/>
            <p:cNvSpPr>
              <a:spLocks noChangeArrowheads="1"/>
            </p:cNvSpPr>
            <p:nvPr/>
          </p:nvSpPr>
          <p:spPr bwMode="auto">
            <a:xfrm rot="10800000">
              <a:off x="4389" y="3518"/>
              <a:ext cx="30" cy="51"/>
            </a:xfrm>
            <a:prstGeom prst="rtTriangle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8" name="AutoShape 10"/>
            <p:cNvSpPr>
              <a:spLocks noChangeArrowheads="1"/>
            </p:cNvSpPr>
            <p:nvPr/>
          </p:nvSpPr>
          <p:spPr bwMode="auto">
            <a:xfrm rot="5400000">
              <a:off x="3767" y="3528"/>
              <a:ext cx="54" cy="28"/>
            </a:xfrm>
            <a:prstGeom prst="rtTriangle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79" name="Line 11"/>
            <p:cNvSpPr>
              <a:spLocks noChangeShapeType="1"/>
            </p:cNvSpPr>
            <p:nvPr/>
          </p:nvSpPr>
          <p:spPr bwMode="auto">
            <a:xfrm flipH="1">
              <a:off x="3819" y="3606"/>
              <a:ext cx="562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80" name="Freeform 12"/>
            <p:cNvSpPr>
              <a:spLocks/>
            </p:cNvSpPr>
            <p:nvPr/>
          </p:nvSpPr>
          <p:spPr bwMode="auto">
            <a:xfrm>
              <a:off x="4364" y="3593"/>
              <a:ext cx="35" cy="15"/>
            </a:xfrm>
            <a:custGeom>
              <a:avLst/>
              <a:gdLst>
                <a:gd name="T0" fmla="*/ 0 w 35"/>
                <a:gd name="T1" fmla="*/ 14 h 15"/>
                <a:gd name="T2" fmla="*/ 5 w 35"/>
                <a:gd name="T3" fmla="*/ 14 h 15"/>
                <a:gd name="T4" fmla="*/ 10 w 35"/>
                <a:gd name="T5" fmla="*/ 11 h 15"/>
                <a:gd name="T6" fmla="*/ 15 w 35"/>
                <a:gd name="T7" fmla="*/ 11 h 15"/>
                <a:gd name="T8" fmla="*/ 19 w 35"/>
                <a:gd name="T9" fmla="*/ 9 h 15"/>
                <a:gd name="T10" fmla="*/ 24 w 35"/>
                <a:gd name="T11" fmla="*/ 6 h 15"/>
                <a:gd name="T12" fmla="*/ 29 w 35"/>
                <a:gd name="T13" fmla="*/ 3 h 15"/>
                <a:gd name="T14" fmla="*/ 34 w 35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15"/>
                <a:gd name="T26" fmla="*/ 35 w 35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15">
                  <a:moveTo>
                    <a:pt x="0" y="14"/>
                  </a:moveTo>
                  <a:lnTo>
                    <a:pt x="5" y="14"/>
                  </a:lnTo>
                  <a:lnTo>
                    <a:pt x="10" y="11"/>
                  </a:lnTo>
                  <a:lnTo>
                    <a:pt x="15" y="11"/>
                  </a:lnTo>
                  <a:lnTo>
                    <a:pt x="19" y="9"/>
                  </a:lnTo>
                  <a:lnTo>
                    <a:pt x="24" y="6"/>
                  </a:lnTo>
                  <a:lnTo>
                    <a:pt x="29" y="3"/>
                  </a:lnTo>
                  <a:lnTo>
                    <a:pt x="34" y="0"/>
                  </a:ln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81" name="Arc 13"/>
            <p:cNvSpPr>
              <a:spLocks/>
            </p:cNvSpPr>
            <p:nvPr/>
          </p:nvSpPr>
          <p:spPr bwMode="auto">
            <a:xfrm rot="10800000">
              <a:off x="3812" y="3598"/>
              <a:ext cx="20" cy="16"/>
            </a:xfrm>
            <a:custGeom>
              <a:avLst/>
              <a:gdLst>
                <a:gd name="T0" fmla="*/ 0 w 22706"/>
                <a:gd name="T1" fmla="*/ 0 h 21600"/>
                <a:gd name="T2" fmla="*/ 0 w 22706"/>
                <a:gd name="T3" fmla="*/ 0 h 21600"/>
                <a:gd name="T4" fmla="*/ 0 w 22706"/>
                <a:gd name="T5" fmla="*/ 0 h 21600"/>
                <a:gd name="T6" fmla="*/ 0 60000 65536"/>
                <a:gd name="T7" fmla="*/ 0 60000 65536"/>
                <a:gd name="T8" fmla="*/ 0 60000 65536"/>
                <a:gd name="T9" fmla="*/ 0 w 22706"/>
                <a:gd name="T10" fmla="*/ 0 h 21600"/>
                <a:gd name="T11" fmla="*/ 22706 w 2270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706" h="21600" fill="none" extrusionOk="0">
                  <a:moveTo>
                    <a:pt x="0" y="28"/>
                  </a:moveTo>
                  <a:cubicBezTo>
                    <a:pt x="368" y="9"/>
                    <a:pt x="737" y="-1"/>
                    <a:pt x="1106" y="0"/>
                  </a:cubicBezTo>
                  <a:cubicBezTo>
                    <a:pt x="13035" y="0"/>
                    <a:pt x="22706" y="9670"/>
                    <a:pt x="22706" y="21600"/>
                  </a:cubicBezTo>
                </a:path>
                <a:path w="22706" h="21600" stroke="0" extrusionOk="0">
                  <a:moveTo>
                    <a:pt x="0" y="28"/>
                  </a:moveTo>
                  <a:cubicBezTo>
                    <a:pt x="368" y="9"/>
                    <a:pt x="737" y="-1"/>
                    <a:pt x="1106" y="0"/>
                  </a:cubicBezTo>
                  <a:cubicBezTo>
                    <a:pt x="13035" y="0"/>
                    <a:pt x="22706" y="9670"/>
                    <a:pt x="22706" y="21600"/>
                  </a:cubicBezTo>
                  <a:lnTo>
                    <a:pt x="1106" y="2160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844" name="Group 14"/>
          <p:cNvGrpSpPr>
            <a:grpSpLocks/>
          </p:cNvGrpSpPr>
          <p:nvPr/>
        </p:nvGrpSpPr>
        <p:grpSpPr bwMode="auto">
          <a:xfrm>
            <a:off x="684361" y="2348384"/>
            <a:ext cx="1071563" cy="1646237"/>
            <a:chOff x="2780" y="2568"/>
            <a:chExt cx="667" cy="1061"/>
          </a:xfrm>
        </p:grpSpPr>
        <p:sp>
          <p:nvSpPr>
            <p:cNvPr id="35956" name="AutoShape 15"/>
            <p:cNvSpPr>
              <a:spLocks noChangeArrowheads="1"/>
            </p:cNvSpPr>
            <p:nvPr/>
          </p:nvSpPr>
          <p:spPr bwMode="auto">
            <a:xfrm>
              <a:off x="2781" y="2607"/>
              <a:ext cx="657" cy="316"/>
            </a:xfrm>
            <a:prstGeom prst="octagon">
              <a:avLst>
                <a:gd name="adj" fmla="val 49995"/>
              </a:avLst>
            </a:prstGeom>
            <a:gradFill rotWithShape="0">
              <a:gsLst>
                <a:gs pos="0">
                  <a:srgbClr val="0000FF"/>
                </a:gs>
                <a:gs pos="100000">
                  <a:srgbClr val="0000E5"/>
                </a:gs>
              </a:gsLst>
              <a:lin ang="54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57" name="AutoShape 16"/>
            <p:cNvSpPr>
              <a:spLocks noChangeArrowheads="1"/>
            </p:cNvSpPr>
            <p:nvPr/>
          </p:nvSpPr>
          <p:spPr bwMode="auto">
            <a:xfrm>
              <a:off x="2780" y="2688"/>
              <a:ext cx="658" cy="941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58" name="Line 17"/>
            <p:cNvSpPr>
              <a:spLocks noChangeShapeType="1"/>
            </p:cNvSpPr>
            <p:nvPr/>
          </p:nvSpPr>
          <p:spPr bwMode="auto">
            <a:xfrm flipH="1">
              <a:off x="2780" y="3533"/>
              <a:ext cx="6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59" name="AutoShape 18"/>
            <p:cNvSpPr>
              <a:spLocks noChangeArrowheads="1"/>
            </p:cNvSpPr>
            <p:nvPr/>
          </p:nvSpPr>
          <p:spPr bwMode="auto">
            <a:xfrm>
              <a:off x="3043" y="2568"/>
              <a:ext cx="158" cy="26"/>
            </a:xfrm>
            <a:prstGeom prst="roundRect">
              <a:avLst>
                <a:gd name="adj" fmla="val 12495"/>
              </a:avLst>
            </a:prstGeom>
            <a:solidFill>
              <a:schemeClr val="tx2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0" name="AutoShape 19"/>
            <p:cNvSpPr>
              <a:spLocks noChangeArrowheads="1"/>
            </p:cNvSpPr>
            <p:nvPr/>
          </p:nvSpPr>
          <p:spPr bwMode="auto">
            <a:xfrm>
              <a:off x="2832" y="3530"/>
              <a:ext cx="562" cy="85"/>
            </a:xfrm>
            <a:prstGeom prst="roundRect">
              <a:avLst>
                <a:gd name="adj" fmla="val 4444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1" name="Freeform 20"/>
            <p:cNvSpPr>
              <a:spLocks/>
            </p:cNvSpPr>
            <p:nvPr/>
          </p:nvSpPr>
          <p:spPr bwMode="auto">
            <a:xfrm>
              <a:off x="2798" y="3541"/>
              <a:ext cx="82" cy="62"/>
            </a:xfrm>
            <a:custGeom>
              <a:avLst/>
              <a:gdLst>
                <a:gd name="T0" fmla="*/ 0 w 82"/>
                <a:gd name="T1" fmla="*/ 0 h 62"/>
                <a:gd name="T2" fmla="*/ 81 w 82"/>
                <a:gd name="T3" fmla="*/ 0 h 62"/>
                <a:gd name="T4" fmla="*/ 15 w 82"/>
                <a:gd name="T5" fmla="*/ 61 h 62"/>
                <a:gd name="T6" fmla="*/ 0 w 82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"/>
                <a:gd name="T13" fmla="*/ 0 h 62"/>
                <a:gd name="T14" fmla="*/ 82 w 82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" h="62">
                  <a:moveTo>
                    <a:pt x="0" y="0"/>
                  </a:moveTo>
                  <a:lnTo>
                    <a:pt x="81" y="0"/>
                  </a:lnTo>
                  <a:lnTo>
                    <a:pt x="15" y="61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62" name="Freeform 21"/>
            <p:cNvSpPr>
              <a:spLocks/>
            </p:cNvSpPr>
            <p:nvPr/>
          </p:nvSpPr>
          <p:spPr bwMode="auto">
            <a:xfrm>
              <a:off x="3382" y="3537"/>
              <a:ext cx="43" cy="51"/>
            </a:xfrm>
            <a:custGeom>
              <a:avLst/>
              <a:gdLst>
                <a:gd name="T0" fmla="*/ 42 w 43"/>
                <a:gd name="T1" fmla="*/ 6 h 51"/>
                <a:gd name="T2" fmla="*/ 0 w 43"/>
                <a:gd name="T3" fmla="*/ 0 h 51"/>
                <a:gd name="T4" fmla="*/ 24 w 43"/>
                <a:gd name="T5" fmla="*/ 50 h 51"/>
                <a:gd name="T6" fmla="*/ 42 w 43"/>
                <a:gd name="T7" fmla="*/ 6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51"/>
                <a:gd name="T14" fmla="*/ 43 w 43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51">
                  <a:moveTo>
                    <a:pt x="42" y="6"/>
                  </a:moveTo>
                  <a:lnTo>
                    <a:pt x="0" y="0"/>
                  </a:lnTo>
                  <a:lnTo>
                    <a:pt x="24" y="50"/>
                  </a:lnTo>
                  <a:lnTo>
                    <a:pt x="42" y="6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63" name="Line 22"/>
            <p:cNvSpPr>
              <a:spLocks noChangeShapeType="1"/>
            </p:cNvSpPr>
            <p:nvPr/>
          </p:nvSpPr>
          <p:spPr bwMode="auto">
            <a:xfrm flipV="1">
              <a:off x="2792" y="3526"/>
              <a:ext cx="634" cy="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4" name="Oval 23"/>
            <p:cNvSpPr>
              <a:spLocks noChangeArrowheads="1"/>
            </p:cNvSpPr>
            <p:nvPr/>
          </p:nvSpPr>
          <p:spPr bwMode="auto">
            <a:xfrm>
              <a:off x="2827" y="3585"/>
              <a:ext cx="34" cy="2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5" name="Arc 24"/>
            <p:cNvSpPr>
              <a:spLocks/>
            </p:cNvSpPr>
            <p:nvPr/>
          </p:nvSpPr>
          <p:spPr bwMode="auto">
            <a:xfrm>
              <a:off x="2799" y="3553"/>
              <a:ext cx="22" cy="38"/>
            </a:xfrm>
            <a:custGeom>
              <a:avLst/>
              <a:gdLst>
                <a:gd name="T0" fmla="*/ 0 w 21600"/>
                <a:gd name="T1" fmla="*/ 0 h 22192"/>
                <a:gd name="T2" fmla="*/ 0 w 21600"/>
                <a:gd name="T3" fmla="*/ 0 h 22192"/>
                <a:gd name="T4" fmla="*/ 0 w 21600"/>
                <a:gd name="T5" fmla="*/ 0 h 2219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192"/>
                <a:gd name="T11" fmla="*/ 21600 w 21600"/>
                <a:gd name="T12" fmla="*/ 22192 h 22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192" fill="none" extrusionOk="0">
                  <a:moveTo>
                    <a:pt x="21600" y="22192"/>
                  </a:moveTo>
                  <a:cubicBezTo>
                    <a:pt x="9670" y="22192"/>
                    <a:pt x="0" y="12521"/>
                    <a:pt x="0" y="592"/>
                  </a:cubicBezTo>
                  <a:cubicBezTo>
                    <a:pt x="-1" y="394"/>
                    <a:pt x="2" y="197"/>
                    <a:pt x="8" y="0"/>
                  </a:cubicBezTo>
                </a:path>
                <a:path w="21600" h="22192" stroke="0" extrusionOk="0">
                  <a:moveTo>
                    <a:pt x="21600" y="22192"/>
                  </a:moveTo>
                  <a:cubicBezTo>
                    <a:pt x="9670" y="22192"/>
                    <a:pt x="0" y="12521"/>
                    <a:pt x="0" y="592"/>
                  </a:cubicBezTo>
                  <a:cubicBezTo>
                    <a:pt x="-1" y="394"/>
                    <a:pt x="2" y="197"/>
                    <a:pt x="8" y="0"/>
                  </a:cubicBezTo>
                  <a:lnTo>
                    <a:pt x="21600" y="592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6" name="Line 25"/>
            <p:cNvSpPr>
              <a:spLocks noChangeShapeType="1"/>
            </p:cNvSpPr>
            <p:nvPr/>
          </p:nvSpPr>
          <p:spPr bwMode="auto">
            <a:xfrm>
              <a:off x="2850" y="3618"/>
              <a:ext cx="53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67" name="Freeform 26"/>
            <p:cNvSpPr>
              <a:spLocks/>
            </p:cNvSpPr>
            <p:nvPr/>
          </p:nvSpPr>
          <p:spPr bwMode="auto">
            <a:xfrm>
              <a:off x="3376" y="3547"/>
              <a:ext cx="37" cy="53"/>
            </a:xfrm>
            <a:custGeom>
              <a:avLst/>
              <a:gdLst>
                <a:gd name="T0" fmla="*/ 36 w 37"/>
                <a:gd name="T1" fmla="*/ 0 h 53"/>
                <a:gd name="T2" fmla="*/ 35 w 37"/>
                <a:gd name="T3" fmla="*/ 3 h 53"/>
                <a:gd name="T4" fmla="*/ 35 w 37"/>
                <a:gd name="T5" fmla="*/ 6 h 53"/>
                <a:gd name="T6" fmla="*/ 35 w 37"/>
                <a:gd name="T7" fmla="*/ 8 h 53"/>
                <a:gd name="T8" fmla="*/ 35 w 37"/>
                <a:gd name="T9" fmla="*/ 12 h 53"/>
                <a:gd name="T10" fmla="*/ 35 w 37"/>
                <a:gd name="T11" fmla="*/ 15 h 53"/>
                <a:gd name="T12" fmla="*/ 35 w 37"/>
                <a:gd name="T13" fmla="*/ 17 h 53"/>
                <a:gd name="T14" fmla="*/ 33 w 37"/>
                <a:gd name="T15" fmla="*/ 20 h 53"/>
                <a:gd name="T16" fmla="*/ 32 w 37"/>
                <a:gd name="T17" fmla="*/ 23 h 53"/>
                <a:gd name="T18" fmla="*/ 30 w 37"/>
                <a:gd name="T19" fmla="*/ 26 h 53"/>
                <a:gd name="T20" fmla="*/ 29 w 37"/>
                <a:gd name="T21" fmla="*/ 29 h 53"/>
                <a:gd name="T22" fmla="*/ 27 w 37"/>
                <a:gd name="T23" fmla="*/ 32 h 53"/>
                <a:gd name="T24" fmla="*/ 27 w 37"/>
                <a:gd name="T25" fmla="*/ 35 h 53"/>
                <a:gd name="T26" fmla="*/ 24 w 37"/>
                <a:gd name="T27" fmla="*/ 36 h 53"/>
                <a:gd name="T28" fmla="*/ 24 w 37"/>
                <a:gd name="T29" fmla="*/ 39 h 53"/>
                <a:gd name="T30" fmla="*/ 22 w 37"/>
                <a:gd name="T31" fmla="*/ 40 h 53"/>
                <a:gd name="T32" fmla="*/ 19 w 37"/>
                <a:gd name="T33" fmla="*/ 43 h 53"/>
                <a:gd name="T34" fmla="*/ 17 w 37"/>
                <a:gd name="T35" fmla="*/ 46 h 53"/>
                <a:gd name="T36" fmla="*/ 14 w 37"/>
                <a:gd name="T37" fmla="*/ 47 h 53"/>
                <a:gd name="T38" fmla="*/ 12 w 37"/>
                <a:gd name="T39" fmla="*/ 48 h 53"/>
                <a:gd name="T40" fmla="*/ 10 w 37"/>
                <a:gd name="T41" fmla="*/ 49 h 53"/>
                <a:gd name="T42" fmla="*/ 8 w 37"/>
                <a:gd name="T43" fmla="*/ 50 h 53"/>
                <a:gd name="T44" fmla="*/ 5 w 37"/>
                <a:gd name="T45" fmla="*/ 51 h 53"/>
                <a:gd name="T46" fmla="*/ 2 w 37"/>
                <a:gd name="T47" fmla="*/ 52 h 53"/>
                <a:gd name="T48" fmla="*/ 0 w 37"/>
                <a:gd name="T49" fmla="*/ 52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"/>
                <a:gd name="T76" fmla="*/ 0 h 53"/>
                <a:gd name="T77" fmla="*/ 37 w 37"/>
                <a:gd name="T78" fmla="*/ 53 h 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" h="53">
                  <a:moveTo>
                    <a:pt x="36" y="0"/>
                  </a:moveTo>
                  <a:lnTo>
                    <a:pt x="35" y="3"/>
                  </a:lnTo>
                  <a:lnTo>
                    <a:pt x="35" y="6"/>
                  </a:lnTo>
                  <a:lnTo>
                    <a:pt x="35" y="8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5"/>
                  </a:lnTo>
                  <a:lnTo>
                    <a:pt x="24" y="36"/>
                  </a:lnTo>
                  <a:lnTo>
                    <a:pt x="24" y="39"/>
                  </a:lnTo>
                  <a:lnTo>
                    <a:pt x="22" y="40"/>
                  </a:lnTo>
                  <a:lnTo>
                    <a:pt x="19" y="43"/>
                  </a:lnTo>
                  <a:lnTo>
                    <a:pt x="17" y="46"/>
                  </a:lnTo>
                  <a:lnTo>
                    <a:pt x="14" y="47"/>
                  </a:lnTo>
                  <a:lnTo>
                    <a:pt x="12" y="48"/>
                  </a:lnTo>
                  <a:lnTo>
                    <a:pt x="10" y="49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2" y="52"/>
                  </a:lnTo>
                  <a:lnTo>
                    <a:pt x="0" y="52"/>
                  </a:lnTo>
                </a:path>
              </a:pathLst>
            </a:custGeom>
            <a:noFill/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68" name="Freeform 27"/>
            <p:cNvSpPr>
              <a:spLocks/>
            </p:cNvSpPr>
            <p:nvPr/>
          </p:nvSpPr>
          <p:spPr bwMode="auto">
            <a:xfrm>
              <a:off x="3347" y="3534"/>
              <a:ext cx="75" cy="83"/>
            </a:xfrm>
            <a:custGeom>
              <a:avLst/>
              <a:gdLst>
                <a:gd name="T0" fmla="*/ 74 w 75"/>
                <a:gd name="T1" fmla="*/ 0 h 83"/>
                <a:gd name="T2" fmla="*/ 74 w 75"/>
                <a:gd name="T3" fmla="*/ 5 h 83"/>
                <a:gd name="T4" fmla="*/ 74 w 75"/>
                <a:gd name="T5" fmla="*/ 13 h 83"/>
                <a:gd name="T6" fmla="*/ 74 w 75"/>
                <a:gd name="T7" fmla="*/ 18 h 83"/>
                <a:gd name="T8" fmla="*/ 74 w 75"/>
                <a:gd name="T9" fmla="*/ 21 h 83"/>
                <a:gd name="T10" fmla="*/ 74 w 75"/>
                <a:gd name="T11" fmla="*/ 27 h 83"/>
                <a:gd name="T12" fmla="*/ 74 w 75"/>
                <a:gd name="T13" fmla="*/ 31 h 83"/>
                <a:gd name="T14" fmla="*/ 74 w 75"/>
                <a:gd name="T15" fmla="*/ 35 h 83"/>
                <a:gd name="T16" fmla="*/ 74 w 75"/>
                <a:gd name="T17" fmla="*/ 39 h 83"/>
                <a:gd name="T18" fmla="*/ 72 w 75"/>
                <a:gd name="T19" fmla="*/ 44 h 83"/>
                <a:gd name="T20" fmla="*/ 70 w 75"/>
                <a:gd name="T21" fmla="*/ 48 h 83"/>
                <a:gd name="T22" fmla="*/ 66 w 75"/>
                <a:gd name="T23" fmla="*/ 53 h 83"/>
                <a:gd name="T24" fmla="*/ 63 w 75"/>
                <a:gd name="T25" fmla="*/ 57 h 83"/>
                <a:gd name="T26" fmla="*/ 59 w 75"/>
                <a:gd name="T27" fmla="*/ 59 h 83"/>
                <a:gd name="T28" fmla="*/ 55 w 75"/>
                <a:gd name="T29" fmla="*/ 64 h 83"/>
                <a:gd name="T30" fmla="*/ 51 w 75"/>
                <a:gd name="T31" fmla="*/ 66 h 83"/>
                <a:gd name="T32" fmla="*/ 47 w 75"/>
                <a:gd name="T33" fmla="*/ 71 h 83"/>
                <a:gd name="T34" fmla="*/ 43 w 75"/>
                <a:gd name="T35" fmla="*/ 73 h 83"/>
                <a:gd name="T36" fmla="*/ 39 w 75"/>
                <a:gd name="T37" fmla="*/ 76 h 83"/>
                <a:gd name="T38" fmla="*/ 33 w 75"/>
                <a:gd name="T39" fmla="*/ 80 h 83"/>
                <a:gd name="T40" fmla="*/ 25 w 75"/>
                <a:gd name="T41" fmla="*/ 82 h 83"/>
                <a:gd name="T42" fmla="*/ 18 w 75"/>
                <a:gd name="T43" fmla="*/ 82 h 83"/>
                <a:gd name="T44" fmla="*/ 9 w 75"/>
                <a:gd name="T45" fmla="*/ 82 h 83"/>
                <a:gd name="T46" fmla="*/ 4 w 75"/>
                <a:gd name="T47" fmla="*/ 81 h 83"/>
                <a:gd name="T48" fmla="*/ 0 w 75"/>
                <a:gd name="T49" fmla="*/ 78 h 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"/>
                <a:gd name="T76" fmla="*/ 0 h 83"/>
                <a:gd name="T77" fmla="*/ 75 w 75"/>
                <a:gd name="T78" fmla="*/ 83 h 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" h="83">
                  <a:moveTo>
                    <a:pt x="74" y="0"/>
                  </a:moveTo>
                  <a:lnTo>
                    <a:pt x="74" y="5"/>
                  </a:lnTo>
                  <a:lnTo>
                    <a:pt x="74" y="13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74" y="27"/>
                  </a:lnTo>
                  <a:lnTo>
                    <a:pt x="74" y="31"/>
                  </a:lnTo>
                  <a:lnTo>
                    <a:pt x="74" y="35"/>
                  </a:lnTo>
                  <a:lnTo>
                    <a:pt x="74" y="39"/>
                  </a:lnTo>
                  <a:lnTo>
                    <a:pt x="72" y="44"/>
                  </a:lnTo>
                  <a:lnTo>
                    <a:pt x="70" y="48"/>
                  </a:lnTo>
                  <a:lnTo>
                    <a:pt x="66" y="53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5" y="64"/>
                  </a:lnTo>
                  <a:lnTo>
                    <a:pt x="51" y="66"/>
                  </a:lnTo>
                  <a:lnTo>
                    <a:pt x="47" y="71"/>
                  </a:lnTo>
                  <a:lnTo>
                    <a:pt x="43" y="73"/>
                  </a:lnTo>
                  <a:lnTo>
                    <a:pt x="39" y="76"/>
                  </a:lnTo>
                  <a:lnTo>
                    <a:pt x="33" y="80"/>
                  </a:lnTo>
                  <a:lnTo>
                    <a:pt x="25" y="82"/>
                  </a:lnTo>
                  <a:lnTo>
                    <a:pt x="18" y="82"/>
                  </a:lnTo>
                  <a:lnTo>
                    <a:pt x="9" y="82"/>
                  </a:lnTo>
                  <a:lnTo>
                    <a:pt x="4" y="81"/>
                  </a:lnTo>
                  <a:lnTo>
                    <a:pt x="0" y="78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69" name="Freeform 28"/>
            <p:cNvSpPr>
              <a:spLocks/>
            </p:cNvSpPr>
            <p:nvPr/>
          </p:nvSpPr>
          <p:spPr bwMode="auto">
            <a:xfrm>
              <a:off x="3374" y="3535"/>
              <a:ext cx="46" cy="77"/>
            </a:xfrm>
            <a:custGeom>
              <a:avLst/>
              <a:gdLst>
                <a:gd name="T0" fmla="*/ 45 w 46"/>
                <a:gd name="T1" fmla="*/ 0 h 77"/>
                <a:gd name="T2" fmla="*/ 41 w 46"/>
                <a:gd name="T3" fmla="*/ 1 h 77"/>
                <a:gd name="T4" fmla="*/ 34 w 46"/>
                <a:gd name="T5" fmla="*/ 1 h 77"/>
                <a:gd name="T6" fmla="*/ 28 w 46"/>
                <a:gd name="T7" fmla="*/ 1 h 77"/>
                <a:gd name="T8" fmla="*/ 24 w 46"/>
                <a:gd name="T9" fmla="*/ 2 h 77"/>
                <a:gd name="T10" fmla="*/ 18 w 46"/>
                <a:gd name="T11" fmla="*/ 2 h 77"/>
                <a:gd name="T12" fmla="*/ 14 w 46"/>
                <a:gd name="T13" fmla="*/ 2 h 77"/>
                <a:gd name="T14" fmla="*/ 6 w 46"/>
                <a:gd name="T15" fmla="*/ 2 h 77"/>
                <a:gd name="T16" fmla="*/ 0 w 46"/>
                <a:gd name="T17" fmla="*/ 2 h 77"/>
                <a:gd name="T18" fmla="*/ 21 w 46"/>
                <a:gd name="T19" fmla="*/ 36 h 77"/>
                <a:gd name="T20" fmla="*/ 23 w 46"/>
                <a:gd name="T21" fmla="*/ 43 h 77"/>
                <a:gd name="T22" fmla="*/ 28 w 46"/>
                <a:gd name="T23" fmla="*/ 50 h 77"/>
                <a:gd name="T24" fmla="*/ 30 w 46"/>
                <a:gd name="T25" fmla="*/ 54 h 77"/>
                <a:gd name="T26" fmla="*/ 25 w 46"/>
                <a:gd name="T27" fmla="*/ 57 h 77"/>
                <a:gd name="T28" fmla="*/ 21 w 46"/>
                <a:gd name="T29" fmla="*/ 60 h 77"/>
                <a:gd name="T30" fmla="*/ 17 w 46"/>
                <a:gd name="T31" fmla="*/ 64 h 77"/>
                <a:gd name="T32" fmla="*/ 14 w 46"/>
                <a:gd name="T33" fmla="*/ 68 h 77"/>
                <a:gd name="T34" fmla="*/ 10 w 46"/>
                <a:gd name="T35" fmla="*/ 70 h 77"/>
                <a:gd name="T36" fmla="*/ 7 w 46"/>
                <a:gd name="T37" fmla="*/ 74 h 77"/>
                <a:gd name="T38" fmla="*/ 3 w 46"/>
                <a:gd name="T39" fmla="*/ 76 h 7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6"/>
                <a:gd name="T61" fmla="*/ 0 h 77"/>
                <a:gd name="T62" fmla="*/ 46 w 46"/>
                <a:gd name="T63" fmla="*/ 77 h 7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6" h="77">
                  <a:moveTo>
                    <a:pt x="45" y="0"/>
                  </a:moveTo>
                  <a:lnTo>
                    <a:pt x="41" y="1"/>
                  </a:lnTo>
                  <a:lnTo>
                    <a:pt x="34" y="1"/>
                  </a:lnTo>
                  <a:lnTo>
                    <a:pt x="28" y="1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21" y="36"/>
                  </a:lnTo>
                  <a:lnTo>
                    <a:pt x="23" y="43"/>
                  </a:lnTo>
                  <a:lnTo>
                    <a:pt x="28" y="50"/>
                  </a:lnTo>
                  <a:lnTo>
                    <a:pt x="30" y="54"/>
                  </a:lnTo>
                  <a:lnTo>
                    <a:pt x="25" y="57"/>
                  </a:lnTo>
                  <a:lnTo>
                    <a:pt x="21" y="60"/>
                  </a:lnTo>
                  <a:lnTo>
                    <a:pt x="17" y="64"/>
                  </a:lnTo>
                  <a:lnTo>
                    <a:pt x="14" y="68"/>
                  </a:lnTo>
                  <a:lnTo>
                    <a:pt x="10" y="70"/>
                  </a:lnTo>
                  <a:lnTo>
                    <a:pt x="7" y="74"/>
                  </a:lnTo>
                  <a:lnTo>
                    <a:pt x="3" y="76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70" name="Freeform 29"/>
            <p:cNvSpPr>
              <a:spLocks/>
            </p:cNvSpPr>
            <p:nvPr/>
          </p:nvSpPr>
          <p:spPr bwMode="auto">
            <a:xfrm>
              <a:off x="2793" y="3533"/>
              <a:ext cx="64" cy="86"/>
            </a:xfrm>
            <a:custGeom>
              <a:avLst/>
              <a:gdLst>
                <a:gd name="T0" fmla="*/ 2 w 64"/>
                <a:gd name="T1" fmla="*/ 3 h 86"/>
                <a:gd name="T2" fmla="*/ 0 w 64"/>
                <a:gd name="T3" fmla="*/ 7 h 86"/>
                <a:gd name="T4" fmla="*/ 0 w 64"/>
                <a:gd name="T5" fmla="*/ 11 h 86"/>
                <a:gd name="T6" fmla="*/ 0 w 64"/>
                <a:gd name="T7" fmla="*/ 15 h 86"/>
                <a:gd name="T8" fmla="*/ 0 w 64"/>
                <a:gd name="T9" fmla="*/ 19 h 86"/>
                <a:gd name="T10" fmla="*/ 0 w 64"/>
                <a:gd name="T11" fmla="*/ 23 h 86"/>
                <a:gd name="T12" fmla="*/ 0 w 64"/>
                <a:gd name="T13" fmla="*/ 27 h 86"/>
                <a:gd name="T14" fmla="*/ 0 w 64"/>
                <a:gd name="T15" fmla="*/ 31 h 86"/>
                <a:gd name="T16" fmla="*/ 2 w 64"/>
                <a:gd name="T17" fmla="*/ 35 h 86"/>
                <a:gd name="T18" fmla="*/ 5 w 64"/>
                <a:gd name="T19" fmla="*/ 41 h 86"/>
                <a:gd name="T20" fmla="*/ 10 w 64"/>
                <a:gd name="T21" fmla="*/ 43 h 86"/>
                <a:gd name="T22" fmla="*/ 11 w 64"/>
                <a:gd name="T23" fmla="*/ 47 h 86"/>
                <a:gd name="T24" fmla="*/ 14 w 64"/>
                <a:gd name="T25" fmla="*/ 51 h 86"/>
                <a:gd name="T26" fmla="*/ 17 w 64"/>
                <a:gd name="T27" fmla="*/ 55 h 86"/>
                <a:gd name="T28" fmla="*/ 22 w 64"/>
                <a:gd name="T29" fmla="*/ 60 h 86"/>
                <a:gd name="T30" fmla="*/ 28 w 64"/>
                <a:gd name="T31" fmla="*/ 65 h 86"/>
                <a:gd name="T32" fmla="*/ 31 w 64"/>
                <a:gd name="T33" fmla="*/ 69 h 86"/>
                <a:gd name="T34" fmla="*/ 34 w 64"/>
                <a:gd name="T35" fmla="*/ 73 h 86"/>
                <a:gd name="T36" fmla="*/ 39 w 64"/>
                <a:gd name="T37" fmla="*/ 80 h 86"/>
                <a:gd name="T38" fmla="*/ 43 w 64"/>
                <a:gd name="T39" fmla="*/ 83 h 86"/>
                <a:gd name="T40" fmla="*/ 49 w 64"/>
                <a:gd name="T41" fmla="*/ 83 h 86"/>
                <a:gd name="T42" fmla="*/ 54 w 64"/>
                <a:gd name="T43" fmla="*/ 85 h 86"/>
                <a:gd name="T44" fmla="*/ 58 w 64"/>
                <a:gd name="T45" fmla="*/ 85 h 86"/>
                <a:gd name="T46" fmla="*/ 63 w 64"/>
                <a:gd name="T47" fmla="*/ 83 h 86"/>
                <a:gd name="T48" fmla="*/ 63 w 64"/>
                <a:gd name="T49" fmla="*/ 80 h 86"/>
                <a:gd name="T50" fmla="*/ 57 w 64"/>
                <a:gd name="T51" fmla="*/ 77 h 86"/>
                <a:gd name="T52" fmla="*/ 53 w 64"/>
                <a:gd name="T53" fmla="*/ 76 h 86"/>
                <a:gd name="T54" fmla="*/ 49 w 64"/>
                <a:gd name="T55" fmla="*/ 74 h 86"/>
                <a:gd name="T56" fmla="*/ 45 w 64"/>
                <a:gd name="T57" fmla="*/ 74 h 86"/>
                <a:gd name="T58" fmla="*/ 40 w 64"/>
                <a:gd name="T59" fmla="*/ 72 h 86"/>
                <a:gd name="T60" fmla="*/ 38 w 64"/>
                <a:gd name="T61" fmla="*/ 67 h 86"/>
                <a:gd name="T62" fmla="*/ 35 w 64"/>
                <a:gd name="T63" fmla="*/ 64 h 86"/>
                <a:gd name="T64" fmla="*/ 34 w 64"/>
                <a:gd name="T65" fmla="*/ 60 h 86"/>
                <a:gd name="T66" fmla="*/ 31 w 64"/>
                <a:gd name="T67" fmla="*/ 54 h 86"/>
                <a:gd name="T68" fmla="*/ 28 w 64"/>
                <a:gd name="T69" fmla="*/ 47 h 86"/>
                <a:gd name="T70" fmla="*/ 25 w 64"/>
                <a:gd name="T71" fmla="*/ 42 h 86"/>
                <a:gd name="T72" fmla="*/ 21 w 64"/>
                <a:gd name="T73" fmla="*/ 38 h 86"/>
                <a:gd name="T74" fmla="*/ 16 w 64"/>
                <a:gd name="T75" fmla="*/ 35 h 86"/>
                <a:gd name="T76" fmla="*/ 13 w 64"/>
                <a:gd name="T77" fmla="*/ 31 h 86"/>
                <a:gd name="T78" fmla="*/ 9 w 64"/>
                <a:gd name="T79" fmla="*/ 25 h 86"/>
                <a:gd name="T80" fmla="*/ 5 w 64"/>
                <a:gd name="T81" fmla="*/ 19 h 86"/>
                <a:gd name="T82" fmla="*/ 5 w 64"/>
                <a:gd name="T83" fmla="*/ 15 h 86"/>
                <a:gd name="T84" fmla="*/ 5 w 64"/>
                <a:gd name="T85" fmla="*/ 11 h 86"/>
                <a:gd name="T86" fmla="*/ 3 w 64"/>
                <a:gd name="T87" fmla="*/ 5 h 86"/>
                <a:gd name="T88" fmla="*/ 10 w 64"/>
                <a:gd name="T89" fmla="*/ 5 h 86"/>
                <a:gd name="T90" fmla="*/ 14 w 64"/>
                <a:gd name="T91" fmla="*/ 5 h 86"/>
                <a:gd name="T92" fmla="*/ 18 w 64"/>
                <a:gd name="T93" fmla="*/ 5 h 86"/>
                <a:gd name="T94" fmla="*/ 24 w 64"/>
                <a:gd name="T95" fmla="*/ 5 h 86"/>
                <a:gd name="T96" fmla="*/ 29 w 64"/>
                <a:gd name="T97" fmla="*/ 5 h 86"/>
                <a:gd name="T98" fmla="*/ 35 w 64"/>
                <a:gd name="T99" fmla="*/ 5 h 86"/>
                <a:gd name="T100" fmla="*/ 39 w 64"/>
                <a:gd name="T101" fmla="*/ 5 h 86"/>
                <a:gd name="T102" fmla="*/ 46 w 64"/>
                <a:gd name="T103" fmla="*/ 4 h 86"/>
                <a:gd name="T104" fmla="*/ 50 w 64"/>
                <a:gd name="T105" fmla="*/ 3 h 86"/>
                <a:gd name="T106" fmla="*/ 57 w 64"/>
                <a:gd name="T107" fmla="*/ 3 h 86"/>
                <a:gd name="T108" fmla="*/ 53 w 64"/>
                <a:gd name="T109" fmla="*/ 4 h 86"/>
                <a:gd name="T110" fmla="*/ 49 w 64"/>
                <a:gd name="T111" fmla="*/ 5 h 86"/>
                <a:gd name="T112" fmla="*/ 42 w 64"/>
                <a:gd name="T113" fmla="*/ 4 h 86"/>
                <a:gd name="T114" fmla="*/ 34 w 64"/>
                <a:gd name="T115" fmla="*/ 3 h 86"/>
                <a:gd name="T116" fmla="*/ 27 w 64"/>
                <a:gd name="T117" fmla="*/ 2 h 86"/>
                <a:gd name="T118" fmla="*/ 16 w 64"/>
                <a:gd name="T119" fmla="*/ 0 h 86"/>
                <a:gd name="T120" fmla="*/ 11 w 64"/>
                <a:gd name="T121" fmla="*/ 0 h 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4"/>
                <a:gd name="T184" fmla="*/ 0 h 86"/>
                <a:gd name="T185" fmla="*/ 64 w 64"/>
                <a:gd name="T186" fmla="*/ 86 h 8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4" h="86">
                  <a:moveTo>
                    <a:pt x="2" y="3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5" y="41"/>
                  </a:lnTo>
                  <a:lnTo>
                    <a:pt x="10" y="43"/>
                  </a:lnTo>
                  <a:lnTo>
                    <a:pt x="11" y="47"/>
                  </a:lnTo>
                  <a:lnTo>
                    <a:pt x="14" y="51"/>
                  </a:lnTo>
                  <a:lnTo>
                    <a:pt x="17" y="55"/>
                  </a:lnTo>
                  <a:lnTo>
                    <a:pt x="22" y="60"/>
                  </a:lnTo>
                  <a:lnTo>
                    <a:pt x="28" y="65"/>
                  </a:lnTo>
                  <a:lnTo>
                    <a:pt x="31" y="69"/>
                  </a:lnTo>
                  <a:lnTo>
                    <a:pt x="34" y="73"/>
                  </a:lnTo>
                  <a:lnTo>
                    <a:pt x="39" y="80"/>
                  </a:lnTo>
                  <a:lnTo>
                    <a:pt x="43" y="83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5"/>
                  </a:lnTo>
                  <a:lnTo>
                    <a:pt x="63" y="83"/>
                  </a:lnTo>
                  <a:lnTo>
                    <a:pt x="63" y="80"/>
                  </a:lnTo>
                  <a:lnTo>
                    <a:pt x="57" y="77"/>
                  </a:lnTo>
                  <a:lnTo>
                    <a:pt x="53" y="76"/>
                  </a:lnTo>
                  <a:lnTo>
                    <a:pt x="49" y="74"/>
                  </a:lnTo>
                  <a:lnTo>
                    <a:pt x="45" y="74"/>
                  </a:lnTo>
                  <a:lnTo>
                    <a:pt x="40" y="72"/>
                  </a:lnTo>
                  <a:lnTo>
                    <a:pt x="38" y="67"/>
                  </a:lnTo>
                  <a:lnTo>
                    <a:pt x="35" y="64"/>
                  </a:lnTo>
                  <a:lnTo>
                    <a:pt x="34" y="60"/>
                  </a:lnTo>
                  <a:lnTo>
                    <a:pt x="31" y="54"/>
                  </a:lnTo>
                  <a:lnTo>
                    <a:pt x="28" y="47"/>
                  </a:lnTo>
                  <a:lnTo>
                    <a:pt x="25" y="42"/>
                  </a:lnTo>
                  <a:lnTo>
                    <a:pt x="21" y="38"/>
                  </a:lnTo>
                  <a:lnTo>
                    <a:pt x="16" y="35"/>
                  </a:lnTo>
                  <a:lnTo>
                    <a:pt x="13" y="31"/>
                  </a:lnTo>
                  <a:lnTo>
                    <a:pt x="9" y="25"/>
                  </a:lnTo>
                  <a:lnTo>
                    <a:pt x="5" y="19"/>
                  </a:lnTo>
                  <a:lnTo>
                    <a:pt x="5" y="15"/>
                  </a:lnTo>
                  <a:lnTo>
                    <a:pt x="5" y="11"/>
                  </a:lnTo>
                  <a:lnTo>
                    <a:pt x="3" y="5"/>
                  </a:lnTo>
                  <a:lnTo>
                    <a:pt x="10" y="5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4" y="5"/>
                  </a:lnTo>
                  <a:lnTo>
                    <a:pt x="29" y="5"/>
                  </a:lnTo>
                  <a:lnTo>
                    <a:pt x="35" y="5"/>
                  </a:lnTo>
                  <a:lnTo>
                    <a:pt x="39" y="5"/>
                  </a:lnTo>
                  <a:lnTo>
                    <a:pt x="46" y="4"/>
                  </a:lnTo>
                  <a:lnTo>
                    <a:pt x="50" y="3"/>
                  </a:lnTo>
                  <a:lnTo>
                    <a:pt x="57" y="3"/>
                  </a:lnTo>
                  <a:lnTo>
                    <a:pt x="53" y="4"/>
                  </a:lnTo>
                  <a:lnTo>
                    <a:pt x="49" y="5"/>
                  </a:lnTo>
                  <a:lnTo>
                    <a:pt x="42" y="4"/>
                  </a:lnTo>
                  <a:lnTo>
                    <a:pt x="34" y="3"/>
                  </a:lnTo>
                  <a:lnTo>
                    <a:pt x="27" y="2"/>
                  </a:lnTo>
                  <a:lnTo>
                    <a:pt x="16" y="0"/>
                  </a:lnTo>
                  <a:lnTo>
                    <a:pt x="11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71" name="Freeform 30"/>
            <p:cNvSpPr>
              <a:spLocks/>
            </p:cNvSpPr>
            <p:nvPr/>
          </p:nvSpPr>
          <p:spPr bwMode="auto">
            <a:xfrm>
              <a:off x="3424" y="3535"/>
              <a:ext cx="4" cy="40"/>
            </a:xfrm>
            <a:custGeom>
              <a:avLst/>
              <a:gdLst>
                <a:gd name="T0" fmla="*/ 2 w 4"/>
                <a:gd name="T1" fmla="*/ 0 h 40"/>
                <a:gd name="T2" fmla="*/ 2 w 4"/>
                <a:gd name="T3" fmla="*/ 4 h 40"/>
                <a:gd name="T4" fmla="*/ 3 w 4"/>
                <a:gd name="T5" fmla="*/ 8 h 40"/>
                <a:gd name="T6" fmla="*/ 3 w 4"/>
                <a:gd name="T7" fmla="*/ 13 h 40"/>
                <a:gd name="T8" fmla="*/ 3 w 4"/>
                <a:gd name="T9" fmla="*/ 17 h 40"/>
                <a:gd name="T10" fmla="*/ 3 w 4"/>
                <a:gd name="T11" fmla="*/ 21 h 40"/>
                <a:gd name="T12" fmla="*/ 2 w 4"/>
                <a:gd name="T13" fmla="*/ 25 h 40"/>
                <a:gd name="T14" fmla="*/ 2 w 4"/>
                <a:gd name="T15" fmla="*/ 29 h 40"/>
                <a:gd name="T16" fmla="*/ 1 w 4"/>
                <a:gd name="T17" fmla="*/ 34 h 40"/>
                <a:gd name="T18" fmla="*/ 0 w 4"/>
                <a:gd name="T19" fmla="*/ 39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40"/>
                <a:gd name="T32" fmla="*/ 4 w 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40">
                  <a:moveTo>
                    <a:pt x="2" y="0"/>
                  </a:moveTo>
                  <a:lnTo>
                    <a:pt x="2" y="4"/>
                  </a:lnTo>
                  <a:lnTo>
                    <a:pt x="3" y="8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3" y="21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1" y="34"/>
                  </a:lnTo>
                  <a:lnTo>
                    <a:pt x="0" y="39"/>
                  </a:lnTo>
                </a:path>
              </a:pathLst>
            </a:custGeom>
            <a:noFill/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845" name="Group 31"/>
          <p:cNvGrpSpPr>
            <a:grpSpLocks/>
          </p:cNvGrpSpPr>
          <p:nvPr/>
        </p:nvGrpSpPr>
        <p:grpSpPr bwMode="auto">
          <a:xfrm>
            <a:off x="2195661" y="1484784"/>
            <a:ext cx="519113" cy="1252537"/>
            <a:chOff x="3948" y="2069"/>
            <a:chExt cx="324" cy="807"/>
          </a:xfrm>
        </p:grpSpPr>
        <p:grpSp>
          <p:nvGrpSpPr>
            <p:cNvPr id="35949" name="Group 32"/>
            <p:cNvGrpSpPr>
              <a:grpSpLocks/>
            </p:cNvGrpSpPr>
            <p:nvPr/>
          </p:nvGrpSpPr>
          <p:grpSpPr bwMode="auto">
            <a:xfrm>
              <a:off x="4093" y="2069"/>
              <a:ext cx="44" cy="382"/>
              <a:chOff x="4093" y="2069"/>
              <a:chExt cx="44" cy="382"/>
            </a:xfrm>
          </p:grpSpPr>
          <p:sp>
            <p:nvSpPr>
              <p:cNvPr id="35954" name="AutoShape 33"/>
              <p:cNvSpPr>
                <a:spLocks noChangeArrowheads="1"/>
              </p:cNvSpPr>
              <p:nvPr/>
            </p:nvSpPr>
            <p:spPr bwMode="auto">
              <a:xfrm rot="-5400000">
                <a:off x="3924" y="2238"/>
                <a:ext cx="382" cy="44"/>
              </a:xfrm>
              <a:prstGeom prst="homePlate">
                <a:avLst>
                  <a:gd name="adj" fmla="val 289394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5" name="Oval 34"/>
              <p:cNvSpPr>
                <a:spLocks noChangeArrowheads="1"/>
              </p:cNvSpPr>
              <p:nvPr/>
            </p:nvSpPr>
            <p:spPr bwMode="auto">
              <a:xfrm>
                <a:off x="4112" y="2133"/>
                <a:ext cx="8" cy="5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5950" name="Group 35"/>
            <p:cNvGrpSpPr>
              <a:grpSpLocks/>
            </p:cNvGrpSpPr>
            <p:nvPr/>
          </p:nvGrpSpPr>
          <p:grpSpPr bwMode="auto">
            <a:xfrm>
              <a:off x="4092" y="2496"/>
              <a:ext cx="44" cy="380"/>
              <a:chOff x="4092" y="2496"/>
              <a:chExt cx="44" cy="380"/>
            </a:xfrm>
          </p:grpSpPr>
          <p:sp>
            <p:nvSpPr>
              <p:cNvPr id="35952" name="AutoShape 36"/>
              <p:cNvSpPr>
                <a:spLocks noChangeArrowheads="1"/>
              </p:cNvSpPr>
              <p:nvPr/>
            </p:nvSpPr>
            <p:spPr bwMode="auto">
              <a:xfrm rot="16200000" flipH="1">
                <a:off x="3924" y="2664"/>
                <a:ext cx="380" cy="44"/>
              </a:xfrm>
              <a:prstGeom prst="homePlate">
                <a:avLst>
                  <a:gd name="adj" fmla="val 287879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53" name="Oval 37"/>
              <p:cNvSpPr>
                <a:spLocks noChangeArrowheads="1"/>
              </p:cNvSpPr>
              <p:nvPr/>
            </p:nvSpPr>
            <p:spPr bwMode="auto">
              <a:xfrm>
                <a:off x="4108" y="2757"/>
                <a:ext cx="11" cy="5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951" name="AutoShape 38"/>
            <p:cNvSpPr>
              <a:spLocks noChangeArrowheads="1"/>
            </p:cNvSpPr>
            <p:nvPr/>
          </p:nvSpPr>
          <p:spPr bwMode="auto">
            <a:xfrm>
              <a:off x="3948" y="2461"/>
              <a:ext cx="324" cy="26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846" name="Group 39"/>
          <p:cNvGrpSpPr>
            <a:grpSpLocks/>
          </p:cNvGrpSpPr>
          <p:nvPr/>
        </p:nvGrpSpPr>
        <p:grpSpPr bwMode="auto">
          <a:xfrm>
            <a:off x="3782888" y="3571875"/>
            <a:ext cx="1077912" cy="1728788"/>
            <a:chOff x="4341" y="2687"/>
            <a:chExt cx="670" cy="1067"/>
          </a:xfrm>
        </p:grpSpPr>
        <p:sp>
          <p:nvSpPr>
            <p:cNvPr id="35939" name="AutoShape 40"/>
            <p:cNvSpPr>
              <a:spLocks noChangeArrowheads="1"/>
            </p:cNvSpPr>
            <p:nvPr/>
          </p:nvSpPr>
          <p:spPr bwMode="auto">
            <a:xfrm>
              <a:off x="4345" y="2728"/>
              <a:ext cx="657" cy="315"/>
            </a:xfrm>
            <a:prstGeom prst="octagon">
              <a:avLst>
                <a:gd name="adj" fmla="val 49995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0" name="AutoShape 41"/>
            <p:cNvSpPr>
              <a:spLocks noChangeArrowheads="1"/>
            </p:cNvSpPr>
            <p:nvPr/>
          </p:nvSpPr>
          <p:spPr bwMode="auto">
            <a:xfrm>
              <a:off x="4345" y="2813"/>
              <a:ext cx="657" cy="941"/>
            </a:xfrm>
            <a:prstGeom prst="roundRect">
              <a:avLst>
                <a:gd name="adj" fmla="val 12495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1" name="AutoShape 42"/>
            <p:cNvSpPr>
              <a:spLocks noChangeArrowheads="1"/>
            </p:cNvSpPr>
            <p:nvPr/>
          </p:nvSpPr>
          <p:spPr bwMode="auto">
            <a:xfrm>
              <a:off x="4606" y="2687"/>
              <a:ext cx="158" cy="28"/>
            </a:xfrm>
            <a:prstGeom prst="roundRect">
              <a:avLst>
                <a:gd name="adj" fmla="val 12495"/>
              </a:avLst>
            </a:prstGeom>
            <a:solidFill>
              <a:schemeClr val="tx2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2" name="Line 43"/>
            <p:cNvSpPr>
              <a:spLocks noChangeShapeType="1"/>
            </p:cNvSpPr>
            <p:nvPr/>
          </p:nvSpPr>
          <p:spPr bwMode="auto">
            <a:xfrm flipH="1">
              <a:off x="4341" y="3647"/>
              <a:ext cx="6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3" name="AutoShape 44"/>
            <p:cNvSpPr>
              <a:spLocks noChangeArrowheads="1"/>
            </p:cNvSpPr>
            <p:nvPr/>
          </p:nvSpPr>
          <p:spPr bwMode="auto">
            <a:xfrm>
              <a:off x="4358" y="3647"/>
              <a:ext cx="631" cy="86"/>
            </a:xfrm>
            <a:prstGeom prst="roundRect">
              <a:avLst>
                <a:gd name="adj" fmla="val 39389"/>
              </a:avLst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4" name="AutoShape 45"/>
            <p:cNvSpPr>
              <a:spLocks noChangeArrowheads="1"/>
            </p:cNvSpPr>
            <p:nvPr/>
          </p:nvSpPr>
          <p:spPr bwMode="auto">
            <a:xfrm rot="10800000">
              <a:off x="4965" y="3651"/>
              <a:ext cx="30" cy="51"/>
            </a:xfrm>
            <a:prstGeom prst="rtTriangle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5" name="AutoShape 46"/>
            <p:cNvSpPr>
              <a:spLocks noChangeArrowheads="1"/>
            </p:cNvSpPr>
            <p:nvPr/>
          </p:nvSpPr>
          <p:spPr bwMode="auto">
            <a:xfrm rot="5400000">
              <a:off x="4343" y="3661"/>
              <a:ext cx="54" cy="28"/>
            </a:xfrm>
            <a:prstGeom prst="rtTriangle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6" name="Line 47"/>
            <p:cNvSpPr>
              <a:spLocks noChangeShapeType="1"/>
            </p:cNvSpPr>
            <p:nvPr/>
          </p:nvSpPr>
          <p:spPr bwMode="auto">
            <a:xfrm flipH="1">
              <a:off x="4395" y="3739"/>
              <a:ext cx="562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47" name="Freeform 48"/>
            <p:cNvSpPr>
              <a:spLocks/>
            </p:cNvSpPr>
            <p:nvPr/>
          </p:nvSpPr>
          <p:spPr bwMode="auto">
            <a:xfrm>
              <a:off x="4940" y="3726"/>
              <a:ext cx="35" cy="15"/>
            </a:xfrm>
            <a:custGeom>
              <a:avLst/>
              <a:gdLst>
                <a:gd name="T0" fmla="*/ 0 w 35"/>
                <a:gd name="T1" fmla="*/ 14 h 15"/>
                <a:gd name="T2" fmla="*/ 5 w 35"/>
                <a:gd name="T3" fmla="*/ 14 h 15"/>
                <a:gd name="T4" fmla="*/ 10 w 35"/>
                <a:gd name="T5" fmla="*/ 11 h 15"/>
                <a:gd name="T6" fmla="*/ 15 w 35"/>
                <a:gd name="T7" fmla="*/ 11 h 15"/>
                <a:gd name="T8" fmla="*/ 19 w 35"/>
                <a:gd name="T9" fmla="*/ 9 h 15"/>
                <a:gd name="T10" fmla="*/ 24 w 35"/>
                <a:gd name="T11" fmla="*/ 6 h 15"/>
                <a:gd name="T12" fmla="*/ 29 w 35"/>
                <a:gd name="T13" fmla="*/ 3 h 15"/>
                <a:gd name="T14" fmla="*/ 34 w 35"/>
                <a:gd name="T15" fmla="*/ 0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5"/>
                <a:gd name="T25" fmla="*/ 0 h 15"/>
                <a:gd name="T26" fmla="*/ 35 w 35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5" h="15">
                  <a:moveTo>
                    <a:pt x="0" y="14"/>
                  </a:moveTo>
                  <a:lnTo>
                    <a:pt x="5" y="14"/>
                  </a:lnTo>
                  <a:lnTo>
                    <a:pt x="10" y="11"/>
                  </a:lnTo>
                  <a:lnTo>
                    <a:pt x="15" y="11"/>
                  </a:lnTo>
                  <a:lnTo>
                    <a:pt x="19" y="9"/>
                  </a:lnTo>
                  <a:lnTo>
                    <a:pt x="24" y="6"/>
                  </a:lnTo>
                  <a:lnTo>
                    <a:pt x="29" y="3"/>
                  </a:lnTo>
                  <a:lnTo>
                    <a:pt x="34" y="0"/>
                  </a:ln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48" name="Arc 49"/>
            <p:cNvSpPr>
              <a:spLocks/>
            </p:cNvSpPr>
            <p:nvPr/>
          </p:nvSpPr>
          <p:spPr bwMode="auto">
            <a:xfrm rot="10800000">
              <a:off x="4388" y="3731"/>
              <a:ext cx="20" cy="16"/>
            </a:xfrm>
            <a:custGeom>
              <a:avLst/>
              <a:gdLst>
                <a:gd name="T0" fmla="*/ 0 w 22706"/>
                <a:gd name="T1" fmla="*/ 0 h 21600"/>
                <a:gd name="T2" fmla="*/ 0 w 22706"/>
                <a:gd name="T3" fmla="*/ 0 h 21600"/>
                <a:gd name="T4" fmla="*/ 0 w 22706"/>
                <a:gd name="T5" fmla="*/ 0 h 21600"/>
                <a:gd name="T6" fmla="*/ 0 60000 65536"/>
                <a:gd name="T7" fmla="*/ 0 60000 65536"/>
                <a:gd name="T8" fmla="*/ 0 60000 65536"/>
                <a:gd name="T9" fmla="*/ 0 w 22706"/>
                <a:gd name="T10" fmla="*/ 0 h 21600"/>
                <a:gd name="T11" fmla="*/ 22706 w 2270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706" h="21600" fill="none" extrusionOk="0">
                  <a:moveTo>
                    <a:pt x="0" y="28"/>
                  </a:moveTo>
                  <a:cubicBezTo>
                    <a:pt x="368" y="9"/>
                    <a:pt x="737" y="-1"/>
                    <a:pt x="1106" y="0"/>
                  </a:cubicBezTo>
                  <a:cubicBezTo>
                    <a:pt x="13035" y="0"/>
                    <a:pt x="22706" y="9670"/>
                    <a:pt x="22706" y="21600"/>
                  </a:cubicBezTo>
                </a:path>
                <a:path w="22706" h="21600" stroke="0" extrusionOk="0">
                  <a:moveTo>
                    <a:pt x="0" y="28"/>
                  </a:moveTo>
                  <a:cubicBezTo>
                    <a:pt x="368" y="9"/>
                    <a:pt x="737" y="-1"/>
                    <a:pt x="1106" y="0"/>
                  </a:cubicBezTo>
                  <a:cubicBezTo>
                    <a:pt x="13035" y="0"/>
                    <a:pt x="22706" y="9670"/>
                    <a:pt x="22706" y="21600"/>
                  </a:cubicBezTo>
                  <a:lnTo>
                    <a:pt x="1106" y="21600"/>
                  </a:ln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847" name="Group 50"/>
          <p:cNvGrpSpPr>
            <a:grpSpLocks/>
          </p:cNvGrpSpPr>
          <p:nvPr/>
        </p:nvGrpSpPr>
        <p:grpSpPr bwMode="auto">
          <a:xfrm>
            <a:off x="3781300" y="1628775"/>
            <a:ext cx="1063625" cy="1724025"/>
            <a:chOff x="4367" y="1447"/>
            <a:chExt cx="661" cy="1064"/>
          </a:xfrm>
        </p:grpSpPr>
        <p:sp>
          <p:nvSpPr>
            <p:cNvPr id="35923" name="AutoShape 51"/>
            <p:cNvSpPr>
              <a:spLocks noChangeArrowheads="1"/>
            </p:cNvSpPr>
            <p:nvPr/>
          </p:nvSpPr>
          <p:spPr bwMode="auto">
            <a:xfrm>
              <a:off x="4369" y="2154"/>
              <a:ext cx="658" cy="314"/>
            </a:xfrm>
            <a:prstGeom prst="octagon">
              <a:avLst>
                <a:gd name="adj" fmla="val 49995"/>
              </a:avLst>
            </a:prstGeom>
            <a:gradFill rotWithShape="0">
              <a:gsLst>
                <a:gs pos="0">
                  <a:srgbClr val="0000FF"/>
                </a:gs>
                <a:gs pos="100000">
                  <a:srgbClr val="0000E5"/>
                </a:gs>
              </a:gsLst>
              <a:lin ang="54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4" name="AutoShape 52"/>
            <p:cNvSpPr>
              <a:spLocks noChangeArrowheads="1"/>
            </p:cNvSpPr>
            <p:nvPr/>
          </p:nvSpPr>
          <p:spPr bwMode="auto">
            <a:xfrm>
              <a:off x="4371" y="1447"/>
              <a:ext cx="657" cy="94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5" name="Line 53"/>
            <p:cNvSpPr>
              <a:spLocks noChangeShapeType="1"/>
            </p:cNvSpPr>
            <p:nvPr/>
          </p:nvSpPr>
          <p:spPr bwMode="auto">
            <a:xfrm flipV="1">
              <a:off x="4367" y="1538"/>
              <a:ext cx="654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6" name="AutoShape 54"/>
            <p:cNvSpPr>
              <a:spLocks noChangeArrowheads="1"/>
            </p:cNvSpPr>
            <p:nvPr/>
          </p:nvSpPr>
          <p:spPr bwMode="auto">
            <a:xfrm>
              <a:off x="4607" y="2483"/>
              <a:ext cx="159" cy="28"/>
            </a:xfrm>
            <a:prstGeom prst="roundRect">
              <a:avLst>
                <a:gd name="adj" fmla="val 12495"/>
              </a:avLst>
            </a:prstGeom>
            <a:solidFill>
              <a:schemeClr val="tx2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7" name="AutoShape 55"/>
            <p:cNvSpPr>
              <a:spLocks noChangeArrowheads="1"/>
            </p:cNvSpPr>
            <p:nvPr/>
          </p:nvSpPr>
          <p:spPr bwMode="auto">
            <a:xfrm>
              <a:off x="4412" y="1460"/>
              <a:ext cx="563" cy="86"/>
            </a:xfrm>
            <a:prstGeom prst="roundRect">
              <a:avLst>
                <a:gd name="adj" fmla="val 4444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8" name="Freeform 56"/>
            <p:cNvSpPr>
              <a:spLocks/>
            </p:cNvSpPr>
            <p:nvPr/>
          </p:nvSpPr>
          <p:spPr bwMode="auto">
            <a:xfrm>
              <a:off x="4929" y="1475"/>
              <a:ext cx="81" cy="62"/>
            </a:xfrm>
            <a:custGeom>
              <a:avLst/>
              <a:gdLst>
                <a:gd name="T0" fmla="*/ 80 w 81"/>
                <a:gd name="T1" fmla="*/ 60 h 62"/>
                <a:gd name="T2" fmla="*/ 0 w 81"/>
                <a:gd name="T3" fmla="*/ 61 h 62"/>
                <a:gd name="T4" fmla="*/ 65 w 81"/>
                <a:gd name="T5" fmla="*/ 0 h 62"/>
                <a:gd name="T6" fmla="*/ 80 w 81"/>
                <a:gd name="T7" fmla="*/ 6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62"/>
                <a:gd name="T14" fmla="*/ 81 w 81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62">
                  <a:moveTo>
                    <a:pt x="80" y="60"/>
                  </a:moveTo>
                  <a:lnTo>
                    <a:pt x="0" y="61"/>
                  </a:lnTo>
                  <a:lnTo>
                    <a:pt x="65" y="0"/>
                  </a:lnTo>
                  <a:lnTo>
                    <a:pt x="80" y="6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29" name="Freeform 57"/>
            <p:cNvSpPr>
              <a:spLocks/>
            </p:cNvSpPr>
            <p:nvPr/>
          </p:nvSpPr>
          <p:spPr bwMode="auto">
            <a:xfrm>
              <a:off x="4381" y="1488"/>
              <a:ext cx="44" cy="53"/>
            </a:xfrm>
            <a:custGeom>
              <a:avLst/>
              <a:gdLst>
                <a:gd name="T0" fmla="*/ 0 w 44"/>
                <a:gd name="T1" fmla="*/ 44 h 53"/>
                <a:gd name="T2" fmla="*/ 43 w 44"/>
                <a:gd name="T3" fmla="*/ 52 h 53"/>
                <a:gd name="T4" fmla="*/ 20 w 44"/>
                <a:gd name="T5" fmla="*/ 0 h 53"/>
                <a:gd name="T6" fmla="*/ 0 w 44"/>
                <a:gd name="T7" fmla="*/ 44 h 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3"/>
                <a:gd name="T14" fmla="*/ 44 w 44"/>
                <a:gd name="T15" fmla="*/ 53 h 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3">
                  <a:moveTo>
                    <a:pt x="0" y="44"/>
                  </a:moveTo>
                  <a:lnTo>
                    <a:pt x="43" y="52"/>
                  </a:lnTo>
                  <a:lnTo>
                    <a:pt x="20" y="0"/>
                  </a:lnTo>
                  <a:lnTo>
                    <a:pt x="0" y="44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30" name="Line 58"/>
            <p:cNvSpPr>
              <a:spLocks noChangeShapeType="1"/>
            </p:cNvSpPr>
            <p:nvPr/>
          </p:nvSpPr>
          <p:spPr bwMode="auto">
            <a:xfrm flipH="1" flipV="1">
              <a:off x="4373" y="1542"/>
              <a:ext cx="650" cy="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31" name="Oval 59"/>
            <p:cNvSpPr>
              <a:spLocks noChangeArrowheads="1"/>
            </p:cNvSpPr>
            <p:nvPr/>
          </p:nvSpPr>
          <p:spPr bwMode="auto">
            <a:xfrm>
              <a:off x="4944" y="1466"/>
              <a:ext cx="36" cy="2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32" name="Arc 60"/>
            <p:cNvSpPr>
              <a:spLocks/>
            </p:cNvSpPr>
            <p:nvPr/>
          </p:nvSpPr>
          <p:spPr bwMode="auto">
            <a:xfrm rot="10800000">
              <a:off x="4994" y="1484"/>
              <a:ext cx="22" cy="38"/>
            </a:xfrm>
            <a:custGeom>
              <a:avLst/>
              <a:gdLst>
                <a:gd name="T0" fmla="*/ 0 w 21600"/>
                <a:gd name="T1" fmla="*/ 0 h 22192"/>
                <a:gd name="T2" fmla="*/ 0 w 21600"/>
                <a:gd name="T3" fmla="*/ 0 h 22192"/>
                <a:gd name="T4" fmla="*/ 0 w 21600"/>
                <a:gd name="T5" fmla="*/ 0 h 2219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192"/>
                <a:gd name="T11" fmla="*/ 21600 w 21600"/>
                <a:gd name="T12" fmla="*/ 22192 h 22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192" fill="none" extrusionOk="0">
                  <a:moveTo>
                    <a:pt x="21600" y="22192"/>
                  </a:moveTo>
                  <a:cubicBezTo>
                    <a:pt x="9670" y="22192"/>
                    <a:pt x="0" y="12521"/>
                    <a:pt x="0" y="592"/>
                  </a:cubicBezTo>
                  <a:cubicBezTo>
                    <a:pt x="-1" y="394"/>
                    <a:pt x="2" y="197"/>
                    <a:pt x="8" y="0"/>
                  </a:cubicBezTo>
                </a:path>
                <a:path w="21600" h="22192" stroke="0" extrusionOk="0">
                  <a:moveTo>
                    <a:pt x="21600" y="22192"/>
                  </a:moveTo>
                  <a:cubicBezTo>
                    <a:pt x="9670" y="22192"/>
                    <a:pt x="0" y="12521"/>
                    <a:pt x="0" y="592"/>
                  </a:cubicBezTo>
                  <a:cubicBezTo>
                    <a:pt x="-1" y="394"/>
                    <a:pt x="2" y="197"/>
                    <a:pt x="8" y="0"/>
                  </a:cubicBezTo>
                  <a:lnTo>
                    <a:pt x="21600" y="592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33" name="Line 61"/>
            <p:cNvSpPr>
              <a:spLocks noChangeShapeType="1"/>
            </p:cNvSpPr>
            <p:nvPr/>
          </p:nvSpPr>
          <p:spPr bwMode="auto">
            <a:xfrm flipH="1">
              <a:off x="4419" y="1457"/>
              <a:ext cx="547" cy="1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34" name="Freeform 62"/>
            <p:cNvSpPr>
              <a:spLocks/>
            </p:cNvSpPr>
            <p:nvPr/>
          </p:nvSpPr>
          <p:spPr bwMode="auto">
            <a:xfrm>
              <a:off x="4394" y="1478"/>
              <a:ext cx="37" cy="52"/>
            </a:xfrm>
            <a:custGeom>
              <a:avLst/>
              <a:gdLst>
                <a:gd name="T0" fmla="*/ 1 w 37"/>
                <a:gd name="T1" fmla="*/ 51 h 52"/>
                <a:gd name="T2" fmla="*/ 0 w 37"/>
                <a:gd name="T3" fmla="*/ 47 h 52"/>
                <a:gd name="T4" fmla="*/ 2 w 37"/>
                <a:gd name="T5" fmla="*/ 44 h 52"/>
                <a:gd name="T6" fmla="*/ 1 w 37"/>
                <a:gd name="T7" fmla="*/ 43 h 52"/>
                <a:gd name="T8" fmla="*/ 1 w 37"/>
                <a:gd name="T9" fmla="*/ 39 h 52"/>
                <a:gd name="T10" fmla="*/ 2 w 37"/>
                <a:gd name="T11" fmla="*/ 36 h 52"/>
                <a:gd name="T12" fmla="*/ 1 w 37"/>
                <a:gd name="T13" fmla="*/ 33 h 52"/>
                <a:gd name="T14" fmla="*/ 4 w 37"/>
                <a:gd name="T15" fmla="*/ 30 h 52"/>
                <a:gd name="T16" fmla="*/ 5 w 37"/>
                <a:gd name="T17" fmla="*/ 27 h 52"/>
                <a:gd name="T18" fmla="*/ 8 w 37"/>
                <a:gd name="T19" fmla="*/ 24 h 52"/>
                <a:gd name="T20" fmla="*/ 8 w 37"/>
                <a:gd name="T21" fmla="*/ 22 h 52"/>
                <a:gd name="T22" fmla="*/ 8 w 37"/>
                <a:gd name="T23" fmla="*/ 19 h 52"/>
                <a:gd name="T24" fmla="*/ 10 w 37"/>
                <a:gd name="T25" fmla="*/ 16 h 52"/>
                <a:gd name="T26" fmla="*/ 12 w 37"/>
                <a:gd name="T27" fmla="*/ 15 h 52"/>
                <a:gd name="T28" fmla="*/ 11 w 37"/>
                <a:gd name="T29" fmla="*/ 11 h 52"/>
                <a:gd name="T30" fmla="*/ 15 w 37"/>
                <a:gd name="T31" fmla="*/ 10 h 52"/>
                <a:gd name="T32" fmla="*/ 17 w 37"/>
                <a:gd name="T33" fmla="*/ 8 h 52"/>
                <a:gd name="T34" fmla="*/ 19 w 37"/>
                <a:gd name="T35" fmla="*/ 5 h 52"/>
                <a:gd name="T36" fmla="*/ 22 w 37"/>
                <a:gd name="T37" fmla="*/ 4 h 52"/>
                <a:gd name="T38" fmla="*/ 24 w 37"/>
                <a:gd name="T39" fmla="*/ 4 h 52"/>
                <a:gd name="T40" fmla="*/ 25 w 37"/>
                <a:gd name="T41" fmla="*/ 3 h 52"/>
                <a:gd name="T42" fmla="*/ 29 w 37"/>
                <a:gd name="T43" fmla="*/ 1 h 52"/>
                <a:gd name="T44" fmla="*/ 32 w 37"/>
                <a:gd name="T45" fmla="*/ 0 h 52"/>
                <a:gd name="T46" fmla="*/ 34 w 37"/>
                <a:gd name="T47" fmla="*/ 0 h 52"/>
                <a:gd name="T48" fmla="*/ 36 w 37"/>
                <a:gd name="T49" fmla="*/ 0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"/>
                <a:gd name="T76" fmla="*/ 0 h 52"/>
                <a:gd name="T77" fmla="*/ 37 w 37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" h="52">
                  <a:moveTo>
                    <a:pt x="1" y="51"/>
                  </a:moveTo>
                  <a:lnTo>
                    <a:pt x="0" y="47"/>
                  </a:lnTo>
                  <a:lnTo>
                    <a:pt x="2" y="44"/>
                  </a:lnTo>
                  <a:lnTo>
                    <a:pt x="1" y="43"/>
                  </a:lnTo>
                  <a:lnTo>
                    <a:pt x="1" y="39"/>
                  </a:lnTo>
                  <a:lnTo>
                    <a:pt x="2" y="36"/>
                  </a:lnTo>
                  <a:lnTo>
                    <a:pt x="1" y="33"/>
                  </a:lnTo>
                  <a:lnTo>
                    <a:pt x="4" y="30"/>
                  </a:lnTo>
                  <a:lnTo>
                    <a:pt x="5" y="27"/>
                  </a:lnTo>
                  <a:lnTo>
                    <a:pt x="8" y="24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1" y="11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9" y="5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5" y="3"/>
                  </a:lnTo>
                  <a:lnTo>
                    <a:pt x="29" y="1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</a:path>
              </a:pathLst>
            </a:custGeom>
            <a:noFill/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35" name="Freeform 63"/>
            <p:cNvSpPr>
              <a:spLocks/>
            </p:cNvSpPr>
            <p:nvPr/>
          </p:nvSpPr>
          <p:spPr bwMode="auto">
            <a:xfrm>
              <a:off x="4384" y="1459"/>
              <a:ext cx="77" cy="84"/>
            </a:xfrm>
            <a:custGeom>
              <a:avLst/>
              <a:gdLst>
                <a:gd name="T0" fmla="*/ 1 w 77"/>
                <a:gd name="T1" fmla="*/ 83 h 84"/>
                <a:gd name="T2" fmla="*/ 0 w 77"/>
                <a:gd name="T3" fmla="*/ 78 h 84"/>
                <a:gd name="T4" fmla="*/ 1 w 77"/>
                <a:gd name="T5" fmla="*/ 70 h 84"/>
                <a:gd name="T6" fmla="*/ 1 w 77"/>
                <a:gd name="T7" fmla="*/ 65 h 84"/>
                <a:gd name="T8" fmla="*/ 1 w 77"/>
                <a:gd name="T9" fmla="*/ 62 h 84"/>
                <a:gd name="T10" fmla="*/ 1 w 77"/>
                <a:gd name="T11" fmla="*/ 56 h 84"/>
                <a:gd name="T12" fmla="*/ 1 w 77"/>
                <a:gd name="T13" fmla="*/ 52 h 84"/>
                <a:gd name="T14" fmla="*/ 1 w 77"/>
                <a:gd name="T15" fmla="*/ 48 h 84"/>
                <a:gd name="T16" fmla="*/ 1 w 77"/>
                <a:gd name="T17" fmla="*/ 44 h 84"/>
                <a:gd name="T18" fmla="*/ 3 w 77"/>
                <a:gd name="T19" fmla="*/ 39 h 84"/>
                <a:gd name="T20" fmla="*/ 6 w 77"/>
                <a:gd name="T21" fmla="*/ 35 h 84"/>
                <a:gd name="T22" fmla="*/ 9 w 77"/>
                <a:gd name="T23" fmla="*/ 29 h 84"/>
                <a:gd name="T24" fmla="*/ 11 w 77"/>
                <a:gd name="T25" fmla="*/ 25 h 84"/>
                <a:gd name="T26" fmla="*/ 16 w 77"/>
                <a:gd name="T27" fmla="*/ 26 h 84"/>
                <a:gd name="T28" fmla="*/ 20 w 77"/>
                <a:gd name="T29" fmla="*/ 18 h 84"/>
                <a:gd name="T30" fmla="*/ 25 w 77"/>
                <a:gd name="T31" fmla="*/ 17 h 84"/>
                <a:gd name="T32" fmla="*/ 28 w 77"/>
                <a:gd name="T33" fmla="*/ 13 h 84"/>
                <a:gd name="T34" fmla="*/ 32 w 77"/>
                <a:gd name="T35" fmla="*/ 11 h 84"/>
                <a:gd name="T36" fmla="*/ 37 w 77"/>
                <a:gd name="T37" fmla="*/ 7 h 84"/>
                <a:gd name="T38" fmla="*/ 42 w 77"/>
                <a:gd name="T39" fmla="*/ 4 h 84"/>
                <a:gd name="T40" fmla="*/ 51 w 77"/>
                <a:gd name="T41" fmla="*/ 2 h 84"/>
                <a:gd name="T42" fmla="*/ 58 w 77"/>
                <a:gd name="T43" fmla="*/ 0 h 84"/>
                <a:gd name="T44" fmla="*/ 66 w 77"/>
                <a:gd name="T45" fmla="*/ 1 h 84"/>
                <a:gd name="T46" fmla="*/ 72 w 77"/>
                <a:gd name="T47" fmla="*/ 1 h 84"/>
                <a:gd name="T48" fmla="*/ 76 w 77"/>
                <a:gd name="T49" fmla="*/ 5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"/>
                <a:gd name="T76" fmla="*/ 0 h 84"/>
                <a:gd name="T77" fmla="*/ 77 w 77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" h="84">
                  <a:moveTo>
                    <a:pt x="1" y="83"/>
                  </a:moveTo>
                  <a:lnTo>
                    <a:pt x="0" y="78"/>
                  </a:lnTo>
                  <a:lnTo>
                    <a:pt x="1" y="70"/>
                  </a:lnTo>
                  <a:lnTo>
                    <a:pt x="1" y="65"/>
                  </a:lnTo>
                  <a:lnTo>
                    <a:pt x="1" y="62"/>
                  </a:lnTo>
                  <a:lnTo>
                    <a:pt x="1" y="56"/>
                  </a:lnTo>
                  <a:lnTo>
                    <a:pt x="1" y="52"/>
                  </a:lnTo>
                  <a:lnTo>
                    <a:pt x="1" y="48"/>
                  </a:lnTo>
                  <a:lnTo>
                    <a:pt x="1" y="44"/>
                  </a:lnTo>
                  <a:lnTo>
                    <a:pt x="3" y="39"/>
                  </a:lnTo>
                  <a:lnTo>
                    <a:pt x="6" y="35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6" y="26"/>
                  </a:lnTo>
                  <a:lnTo>
                    <a:pt x="20" y="18"/>
                  </a:lnTo>
                  <a:lnTo>
                    <a:pt x="25" y="17"/>
                  </a:lnTo>
                  <a:lnTo>
                    <a:pt x="28" y="13"/>
                  </a:lnTo>
                  <a:lnTo>
                    <a:pt x="32" y="11"/>
                  </a:lnTo>
                  <a:lnTo>
                    <a:pt x="37" y="7"/>
                  </a:lnTo>
                  <a:lnTo>
                    <a:pt x="42" y="4"/>
                  </a:lnTo>
                  <a:lnTo>
                    <a:pt x="51" y="2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2" y="1"/>
                  </a:lnTo>
                  <a:lnTo>
                    <a:pt x="76" y="5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36" name="Freeform 64"/>
            <p:cNvSpPr>
              <a:spLocks/>
            </p:cNvSpPr>
            <p:nvPr/>
          </p:nvSpPr>
          <p:spPr bwMode="auto">
            <a:xfrm>
              <a:off x="4387" y="1466"/>
              <a:ext cx="46" cy="75"/>
            </a:xfrm>
            <a:custGeom>
              <a:avLst/>
              <a:gdLst>
                <a:gd name="T0" fmla="*/ 0 w 46"/>
                <a:gd name="T1" fmla="*/ 74 h 75"/>
                <a:gd name="T2" fmla="*/ 5 w 46"/>
                <a:gd name="T3" fmla="*/ 73 h 75"/>
                <a:gd name="T4" fmla="*/ 11 w 46"/>
                <a:gd name="T5" fmla="*/ 73 h 75"/>
                <a:gd name="T6" fmla="*/ 17 w 46"/>
                <a:gd name="T7" fmla="*/ 73 h 75"/>
                <a:gd name="T8" fmla="*/ 21 w 46"/>
                <a:gd name="T9" fmla="*/ 73 h 75"/>
                <a:gd name="T10" fmla="*/ 27 w 46"/>
                <a:gd name="T11" fmla="*/ 74 h 75"/>
                <a:gd name="T12" fmla="*/ 31 w 46"/>
                <a:gd name="T13" fmla="*/ 74 h 75"/>
                <a:gd name="T14" fmla="*/ 39 w 46"/>
                <a:gd name="T15" fmla="*/ 74 h 75"/>
                <a:gd name="T16" fmla="*/ 45 w 46"/>
                <a:gd name="T17" fmla="*/ 74 h 75"/>
                <a:gd name="T18" fmla="*/ 25 w 46"/>
                <a:gd name="T19" fmla="*/ 41 h 75"/>
                <a:gd name="T20" fmla="*/ 22 w 46"/>
                <a:gd name="T21" fmla="*/ 32 h 75"/>
                <a:gd name="T22" fmla="*/ 18 w 46"/>
                <a:gd name="T23" fmla="*/ 24 h 75"/>
                <a:gd name="T24" fmla="*/ 14 w 46"/>
                <a:gd name="T25" fmla="*/ 22 h 75"/>
                <a:gd name="T26" fmla="*/ 20 w 46"/>
                <a:gd name="T27" fmla="*/ 18 h 75"/>
                <a:gd name="T28" fmla="*/ 25 w 46"/>
                <a:gd name="T29" fmla="*/ 15 h 75"/>
                <a:gd name="T30" fmla="*/ 29 w 46"/>
                <a:gd name="T31" fmla="*/ 12 h 75"/>
                <a:gd name="T32" fmla="*/ 32 w 46"/>
                <a:gd name="T33" fmla="*/ 8 h 75"/>
                <a:gd name="T34" fmla="*/ 37 w 46"/>
                <a:gd name="T35" fmla="*/ 7 h 75"/>
                <a:gd name="T36" fmla="*/ 39 w 46"/>
                <a:gd name="T37" fmla="*/ 2 h 75"/>
                <a:gd name="T38" fmla="*/ 44 w 46"/>
                <a:gd name="T39" fmla="*/ 0 h 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6"/>
                <a:gd name="T61" fmla="*/ 0 h 75"/>
                <a:gd name="T62" fmla="*/ 46 w 46"/>
                <a:gd name="T63" fmla="*/ 75 h 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6" h="75">
                  <a:moveTo>
                    <a:pt x="0" y="74"/>
                  </a:moveTo>
                  <a:lnTo>
                    <a:pt x="5" y="73"/>
                  </a:lnTo>
                  <a:lnTo>
                    <a:pt x="11" y="73"/>
                  </a:lnTo>
                  <a:lnTo>
                    <a:pt x="17" y="73"/>
                  </a:lnTo>
                  <a:lnTo>
                    <a:pt x="21" y="73"/>
                  </a:lnTo>
                  <a:lnTo>
                    <a:pt x="27" y="74"/>
                  </a:lnTo>
                  <a:lnTo>
                    <a:pt x="31" y="74"/>
                  </a:lnTo>
                  <a:lnTo>
                    <a:pt x="39" y="74"/>
                  </a:lnTo>
                  <a:lnTo>
                    <a:pt x="45" y="74"/>
                  </a:lnTo>
                  <a:lnTo>
                    <a:pt x="25" y="41"/>
                  </a:lnTo>
                  <a:lnTo>
                    <a:pt x="22" y="32"/>
                  </a:lnTo>
                  <a:lnTo>
                    <a:pt x="18" y="24"/>
                  </a:lnTo>
                  <a:lnTo>
                    <a:pt x="14" y="22"/>
                  </a:lnTo>
                  <a:lnTo>
                    <a:pt x="20" y="18"/>
                  </a:lnTo>
                  <a:lnTo>
                    <a:pt x="25" y="15"/>
                  </a:lnTo>
                  <a:lnTo>
                    <a:pt x="29" y="12"/>
                  </a:lnTo>
                  <a:lnTo>
                    <a:pt x="32" y="8"/>
                  </a:lnTo>
                  <a:lnTo>
                    <a:pt x="37" y="7"/>
                  </a:lnTo>
                  <a:lnTo>
                    <a:pt x="39" y="2"/>
                  </a:lnTo>
                  <a:lnTo>
                    <a:pt x="44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37" name="Freeform 65"/>
            <p:cNvSpPr>
              <a:spLocks/>
            </p:cNvSpPr>
            <p:nvPr/>
          </p:nvSpPr>
          <p:spPr bwMode="auto">
            <a:xfrm>
              <a:off x="4951" y="1457"/>
              <a:ext cx="64" cy="87"/>
            </a:xfrm>
            <a:custGeom>
              <a:avLst/>
              <a:gdLst>
                <a:gd name="T0" fmla="*/ 62 w 64"/>
                <a:gd name="T1" fmla="*/ 83 h 87"/>
                <a:gd name="T2" fmla="*/ 62 w 64"/>
                <a:gd name="T3" fmla="*/ 78 h 87"/>
                <a:gd name="T4" fmla="*/ 63 w 64"/>
                <a:gd name="T5" fmla="*/ 74 h 87"/>
                <a:gd name="T6" fmla="*/ 62 w 64"/>
                <a:gd name="T7" fmla="*/ 72 h 87"/>
                <a:gd name="T8" fmla="*/ 63 w 64"/>
                <a:gd name="T9" fmla="*/ 66 h 87"/>
                <a:gd name="T10" fmla="*/ 62 w 64"/>
                <a:gd name="T11" fmla="*/ 62 h 87"/>
                <a:gd name="T12" fmla="*/ 63 w 64"/>
                <a:gd name="T13" fmla="*/ 58 h 87"/>
                <a:gd name="T14" fmla="*/ 63 w 64"/>
                <a:gd name="T15" fmla="*/ 54 h 87"/>
                <a:gd name="T16" fmla="*/ 61 w 64"/>
                <a:gd name="T17" fmla="*/ 51 h 87"/>
                <a:gd name="T18" fmla="*/ 59 w 64"/>
                <a:gd name="T19" fmla="*/ 44 h 87"/>
                <a:gd name="T20" fmla="*/ 54 w 64"/>
                <a:gd name="T21" fmla="*/ 44 h 87"/>
                <a:gd name="T22" fmla="*/ 53 w 64"/>
                <a:gd name="T23" fmla="*/ 39 h 87"/>
                <a:gd name="T24" fmla="*/ 51 w 64"/>
                <a:gd name="T25" fmla="*/ 35 h 87"/>
                <a:gd name="T26" fmla="*/ 45 w 64"/>
                <a:gd name="T27" fmla="*/ 32 h 87"/>
                <a:gd name="T28" fmla="*/ 42 w 64"/>
                <a:gd name="T29" fmla="*/ 26 h 87"/>
                <a:gd name="T30" fmla="*/ 36 w 64"/>
                <a:gd name="T31" fmla="*/ 20 h 87"/>
                <a:gd name="T32" fmla="*/ 33 w 64"/>
                <a:gd name="T33" fmla="*/ 17 h 87"/>
                <a:gd name="T34" fmla="*/ 28 w 64"/>
                <a:gd name="T35" fmla="*/ 14 h 87"/>
                <a:gd name="T36" fmla="*/ 24 w 64"/>
                <a:gd name="T37" fmla="*/ 8 h 87"/>
                <a:gd name="T38" fmla="*/ 20 w 64"/>
                <a:gd name="T39" fmla="*/ 4 h 87"/>
                <a:gd name="T40" fmla="*/ 15 w 64"/>
                <a:gd name="T41" fmla="*/ 3 h 87"/>
                <a:gd name="T42" fmla="*/ 9 w 64"/>
                <a:gd name="T43" fmla="*/ 0 h 87"/>
                <a:gd name="T44" fmla="*/ 4 w 64"/>
                <a:gd name="T45" fmla="*/ 0 h 87"/>
                <a:gd name="T46" fmla="*/ 1 w 64"/>
                <a:gd name="T47" fmla="*/ 3 h 87"/>
                <a:gd name="T48" fmla="*/ 0 w 64"/>
                <a:gd name="T49" fmla="*/ 8 h 87"/>
                <a:gd name="T50" fmla="*/ 6 w 64"/>
                <a:gd name="T51" fmla="*/ 7 h 87"/>
                <a:gd name="T52" fmla="*/ 10 w 64"/>
                <a:gd name="T53" fmla="*/ 10 h 87"/>
                <a:gd name="T54" fmla="*/ 14 w 64"/>
                <a:gd name="T55" fmla="*/ 12 h 87"/>
                <a:gd name="T56" fmla="*/ 18 w 64"/>
                <a:gd name="T57" fmla="*/ 12 h 87"/>
                <a:gd name="T58" fmla="*/ 21 w 64"/>
                <a:gd name="T59" fmla="*/ 15 h 87"/>
                <a:gd name="T60" fmla="*/ 25 w 64"/>
                <a:gd name="T61" fmla="*/ 19 h 87"/>
                <a:gd name="T62" fmla="*/ 28 w 64"/>
                <a:gd name="T63" fmla="*/ 22 h 87"/>
                <a:gd name="T64" fmla="*/ 29 w 64"/>
                <a:gd name="T65" fmla="*/ 26 h 87"/>
                <a:gd name="T66" fmla="*/ 33 w 64"/>
                <a:gd name="T67" fmla="*/ 31 h 87"/>
                <a:gd name="T68" fmla="*/ 37 w 64"/>
                <a:gd name="T69" fmla="*/ 39 h 87"/>
                <a:gd name="T70" fmla="*/ 39 w 64"/>
                <a:gd name="T71" fmla="*/ 45 h 87"/>
                <a:gd name="T72" fmla="*/ 43 w 64"/>
                <a:gd name="T73" fmla="*/ 49 h 87"/>
                <a:gd name="T74" fmla="*/ 47 w 64"/>
                <a:gd name="T75" fmla="*/ 52 h 87"/>
                <a:gd name="T76" fmla="*/ 51 w 64"/>
                <a:gd name="T77" fmla="*/ 55 h 87"/>
                <a:gd name="T78" fmla="*/ 53 w 64"/>
                <a:gd name="T79" fmla="*/ 62 h 87"/>
                <a:gd name="T80" fmla="*/ 58 w 64"/>
                <a:gd name="T81" fmla="*/ 66 h 87"/>
                <a:gd name="T82" fmla="*/ 59 w 64"/>
                <a:gd name="T83" fmla="*/ 71 h 87"/>
                <a:gd name="T84" fmla="*/ 59 w 64"/>
                <a:gd name="T85" fmla="*/ 75 h 87"/>
                <a:gd name="T86" fmla="*/ 59 w 64"/>
                <a:gd name="T87" fmla="*/ 81 h 87"/>
                <a:gd name="T88" fmla="*/ 53 w 64"/>
                <a:gd name="T89" fmla="*/ 83 h 87"/>
                <a:gd name="T90" fmla="*/ 49 w 64"/>
                <a:gd name="T91" fmla="*/ 82 h 87"/>
                <a:gd name="T92" fmla="*/ 45 w 64"/>
                <a:gd name="T93" fmla="*/ 82 h 87"/>
                <a:gd name="T94" fmla="*/ 39 w 64"/>
                <a:gd name="T95" fmla="*/ 82 h 87"/>
                <a:gd name="T96" fmla="*/ 34 w 64"/>
                <a:gd name="T97" fmla="*/ 80 h 87"/>
                <a:gd name="T98" fmla="*/ 29 w 64"/>
                <a:gd name="T99" fmla="*/ 82 h 87"/>
                <a:gd name="T100" fmla="*/ 25 w 64"/>
                <a:gd name="T101" fmla="*/ 81 h 87"/>
                <a:gd name="T102" fmla="*/ 19 w 64"/>
                <a:gd name="T103" fmla="*/ 82 h 87"/>
                <a:gd name="T104" fmla="*/ 14 w 64"/>
                <a:gd name="T105" fmla="*/ 83 h 87"/>
                <a:gd name="T106" fmla="*/ 7 w 64"/>
                <a:gd name="T107" fmla="*/ 82 h 87"/>
                <a:gd name="T108" fmla="*/ 11 w 64"/>
                <a:gd name="T109" fmla="*/ 82 h 87"/>
                <a:gd name="T110" fmla="*/ 15 w 64"/>
                <a:gd name="T111" fmla="*/ 81 h 87"/>
                <a:gd name="T112" fmla="*/ 23 w 64"/>
                <a:gd name="T113" fmla="*/ 82 h 87"/>
                <a:gd name="T114" fmla="*/ 29 w 64"/>
                <a:gd name="T115" fmla="*/ 82 h 87"/>
                <a:gd name="T116" fmla="*/ 37 w 64"/>
                <a:gd name="T117" fmla="*/ 85 h 87"/>
                <a:gd name="T118" fmla="*/ 48 w 64"/>
                <a:gd name="T119" fmla="*/ 86 h 87"/>
                <a:gd name="T120" fmla="*/ 54 w 64"/>
                <a:gd name="T121" fmla="*/ 86 h 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4"/>
                <a:gd name="T184" fmla="*/ 0 h 87"/>
                <a:gd name="T185" fmla="*/ 64 w 64"/>
                <a:gd name="T186" fmla="*/ 87 h 8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4" h="87">
                  <a:moveTo>
                    <a:pt x="62" y="83"/>
                  </a:moveTo>
                  <a:lnTo>
                    <a:pt x="62" y="78"/>
                  </a:lnTo>
                  <a:lnTo>
                    <a:pt x="63" y="74"/>
                  </a:lnTo>
                  <a:lnTo>
                    <a:pt x="62" y="72"/>
                  </a:lnTo>
                  <a:lnTo>
                    <a:pt x="63" y="66"/>
                  </a:lnTo>
                  <a:lnTo>
                    <a:pt x="62" y="62"/>
                  </a:lnTo>
                  <a:lnTo>
                    <a:pt x="63" y="58"/>
                  </a:lnTo>
                  <a:lnTo>
                    <a:pt x="63" y="54"/>
                  </a:lnTo>
                  <a:lnTo>
                    <a:pt x="61" y="51"/>
                  </a:lnTo>
                  <a:lnTo>
                    <a:pt x="59" y="44"/>
                  </a:lnTo>
                  <a:lnTo>
                    <a:pt x="54" y="44"/>
                  </a:lnTo>
                  <a:lnTo>
                    <a:pt x="53" y="39"/>
                  </a:lnTo>
                  <a:lnTo>
                    <a:pt x="51" y="35"/>
                  </a:lnTo>
                  <a:lnTo>
                    <a:pt x="45" y="32"/>
                  </a:lnTo>
                  <a:lnTo>
                    <a:pt x="42" y="26"/>
                  </a:lnTo>
                  <a:lnTo>
                    <a:pt x="36" y="20"/>
                  </a:lnTo>
                  <a:lnTo>
                    <a:pt x="33" y="17"/>
                  </a:lnTo>
                  <a:lnTo>
                    <a:pt x="28" y="14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5" y="3"/>
                  </a:lnTo>
                  <a:lnTo>
                    <a:pt x="9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8"/>
                  </a:lnTo>
                  <a:lnTo>
                    <a:pt x="6" y="7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21" y="15"/>
                  </a:lnTo>
                  <a:lnTo>
                    <a:pt x="25" y="19"/>
                  </a:lnTo>
                  <a:lnTo>
                    <a:pt x="28" y="22"/>
                  </a:lnTo>
                  <a:lnTo>
                    <a:pt x="29" y="26"/>
                  </a:lnTo>
                  <a:lnTo>
                    <a:pt x="33" y="31"/>
                  </a:lnTo>
                  <a:lnTo>
                    <a:pt x="37" y="39"/>
                  </a:lnTo>
                  <a:lnTo>
                    <a:pt x="39" y="45"/>
                  </a:lnTo>
                  <a:lnTo>
                    <a:pt x="43" y="49"/>
                  </a:lnTo>
                  <a:lnTo>
                    <a:pt x="47" y="52"/>
                  </a:lnTo>
                  <a:lnTo>
                    <a:pt x="51" y="55"/>
                  </a:lnTo>
                  <a:lnTo>
                    <a:pt x="53" y="62"/>
                  </a:lnTo>
                  <a:lnTo>
                    <a:pt x="58" y="66"/>
                  </a:lnTo>
                  <a:lnTo>
                    <a:pt x="59" y="71"/>
                  </a:lnTo>
                  <a:lnTo>
                    <a:pt x="59" y="75"/>
                  </a:lnTo>
                  <a:lnTo>
                    <a:pt x="59" y="81"/>
                  </a:lnTo>
                  <a:lnTo>
                    <a:pt x="53" y="83"/>
                  </a:lnTo>
                  <a:lnTo>
                    <a:pt x="49" y="82"/>
                  </a:lnTo>
                  <a:lnTo>
                    <a:pt x="45" y="82"/>
                  </a:lnTo>
                  <a:lnTo>
                    <a:pt x="39" y="82"/>
                  </a:lnTo>
                  <a:lnTo>
                    <a:pt x="34" y="80"/>
                  </a:lnTo>
                  <a:lnTo>
                    <a:pt x="29" y="82"/>
                  </a:lnTo>
                  <a:lnTo>
                    <a:pt x="25" y="81"/>
                  </a:lnTo>
                  <a:lnTo>
                    <a:pt x="19" y="82"/>
                  </a:lnTo>
                  <a:lnTo>
                    <a:pt x="14" y="83"/>
                  </a:lnTo>
                  <a:lnTo>
                    <a:pt x="7" y="82"/>
                  </a:lnTo>
                  <a:lnTo>
                    <a:pt x="11" y="82"/>
                  </a:lnTo>
                  <a:lnTo>
                    <a:pt x="15" y="81"/>
                  </a:lnTo>
                  <a:lnTo>
                    <a:pt x="23" y="82"/>
                  </a:lnTo>
                  <a:lnTo>
                    <a:pt x="29" y="82"/>
                  </a:lnTo>
                  <a:lnTo>
                    <a:pt x="37" y="85"/>
                  </a:lnTo>
                  <a:lnTo>
                    <a:pt x="48" y="86"/>
                  </a:lnTo>
                  <a:lnTo>
                    <a:pt x="54" y="86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38" name="Freeform 66"/>
            <p:cNvSpPr>
              <a:spLocks/>
            </p:cNvSpPr>
            <p:nvPr/>
          </p:nvSpPr>
          <p:spPr bwMode="auto">
            <a:xfrm>
              <a:off x="4378" y="1500"/>
              <a:ext cx="6" cy="41"/>
            </a:xfrm>
            <a:custGeom>
              <a:avLst/>
              <a:gdLst>
                <a:gd name="T0" fmla="*/ 4 w 6"/>
                <a:gd name="T1" fmla="*/ 40 h 41"/>
                <a:gd name="T2" fmla="*/ 4 w 6"/>
                <a:gd name="T3" fmla="*/ 36 h 41"/>
                <a:gd name="T4" fmla="*/ 1 w 6"/>
                <a:gd name="T5" fmla="*/ 32 h 41"/>
                <a:gd name="T6" fmla="*/ 2 w 6"/>
                <a:gd name="T7" fmla="*/ 30 h 41"/>
                <a:gd name="T8" fmla="*/ 0 w 6"/>
                <a:gd name="T9" fmla="*/ 25 h 41"/>
                <a:gd name="T10" fmla="*/ 1 w 6"/>
                <a:gd name="T11" fmla="*/ 21 h 41"/>
                <a:gd name="T12" fmla="*/ 3 w 6"/>
                <a:gd name="T13" fmla="*/ 15 h 41"/>
                <a:gd name="T14" fmla="*/ 3 w 6"/>
                <a:gd name="T15" fmla="*/ 11 h 41"/>
                <a:gd name="T16" fmla="*/ 4 w 6"/>
                <a:gd name="T17" fmla="*/ 8 h 41"/>
                <a:gd name="T18" fmla="*/ 5 w 6"/>
                <a:gd name="T19" fmla="*/ 0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41"/>
                <a:gd name="T32" fmla="*/ 6 w 6"/>
                <a:gd name="T33" fmla="*/ 41 h 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41">
                  <a:moveTo>
                    <a:pt x="4" y="40"/>
                  </a:moveTo>
                  <a:lnTo>
                    <a:pt x="4" y="36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0" y="25"/>
                  </a:lnTo>
                  <a:lnTo>
                    <a:pt x="1" y="21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4" y="8"/>
                  </a:lnTo>
                  <a:lnTo>
                    <a:pt x="5" y="0"/>
                  </a:lnTo>
                </a:path>
              </a:pathLst>
            </a:custGeom>
            <a:noFill/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848" name="Group 67"/>
          <p:cNvGrpSpPr>
            <a:grpSpLocks/>
          </p:cNvGrpSpPr>
          <p:nvPr/>
        </p:nvGrpSpPr>
        <p:grpSpPr bwMode="auto">
          <a:xfrm>
            <a:off x="4033713" y="2757488"/>
            <a:ext cx="520700" cy="1306512"/>
            <a:chOff x="4524" y="2201"/>
            <a:chExt cx="324" cy="807"/>
          </a:xfrm>
        </p:grpSpPr>
        <p:grpSp>
          <p:nvGrpSpPr>
            <p:cNvPr id="35916" name="Group 68"/>
            <p:cNvGrpSpPr>
              <a:grpSpLocks/>
            </p:cNvGrpSpPr>
            <p:nvPr/>
          </p:nvGrpSpPr>
          <p:grpSpPr bwMode="auto">
            <a:xfrm>
              <a:off x="4669" y="2201"/>
              <a:ext cx="44" cy="382"/>
              <a:chOff x="4669" y="2201"/>
              <a:chExt cx="44" cy="382"/>
            </a:xfrm>
          </p:grpSpPr>
          <p:sp>
            <p:nvSpPr>
              <p:cNvPr id="35921" name="AutoShape 69"/>
              <p:cNvSpPr>
                <a:spLocks noChangeArrowheads="1"/>
              </p:cNvSpPr>
              <p:nvPr/>
            </p:nvSpPr>
            <p:spPr bwMode="auto">
              <a:xfrm rot="-5400000">
                <a:off x="4500" y="2370"/>
                <a:ext cx="382" cy="44"/>
              </a:xfrm>
              <a:prstGeom prst="homePlate">
                <a:avLst>
                  <a:gd name="adj" fmla="val 289394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2" name="Oval 70"/>
              <p:cNvSpPr>
                <a:spLocks noChangeArrowheads="1"/>
              </p:cNvSpPr>
              <p:nvPr/>
            </p:nvSpPr>
            <p:spPr bwMode="auto">
              <a:xfrm>
                <a:off x="4688" y="2265"/>
                <a:ext cx="8" cy="5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5917" name="Group 71"/>
            <p:cNvGrpSpPr>
              <a:grpSpLocks/>
            </p:cNvGrpSpPr>
            <p:nvPr/>
          </p:nvGrpSpPr>
          <p:grpSpPr bwMode="auto">
            <a:xfrm>
              <a:off x="4668" y="2628"/>
              <a:ext cx="44" cy="380"/>
              <a:chOff x="4668" y="2628"/>
              <a:chExt cx="44" cy="380"/>
            </a:xfrm>
          </p:grpSpPr>
          <p:sp>
            <p:nvSpPr>
              <p:cNvPr id="35919" name="AutoShape 72"/>
              <p:cNvSpPr>
                <a:spLocks noChangeArrowheads="1"/>
              </p:cNvSpPr>
              <p:nvPr/>
            </p:nvSpPr>
            <p:spPr bwMode="auto">
              <a:xfrm rot="16200000" flipH="1">
                <a:off x="4500" y="2796"/>
                <a:ext cx="380" cy="44"/>
              </a:xfrm>
              <a:prstGeom prst="homePlate">
                <a:avLst>
                  <a:gd name="adj" fmla="val 287879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20" name="Oval 73"/>
              <p:cNvSpPr>
                <a:spLocks noChangeArrowheads="1"/>
              </p:cNvSpPr>
              <p:nvPr/>
            </p:nvSpPr>
            <p:spPr bwMode="auto">
              <a:xfrm>
                <a:off x="4684" y="2889"/>
                <a:ext cx="11" cy="5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918" name="AutoShape 74"/>
            <p:cNvSpPr>
              <a:spLocks noChangeArrowheads="1"/>
            </p:cNvSpPr>
            <p:nvPr/>
          </p:nvSpPr>
          <p:spPr bwMode="auto">
            <a:xfrm>
              <a:off x="4524" y="2593"/>
              <a:ext cx="324" cy="26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5849" name="AutoShape 75"/>
          <p:cNvSpPr>
            <a:spLocks noChangeArrowheads="1"/>
          </p:cNvSpPr>
          <p:nvPr/>
        </p:nvSpPr>
        <p:spPr bwMode="auto">
          <a:xfrm>
            <a:off x="5724400" y="2781300"/>
            <a:ext cx="1042988" cy="476250"/>
          </a:xfrm>
          <a:prstGeom prst="octagon">
            <a:avLst>
              <a:gd name="adj" fmla="val 49995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0" name="AutoShape 76"/>
          <p:cNvSpPr>
            <a:spLocks noChangeArrowheads="1"/>
          </p:cNvSpPr>
          <p:nvPr/>
        </p:nvSpPr>
        <p:spPr bwMode="auto">
          <a:xfrm>
            <a:off x="5724400" y="1628775"/>
            <a:ext cx="1042988" cy="1493838"/>
          </a:xfrm>
          <a:prstGeom prst="roundRect">
            <a:avLst>
              <a:gd name="adj" fmla="val 12495"/>
            </a:avLst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1" name="AutoShape 77"/>
          <p:cNvSpPr>
            <a:spLocks noChangeArrowheads="1"/>
          </p:cNvSpPr>
          <p:nvPr/>
        </p:nvSpPr>
        <p:spPr bwMode="auto">
          <a:xfrm>
            <a:off x="6102225" y="3252788"/>
            <a:ext cx="250825" cy="69850"/>
          </a:xfrm>
          <a:prstGeom prst="roundRect">
            <a:avLst>
              <a:gd name="adj" fmla="val 12495"/>
            </a:avLst>
          </a:prstGeom>
          <a:solidFill>
            <a:schemeClr val="tx2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2" name="Line 78"/>
          <p:cNvSpPr>
            <a:spLocks noChangeShapeType="1"/>
          </p:cNvSpPr>
          <p:nvPr/>
        </p:nvSpPr>
        <p:spPr bwMode="auto">
          <a:xfrm>
            <a:off x="5722813" y="1798638"/>
            <a:ext cx="10382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3" name="Oval 79"/>
          <p:cNvSpPr>
            <a:spLocks noChangeArrowheads="1"/>
          </p:cNvSpPr>
          <p:nvPr/>
        </p:nvSpPr>
        <p:spPr bwMode="auto">
          <a:xfrm>
            <a:off x="6094288" y="2489200"/>
            <a:ext cx="77787" cy="825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4" name="Oval 80"/>
          <p:cNvSpPr>
            <a:spLocks noChangeArrowheads="1"/>
          </p:cNvSpPr>
          <p:nvPr/>
        </p:nvSpPr>
        <p:spPr bwMode="auto">
          <a:xfrm>
            <a:off x="6168900" y="2047875"/>
            <a:ext cx="74613" cy="8255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5" name="Oval 81"/>
          <p:cNvSpPr>
            <a:spLocks noChangeArrowheads="1"/>
          </p:cNvSpPr>
          <p:nvPr/>
        </p:nvSpPr>
        <p:spPr bwMode="auto">
          <a:xfrm>
            <a:off x="6294313" y="2249488"/>
            <a:ext cx="73025" cy="841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6" name="Oval 82"/>
          <p:cNvSpPr>
            <a:spLocks noChangeArrowheads="1"/>
          </p:cNvSpPr>
          <p:nvPr/>
        </p:nvSpPr>
        <p:spPr bwMode="auto">
          <a:xfrm>
            <a:off x="6245100" y="1866900"/>
            <a:ext cx="74613" cy="8096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7" name="Oval 83"/>
          <p:cNvSpPr>
            <a:spLocks noChangeArrowheads="1"/>
          </p:cNvSpPr>
          <p:nvPr/>
        </p:nvSpPr>
        <p:spPr bwMode="auto">
          <a:xfrm>
            <a:off x="6054600" y="1833563"/>
            <a:ext cx="77788" cy="841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8" name="AutoShape 84"/>
          <p:cNvSpPr>
            <a:spLocks noChangeArrowheads="1"/>
          </p:cNvSpPr>
          <p:nvPr/>
        </p:nvSpPr>
        <p:spPr bwMode="auto">
          <a:xfrm>
            <a:off x="5745038" y="1668463"/>
            <a:ext cx="1001712" cy="130175"/>
          </a:xfrm>
          <a:prstGeom prst="roundRect">
            <a:avLst>
              <a:gd name="adj" fmla="val 39389"/>
            </a:avLst>
          </a:prstGeom>
          <a:solidFill>
            <a:schemeClr val="bg1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9" name="AutoShape 85"/>
          <p:cNvSpPr>
            <a:spLocks noChangeArrowheads="1"/>
          </p:cNvSpPr>
          <p:nvPr/>
        </p:nvSpPr>
        <p:spPr bwMode="auto">
          <a:xfrm>
            <a:off x="5735513" y="1714500"/>
            <a:ext cx="47625" cy="77788"/>
          </a:xfrm>
          <a:prstGeom prst="rtTriangle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0" name="AutoShape 86"/>
          <p:cNvSpPr>
            <a:spLocks noChangeArrowheads="1"/>
          </p:cNvSpPr>
          <p:nvPr/>
        </p:nvSpPr>
        <p:spPr bwMode="auto">
          <a:xfrm rot="-5400000">
            <a:off x="6687219" y="1734344"/>
            <a:ext cx="80962" cy="44450"/>
          </a:xfrm>
          <a:prstGeom prst="rtTriangle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1" name="Line 87"/>
          <p:cNvSpPr>
            <a:spLocks noChangeShapeType="1"/>
          </p:cNvSpPr>
          <p:nvPr/>
        </p:nvSpPr>
        <p:spPr bwMode="auto">
          <a:xfrm>
            <a:off x="5821238" y="1652588"/>
            <a:ext cx="841375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2" name="Freeform 88"/>
          <p:cNvSpPr>
            <a:spLocks/>
          </p:cNvSpPr>
          <p:nvPr/>
        </p:nvSpPr>
        <p:spPr bwMode="auto">
          <a:xfrm flipH="1" flipV="1">
            <a:off x="5824413" y="1714500"/>
            <a:ext cx="430212" cy="808038"/>
          </a:xfrm>
          <a:custGeom>
            <a:avLst/>
            <a:gdLst>
              <a:gd name="T0" fmla="*/ 2147483647 w 35"/>
              <a:gd name="T1" fmla="*/ 0 h 15"/>
              <a:gd name="T2" fmla="*/ 2147483647 w 35"/>
              <a:gd name="T3" fmla="*/ 0 h 15"/>
              <a:gd name="T4" fmla="*/ 2147483647 w 35"/>
              <a:gd name="T5" fmla="*/ 2147483647 h 15"/>
              <a:gd name="T6" fmla="*/ 2147483647 w 35"/>
              <a:gd name="T7" fmla="*/ 2147483647 h 15"/>
              <a:gd name="T8" fmla="*/ 2147483647 w 35"/>
              <a:gd name="T9" fmla="*/ 2147483647 h 15"/>
              <a:gd name="T10" fmla="*/ 1510879686 w 35"/>
              <a:gd name="T11" fmla="*/ 2147483647 h 15"/>
              <a:gd name="T12" fmla="*/ 755439843 w 35"/>
              <a:gd name="T13" fmla="*/ 2147483647 h 15"/>
              <a:gd name="T14" fmla="*/ 0 w 35"/>
              <a:gd name="T15" fmla="*/ 2147483647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"/>
              <a:gd name="T25" fmla="*/ 0 h 15"/>
              <a:gd name="T26" fmla="*/ 35 w 35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" h="15">
                <a:moveTo>
                  <a:pt x="34" y="0"/>
                </a:moveTo>
                <a:lnTo>
                  <a:pt x="29" y="0"/>
                </a:lnTo>
                <a:lnTo>
                  <a:pt x="24" y="3"/>
                </a:lnTo>
                <a:lnTo>
                  <a:pt x="19" y="3"/>
                </a:lnTo>
                <a:lnTo>
                  <a:pt x="15" y="5"/>
                </a:lnTo>
                <a:lnTo>
                  <a:pt x="10" y="8"/>
                </a:lnTo>
                <a:lnTo>
                  <a:pt x="5" y="11"/>
                </a:lnTo>
                <a:lnTo>
                  <a:pt x="0" y="14"/>
                </a:lnTo>
              </a:path>
            </a:pathLst>
          </a:custGeom>
          <a:noFill/>
          <a:ln w="127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63" name="Arc 89"/>
          <p:cNvSpPr>
            <a:spLocks/>
          </p:cNvSpPr>
          <p:nvPr/>
        </p:nvSpPr>
        <p:spPr bwMode="auto">
          <a:xfrm>
            <a:off x="6667375" y="1604963"/>
            <a:ext cx="31750" cy="69850"/>
          </a:xfrm>
          <a:custGeom>
            <a:avLst/>
            <a:gdLst>
              <a:gd name="T0" fmla="*/ 0 w 22706"/>
              <a:gd name="T1" fmla="*/ 951 h 21600"/>
              <a:gd name="T2" fmla="*/ 62079 w 22706"/>
              <a:gd name="T3" fmla="*/ 730453 h 21600"/>
              <a:gd name="T4" fmla="*/ 3025 w 22706"/>
              <a:gd name="T5" fmla="*/ 730453 h 21600"/>
              <a:gd name="T6" fmla="*/ 0 60000 65536"/>
              <a:gd name="T7" fmla="*/ 0 60000 65536"/>
              <a:gd name="T8" fmla="*/ 0 60000 65536"/>
              <a:gd name="T9" fmla="*/ 0 w 22706"/>
              <a:gd name="T10" fmla="*/ 0 h 21600"/>
              <a:gd name="T11" fmla="*/ 22706 w 2270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06" h="21600" fill="none" extrusionOk="0">
                <a:moveTo>
                  <a:pt x="0" y="28"/>
                </a:moveTo>
                <a:cubicBezTo>
                  <a:pt x="368" y="9"/>
                  <a:pt x="737" y="-1"/>
                  <a:pt x="1106" y="0"/>
                </a:cubicBezTo>
                <a:cubicBezTo>
                  <a:pt x="13035" y="0"/>
                  <a:pt x="22706" y="9670"/>
                  <a:pt x="22706" y="21600"/>
                </a:cubicBezTo>
              </a:path>
              <a:path w="22706" h="21600" stroke="0" extrusionOk="0">
                <a:moveTo>
                  <a:pt x="0" y="28"/>
                </a:moveTo>
                <a:cubicBezTo>
                  <a:pt x="368" y="9"/>
                  <a:pt x="737" y="-1"/>
                  <a:pt x="1106" y="0"/>
                </a:cubicBezTo>
                <a:cubicBezTo>
                  <a:pt x="13035" y="0"/>
                  <a:pt x="22706" y="9670"/>
                  <a:pt x="22706" y="21600"/>
                </a:cubicBezTo>
                <a:lnTo>
                  <a:pt x="1106" y="21600"/>
                </a:lnTo>
                <a:close/>
              </a:path>
            </a:pathLst>
          </a:custGeom>
          <a:noFill/>
          <a:ln w="12700" cap="rnd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4" name="Oval 90"/>
          <p:cNvSpPr>
            <a:spLocks noChangeArrowheads="1"/>
          </p:cNvSpPr>
          <p:nvPr/>
        </p:nvSpPr>
        <p:spPr bwMode="auto">
          <a:xfrm>
            <a:off x="6273675" y="2713038"/>
            <a:ext cx="77788" cy="8096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5" name="AutoShape 91"/>
          <p:cNvSpPr>
            <a:spLocks noChangeArrowheads="1"/>
          </p:cNvSpPr>
          <p:nvPr/>
        </p:nvSpPr>
        <p:spPr bwMode="auto">
          <a:xfrm>
            <a:off x="5679950" y="3714750"/>
            <a:ext cx="1042988" cy="477838"/>
          </a:xfrm>
          <a:prstGeom prst="octagon">
            <a:avLst>
              <a:gd name="adj" fmla="val 49995"/>
            </a:avLst>
          </a:prstGeom>
          <a:gradFill rotWithShape="0">
            <a:gsLst>
              <a:gs pos="0">
                <a:srgbClr val="0000FF"/>
              </a:gs>
              <a:gs pos="100000">
                <a:srgbClr val="0000E5"/>
              </a:gs>
            </a:gsLst>
            <a:lin ang="5400000" scaled="1"/>
          </a:gra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6" name="AutoShape 92"/>
          <p:cNvSpPr>
            <a:spLocks noChangeArrowheads="1"/>
          </p:cNvSpPr>
          <p:nvPr/>
        </p:nvSpPr>
        <p:spPr bwMode="auto">
          <a:xfrm>
            <a:off x="5678363" y="3890963"/>
            <a:ext cx="1044575" cy="14224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7" name="Line 93"/>
          <p:cNvSpPr>
            <a:spLocks noChangeShapeType="1"/>
          </p:cNvSpPr>
          <p:nvPr/>
        </p:nvSpPr>
        <p:spPr bwMode="auto">
          <a:xfrm flipH="1">
            <a:off x="5678363" y="5160963"/>
            <a:ext cx="1058862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8" name="AutoShape 94"/>
          <p:cNvSpPr>
            <a:spLocks noChangeArrowheads="1"/>
          </p:cNvSpPr>
          <p:nvPr/>
        </p:nvSpPr>
        <p:spPr bwMode="auto">
          <a:xfrm>
            <a:off x="6095875" y="3600450"/>
            <a:ext cx="250825" cy="69850"/>
          </a:xfrm>
          <a:prstGeom prst="roundRect">
            <a:avLst>
              <a:gd name="adj" fmla="val 12495"/>
            </a:avLst>
          </a:prstGeom>
          <a:solidFill>
            <a:schemeClr val="tx2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9" name="AutoShape 95"/>
          <p:cNvSpPr>
            <a:spLocks noChangeArrowheads="1"/>
          </p:cNvSpPr>
          <p:nvPr/>
        </p:nvSpPr>
        <p:spPr bwMode="auto">
          <a:xfrm>
            <a:off x="5760913" y="5162550"/>
            <a:ext cx="892175" cy="128588"/>
          </a:xfrm>
          <a:prstGeom prst="roundRect">
            <a:avLst>
              <a:gd name="adj" fmla="val 44440"/>
            </a:avLst>
          </a:pr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0" name="Freeform 96"/>
          <p:cNvSpPr>
            <a:spLocks/>
          </p:cNvSpPr>
          <p:nvPr/>
        </p:nvSpPr>
        <p:spPr bwMode="auto">
          <a:xfrm>
            <a:off x="5706938" y="5178425"/>
            <a:ext cx="130175" cy="93663"/>
          </a:xfrm>
          <a:custGeom>
            <a:avLst/>
            <a:gdLst>
              <a:gd name="T0" fmla="*/ 0 w 82"/>
              <a:gd name="T1" fmla="*/ 0 h 62"/>
              <a:gd name="T2" fmla="*/ 204133424 w 82"/>
              <a:gd name="T3" fmla="*/ 0 h 62"/>
              <a:gd name="T4" fmla="*/ 37801548 w 82"/>
              <a:gd name="T5" fmla="*/ 139213445 h 62"/>
              <a:gd name="T6" fmla="*/ 0 w 82"/>
              <a:gd name="T7" fmla="*/ 0 h 62"/>
              <a:gd name="T8" fmla="*/ 0 60000 65536"/>
              <a:gd name="T9" fmla="*/ 0 60000 65536"/>
              <a:gd name="T10" fmla="*/ 0 60000 65536"/>
              <a:gd name="T11" fmla="*/ 0 60000 65536"/>
              <a:gd name="T12" fmla="*/ 0 w 82"/>
              <a:gd name="T13" fmla="*/ 0 h 62"/>
              <a:gd name="T14" fmla="*/ 82 w 82"/>
              <a:gd name="T15" fmla="*/ 62 h 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" h="62">
                <a:moveTo>
                  <a:pt x="0" y="0"/>
                </a:moveTo>
                <a:lnTo>
                  <a:pt x="81" y="0"/>
                </a:lnTo>
                <a:lnTo>
                  <a:pt x="15" y="61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71" name="Freeform 97"/>
          <p:cNvSpPr>
            <a:spLocks/>
          </p:cNvSpPr>
          <p:nvPr/>
        </p:nvSpPr>
        <p:spPr bwMode="auto">
          <a:xfrm>
            <a:off x="6634038" y="5170488"/>
            <a:ext cx="68262" cy="77787"/>
          </a:xfrm>
          <a:custGeom>
            <a:avLst/>
            <a:gdLst>
              <a:gd name="T0" fmla="*/ 105845799 w 43"/>
              <a:gd name="T1" fmla="*/ 13957430 h 51"/>
              <a:gd name="T2" fmla="*/ 0 w 43"/>
              <a:gd name="T3" fmla="*/ 0 h 51"/>
              <a:gd name="T4" fmla="*/ 60483310 w 43"/>
              <a:gd name="T5" fmla="*/ 116317507 h 51"/>
              <a:gd name="T6" fmla="*/ 105845799 w 43"/>
              <a:gd name="T7" fmla="*/ 13957430 h 51"/>
              <a:gd name="T8" fmla="*/ 0 60000 65536"/>
              <a:gd name="T9" fmla="*/ 0 60000 65536"/>
              <a:gd name="T10" fmla="*/ 0 60000 65536"/>
              <a:gd name="T11" fmla="*/ 0 60000 65536"/>
              <a:gd name="T12" fmla="*/ 0 w 43"/>
              <a:gd name="T13" fmla="*/ 0 h 51"/>
              <a:gd name="T14" fmla="*/ 43 w 43"/>
              <a:gd name="T15" fmla="*/ 51 h 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" h="51">
                <a:moveTo>
                  <a:pt x="42" y="6"/>
                </a:moveTo>
                <a:lnTo>
                  <a:pt x="0" y="0"/>
                </a:lnTo>
                <a:lnTo>
                  <a:pt x="24" y="50"/>
                </a:lnTo>
                <a:lnTo>
                  <a:pt x="42" y="6"/>
                </a:lnTo>
              </a:path>
            </a:pathLst>
          </a:custGeom>
          <a:solidFill>
            <a:schemeClr val="accent1"/>
          </a:solidFill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72" name="Line 98"/>
          <p:cNvSpPr>
            <a:spLocks noChangeShapeType="1"/>
          </p:cNvSpPr>
          <p:nvPr/>
        </p:nvSpPr>
        <p:spPr bwMode="auto">
          <a:xfrm flipV="1">
            <a:off x="5697413" y="5149850"/>
            <a:ext cx="1006475" cy="14288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3" name="Oval 99"/>
          <p:cNvSpPr>
            <a:spLocks noChangeArrowheads="1"/>
          </p:cNvSpPr>
          <p:nvPr/>
        </p:nvSpPr>
        <p:spPr bwMode="auto">
          <a:xfrm>
            <a:off x="5752975" y="5213350"/>
            <a:ext cx="53975" cy="698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4" name="Arc 100"/>
          <p:cNvSpPr>
            <a:spLocks/>
          </p:cNvSpPr>
          <p:nvPr/>
        </p:nvSpPr>
        <p:spPr bwMode="auto">
          <a:xfrm>
            <a:off x="5708525" y="5183188"/>
            <a:ext cx="34925" cy="69850"/>
          </a:xfrm>
          <a:custGeom>
            <a:avLst/>
            <a:gdLst>
              <a:gd name="T0" fmla="*/ 91306 w 21600"/>
              <a:gd name="T1" fmla="*/ 692000 h 22192"/>
              <a:gd name="T2" fmla="*/ 34 w 21600"/>
              <a:gd name="T3" fmla="*/ 0 h 22192"/>
              <a:gd name="T4" fmla="*/ 91306 w 21600"/>
              <a:gd name="T5" fmla="*/ 18457 h 22192"/>
              <a:gd name="T6" fmla="*/ 0 60000 65536"/>
              <a:gd name="T7" fmla="*/ 0 60000 65536"/>
              <a:gd name="T8" fmla="*/ 0 60000 65536"/>
              <a:gd name="T9" fmla="*/ 0 w 21600"/>
              <a:gd name="T10" fmla="*/ 0 h 22192"/>
              <a:gd name="T11" fmla="*/ 21600 w 21600"/>
              <a:gd name="T12" fmla="*/ 22192 h 22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192" fill="none" extrusionOk="0">
                <a:moveTo>
                  <a:pt x="21600" y="22192"/>
                </a:moveTo>
                <a:cubicBezTo>
                  <a:pt x="9670" y="22192"/>
                  <a:pt x="0" y="12521"/>
                  <a:pt x="0" y="592"/>
                </a:cubicBezTo>
                <a:cubicBezTo>
                  <a:pt x="-1" y="394"/>
                  <a:pt x="2" y="197"/>
                  <a:pt x="8" y="0"/>
                </a:cubicBezTo>
              </a:path>
              <a:path w="21600" h="22192" stroke="0" extrusionOk="0">
                <a:moveTo>
                  <a:pt x="21600" y="22192"/>
                </a:moveTo>
                <a:cubicBezTo>
                  <a:pt x="9670" y="22192"/>
                  <a:pt x="0" y="12521"/>
                  <a:pt x="0" y="592"/>
                </a:cubicBezTo>
                <a:cubicBezTo>
                  <a:pt x="-1" y="394"/>
                  <a:pt x="2" y="197"/>
                  <a:pt x="8" y="0"/>
                </a:cubicBezTo>
                <a:lnTo>
                  <a:pt x="21600" y="592"/>
                </a:lnTo>
                <a:close/>
              </a:path>
            </a:pathLst>
          </a:custGeom>
          <a:noFill/>
          <a:ln w="12700" cap="rnd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5" name="Oval 101"/>
          <p:cNvSpPr>
            <a:spLocks noChangeArrowheads="1"/>
          </p:cNvSpPr>
          <p:nvPr/>
        </p:nvSpPr>
        <p:spPr bwMode="auto">
          <a:xfrm>
            <a:off x="6168900" y="4648200"/>
            <a:ext cx="98425" cy="1063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6" name="Oval 102"/>
          <p:cNvSpPr>
            <a:spLocks noChangeArrowheads="1"/>
          </p:cNvSpPr>
          <p:nvPr/>
        </p:nvSpPr>
        <p:spPr bwMode="auto">
          <a:xfrm>
            <a:off x="6168900" y="4991100"/>
            <a:ext cx="98425" cy="1063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7" name="Line 103"/>
          <p:cNvSpPr>
            <a:spLocks noChangeShapeType="1"/>
          </p:cNvSpPr>
          <p:nvPr/>
        </p:nvSpPr>
        <p:spPr bwMode="auto">
          <a:xfrm>
            <a:off x="5822825" y="5260975"/>
            <a:ext cx="808038" cy="34925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78" name="Freeform 104"/>
          <p:cNvSpPr>
            <a:spLocks/>
          </p:cNvSpPr>
          <p:nvPr/>
        </p:nvSpPr>
        <p:spPr bwMode="auto">
          <a:xfrm>
            <a:off x="6624513" y="5187950"/>
            <a:ext cx="58737" cy="79375"/>
          </a:xfrm>
          <a:custGeom>
            <a:avLst/>
            <a:gdLst>
              <a:gd name="T0" fmla="*/ 90724840 w 37"/>
              <a:gd name="T1" fmla="*/ 0 h 53"/>
              <a:gd name="T2" fmla="*/ 88203913 w 37"/>
              <a:gd name="T3" fmla="*/ 6728904 h 53"/>
              <a:gd name="T4" fmla="*/ 88203913 w 37"/>
              <a:gd name="T5" fmla="*/ 13457809 h 53"/>
              <a:gd name="T6" fmla="*/ 88203913 w 37"/>
              <a:gd name="T7" fmla="*/ 17943244 h 53"/>
              <a:gd name="T8" fmla="*/ 88203913 w 37"/>
              <a:gd name="T9" fmla="*/ 26915617 h 53"/>
              <a:gd name="T10" fmla="*/ 88203913 w 37"/>
              <a:gd name="T11" fmla="*/ 33644519 h 53"/>
              <a:gd name="T12" fmla="*/ 88203913 w 37"/>
              <a:gd name="T13" fmla="*/ 38129954 h 53"/>
              <a:gd name="T14" fmla="*/ 83163645 w 37"/>
              <a:gd name="T15" fmla="*/ 44858855 h 53"/>
              <a:gd name="T16" fmla="*/ 80644305 w 37"/>
              <a:gd name="T17" fmla="*/ 51587768 h 53"/>
              <a:gd name="T18" fmla="*/ 75604038 w 37"/>
              <a:gd name="T19" fmla="*/ 58316669 h 53"/>
              <a:gd name="T20" fmla="*/ 73083110 w 37"/>
              <a:gd name="T21" fmla="*/ 65045571 h 53"/>
              <a:gd name="T22" fmla="*/ 68042843 w 37"/>
              <a:gd name="T23" fmla="*/ 71774472 h 53"/>
              <a:gd name="T24" fmla="*/ 68042843 w 37"/>
              <a:gd name="T25" fmla="*/ 78501876 h 53"/>
              <a:gd name="T26" fmla="*/ 60483235 w 37"/>
              <a:gd name="T27" fmla="*/ 80745342 h 53"/>
              <a:gd name="T28" fmla="*/ 60483235 w 37"/>
              <a:gd name="T29" fmla="*/ 87474243 h 53"/>
              <a:gd name="T30" fmla="*/ 55442967 w 37"/>
              <a:gd name="T31" fmla="*/ 89717710 h 53"/>
              <a:gd name="T32" fmla="*/ 47881760 w 37"/>
              <a:gd name="T33" fmla="*/ 96446611 h 53"/>
              <a:gd name="T34" fmla="*/ 42841493 w 37"/>
              <a:gd name="T35" fmla="*/ 103175536 h 53"/>
              <a:gd name="T36" fmla="*/ 35281885 w 37"/>
              <a:gd name="T37" fmla="*/ 105417505 h 53"/>
              <a:gd name="T38" fmla="*/ 30241617 w 37"/>
              <a:gd name="T39" fmla="*/ 107660971 h 53"/>
              <a:gd name="T40" fmla="*/ 25201344 w 37"/>
              <a:gd name="T41" fmla="*/ 109902940 h 53"/>
              <a:gd name="T42" fmla="*/ 20161076 w 37"/>
              <a:gd name="T43" fmla="*/ 112146406 h 53"/>
              <a:gd name="T44" fmla="*/ 12599878 w 37"/>
              <a:gd name="T45" fmla="*/ 114389872 h 53"/>
              <a:gd name="T46" fmla="*/ 5040269 w 37"/>
              <a:gd name="T47" fmla="*/ 116631841 h 53"/>
              <a:gd name="T48" fmla="*/ 0 w 37"/>
              <a:gd name="T49" fmla="*/ 116631841 h 5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"/>
              <a:gd name="T76" fmla="*/ 0 h 53"/>
              <a:gd name="T77" fmla="*/ 37 w 37"/>
              <a:gd name="T78" fmla="*/ 53 h 5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" h="53">
                <a:moveTo>
                  <a:pt x="36" y="0"/>
                </a:moveTo>
                <a:lnTo>
                  <a:pt x="35" y="3"/>
                </a:lnTo>
                <a:lnTo>
                  <a:pt x="35" y="6"/>
                </a:lnTo>
                <a:lnTo>
                  <a:pt x="35" y="8"/>
                </a:lnTo>
                <a:lnTo>
                  <a:pt x="35" y="12"/>
                </a:lnTo>
                <a:lnTo>
                  <a:pt x="35" y="15"/>
                </a:lnTo>
                <a:lnTo>
                  <a:pt x="35" y="17"/>
                </a:lnTo>
                <a:lnTo>
                  <a:pt x="33" y="20"/>
                </a:lnTo>
                <a:lnTo>
                  <a:pt x="32" y="23"/>
                </a:lnTo>
                <a:lnTo>
                  <a:pt x="30" y="26"/>
                </a:lnTo>
                <a:lnTo>
                  <a:pt x="29" y="29"/>
                </a:lnTo>
                <a:lnTo>
                  <a:pt x="27" y="32"/>
                </a:lnTo>
                <a:lnTo>
                  <a:pt x="27" y="35"/>
                </a:lnTo>
                <a:lnTo>
                  <a:pt x="24" y="36"/>
                </a:lnTo>
                <a:lnTo>
                  <a:pt x="24" y="39"/>
                </a:lnTo>
                <a:lnTo>
                  <a:pt x="22" y="40"/>
                </a:lnTo>
                <a:lnTo>
                  <a:pt x="19" y="43"/>
                </a:lnTo>
                <a:lnTo>
                  <a:pt x="17" y="46"/>
                </a:lnTo>
                <a:lnTo>
                  <a:pt x="14" y="47"/>
                </a:lnTo>
                <a:lnTo>
                  <a:pt x="12" y="48"/>
                </a:lnTo>
                <a:lnTo>
                  <a:pt x="10" y="49"/>
                </a:lnTo>
                <a:lnTo>
                  <a:pt x="8" y="50"/>
                </a:lnTo>
                <a:lnTo>
                  <a:pt x="5" y="51"/>
                </a:lnTo>
                <a:lnTo>
                  <a:pt x="2" y="52"/>
                </a:lnTo>
                <a:lnTo>
                  <a:pt x="0" y="52"/>
                </a:lnTo>
              </a:path>
            </a:pathLst>
          </a:custGeom>
          <a:noFill/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79" name="Freeform 105"/>
          <p:cNvSpPr>
            <a:spLocks/>
          </p:cNvSpPr>
          <p:nvPr/>
        </p:nvSpPr>
        <p:spPr bwMode="auto">
          <a:xfrm>
            <a:off x="6578475" y="5168900"/>
            <a:ext cx="119063" cy="125413"/>
          </a:xfrm>
          <a:custGeom>
            <a:avLst/>
            <a:gdLst>
              <a:gd name="T0" fmla="*/ 186492319 w 75"/>
              <a:gd name="T1" fmla="*/ 0 h 83"/>
              <a:gd name="T2" fmla="*/ 186492319 w 75"/>
              <a:gd name="T3" fmla="*/ 11415604 h 83"/>
              <a:gd name="T4" fmla="*/ 186492319 w 75"/>
              <a:gd name="T5" fmla="*/ 29680574 h 83"/>
              <a:gd name="T6" fmla="*/ 186492319 w 75"/>
              <a:gd name="T7" fmla="*/ 41096175 h 83"/>
              <a:gd name="T8" fmla="*/ 186492319 w 75"/>
              <a:gd name="T9" fmla="*/ 47945535 h 83"/>
              <a:gd name="T10" fmla="*/ 186492319 w 75"/>
              <a:gd name="T11" fmla="*/ 61644268 h 83"/>
              <a:gd name="T12" fmla="*/ 186492319 w 75"/>
              <a:gd name="T13" fmla="*/ 70776749 h 83"/>
              <a:gd name="T14" fmla="*/ 186492319 w 75"/>
              <a:gd name="T15" fmla="*/ 79909229 h 83"/>
              <a:gd name="T16" fmla="*/ 186492319 w 75"/>
              <a:gd name="T17" fmla="*/ 89041710 h 83"/>
              <a:gd name="T18" fmla="*/ 181451988 w 75"/>
              <a:gd name="T19" fmla="*/ 100457334 h 83"/>
              <a:gd name="T20" fmla="*/ 176411656 w 75"/>
              <a:gd name="T21" fmla="*/ 109589815 h 83"/>
              <a:gd name="T22" fmla="*/ 166330993 w 75"/>
              <a:gd name="T23" fmla="*/ 121005416 h 83"/>
              <a:gd name="T24" fmla="*/ 158771289 w 75"/>
              <a:gd name="T25" fmla="*/ 130137896 h 83"/>
              <a:gd name="T26" fmla="*/ 148690626 w 75"/>
              <a:gd name="T27" fmla="*/ 134704137 h 83"/>
              <a:gd name="T28" fmla="*/ 138609963 w 75"/>
              <a:gd name="T29" fmla="*/ 146119737 h 83"/>
              <a:gd name="T30" fmla="*/ 128529300 w 75"/>
              <a:gd name="T31" fmla="*/ 150685978 h 83"/>
              <a:gd name="T32" fmla="*/ 118448636 w 75"/>
              <a:gd name="T33" fmla="*/ 162101579 h 83"/>
              <a:gd name="T34" fmla="*/ 108367973 w 75"/>
              <a:gd name="T35" fmla="*/ 166667819 h 83"/>
              <a:gd name="T36" fmla="*/ 98287285 w 75"/>
              <a:gd name="T37" fmla="*/ 173517179 h 83"/>
              <a:gd name="T38" fmla="*/ 83166290 w 75"/>
              <a:gd name="T39" fmla="*/ 182649660 h 83"/>
              <a:gd name="T40" fmla="*/ 63004964 w 75"/>
              <a:gd name="T41" fmla="*/ 187215900 h 83"/>
              <a:gd name="T42" fmla="*/ 45362997 w 75"/>
              <a:gd name="T43" fmla="*/ 187215900 h 83"/>
              <a:gd name="T44" fmla="*/ 22682292 w 75"/>
              <a:gd name="T45" fmla="*/ 187215900 h 83"/>
              <a:gd name="T46" fmla="*/ 10080666 w 75"/>
              <a:gd name="T47" fmla="*/ 184932780 h 83"/>
              <a:gd name="T48" fmla="*/ 0 w 75"/>
              <a:gd name="T49" fmla="*/ 178083420 h 8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5"/>
              <a:gd name="T76" fmla="*/ 0 h 83"/>
              <a:gd name="T77" fmla="*/ 75 w 75"/>
              <a:gd name="T78" fmla="*/ 83 h 8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5" h="83">
                <a:moveTo>
                  <a:pt x="74" y="0"/>
                </a:moveTo>
                <a:lnTo>
                  <a:pt x="74" y="5"/>
                </a:lnTo>
                <a:lnTo>
                  <a:pt x="74" y="13"/>
                </a:lnTo>
                <a:lnTo>
                  <a:pt x="74" y="18"/>
                </a:lnTo>
                <a:lnTo>
                  <a:pt x="74" y="21"/>
                </a:lnTo>
                <a:lnTo>
                  <a:pt x="74" y="27"/>
                </a:lnTo>
                <a:lnTo>
                  <a:pt x="74" y="31"/>
                </a:lnTo>
                <a:lnTo>
                  <a:pt x="74" y="35"/>
                </a:lnTo>
                <a:lnTo>
                  <a:pt x="74" y="39"/>
                </a:lnTo>
                <a:lnTo>
                  <a:pt x="72" y="44"/>
                </a:lnTo>
                <a:lnTo>
                  <a:pt x="70" y="48"/>
                </a:lnTo>
                <a:lnTo>
                  <a:pt x="66" y="53"/>
                </a:lnTo>
                <a:lnTo>
                  <a:pt x="63" y="57"/>
                </a:lnTo>
                <a:lnTo>
                  <a:pt x="59" y="59"/>
                </a:lnTo>
                <a:lnTo>
                  <a:pt x="55" y="64"/>
                </a:lnTo>
                <a:lnTo>
                  <a:pt x="51" y="66"/>
                </a:lnTo>
                <a:lnTo>
                  <a:pt x="47" y="71"/>
                </a:lnTo>
                <a:lnTo>
                  <a:pt x="43" y="73"/>
                </a:lnTo>
                <a:lnTo>
                  <a:pt x="39" y="76"/>
                </a:lnTo>
                <a:lnTo>
                  <a:pt x="33" y="80"/>
                </a:lnTo>
                <a:lnTo>
                  <a:pt x="25" y="82"/>
                </a:lnTo>
                <a:lnTo>
                  <a:pt x="18" y="82"/>
                </a:lnTo>
                <a:lnTo>
                  <a:pt x="9" y="82"/>
                </a:lnTo>
                <a:lnTo>
                  <a:pt x="4" y="81"/>
                </a:lnTo>
                <a:lnTo>
                  <a:pt x="0" y="78"/>
                </a:lnTo>
              </a:path>
            </a:pathLst>
          </a:custGeom>
          <a:solidFill>
            <a:schemeClr val="accent1"/>
          </a:solidFill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80" name="Freeform 106"/>
          <p:cNvSpPr>
            <a:spLocks/>
          </p:cNvSpPr>
          <p:nvPr/>
        </p:nvSpPr>
        <p:spPr bwMode="auto">
          <a:xfrm>
            <a:off x="6621338" y="5170488"/>
            <a:ext cx="73025" cy="115887"/>
          </a:xfrm>
          <a:custGeom>
            <a:avLst/>
            <a:gdLst>
              <a:gd name="T0" fmla="*/ 113407837 w 46"/>
              <a:gd name="T1" fmla="*/ 0 h 77"/>
              <a:gd name="T2" fmla="*/ 103327191 w 46"/>
              <a:gd name="T3" fmla="*/ 2265064 h 77"/>
              <a:gd name="T4" fmla="*/ 85685309 w 46"/>
              <a:gd name="T5" fmla="*/ 2265064 h 77"/>
              <a:gd name="T6" fmla="*/ 70564376 w 46"/>
              <a:gd name="T7" fmla="*/ 2265064 h 77"/>
              <a:gd name="T8" fmla="*/ 60483755 w 46"/>
              <a:gd name="T9" fmla="*/ 4530128 h 77"/>
              <a:gd name="T10" fmla="*/ 45362810 w 46"/>
              <a:gd name="T11" fmla="*/ 4530128 h 77"/>
              <a:gd name="T12" fmla="*/ 35282188 w 46"/>
              <a:gd name="T13" fmla="*/ 4530128 h 77"/>
              <a:gd name="T14" fmla="*/ 15120939 w 46"/>
              <a:gd name="T15" fmla="*/ 4530128 h 77"/>
              <a:gd name="T16" fmla="*/ 0 w 46"/>
              <a:gd name="T17" fmla="*/ 4530128 h 77"/>
              <a:gd name="T18" fmla="*/ 52924082 w 46"/>
              <a:gd name="T19" fmla="*/ 81543803 h 77"/>
              <a:gd name="T20" fmla="*/ 57964393 w 46"/>
              <a:gd name="T21" fmla="*/ 97399246 h 77"/>
              <a:gd name="T22" fmla="*/ 70564376 w 46"/>
              <a:gd name="T23" fmla="*/ 113254712 h 77"/>
              <a:gd name="T24" fmla="*/ 75604687 w 46"/>
              <a:gd name="T25" fmla="*/ 122314964 h 77"/>
              <a:gd name="T26" fmla="*/ 63003116 w 46"/>
              <a:gd name="T27" fmla="*/ 129110154 h 77"/>
              <a:gd name="T28" fmla="*/ 52924082 w 46"/>
              <a:gd name="T29" fmla="*/ 135906849 h 77"/>
              <a:gd name="T30" fmla="*/ 42843448 w 46"/>
              <a:gd name="T31" fmla="*/ 144967101 h 77"/>
              <a:gd name="T32" fmla="*/ 35282188 w 46"/>
              <a:gd name="T33" fmla="*/ 154027354 h 77"/>
              <a:gd name="T34" fmla="*/ 25201560 w 46"/>
              <a:gd name="T35" fmla="*/ 158557481 h 77"/>
              <a:gd name="T36" fmla="*/ 17640300 w 46"/>
              <a:gd name="T37" fmla="*/ 167617733 h 77"/>
              <a:gd name="T38" fmla="*/ 7559676 w 46"/>
              <a:gd name="T39" fmla="*/ 172147860 h 7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6"/>
              <a:gd name="T61" fmla="*/ 0 h 77"/>
              <a:gd name="T62" fmla="*/ 46 w 46"/>
              <a:gd name="T63" fmla="*/ 77 h 7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6" h="77">
                <a:moveTo>
                  <a:pt x="45" y="0"/>
                </a:moveTo>
                <a:lnTo>
                  <a:pt x="41" y="1"/>
                </a:lnTo>
                <a:lnTo>
                  <a:pt x="34" y="1"/>
                </a:lnTo>
                <a:lnTo>
                  <a:pt x="28" y="1"/>
                </a:lnTo>
                <a:lnTo>
                  <a:pt x="24" y="2"/>
                </a:lnTo>
                <a:lnTo>
                  <a:pt x="18" y="2"/>
                </a:lnTo>
                <a:lnTo>
                  <a:pt x="14" y="2"/>
                </a:lnTo>
                <a:lnTo>
                  <a:pt x="6" y="2"/>
                </a:lnTo>
                <a:lnTo>
                  <a:pt x="0" y="2"/>
                </a:lnTo>
                <a:lnTo>
                  <a:pt x="21" y="36"/>
                </a:lnTo>
                <a:lnTo>
                  <a:pt x="23" y="43"/>
                </a:lnTo>
                <a:lnTo>
                  <a:pt x="28" y="50"/>
                </a:lnTo>
                <a:lnTo>
                  <a:pt x="30" y="54"/>
                </a:lnTo>
                <a:lnTo>
                  <a:pt x="25" y="57"/>
                </a:lnTo>
                <a:lnTo>
                  <a:pt x="21" y="60"/>
                </a:lnTo>
                <a:lnTo>
                  <a:pt x="17" y="64"/>
                </a:lnTo>
                <a:lnTo>
                  <a:pt x="14" y="68"/>
                </a:lnTo>
                <a:lnTo>
                  <a:pt x="10" y="70"/>
                </a:lnTo>
                <a:lnTo>
                  <a:pt x="7" y="74"/>
                </a:lnTo>
                <a:lnTo>
                  <a:pt x="3" y="76"/>
                </a:lnTo>
              </a:path>
            </a:pathLst>
          </a:custGeom>
          <a:solidFill>
            <a:schemeClr val="accent1"/>
          </a:solidFill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81" name="Freeform 107"/>
          <p:cNvSpPr>
            <a:spLocks/>
          </p:cNvSpPr>
          <p:nvPr/>
        </p:nvSpPr>
        <p:spPr bwMode="auto">
          <a:xfrm>
            <a:off x="5699000" y="5167313"/>
            <a:ext cx="101600" cy="130175"/>
          </a:xfrm>
          <a:custGeom>
            <a:avLst/>
            <a:gdLst>
              <a:gd name="T0" fmla="*/ 5040312 w 64"/>
              <a:gd name="T1" fmla="*/ 6873543 h 86"/>
              <a:gd name="T2" fmla="*/ 0 w 64"/>
              <a:gd name="T3" fmla="*/ 16038771 h 86"/>
              <a:gd name="T4" fmla="*/ 0 w 64"/>
              <a:gd name="T5" fmla="*/ 25202488 h 86"/>
              <a:gd name="T6" fmla="*/ 0 w 64"/>
              <a:gd name="T7" fmla="*/ 34367713 h 86"/>
              <a:gd name="T8" fmla="*/ 0 w 64"/>
              <a:gd name="T9" fmla="*/ 43532938 h 86"/>
              <a:gd name="T10" fmla="*/ 0 w 64"/>
              <a:gd name="T11" fmla="*/ 52696661 h 86"/>
              <a:gd name="T12" fmla="*/ 0 w 64"/>
              <a:gd name="T13" fmla="*/ 61861886 h 86"/>
              <a:gd name="T14" fmla="*/ 0 w 64"/>
              <a:gd name="T15" fmla="*/ 71027111 h 86"/>
              <a:gd name="T16" fmla="*/ 5040312 w 64"/>
              <a:gd name="T17" fmla="*/ 80190823 h 86"/>
              <a:gd name="T18" fmla="*/ 12599985 w 64"/>
              <a:gd name="T19" fmla="*/ 93937903 h 86"/>
              <a:gd name="T20" fmla="*/ 25201557 w 64"/>
              <a:gd name="T21" fmla="*/ 98521272 h 86"/>
              <a:gd name="T22" fmla="*/ 27720924 w 64"/>
              <a:gd name="T23" fmla="*/ 107685007 h 86"/>
              <a:gd name="T24" fmla="*/ 35282183 w 64"/>
              <a:gd name="T25" fmla="*/ 116850232 h 86"/>
              <a:gd name="T26" fmla="*/ 42841854 w 64"/>
              <a:gd name="T27" fmla="*/ 126013944 h 86"/>
              <a:gd name="T28" fmla="*/ 55443436 w 64"/>
              <a:gd name="T29" fmla="*/ 137470853 h 86"/>
              <a:gd name="T30" fmla="*/ 70564366 w 64"/>
              <a:gd name="T31" fmla="*/ 148926249 h 86"/>
              <a:gd name="T32" fmla="*/ 78124038 w 64"/>
              <a:gd name="T33" fmla="*/ 158091474 h 86"/>
              <a:gd name="T34" fmla="*/ 85685296 w 64"/>
              <a:gd name="T35" fmla="*/ 167255185 h 86"/>
              <a:gd name="T36" fmla="*/ 98285278 w 64"/>
              <a:gd name="T37" fmla="*/ 183293951 h 86"/>
              <a:gd name="T38" fmla="*/ 108365923 w 64"/>
              <a:gd name="T39" fmla="*/ 190167491 h 86"/>
              <a:gd name="T40" fmla="*/ 123486853 w 64"/>
              <a:gd name="T41" fmla="*/ 190167491 h 86"/>
              <a:gd name="T42" fmla="*/ 136088422 w 64"/>
              <a:gd name="T43" fmla="*/ 194749347 h 86"/>
              <a:gd name="T44" fmla="*/ 146169042 w 64"/>
              <a:gd name="T45" fmla="*/ 194749347 h 86"/>
              <a:gd name="T46" fmla="*/ 158769024 w 64"/>
              <a:gd name="T47" fmla="*/ 190167491 h 86"/>
              <a:gd name="T48" fmla="*/ 158769024 w 64"/>
              <a:gd name="T49" fmla="*/ 183293951 h 86"/>
              <a:gd name="T50" fmla="*/ 143648094 w 64"/>
              <a:gd name="T51" fmla="*/ 176420410 h 86"/>
              <a:gd name="T52" fmla="*/ 133567473 w 64"/>
              <a:gd name="T53" fmla="*/ 174128726 h 86"/>
              <a:gd name="T54" fmla="*/ 123486853 w 64"/>
              <a:gd name="T55" fmla="*/ 169546870 h 86"/>
              <a:gd name="T56" fmla="*/ 113406233 w 64"/>
              <a:gd name="T57" fmla="*/ 169546870 h 86"/>
              <a:gd name="T58" fmla="*/ 100806227 w 64"/>
              <a:gd name="T59" fmla="*/ 164965014 h 86"/>
              <a:gd name="T60" fmla="*/ 95765917 w 64"/>
              <a:gd name="T61" fmla="*/ 153508105 h 86"/>
              <a:gd name="T62" fmla="*/ 88204658 w 64"/>
              <a:gd name="T63" fmla="*/ 146634564 h 86"/>
              <a:gd name="T64" fmla="*/ 85685296 w 64"/>
              <a:gd name="T65" fmla="*/ 137470853 h 86"/>
              <a:gd name="T66" fmla="*/ 78124038 w 64"/>
              <a:gd name="T67" fmla="*/ 123723773 h 86"/>
              <a:gd name="T68" fmla="*/ 70564366 w 64"/>
              <a:gd name="T69" fmla="*/ 107685007 h 86"/>
              <a:gd name="T70" fmla="*/ 63003107 w 64"/>
              <a:gd name="T71" fmla="*/ 96229588 h 86"/>
              <a:gd name="T72" fmla="*/ 52922487 w 64"/>
              <a:gd name="T73" fmla="*/ 87064363 h 86"/>
              <a:gd name="T74" fmla="*/ 40322493 w 64"/>
              <a:gd name="T75" fmla="*/ 80190823 h 86"/>
              <a:gd name="T76" fmla="*/ 32761234 w 64"/>
              <a:gd name="T77" fmla="*/ 71027111 h 86"/>
              <a:gd name="T78" fmla="*/ 22680608 w 64"/>
              <a:gd name="T79" fmla="*/ 57280031 h 86"/>
              <a:gd name="T80" fmla="*/ 12599985 w 64"/>
              <a:gd name="T81" fmla="*/ 43532938 h 86"/>
              <a:gd name="T82" fmla="*/ 12599985 w 64"/>
              <a:gd name="T83" fmla="*/ 34367713 h 86"/>
              <a:gd name="T84" fmla="*/ 12599985 w 64"/>
              <a:gd name="T85" fmla="*/ 25202488 h 86"/>
              <a:gd name="T86" fmla="*/ 7559674 w 64"/>
              <a:gd name="T87" fmla="*/ 11455399 h 86"/>
              <a:gd name="T88" fmla="*/ 25201557 w 64"/>
              <a:gd name="T89" fmla="*/ 11455399 h 86"/>
              <a:gd name="T90" fmla="*/ 35282183 w 64"/>
              <a:gd name="T91" fmla="*/ 11455399 h 86"/>
              <a:gd name="T92" fmla="*/ 45362803 w 64"/>
              <a:gd name="T93" fmla="*/ 11455399 h 86"/>
              <a:gd name="T94" fmla="*/ 60483746 w 64"/>
              <a:gd name="T95" fmla="*/ 11455399 h 86"/>
              <a:gd name="T96" fmla="*/ 73083727 w 64"/>
              <a:gd name="T97" fmla="*/ 11455399 h 86"/>
              <a:gd name="T98" fmla="*/ 88204658 w 64"/>
              <a:gd name="T99" fmla="*/ 11455399 h 86"/>
              <a:gd name="T100" fmla="*/ 98285278 w 64"/>
              <a:gd name="T101" fmla="*/ 11455399 h 86"/>
              <a:gd name="T102" fmla="*/ 115927182 w 64"/>
              <a:gd name="T103" fmla="*/ 9165228 h 86"/>
              <a:gd name="T104" fmla="*/ 126007802 w 64"/>
              <a:gd name="T105" fmla="*/ 6873543 h 86"/>
              <a:gd name="T106" fmla="*/ 143648094 w 64"/>
              <a:gd name="T107" fmla="*/ 6873543 h 86"/>
              <a:gd name="T108" fmla="*/ 133567473 w 64"/>
              <a:gd name="T109" fmla="*/ 9165228 h 86"/>
              <a:gd name="T110" fmla="*/ 123486853 w 64"/>
              <a:gd name="T111" fmla="*/ 11455399 h 86"/>
              <a:gd name="T112" fmla="*/ 105846562 w 64"/>
              <a:gd name="T113" fmla="*/ 9165228 h 86"/>
              <a:gd name="T114" fmla="*/ 85685296 w 64"/>
              <a:gd name="T115" fmla="*/ 6873543 h 86"/>
              <a:gd name="T116" fmla="*/ 68043417 w 64"/>
              <a:gd name="T117" fmla="*/ 4581857 h 86"/>
              <a:gd name="T118" fmla="*/ 40322493 w 64"/>
              <a:gd name="T119" fmla="*/ 0 h 86"/>
              <a:gd name="T120" fmla="*/ 27720924 w 64"/>
              <a:gd name="T121" fmla="*/ 0 h 8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4"/>
              <a:gd name="T184" fmla="*/ 0 h 86"/>
              <a:gd name="T185" fmla="*/ 64 w 64"/>
              <a:gd name="T186" fmla="*/ 86 h 8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4" h="86">
                <a:moveTo>
                  <a:pt x="2" y="3"/>
                </a:moveTo>
                <a:lnTo>
                  <a:pt x="0" y="7"/>
                </a:lnTo>
                <a:lnTo>
                  <a:pt x="0" y="11"/>
                </a:lnTo>
                <a:lnTo>
                  <a:pt x="0" y="15"/>
                </a:lnTo>
                <a:lnTo>
                  <a:pt x="0" y="19"/>
                </a:lnTo>
                <a:lnTo>
                  <a:pt x="0" y="23"/>
                </a:lnTo>
                <a:lnTo>
                  <a:pt x="0" y="27"/>
                </a:lnTo>
                <a:lnTo>
                  <a:pt x="0" y="31"/>
                </a:lnTo>
                <a:lnTo>
                  <a:pt x="2" y="35"/>
                </a:lnTo>
                <a:lnTo>
                  <a:pt x="5" y="41"/>
                </a:lnTo>
                <a:lnTo>
                  <a:pt x="10" y="43"/>
                </a:lnTo>
                <a:lnTo>
                  <a:pt x="11" y="47"/>
                </a:lnTo>
                <a:lnTo>
                  <a:pt x="14" y="51"/>
                </a:lnTo>
                <a:lnTo>
                  <a:pt x="17" y="55"/>
                </a:lnTo>
                <a:lnTo>
                  <a:pt x="22" y="60"/>
                </a:lnTo>
                <a:lnTo>
                  <a:pt x="28" y="65"/>
                </a:lnTo>
                <a:lnTo>
                  <a:pt x="31" y="69"/>
                </a:lnTo>
                <a:lnTo>
                  <a:pt x="34" y="73"/>
                </a:lnTo>
                <a:lnTo>
                  <a:pt x="39" y="80"/>
                </a:lnTo>
                <a:lnTo>
                  <a:pt x="43" y="83"/>
                </a:lnTo>
                <a:lnTo>
                  <a:pt x="49" y="83"/>
                </a:lnTo>
                <a:lnTo>
                  <a:pt x="54" y="85"/>
                </a:lnTo>
                <a:lnTo>
                  <a:pt x="58" y="85"/>
                </a:lnTo>
                <a:lnTo>
                  <a:pt x="63" y="83"/>
                </a:lnTo>
                <a:lnTo>
                  <a:pt x="63" y="80"/>
                </a:lnTo>
                <a:lnTo>
                  <a:pt x="57" y="77"/>
                </a:lnTo>
                <a:lnTo>
                  <a:pt x="53" y="76"/>
                </a:lnTo>
                <a:lnTo>
                  <a:pt x="49" y="74"/>
                </a:lnTo>
                <a:lnTo>
                  <a:pt x="45" y="74"/>
                </a:lnTo>
                <a:lnTo>
                  <a:pt x="40" y="72"/>
                </a:lnTo>
                <a:lnTo>
                  <a:pt x="38" y="67"/>
                </a:lnTo>
                <a:lnTo>
                  <a:pt x="35" y="64"/>
                </a:lnTo>
                <a:lnTo>
                  <a:pt x="34" y="60"/>
                </a:lnTo>
                <a:lnTo>
                  <a:pt x="31" y="54"/>
                </a:lnTo>
                <a:lnTo>
                  <a:pt x="28" y="47"/>
                </a:lnTo>
                <a:lnTo>
                  <a:pt x="25" y="42"/>
                </a:lnTo>
                <a:lnTo>
                  <a:pt x="21" y="38"/>
                </a:lnTo>
                <a:lnTo>
                  <a:pt x="16" y="35"/>
                </a:lnTo>
                <a:lnTo>
                  <a:pt x="13" y="31"/>
                </a:lnTo>
                <a:lnTo>
                  <a:pt x="9" y="25"/>
                </a:lnTo>
                <a:lnTo>
                  <a:pt x="5" y="19"/>
                </a:lnTo>
                <a:lnTo>
                  <a:pt x="5" y="15"/>
                </a:lnTo>
                <a:lnTo>
                  <a:pt x="5" y="11"/>
                </a:lnTo>
                <a:lnTo>
                  <a:pt x="3" y="5"/>
                </a:lnTo>
                <a:lnTo>
                  <a:pt x="10" y="5"/>
                </a:lnTo>
                <a:lnTo>
                  <a:pt x="14" y="5"/>
                </a:lnTo>
                <a:lnTo>
                  <a:pt x="18" y="5"/>
                </a:lnTo>
                <a:lnTo>
                  <a:pt x="24" y="5"/>
                </a:lnTo>
                <a:lnTo>
                  <a:pt x="29" y="5"/>
                </a:lnTo>
                <a:lnTo>
                  <a:pt x="35" y="5"/>
                </a:lnTo>
                <a:lnTo>
                  <a:pt x="39" y="5"/>
                </a:lnTo>
                <a:lnTo>
                  <a:pt x="46" y="4"/>
                </a:lnTo>
                <a:lnTo>
                  <a:pt x="50" y="3"/>
                </a:lnTo>
                <a:lnTo>
                  <a:pt x="57" y="3"/>
                </a:lnTo>
                <a:lnTo>
                  <a:pt x="53" y="4"/>
                </a:lnTo>
                <a:lnTo>
                  <a:pt x="49" y="5"/>
                </a:lnTo>
                <a:lnTo>
                  <a:pt x="42" y="4"/>
                </a:lnTo>
                <a:lnTo>
                  <a:pt x="34" y="3"/>
                </a:lnTo>
                <a:lnTo>
                  <a:pt x="27" y="2"/>
                </a:lnTo>
                <a:lnTo>
                  <a:pt x="16" y="0"/>
                </a:lnTo>
                <a:lnTo>
                  <a:pt x="11" y="0"/>
                </a:lnTo>
              </a:path>
            </a:pathLst>
          </a:custGeom>
          <a:solidFill>
            <a:schemeClr val="accent1"/>
          </a:solidFill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882" name="Freeform 108"/>
          <p:cNvSpPr>
            <a:spLocks/>
          </p:cNvSpPr>
          <p:nvPr/>
        </p:nvSpPr>
        <p:spPr bwMode="auto">
          <a:xfrm>
            <a:off x="6700713" y="5157788"/>
            <a:ext cx="6350" cy="69850"/>
          </a:xfrm>
          <a:custGeom>
            <a:avLst/>
            <a:gdLst>
              <a:gd name="T0" fmla="*/ 5040312 w 4"/>
              <a:gd name="T1" fmla="*/ 0 h 40"/>
              <a:gd name="T2" fmla="*/ 5040312 w 4"/>
              <a:gd name="T3" fmla="*/ 12197555 h 40"/>
              <a:gd name="T4" fmla="*/ 7559674 w 4"/>
              <a:gd name="T5" fmla="*/ 24395110 h 40"/>
              <a:gd name="T6" fmla="*/ 7559674 w 4"/>
              <a:gd name="T7" fmla="*/ 39641620 h 40"/>
              <a:gd name="T8" fmla="*/ 7559674 w 4"/>
              <a:gd name="T9" fmla="*/ 51839171 h 40"/>
              <a:gd name="T10" fmla="*/ 7559674 w 4"/>
              <a:gd name="T11" fmla="*/ 64036737 h 40"/>
              <a:gd name="T12" fmla="*/ 5040312 w 4"/>
              <a:gd name="T13" fmla="*/ 76234288 h 40"/>
              <a:gd name="T14" fmla="*/ 5040312 w 4"/>
              <a:gd name="T15" fmla="*/ 88431840 h 40"/>
              <a:gd name="T16" fmla="*/ 2520950 w 4"/>
              <a:gd name="T17" fmla="*/ 103680089 h 40"/>
              <a:gd name="T18" fmla="*/ 0 w 4"/>
              <a:gd name="T19" fmla="*/ 118926619 h 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"/>
              <a:gd name="T31" fmla="*/ 0 h 40"/>
              <a:gd name="T32" fmla="*/ 4 w 4"/>
              <a:gd name="T33" fmla="*/ 40 h 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" h="40">
                <a:moveTo>
                  <a:pt x="2" y="0"/>
                </a:moveTo>
                <a:lnTo>
                  <a:pt x="2" y="4"/>
                </a:lnTo>
                <a:lnTo>
                  <a:pt x="3" y="8"/>
                </a:lnTo>
                <a:lnTo>
                  <a:pt x="3" y="13"/>
                </a:lnTo>
                <a:lnTo>
                  <a:pt x="3" y="17"/>
                </a:lnTo>
                <a:lnTo>
                  <a:pt x="3" y="21"/>
                </a:lnTo>
                <a:lnTo>
                  <a:pt x="2" y="25"/>
                </a:lnTo>
                <a:lnTo>
                  <a:pt x="2" y="29"/>
                </a:lnTo>
                <a:lnTo>
                  <a:pt x="1" y="34"/>
                </a:lnTo>
                <a:lnTo>
                  <a:pt x="0" y="39"/>
                </a:lnTo>
              </a:path>
            </a:pathLst>
          </a:custGeom>
          <a:noFill/>
          <a:ln w="12700" cap="rnd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5883" name="Group 109"/>
          <p:cNvGrpSpPr>
            <a:grpSpLocks/>
          </p:cNvGrpSpPr>
          <p:nvPr/>
        </p:nvGrpSpPr>
        <p:grpSpPr bwMode="auto">
          <a:xfrm>
            <a:off x="5951413" y="2916238"/>
            <a:ext cx="514350" cy="1220787"/>
            <a:chOff x="4440" y="2081"/>
            <a:chExt cx="324" cy="807"/>
          </a:xfrm>
        </p:grpSpPr>
        <p:grpSp>
          <p:nvGrpSpPr>
            <p:cNvPr id="35909" name="Group 110"/>
            <p:cNvGrpSpPr>
              <a:grpSpLocks/>
            </p:cNvGrpSpPr>
            <p:nvPr/>
          </p:nvGrpSpPr>
          <p:grpSpPr bwMode="auto">
            <a:xfrm>
              <a:off x="4585" y="2081"/>
              <a:ext cx="44" cy="382"/>
              <a:chOff x="4585" y="2081"/>
              <a:chExt cx="44" cy="382"/>
            </a:xfrm>
          </p:grpSpPr>
          <p:sp>
            <p:nvSpPr>
              <p:cNvPr id="35914" name="AutoShape 111"/>
              <p:cNvSpPr>
                <a:spLocks noChangeArrowheads="1"/>
              </p:cNvSpPr>
              <p:nvPr/>
            </p:nvSpPr>
            <p:spPr bwMode="auto">
              <a:xfrm rot="-5400000">
                <a:off x="4416" y="2250"/>
                <a:ext cx="382" cy="44"/>
              </a:xfrm>
              <a:prstGeom prst="homePlate">
                <a:avLst>
                  <a:gd name="adj" fmla="val 289394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5" name="Oval 112"/>
              <p:cNvSpPr>
                <a:spLocks noChangeArrowheads="1"/>
              </p:cNvSpPr>
              <p:nvPr/>
            </p:nvSpPr>
            <p:spPr bwMode="auto">
              <a:xfrm>
                <a:off x="4604" y="2145"/>
                <a:ext cx="8" cy="5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5910" name="Group 113"/>
            <p:cNvGrpSpPr>
              <a:grpSpLocks/>
            </p:cNvGrpSpPr>
            <p:nvPr/>
          </p:nvGrpSpPr>
          <p:grpSpPr bwMode="auto">
            <a:xfrm>
              <a:off x="4584" y="2508"/>
              <a:ext cx="44" cy="380"/>
              <a:chOff x="4584" y="2508"/>
              <a:chExt cx="44" cy="380"/>
            </a:xfrm>
          </p:grpSpPr>
          <p:sp>
            <p:nvSpPr>
              <p:cNvPr id="35912" name="AutoShape 114"/>
              <p:cNvSpPr>
                <a:spLocks noChangeArrowheads="1"/>
              </p:cNvSpPr>
              <p:nvPr/>
            </p:nvSpPr>
            <p:spPr bwMode="auto">
              <a:xfrm rot="16200000" flipH="1">
                <a:off x="4416" y="2676"/>
                <a:ext cx="380" cy="44"/>
              </a:xfrm>
              <a:prstGeom prst="homePlate">
                <a:avLst>
                  <a:gd name="adj" fmla="val 287879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913" name="Oval 115"/>
              <p:cNvSpPr>
                <a:spLocks noChangeArrowheads="1"/>
              </p:cNvSpPr>
              <p:nvPr/>
            </p:nvSpPr>
            <p:spPr bwMode="auto">
              <a:xfrm>
                <a:off x="4600" y="2769"/>
                <a:ext cx="11" cy="5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911" name="AutoShape 116"/>
            <p:cNvSpPr>
              <a:spLocks noChangeArrowheads="1"/>
            </p:cNvSpPr>
            <p:nvPr/>
          </p:nvSpPr>
          <p:spPr bwMode="auto">
            <a:xfrm>
              <a:off x="4440" y="2473"/>
              <a:ext cx="324" cy="26"/>
            </a:xfrm>
            <a:prstGeom prst="roundRect">
              <a:avLst>
                <a:gd name="adj" fmla="val 1249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884" name="Group 117"/>
          <p:cNvGrpSpPr>
            <a:grpSpLocks/>
          </p:cNvGrpSpPr>
          <p:nvPr/>
        </p:nvGrpSpPr>
        <p:grpSpPr bwMode="auto">
          <a:xfrm>
            <a:off x="7597650" y="3644900"/>
            <a:ext cx="1008063" cy="1657350"/>
            <a:chOff x="2780" y="2568"/>
            <a:chExt cx="667" cy="1061"/>
          </a:xfrm>
        </p:grpSpPr>
        <p:sp>
          <p:nvSpPr>
            <p:cNvPr id="35893" name="AutoShape 118"/>
            <p:cNvSpPr>
              <a:spLocks noChangeArrowheads="1"/>
            </p:cNvSpPr>
            <p:nvPr/>
          </p:nvSpPr>
          <p:spPr bwMode="auto">
            <a:xfrm>
              <a:off x="2781" y="2607"/>
              <a:ext cx="657" cy="316"/>
            </a:xfrm>
            <a:prstGeom prst="octagon">
              <a:avLst>
                <a:gd name="adj" fmla="val 49995"/>
              </a:avLst>
            </a:prstGeom>
            <a:gradFill rotWithShape="0">
              <a:gsLst>
                <a:gs pos="0">
                  <a:srgbClr val="0000FF"/>
                </a:gs>
                <a:gs pos="100000">
                  <a:srgbClr val="0000E5"/>
                </a:gs>
              </a:gsLst>
              <a:lin ang="54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94" name="AutoShape 119"/>
            <p:cNvSpPr>
              <a:spLocks noChangeArrowheads="1"/>
            </p:cNvSpPr>
            <p:nvPr/>
          </p:nvSpPr>
          <p:spPr bwMode="auto">
            <a:xfrm>
              <a:off x="2780" y="2688"/>
              <a:ext cx="658" cy="941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95" name="Line 120"/>
            <p:cNvSpPr>
              <a:spLocks noChangeShapeType="1"/>
            </p:cNvSpPr>
            <p:nvPr/>
          </p:nvSpPr>
          <p:spPr bwMode="auto">
            <a:xfrm flipH="1">
              <a:off x="2780" y="3533"/>
              <a:ext cx="66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96" name="AutoShape 121"/>
            <p:cNvSpPr>
              <a:spLocks noChangeArrowheads="1"/>
            </p:cNvSpPr>
            <p:nvPr/>
          </p:nvSpPr>
          <p:spPr bwMode="auto">
            <a:xfrm>
              <a:off x="3043" y="2568"/>
              <a:ext cx="158" cy="26"/>
            </a:xfrm>
            <a:prstGeom prst="roundRect">
              <a:avLst>
                <a:gd name="adj" fmla="val 12495"/>
              </a:avLst>
            </a:prstGeom>
            <a:solidFill>
              <a:schemeClr val="tx2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97" name="AutoShape 122"/>
            <p:cNvSpPr>
              <a:spLocks noChangeArrowheads="1"/>
            </p:cNvSpPr>
            <p:nvPr/>
          </p:nvSpPr>
          <p:spPr bwMode="auto">
            <a:xfrm>
              <a:off x="2832" y="3530"/>
              <a:ext cx="562" cy="85"/>
            </a:xfrm>
            <a:prstGeom prst="roundRect">
              <a:avLst>
                <a:gd name="adj" fmla="val 4444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98" name="Freeform 123"/>
            <p:cNvSpPr>
              <a:spLocks/>
            </p:cNvSpPr>
            <p:nvPr/>
          </p:nvSpPr>
          <p:spPr bwMode="auto">
            <a:xfrm>
              <a:off x="2798" y="3541"/>
              <a:ext cx="82" cy="62"/>
            </a:xfrm>
            <a:custGeom>
              <a:avLst/>
              <a:gdLst>
                <a:gd name="T0" fmla="*/ 0 w 82"/>
                <a:gd name="T1" fmla="*/ 0 h 62"/>
                <a:gd name="T2" fmla="*/ 81 w 82"/>
                <a:gd name="T3" fmla="*/ 0 h 62"/>
                <a:gd name="T4" fmla="*/ 15 w 82"/>
                <a:gd name="T5" fmla="*/ 61 h 62"/>
                <a:gd name="T6" fmla="*/ 0 w 82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"/>
                <a:gd name="T13" fmla="*/ 0 h 62"/>
                <a:gd name="T14" fmla="*/ 82 w 82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" h="62">
                  <a:moveTo>
                    <a:pt x="0" y="0"/>
                  </a:moveTo>
                  <a:lnTo>
                    <a:pt x="81" y="0"/>
                  </a:lnTo>
                  <a:lnTo>
                    <a:pt x="15" y="61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99" name="Freeform 124"/>
            <p:cNvSpPr>
              <a:spLocks/>
            </p:cNvSpPr>
            <p:nvPr/>
          </p:nvSpPr>
          <p:spPr bwMode="auto">
            <a:xfrm>
              <a:off x="3382" y="3537"/>
              <a:ext cx="43" cy="51"/>
            </a:xfrm>
            <a:custGeom>
              <a:avLst/>
              <a:gdLst>
                <a:gd name="T0" fmla="*/ 42 w 43"/>
                <a:gd name="T1" fmla="*/ 6 h 51"/>
                <a:gd name="T2" fmla="*/ 0 w 43"/>
                <a:gd name="T3" fmla="*/ 0 h 51"/>
                <a:gd name="T4" fmla="*/ 24 w 43"/>
                <a:gd name="T5" fmla="*/ 50 h 51"/>
                <a:gd name="T6" fmla="*/ 42 w 43"/>
                <a:gd name="T7" fmla="*/ 6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51"/>
                <a:gd name="T14" fmla="*/ 43 w 43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51">
                  <a:moveTo>
                    <a:pt x="42" y="6"/>
                  </a:moveTo>
                  <a:lnTo>
                    <a:pt x="0" y="0"/>
                  </a:lnTo>
                  <a:lnTo>
                    <a:pt x="24" y="50"/>
                  </a:lnTo>
                  <a:lnTo>
                    <a:pt x="42" y="6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00" name="Line 125"/>
            <p:cNvSpPr>
              <a:spLocks noChangeShapeType="1"/>
            </p:cNvSpPr>
            <p:nvPr/>
          </p:nvSpPr>
          <p:spPr bwMode="auto">
            <a:xfrm flipV="1">
              <a:off x="2792" y="3526"/>
              <a:ext cx="634" cy="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01" name="Oval 126"/>
            <p:cNvSpPr>
              <a:spLocks noChangeArrowheads="1"/>
            </p:cNvSpPr>
            <p:nvPr/>
          </p:nvSpPr>
          <p:spPr bwMode="auto">
            <a:xfrm>
              <a:off x="2827" y="3585"/>
              <a:ext cx="34" cy="2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02" name="Arc 127"/>
            <p:cNvSpPr>
              <a:spLocks/>
            </p:cNvSpPr>
            <p:nvPr/>
          </p:nvSpPr>
          <p:spPr bwMode="auto">
            <a:xfrm>
              <a:off x="2799" y="3553"/>
              <a:ext cx="22" cy="38"/>
            </a:xfrm>
            <a:custGeom>
              <a:avLst/>
              <a:gdLst>
                <a:gd name="T0" fmla="*/ 0 w 21600"/>
                <a:gd name="T1" fmla="*/ 0 h 22192"/>
                <a:gd name="T2" fmla="*/ 0 w 21600"/>
                <a:gd name="T3" fmla="*/ 0 h 22192"/>
                <a:gd name="T4" fmla="*/ 0 w 21600"/>
                <a:gd name="T5" fmla="*/ 0 h 2219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192"/>
                <a:gd name="T11" fmla="*/ 21600 w 21600"/>
                <a:gd name="T12" fmla="*/ 22192 h 22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192" fill="none" extrusionOk="0">
                  <a:moveTo>
                    <a:pt x="21600" y="22192"/>
                  </a:moveTo>
                  <a:cubicBezTo>
                    <a:pt x="9670" y="22192"/>
                    <a:pt x="0" y="12521"/>
                    <a:pt x="0" y="592"/>
                  </a:cubicBezTo>
                  <a:cubicBezTo>
                    <a:pt x="-1" y="394"/>
                    <a:pt x="2" y="197"/>
                    <a:pt x="8" y="0"/>
                  </a:cubicBezTo>
                </a:path>
                <a:path w="21600" h="22192" stroke="0" extrusionOk="0">
                  <a:moveTo>
                    <a:pt x="21600" y="22192"/>
                  </a:moveTo>
                  <a:cubicBezTo>
                    <a:pt x="9670" y="22192"/>
                    <a:pt x="0" y="12521"/>
                    <a:pt x="0" y="592"/>
                  </a:cubicBezTo>
                  <a:cubicBezTo>
                    <a:pt x="-1" y="394"/>
                    <a:pt x="2" y="197"/>
                    <a:pt x="8" y="0"/>
                  </a:cubicBezTo>
                  <a:lnTo>
                    <a:pt x="21600" y="592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03" name="Line 128"/>
            <p:cNvSpPr>
              <a:spLocks noChangeShapeType="1"/>
            </p:cNvSpPr>
            <p:nvPr/>
          </p:nvSpPr>
          <p:spPr bwMode="auto">
            <a:xfrm>
              <a:off x="2850" y="3618"/>
              <a:ext cx="530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04" name="Freeform 129"/>
            <p:cNvSpPr>
              <a:spLocks/>
            </p:cNvSpPr>
            <p:nvPr/>
          </p:nvSpPr>
          <p:spPr bwMode="auto">
            <a:xfrm>
              <a:off x="3376" y="3547"/>
              <a:ext cx="37" cy="53"/>
            </a:xfrm>
            <a:custGeom>
              <a:avLst/>
              <a:gdLst>
                <a:gd name="T0" fmla="*/ 36 w 37"/>
                <a:gd name="T1" fmla="*/ 0 h 53"/>
                <a:gd name="T2" fmla="*/ 35 w 37"/>
                <a:gd name="T3" fmla="*/ 3 h 53"/>
                <a:gd name="T4" fmla="*/ 35 w 37"/>
                <a:gd name="T5" fmla="*/ 6 h 53"/>
                <a:gd name="T6" fmla="*/ 35 w 37"/>
                <a:gd name="T7" fmla="*/ 8 h 53"/>
                <a:gd name="T8" fmla="*/ 35 w 37"/>
                <a:gd name="T9" fmla="*/ 12 h 53"/>
                <a:gd name="T10" fmla="*/ 35 w 37"/>
                <a:gd name="T11" fmla="*/ 15 h 53"/>
                <a:gd name="T12" fmla="*/ 35 w 37"/>
                <a:gd name="T13" fmla="*/ 17 h 53"/>
                <a:gd name="T14" fmla="*/ 33 w 37"/>
                <a:gd name="T15" fmla="*/ 20 h 53"/>
                <a:gd name="T16" fmla="*/ 32 w 37"/>
                <a:gd name="T17" fmla="*/ 23 h 53"/>
                <a:gd name="T18" fmla="*/ 30 w 37"/>
                <a:gd name="T19" fmla="*/ 26 h 53"/>
                <a:gd name="T20" fmla="*/ 29 w 37"/>
                <a:gd name="T21" fmla="*/ 29 h 53"/>
                <a:gd name="T22" fmla="*/ 27 w 37"/>
                <a:gd name="T23" fmla="*/ 32 h 53"/>
                <a:gd name="T24" fmla="*/ 27 w 37"/>
                <a:gd name="T25" fmla="*/ 35 h 53"/>
                <a:gd name="T26" fmla="*/ 24 w 37"/>
                <a:gd name="T27" fmla="*/ 36 h 53"/>
                <a:gd name="T28" fmla="*/ 24 w 37"/>
                <a:gd name="T29" fmla="*/ 39 h 53"/>
                <a:gd name="T30" fmla="*/ 22 w 37"/>
                <a:gd name="T31" fmla="*/ 40 h 53"/>
                <a:gd name="T32" fmla="*/ 19 w 37"/>
                <a:gd name="T33" fmla="*/ 43 h 53"/>
                <a:gd name="T34" fmla="*/ 17 w 37"/>
                <a:gd name="T35" fmla="*/ 46 h 53"/>
                <a:gd name="T36" fmla="*/ 14 w 37"/>
                <a:gd name="T37" fmla="*/ 47 h 53"/>
                <a:gd name="T38" fmla="*/ 12 w 37"/>
                <a:gd name="T39" fmla="*/ 48 h 53"/>
                <a:gd name="T40" fmla="*/ 10 w 37"/>
                <a:gd name="T41" fmla="*/ 49 h 53"/>
                <a:gd name="T42" fmla="*/ 8 w 37"/>
                <a:gd name="T43" fmla="*/ 50 h 53"/>
                <a:gd name="T44" fmla="*/ 5 w 37"/>
                <a:gd name="T45" fmla="*/ 51 h 53"/>
                <a:gd name="T46" fmla="*/ 2 w 37"/>
                <a:gd name="T47" fmla="*/ 52 h 53"/>
                <a:gd name="T48" fmla="*/ 0 w 37"/>
                <a:gd name="T49" fmla="*/ 52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"/>
                <a:gd name="T76" fmla="*/ 0 h 53"/>
                <a:gd name="T77" fmla="*/ 37 w 37"/>
                <a:gd name="T78" fmla="*/ 53 h 5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" h="53">
                  <a:moveTo>
                    <a:pt x="36" y="0"/>
                  </a:moveTo>
                  <a:lnTo>
                    <a:pt x="35" y="3"/>
                  </a:lnTo>
                  <a:lnTo>
                    <a:pt x="35" y="6"/>
                  </a:lnTo>
                  <a:lnTo>
                    <a:pt x="35" y="8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5"/>
                  </a:lnTo>
                  <a:lnTo>
                    <a:pt x="24" y="36"/>
                  </a:lnTo>
                  <a:lnTo>
                    <a:pt x="24" y="39"/>
                  </a:lnTo>
                  <a:lnTo>
                    <a:pt x="22" y="40"/>
                  </a:lnTo>
                  <a:lnTo>
                    <a:pt x="19" y="43"/>
                  </a:lnTo>
                  <a:lnTo>
                    <a:pt x="17" y="46"/>
                  </a:lnTo>
                  <a:lnTo>
                    <a:pt x="14" y="47"/>
                  </a:lnTo>
                  <a:lnTo>
                    <a:pt x="12" y="48"/>
                  </a:lnTo>
                  <a:lnTo>
                    <a:pt x="10" y="49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2" y="52"/>
                  </a:lnTo>
                  <a:lnTo>
                    <a:pt x="0" y="52"/>
                  </a:lnTo>
                </a:path>
              </a:pathLst>
            </a:custGeom>
            <a:noFill/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05" name="Freeform 130"/>
            <p:cNvSpPr>
              <a:spLocks/>
            </p:cNvSpPr>
            <p:nvPr/>
          </p:nvSpPr>
          <p:spPr bwMode="auto">
            <a:xfrm>
              <a:off x="3347" y="3534"/>
              <a:ext cx="75" cy="83"/>
            </a:xfrm>
            <a:custGeom>
              <a:avLst/>
              <a:gdLst>
                <a:gd name="T0" fmla="*/ 74 w 75"/>
                <a:gd name="T1" fmla="*/ 0 h 83"/>
                <a:gd name="T2" fmla="*/ 74 w 75"/>
                <a:gd name="T3" fmla="*/ 5 h 83"/>
                <a:gd name="T4" fmla="*/ 74 w 75"/>
                <a:gd name="T5" fmla="*/ 13 h 83"/>
                <a:gd name="T6" fmla="*/ 74 w 75"/>
                <a:gd name="T7" fmla="*/ 18 h 83"/>
                <a:gd name="T8" fmla="*/ 74 w 75"/>
                <a:gd name="T9" fmla="*/ 21 h 83"/>
                <a:gd name="T10" fmla="*/ 74 w 75"/>
                <a:gd name="T11" fmla="*/ 27 h 83"/>
                <a:gd name="T12" fmla="*/ 74 w 75"/>
                <a:gd name="T13" fmla="*/ 31 h 83"/>
                <a:gd name="T14" fmla="*/ 74 w 75"/>
                <a:gd name="T15" fmla="*/ 35 h 83"/>
                <a:gd name="T16" fmla="*/ 74 w 75"/>
                <a:gd name="T17" fmla="*/ 39 h 83"/>
                <a:gd name="T18" fmla="*/ 72 w 75"/>
                <a:gd name="T19" fmla="*/ 44 h 83"/>
                <a:gd name="T20" fmla="*/ 70 w 75"/>
                <a:gd name="T21" fmla="*/ 48 h 83"/>
                <a:gd name="T22" fmla="*/ 66 w 75"/>
                <a:gd name="T23" fmla="*/ 53 h 83"/>
                <a:gd name="T24" fmla="*/ 63 w 75"/>
                <a:gd name="T25" fmla="*/ 57 h 83"/>
                <a:gd name="T26" fmla="*/ 59 w 75"/>
                <a:gd name="T27" fmla="*/ 59 h 83"/>
                <a:gd name="T28" fmla="*/ 55 w 75"/>
                <a:gd name="T29" fmla="*/ 64 h 83"/>
                <a:gd name="T30" fmla="*/ 51 w 75"/>
                <a:gd name="T31" fmla="*/ 66 h 83"/>
                <a:gd name="T32" fmla="*/ 47 w 75"/>
                <a:gd name="T33" fmla="*/ 71 h 83"/>
                <a:gd name="T34" fmla="*/ 43 w 75"/>
                <a:gd name="T35" fmla="*/ 73 h 83"/>
                <a:gd name="T36" fmla="*/ 39 w 75"/>
                <a:gd name="T37" fmla="*/ 76 h 83"/>
                <a:gd name="T38" fmla="*/ 33 w 75"/>
                <a:gd name="T39" fmla="*/ 80 h 83"/>
                <a:gd name="T40" fmla="*/ 25 w 75"/>
                <a:gd name="T41" fmla="*/ 82 h 83"/>
                <a:gd name="T42" fmla="*/ 18 w 75"/>
                <a:gd name="T43" fmla="*/ 82 h 83"/>
                <a:gd name="T44" fmla="*/ 9 w 75"/>
                <a:gd name="T45" fmla="*/ 82 h 83"/>
                <a:gd name="T46" fmla="*/ 4 w 75"/>
                <a:gd name="T47" fmla="*/ 81 h 83"/>
                <a:gd name="T48" fmla="*/ 0 w 75"/>
                <a:gd name="T49" fmla="*/ 78 h 8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"/>
                <a:gd name="T76" fmla="*/ 0 h 83"/>
                <a:gd name="T77" fmla="*/ 75 w 75"/>
                <a:gd name="T78" fmla="*/ 83 h 8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" h="83">
                  <a:moveTo>
                    <a:pt x="74" y="0"/>
                  </a:moveTo>
                  <a:lnTo>
                    <a:pt x="74" y="5"/>
                  </a:lnTo>
                  <a:lnTo>
                    <a:pt x="74" y="13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74" y="27"/>
                  </a:lnTo>
                  <a:lnTo>
                    <a:pt x="74" y="31"/>
                  </a:lnTo>
                  <a:lnTo>
                    <a:pt x="74" y="35"/>
                  </a:lnTo>
                  <a:lnTo>
                    <a:pt x="74" y="39"/>
                  </a:lnTo>
                  <a:lnTo>
                    <a:pt x="72" y="44"/>
                  </a:lnTo>
                  <a:lnTo>
                    <a:pt x="70" y="48"/>
                  </a:lnTo>
                  <a:lnTo>
                    <a:pt x="66" y="53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5" y="64"/>
                  </a:lnTo>
                  <a:lnTo>
                    <a:pt x="51" y="66"/>
                  </a:lnTo>
                  <a:lnTo>
                    <a:pt x="47" y="71"/>
                  </a:lnTo>
                  <a:lnTo>
                    <a:pt x="43" y="73"/>
                  </a:lnTo>
                  <a:lnTo>
                    <a:pt x="39" y="76"/>
                  </a:lnTo>
                  <a:lnTo>
                    <a:pt x="33" y="80"/>
                  </a:lnTo>
                  <a:lnTo>
                    <a:pt x="25" y="82"/>
                  </a:lnTo>
                  <a:lnTo>
                    <a:pt x="18" y="82"/>
                  </a:lnTo>
                  <a:lnTo>
                    <a:pt x="9" y="82"/>
                  </a:lnTo>
                  <a:lnTo>
                    <a:pt x="4" y="81"/>
                  </a:lnTo>
                  <a:lnTo>
                    <a:pt x="0" y="78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06" name="Freeform 131"/>
            <p:cNvSpPr>
              <a:spLocks/>
            </p:cNvSpPr>
            <p:nvPr/>
          </p:nvSpPr>
          <p:spPr bwMode="auto">
            <a:xfrm>
              <a:off x="3374" y="3535"/>
              <a:ext cx="46" cy="77"/>
            </a:xfrm>
            <a:custGeom>
              <a:avLst/>
              <a:gdLst>
                <a:gd name="T0" fmla="*/ 45 w 46"/>
                <a:gd name="T1" fmla="*/ 0 h 77"/>
                <a:gd name="T2" fmla="*/ 41 w 46"/>
                <a:gd name="T3" fmla="*/ 1 h 77"/>
                <a:gd name="T4" fmla="*/ 34 w 46"/>
                <a:gd name="T5" fmla="*/ 1 h 77"/>
                <a:gd name="T6" fmla="*/ 28 w 46"/>
                <a:gd name="T7" fmla="*/ 1 h 77"/>
                <a:gd name="T8" fmla="*/ 24 w 46"/>
                <a:gd name="T9" fmla="*/ 2 h 77"/>
                <a:gd name="T10" fmla="*/ 18 w 46"/>
                <a:gd name="T11" fmla="*/ 2 h 77"/>
                <a:gd name="T12" fmla="*/ 14 w 46"/>
                <a:gd name="T13" fmla="*/ 2 h 77"/>
                <a:gd name="T14" fmla="*/ 6 w 46"/>
                <a:gd name="T15" fmla="*/ 2 h 77"/>
                <a:gd name="T16" fmla="*/ 0 w 46"/>
                <a:gd name="T17" fmla="*/ 2 h 77"/>
                <a:gd name="T18" fmla="*/ 21 w 46"/>
                <a:gd name="T19" fmla="*/ 36 h 77"/>
                <a:gd name="T20" fmla="*/ 23 w 46"/>
                <a:gd name="T21" fmla="*/ 43 h 77"/>
                <a:gd name="T22" fmla="*/ 28 w 46"/>
                <a:gd name="T23" fmla="*/ 50 h 77"/>
                <a:gd name="T24" fmla="*/ 30 w 46"/>
                <a:gd name="T25" fmla="*/ 54 h 77"/>
                <a:gd name="T26" fmla="*/ 25 w 46"/>
                <a:gd name="T27" fmla="*/ 57 h 77"/>
                <a:gd name="T28" fmla="*/ 21 w 46"/>
                <a:gd name="T29" fmla="*/ 60 h 77"/>
                <a:gd name="T30" fmla="*/ 17 w 46"/>
                <a:gd name="T31" fmla="*/ 64 h 77"/>
                <a:gd name="T32" fmla="*/ 14 w 46"/>
                <a:gd name="T33" fmla="*/ 68 h 77"/>
                <a:gd name="T34" fmla="*/ 10 w 46"/>
                <a:gd name="T35" fmla="*/ 70 h 77"/>
                <a:gd name="T36" fmla="*/ 7 w 46"/>
                <a:gd name="T37" fmla="*/ 74 h 77"/>
                <a:gd name="T38" fmla="*/ 3 w 46"/>
                <a:gd name="T39" fmla="*/ 76 h 7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6"/>
                <a:gd name="T61" fmla="*/ 0 h 77"/>
                <a:gd name="T62" fmla="*/ 46 w 46"/>
                <a:gd name="T63" fmla="*/ 77 h 7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6" h="77">
                  <a:moveTo>
                    <a:pt x="45" y="0"/>
                  </a:moveTo>
                  <a:lnTo>
                    <a:pt x="41" y="1"/>
                  </a:lnTo>
                  <a:lnTo>
                    <a:pt x="34" y="1"/>
                  </a:lnTo>
                  <a:lnTo>
                    <a:pt x="28" y="1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6" y="2"/>
                  </a:lnTo>
                  <a:lnTo>
                    <a:pt x="0" y="2"/>
                  </a:lnTo>
                  <a:lnTo>
                    <a:pt x="21" y="36"/>
                  </a:lnTo>
                  <a:lnTo>
                    <a:pt x="23" y="43"/>
                  </a:lnTo>
                  <a:lnTo>
                    <a:pt x="28" y="50"/>
                  </a:lnTo>
                  <a:lnTo>
                    <a:pt x="30" y="54"/>
                  </a:lnTo>
                  <a:lnTo>
                    <a:pt x="25" y="57"/>
                  </a:lnTo>
                  <a:lnTo>
                    <a:pt x="21" y="60"/>
                  </a:lnTo>
                  <a:lnTo>
                    <a:pt x="17" y="64"/>
                  </a:lnTo>
                  <a:lnTo>
                    <a:pt x="14" y="68"/>
                  </a:lnTo>
                  <a:lnTo>
                    <a:pt x="10" y="70"/>
                  </a:lnTo>
                  <a:lnTo>
                    <a:pt x="7" y="74"/>
                  </a:lnTo>
                  <a:lnTo>
                    <a:pt x="3" y="76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07" name="Freeform 132"/>
            <p:cNvSpPr>
              <a:spLocks/>
            </p:cNvSpPr>
            <p:nvPr/>
          </p:nvSpPr>
          <p:spPr bwMode="auto">
            <a:xfrm>
              <a:off x="2793" y="3533"/>
              <a:ext cx="64" cy="86"/>
            </a:xfrm>
            <a:custGeom>
              <a:avLst/>
              <a:gdLst>
                <a:gd name="T0" fmla="*/ 2 w 64"/>
                <a:gd name="T1" fmla="*/ 3 h 86"/>
                <a:gd name="T2" fmla="*/ 0 w 64"/>
                <a:gd name="T3" fmla="*/ 7 h 86"/>
                <a:gd name="T4" fmla="*/ 0 w 64"/>
                <a:gd name="T5" fmla="*/ 11 h 86"/>
                <a:gd name="T6" fmla="*/ 0 w 64"/>
                <a:gd name="T7" fmla="*/ 15 h 86"/>
                <a:gd name="T8" fmla="*/ 0 w 64"/>
                <a:gd name="T9" fmla="*/ 19 h 86"/>
                <a:gd name="T10" fmla="*/ 0 w 64"/>
                <a:gd name="T11" fmla="*/ 23 h 86"/>
                <a:gd name="T12" fmla="*/ 0 w 64"/>
                <a:gd name="T13" fmla="*/ 27 h 86"/>
                <a:gd name="T14" fmla="*/ 0 w 64"/>
                <a:gd name="T15" fmla="*/ 31 h 86"/>
                <a:gd name="T16" fmla="*/ 2 w 64"/>
                <a:gd name="T17" fmla="*/ 35 h 86"/>
                <a:gd name="T18" fmla="*/ 5 w 64"/>
                <a:gd name="T19" fmla="*/ 41 h 86"/>
                <a:gd name="T20" fmla="*/ 10 w 64"/>
                <a:gd name="T21" fmla="*/ 43 h 86"/>
                <a:gd name="T22" fmla="*/ 11 w 64"/>
                <a:gd name="T23" fmla="*/ 47 h 86"/>
                <a:gd name="T24" fmla="*/ 14 w 64"/>
                <a:gd name="T25" fmla="*/ 51 h 86"/>
                <a:gd name="T26" fmla="*/ 17 w 64"/>
                <a:gd name="T27" fmla="*/ 55 h 86"/>
                <a:gd name="T28" fmla="*/ 22 w 64"/>
                <a:gd name="T29" fmla="*/ 60 h 86"/>
                <a:gd name="T30" fmla="*/ 28 w 64"/>
                <a:gd name="T31" fmla="*/ 65 h 86"/>
                <a:gd name="T32" fmla="*/ 31 w 64"/>
                <a:gd name="T33" fmla="*/ 69 h 86"/>
                <a:gd name="T34" fmla="*/ 34 w 64"/>
                <a:gd name="T35" fmla="*/ 73 h 86"/>
                <a:gd name="T36" fmla="*/ 39 w 64"/>
                <a:gd name="T37" fmla="*/ 80 h 86"/>
                <a:gd name="T38" fmla="*/ 43 w 64"/>
                <a:gd name="T39" fmla="*/ 83 h 86"/>
                <a:gd name="T40" fmla="*/ 49 w 64"/>
                <a:gd name="T41" fmla="*/ 83 h 86"/>
                <a:gd name="T42" fmla="*/ 54 w 64"/>
                <a:gd name="T43" fmla="*/ 85 h 86"/>
                <a:gd name="T44" fmla="*/ 58 w 64"/>
                <a:gd name="T45" fmla="*/ 85 h 86"/>
                <a:gd name="T46" fmla="*/ 63 w 64"/>
                <a:gd name="T47" fmla="*/ 83 h 86"/>
                <a:gd name="T48" fmla="*/ 63 w 64"/>
                <a:gd name="T49" fmla="*/ 80 h 86"/>
                <a:gd name="T50" fmla="*/ 57 w 64"/>
                <a:gd name="T51" fmla="*/ 77 h 86"/>
                <a:gd name="T52" fmla="*/ 53 w 64"/>
                <a:gd name="T53" fmla="*/ 76 h 86"/>
                <a:gd name="T54" fmla="*/ 49 w 64"/>
                <a:gd name="T55" fmla="*/ 74 h 86"/>
                <a:gd name="T56" fmla="*/ 45 w 64"/>
                <a:gd name="T57" fmla="*/ 74 h 86"/>
                <a:gd name="T58" fmla="*/ 40 w 64"/>
                <a:gd name="T59" fmla="*/ 72 h 86"/>
                <a:gd name="T60" fmla="*/ 38 w 64"/>
                <a:gd name="T61" fmla="*/ 67 h 86"/>
                <a:gd name="T62" fmla="*/ 35 w 64"/>
                <a:gd name="T63" fmla="*/ 64 h 86"/>
                <a:gd name="T64" fmla="*/ 34 w 64"/>
                <a:gd name="T65" fmla="*/ 60 h 86"/>
                <a:gd name="T66" fmla="*/ 31 w 64"/>
                <a:gd name="T67" fmla="*/ 54 h 86"/>
                <a:gd name="T68" fmla="*/ 28 w 64"/>
                <a:gd name="T69" fmla="*/ 47 h 86"/>
                <a:gd name="T70" fmla="*/ 25 w 64"/>
                <a:gd name="T71" fmla="*/ 42 h 86"/>
                <a:gd name="T72" fmla="*/ 21 w 64"/>
                <a:gd name="T73" fmla="*/ 38 h 86"/>
                <a:gd name="T74" fmla="*/ 16 w 64"/>
                <a:gd name="T75" fmla="*/ 35 h 86"/>
                <a:gd name="T76" fmla="*/ 13 w 64"/>
                <a:gd name="T77" fmla="*/ 31 h 86"/>
                <a:gd name="T78" fmla="*/ 9 w 64"/>
                <a:gd name="T79" fmla="*/ 25 h 86"/>
                <a:gd name="T80" fmla="*/ 5 w 64"/>
                <a:gd name="T81" fmla="*/ 19 h 86"/>
                <a:gd name="T82" fmla="*/ 5 w 64"/>
                <a:gd name="T83" fmla="*/ 15 h 86"/>
                <a:gd name="T84" fmla="*/ 5 w 64"/>
                <a:gd name="T85" fmla="*/ 11 h 86"/>
                <a:gd name="T86" fmla="*/ 3 w 64"/>
                <a:gd name="T87" fmla="*/ 5 h 86"/>
                <a:gd name="T88" fmla="*/ 10 w 64"/>
                <a:gd name="T89" fmla="*/ 5 h 86"/>
                <a:gd name="T90" fmla="*/ 14 w 64"/>
                <a:gd name="T91" fmla="*/ 5 h 86"/>
                <a:gd name="T92" fmla="*/ 18 w 64"/>
                <a:gd name="T93" fmla="*/ 5 h 86"/>
                <a:gd name="T94" fmla="*/ 24 w 64"/>
                <a:gd name="T95" fmla="*/ 5 h 86"/>
                <a:gd name="T96" fmla="*/ 29 w 64"/>
                <a:gd name="T97" fmla="*/ 5 h 86"/>
                <a:gd name="T98" fmla="*/ 35 w 64"/>
                <a:gd name="T99" fmla="*/ 5 h 86"/>
                <a:gd name="T100" fmla="*/ 39 w 64"/>
                <a:gd name="T101" fmla="*/ 5 h 86"/>
                <a:gd name="T102" fmla="*/ 46 w 64"/>
                <a:gd name="T103" fmla="*/ 4 h 86"/>
                <a:gd name="T104" fmla="*/ 50 w 64"/>
                <a:gd name="T105" fmla="*/ 3 h 86"/>
                <a:gd name="T106" fmla="*/ 57 w 64"/>
                <a:gd name="T107" fmla="*/ 3 h 86"/>
                <a:gd name="T108" fmla="*/ 53 w 64"/>
                <a:gd name="T109" fmla="*/ 4 h 86"/>
                <a:gd name="T110" fmla="*/ 49 w 64"/>
                <a:gd name="T111" fmla="*/ 5 h 86"/>
                <a:gd name="T112" fmla="*/ 42 w 64"/>
                <a:gd name="T113" fmla="*/ 4 h 86"/>
                <a:gd name="T114" fmla="*/ 34 w 64"/>
                <a:gd name="T115" fmla="*/ 3 h 86"/>
                <a:gd name="T116" fmla="*/ 27 w 64"/>
                <a:gd name="T117" fmla="*/ 2 h 86"/>
                <a:gd name="T118" fmla="*/ 16 w 64"/>
                <a:gd name="T119" fmla="*/ 0 h 86"/>
                <a:gd name="T120" fmla="*/ 11 w 64"/>
                <a:gd name="T121" fmla="*/ 0 h 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4"/>
                <a:gd name="T184" fmla="*/ 0 h 86"/>
                <a:gd name="T185" fmla="*/ 64 w 64"/>
                <a:gd name="T186" fmla="*/ 86 h 8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4" h="86">
                  <a:moveTo>
                    <a:pt x="2" y="3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5" y="41"/>
                  </a:lnTo>
                  <a:lnTo>
                    <a:pt x="10" y="43"/>
                  </a:lnTo>
                  <a:lnTo>
                    <a:pt x="11" y="47"/>
                  </a:lnTo>
                  <a:lnTo>
                    <a:pt x="14" y="51"/>
                  </a:lnTo>
                  <a:lnTo>
                    <a:pt x="17" y="55"/>
                  </a:lnTo>
                  <a:lnTo>
                    <a:pt x="22" y="60"/>
                  </a:lnTo>
                  <a:lnTo>
                    <a:pt x="28" y="65"/>
                  </a:lnTo>
                  <a:lnTo>
                    <a:pt x="31" y="69"/>
                  </a:lnTo>
                  <a:lnTo>
                    <a:pt x="34" y="73"/>
                  </a:lnTo>
                  <a:lnTo>
                    <a:pt x="39" y="80"/>
                  </a:lnTo>
                  <a:lnTo>
                    <a:pt x="43" y="83"/>
                  </a:lnTo>
                  <a:lnTo>
                    <a:pt x="49" y="83"/>
                  </a:lnTo>
                  <a:lnTo>
                    <a:pt x="54" y="85"/>
                  </a:lnTo>
                  <a:lnTo>
                    <a:pt x="58" y="85"/>
                  </a:lnTo>
                  <a:lnTo>
                    <a:pt x="63" y="83"/>
                  </a:lnTo>
                  <a:lnTo>
                    <a:pt x="63" y="80"/>
                  </a:lnTo>
                  <a:lnTo>
                    <a:pt x="57" y="77"/>
                  </a:lnTo>
                  <a:lnTo>
                    <a:pt x="53" y="76"/>
                  </a:lnTo>
                  <a:lnTo>
                    <a:pt x="49" y="74"/>
                  </a:lnTo>
                  <a:lnTo>
                    <a:pt x="45" y="74"/>
                  </a:lnTo>
                  <a:lnTo>
                    <a:pt x="40" y="72"/>
                  </a:lnTo>
                  <a:lnTo>
                    <a:pt x="38" y="67"/>
                  </a:lnTo>
                  <a:lnTo>
                    <a:pt x="35" y="64"/>
                  </a:lnTo>
                  <a:lnTo>
                    <a:pt x="34" y="60"/>
                  </a:lnTo>
                  <a:lnTo>
                    <a:pt x="31" y="54"/>
                  </a:lnTo>
                  <a:lnTo>
                    <a:pt x="28" y="47"/>
                  </a:lnTo>
                  <a:lnTo>
                    <a:pt x="25" y="42"/>
                  </a:lnTo>
                  <a:lnTo>
                    <a:pt x="21" y="38"/>
                  </a:lnTo>
                  <a:lnTo>
                    <a:pt x="16" y="35"/>
                  </a:lnTo>
                  <a:lnTo>
                    <a:pt x="13" y="31"/>
                  </a:lnTo>
                  <a:lnTo>
                    <a:pt x="9" y="25"/>
                  </a:lnTo>
                  <a:lnTo>
                    <a:pt x="5" y="19"/>
                  </a:lnTo>
                  <a:lnTo>
                    <a:pt x="5" y="15"/>
                  </a:lnTo>
                  <a:lnTo>
                    <a:pt x="5" y="11"/>
                  </a:lnTo>
                  <a:lnTo>
                    <a:pt x="3" y="5"/>
                  </a:lnTo>
                  <a:lnTo>
                    <a:pt x="10" y="5"/>
                  </a:lnTo>
                  <a:lnTo>
                    <a:pt x="14" y="5"/>
                  </a:lnTo>
                  <a:lnTo>
                    <a:pt x="18" y="5"/>
                  </a:lnTo>
                  <a:lnTo>
                    <a:pt x="24" y="5"/>
                  </a:lnTo>
                  <a:lnTo>
                    <a:pt x="29" y="5"/>
                  </a:lnTo>
                  <a:lnTo>
                    <a:pt x="35" y="5"/>
                  </a:lnTo>
                  <a:lnTo>
                    <a:pt x="39" y="5"/>
                  </a:lnTo>
                  <a:lnTo>
                    <a:pt x="46" y="4"/>
                  </a:lnTo>
                  <a:lnTo>
                    <a:pt x="50" y="3"/>
                  </a:lnTo>
                  <a:lnTo>
                    <a:pt x="57" y="3"/>
                  </a:lnTo>
                  <a:lnTo>
                    <a:pt x="53" y="4"/>
                  </a:lnTo>
                  <a:lnTo>
                    <a:pt x="49" y="5"/>
                  </a:lnTo>
                  <a:lnTo>
                    <a:pt x="42" y="4"/>
                  </a:lnTo>
                  <a:lnTo>
                    <a:pt x="34" y="3"/>
                  </a:lnTo>
                  <a:lnTo>
                    <a:pt x="27" y="2"/>
                  </a:lnTo>
                  <a:lnTo>
                    <a:pt x="16" y="0"/>
                  </a:lnTo>
                  <a:lnTo>
                    <a:pt x="11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08" name="Freeform 133"/>
            <p:cNvSpPr>
              <a:spLocks/>
            </p:cNvSpPr>
            <p:nvPr/>
          </p:nvSpPr>
          <p:spPr bwMode="auto">
            <a:xfrm>
              <a:off x="3424" y="3535"/>
              <a:ext cx="4" cy="40"/>
            </a:xfrm>
            <a:custGeom>
              <a:avLst/>
              <a:gdLst>
                <a:gd name="T0" fmla="*/ 2 w 4"/>
                <a:gd name="T1" fmla="*/ 0 h 40"/>
                <a:gd name="T2" fmla="*/ 2 w 4"/>
                <a:gd name="T3" fmla="*/ 4 h 40"/>
                <a:gd name="T4" fmla="*/ 3 w 4"/>
                <a:gd name="T5" fmla="*/ 8 h 40"/>
                <a:gd name="T6" fmla="*/ 3 w 4"/>
                <a:gd name="T7" fmla="*/ 13 h 40"/>
                <a:gd name="T8" fmla="*/ 3 w 4"/>
                <a:gd name="T9" fmla="*/ 17 h 40"/>
                <a:gd name="T10" fmla="*/ 3 w 4"/>
                <a:gd name="T11" fmla="*/ 21 h 40"/>
                <a:gd name="T12" fmla="*/ 2 w 4"/>
                <a:gd name="T13" fmla="*/ 25 h 40"/>
                <a:gd name="T14" fmla="*/ 2 w 4"/>
                <a:gd name="T15" fmla="*/ 29 h 40"/>
                <a:gd name="T16" fmla="*/ 1 w 4"/>
                <a:gd name="T17" fmla="*/ 34 h 40"/>
                <a:gd name="T18" fmla="*/ 0 w 4"/>
                <a:gd name="T19" fmla="*/ 39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40"/>
                <a:gd name="T32" fmla="*/ 4 w 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40">
                  <a:moveTo>
                    <a:pt x="2" y="0"/>
                  </a:moveTo>
                  <a:lnTo>
                    <a:pt x="2" y="4"/>
                  </a:lnTo>
                  <a:lnTo>
                    <a:pt x="3" y="8"/>
                  </a:lnTo>
                  <a:lnTo>
                    <a:pt x="3" y="13"/>
                  </a:lnTo>
                  <a:lnTo>
                    <a:pt x="3" y="17"/>
                  </a:lnTo>
                  <a:lnTo>
                    <a:pt x="3" y="21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1" y="34"/>
                  </a:lnTo>
                  <a:lnTo>
                    <a:pt x="0" y="39"/>
                  </a:lnTo>
                </a:path>
              </a:pathLst>
            </a:custGeom>
            <a:noFill/>
            <a:ln w="12700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85" name="Line 134"/>
          <p:cNvSpPr>
            <a:spLocks noChangeShapeType="1"/>
          </p:cNvSpPr>
          <p:nvPr/>
        </p:nvSpPr>
        <p:spPr bwMode="auto">
          <a:xfrm>
            <a:off x="1908324" y="2780184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86" name="Line 135"/>
          <p:cNvSpPr>
            <a:spLocks noChangeShapeType="1"/>
          </p:cNvSpPr>
          <p:nvPr/>
        </p:nvSpPr>
        <p:spPr bwMode="auto">
          <a:xfrm>
            <a:off x="3781300" y="18446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87" name="Line 136"/>
          <p:cNvSpPr>
            <a:spLocks noChangeShapeType="1"/>
          </p:cNvSpPr>
          <p:nvPr/>
        </p:nvSpPr>
        <p:spPr bwMode="auto">
          <a:xfrm>
            <a:off x="5760913" y="185102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88" name="Line 137"/>
          <p:cNvSpPr>
            <a:spLocks noChangeShapeType="1"/>
          </p:cNvSpPr>
          <p:nvPr/>
        </p:nvSpPr>
        <p:spPr bwMode="auto">
          <a:xfrm>
            <a:off x="5689475" y="45862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89" name="Line 138"/>
          <p:cNvSpPr>
            <a:spLocks noChangeShapeType="1"/>
          </p:cNvSpPr>
          <p:nvPr/>
        </p:nvSpPr>
        <p:spPr bwMode="auto">
          <a:xfrm>
            <a:off x="7597650" y="42926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90" name="Text Box 139"/>
          <p:cNvSpPr txBox="1">
            <a:spLocks noChangeArrowheads="1"/>
          </p:cNvSpPr>
          <p:nvPr/>
        </p:nvSpPr>
        <p:spPr bwMode="auto">
          <a:xfrm>
            <a:off x="0" y="4221088"/>
            <a:ext cx="3055368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8900" indent="-88900" defTabSz="1778000">
              <a:spcBef>
                <a:spcPct val="50000"/>
              </a:spcBef>
              <a:buFontTx/>
              <a:buAutoNum type="arabicPeriod"/>
            </a:pPr>
            <a:r>
              <a:rPr lang="ru-RU" sz="1400" b="1" dirty="0">
                <a:latin typeface="Arial" charset="0"/>
              </a:rPr>
              <a:t> Установите наконечник </a:t>
            </a:r>
            <a:r>
              <a:rPr lang="ru-RU" sz="1400" b="1" dirty="0" err="1">
                <a:latin typeface="Arial" charset="0"/>
              </a:rPr>
              <a:t>Транзофикса</a:t>
            </a:r>
            <a:r>
              <a:rPr lang="en-US" sz="14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1400" b="1" dirty="0">
                <a:latin typeface="Arial" charset="0"/>
              </a:rPr>
              <a:t> в пробку вертикально стоящего флакона и, используя широкие боковые крылья, проколите пробку, избегая вращательных движений.</a:t>
            </a:r>
          </a:p>
          <a:p>
            <a:pPr marL="88900" indent="-88900" defTabSz="1778000">
              <a:spcBef>
                <a:spcPct val="50000"/>
              </a:spcBef>
              <a:buFontTx/>
              <a:buAutoNum type="arabicPeriod"/>
            </a:pPr>
            <a:r>
              <a:rPr lang="ru-RU" sz="1400" b="1" dirty="0">
                <a:latin typeface="Arial" charset="0"/>
              </a:rPr>
              <a:t> Оставьте флакон с проколотой пробкой в вертикальном положении.</a:t>
            </a:r>
            <a:r>
              <a:rPr lang="ru-RU" sz="1400" dirty="0">
                <a:latin typeface="Arial" charset="0"/>
              </a:rPr>
              <a:t> </a:t>
            </a:r>
          </a:p>
        </p:txBody>
      </p:sp>
      <p:sp>
        <p:nvSpPr>
          <p:cNvPr id="35891" name="Text Box 140"/>
          <p:cNvSpPr txBox="1">
            <a:spLocks noChangeArrowheads="1"/>
          </p:cNvSpPr>
          <p:nvPr/>
        </p:nvSpPr>
        <p:spPr bwMode="auto">
          <a:xfrm>
            <a:off x="3055368" y="5499809"/>
            <a:ext cx="274076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3. Установив второй флакон дном вверх над свободным наконечником канюли. Во избежание протечки, проколите пробку флакона </a:t>
            </a:r>
          </a:p>
        </p:txBody>
      </p:sp>
      <p:sp>
        <p:nvSpPr>
          <p:cNvPr id="35892" name="Text Box 141"/>
          <p:cNvSpPr txBox="1">
            <a:spLocks noChangeArrowheads="1"/>
          </p:cNvSpPr>
          <p:nvPr/>
        </p:nvSpPr>
        <p:spPr bwMode="auto">
          <a:xfrm>
            <a:off x="5796136" y="5516563"/>
            <a:ext cx="331152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Arial" charset="0"/>
              </a:rPr>
              <a:t>4. Перелейте препарат / раствор </a:t>
            </a:r>
            <a:r>
              <a:rPr lang="ru-RU" sz="1400" b="1" dirty="0" smtClean="0">
                <a:latin typeface="Arial" charset="0"/>
              </a:rPr>
              <a:t>    в </a:t>
            </a:r>
            <a:r>
              <a:rPr lang="ru-RU" sz="1400" b="1" dirty="0">
                <a:latin typeface="Arial" charset="0"/>
              </a:rPr>
              <a:t>выбранный флакон.</a:t>
            </a:r>
          </a:p>
          <a:p>
            <a:r>
              <a:rPr lang="ru-RU" sz="1400" b="1" dirty="0">
                <a:latin typeface="Arial" charset="0"/>
              </a:rPr>
              <a:t>5.  По окончании удалите пустой флакон вместе с канюлей </a:t>
            </a:r>
            <a:r>
              <a:rPr lang="ru-RU" sz="1400" b="1" dirty="0" err="1">
                <a:latin typeface="Arial" charset="0"/>
              </a:rPr>
              <a:t>Транзофикс</a:t>
            </a:r>
            <a:r>
              <a:rPr lang="en-US" sz="1400" b="1" dirty="0">
                <a:solidFill>
                  <a:schemeClr val="tx2"/>
                </a:solidFill>
                <a:latin typeface="Arial" charset="0"/>
              </a:rPr>
              <a:t>®</a:t>
            </a:r>
            <a:r>
              <a:rPr lang="ru-RU" sz="1400" b="1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boykivru\Downloads\тюлень!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Заголовок 1"/>
          <p:cNvSpPr>
            <a:spLocks noGrp="1"/>
          </p:cNvSpPr>
          <p:nvPr>
            <p:ph type="title"/>
          </p:nvPr>
        </p:nvSpPr>
        <p:spPr>
          <a:xfrm>
            <a:off x="1135063" y="4508500"/>
            <a:ext cx="6942137" cy="2160588"/>
          </a:xfrm>
        </p:spPr>
        <p:txBody>
          <a:bodyPr/>
          <a:lstStyle/>
          <a:p>
            <a:pPr algn="ctr"/>
            <a:r>
              <a:rPr lang="ru-RU" sz="480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ChangeArrowheads="1"/>
          </p:cNvSpPr>
          <p:nvPr/>
        </p:nvSpPr>
        <p:spPr bwMode="auto">
          <a:xfrm>
            <a:off x="377825" y="2184400"/>
            <a:ext cx="84074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3200" b="1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17411" name="Овал 36"/>
          <p:cNvSpPr>
            <a:spLocks noChangeArrowheads="1"/>
          </p:cNvSpPr>
          <p:nvPr/>
        </p:nvSpPr>
        <p:spPr bwMode="auto">
          <a:xfrm>
            <a:off x="5813425" y="3583086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Овал 37"/>
          <p:cNvSpPr>
            <a:spLocks noChangeArrowheads="1"/>
          </p:cNvSpPr>
          <p:nvPr/>
        </p:nvSpPr>
        <p:spPr bwMode="auto">
          <a:xfrm>
            <a:off x="6462713" y="5067399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Овал 38"/>
          <p:cNvSpPr>
            <a:spLocks noChangeArrowheads="1"/>
          </p:cNvSpPr>
          <p:nvPr/>
        </p:nvSpPr>
        <p:spPr bwMode="auto">
          <a:xfrm>
            <a:off x="6818313" y="3492599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Овал 39"/>
          <p:cNvSpPr>
            <a:spLocks noChangeArrowheads="1"/>
          </p:cNvSpPr>
          <p:nvPr/>
        </p:nvSpPr>
        <p:spPr bwMode="auto">
          <a:xfrm>
            <a:off x="6135688" y="3419574"/>
            <a:ext cx="282575" cy="2809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Овал 40"/>
          <p:cNvSpPr>
            <a:spLocks noChangeArrowheads="1"/>
          </p:cNvSpPr>
          <p:nvPr/>
        </p:nvSpPr>
        <p:spPr bwMode="auto">
          <a:xfrm>
            <a:off x="5480050" y="4197449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Овал 41"/>
          <p:cNvSpPr>
            <a:spLocks noChangeArrowheads="1"/>
          </p:cNvSpPr>
          <p:nvPr/>
        </p:nvSpPr>
        <p:spPr bwMode="auto">
          <a:xfrm>
            <a:off x="5594350" y="3859311"/>
            <a:ext cx="280988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Овал 42"/>
          <p:cNvSpPr>
            <a:spLocks noChangeArrowheads="1"/>
          </p:cNvSpPr>
          <p:nvPr/>
        </p:nvSpPr>
        <p:spPr bwMode="auto">
          <a:xfrm>
            <a:off x="5526088" y="4570511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Овал 43"/>
          <p:cNvSpPr>
            <a:spLocks noChangeArrowheads="1"/>
          </p:cNvSpPr>
          <p:nvPr/>
        </p:nvSpPr>
        <p:spPr bwMode="auto">
          <a:xfrm>
            <a:off x="7072313" y="3724374"/>
            <a:ext cx="282575" cy="2809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Овал 44"/>
          <p:cNvSpPr>
            <a:spLocks noChangeArrowheads="1"/>
          </p:cNvSpPr>
          <p:nvPr/>
        </p:nvSpPr>
        <p:spPr bwMode="auto">
          <a:xfrm>
            <a:off x="6711950" y="3870424"/>
            <a:ext cx="280988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Овал 45"/>
          <p:cNvSpPr>
            <a:spLocks noChangeArrowheads="1"/>
          </p:cNvSpPr>
          <p:nvPr/>
        </p:nvSpPr>
        <p:spPr bwMode="auto">
          <a:xfrm>
            <a:off x="6880225" y="4208561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1" name="Овал 46"/>
          <p:cNvSpPr>
            <a:spLocks noChangeArrowheads="1"/>
          </p:cNvSpPr>
          <p:nvPr/>
        </p:nvSpPr>
        <p:spPr bwMode="auto">
          <a:xfrm>
            <a:off x="5842000" y="4276824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Овал 47"/>
          <p:cNvSpPr>
            <a:spLocks noChangeArrowheads="1"/>
          </p:cNvSpPr>
          <p:nvPr/>
        </p:nvSpPr>
        <p:spPr bwMode="auto">
          <a:xfrm>
            <a:off x="6000750" y="3881536"/>
            <a:ext cx="280988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Овал 48"/>
          <p:cNvSpPr>
            <a:spLocks noChangeArrowheads="1"/>
          </p:cNvSpPr>
          <p:nvPr/>
        </p:nvSpPr>
        <p:spPr bwMode="auto">
          <a:xfrm>
            <a:off x="6356350" y="3729136"/>
            <a:ext cx="280988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Овал 49"/>
          <p:cNvSpPr>
            <a:spLocks noChangeArrowheads="1"/>
          </p:cNvSpPr>
          <p:nvPr/>
        </p:nvSpPr>
        <p:spPr bwMode="auto">
          <a:xfrm>
            <a:off x="5773738" y="4864199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Овал 50"/>
          <p:cNvSpPr>
            <a:spLocks noChangeArrowheads="1"/>
          </p:cNvSpPr>
          <p:nvPr/>
        </p:nvSpPr>
        <p:spPr bwMode="auto">
          <a:xfrm>
            <a:off x="6389688" y="4226024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Овал 51"/>
          <p:cNvSpPr>
            <a:spLocks noChangeArrowheads="1"/>
          </p:cNvSpPr>
          <p:nvPr/>
        </p:nvSpPr>
        <p:spPr bwMode="auto">
          <a:xfrm>
            <a:off x="6045200" y="4570511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7" name="Овал 52"/>
          <p:cNvSpPr>
            <a:spLocks noChangeArrowheads="1"/>
          </p:cNvSpPr>
          <p:nvPr/>
        </p:nvSpPr>
        <p:spPr bwMode="auto">
          <a:xfrm>
            <a:off x="6389688" y="4689574"/>
            <a:ext cx="282575" cy="2809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8" name="Овал 53"/>
          <p:cNvSpPr>
            <a:spLocks noChangeArrowheads="1"/>
          </p:cNvSpPr>
          <p:nvPr/>
        </p:nvSpPr>
        <p:spPr bwMode="auto">
          <a:xfrm>
            <a:off x="6767513" y="4581624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9" name="Овал 54"/>
          <p:cNvSpPr>
            <a:spLocks noChangeArrowheads="1"/>
          </p:cNvSpPr>
          <p:nvPr/>
        </p:nvSpPr>
        <p:spPr bwMode="auto">
          <a:xfrm>
            <a:off x="7100888" y="4767361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0" name="Овал 55"/>
          <p:cNvSpPr>
            <a:spLocks noChangeArrowheads="1"/>
          </p:cNvSpPr>
          <p:nvPr/>
        </p:nvSpPr>
        <p:spPr bwMode="auto">
          <a:xfrm>
            <a:off x="7264400" y="4424461"/>
            <a:ext cx="282575" cy="280988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1" name="Овал 56"/>
          <p:cNvSpPr>
            <a:spLocks noChangeArrowheads="1"/>
          </p:cNvSpPr>
          <p:nvPr/>
        </p:nvSpPr>
        <p:spPr bwMode="auto">
          <a:xfrm>
            <a:off x="6107113" y="5061049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Овал 57"/>
          <p:cNvSpPr>
            <a:spLocks noChangeArrowheads="1"/>
          </p:cNvSpPr>
          <p:nvPr/>
        </p:nvSpPr>
        <p:spPr bwMode="auto">
          <a:xfrm>
            <a:off x="6473825" y="3395761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3" name="Овал 58"/>
          <p:cNvSpPr>
            <a:spLocks noChangeArrowheads="1"/>
          </p:cNvSpPr>
          <p:nvPr/>
        </p:nvSpPr>
        <p:spPr bwMode="auto">
          <a:xfrm>
            <a:off x="6796088" y="5005486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Овал 59"/>
          <p:cNvSpPr>
            <a:spLocks noChangeArrowheads="1"/>
          </p:cNvSpPr>
          <p:nvPr/>
        </p:nvSpPr>
        <p:spPr bwMode="auto">
          <a:xfrm>
            <a:off x="7264400" y="4062511"/>
            <a:ext cx="282575" cy="28257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Овал 61"/>
          <p:cNvSpPr>
            <a:spLocks noChangeArrowheads="1"/>
          </p:cNvSpPr>
          <p:nvPr/>
        </p:nvSpPr>
        <p:spPr bwMode="auto">
          <a:xfrm>
            <a:off x="5429250" y="3344961"/>
            <a:ext cx="2201863" cy="2100263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6" name="Овал 62"/>
          <p:cNvSpPr>
            <a:spLocks noChangeArrowheads="1"/>
          </p:cNvSpPr>
          <p:nvPr/>
        </p:nvSpPr>
        <p:spPr bwMode="auto">
          <a:xfrm>
            <a:off x="1327150" y="3317974"/>
            <a:ext cx="2200275" cy="2098675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7" name="Овал 63"/>
          <p:cNvSpPr>
            <a:spLocks noChangeArrowheads="1"/>
          </p:cNvSpPr>
          <p:nvPr/>
        </p:nvSpPr>
        <p:spPr bwMode="auto">
          <a:xfrm>
            <a:off x="1716088" y="3492599"/>
            <a:ext cx="450850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8" name="Овал 64"/>
          <p:cNvSpPr>
            <a:spLocks noChangeArrowheads="1"/>
          </p:cNvSpPr>
          <p:nvPr/>
        </p:nvSpPr>
        <p:spPr bwMode="auto">
          <a:xfrm>
            <a:off x="2184400" y="3384649"/>
            <a:ext cx="450850" cy="43021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9" name="Овал 65"/>
          <p:cNvSpPr>
            <a:spLocks noChangeArrowheads="1"/>
          </p:cNvSpPr>
          <p:nvPr/>
        </p:nvSpPr>
        <p:spPr bwMode="auto">
          <a:xfrm>
            <a:off x="1404938" y="3892649"/>
            <a:ext cx="452437" cy="43021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0" name="Овал 66"/>
          <p:cNvSpPr>
            <a:spLocks noChangeArrowheads="1"/>
          </p:cNvSpPr>
          <p:nvPr/>
        </p:nvSpPr>
        <p:spPr bwMode="auto">
          <a:xfrm>
            <a:off x="1428750" y="4400649"/>
            <a:ext cx="450850" cy="43021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Овал 67"/>
          <p:cNvSpPr>
            <a:spLocks noChangeArrowheads="1"/>
          </p:cNvSpPr>
          <p:nvPr/>
        </p:nvSpPr>
        <p:spPr bwMode="auto">
          <a:xfrm>
            <a:off x="1720850" y="4784824"/>
            <a:ext cx="452438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2" name="Овал 68"/>
          <p:cNvSpPr>
            <a:spLocks noChangeArrowheads="1"/>
          </p:cNvSpPr>
          <p:nvPr/>
        </p:nvSpPr>
        <p:spPr bwMode="auto">
          <a:xfrm>
            <a:off x="2647950" y="3521174"/>
            <a:ext cx="450850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3" name="Овал 69"/>
          <p:cNvSpPr>
            <a:spLocks noChangeArrowheads="1"/>
          </p:cNvSpPr>
          <p:nvPr/>
        </p:nvSpPr>
        <p:spPr bwMode="auto">
          <a:xfrm>
            <a:off x="2997200" y="3927574"/>
            <a:ext cx="450850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4" name="Овал 70"/>
          <p:cNvSpPr>
            <a:spLocks noChangeArrowheads="1"/>
          </p:cNvSpPr>
          <p:nvPr/>
        </p:nvSpPr>
        <p:spPr bwMode="auto">
          <a:xfrm>
            <a:off x="2997200" y="4411761"/>
            <a:ext cx="450850" cy="43021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5" name="Овал 71"/>
          <p:cNvSpPr>
            <a:spLocks noChangeArrowheads="1"/>
          </p:cNvSpPr>
          <p:nvPr/>
        </p:nvSpPr>
        <p:spPr bwMode="auto">
          <a:xfrm>
            <a:off x="2703513" y="4795936"/>
            <a:ext cx="452437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" name="Овал 72"/>
          <p:cNvSpPr>
            <a:spLocks noChangeArrowheads="1"/>
          </p:cNvSpPr>
          <p:nvPr/>
        </p:nvSpPr>
        <p:spPr bwMode="auto">
          <a:xfrm>
            <a:off x="2195513" y="4954686"/>
            <a:ext cx="452437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7" name="Овал 73"/>
          <p:cNvSpPr>
            <a:spLocks noChangeArrowheads="1"/>
          </p:cNvSpPr>
          <p:nvPr/>
        </p:nvSpPr>
        <p:spPr bwMode="auto">
          <a:xfrm>
            <a:off x="1936750" y="3916461"/>
            <a:ext cx="450850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8" name="Овал 74"/>
          <p:cNvSpPr>
            <a:spLocks noChangeArrowheads="1"/>
          </p:cNvSpPr>
          <p:nvPr/>
        </p:nvSpPr>
        <p:spPr bwMode="auto">
          <a:xfrm>
            <a:off x="2432050" y="3938686"/>
            <a:ext cx="452438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9" name="Овал 75"/>
          <p:cNvSpPr>
            <a:spLocks noChangeArrowheads="1"/>
          </p:cNvSpPr>
          <p:nvPr/>
        </p:nvSpPr>
        <p:spPr bwMode="auto">
          <a:xfrm>
            <a:off x="1947863" y="4389536"/>
            <a:ext cx="450850" cy="428625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0" name="Овал 76"/>
          <p:cNvSpPr>
            <a:spLocks noChangeArrowheads="1"/>
          </p:cNvSpPr>
          <p:nvPr/>
        </p:nvSpPr>
        <p:spPr bwMode="auto">
          <a:xfrm>
            <a:off x="2444750" y="4411761"/>
            <a:ext cx="450850" cy="430213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" name="Rectangle 2"/>
          <p:cNvSpPr txBox="1">
            <a:spLocks noChangeArrowheads="1"/>
          </p:cNvSpPr>
          <p:nvPr/>
        </p:nvSpPr>
        <p:spPr bwMode="auto">
          <a:xfrm>
            <a:off x="479425" y="895350"/>
            <a:ext cx="86645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3000" b="1" kern="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Вазофикс</a:t>
            </a:r>
            <a:r>
              <a:rPr lang="ru-RU" sz="30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000" b="1" kern="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Церто</a:t>
            </a:r>
            <a:r>
              <a:rPr lang="ru-RU" sz="30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3000" b="1" kern="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Вазофикс</a:t>
            </a:r>
            <a:r>
              <a:rPr lang="ru-RU" sz="30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000" b="1" kern="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Сейфти</a:t>
            </a:r>
            <a:r>
              <a:rPr lang="ru-RU" sz="30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 Размерности</a:t>
            </a:r>
            <a:endParaRPr lang="en-GB" sz="3000" b="1" kern="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52" name="Прямоугольник 79"/>
          <p:cNvSpPr>
            <a:spLocks noChangeArrowheads="1"/>
          </p:cNvSpPr>
          <p:nvPr/>
        </p:nvSpPr>
        <p:spPr bwMode="auto">
          <a:xfrm>
            <a:off x="611560" y="2132856"/>
            <a:ext cx="31057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Калибр – </a:t>
            </a:r>
            <a:r>
              <a:rPr lang="en-US" dirty="0">
                <a:latin typeface="Calibri" pitchFamily="34" charset="0"/>
              </a:rPr>
              <a:t>Gauge (G)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7453" name="Прямоугольник 80"/>
          <p:cNvSpPr>
            <a:spLocks noChangeArrowheads="1"/>
          </p:cNvSpPr>
          <p:nvPr/>
        </p:nvSpPr>
        <p:spPr bwMode="auto">
          <a:xfrm>
            <a:off x="4067944" y="2033553"/>
            <a:ext cx="50069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75" indent="17463">
              <a:spcBef>
                <a:spcPct val="50000"/>
              </a:spcBef>
            </a:pPr>
            <a:r>
              <a:rPr lang="ru-RU" sz="2000" dirty="0">
                <a:latin typeface="Calibri" pitchFamily="34" charset="0"/>
              </a:rPr>
              <a:t>Наружный диаметр канюли</a:t>
            </a:r>
            <a:r>
              <a:rPr lang="en-US" sz="2000" dirty="0">
                <a:latin typeface="Calibri" pitchFamily="34" charset="0"/>
              </a:rPr>
              <a:t> – </a:t>
            </a:r>
            <a:r>
              <a:rPr lang="ru-RU" sz="2000" dirty="0">
                <a:latin typeface="Calibri" pitchFamily="34" charset="0"/>
              </a:rPr>
              <a:t>это количество канюль данного диаметра, укладывающихся в трубку с внутренним диаметром 1 дюйм (1</a:t>
            </a:r>
            <a:r>
              <a:rPr lang="en-US" sz="2000" dirty="0">
                <a:latin typeface="Calibri" pitchFamily="34" charset="0"/>
              </a:rPr>
              <a:t>”</a:t>
            </a:r>
            <a:r>
              <a:rPr lang="ru-RU" sz="2000" dirty="0">
                <a:latin typeface="Calibri" pitchFamily="34" charset="0"/>
              </a:rPr>
              <a:t>=25,4 мм)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2220913" y="5049936"/>
            <a:ext cx="4397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>
                <a:latin typeface="Calibri" pitchFamily="34" charset="0"/>
              </a:rPr>
              <a:t>14</a:t>
            </a:r>
            <a:r>
              <a:rPr lang="en-US" sz="1200" b="1">
                <a:latin typeface="Calibri" pitchFamily="34" charset="0"/>
              </a:rPr>
              <a:t>G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6400800" y="5089624"/>
            <a:ext cx="3984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Calibri" pitchFamily="34" charset="0"/>
              </a:rPr>
              <a:t>2</a:t>
            </a:r>
            <a:r>
              <a:rPr lang="ru-RU" sz="1000" b="1">
                <a:latin typeface="Calibri" pitchFamily="34" charset="0"/>
              </a:rPr>
              <a:t>4</a:t>
            </a:r>
            <a:r>
              <a:rPr lang="en-US" sz="1000" b="1">
                <a:latin typeface="Calibri" pitchFamily="34" charset="0"/>
              </a:rPr>
              <a:t>G</a:t>
            </a:r>
            <a:endParaRPr lang="ru-RU" sz="1600" b="1">
              <a:latin typeface="Calibri" pitchFamily="34" charset="0"/>
            </a:endParaRP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3491880" y="5301208"/>
            <a:ext cx="2303836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700" b="1" dirty="0">
                <a:latin typeface="Calibri" pitchFamily="34" charset="0"/>
              </a:rPr>
              <a:t>14G  &gt; 24G</a:t>
            </a:r>
            <a:endParaRPr lang="ru-RU" sz="37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67438E-6 L 2.5E-6 0.138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8.23312E-7 L -0.00122 0.1387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162 L 0.00121 0.138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00047 L 0.00173 0.138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13899 L 0.19218 0.137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-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0.13622 L 0.19115 0.1332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-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3899 L -0.20816 0.1325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-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13853 L -0.20781 0.1336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73" grpId="0" animBg="1"/>
      <p:bldP spid="73" grpId="1" animBg="1"/>
      <p:bldP spid="82" grpId="0"/>
      <p:bldP spid="82" grpId="1"/>
      <p:bldP spid="83" grpId="0"/>
      <p:bldP spid="83" grpId="1"/>
      <p:bldP spid="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52450" y="836712"/>
            <a:ext cx="7874000" cy="612775"/>
          </a:xfrm>
          <a:noFill/>
        </p:spPr>
        <p:txBody>
          <a:bodyPr/>
          <a:lstStyle/>
          <a:p>
            <a:pPr algn="ctr" eaLnBrk="1" hangingPunct="1"/>
            <a:r>
              <a:rPr lang="ru-RU" sz="2500" dirty="0" err="1" smtClean="0">
                <a:solidFill>
                  <a:srgbClr val="002060"/>
                </a:solidFill>
              </a:rPr>
              <a:t>Вазофикс</a:t>
            </a:r>
            <a:r>
              <a:rPr lang="ru-RU" sz="2500" dirty="0" smtClean="0">
                <a:solidFill>
                  <a:srgbClr val="002060"/>
                </a:solidFill>
              </a:rPr>
              <a:t> </a:t>
            </a:r>
            <a:r>
              <a:rPr lang="ru-RU" sz="2500" dirty="0" err="1" smtClean="0">
                <a:solidFill>
                  <a:srgbClr val="002060"/>
                </a:solidFill>
              </a:rPr>
              <a:t>Церто</a:t>
            </a:r>
            <a:r>
              <a:rPr lang="ru-RU" sz="2500" dirty="0" smtClean="0">
                <a:solidFill>
                  <a:srgbClr val="002060"/>
                </a:solidFill>
              </a:rPr>
              <a:t>. </a:t>
            </a:r>
            <a:r>
              <a:rPr lang="ru-RU" sz="2500" dirty="0" err="1" smtClean="0">
                <a:solidFill>
                  <a:srgbClr val="002060"/>
                </a:solidFill>
              </a:rPr>
              <a:t>Вазофикс</a:t>
            </a:r>
            <a:r>
              <a:rPr lang="ru-RU" sz="2500" dirty="0" smtClean="0">
                <a:solidFill>
                  <a:srgbClr val="002060"/>
                </a:solidFill>
              </a:rPr>
              <a:t> </a:t>
            </a:r>
            <a:r>
              <a:rPr lang="ru-RU" sz="2500" dirty="0" err="1" smtClean="0">
                <a:solidFill>
                  <a:srgbClr val="002060"/>
                </a:solidFill>
              </a:rPr>
              <a:t>Браунюля</a:t>
            </a:r>
            <a:r>
              <a:rPr lang="ru-RU" sz="2500" dirty="0" smtClean="0">
                <a:solidFill>
                  <a:srgbClr val="002060"/>
                </a:solidFill>
              </a:rPr>
              <a:t>. Цветовая кодировка</a:t>
            </a:r>
            <a:endParaRPr lang="en-GB" sz="2500" dirty="0" smtClean="0">
              <a:solidFill>
                <a:srgbClr val="FF0000"/>
              </a:solidFill>
            </a:endParaRPr>
          </a:p>
        </p:txBody>
      </p:sp>
      <p:sp>
        <p:nvSpPr>
          <p:cNvPr id="966659" name="Text Box 3"/>
          <p:cNvSpPr txBox="1">
            <a:spLocks noChangeArrowheads="1"/>
          </p:cNvSpPr>
          <p:nvPr/>
        </p:nvSpPr>
        <p:spPr bwMode="auto">
          <a:xfrm>
            <a:off x="933450" y="6321251"/>
            <a:ext cx="4219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479425" y="2292176"/>
            <a:ext cx="84074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 sz="3200" b="1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485775" y="2425526"/>
            <a:ext cx="8477250" cy="3400425"/>
          </a:xfrm>
          <a:noFill/>
        </p:spPr>
        <p:txBody>
          <a:bodyPr/>
          <a:lstStyle/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z="1400" b="1" smtClean="0"/>
          </a:p>
          <a:p>
            <a:pPr marL="0"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8438" name="Рисунок 10" descr="размерность общая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63" y="1833389"/>
            <a:ext cx="2943225" cy="497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11"/>
          <p:cNvSpPr txBox="1">
            <a:spLocks noChangeArrowheads="1"/>
          </p:cNvSpPr>
          <p:nvPr/>
        </p:nvSpPr>
        <p:spPr bwMode="auto">
          <a:xfrm>
            <a:off x="304800" y="1700039"/>
            <a:ext cx="9937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>
                <a:latin typeface="Calibri" pitchFamily="34" charset="0"/>
              </a:rPr>
              <a:t>Цвет</a:t>
            </a:r>
          </a:p>
        </p:txBody>
      </p:sp>
      <p:sp>
        <p:nvSpPr>
          <p:cNvPr id="18440" name="TextBox 12"/>
          <p:cNvSpPr txBox="1">
            <a:spLocks noChangeArrowheads="1"/>
          </p:cNvSpPr>
          <p:nvPr/>
        </p:nvSpPr>
        <p:spPr bwMode="auto">
          <a:xfrm>
            <a:off x="1455738" y="1576214"/>
            <a:ext cx="11969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>
                <a:latin typeface="Calibri" pitchFamily="34" charset="0"/>
              </a:rPr>
              <a:t>Ø наружный Х длина, мм</a:t>
            </a:r>
          </a:p>
        </p:txBody>
      </p:sp>
      <p:sp>
        <p:nvSpPr>
          <p:cNvPr id="18441" name="TextBox 14"/>
          <p:cNvSpPr txBox="1">
            <a:spLocks noChangeArrowheads="1"/>
          </p:cNvSpPr>
          <p:nvPr/>
        </p:nvSpPr>
        <p:spPr bwMode="auto">
          <a:xfrm>
            <a:off x="2619374" y="1629961"/>
            <a:ext cx="123254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100" dirty="0">
                <a:latin typeface="Calibri" pitchFamily="34" charset="0"/>
              </a:rPr>
              <a:t>Скорость </a:t>
            </a:r>
            <a:r>
              <a:rPr lang="ru-RU" sz="1100" dirty="0" err="1">
                <a:latin typeface="Calibri" pitchFamily="34" charset="0"/>
              </a:rPr>
              <a:t>инфузии</a:t>
            </a:r>
            <a:r>
              <a:rPr lang="ru-RU" sz="1100" dirty="0">
                <a:latin typeface="Calibri" pitchFamily="34" charset="0"/>
              </a:rPr>
              <a:t>, мл/мин</a:t>
            </a:r>
          </a:p>
        </p:txBody>
      </p:sp>
      <p:sp>
        <p:nvSpPr>
          <p:cNvPr id="18442" name="TextBox 15"/>
          <p:cNvSpPr txBox="1">
            <a:spLocks noChangeArrowheads="1"/>
          </p:cNvSpPr>
          <p:nvPr/>
        </p:nvSpPr>
        <p:spPr bwMode="auto">
          <a:xfrm>
            <a:off x="3432175" y="1936576"/>
            <a:ext cx="51466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    </a:t>
            </a:r>
            <a:r>
              <a:rPr lang="ru-RU" sz="1200">
                <a:latin typeface="Calibri" pitchFamily="34" charset="0"/>
              </a:rPr>
              <a:t>Быстрое переливание больших объемов жидкости или препаратов крови 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8443" name="TextBox 16"/>
          <p:cNvSpPr txBox="1">
            <a:spLocks noChangeArrowheads="1"/>
          </p:cNvSpPr>
          <p:nvPr/>
        </p:nvSpPr>
        <p:spPr bwMode="auto">
          <a:xfrm>
            <a:off x="3484563" y="2428701"/>
            <a:ext cx="5148262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  </a:t>
            </a:r>
            <a:r>
              <a:rPr lang="ru-RU" sz="1200">
                <a:latin typeface="Calibri" pitchFamily="34" charset="0"/>
              </a:rPr>
              <a:t>Быстрое переливание больших объемов жидкости или препаратов крови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8444" name="Прямоугольник 17"/>
          <p:cNvSpPr>
            <a:spLocks noChangeArrowheads="1"/>
          </p:cNvSpPr>
          <p:nvPr/>
        </p:nvSpPr>
        <p:spPr bwMode="auto">
          <a:xfrm>
            <a:off x="3613150" y="2903364"/>
            <a:ext cx="5073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alibri" pitchFamily="34" charset="0"/>
              </a:rPr>
              <a:t>Переливание </a:t>
            </a:r>
            <a:r>
              <a:rPr lang="ru-RU" sz="1200" dirty="0">
                <a:latin typeface="Calibri" pitchFamily="34" charset="0"/>
              </a:rPr>
              <a:t>больших объемов жидкости и препаратов крови 	</a:t>
            </a:r>
          </a:p>
        </p:txBody>
      </p:sp>
      <p:sp>
        <p:nvSpPr>
          <p:cNvPr id="18445" name="Прямоугольник 18"/>
          <p:cNvSpPr>
            <a:spLocks noChangeArrowheads="1"/>
          </p:cNvSpPr>
          <p:nvPr/>
        </p:nvSpPr>
        <p:spPr bwMode="auto">
          <a:xfrm>
            <a:off x="3613149" y="3682826"/>
            <a:ext cx="55308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>
                <a:latin typeface="Calibri" pitchFamily="34" charset="0"/>
              </a:rPr>
              <a:t>Переливание больших объемов жидкости, препаратов крови в плановом порядке 	</a:t>
            </a:r>
          </a:p>
        </p:txBody>
      </p:sp>
      <p:sp>
        <p:nvSpPr>
          <p:cNvPr id="18446" name="Прямоугольник 19"/>
          <p:cNvSpPr>
            <a:spLocks noChangeArrowheads="1"/>
          </p:cNvSpPr>
          <p:nvPr/>
        </p:nvSpPr>
        <p:spPr bwMode="auto">
          <a:xfrm>
            <a:off x="3589338" y="5768801"/>
            <a:ext cx="52720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</a:rPr>
              <a:t>Педиатрия, гериатрия, онкология, мелкие вены</a:t>
            </a:r>
            <a:r>
              <a:rPr lang="ru-RU" sz="1200"/>
              <a:t>	</a:t>
            </a:r>
          </a:p>
        </p:txBody>
      </p:sp>
      <p:sp>
        <p:nvSpPr>
          <p:cNvPr id="18447" name="Прямоугольник 20"/>
          <p:cNvSpPr>
            <a:spLocks noChangeArrowheads="1"/>
          </p:cNvSpPr>
          <p:nvPr/>
        </p:nvSpPr>
        <p:spPr bwMode="auto">
          <a:xfrm>
            <a:off x="3613150" y="6465714"/>
            <a:ext cx="5073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</a:rPr>
              <a:t>Педиатрия, неонатология, химиотерапия	</a:t>
            </a:r>
          </a:p>
        </p:txBody>
      </p:sp>
      <p:sp>
        <p:nvSpPr>
          <p:cNvPr id="18448" name="Прямоугольник 23"/>
          <p:cNvSpPr>
            <a:spLocks noChangeArrowheads="1"/>
          </p:cNvSpPr>
          <p:nvPr/>
        </p:nvSpPr>
        <p:spPr bwMode="auto">
          <a:xfrm>
            <a:off x="3565525" y="4668664"/>
            <a:ext cx="53927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</a:rPr>
              <a:t>Длительная внутривенная терапия, быстрое введение контрастных веществ при диагностических манипуляциях </a:t>
            </a:r>
            <a:r>
              <a:rPr lang="ru-RU" sz="1200"/>
              <a:t>	</a:t>
            </a:r>
          </a:p>
          <a:p>
            <a:r>
              <a:rPr lang="ru-RU" sz="120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79425" y="993775"/>
            <a:ext cx="8664575" cy="612775"/>
          </a:xfrm>
          <a:noFill/>
        </p:spPr>
        <p:txBody>
          <a:bodyPr/>
          <a:lstStyle/>
          <a:p>
            <a:pPr algn="ctr" eaLnBrk="1" hangingPunct="1"/>
            <a:r>
              <a:rPr lang="ru-RU" sz="3000" dirty="0" err="1" smtClean="0">
                <a:solidFill>
                  <a:srgbClr val="002060"/>
                </a:solidFill>
              </a:rPr>
              <a:t>Вазофикс</a:t>
            </a:r>
            <a:r>
              <a:rPr lang="ru-RU" sz="3000" dirty="0" smtClean="0">
                <a:solidFill>
                  <a:srgbClr val="002060"/>
                </a:solidFill>
              </a:rPr>
              <a:t> </a:t>
            </a:r>
            <a:r>
              <a:rPr lang="ru-RU" sz="3000" dirty="0" err="1" smtClean="0">
                <a:solidFill>
                  <a:srgbClr val="002060"/>
                </a:solidFill>
              </a:rPr>
              <a:t>Церто</a:t>
            </a:r>
            <a:r>
              <a:rPr lang="ru-RU" sz="3000" dirty="0" smtClean="0">
                <a:solidFill>
                  <a:srgbClr val="002060"/>
                </a:solidFill>
              </a:rPr>
              <a:t>. Свойства катетера</a:t>
            </a:r>
            <a:endParaRPr lang="en-GB" sz="3000" dirty="0" smtClean="0">
              <a:solidFill>
                <a:srgbClr val="002060"/>
              </a:solidFill>
            </a:endParaRPr>
          </a:p>
        </p:txBody>
      </p:sp>
      <p:sp>
        <p:nvSpPr>
          <p:cNvPr id="987139" name="Text Box 3"/>
          <p:cNvSpPr txBox="1">
            <a:spLocks noChangeArrowheads="1"/>
          </p:cNvSpPr>
          <p:nvPr/>
        </p:nvSpPr>
        <p:spPr bwMode="auto">
          <a:xfrm>
            <a:off x="933450" y="6134100"/>
            <a:ext cx="4219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1756554"/>
            <a:ext cx="903649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>
              <a:spcBef>
                <a:spcPct val="50000"/>
              </a:spcBef>
              <a:defRPr/>
            </a:pP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Вазофикс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Церто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18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33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мм </a:t>
            </a:r>
          </a:p>
          <a:p>
            <a:pPr marL="4394200" indent="-4394200">
              <a:spcBef>
                <a:spcPct val="50000"/>
              </a:spcBef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20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25 мм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варианты для вен тыла кисти</a:t>
            </a:r>
          </a:p>
        </p:txBody>
      </p:sp>
      <p:pic>
        <p:nvPicPr>
          <p:cNvPr id="1031" name="Picture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975" y="3481983"/>
            <a:ext cx="3206750" cy="2827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531550"/>
              </p:ext>
            </p:extLst>
          </p:nvPr>
        </p:nvGraphicFramePr>
        <p:xfrm>
          <a:off x="4567238" y="3862983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Фотография Photo Editor" r:id="rId5" imgW="9360" imgH="9360" progId="MSPhotoEd.3">
                  <p:embed/>
                </p:oleObj>
              </mc:Choice>
              <mc:Fallback>
                <p:oleObj name="Фотография Photo Editor" r:id="rId5" imgW="9360" imgH="9360" progId="MSPhotoEd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862983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09680"/>
              </p:ext>
            </p:extLst>
          </p:nvPr>
        </p:nvGraphicFramePr>
        <p:xfrm>
          <a:off x="4371975" y="3467695"/>
          <a:ext cx="4010025" cy="278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Фотография Photo Editor" r:id="rId7" imgW="4153480" imgH="2886478" progId="MSPhotoEd.3">
                  <p:embed/>
                </p:oleObj>
              </mc:Choice>
              <mc:Fallback>
                <p:oleObj name="Фотография Photo Editor" r:id="rId7" imgW="4153480" imgH="2886478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1975" y="3467695"/>
                        <a:ext cx="4010025" cy="2786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5016500" y="3758208"/>
            <a:ext cx="1008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1E02EE"/>
                </a:solidFill>
                <a:latin typeface="Arial" charset="0"/>
              </a:rPr>
              <a:t>45 </a:t>
            </a:r>
            <a:r>
              <a:rPr lang="ru-RU" sz="1400">
                <a:solidFill>
                  <a:srgbClr val="1E02EE"/>
                </a:solidFill>
                <a:latin typeface="Arial" charset="0"/>
              </a:rPr>
              <a:t>мм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5241925" y="5475883"/>
            <a:ext cx="100806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olidFill>
                  <a:srgbClr val="1E02EE"/>
                </a:solidFill>
                <a:latin typeface="Arial" charset="0"/>
              </a:rPr>
              <a:t>33</a:t>
            </a:r>
            <a:r>
              <a:rPr lang="en-US" sz="1400">
                <a:solidFill>
                  <a:srgbClr val="1E02EE"/>
                </a:solidFill>
                <a:latin typeface="Arial" charset="0"/>
              </a:rPr>
              <a:t> </a:t>
            </a:r>
            <a:r>
              <a:rPr lang="ru-RU" sz="1400">
                <a:solidFill>
                  <a:srgbClr val="1E02EE"/>
                </a:solidFill>
                <a:latin typeface="Arial" charset="0"/>
              </a:rPr>
              <a:t>мм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79425" y="1124744"/>
            <a:ext cx="8664575" cy="612775"/>
          </a:xfrm>
          <a:noFill/>
        </p:spPr>
        <p:txBody>
          <a:bodyPr/>
          <a:lstStyle/>
          <a:p>
            <a:pPr algn="ctr" eaLnBrk="1" hangingPunct="1"/>
            <a:r>
              <a:rPr lang="ru-RU" sz="3000" smtClean="0">
                <a:solidFill>
                  <a:srgbClr val="002060"/>
                </a:solidFill>
              </a:rPr>
              <a:t>Вазофикс Свойства катетера</a:t>
            </a:r>
            <a:endParaRPr lang="en-GB" sz="3000" smtClean="0">
              <a:solidFill>
                <a:srgbClr val="002060"/>
              </a:solidFill>
            </a:endParaRPr>
          </a:p>
        </p:txBody>
      </p:sp>
      <p:sp>
        <p:nvSpPr>
          <p:cNvPr id="983043" name="Text Box 3"/>
          <p:cNvSpPr txBox="1">
            <a:spLocks noChangeArrowheads="1"/>
          </p:cNvSpPr>
          <p:nvPr/>
        </p:nvSpPr>
        <p:spPr bwMode="auto">
          <a:xfrm>
            <a:off x="933450" y="6134100"/>
            <a:ext cx="42195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60" name="Picture 5" descr="MB0340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676" y="2235200"/>
            <a:ext cx="4581812" cy="364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504" y="1916832"/>
            <a:ext cx="4176464" cy="4786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lnSpc>
                <a:spcPct val="114000"/>
              </a:lnSpc>
              <a:spcAft>
                <a:spcPts val="2400"/>
              </a:spcAft>
              <a:buClr>
                <a:srgbClr val="008080"/>
              </a:buClr>
              <a:buFont typeface="Wingdings" pitchFamily="2" charset="2"/>
              <a:buChar char="Ø"/>
              <a:defRPr/>
            </a:pPr>
            <a:r>
              <a:rPr lang="ru-RU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Минимальный риск </a:t>
            </a:r>
            <a:r>
              <a:rPr lang="ru-RU" altLang="de-DE" sz="1800" b="1" dirty="0" err="1">
                <a:solidFill>
                  <a:srgbClr val="002060"/>
                </a:solidFill>
                <a:latin typeface="+mn-lt"/>
                <a:cs typeface="Arial" pitchFamily="34" charset="0"/>
              </a:rPr>
              <a:t>травмирования</a:t>
            </a:r>
            <a:r>
              <a:rPr lang="ru-RU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 внутренней стенки </a:t>
            </a:r>
            <a:r>
              <a:rPr lang="de-DE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с</a:t>
            </a:r>
            <a:r>
              <a:rPr lang="ru-RU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ос</a:t>
            </a:r>
            <a:r>
              <a:rPr lang="de-DE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у</a:t>
            </a:r>
            <a:r>
              <a:rPr lang="ru-RU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да</a:t>
            </a:r>
            <a:r>
              <a:rPr lang="de-DE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 </a:t>
            </a:r>
            <a:r>
              <a:rPr lang="ru-RU" altLang="de-DE" sz="1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и развития тромбофлебита</a:t>
            </a:r>
          </a:p>
          <a:p>
            <a:pPr marL="266700" indent="-266700">
              <a:lnSpc>
                <a:spcPct val="114000"/>
              </a:lnSpc>
              <a:spcAft>
                <a:spcPts val="2400"/>
              </a:spcAft>
              <a:buClr>
                <a:srgbClr val="008080"/>
              </a:buClr>
              <a:buFont typeface="Wingdings" pitchFamily="2" charset="2"/>
              <a:buChar char="Ø"/>
              <a:defRPr/>
            </a:pPr>
            <a:r>
              <a:rPr lang="ru-RU" altLang="de-DE" sz="1800" b="1" dirty="0" smtClean="0">
                <a:solidFill>
                  <a:srgbClr val="002060"/>
                </a:solidFill>
                <a:latin typeface="+mn-lt"/>
              </a:rPr>
              <a:t>Высокая </a:t>
            </a:r>
            <a:r>
              <a:rPr lang="ru-RU" altLang="de-DE" sz="1800" b="1" dirty="0">
                <a:solidFill>
                  <a:srgbClr val="002060"/>
                </a:solidFill>
                <a:latin typeface="+mn-lt"/>
              </a:rPr>
              <a:t>устойчивость к перегибу и способность принимать исходную форму снижает вероятность  перекрывания канала катетера и прерывания </a:t>
            </a:r>
            <a:r>
              <a:rPr lang="ru-RU" altLang="de-DE" sz="1800" b="1" dirty="0" err="1">
                <a:solidFill>
                  <a:srgbClr val="002060"/>
                </a:solidFill>
                <a:latin typeface="+mn-lt"/>
              </a:rPr>
              <a:t>инфузии</a:t>
            </a:r>
            <a:endParaRPr lang="ru-RU" altLang="de-DE" sz="1800" b="1" dirty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marL="266700" indent="-266700">
              <a:lnSpc>
                <a:spcPct val="114000"/>
              </a:lnSpc>
              <a:spcAft>
                <a:spcPts val="2400"/>
              </a:spcAft>
              <a:buClr>
                <a:srgbClr val="008080"/>
              </a:buClr>
              <a:buFont typeface="Wingdings" pitchFamily="2" charset="2"/>
              <a:buChar char="Ø"/>
              <a:defRPr/>
            </a:pPr>
            <a:r>
              <a:rPr lang="ru-RU" altLang="de-DE" sz="1800" b="1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 </a:t>
            </a:r>
            <a:r>
              <a:rPr lang="ru-RU" altLang="de-DE" sz="1800" b="1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Возможность дли</a:t>
            </a:r>
            <a:r>
              <a:rPr lang="de-DE" altLang="de-DE" sz="1800" b="1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т</a:t>
            </a:r>
            <a:r>
              <a:rPr lang="ru-RU" altLang="de-DE" sz="1800" b="1" kern="0" dirty="0" err="1">
                <a:solidFill>
                  <a:srgbClr val="002060"/>
                </a:solidFill>
                <a:latin typeface="+mn-lt"/>
                <a:cs typeface="Arial" pitchFamily="34" charset="0"/>
              </a:rPr>
              <a:t>ельного</a:t>
            </a:r>
            <a:r>
              <a:rPr lang="ru-RU" altLang="de-DE" sz="1800" b="1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 нахождения катетера в вене позволяет экономить средства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0" y="1601504"/>
            <a:ext cx="9144000" cy="4824536"/>
          </a:xfrm>
          <a:prstGeom prst="rect">
            <a:avLst/>
          </a:prstGeom>
          <a:solidFill>
            <a:srgbClr val="E7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38213" y="6248400"/>
            <a:ext cx="1905000" cy="457200"/>
          </a:xfrm>
        </p:spPr>
        <p:txBody>
          <a:bodyPr/>
          <a:lstStyle/>
          <a:p>
            <a:pPr algn="l">
              <a:defRPr/>
            </a:pPr>
            <a:fld id="{42742925-8AC7-4FE0-A070-031253FE24F0}" type="slidenum">
              <a:rPr lang="en-US" smtClean="0"/>
              <a:pPr algn="l">
                <a:defRPr/>
              </a:pPr>
              <a:t>8</a:t>
            </a:fld>
            <a:endParaRPr lang="en-US" smtClean="0"/>
          </a:p>
        </p:txBody>
      </p:sp>
      <p:sp>
        <p:nvSpPr>
          <p:cNvPr id="1053698" name="Text Box 2"/>
          <p:cNvSpPr txBox="1">
            <a:spLocks noChangeArrowheads="1"/>
          </p:cNvSpPr>
          <p:nvPr/>
        </p:nvSpPr>
        <p:spPr bwMode="auto">
          <a:xfrm>
            <a:off x="179512" y="1772816"/>
            <a:ext cx="8280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>
              <a:defRPr/>
            </a:pPr>
            <a:r>
              <a:rPr lang="ru-RU" sz="3000" b="1" dirty="0">
                <a:solidFill>
                  <a:srgbClr val="0409C4"/>
                </a:solidFill>
                <a:latin typeface="Arial" pitchFamily="34" charset="0"/>
              </a:rPr>
              <a:t>Стилеты для прерывания </a:t>
            </a:r>
            <a:r>
              <a:rPr lang="ru-RU" sz="3000" b="1" dirty="0" err="1">
                <a:solidFill>
                  <a:srgbClr val="0409C4"/>
                </a:solidFill>
                <a:latin typeface="Arial" pitchFamily="34" charset="0"/>
              </a:rPr>
              <a:t>инфузии</a:t>
            </a:r>
            <a:r>
              <a:rPr lang="ru-RU" sz="3000" b="1" dirty="0">
                <a:solidFill>
                  <a:srgbClr val="0409C4"/>
                </a:solidFill>
                <a:latin typeface="Arial" pitchFamily="34" charset="0"/>
              </a:rPr>
              <a:t>: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077477"/>
              </p:ext>
            </p:extLst>
          </p:nvPr>
        </p:nvGraphicFramePr>
        <p:xfrm>
          <a:off x="4567238" y="3856062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Фотография Photo Editor" r:id="rId3" imgW="9360" imgH="9360" progId="MSPhotoEd.3">
                  <p:embed/>
                </p:oleObj>
              </mc:Choice>
              <mc:Fallback>
                <p:oleObj name="Фотография Photo Editor" r:id="rId3" imgW="9360" imgH="9360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856062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84213" y="2873399"/>
            <a:ext cx="3382962" cy="438150"/>
            <a:chOff x="917" y="3286"/>
            <a:chExt cx="2186" cy="276"/>
          </a:xfrm>
        </p:grpSpPr>
        <p:sp>
          <p:nvSpPr>
            <p:cNvPr id="2078" name="AutoShape 5"/>
            <p:cNvSpPr>
              <a:spLocks noChangeArrowheads="1"/>
            </p:cNvSpPr>
            <p:nvPr/>
          </p:nvSpPr>
          <p:spPr bwMode="auto">
            <a:xfrm>
              <a:off x="1178" y="3412"/>
              <a:ext cx="1925" cy="24"/>
            </a:xfrm>
            <a:prstGeom prst="roundRect">
              <a:avLst>
                <a:gd name="adj" fmla="val 29282"/>
              </a:avLst>
            </a:prstGeom>
            <a:solidFill>
              <a:srgbClr val="008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2079" name="AutoShape 6"/>
            <p:cNvSpPr>
              <a:spLocks noChangeArrowheads="1"/>
            </p:cNvSpPr>
            <p:nvPr/>
          </p:nvSpPr>
          <p:spPr bwMode="auto">
            <a:xfrm>
              <a:off x="1152" y="3389"/>
              <a:ext cx="46" cy="71"/>
            </a:xfrm>
            <a:prstGeom prst="octagon">
              <a:avLst>
                <a:gd name="adj" fmla="val 29282"/>
              </a:avLst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2080" name="AutoShape 7"/>
            <p:cNvSpPr>
              <a:spLocks noChangeArrowheads="1"/>
            </p:cNvSpPr>
            <p:nvPr/>
          </p:nvSpPr>
          <p:spPr bwMode="auto">
            <a:xfrm>
              <a:off x="917" y="3286"/>
              <a:ext cx="238" cy="276"/>
            </a:xfrm>
            <a:prstGeom prst="roundRect">
              <a:avLst>
                <a:gd name="adj" fmla="val 12495"/>
              </a:avLst>
            </a:prstGeom>
            <a:solidFill>
              <a:srgbClr val="008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2054" name="Group 8"/>
          <p:cNvGrpSpPr>
            <a:grpSpLocks/>
          </p:cNvGrpSpPr>
          <p:nvPr/>
        </p:nvGrpSpPr>
        <p:grpSpPr bwMode="auto">
          <a:xfrm>
            <a:off x="4630738" y="2503512"/>
            <a:ext cx="2965450" cy="1201737"/>
            <a:chOff x="3440" y="3046"/>
            <a:chExt cx="1868" cy="757"/>
          </a:xfrm>
        </p:grpSpPr>
        <p:sp>
          <p:nvSpPr>
            <p:cNvPr id="2058" name="AutoShape 9"/>
            <p:cNvSpPr>
              <a:spLocks noChangeArrowheads="1"/>
            </p:cNvSpPr>
            <p:nvPr/>
          </p:nvSpPr>
          <p:spPr bwMode="auto">
            <a:xfrm rot="-10200000">
              <a:off x="3549" y="3556"/>
              <a:ext cx="564" cy="247"/>
            </a:xfrm>
            <a:prstGeom prst="roundRect">
              <a:avLst>
                <a:gd name="adj" fmla="val 12495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2059" name="AutoShape 10"/>
            <p:cNvSpPr>
              <a:spLocks noChangeArrowheads="1"/>
            </p:cNvSpPr>
            <p:nvPr/>
          </p:nvSpPr>
          <p:spPr bwMode="auto">
            <a:xfrm rot="10200000" flipH="1">
              <a:off x="3550" y="3046"/>
              <a:ext cx="564" cy="247"/>
            </a:xfrm>
            <a:prstGeom prst="roundRect">
              <a:avLst>
                <a:gd name="adj" fmla="val 12495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2060" name="Group 11"/>
            <p:cNvGrpSpPr>
              <a:grpSpLocks/>
            </p:cNvGrpSpPr>
            <p:nvPr/>
          </p:nvGrpSpPr>
          <p:grpSpPr bwMode="auto">
            <a:xfrm>
              <a:off x="3440" y="3113"/>
              <a:ext cx="1868" cy="623"/>
              <a:chOff x="3440" y="3113"/>
              <a:chExt cx="1868" cy="623"/>
            </a:xfrm>
          </p:grpSpPr>
          <p:sp>
            <p:nvSpPr>
              <p:cNvPr id="2061" name="AutoShape 12"/>
              <p:cNvSpPr>
                <a:spLocks noChangeArrowheads="1"/>
              </p:cNvSpPr>
              <p:nvPr/>
            </p:nvSpPr>
            <p:spPr bwMode="auto">
              <a:xfrm>
                <a:off x="4096" y="3403"/>
                <a:ext cx="1212" cy="43"/>
              </a:xfrm>
              <a:prstGeom prst="roundRect">
                <a:avLst>
                  <a:gd name="adj" fmla="val 22088"/>
                </a:avLst>
              </a:prstGeom>
              <a:solidFill>
                <a:srgbClr val="CECECE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2" name="Rectangle 13"/>
              <p:cNvSpPr>
                <a:spLocks noChangeArrowheads="1"/>
              </p:cNvSpPr>
              <p:nvPr/>
            </p:nvSpPr>
            <p:spPr bwMode="auto">
              <a:xfrm>
                <a:off x="3625" y="3436"/>
                <a:ext cx="412" cy="222"/>
              </a:xfrm>
              <a:prstGeom prst="rect">
                <a:avLst/>
              </a:prstGeom>
              <a:solidFill>
                <a:schemeClr val="fol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3" name="Rectangle 14"/>
              <p:cNvSpPr>
                <a:spLocks noChangeArrowheads="1"/>
              </p:cNvSpPr>
              <p:nvPr/>
            </p:nvSpPr>
            <p:spPr bwMode="auto">
              <a:xfrm>
                <a:off x="3626" y="3191"/>
                <a:ext cx="411" cy="222"/>
              </a:xfrm>
              <a:prstGeom prst="rect">
                <a:avLst/>
              </a:prstGeom>
              <a:solidFill>
                <a:schemeClr val="fol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4" name="Oval 15"/>
              <p:cNvSpPr>
                <a:spLocks noChangeArrowheads="1"/>
              </p:cNvSpPr>
              <p:nvPr/>
            </p:nvSpPr>
            <p:spPr bwMode="auto">
              <a:xfrm>
                <a:off x="4011" y="3717"/>
                <a:ext cx="18" cy="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5" name="Oval 16"/>
              <p:cNvSpPr>
                <a:spLocks noChangeArrowheads="1"/>
              </p:cNvSpPr>
              <p:nvPr/>
            </p:nvSpPr>
            <p:spPr bwMode="auto">
              <a:xfrm>
                <a:off x="3939" y="3717"/>
                <a:ext cx="19" cy="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6" name="Oval 17"/>
              <p:cNvSpPr>
                <a:spLocks noChangeArrowheads="1"/>
              </p:cNvSpPr>
              <p:nvPr/>
            </p:nvSpPr>
            <p:spPr bwMode="auto">
              <a:xfrm>
                <a:off x="3869" y="3717"/>
                <a:ext cx="18" cy="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7" name="Oval 18"/>
              <p:cNvSpPr>
                <a:spLocks noChangeArrowheads="1"/>
              </p:cNvSpPr>
              <p:nvPr/>
            </p:nvSpPr>
            <p:spPr bwMode="auto">
              <a:xfrm>
                <a:off x="4011" y="3113"/>
                <a:ext cx="18" cy="2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8" name="Oval 19"/>
              <p:cNvSpPr>
                <a:spLocks noChangeArrowheads="1"/>
              </p:cNvSpPr>
              <p:nvPr/>
            </p:nvSpPr>
            <p:spPr bwMode="auto">
              <a:xfrm>
                <a:off x="3939" y="3113"/>
                <a:ext cx="19" cy="2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69" name="Oval 20"/>
              <p:cNvSpPr>
                <a:spLocks noChangeArrowheads="1"/>
              </p:cNvSpPr>
              <p:nvPr/>
            </p:nvSpPr>
            <p:spPr bwMode="auto">
              <a:xfrm>
                <a:off x="3869" y="3113"/>
                <a:ext cx="18" cy="2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0" name="Rectangle 21"/>
              <p:cNvSpPr>
                <a:spLocks noChangeArrowheads="1"/>
              </p:cNvSpPr>
              <p:nvPr/>
            </p:nvSpPr>
            <p:spPr bwMode="auto">
              <a:xfrm>
                <a:off x="3469" y="3350"/>
                <a:ext cx="302" cy="149"/>
              </a:xfrm>
              <a:prstGeom prst="rect">
                <a:avLst/>
              </a:prstGeom>
              <a:gradFill rotWithShape="0">
                <a:gsLst>
                  <a:gs pos="0">
                    <a:srgbClr val="919191"/>
                  </a:gs>
                  <a:gs pos="50000">
                    <a:srgbClr val="656565"/>
                  </a:gs>
                  <a:gs pos="100000">
                    <a:srgbClr val="919191"/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1" name="AutoShape 22"/>
              <p:cNvSpPr>
                <a:spLocks noChangeArrowheads="1"/>
              </p:cNvSpPr>
              <p:nvPr/>
            </p:nvSpPr>
            <p:spPr bwMode="auto">
              <a:xfrm>
                <a:off x="3444" y="3335"/>
                <a:ext cx="21" cy="179"/>
              </a:xfrm>
              <a:prstGeom prst="roundRect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2" name="Oval 23"/>
              <p:cNvSpPr>
                <a:spLocks noChangeArrowheads="1"/>
              </p:cNvSpPr>
              <p:nvPr/>
            </p:nvSpPr>
            <p:spPr bwMode="auto">
              <a:xfrm>
                <a:off x="3440" y="3359"/>
                <a:ext cx="14" cy="132"/>
              </a:xfrm>
              <a:prstGeom prst="ellipse">
                <a:avLst/>
              </a:prstGeom>
              <a:solidFill>
                <a:srgbClr val="676767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3" name="AutoShape 24"/>
              <p:cNvSpPr>
                <a:spLocks noChangeArrowheads="1"/>
              </p:cNvSpPr>
              <p:nvPr/>
            </p:nvSpPr>
            <p:spPr bwMode="auto">
              <a:xfrm>
                <a:off x="3794" y="3377"/>
                <a:ext cx="356" cy="96"/>
              </a:xfrm>
              <a:prstGeom prst="octagon">
                <a:avLst>
                  <a:gd name="adj" fmla="val 29282"/>
                </a:avLst>
              </a:prstGeom>
              <a:gradFill rotWithShape="0">
                <a:gsLst>
                  <a:gs pos="0">
                    <a:srgbClr val="919191"/>
                  </a:gs>
                  <a:gs pos="50000">
                    <a:srgbClr val="656565"/>
                  </a:gs>
                  <a:gs pos="100000">
                    <a:srgbClr val="919191"/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4" name="AutoShape 25"/>
              <p:cNvSpPr>
                <a:spLocks noChangeArrowheads="1"/>
              </p:cNvSpPr>
              <p:nvPr/>
            </p:nvSpPr>
            <p:spPr bwMode="auto">
              <a:xfrm>
                <a:off x="3652" y="3268"/>
                <a:ext cx="308" cy="313"/>
              </a:xfrm>
              <a:prstGeom prst="octagon">
                <a:avLst>
                  <a:gd name="adj" fmla="val 29282"/>
                </a:avLst>
              </a:prstGeom>
              <a:solidFill>
                <a:srgbClr val="00800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5" name="Oval 26"/>
              <p:cNvSpPr>
                <a:spLocks noChangeArrowheads="1"/>
              </p:cNvSpPr>
              <p:nvPr/>
            </p:nvSpPr>
            <p:spPr bwMode="auto">
              <a:xfrm>
                <a:off x="3771" y="3389"/>
                <a:ext cx="71" cy="71"/>
              </a:xfrm>
              <a:prstGeom prst="ellipse">
                <a:avLst/>
              </a:prstGeom>
              <a:gradFill rotWithShape="0">
                <a:gsLst>
                  <a:gs pos="0">
                    <a:srgbClr val="676767"/>
                  </a:gs>
                  <a:gs pos="100000">
                    <a:srgbClr val="292929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6" name="Rectangle 27"/>
              <p:cNvSpPr>
                <a:spLocks noChangeArrowheads="1"/>
              </p:cNvSpPr>
              <p:nvPr/>
            </p:nvSpPr>
            <p:spPr bwMode="auto">
              <a:xfrm>
                <a:off x="3558" y="3642"/>
                <a:ext cx="569" cy="24"/>
              </a:xfrm>
              <a:prstGeom prst="rect">
                <a:avLst/>
              </a:prstGeom>
              <a:gradFill rotWithShape="0">
                <a:gsLst>
                  <a:gs pos="0">
                    <a:srgbClr val="919191"/>
                  </a:gs>
                  <a:gs pos="100000">
                    <a:srgbClr val="484848"/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2077" name="Rectangle 28"/>
              <p:cNvSpPr>
                <a:spLocks noChangeArrowheads="1"/>
              </p:cNvSpPr>
              <p:nvPr/>
            </p:nvSpPr>
            <p:spPr bwMode="auto">
              <a:xfrm>
                <a:off x="3558" y="3184"/>
                <a:ext cx="569" cy="24"/>
              </a:xfrm>
              <a:prstGeom prst="rect">
                <a:avLst/>
              </a:prstGeom>
              <a:gradFill rotWithShape="0">
                <a:gsLst>
                  <a:gs pos="0">
                    <a:srgbClr val="919191"/>
                  </a:gs>
                  <a:gs pos="100000">
                    <a:srgbClr val="484848"/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053725" name="AutoShape 29"/>
          <p:cNvSpPr>
            <a:spLocks noChangeArrowheads="1"/>
          </p:cNvSpPr>
          <p:nvPr/>
        </p:nvSpPr>
        <p:spPr bwMode="auto">
          <a:xfrm rot="18900000">
            <a:off x="7596188" y="2851174"/>
            <a:ext cx="504825" cy="504825"/>
          </a:xfrm>
          <a:prstGeom prst="plus">
            <a:avLst>
              <a:gd name="adj" fmla="val 47366"/>
            </a:avLst>
          </a:prstGeom>
          <a:solidFill>
            <a:srgbClr val="D72B19"/>
          </a:solidFill>
          <a:ln w="9525">
            <a:solidFill>
              <a:srgbClr val="D72B1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pic>
        <p:nvPicPr>
          <p:cNvPr id="1053726" name="Picture 30" descr="VASOFIX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508524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Rectangle 31"/>
          <p:cNvSpPr>
            <a:spLocks noChangeArrowheads="1"/>
          </p:cNvSpPr>
          <p:nvPr/>
        </p:nvSpPr>
        <p:spPr bwMode="auto">
          <a:xfrm>
            <a:off x="299913" y="655985"/>
            <a:ext cx="86645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700" b="1" dirty="0" err="1">
                <a:latin typeface="Arial" pitchFamily="34" charset="0"/>
                <a:cs typeface="Arial" pitchFamily="34" charset="0"/>
              </a:rPr>
              <a:t>Вазофикс</a:t>
            </a:r>
            <a:r>
              <a:rPr lang="ru-RU" sz="27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dirty="0" err="1">
                <a:latin typeface="Arial" pitchFamily="34" charset="0"/>
                <a:cs typeface="Arial" pitchFamily="34" charset="0"/>
              </a:rPr>
              <a:t>Сэйфти</a:t>
            </a:r>
            <a:r>
              <a:rPr lang="ru-RU" sz="2700" b="1" dirty="0">
                <a:latin typeface="Arial" pitchFamily="34" charset="0"/>
                <a:cs typeface="Arial" pitchFamily="34" charset="0"/>
              </a:rPr>
              <a:t>. Сопутствующая продукция. Стилет для прерывания </a:t>
            </a:r>
            <a:r>
              <a:rPr lang="ru-RU" sz="2700" b="1" dirty="0" err="1">
                <a:latin typeface="Arial" pitchFamily="34" charset="0"/>
                <a:cs typeface="Arial" pitchFamily="34" charset="0"/>
              </a:rPr>
              <a:t>инфузии</a:t>
            </a:r>
            <a:endParaRPr lang="en-GB" sz="27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0.39289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53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1053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053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3725" grpId="0" animBg="1"/>
      <p:bldP spid="105372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8213" y="6248400"/>
            <a:ext cx="1905000" cy="457200"/>
          </a:xfrm>
        </p:spPr>
        <p:txBody>
          <a:bodyPr/>
          <a:lstStyle/>
          <a:p>
            <a:pPr algn="l">
              <a:defRPr/>
            </a:pPr>
            <a:fld id="{8C1E9DC1-F9EB-47DE-9417-0579B7B5337C}" type="slidenum">
              <a:rPr lang="en-US" smtClean="0"/>
              <a:pPr algn="l">
                <a:defRPr/>
              </a:pPr>
              <a:t>9</a:t>
            </a:fld>
            <a:endParaRPr lang="en-US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-180528" y="762000"/>
            <a:ext cx="9356725" cy="762000"/>
          </a:xfrm>
        </p:spPr>
        <p:txBody>
          <a:bodyPr/>
          <a:lstStyle/>
          <a:p>
            <a:pPr algn="ctr" eaLnBrk="1" hangingPunct="1"/>
            <a:r>
              <a:rPr lang="ru-RU" sz="2200" smtClean="0"/>
              <a:t> Сопутствующая продукция. Аскина Софт </a:t>
            </a:r>
            <a:r>
              <a:rPr lang="en-US" sz="2200" smtClean="0"/>
              <a:t>I</a:t>
            </a:r>
            <a:r>
              <a:rPr lang="ru-RU" sz="2200" smtClean="0"/>
              <a:t> </a:t>
            </a:r>
            <a:r>
              <a:rPr lang="en-US" sz="2200" smtClean="0"/>
              <a:t>.V.  </a:t>
            </a:r>
            <a:r>
              <a:rPr lang="ru-RU" sz="2200" smtClean="0"/>
              <a:t>Самоклеющаяся повязка для фиксации периферического в/в катетера</a:t>
            </a:r>
            <a:r>
              <a:rPr lang="ru-RU" sz="2200" smtClean="0">
                <a:solidFill>
                  <a:schemeClr val="accent2"/>
                </a:solidFill>
              </a:rPr>
              <a:t> </a:t>
            </a:r>
            <a:endParaRPr lang="fr-FR" sz="2200" smtClean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1772816"/>
            <a:ext cx="3961135" cy="3455640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Интегрированный тампон и дополнительная  подушечка состоят           из многослойной вискозы с внутренним микроперфорированным полиэтиленовым слоем.</a:t>
            </a:r>
          </a:p>
          <a:p>
            <a:pPr eaLnBrk="1" hangingPunct="1"/>
            <a:endParaRPr lang="ru-RU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Защитный слой из </a:t>
            </a:r>
            <a:r>
              <a:rPr lang="ru-RU" sz="2200" b="1" dirty="0" err="1" smtClean="0">
                <a:solidFill>
                  <a:schemeClr val="accent6">
                    <a:lumMod val="75000"/>
                  </a:schemeClr>
                </a:solidFill>
              </a:rPr>
              <a:t>силиконизированной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</a:rPr>
              <a:t> бумаги снимающийся          в два приема.</a:t>
            </a:r>
            <a:endParaRPr lang="fr-FR" sz="22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86" name="Picture 14" descr="C:\Users\Sveta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095" y="1640483"/>
            <a:ext cx="4748213" cy="466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PLACEIMAGE.FORCETOFILLORIGINALAREA" val="True"/>
  <p:tag name="SLIDETYPE" val="SlideTitleBrandRibbon"/>
</p:tagLst>
</file>

<file path=ppt/theme/theme1.xml><?xml version="1.0" encoding="utf-8"?>
<a:theme xmlns:a="http://schemas.openxmlformats.org/drawingml/2006/main" name="b_braun_vorlage">
  <a:themeElements>
    <a:clrScheme name="b_braun_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_braun_vorlage">
      <a:majorFont>
        <a:latin typeface="RotisSansSerif"/>
        <a:ea typeface=""/>
        <a:cs typeface=""/>
      </a:majorFont>
      <a:minorFont>
        <a:latin typeface="RotisSans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_braun_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braun_vorlag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braun_vorlag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braun_vorlag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braun_vorlag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braun_vorlag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braun_vorlag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\\Dompteur\kunden_abisd\Kunden_ABCDE\B_Braun\12802_Corporate_Powerpoint\Templates_Designguide\b_braun_vorlage.pot</Template>
  <TotalTime>4205</TotalTime>
  <Words>1447</Words>
  <Application>Microsoft Office PowerPoint</Application>
  <PresentationFormat>Экран (4:3)</PresentationFormat>
  <Paragraphs>198</Paragraphs>
  <Slides>32</Slides>
  <Notes>23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b_braun_vorlage</vt:lpstr>
      <vt:lpstr>Фотография Photo Editor</vt:lpstr>
      <vt:lpstr>Photo Editor Photo</vt:lpstr>
      <vt:lpstr>Безопасная инфузионная терапия!</vt:lpstr>
      <vt:lpstr>  </vt:lpstr>
      <vt:lpstr>Характеристики катетера</vt:lpstr>
      <vt:lpstr>Презентация PowerPoint</vt:lpstr>
      <vt:lpstr>Вазофикс Церто. Вазофикс Браунюля. Цветовая кодировка</vt:lpstr>
      <vt:lpstr>Вазофикс Церто. Свойства катетера</vt:lpstr>
      <vt:lpstr>Вазофикс Свойства катетера</vt:lpstr>
      <vt:lpstr>Презентация PowerPoint</vt:lpstr>
      <vt:lpstr> Сопутствующая продукция. Аскина Софт I .V.  Самоклеющаяся повязка для фиксации периферического в/в катетера </vt:lpstr>
      <vt:lpstr>Презентация PowerPoint</vt:lpstr>
      <vt:lpstr>Презентация PowerPoint</vt:lpstr>
      <vt:lpstr>Безопасное смешивание лекарств  </vt:lpstr>
      <vt:lpstr>Презентация PowerPoint</vt:lpstr>
      <vt:lpstr>Презентация PowerPoint</vt:lpstr>
      <vt:lpstr>Презентация PowerPoint</vt:lpstr>
      <vt:lpstr>Презентация PowerPoint</vt:lpstr>
      <vt:lpstr>Экофлак Микс®. Перспективы применения при приготовлении лекарств для химиотерапии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Мини Спайк Хемо®: спецификация  </vt:lpstr>
      <vt:lpstr>Мини Спайк®: инструкция к применению</vt:lpstr>
      <vt:lpstr>Мини Спайк®: инструкция к применению</vt:lpstr>
      <vt:lpstr>Презентация PowerPoint</vt:lpstr>
      <vt:lpstr>Презентация PowerPoint</vt:lpstr>
      <vt:lpstr> Транзофикс® – двухсторонняя канюля для асептического переноса и смешивания лекарственных растворов</vt:lpstr>
      <vt:lpstr>Спасибо за внимание!</vt:lpstr>
    </vt:vector>
  </TitlesOfParts>
  <Company>B. Braun Unternehmenskommunikation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Designrichtlinien B. Braun Corporate Powerpoint</dc:title>
  <dc:creator>boykivru</dc:creator>
  <cp:lastModifiedBy>Sveta</cp:lastModifiedBy>
  <cp:revision>209</cp:revision>
  <dcterms:created xsi:type="dcterms:W3CDTF">2002-08-09T08:08:37Z</dcterms:created>
  <dcterms:modified xsi:type="dcterms:W3CDTF">2015-06-13T08:23:59Z</dcterms:modified>
</cp:coreProperties>
</file>