
<file path=[Content_Types].xml><?xml version="1.0" encoding="utf-8"?>
<Types xmlns="http://schemas.openxmlformats.org/package/2006/content-types">
  <Default Extension="bmp" ContentType="image/bmp"/>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56" r:id="rId2"/>
    <p:sldId id="257" r:id="rId3"/>
    <p:sldId id="261" r:id="rId4"/>
    <p:sldId id="319" r:id="rId5"/>
    <p:sldId id="262" r:id="rId6"/>
    <p:sldId id="264" r:id="rId7"/>
    <p:sldId id="263" r:id="rId8"/>
    <p:sldId id="266" r:id="rId9"/>
    <p:sldId id="287" r:id="rId10"/>
    <p:sldId id="267" r:id="rId11"/>
    <p:sldId id="268" r:id="rId12"/>
    <p:sldId id="269" r:id="rId13"/>
    <p:sldId id="316" r:id="rId14"/>
    <p:sldId id="288" r:id="rId15"/>
    <p:sldId id="289" r:id="rId16"/>
    <p:sldId id="290" r:id="rId17"/>
    <p:sldId id="293" r:id="rId18"/>
    <p:sldId id="317" r:id="rId19"/>
    <p:sldId id="294" r:id="rId20"/>
    <p:sldId id="286" r:id="rId21"/>
    <p:sldId id="29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outline"/>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6683"/>
    <a:srgbClr val="2C7C9F"/>
    <a:srgbClr val="23918E"/>
    <a:srgbClr val="1D7775"/>
    <a:srgbClr val="33CCCC"/>
    <a:srgbClr val="7462B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1" autoAdjust="0"/>
    <p:restoredTop sz="96327" autoAdjust="0"/>
  </p:normalViewPr>
  <p:slideViewPr>
    <p:cSldViewPr snapToGrid="0" snapToObjects="1">
      <p:cViewPr>
        <p:scale>
          <a:sx n="66" d="100"/>
          <a:sy n="66" d="100"/>
        </p:scale>
        <p:origin x="-1188" y="-126"/>
      </p:cViewPr>
      <p:guideLst>
        <p:guide orient="horz" pos="2160"/>
        <p:guide pos="2880"/>
      </p:guideLst>
    </p:cSldViewPr>
  </p:slideViewPr>
  <p:outlineViewPr>
    <p:cViewPr>
      <p:scale>
        <a:sx n="33" d="100"/>
        <a:sy n="33" d="100"/>
      </p:scale>
      <p:origin x="0" y="17256"/>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C602DA-B493-434D-A959-D635540C7FAE}" type="datetimeFigureOut">
              <a:rPr lang="en-US" smtClean="0"/>
              <a:pPr/>
              <a:t>5/22/2015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88B064-2976-3A4D-B612-BFCA03BEB3BB}" type="slidenum">
              <a:rPr lang="en-US" smtClean="0"/>
              <a:pPr/>
              <a:t>‹#›</a:t>
            </a:fld>
            <a:endParaRPr lang="en-US"/>
          </a:p>
        </p:txBody>
      </p:sp>
    </p:spTree>
    <p:extLst>
      <p:ext uri="{BB962C8B-B14F-4D97-AF65-F5344CB8AC3E}">
        <p14:creationId xmlns:p14="http://schemas.microsoft.com/office/powerpoint/2010/main" val="214143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D4C2ED-64C3-9D43-88ED-4A6845BE4666}" type="datetimeFigureOut">
              <a:rPr lang="en-US" smtClean="0"/>
              <a:pPr/>
              <a:t>5/22/2015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49CADD-EEB0-2D45-9D44-0EFA6BC7571F}" type="slidenum">
              <a:rPr lang="en-US" smtClean="0"/>
              <a:pPr/>
              <a:t>‹#›</a:t>
            </a:fld>
            <a:endParaRPr lang="en-US"/>
          </a:p>
        </p:txBody>
      </p:sp>
    </p:spTree>
    <p:extLst>
      <p:ext uri="{BB962C8B-B14F-4D97-AF65-F5344CB8AC3E}">
        <p14:creationId xmlns:p14="http://schemas.microsoft.com/office/powerpoint/2010/main" val="14619385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solidFill>
                  <a:srgbClr val="FF0000"/>
                </a:solidFill>
              </a:rPr>
              <a:t>Accidental ingestion – does this mean that a person may intake (EAT) the</a:t>
            </a:r>
            <a:r>
              <a:rPr lang="en-US" baseline="0" dirty="0" smtClean="0">
                <a:solidFill>
                  <a:srgbClr val="FF0000"/>
                </a:solidFill>
              </a:rPr>
              <a:t> drug by an accident???</a:t>
            </a:r>
            <a:r>
              <a:rPr lang="ru-RU" baseline="0" dirty="0" smtClean="0">
                <a:solidFill>
                  <a:srgbClr val="FF0000"/>
                </a:solidFill>
              </a:rPr>
              <a:t> </a:t>
            </a:r>
            <a:r>
              <a:rPr lang="en-US" baseline="0" dirty="0" smtClean="0">
                <a:solidFill>
                  <a:srgbClr val="FF0000"/>
                </a:solidFill>
              </a:rPr>
              <a:t>And what areas you refer to, please, give me an example!</a:t>
            </a:r>
          </a:p>
          <a:p>
            <a:endParaRPr lang="en-US" baseline="0" dirty="0" smtClean="0">
              <a:solidFill>
                <a:srgbClr val="FF0000"/>
              </a:solidFill>
            </a:endParaRPr>
          </a:p>
          <a:p>
            <a:r>
              <a:rPr lang="en-US" baseline="0" dirty="0" smtClean="0">
                <a:solidFill>
                  <a:srgbClr val="FF0000"/>
                </a:solidFill>
              </a:rPr>
              <a:t>Yes, its frightening! Most accidental ingestion is when the nurse does not wear gloves or there is chemotherapy on countertops and they ingest very small amounts from their hands when eating or drinking, chewing gum or smoking.  There have been situations when chemotherapy pills have been given incorrectly.</a:t>
            </a:r>
            <a:endParaRPr lang="ru-RU" dirty="0"/>
          </a:p>
        </p:txBody>
      </p:sp>
      <p:sp>
        <p:nvSpPr>
          <p:cNvPr id="4" name="Номер слайда 3"/>
          <p:cNvSpPr>
            <a:spLocks noGrp="1"/>
          </p:cNvSpPr>
          <p:nvPr>
            <p:ph type="sldNum" sz="quarter" idx="10"/>
          </p:nvPr>
        </p:nvSpPr>
        <p:spPr/>
        <p:txBody>
          <a:bodyPr/>
          <a:lstStyle/>
          <a:p>
            <a:fld id="{CC49CADD-EEB0-2D45-9D44-0EFA6BC7571F}"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Should it be a single-use gown? </a:t>
            </a:r>
          </a:p>
          <a:p>
            <a:endParaRPr lang="en-US" dirty="0" smtClean="0"/>
          </a:p>
          <a:p>
            <a:r>
              <a:rPr lang="en-US" dirty="0" smtClean="0"/>
              <a:t>Yes, that’s correct, thanks!</a:t>
            </a:r>
            <a:endParaRPr lang="ru-RU" dirty="0"/>
          </a:p>
        </p:txBody>
      </p:sp>
      <p:sp>
        <p:nvSpPr>
          <p:cNvPr id="4" name="Номер слайда 3"/>
          <p:cNvSpPr>
            <a:spLocks noGrp="1"/>
          </p:cNvSpPr>
          <p:nvPr>
            <p:ph type="sldNum" sz="quarter" idx="10"/>
          </p:nvPr>
        </p:nvSpPr>
        <p:spPr/>
        <p:txBody>
          <a:bodyPr/>
          <a:lstStyle/>
          <a:p>
            <a:fld id="{CC49CADD-EEB0-2D45-9D44-0EFA6BC7571F}" type="slidenum">
              <a:rPr lang="en-US" smtClean="0"/>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Glasses =</a:t>
            </a:r>
            <a:r>
              <a:rPr lang="en-US" baseline="0" dirty="0" smtClean="0"/>
              <a:t> goggles in our dictionary! Can you please explain the difference</a:t>
            </a:r>
          </a:p>
          <a:p>
            <a:endParaRPr lang="en-US" baseline="0" dirty="0" smtClean="0"/>
          </a:p>
          <a:p>
            <a:r>
              <a:rPr lang="en-US" baseline="0" dirty="0" smtClean="0"/>
              <a:t>Eye glasses are referring to the standard glasses worn for every day.  I need eye glasses to see clearly, read, etc. When the risk of splashing chemotherapy is present, safety goggles should be worn.  They provide additional protection on the sides of the face and cover a larger area around the eyes. Would it help to add the word “safety” before goggles?</a:t>
            </a:r>
          </a:p>
          <a:p>
            <a:endParaRPr lang="en-US" baseline="0" dirty="0" smtClean="0"/>
          </a:p>
          <a:p>
            <a:endParaRPr lang="ru-RU" dirty="0"/>
          </a:p>
        </p:txBody>
      </p:sp>
      <p:sp>
        <p:nvSpPr>
          <p:cNvPr id="4" name="Номер слайда 3"/>
          <p:cNvSpPr>
            <a:spLocks noGrp="1"/>
          </p:cNvSpPr>
          <p:nvPr>
            <p:ph type="sldNum" sz="quarter" idx="10"/>
          </p:nvPr>
        </p:nvSpPr>
        <p:spPr/>
        <p:txBody>
          <a:bodyPr/>
          <a:lstStyle/>
          <a:p>
            <a:fld id="{CC49CADD-EEB0-2D45-9D44-0EFA6BC7571F}"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49CADD-EEB0-2D45-9D44-0EFA6BC7571F}" type="slidenum">
              <a:rPr lang="en-US" smtClean="0"/>
              <a:pPr/>
              <a:t>20</a:t>
            </a:fld>
            <a:endParaRPr lang="en-US"/>
          </a:p>
        </p:txBody>
      </p:sp>
    </p:spTree>
    <p:extLst>
      <p:ext uri="{BB962C8B-B14F-4D97-AF65-F5344CB8AC3E}">
        <p14:creationId xmlns:p14="http://schemas.microsoft.com/office/powerpoint/2010/main" val="1544571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Any chemical used in the</a:t>
            </a:r>
            <a:r>
              <a:rPr lang="en-US" baseline="0" dirty="0" smtClean="0"/>
              <a:t> workplace in the US requires a Material Safety Data Sheet. It provides the makeup of the chemical and what a worker should do if exposed to it, possibly by skin contact such as with splashing, or accidentally ingested. These data sheets should be quickly available for all staff.</a:t>
            </a:r>
            <a:endParaRPr lang="en-US" dirty="0"/>
          </a:p>
        </p:txBody>
      </p:sp>
      <p:sp>
        <p:nvSpPr>
          <p:cNvPr id="4" name="Slide Number Placeholder 3"/>
          <p:cNvSpPr>
            <a:spLocks noGrp="1"/>
          </p:cNvSpPr>
          <p:nvPr>
            <p:ph type="sldNum" sz="quarter" idx="10"/>
          </p:nvPr>
        </p:nvSpPr>
        <p:spPr/>
        <p:txBody>
          <a:bodyPr/>
          <a:lstStyle/>
          <a:p>
            <a:fld id="{CC49CADD-EEB0-2D45-9D44-0EFA6BC7571F}" type="slidenum">
              <a:rPr lang="en-US" smtClean="0"/>
              <a:pPr/>
              <a:t>21</a:t>
            </a:fld>
            <a:endParaRPr lang="en-US"/>
          </a:p>
        </p:txBody>
      </p:sp>
    </p:spTree>
    <p:extLst>
      <p:ext uri="{BB962C8B-B14F-4D97-AF65-F5344CB8AC3E}">
        <p14:creationId xmlns:p14="http://schemas.microsoft.com/office/powerpoint/2010/main" val="203061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pPr/>
              <a:t>5/22/2015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pPr/>
              <a:t>5/22/2015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pPr/>
              <a:t>5/22/2015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bm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pPr/>
              <a:t>5/22/2015</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strips dir="rd"/>
  </p:transition>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66" y="1387019"/>
            <a:ext cx="9620250" cy="2609849"/>
          </a:xfrm>
        </p:spPr>
        <p:txBody>
          <a:bodyPr anchor="ctr" anchorCtr="0"/>
          <a:lstStyle/>
          <a:p>
            <a:r>
              <a:rPr lang="ru-RU" sz="5000" b="1" dirty="0" smtClean="0">
                <a:solidFill>
                  <a:schemeClr val="accent2">
                    <a:lumMod val="75000"/>
                  </a:schemeClr>
                </a:solidFill>
              </a:rPr>
              <a:t>БЕЗОПАСНОСТЬ ХИМИОТЕРАПИИ </a:t>
            </a:r>
            <a:r>
              <a:rPr lang="en-US" sz="5000" b="1" dirty="0" smtClean="0">
                <a:solidFill>
                  <a:schemeClr val="accent2">
                    <a:lumMod val="75000"/>
                  </a:schemeClr>
                </a:solidFill>
              </a:rPr>
              <a:t/>
            </a:r>
            <a:br>
              <a:rPr lang="en-US" sz="5000" b="1" dirty="0" smtClean="0">
                <a:solidFill>
                  <a:schemeClr val="accent2">
                    <a:lumMod val="75000"/>
                  </a:schemeClr>
                </a:solidFill>
              </a:rPr>
            </a:br>
            <a:r>
              <a:rPr lang="ru-RU" sz="5000" b="1" dirty="0" smtClean="0">
                <a:solidFill>
                  <a:schemeClr val="accent2">
                    <a:lumMod val="75000"/>
                  </a:schemeClr>
                </a:solidFill>
              </a:rPr>
              <a:t>И БИОТЕРАПИИ</a:t>
            </a:r>
            <a:endParaRPr lang="en-US" sz="5000" b="1" dirty="0">
              <a:solidFill>
                <a:schemeClr val="accent2">
                  <a:lumMod val="75000"/>
                </a:schemeClr>
              </a:solidFill>
            </a:endParaRPr>
          </a:p>
        </p:txBody>
      </p:sp>
      <p:pic>
        <p:nvPicPr>
          <p:cNvPr id="3" name="Picture 2" descr="D:\Документы\ОПСА\13. Семинары\2015 г\Рег. семинар Научно-обоснованные методы поддерки онкобольных и ухаживающих за ними лиц 27-29 мая 2015 г\Руководство\Фото\Ларионова Е.В..jpg"/>
          <p:cNvPicPr>
            <a:picLocks noChangeAspect="1" noChangeArrowheads="1"/>
          </p:cNvPicPr>
          <p:nvPr/>
        </p:nvPicPr>
        <p:blipFill>
          <a:blip r:embed="rId2" cstate="print"/>
          <a:srcRect/>
          <a:stretch>
            <a:fillRect/>
          </a:stretch>
        </p:blipFill>
        <p:spPr bwMode="auto">
          <a:xfrm>
            <a:off x="344434" y="4171949"/>
            <a:ext cx="1652173" cy="2336776"/>
          </a:xfrm>
          <a:prstGeom prst="rect">
            <a:avLst/>
          </a:prstGeom>
          <a:noFill/>
          <a:ln w="19050">
            <a:solidFill>
              <a:schemeClr val="accent1">
                <a:lumMod val="75000"/>
              </a:schemeClr>
            </a:solidFill>
          </a:ln>
        </p:spPr>
      </p:pic>
      <p:sp>
        <p:nvSpPr>
          <p:cNvPr id="4" name="TextBox 3"/>
          <p:cNvSpPr txBox="1"/>
          <p:nvPr/>
        </p:nvSpPr>
        <p:spPr>
          <a:xfrm>
            <a:off x="2225207" y="4428728"/>
            <a:ext cx="5400600" cy="107721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ru-RU" sz="3200" b="1" dirty="0" smtClean="0">
                <a:solidFill>
                  <a:srgbClr val="00487E"/>
                </a:solidFill>
              </a:rPr>
              <a:t>Елена Викторовна Ларионова</a:t>
            </a:r>
          </a:p>
        </p:txBody>
      </p:sp>
      <p:sp>
        <p:nvSpPr>
          <p:cNvPr id="5" name="Прямоугольник 4"/>
          <p:cNvSpPr/>
          <p:nvPr/>
        </p:nvSpPr>
        <p:spPr>
          <a:xfrm>
            <a:off x="1170520" y="126782"/>
            <a:ext cx="8082000" cy="877163"/>
          </a:xfrm>
          <a:prstGeom prst="rect">
            <a:avLst/>
          </a:prstGeom>
        </p:spPr>
        <p:txBody>
          <a:bodyPr wrap="square">
            <a:spAutoFit/>
          </a:bodyPr>
          <a:lstStyle/>
          <a:p>
            <a:pPr algn="ctr"/>
            <a:r>
              <a:rPr lang="ru-RU" sz="1700" b="1" dirty="0" smtClean="0">
                <a:solidFill>
                  <a:schemeClr val="bg1"/>
                </a:solidFill>
              </a:rPr>
              <a:t>Региональный семинар</a:t>
            </a:r>
            <a:r>
              <a:rPr lang="en-US" sz="1700" b="1" dirty="0" smtClean="0">
                <a:solidFill>
                  <a:schemeClr val="bg1"/>
                </a:solidFill>
              </a:rPr>
              <a:t> </a:t>
            </a:r>
            <a:r>
              <a:rPr lang="ru-RU" sz="1700" b="1" dirty="0" smtClean="0">
                <a:solidFill>
                  <a:schemeClr val="bg1"/>
                </a:solidFill>
              </a:rPr>
              <a:t>для </a:t>
            </a:r>
            <a:r>
              <a:rPr lang="ru-RU" sz="1700" b="1" dirty="0">
                <a:solidFill>
                  <a:schemeClr val="bg1"/>
                </a:solidFill>
              </a:rPr>
              <a:t>медицинских </a:t>
            </a:r>
            <a:r>
              <a:rPr lang="ru-RU" sz="1700" b="1" dirty="0" smtClean="0">
                <a:solidFill>
                  <a:schemeClr val="bg1"/>
                </a:solidFill>
              </a:rPr>
              <a:t>сестер онкологической </a:t>
            </a:r>
            <a:r>
              <a:rPr lang="ru-RU" sz="1700" b="1" dirty="0">
                <a:solidFill>
                  <a:schemeClr val="bg1"/>
                </a:solidFill>
              </a:rPr>
              <a:t>службы «Научно  </a:t>
            </a:r>
            <a:r>
              <a:rPr lang="ru-RU" sz="1700" b="1" dirty="0" smtClean="0">
                <a:solidFill>
                  <a:schemeClr val="bg1"/>
                </a:solidFill>
              </a:rPr>
              <a:t>обоснованные методы </a:t>
            </a:r>
            <a:r>
              <a:rPr lang="ru-RU" sz="1700" b="1" dirty="0">
                <a:solidFill>
                  <a:schemeClr val="bg1"/>
                </a:solidFill>
              </a:rPr>
              <a:t>поддержки </a:t>
            </a:r>
            <a:r>
              <a:rPr lang="ru-RU" sz="1700" b="1" dirty="0" err="1" smtClean="0">
                <a:solidFill>
                  <a:schemeClr val="bg1"/>
                </a:solidFill>
              </a:rPr>
              <a:t>онкобольных</a:t>
            </a:r>
            <a:r>
              <a:rPr lang="ru-RU" sz="1700" b="1" dirty="0" smtClean="0">
                <a:solidFill>
                  <a:schemeClr val="bg1"/>
                </a:solidFill>
              </a:rPr>
              <a:t>  </a:t>
            </a:r>
            <a:r>
              <a:rPr lang="ru-RU" sz="1700" b="1" dirty="0" smtClean="0">
                <a:solidFill>
                  <a:schemeClr val="bg1"/>
                </a:solidFill>
              </a:rPr>
              <a:t>и </a:t>
            </a:r>
            <a:r>
              <a:rPr lang="ru-RU" sz="1700" b="1" dirty="0">
                <a:solidFill>
                  <a:schemeClr val="bg1"/>
                </a:solidFill>
              </a:rPr>
              <a:t>ухаживающих за ними лиц</a:t>
            </a:r>
            <a:r>
              <a:rPr lang="ru-RU" sz="1700" b="1" dirty="0" smtClean="0">
                <a:solidFill>
                  <a:schemeClr val="bg1"/>
                </a:solidFill>
              </a:rPr>
              <a:t>»,  27 </a:t>
            </a:r>
            <a:r>
              <a:rPr lang="ru-RU" sz="1700" b="1" dirty="0">
                <a:solidFill>
                  <a:schemeClr val="bg1"/>
                </a:solidFill>
              </a:rPr>
              <a:t>– 29 мая 2015 г., г. </a:t>
            </a:r>
            <a:r>
              <a:rPr lang="ru-RU" sz="1700" b="1" dirty="0" smtClean="0">
                <a:solidFill>
                  <a:schemeClr val="bg1"/>
                </a:solidFill>
              </a:rPr>
              <a:t>Омск</a:t>
            </a:r>
            <a:endParaRPr lang="ru-RU" sz="1700" dirty="0">
              <a:solidFill>
                <a:schemeClr val="bg1"/>
              </a:solidFill>
            </a:endParaRPr>
          </a:p>
        </p:txBody>
      </p:sp>
    </p:spTree>
    <p:extLst>
      <p:ext uri="{BB962C8B-B14F-4D97-AF65-F5344CB8AC3E}">
        <p14:creationId xmlns:p14="http://schemas.microsoft.com/office/powerpoint/2010/main" val="4079808405"/>
      </p:ext>
    </p:extLst>
  </p:cSld>
  <p:clrMapOvr>
    <a:masterClrMapping/>
  </p:clrMapOvr>
  <p:transition spd="slow">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23688"/>
            <a:ext cx="8042276" cy="632653"/>
          </a:xfrm>
        </p:spPr>
        <p:txBody>
          <a:bodyPr vert="horz" lIns="91440" tIns="45720" rIns="91440" bIns="45720" rtlCol="0" anchor="ctr" anchorCtr="0">
            <a:noAutofit/>
          </a:bodyPr>
          <a:lstStyle/>
          <a:p>
            <a:r>
              <a:rPr lang="ru-RU" sz="6500" b="1" dirty="0">
                <a:solidFill>
                  <a:schemeClr val="bg1"/>
                </a:solidFill>
              </a:rPr>
              <a:t>Халат </a:t>
            </a:r>
            <a:endParaRPr lang="en-US" sz="6500" b="1" dirty="0">
              <a:solidFill>
                <a:schemeClr val="bg1"/>
              </a:solidFill>
            </a:endParaRPr>
          </a:p>
        </p:txBody>
      </p:sp>
      <p:sp>
        <p:nvSpPr>
          <p:cNvPr id="3" name="Content Placeholder 2"/>
          <p:cNvSpPr>
            <a:spLocks noGrp="1"/>
          </p:cNvSpPr>
          <p:nvPr>
            <p:ph idx="1"/>
          </p:nvPr>
        </p:nvSpPr>
        <p:spPr>
          <a:xfrm>
            <a:off x="14514" y="1310397"/>
            <a:ext cx="9143999" cy="5203372"/>
          </a:xfrm>
        </p:spPr>
        <p:txBody>
          <a:bodyPr vert="horz" lIns="91440" tIns="45720" rIns="91440" bIns="45720" rtlCol="0">
            <a:noAutofit/>
          </a:bodyPr>
          <a:lstStyle/>
          <a:p>
            <a:pPr marL="536575" lvl="1" indent="-536575">
              <a:spcBef>
                <a:spcPts val="0"/>
              </a:spcBef>
              <a:spcAft>
                <a:spcPts val="3000"/>
              </a:spcAft>
              <a:buClr>
                <a:srgbClr val="C00000"/>
              </a:buClr>
              <a:buFont typeface="Wingdings" pitchFamily="2" charset="2"/>
              <a:buChar char="v"/>
            </a:pPr>
            <a:r>
              <a:rPr lang="ru-RU" sz="2600" b="1" dirty="0">
                <a:solidFill>
                  <a:schemeClr val="accent2">
                    <a:lumMod val="75000"/>
                  </a:schemeClr>
                </a:solidFill>
              </a:rPr>
              <a:t>Халат должен использоваться всегда при обращении, подготовке или извлечении препаратов </a:t>
            </a:r>
            <a:r>
              <a:rPr lang="ru-RU" sz="2600" b="1" dirty="0" smtClean="0">
                <a:solidFill>
                  <a:schemeClr val="accent2">
                    <a:lumMod val="75000"/>
                  </a:schemeClr>
                </a:solidFill>
              </a:rPr>
              <a:t>химиотерапии.</a:t>
            </a:r>
            <a:endParaRPr lang="ru-RU" sz="2600" b="1" dirty="0">
              <a:solidFill>
                <a:schemeClr val="accent2">
                  <a:lumMod val="75000"/>
                </a:schemeClr>
              </a:solidFill>
            </a:endParaRPr>
          </a:p>
          <a:p>
            <a:pPr marL="536575" lvl="1" indent="-536575">
              <a:spcBef>
                <a:spcPts val="0"/>
              </a:spcBef>
              <a:spcAft>
                <a:spcPts val="3000"/>
              </a:spcAft>
              <a:buClr>
                <a:srgbClr val="C00000"/>
              </a:buClr>
              <a:buFont typeface="Wingdings" pitchFamily="2" charset="2"/>
              <a:buChar char="v"/>
            </a:pPr>
            <a:r>
              <a:rPr lang="ru-RU" sz="2600" b="1" dirty="0">
                <a:solidFill>
                  <a:schemeClr val="accent2">
                    <a:lumMod val="75000"/>
                  </a:schemeClr>
                </a:solidFill>
              </a:rPr>
              <a:t>Халат должен быть </a:t>
            </a:r>
            <a:r>
              <a:rPr lang="ru-RU" sz="2600" b="1" dirty="0" smtClean="0">
                <a:solidFill>
                  <a:schemeClr val="accent2">
                    <a:lumMod val="75000"/>
                  </a:schemeClr>
                </a:solidFill>
              </a:rPr>
              <a:t>одноразовым.</a:t>
            </a:r>
            <a:endParaRPr lang="en-US" sz="2600" b="1" dirty="0">
              <a:solidFill>
                <a:schemeClr val="accent2">
                  <a:lumMod val="75000"/>
                </a:schemeClr>
              </a:solidFill>
            </a:endParaRPr>
          </a:p>
          <a:p>
            <a:pPr marL="536575" lvl="1" indent="-536575">
              <a:spcBef>
                <a:spcPts val="0"/>
              </a:spcBef>
              <a:spcAft>
                <a:spcPts val="3000"/>
              </a:spcAft>
              <a:buClr>
                <a:srgbClr val="C00000"/>
              </a:buClr>
              <a:buFont typeface="Wingdings" pitchFamily="2" charset="2"/>
              <a:buChar char="v"/>
            </a:pPr>
            <a:r>
              <a:rPr lang="ru-RU" sz="2600" b="1" dirty="0">
                <a:solidFill>
                  <a:schemeClr val="accent2">
                    <a:lumMod val="75000"/>
                  </a:schemeClr>
                </a:solidFill>
              </a:rPr>
              <a:t>В отсутствие одноразовых халатов необходимо использовать защитную форму, поддающуюся </a:t>
            </a:r>
            <a:r>
              <a:rPr lang="ru-RU" sz="2600" b="1" dirty="0" smtClean="0">
                <a:solidFill>
                  <a:schemeClr val="accent2">
                    <a:lumMod val="75000"/>
                  </a:schemeClr>
                </a:solidFill>
              </a:rPr>
              <a:t>стирке. </a:t>
            </a:r>
            <a:endParaRPr lang="ru-RU" sz="2600" b="1" dirty="0">
              <a:solidFill>
                <a:schemeClr val="accent2">
                  <a:lumMod val="75000"/>
                </a:schemeClr>
              </a:solidFill>
            </a:endParaRPr>
          </a:p>
          <a:p>
            <a:pPr marL="536575" lvl="1" indent="-536575">
              <a:spcBef>
                <a:spcPts val="0"/>
              </a:spcBef>
              <a:spcAft>
                <a:spcPts val="3000"/>
              </a:spcAft>
              <a:buClr>
                <a:srgbClr val="C00000"/>
              </a:buClr>
              <a:buFont typeface="Wingdings" pitchFamily="2" charset="2"/>
              <a:buChar char="v"/>
            </a:pPr>
            <a:r>
              <a:rPr lang="ru-RU" sz="2600" b="1" dirty="0">
                <a:solidFill>
                  <a:schemeClr val="accent2">
                    <a:lumMod val="75000"/>
                  </a:schemeClr>
                </a:solidFill>
              </a:rPr>
              <a:t>Снятие халата должно проводиться таким образом, чтобы избежать контаминации одежды, кожи или </a:t>
            </a:r>
            <a:r>
              <a:rPr lang="ru-RU" sz="2600" b="1" dirty="0" smtClean="0">
                <a:solidFill>
                  <a:schemeClr val="accent2">
                    <a:lumMod val="75000"/>
                  </a:schemeClr>
                </a:solidFill>
              </a:rPr>
              <a:t>поверхностей.</a:t>
            </a:r>
            <a:endParaRPr lang="en-US" sz="2600" b="1" dirty="0">
              <a:solidFill>
                <a:schemeClr val="accent2">
                  <a:lumMod val="75000"/>
                </a:schemeClr>
              </a:solidFill>
            </a:endParaRPr>
          </a:p>
        </p:txBody>
      </p:sp>
    </p:spTree>
    <p:extLst>
      <p:ext uri="{BB962C8B-B14F-4D97-AF65-F5344CB8AC3E}">
        <p14:creationId xmlns:p14="http://schemas.microsoft.com/office/powerpoint/2010/main" val="3078500176"/>
      </p:ext>
    </p:extLst>
  </p:cSld>
  <p:clrMapOvr>
    <a:masterClrMapping/>
  </p:clrMapOvr>
  <p:transition spd="slow">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919" y="107576"/>
            <a:ext cx="8042276" cy="792310"/>
          </a:xfrm>
        </p:spPr>
        <p:txBody>
          <a:bodyPr vert="horz" lIns="91440" tIns="45720" rIns="91440" bIns="45720" rtlCol="0" anchor="ctr" anchorCtr="0">
            <a:noAutofit/>
          </a:bodyPr>
          <a:lstStyle/>
          <a:p>
            <a:r>
              <a:rPr lang="ru-RU" sz="4500" b="1" dirty="0">
                <a:solidFill>
                  <a:schemeClr val="bg1"/>
                </a:solidFill>
              </a:rPr>
              <a:t>Защитный экран для глаз</a:t>
            </a:r>
            <a:endParaRPr lang="en-US" sz="4500" b="1" dirty="0">
              <a:solidFill>
                <a:schemeClr val="bg1"/>
              </a:solidFill>
            </a:endParaRPr>
          </a:p>
        </p:txBody>
      </p:sp>
      <p:sp>
        <p:nvSpPr>
          <p:cNvPr id="3" name="Content Placeholder 2"/>
          <p:cNvSpPr>
            <a:spLocks noGrp="1"/>
          </p:cNvSpPr>
          <p:nvPr>
            <p:ph idx="1"/>
          </p:nvPr>
        </p:nvSpPr>
        <p:spPr>
          <a:xfrm>
            <a:off x="0" y="1422394"/>
            <a:ext cx="9144000" cy="4238173"/>
          </a:xfrm>
        </p:spPr>
        <p:txBody>
          <a:bodyPr vert="horz" lIns="91440" tIns="45720" rIns="91440" bIns="45720" rtlCol="0">
            <a:noAutofit/>
          </a:bodyPr>
          <a:lstStyle/>
          <a:p>
            <a:pPr marL="536575" lvl="1" indent="-536575">
              <a:spcBef>
                <a:spcPts val="0"/>
              </a:spcBef>
              <a:spcAft>
                <a:spcPts val="3600"/>
              </a:spcAft>
              <a:buClr>
                <a:srgbClr val="C00000"/>
              </a:buClr>
              <a:buFont typeface="Wingdings" pitchFamily="2" charset="2"/>
              <a:buChar char="v"/>
            </a:pPr>
            <a:r>
              <a:rPr lang="ru-RU" sz="2900" b="1" dirty="0">
                <a:solidFill>
                  <a:schemeClr val="accent2">
                    <a:lumMod val="75000"/>
                  </a:schemeClr>
                </a:solidFill>
              </a:rPr>
              <a:t>Надевайте защитный экран для глаз </a:t>
            </a:r>
            <a:r>
              <a:rPr lang="ru-RU" sz="2900" b="1" dirty="0" smtClean="0">
                <a:solidFill>
                  <a:schemeClr val="accent2">
                    <a:lumMod val="75000"/>
                  </a:schemeClr>
                </a:solidFill>
              </a:rPr>
              <a:t>              при </a:t>
            </a:r>
            <a:r>
              <a:rPr lang="ru-RU" sz="2900" b="1" dirty="0">
                <a:solidFill>
                  <a:schemeClr val="accent2">
                    <a:lumMod val="75000"/>
                  </a:schemeClr>
                </a:solidFill>
              </a:rPr>
              <a:t>использовании препаратов, которые могут </a:t>
            </a:r>
            <a:r>
              <a:rPr lang="ru-RU" sz="2900" b="1" dirty="0" smtClean="0">
                <a:solidFill>
                  <a:schemeClr val="accent2">
                    <a:lumMod val="75000"/>
                  </a:schemeClr>
                </a:solidFill>
              </a:rPr>
              <a:t>разбрызгиваться/распыляться. </a:t>
            </a:r>
            <a:endParaRPr lang="ru-RU" sz="2900" b="1" dirty="0">
              <a:solidFill>
                <a:schemeClr val="accent2">
                  <a:lumMod val="75000"/>
                </a:schemeClr>
              </a:solidFill>
            </a:endParaRPr>
          </a:p>
          <a:p>
            <a:pPr marL="536575" lvl="1" indent="-536575">
              <a:spcBef>
                <a:spcPts val="0"/>
              </a:spcBef>
              <a:spcAft>
                <a:spcPts val="3600"/>
              </a:spcAft>
              <a:buClr>
                <a:srgbClr val="C00000"/>
              </a:buClr>
              <a:buFont typeface="Wingdings" pitchFamily="2" charset="2"/>
              <a:buChar char="v"/>
            </a:pPr>
            <a:r>
              <a:rPr lang="ru-RU" sz="2900" b="1" dirty="0">
                <a:solidFill>
                  <a:schemeClr val="accent2">
                    <a:lumMod val="75000"/>
                  </a:schemeClr>
                </a:solidFill>
              </a:rPr>
              <a:t>Частичную защиту обеспечивают обычные очки, но предпочтительнее специальные </a:t>
            </a:r>
            <a:r>
              <a:rPr lang="ru-RU" sz="2900" b="1" dirty="0" smtClean="0">
                <a:solidFill>
                  <a:schemeClr val="accent2">
                    <a:lumMod val="75000"/>
                  </a:schemeClr>
                </a:solidFill>
              </a:rPr>
              <a:t>защитные.</a:t>
            </a:r>
            <a:endParaRPr lang="en-US" sz="2900" b="1" dirty="0">
              <a:solidFill>
                <a:schemeClr val="accent2">
                  <a:lumMod val="75000"/>
                </a:schemeClr>
              </a:solidFill>
            </a:endParaRPr>
          </a:p>
          <a:p>
            <a:pPr marL="536575" lvl="1" indent="-536575">
              <a:spcBef>
                <a:spcPts val="0"/>
              </a:spcBef>
              <a:spcAft>
                <a:spcPts val="3600"/>
              </a:spcAft>
              <a:buClr>
                <a:srgbClr val="C00000"/>
              </a:buClr>
              <a:buFont typeface="Wingdings" pitchFamily="2" charset="2"/>
              <a:buChar char="v"/>
            </a:pPr>
            <a:r>
              <a:rPr lang="ru-RU" sz="2900" b="1" dirty="0">
                <a:solidFill>
                  <a:schemeClr val="accent2">
                    <a:lumMod val="75000"/>
                  </a:schemeClr>
                </a:solidFill>
              </a:rPr>
              <a:t>При себе имейте название химиопрепарата, чтобы его могли идентифицировать другие </a:t>
            </a:r>
            <a:r>
              <a:rPr lang="ru-RU" sz="2900" b="1" dirty="0" smtClean="0">
                <a:solidFill>
                  <a:schemeClr val="accent2">
                    <a:lumMod val="75000"/>
                  </a:schemeClr>
                </a:solidFill>
              </a:rPr>
              <a:t>медицинские работники.</a:t>
            </a:r>
            <a:endParaRPr lang="en-US" sz="2900" b="1" dirty="0">
              <a:solidFill>
                <a:schemeClr val="accent2">
                  <a:lumMod val="75000"/>
                </a:schemeClr>
              </a:solidFill>
            </a:endParaRPr>
          </a:p>
        </p:txBody>
      </p:sp>
    </p:spTree>
    <p:extLst>
      <p:ext uri="{BB962C8B-B14F-4D97-AF65-F5344CB8AC3E}">
        <p14:creationId xmlns:p14="http://schemas.microsoft.com/office/powerpoint/2010/main" val="3710721738"/>
      </p:ext>
    </p:extLst>
  </p:cSld>
  <p:clrMapOvr>
    <a:masterClrMapping/>
  </p:clrMapOvr>
  <p:transition spd="slow">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237" y="107576"/>
            <a:ext cx="8042276" cy="779528"/>
          </a:xfrm>
        </p:spPr>
        <p:txBody>
          <a:bodyPr vert="horz" lIns="91440" tIns="45720" rIns="91440" bIns="45720" rtlCol="0" anchor="ctr" anchorCtr="0">
            <a:noAutofit/>
          </a:bodyPr>
          <a:lstStyle/>
          <a:p>
            <a:r>
              <a:rPr lang="ru-RU" sz="5500" b="1" dirty="0">
                <a:solidFill>
                  <a:schemeClr val="bg1"/>
                </a:solidFill>
              </a:rPr>
              <a:t>Чехлы для обуви </a:t>
            </a:r>
            <a:endParaRPr lang="en-US" sz="5500" b="1" dirty="0">
              <a:solidFill>
                <a:schemeClr val="bg1"/>
              </a:solidFill>
            </a:endParaRPr>
          </a:p>
        </p:txBody>
      </p:sp>
      <p:sp>
        <p:nvSpPr>
          <p:cNvPr id="3" name="Content Placeholder 2"/>
          <p:cNvSpPr>
            <a:spLocks noGrp="1"/>
          </p:cNvSpPr>
          <p:nvPr>
            <p:ph idx="1"/>
          </p:nvPr>
        </p:nvSpPr>
        <p:spPr>
          <a:xfrm>
            <a:off x="0" y="1556658"/>
            <a:ext cx="9144000" cy="5018313"/>
          </a:xfrm>
        </p:spPr>
        <p:txBody>
          <a:bodyPr>
            <a:noAutofit/>
          </a:bodyPr>
          <a:lstStyle/>
          <a:p>
            <a:pPr marL="536575" lvl="1" indent="-536575">
              <a:spcBef>
                <a:spcPts val="0"/>
              </a:spcBef>
              <a:spcAft>
                <a:spcPts val="3600"/>
              </a:spcAft>
              <a:buClr>
                <a:srgbClr val="C00000"/>
              </a:buClr>
              <a:buFont typeface="Wingdings" pitchFamily="2" charset="2"/>
              <a:buChar char="v"/>
            </a:pPr>
            <a:r>
              <a:rPr lang="ru-RU" sz="3100" b="1" dirty="0">
                <a:solidFill>
                  <a:schemeClr val="accent2">
                    <a:lumMod val="75000"/>
                  </a:schemeClr>
                </a:solidFill>
              </a:rPr>
              <a:t>Чехлы для обуви (бахилы) необходимы </a:t>
            </a:r>
            <a:r>
              <a:rPr lang="ru-RU" sz="3100" b="1" dirty="0" smtClean="0">
                <a:solidFill>
                  <a:schemeClr val="accent2">
                    <a:lumMod val="75000"/>
                  </a:schemeClr>
                </a:solidFill>
              </a:rPr>
              <a:t>    в </a:t>
            </a:r>
            <a:r>
              <a:rPr lang="ru-RU" sz="3100" b="1" dirty="0">
                <a:solidFill>
                  <a:schemeClr val="accent2">
                    <a:lumMod val="75000"/>
                  </a:schemeClr>
                </a:solidFill>
              </a:rPr>
              <a:t>случае разлива препарата и проведения </a:t>
            </a:r>
            <a:r>
              <a:rPr lang="ru-RU" sz="3100" b="1" dirty="0" smtClean="0">
                <a:solidFill>
                  <a:schemeClr val="accent2">
                    <a:lumMod val="75000"/>
                  </a:schemeClr>
                </a:solidFill>
              </a:rPr>
              <a:t>уборки.</a:t>
            </a:r>
            <a:endParaRPr lang="ru-RU" sz="3100" b="1" dirty="0">
              <a:solidFill>
                <a:schemeClr val="accent2">
                  <a:lumMod val="75000"/>
                </a:schemeClr>
              </a:solidFill>
            </a:endParaRPr>
          </a:p>
          <a:p>
            <a:pPr marL="536575" lvl="1" indent="-536575">
              <a:spcBef>
                <a:spcPts val="0"/>
              </a:spcBef>
              <a:spcAft>
                <a:spcPts val="3600"/>
              </a:spcAft>
              <a:buClr>
                <a:srgbClr val="C00000"/>
              </a:buClr>
              <a:buFont typeface="Wingdings" pitchFamily="2" charset="2"/>
              <a:buChar char="v"/>
            </a:pPr>
            <a:r>
              <a:rPr lang="ru-RU" sz="3100" b="1" dirty="0">
                <a:solidFill>
                  <a:schemeClr val="accent2">
                    <a:lumMod val="75000"/>
                  </a:schemeClr>
                </a:solidFill>
              </a:rPr>
              <a:t>При введении химиотерапии чехлы </a:t>
            </a:r>
            <a:r>
              <a:rPr lang="ru-RU" sz="3100" b="1" dirty="0" smtClean="0">
                <a:solidFill>
                  <a:schemeClr val="accent2">
                    <a:lumMod val="75000"/>
                  </a:schemeClr>
                </a:solidFill>
              </a:rPr>
              <a:t>           не требуются.</a:t>
            </a:r>
            <a:endParaRPr lang="en-US" sz="3100" b="1" dirty="0">
              <a:solidFill>
                <a:schemeClr val="accent2">
                  <a:lumMod val="75000"/>
                </a:schemeClr>
              </a:solidFill>
            </a:endParaRPr>
          </a:p>
          <a:p>
            <a:pPr marL="536575" lvl="1" indent="-536575">
              <a:spcBef>
                <a:spcPts val="0"/>
              </a:spcBef>
              <a:spcAft>
                <a:spcPts val="3600"/>
              </a:spcAft>
              <a:buClr>
                <a:srgbClr val="C00000"/>
              </a:buClr>
              <a:buFont typeface="Wingdings" pitchFamily="2" charset="2"/>
              <a:buChar char="v"/>
            </a:pPr>
            <a:r>
              <a:rPr lang="ru-RU" sz="3100" b="1" dirty="0">
                <a:solidFill>
                  <a:schemeClr val="accent2">
                    <a:lumMod val="75000"/>
                  </a:schemeClr>
                </a:solidFill>
              </a:rPr>
              <a:t>Особого внимания требует чистота обуви в кабинете, где проводится </a:t>
            </a:r>
            <a:r>
              <a:rPr lang="ru-RU" sz="3100" b="1" dirty="0" smtClean="0">
                <a:solidFill>
                  <a:schemeClr val="accent2">
                    <a:lumMod val="75000"/>
                  </a:schemeClr>
                </a:solidFill>
              </a:rPr>
              <a:t>смешивание препаратов.</a:t>
            </a:r>
            <a:endParaRPr lang="en-US" sz="3100" b="1" dirty="0">
              <a:solidFill>
                <a:schemeClr val="accent2">
                  <a:lumMod val="75000"/>
                </a:schemeClr>
              </a:solidFill>
            </a:endParaRPr>
          </a:p>
        </p:txBody>
      </p:sp>
    </p:spTree>
    <p:extLst>
      <p:ext uri="{BB962C8B-B14F-4D97-AF65-F5344CB8AC3E}">
        <p14:creationId xmlns:p14="http://schemas.microsoft.com/office/powerpoint/2010/main" val="286523615"/>
      </p:ext>
    </p:extLst>
  </p:cSld>
  <p:clrMapOvr>
    <a:masterClrMapping/>
  </p:clrMapOvr>
  <p:transition spd="slow">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654" y="2049975"/>
            <a:ext cx="9144000" cy="1230248"/>
          </a:xfrm>
        </p:spPr>
        <p:txBody>
          <a:bodyPr>
            <a:noAutofit/>
          </a:bodyPr>
          <a:lstStyle/>
          <a:p>
            <a:pPr algn="ctr">
              <a:buNone/>
            </a:pPr>
            <a:r>
              <a:rPr lang="ru-RU" sz="5000" b="1" dirty="0" smtClean="0"/>
              <a:t>	</a:t>
            </a:r>
            <a:r>
              <a:rPr lang="ru-RU" sz="5000" b="1" dirty="0">
                <a:solidFill>
                  <a:schemeClr val="accent2">
                    <a:lumMod val="75000"/>
                  </a:schemeClr>
                </a:solidFill>
              </a:rPr>
              <a:t>Тактика использования </a:t>
            </a:r>
            <a:r>
              <a:rPr lang="ru-RU" sz="5000" b="1" dirty="0" smtClean="0">
                <a:solidFill>
                  <a:schemeClr val="accent2">
                    <a:lumMod val="75000"/>
                  </a:schemeClr>
                </a:solidFill>
              </a:rPr>
              <a:t>      и </a:t>
            </a:r>
            <a:r>
              <a:rPr lang="ru-RU" sz="5000" b="1" dirty="0">
                <a:solidFill>
                  <a:schemeClr val="accent2">
                    <a:lumMod val="75000"/>
                  </a:schemeClr>
                </a:solidFill>
              </a:rPr>
              <a:t>особенности применения </a:t>
            </a:r>
            <a:r>
              <a:rPr lang="ru-RU" sz="5000" b="1" dirty="0" err="1" smtClean="0">
                <a:solidFill>
                  <a:schemeClr val="accent2">
                    <a:lumMod val="75000"/>
                  </a:schemeClr>
                </a:solidFill>
              </a:rPr>
              <a:t>цитостатиков</a:t>
            </a:r>
            <a:endParaRPr lang="ru-RU" sz="5000" b="1" dirty="0">
              <a:solidFill>
                <a:schemeClr val="accent2">
                  <a:lumMod val="75000"/>
                </a:schemeClr>
              </a:solidFill>
            </a:endParaRPr>
          </a:p>
        </p:txBody>
      </p:sp>
    </p:spTree>
    <p:extLst>
      <p:ext uri="{BB962C8B-B14F-4D97-AF65-F5344CB8AC3E}">
        <p14:creationId xmlns:p14="http://schemas.microsoft.com/office/powerpoint/2010/main" val="286523615"/>
      </p:ext>
    </p:extLst>
  </p:cSld>
  <p:clrMapOvr>
    <a:masterClrMapping/>
  </p:clrMapOvr>
  <p:transition spd="slow">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3262" y="166553"/>
            <a:ext cx="8594725" cy="638989"/>
          </a:xfrm>
        </p:spPr>
        <p:txBody>
          <a:bodyPr vert="horz" lIns="91440" tIns="45720" rIns="91440" bIns="45720" rtlCol="0" anchor="ctr" anchorCtr="0">
            <a:noAutofit/>
          </a:bodyPr>
          <a:lstStyle/>
          <a:p>
            <a:r>
              <a:rPr lang="ru-RU" sz="4500" b="1" dirty="0">
                <a:solidFill>
                  <a:schemeClr val="bg1"/>
                </a:solidFill>
              </a:rPr>
              <a:t>Работа с </a:t>
            </a:r>
            <a:r>
              <a:rPr lang="ru-RU" sz="4500" b="1" dirty="0" err="1">
                <a:solidFill>
                  <a:schemeClr val="bg1"/>
                </a:solidFill>
              </a:rPr>
              <a:t>цитостатиками</a:t>
            </a:r>
            <a:endParaRPr lang="en-US" sz="4500" b="1" dirty="0">
              <a:solidFill>
                <a:schemeClr val="bg1"/>
              </a:solidFill>
            </a:endParaRPr>
          </a:p>
        </p:txBody>
      </p:sp>
      <p:sp>
        <p:nvSpPr>
          <p:cNvPr id="3" name="Content Placeholder 2"/>
          <p:cNvSpPr>
            <a:spLocks noGrp="1"/>
          </p:cNvSpPr>
          <p:nvPr>
            <p:ph idx="1"/>
          </p:nvPr>
        </p:nvSpPr>
        <p:spPr>
          <a:xfrm>
            <a:off x="0" y="1204686"/>
            <a:ext cx="9144000" cy="5544457"/>
          </a:xfrm>
        </p:spPr>
        <p:txBody>
          <a:bodyPr>
            <a:normAutofit fontScale="77500" lnSpcReduction="20000"/>
          </a:bodyPr>
          <a:lstStyle/>
          <a:p>
            <a:pPr marL="449263" lvl="1" indent="-449263">
              <a:lnSpc>
                <a:spcPct val="120000"/>
              </a:lnSpc>
              <a:spcBef>
                <a:spcPts val="0"/>
              </a:spcBef>
              <a:spcAft>
                <a:spcPts val="2400"/>
              </a:spcAft>
              <a:buClr>
                <a:srgbClr val="C00000"/>
              </a:buClr>
              <a:buFont typeface="Wingdings" pitchFamily="2" charset="2"/>
              <a:buChar char="v"/>
            </a:pPr>
            <a:r>
              <a:rPr lang="ru-RU" sz="3400" b="1" dirty="0">
                <a:solidFill>
                  <a:schemeClr val="accent2">
                    <a:lumMod val="75000"/>
                  </a:schemeClr>
                </a:solidFill>
              </a:rPr>
              <a:t>Правила </a:t>
            </a:r>
            <a:r>
              <a:rPr lang="ru-RU" sz="3400" b="1" dirty="0" smtClean="0">
                <a:solidFill>
                  <a:schemeClr val="accent2">
                    <a:lumMod val="75000"/>
                  </a:schemeClr>
                </a:solidFill>
              </a:rPr>
              <a:t>хранения.</a:t>
            </a:r>
            <a:endParaRPr lang="ru-RU" sz="3400" b="1" dirty="0">
              <a:solidFill>
                <a:schemeClr val="accent2">
                  <a:lumMod val="75000"/>
                </a:schemeClr>
              </a:solidFill>
            </a:endParaRPr>
          </a:p>
          <a:p>
            <a:pPr marL="449263" lvl="1" indent="-449263">
              <a:lnSpc>
                <a:spcPct val="120000"/>
              </a:lnSpc>
              <a:spcBef>
                <a:spcPts val="0"/>
              </a:spcBef>
              <a:spcAft>
                <a:spcPts val="2400"/>
              </a:spcAft>
              <a:buClr>
                <a:srgbClr val="C00000"/>
              </a:buClr>
              <a:buFont typeface="Wingdings" pitchFamily="2" charset="2"/>
              <a:buChar char="v"/>
            </a:pPr>
            <a:r>
              <a:rPr lang="ru-RU" sz="3400" b="1" dirty="0">
                <a:solidFill>
                  <a:schemeClr val="accent2">
                    <a:lumMod val="75000"/>
                  </a:schemeClr>
                </a:solidFill>
              </a:rPr>
              <a:t>Строгий учет и контроль за </a:t>
            </a:r>
            <a:r>
              <a:rPr lang="ru-RU" sz="3400" b="1" dirty="0" smtClean="0">
                <a:solidFill>
                  <a:schemeClr val="accent2">
                    <a:lumMod val="75000"/>
                  </a:schemeClr>
                </a:solidFill>
              </a:rPr>
              <a:t>расходованием.</a:t>
            </a:r>
            <a:endParaRPr lang="ru-RU" sz="3400" b="1" dirty="0">
              <a:solidFill>
                <a:schemeClr val="accent2">
                  <a:lumMod val="75000"/>
                </a:schemeClr>
              </a:solidFill>
            </a:endParaRPr>
          </a:p>
          <a:p>
            <a:pPr marL="449263" lvl="1" indent="-449263">
              <a:lnSpc>
                <a:spcPct val="120000"/>
              </a:lnSpc>
              <a:spcBef>
                <a:spcPts val="0"/>
              </a:spcBef>
              <a:spcAft>
                <a:spcPts val="2400"/>
              </a:spcAft>
              <a:buClr>
                <a:srgbClr val="C00000"/>
              </a:buClr>
              <a:buFont typeface="Wingdings" pitchFamily="2" charset="2"/>
              <a:buChar char="v"/>
            </a:pPr>
            <a:r>
              <a:rPr lang="ru-RU" sz="3400" b="1" dirty="0">
                <a:solidFill>
                  <a:schemeClr val="accent2">
                    <a:lumMod val="75000"/>
                  </a:schemeClr>
                </a:solidFill>
              </a:rPr>
              <a:t>Выдача только по назначению лечащего </a:t>
            </a:r>
            <a:r>
              <a:rPr lang="ru-RU" sz="3400" b="1" dirty="0" smtClean="0">
                <a:solidFill>
                  <a:schemeClr val="accent2">
                    <a:lumMod val="75000"/>
                  </a:schemeClr>
                </a:solidFill>
              </a:rPr>
              <a:t>врача.</a:t>
            </a:r>
            <a:endParaRPr lang="ru-RU" sz="3400" b="1" dirty="0">
              <a:solidFill>
                <a:schemeClr val="accent2">
                  <a:lumMod val="75000"/>
                </a:schemeClr>
              </a:solidFill>
            </a:endParaRPr>
          </a:p>
          <a:p>
            <a:pPr marL="449263" lvl="1" indent="-449263">
              <a:lnSpc>
                <a:spcPct val="120000"/>
              </a:lnSpc>
              <a:spcBef>
                <a:spcPts val="0"/>
              </a:spcBef>
              <a:spcAft>
                <a:spcPts val="2400"/>
              </a:spcAft>
              <a:buClr>
                <a:srgbClr val="C00000"/>
              </a:buClr>
              <a:buFont typeface="Wingdings" pitchFamily="2" charset="2"/>
              <a:buChar char="v"/>
            </a:pPr>
            <a:r>
              <a:rPr lang="ru-RU" sz="3400" b="1" dirty="0">
                <a:solidFill>
                  <a:schemeClr val="accent2">
                    <a:lumMod val="75000"/>
                  </a:schemeClr>
                </a:solidFill>
              </a:rPr>
              <a:t>Необходимое оснащение кабинета для </a:t>
            </a:r>
            <a:r>
              <a:rPr lang="ru-RU" sz="3400" b="1" dirty="0" smtClean="0">
                <a:solidFill>
                  <a:schemeClr val="accent2">
                    <a:lumMod val="75000"/>
                  </a:schemeClr>
                </a:solidFill>
              </a:rPr>
              <a:t>работы.</a:t>
            </a:r>
            <a:endParaRPr lang="ru-RU" sz="3400" b="1" dirty="0">
              <a:solidFill>
                <a:schemeClr val="accent2">
                  <a:lumMod val="75000"/>
                </a:schemeClr>
              </a:solidFill>
            </a:endParaRPr>
          </a:p>
          <a:p>
            <a:pPr marL="449263" lvl="1" indent="-449263">
              <a:lnSpc>
                <a:spcPct val="120000"/>
              </a:lnSpc>
              <a:spcBef>
                <a:spcPts val="0"/>
              </a:spcBef>
              <a:spcAft>
                <a:spcPts val="2400"/>
              </a:spcAft>
              <a:buClr>
                <a:srgbClr val="C00000"/>
              </a:buClr>
              <a:buFont typeface="Wingdings" pitchFamily="2" charset="2"/>
              <a:buChar char="v"/>
            </a:pPr>
            <a:r>
              <a:rPr lang="ru-RU" sz="3400" b="1" dirty="0">
                <a:solidFill>
                  <a:schemeClr val="accent2">
                    <a:lumMod val="75000"/>
                  </a:schemeClr>
                </a:solidFill>
              </a:rPr>
              <a:t>Наличие комплекта по дезактивации цитотоксических </a:t>
            </a:r>
            <a:r>
              <a:rPr lang="ru-RU" sz="3400" b="1" dirty="0" smtClean="0">
                <a:solidFill>
                  <a:schemeClr val="accent2">
                    <a:lumMod val="75000"/>
                  </a:schemeClr>
                </a:solidFill>
              </a:rPr>
              <a:t>веществ.</a:t>
            </a:r>
            <a:endParaRPr lang="ru-RU" sz="3400" b="1" dirty="0">
              <a:solidFill>
                <a:schemeClr val="accent2">
                  <a:lumMod val="75000"/>
                </a:schemeClr>
              </a:solidFill>
            </a:endParaRPr>
          </a:p>
          <a:p>
            <a:pPr marL="449263" lvl="1" indent="-449263">
              <a:lnSpc>
                <a:spcPct val="120000"/>
              </a:lnSpc>
              <a:spcBef>
                <a:spcPts val="0"/>
              </a:spcBef>
              <a:spcAft>
                <a:spcPts val="2400"/>
              </a:spcAft>
              <a:buClr>
                <a:srgbClr val="C00000"/>
              </a:buClr>
              <a:buFont typeface="Wingdings" pitchFamily="2" charset="2"/>
              <a:buChar char="v"/>
            </a:pPr>
            <a:r>
              <a:rPr lang="ru-RU" sz="3400" b="1" dirty="0">
                <a:solidFill>
                  <a:schemeClr val="accent2">
                    <a:lumMod val="75000"/>
                  </a:schemeClr>
                </a:solidFill>
              </a:rPr>
              <a:t>Использование индивидуальных средств </a:t>
            </a:r>
            <a:r>
              <a:rPr lang="ru-RU" sz="3400" b="1" dirty="0" smtClean="0">
                <a:solidFill>
                  <a:schemeClr val="accent2">
                    <a:lumMod val="75000"/>
                  </a:schemeClr>
                </a:solidFill>
              </a:rPr>
              <a:t>защиты.</a:t>
            </a:r>
            <a:endParaRPr lang="ru-RU" sz="3400" b="1" dirty="0">
              <a:solidFill>
                <a:schemeClr val="accent2">
                  <a:lumMod val="75000"/>
                </a:schemeClr>
              </a:solidFill>
            </a:endParaRPr>
          </a:p>
          <a:p>
            <a:pPr marL="449263" lvl="1" indent="-449263">
              <a:lnSpc>
                <a:spcPct val="120000"/>
              </a:lnSpc>
              <a:spcBef>
                <a:spcPts val="0"/>
              </a:spcBef>
              <a:spcAft>
                <a:spcPts val="2400"/>
              </a:spcAft>
              <a:buClr>
                <a:srgbClr val="C00000"/>
              </a:buClr>
              <a:buFont typeface="Wingdings" pitchFamily="2" charset="2"/>
              <a:buChar char="v"/>
            </a:pPr>
            <a:r>
              <a:rPr lang="ru-RU" sz="3400" b="1" dirty="0">
                <a:solidFill>
                  <a:schemeClr val="accent2">
                    <a:lumMod val="75000"/>
                  </a:schemeClr>
                </a:solidFill>
              </a:rPr>
              <a:t>Правила разведения </a:t>
            </a:r>
            <a:r>
              <a:rPr lang="ru-RU" sz="3400" b="1" dirty="0" smtClean="0">
                <a:solidFill>
                  <a:schemeClr val="accent2">
                    <a:lumMod val="75000"/>
                  </a:schemeClr>
                </a:solidFill>
              </a:rPr>
              <a:t>химиопрепаратов. </a:t>
            </a:r>
            <a:endParaRPr lang="en-US" dirty="0" smtClean="0"/>
          </a:p>
        </p:txBody>
      </p:sp>
    </p:spTree>
    <p:extLst>
      <p:ext uri="{BB962C8B-B14F-4D97-AF65-F5344CB8AC3E}">
        <p14:creationId xmlns:p14="http://schemas.microsoft.com/office/powerpoint/2010/main" val="286523615"/>
      </p:ext>
    </p:extLst>
  </p:cSld>
  <p:clrMapOvr>
    <a:masterClrMapping/>
  </p:clrMapOvr>
  <p:transition spd="slow">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1318" y="239123"/>
            <a:ext cx="8594725" cy="638989"/>
          </a:xfrm>
        </p:spPr>
        <p:txBody>
          <a:bodyPr vert="horz" lIns="91440" tIns="45720" rIns="91440" bIns="45720" rtlCol="0" anchor="ctr" anchorCtr="0">
            <a:noAutofit/>
          </a:bodyPr>
          <a:lstStyle/>
          <a:p>
            <a:r>
              <a:rPr lang="ru-RU" sz="4500" b="1" dirty="0">
                <a:solidFill>
                  <a:schemeClr val="bg1"/>
                </a:solidFill>
              </a:rPr>
              <a:t>Работа с </a:t>
            </a:r>
            <a:r>
              <a:rPr lang="ru-RU" sz="4500" b="1" dirty="0" err="1">
                <a:solidFill>
                  <a:schemeClr val="bg1"/>
                </a:solidFill>
              </a:rPr>
              <a:t>цитостатиками</a:t>
            </a:r>
            <a:endParaRPr lang="en-US" sz="4500" b="1" dirty="0">
              <a:solidFill>
                <a:schemeClr val="bg1"/>
              </a:solidFill>
            </a:endParaRPr>
          </a:p>
        </p:txBody>
      </p:sp>
      <p:sp>
        <p:nvSpPr>
          <p:cNvPr id="3" name="Content Placeholder 2"/>
          <p:cNvSpPr>
            <a:spLocks noGrp="1"/>
          </p:cNvSpPr>
          <p:nvPr>
            <p:ph idx="1"/>
          </p:nvPr>
        </p:nvSpPr>
        <p:spPr>
          <a:xfrm>
            <a:off x="179160" y="1344411"/>
            <a:ext cx="8758011" cy="5317644"/>
          </a:xfrm>
        </p:spPr>
        <p:txBody>
          <a:bodyPr>
            <a:normAutofit/>
          </a:bodyPr>
          <a:lstStyle/>
          <a:p>
            <a:pPr marL="449263" lvl="1" indent="-449263">
              <a:spcBef>
                <a:spcPts val="0"/>
              </a:spcBef>
              <a:spcAft>
                <a:spcPts val="3600"/>
              </a:spcAft>
              <a:buClr>
                <a:srgbClr val="C00000"/>
              </a:buClr>
              <a:buFont typeface="Wingdings" pitchFamily="2" charset="2"/>
              <a:buChar char="v"/>
            </a:pPr>
            <a:r>
              <a:rPr lang="ru-RU" sz="3100" b="1" dirty="0">
                <a:solidFill>
                  <a:schemeClr val="accent2">
                    <a:lumMod val="75000"/>
                  </a:schemeClr>
                </a:solidFill>
              </a:rPr>
              <a:t>Разведение непосредственно перед </a:t>
            </a:r>
            <a:r>
              <a:rPr lang="ru-RU" sz="3100" b="1" dirty="0" smtClean="0">
                <a:solidFill>
                  <a:schemeClr val="accent2">
                    <a:lumMod val="75000"/>
                  </a:schemeClr>
                </a:solidFill>
              </a:rPr>
              <a:t>употреблением.</a:t>
            </a:r>
            <a:endParaRPr lang="ru-RU" sz="3100" b="1" dirty="0">
              <a:solidFill>
                <a:schemeClr val="accent2">
                  <a:lumMod val="75000"/>
                </a:schemeClr>
              </a:solidFill>
            </a:endParaRPr>
          </a:p>
          <a:p>
            <a:pPr marL="449263" lvl="1" indent="-449263">
              <a:spcBef>
                <a:spcPts val="0"/>
              </a:spcBef>
              <a:spcAft>
                <a:spcPts val="3600"/>
              </a:spcAft>
              <a:buClr>
                <a:srgbClr val="C00000"/>
              </a:buClr>
              <a:buFont typeface="Wingdings" pitchFamily="2" charset="2"/>
              <a:buChar char="v"/>
            </a:pPr>
            <a:r>
              <a:rPr lang="ru-RU" sz="3100" b="1" dirty="0">
                <a:solidFill>
                  <a:schemeClr val="accent2">
                    <a:lumMod val="75000"/>
                  </a:schemeClr>
                </a:solidFill>
              </a:rPr>
              <a:t>Знание и соблюдение правил сбора и утилизации отходов класса «Г</a:t>
            </a:r>
            <a:r>
              <a:rPr lang="ru-RU" sz="3100" b="1" dirty="0" smtClean="0">
                <a:solidFill>
                  <a:schemeClr val="accent2">
                    <a:lumMod val="75000"/>
                  </a:schemeClr>
                </a:solidFill>
              </a:rPr>
              <a:t>».</a:t>
            </a:r>
            <a:endParaRPr lang="ru-RU" sz="3100" b="1" dirty="0">
              <a:solidFill>
                <a:schemeClr val="accent2">
                  <a:lumMod val="75000"/>
                </a:schemeClr>
              </a:solidFill>
            </a:endParaRPr>
          </a:p>
          <a:p>
            <a:pPr marL="449263" lvl="1" indent="-449263">
              <a:spcBef>
                <a:spcPts val="0"/>
              </a:spcBef>
              <a:spcAft>
                <a:spcPts val="3600"/>
              </a:spcAft>
              <a:buClr>
                <a:srgbClr val="C00000"/>
              </a:buClr>
              <a:buFont typeface="Wingdings" pitchFamily="2" charset="2"/>
              <a:buChar char="v"/>
            </a:pPr>
            <a:r>
              <a:rPr lang="ru-RU" sz="3100" b="1" dirty="0">
                <a:solidFill>
                  <a:schemeClr val="accent2">
                    <a:lumMod val="75000"/>
                  </a:schemeClr>
                </a:solidFill>
              </a:rPr>
              <a:t>Правила использования готовых к введению </a:t>
            </a:r>
            <a:r>
              <a:rPr lang="ru-RU" sz="3100" b="1" dirty="0" smtClean="0">
                <a:solidFill>
                  <a:schemeClr val="accent2">
                    <a:lumMod val="75000"/>
                  </a:schemeClr>
                </a:solidFill>
              </a:rPr>
              <a:t>препаратов.</a:t>
            </a:r>
            <a:endParaRPr lang="ru-RU" sz="3100" b="1" dirty="0">
              <a:solidFill>
                <a:schemeClr val="accent2">
                  <a:lumMod val="75000"/>
                </a:schemeClr>
              </a:solidFill>
            </a:endParaRPr>
          </a:p>
          <a:p>
            <a:pPr marL="449263" lvl="1" indent="-449263">
              <a:spcBef>
                <a:spcPts val="0"/>
              </a:spcBef>
              <a:spcAft>
                <a:spcPts val="3600"/>
              </a:spcAft>
              <a:buClr>
                <a:srgbClr val="C00000"/>
              </a:buClr>
              <a:buFont typeface="Wingdings" pitchFamily="2" charset="2"/>
              <a:buChar char="v"/>
            </a:pPr>
            <a:r>
              <a:rPr lang="ru-RU" sz="3100" b="1" dirty="0">
                <a:solidFill>
                  <a:schemeClr val="accent2">
                    <a:lumMod val="75000"/>
                  </a:schemeClr>
                </a:solidFill>
              </a:rPr>
              <a:t>Правила работы с </a:t>
            </a:r>
            <a:r>
              <a:rPr lang="ru-RU" sz="3100" b="1" dirty="0" smtClean="0">
                <a:solidFill>
                  <a:schemeClr val="accent2">
                    <a:lumMod val="75000"/>
                  </a:schemeClr>
                </a:solidFill>
              </a:rPr>
              <a:t>пациентами. </a:t>
            </a:r>
            <a:endParaRPr lang="en-US" sz="3100" b="1" dirty="0">
              <a:solidFill>
                <a:schemeClr val="accent2">
                  <a:lumMod val="75000"/>
                </a:schemeClr>
              </a:solidFill>
            </a:endParaRPr>
          </a:p>
        </p:txBody>
      </p:sp>
    </p:spTree>
    <p:extLst>
      <p:ext uri="{BB962C8B-B14F-4D97-AF65-F5344CB8AC3E}">
        <p14:creationId xmlns:p14="http://schemas.microsoft.com/office/powerpoint/2010/main" val="286523615"/>
      </p:ext>
    </p:extLst>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776" y="195581"/>
            <a:ext cx="8594725" cy="638989"/>
          </a:xfrm>
        </p:spPr>
        <p:txBody>
          <a:bodyPr vert="horz" lIns="91440" tIns="45720" rIns="91440" bIns="45720" rtlCol="0" anchor="ctr" anchorCtr="0">
            <a:noAutofit/>
          </a:bodyPr>
          <a:lstStyle/>
          <a:p>
            <a:r>
              <a:rPr lang="ru-RU" sz="5000" b="1" dirty="0">
                <a:solidFill>
                  <a:schemeClr val="bg1"/>
                </a:solidFill>
              </a:rPr>
              <a:t>Техника разведения</a:t>
            </a:r>
            <a:endParaRPr lang="en-US" sz="5000" b="1" dirty="0">
              <a:solidFill>
                <a:schemeClr val="bg1"/>
              </a:solidFill>
            </a:endParaRPr>
          </a:p>
        </p:txBody>
      </p:sp>
      <p:sp>
        <p:nvSpPr>
          <p:cNvPr id="5" name="Содержимое 4"/>
          <p:cNvSpPr>
            <a:spLocks noGrp="1"/>
          </p:cNvSpPr>
          <p:nvPr>
            <p:ph idx="1"/>
          </p:nvPr>
        </p:nvSpPr>
        <p:spPr>
          <a:xfrm>
            <a:off x="549275" y="1331683"/>
            <a:ext cx="8042276" cy="1045029"/>
          </a:xfrm>
        </p:spPr>
        <p:txBody>
          <a:bodyPr/>
          <a:lstStyle/>
          <a:p>
            <a:pPr algn="ctr">
              <a:spcBef>
                <a:spcPts val="0"/>
              </a:spcBef>
              <a:buNone/>
            </a:pPr>
            <a:r>
              <a:rPr lang="ru-RU" sz="2800" b="1" dirty="0" smtClean="0">
                <a:solidFill>
                  <a:srgbClr val="C00000"/>
                </a:solidFill>
              </a:rPr>
              <a:t>Все работы с </a:t>
            </a:r>
            <a:r>
              <a:rPr lang="ru-RU" sz="2800" b="1" dirty="0" err="1" smtClean="0">
                <a:solidFill>
                  <a:srgbClr val="C00000"/>
                </a:solidFill>
              </a:rPr>
              <a:t>цитостатиками</a:t>
            </a:r>
            <a:r>
              <a:rPr lang="ru-RU" sz="2800" b="1" dirty="0" smtClean="0">
                <a:solidFill>
                  <a:srgbClr val="C00000"/>
                </a:solidFill>
              </a:rPr>
              <a:t> </a:t>
            </a:r>
          </a:p>
          <a:p>
            <a:pPr algn="ctr">
              <a:spcBef>
                <a:spcPts val="0"/>
              </a:spcBef>
              <a:buNone/>
            </a:pPr>
            <a:r>
              <a:rPr lang="ru-RU" sz="2800" b="1" dirty="0" smtClean="0">
                <a:solidFill>
                  <a:srgbClr val="C00000"/>
                </a:solidFill>
              </a:rPr>
              <a:t>проводятся в вытяжном шкафу!</a:t>
            </a:r>
          </a:p>
          <a:p>
            <a:pPr algn="ctr">
              <a:spcBef>
                <a:spcPts val="0"/>
              </a:spcBef>
              <a:buNone/>
            </a:pPr>
            <a:endParaRPr lang="ru-RU" dirty="0" smtClean="0"/>
          </a:p>
          <a:p>
            <a:endParaRPr lang="ru-RU" dirty="0"/>
          </a:p>
        </p:txBody>
      </p:sp>
      <p:sp>
        <p:nvSpPr>
          <p:cNvPr id="1030" name="Rectangle 6"/>
          <p:cNvSpPr>
            <a:spLocks noChangeArrowheads="1"/>
          </p:cNvSpPr>
          <p:nvPr/>
        </p:nvSpPr>
        <p:spPr bwMode="auto">
          <a:xfrm>
            <a:off x="4013654" y="2636608"/>
            <a:ext cx="5130346" cy="3108543"/>
          </a:xfrm>
          <a:prstGeom prst="rect">
            <a:avLst/>
          </a:prstGeom>
          <a:noFill/>
          <a:ln w="9525">
            <a:solidFill>
              <a:srgbClr val="C0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lang="ru-RU" sz="2800" b="1" dirty="0">
                <a:solidFill>
                  <a:schemeClr val="accent2">
                    <a:lumMod val="75000"/>
                  </a:schemeClr>
                </a:solidFill>
              </a:rPr>
              <a:t>Во время работы необходимо следить за целостностью стеклянных приборов, оборудования и посуды и не допускать использования в работе разбитых предметов.</a:t>
            </a:r>
          </a:p>
        </p:txBody>
      </p:sp>
      <p:pic>
        <p:nvPicPr>
          <p:cNvPr id="10" name="Рисунок 9" descr="chemo.jpg"/>
          <p:cNvPicPr>
            <a:picLocks noChangeAspect="1"/>
          </p:cNvPicPr>
          <p:nvPr/>
        </p:nvPicPr>
        <p:blipFill rotWithShape="1">
          <a:blip r:embed="rId2" cstate="print"/>
          <a:srcRect l="9764"/>
          <a:stretch/>
        </p:blipFill>
        <p:spPr>
          <a:xfrm>
            <a:off x="0" y="2636607"/>
            <a:ext cx="4013653" cy="3108543"/>
          </a:xfrm>
          <a:prstGeom prst="rect">
            <a:avLst/>
          </a:prstGeom>
          <a:ln>
            <a:solidFill>
              <a:srgbClr val="C00000"/>
            </a:solidFill>
          </a:ln>
        </p:spPr>
      </p:pic>
    </p:spTree>
    <p:extLst>
      <p:ext uri="{BB962C8B-B14F-4D97-AF65-F5344CB8AC3E}">
        <p14:creationId xmlns:p14="http://schemas.microsoft.com/office/powerpoint/2010/main" val="286523615"/>
      </p:ext>
    </p:extLst>
  </p:cSld>
  <p:clrMapOvr>
    <a:masterClrMapping/>
  </p:clrMapOvr>
  <p:transition spd="slow">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160" y="3168736"/>
            <a:ext cx="8964840" cy="638989"/>
          </a:xfrm>
        </p:spPr>
        <p:txBody>
          <a:bodyPr vert="horz" lIns="91440" tIns="45720" rIns="91440" bIns="45720" rtlCol="0">
            <a:noAutofit/>
          </a:bodyPr>
          <a:lstStyle/>
          <a:p>
            <a:pPr marL="349250" indent="-349250">
              <a:spcBef>
                <a:spcPts val="2000"/>
              </a:spcBef>
              <a:buClr>
                <a:schemeClr val="accent1">
                  <a:lumMod val="60000"/>
                  <a:lumOff val="40000"/>
                </a:schemeClr>
              </a:buClr>
              <a:buSzPct val="110000"/>
              <a:buFont typeface="Wingdings 2" pitchFamily="18" charset="2"/>
            </a:pPr>
            <a:r>
              <a:rPr lang="ru-RU" sz="5000" b="1" dirty="0">
                <a:solidFill>
                  <a:schemeClr val="accent2">
                    <a:lumMod val="75000"/>
                  </a:schemeClr>
                </a:solidFill>
                <a:latin typeface="+mn-lt"/>
                <a:ea typeface="+mn-ea"/>
                <a:cs typeface="+mn-cs"/>
              </a:rPr>
              <a:t>Сбор и утилизация цитотоксических отходов</a:t>
            </a:r>
            <a:endParaRPr lang="en-US" sz="5000" b="1" dirty="0">
              <a:solidFill>
                <a:schemeClr val="accent2">
                  <a:lumMod val="75000"/>
                </a:schemeClr>
              </a:solidFill>
              <a:latin typeface="+mn-lt"/>
              <a:ea typeface="+mn-ea"/>
              <a:cs typeface="+mn-cs"/>
            </a:endParaRPr>
          </a:p>
        </p:txBody>
      </p:sp>
    </p:spTree>
    <p:extLst>
      <p:ext uri="{BB962C8B-B14F-4D97-AF65-F5344CB8AC3E}">
        <p14:creationId xmlns:p14="http://schemas.microsoft.com/office/powerpoint/2010/main" val="286523615"/>
      </p:ext>
    </p:extLst>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1143" y="217532"/>
            <a:ext cx="7982857" cy="638989"/>
          </a:xfrm>
        </p:spPr>
        <p:txBody>
          <a:bodyPr vert="horz" lIns="91440" tIns="45720" rIns="91440" bIns="45720" rtlCol="0" anchor="ctr" anchorCtr="0">
            <a:noAutofit/>
          </a:bodyPr>
          <a:lstStyle/>
          <a:p>
            <a:r>
              <a:rPr lang="ru-RU" sz="4000" b="1" dirty="0">
                <a:solidFill>
                  <a:schemeClr val="bg1"/>
                </a:solidFill>
              </a:rPr>
              <a:t>Сбор и утилизация цитотоксических отходов</a:t>
            </a:r>
            <a:endParaRPr lang="en-US" sz="4000" b="1" dirty="0">
              <a:solidFill>
                <a:schemeClr val="bg1"/>
              </a:solidFill>
            </a:endParaRPr>
          </a:p>
        </p:txBody>
      </p:sp>
      <p:sp>
        <p:nvSpPr>
          <p:cNvPr id="6" name="Содержимое 5"/>
          <p:cNvSpPr>
            <a:spLocks noGrp="1"/>
          </p:cNvSpPr>
          <p:nvPr>
            <p:ph idx="1"/>
          </p:nvPr>
        </p:nvSpPr>
        <p:spPr>
          <a:xfrm>
            <a:off x="179160" y="1538688"/>
            <a:ext cx="8779783" cy="1610907"/>
          </a:xfrm>
        </p:spPr>
        <p:txBody>
          <a:bodyPr>
            <a:normAutofit/>
          </a:bodyPr>
          <a:lstStyle/>
          <a:p>
            <a:pPr algn="ctr">
              <a:lnSpc>
                <a:spcPct val="114000"/>
              </a:lnSpc>
              <a:spcBef>
                <a:spcPts val="0"/>
              </a:spcBef>
              <a:buNone/>
            </a:pPr>
            <a:r>
              <a:rPr lang="ru-RU" sz="2800" b="1" i="1" u="sng" dirty="0" smtClean="0">
                <a:solidFill>
                  <a:srgbClr val="C00000"/>
                </a:solidFill>
              </a:rPr>
              <a:t>В </a:t>
            </a:r>
            <a:r>
              <a:rPr lang="ru-RU" sz="2800" b="1" i="1" u="sng" dirty="0" smtClean="0">
                <a:solidFill>
                  <a:srgbClr val="C00000"/>
                </a:solidFill>
              </a:rPr>
              <a:t>соответствии с СанПиН 2.1.7.2790-10 </a:t>
            </a:r>
          </a:p>
          <a:p>
            <a:pPr algn="ctr">
              <a:lnSpc>
                <a:spcPct val="114000"/>
              </a:lnSpc>
              <a:spcBef>
                <a:spcPts val="0"/>
              </a:spcBef>
              <a:buNone/>
            </a:pPr>
            <a:r>
              <a:rPr lang="ru-RU" sz="2800" b="1" i="1" u="sng" dirty="0" smtClean="0">
                <a:solidFill>
                  <a:srgbClr val="C00000"/>
                </a:solidFill>
              </a:rPr>
              <a:t>"Санитарно-эпидемиологические требования к обращению с медицинскими отходами" </a:t>
            </a:r>
            <a:endParaRPr lang="ru-RU" sz="2200" b="1" u="sng" dirty="0" smtClean="0">
              <a:solidFill>
                <a:srgbClr val="C00000"/>
              </a:solidFill>
            </a:endParaRPr>
          </a:p>
        </p:txBody>
      </p:sp>
      <p:sp>
        <p:nvSpPr>
          <p:cNvPr id="4" name="Содержимое 5"/>
          <p:cNvSpPr txBox="1">
            <a:spLocks/>
          </p:cNvSpPr>
          <p:nvPr/>
        </p:nvSpPr>
        <p:spPr>
          <a:xfrm>
            <a:off x="135618" y="3717637"/>
            <a:ext cx="8779783" cy="2000978"/>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algn="ctr">
              <a:spcBef>
                <a:spcPts val="0"/>
              </a:spcBef>
              <a:buFont typeface="Wingdings 2" pitchFamily="18" charset="2"/>
              <a:buNone/>
            </a:pPr>
            <a:r>
              <a:rPr lang="ru-RU" sz="2800" b="1" dirty="0" smtClean="0">
                <a:solidFill>
                  <a:schemeClr val="accent2">
                    <a:lumMod val="75000"/>
                  </a:schemeClr>
                </a:solidFill>
              </a:rPr>
              <a:t>в зависимости от степени эпидемиологической и токсикологической опасности, а также негативного воздействия на среду обитания </a:t>
            </a:r>
            <a:r>
              <a:rPr lang="ru-RU" sz="3200" b="1" u="sng" dirty="0" err="1" smtClean="0">
                <a:solidFill>
                  <a:schemeClr val="accent2">
                    <a:lumMod val="75000"/>
                  </a:schemeClr>
                </a:solidFill>
              </a:rPr>
              <a:t>цитостатики</a:t>
            </a:r>
            <a:r>
              <a:rPr lang="ru-RU" sz="3200" b="1" u="sng" dirty="0" smtClean="0">
                <a:solidFill>
                  <a:schemeClr val="accent2">
                    <a:lumMod val="75000"/>
                  </a:schemeClr>
                </a:solidFill>
              </a:rPr>
              <a:t> относятся к классу «Г»</a:t>
            </a:r>
            <a:endParaRPr lang="ru-RU" sz="2200" b="1" u="sng" dirty="0" smtClean="0">
              <a:solidFill>
                <a:schemeClr val="accent2">
                  <a:lumMod val="75000"/>
                </a:schemeClr>
              </a:solidFill>
            </a:endParaRPr>
          </a:p>
          <a:p>
            <a:pPr>
              <a:buFont typeface="Wingdings 2" pitchFamily="18" charset="2"/>
              <a:buNone/>
            </a:pPr>
            <a:endParaRPr lang="ru-RU" sz="2200" b="1" u="sng" dirty="0" smtClean="0">
              <a:solidFill>
                <a:schemeClr val="accent2">
                  <a:lumMod val="75000"/>
                </a:schemeClr>
              </a:solidFill>
            </a:endParaRPr>
          </a:p>
          <a:p>
            <a:pPr>
              <a:buFont typeface="Wingdings 2" pitchFamily="18" charset="2"/>
              <a:buNone/>
            </a:pPr>
            <a:endParaRPr lang="ru-RU" sz="2200" b="1" u="sng" dirty="0" smtClean="0">
              <a:solidFill>
                <a:schemeClr val="accent2">
                  <a:lumMod val="75000"/>
                </a:schemeClr>
              </a:solidFill>
            </a:endParaRPr>
          </a:p>
          <a:p>
            <a:endParaRPr lang="ru-RU" dirty="0">
              <a:solidFill>
                <a:schemeClr val="accent2">
                  <a:lumMod val="75000"/>
                </a:schemeClr>
              </a:solidFill>
            </a:endParaRPr>
          </a:p>
        </p:txBody>
      </p:sp>
    </p:spTree>
    <p:extLst>
      <p:ext uri="{BB962C8B-B14F-4D97-AF65-F5344CB8AC3E}">
        <p14:creationId xmlns:p14="http://schemas.microsoft.com/office/powerpoint/2010/main" val="286523615"/>
      </p:ext>
    </p:extLst>
  </p:cSld>
  <p:clrMapOvr>
    <a:masterClrMapping/>
  </p:clrMapOvr>
  <p:transition spd="slow">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1770" y="217710"/>
            <a:ext cx="7540171" cy="638989"/>
          </a:xfrm>
        </p:spPr>
        <p:txBody>
          <a:bodyPr vert="horz" lIns="91440" tIns="45720" rIns="91440" bIns="45720" rtlCol="0" anchor="ctr" anchorCtr="0">
            <a:noAutofit/>
          </a:bodyPr>
          <a:lstStyle/>
          <a:p>
            <a:r>
              <a:rPr lang="ru-RU" sz="4000" b="1" dirty="0">
                <a:solidFill>
                  <a:schemeClr val="bg1"/>
                </a:solidFill>
              </a:rPr>
              <a:t>Сбор и утилизация цитотоксических отходов</a:t>
            </a:r>
            <a:endParaRPr lang="en-US" sz="4000" b="1" dirty="0">
              <a:solidFill>
                <a:schemeClr val="bg1"/>
              </a:solidFill>
            </a:endParaRPr>
          </a:p>
        </p:txBody>
      </p:sp>
      <p:sp>
        <p:nvSpPr>
          <p:cNvPr id="6" name="Содержимое 5"/>
          <p:cNvSpPr>
            <a:spLocks noGrp="1"/>
          </p:cNvSpPr>
          <p:nvPr>
            <p:ph idx="1"/>
          </p:nvPr>
        </p:nvSpPr>
        <p:spPr>
          <a:xfrm>
            <a:off x="-130628" y="1262745"/>
            <a:ext cx="9118600" cy="1581188"/>
          </a:xfrm>
        </p:spPr>
        <p:txBody>
          <a:bodyPr>
            <a:normAutofit/>
          </a:bodyPr>
          <a:lstStyle/>
          <a:p>
            <a:pPr algn="ctr">
              <a:buNone/>
            </a:pPr>
            <a:r>
              <a:rPr lang="ru-RU" sz="2000" dirty="0" smtClean="0"/>
              <a:t>	</a:t>
            </a:r>
            <a:r>
              <a:rPr lang="ru-RU" sz="2800" b="1" dirty="0" smtClean="0">
                <a:solidFill>
                  <a:srgbClr val="C00000"/>
                </a:solidFill>
              </a:rPr>
              <a:t>Сбор </a:t>
            </a:r>
            <a:r>
              <a:rPr lang="ru-RU" sz="2800" b="1" dirty="0" smtClean="0">
                <a:solidFill>
                  <a:srgbClr val="C00000"/>
                </a:solidFill>
              </a:rPr>
              <a:t>и временное хранение отходов класса Г осуществляется в маркированные емкости, - "отходы. Класс Г</a:t>
            </a:r>
            <a:r>
              <a:rPr lang="ru-RU" sz="2800" b="1" dirty="0" smtClean="0">
                <a:solidFill>
                  <a:srgbClr val="C00000"/>
                </a:solidFill>
              </a:rPr>
              <a:t>"</a:t>
            </a:r>
            <a:endParaRPr lang="ru-RU" dirty="0"/>
          </a:p>
        </p:txBody>
      </p:sp>
      <p:pic>
        <p:nvPicPr>
          <p:cNvPr id="4" name="Рисунок 3" descr="medicinskie-othodi-klassa-g.jpg"/>
          <p:cNvPicPr>
            <a:picLocks noChangeAspect="1"/>
          </p:cNvPicPr>
          <p:nvPr/>
        </p:nvPicPr>
        <p:blipFill>
          <a:blip r:embed="rId2" cstate="print"/>
          <a:srcRect l="22260" t="14519" r="18364" b="11714"/>
          <a:stretch>
            <a:fillRect/>
          </a:stretch>
        </p:blipFill>
        <p:spPr>
          <a:xfrm>
            <a:off x="298203" y="2843933"/>
            <a:ext cx="3519054" cy="3471943"/>
          </a:xfrm>
          <a:prstGeom prst="rect">
            <a:avLst/>
          </a:prstGeom>
          <a:ln w="19050">
            <a:solidFill>
              <a:schemeClr val="accent1">
                <a:lumMod val="75000"/>
              </a:schemeClr>
            </a:solidFill>
          </a:ln>
          <a:effectLst>
            <a:outerShdw blurRad="50800" dist="88900" dir="2700000" algn="tl" rotWithShape="0">
              <a:prstClr val="black">
                <a:alpha val="40000"/>
              </a:prstClr>
            </a:outerShdw>
          </a:effectLst>
        </p:spPr>
      </p:pic>
      <p:pic>
        <p:nvPicPr>
          <p:cNvPr id="10" name="Рисунок 9" descr="klass A.jpg"/>
          <p:cNvPicPr>
            <a:picLocks noChangeAspect="1"/>
          </p:cNvPicPr>
          <p:nvPr/>
        </p:nvPicPr>
        <p:blipFill>
          <a:blip r:embed="rId3" cstate="print">
            <a:clrChange>
              <a:clrFrom>
                <a:srgbClr val="FFFFFF"/>
              </a:clrFrom>
              <a:clrTo>
                <a:srgbClr val="FFFFFF">
                  <a:alpha val="0"/>
                </a:srgbClr>
              </a:clrTo>
            </a:clrChange>
          </a:blip>
          <a:stretch>
            <a:fillRect/>
          </a:stretch>
        </p:blipFill>
        <p:spPr>
          <a:xfrm>
            <a:off x="4733103" y="3235075"/>
            <a:ext cx="4254869" cy="3254974"/>
          </a:xfrm>
          <a:prstGeom prst="rect">
            <a:avLst/>
          </a:prstGeom>
        </p:spPr>
      </p:pic>
      <p:pic>
        <p:nvPicPr>
          <p:cNvPr id="11" name="Рисунок 10" descr="PB190021_200.jpg"/>
          <p:cNvPicPr>
            <a:picLocks noChangeAspect="1"/>
          </p:cNvPicPr>
          <p:nvPr/>
        </p:nvPicPr>
        <p:blipFill>
          <a:blip r:embed="rId4" cstate="print">
            <a:clrChange>
              <a:clrFrom>
                <a:srgbClr val="FFFFFF"/>
              </a:clrFrom>
              <a:clrTo>
                <a:srgbClr val="FFFFFF">
                  <a:alpha val="0"/>
                </a:srgbClr>
              </a:clrTo>
            </a:clrChange>
          </a:blip>
          <a:stretch>
            <a:fillRect/>
          </a:stretch>
        </p:blipFill>
        <p:spPr>
          <a:xfrm>
            <a:off x="4039244" y="2728686"/>
            <a:ext cx="4110252" cy="3411510"/>
          </a:xfrm>
          <a:prstGeom prst="rect">
            <a:avLst/>
          </a:prstGeom>
        </p:spPr>
      </p:pic>
    </p:spTree>
    <p:extLst>
      <p:ext uri="{BB962C8B-B14F-4D97-AF65-F5344CB8AC3E}">
        <p14:creationId xmlns:p14="http://schemas.microsoft.com/office/powerpoint/2010/main" val="286523615"/>
      </p:ext>
    </p:extLst>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901" y="58064"/>
            <a:ext cx="8042276" cy="916042"/>
          </a:xfrm>
        </p:spPr>
        <p:txBody>
          <a:bodyPr anchor="ctr" anchorCtr="0"/>
          <a:lstStyle/>
          <a:p>
            <a:r>
              <a:rPr lang="ru-RU" sz="6600" b="1" dirty="0" smtClean="0">
                <a:solidFill>
                  <a:schemeClr val="bg1"/>
                </a:solidFill>
              </a:rPr>
              <a:t>Задачи</a:t>
            </a:r>
            <a:endParaRPr lang="en-US" sz="6600" b="1" dirty="0">
              <a:solidFill>
                <a:schemeClr val="bg1"/>
              </a:solidFill>
            </a:endParaRPr>
          </a:p>
        </p:txBody>
      </p:sp>
      <p:sp>
        <p:nvSpPr>
          <p:cNvPr id="3" name="Content Placeholder 2"/>
          <p:cNvSpPr>
            <a:spLocks noGrp="1"/>
          </p:cNvSpPr>
          <p:nvPr>
            <p:ph idx="1"/>
          </p:nvPr>
        </p:nvSpPr>
        <p:spPr>
          <a:xfrm>
            <a:off x="43542" y="1422398"/>
            <a:ext cx="9144000" cy="4833257"/>
          </a:xfrm>
        </p:spPr>
        <p:txBody>
          <a:bodyPr>
            <a:normAutofit/>
          </a:bodyPr>
          <a:lstStyle/>
          <a:p>
            <a:pPr marL="449263" indent="-449263">
              <a:spcBef>
                <a:spcPts val="0"/>
              </a:spcBef>
              <a:spcAft>
                <a:spcPts val="3600"/>
              </a:spcAft>
              <a:buClr>
                <a:srgbClr val="C00000"/>
              </a:buClr>
              <a:buFont typeface="Wingdings" pitchFamily="2" charset="2"/>
              <a:buChar char="v"/>
            </a:pPr>
            <a:r>
              <a:rPr lang="ru-RU" sz="3000" b="1" dirty="0" smtClean="0">
                <a:solidFill>
                  <a:schemeClr val="accent2">
                    <a:lumMod val="75000"/>
                  </a:schemeClr>
                </a:solidFill>
              </a:rPr>
              <a:t>Обсудить возможные риски, связанные </a:t>
            </a:r>
            <a:r>
              <a:rPr lang="ru-RU" sz="3000" b="1" dirty="0" smtClean="0">
                <a:solidFill>
                  <a:schemeClr val="accent2">
                    <a:lumMod val="75000"/>
                  </a:schemeClr>
                </a:solidFill>
              </a:rPr>
              <a:t>            с </a:t>
            </a:r>
            <a:r>
              <a:rPr lang="ru-RU" sz="3000" b="1" dirty="0" smtClean="0">
                <a:solidFill>
                  <a:schemeClr val="accent2">
                    <a:lumMod val="75000"/>
                  </a:schemeClr>
                </a:solidFill>
              </a:rPr>
              <a:t>обращением и воздействием химиотерапии и </a:t>
            </a:r>
            <a:r>
              <a:rPr lang="ru-RU" sz="3000" b="1" dirty="0" smtClean="0">
                <a:solidFill>
                  <a:schemeClr val="accent2">
                    <a:lumMod val="75000"/>
                  </a:schemeClr>
                </a:solidFill>
              </a:rPr>
              <a:t>биотерапии. </a:t>
            </a:r>
            <a:endParaRPr lang="ru-RU" sz="3000" b="1" dirty="0" smtClean="0">
              <a:solidFill>
                <a:schemeClr val="accent2">
                  <a:lumMod val="75000"/>
                </a:schemeClr>
              </a:solidFill>
            </a:endParaRPr>
          </a:p>
          <a:p>
            <a:pPr marL="449263" indent="-449263">
              <a:spcBef>
                <a:spcPts val="0"/>
              </a:spcBef>
              <a:spcAft>
                <a:spcPts val="3600"/>
              </a:spcAft>
              <a:buClr>
                <a:srgbClr val="C00000"/>
              </a:buClr>
              <a:buFont typeface="Wingdings" pitchFamily="2" charset="2"/>
              <a:buChar char="v"/>
            </a:pPr>
            <a:r>
              <a:rPr lang="ru-RU" sz="3000" b="1" dirty="0" smtClean="0">
                <a:solidFill>
                  <a:schemeClr val="accent2">
                    <a:lumMod val="75000"/>
                  </a:schemeClr>
                </a:solidFill>
              </a:rPr>
              <a:t>Рассмотреть приемы безопасного обращения с </a:t>
            </a:r>
            <a:r>
              <a:rPr lang="ru-RU" sz="3000" b="1" dirty="0" smtClean="0">
                <a:solidFill>
                  <a:schemeClr val="accent2">
                    <a:lumMod val="75000"/>
                  </a:schemeClr>
                </a:solidFill>
              </a:rPr>
              <a:t>химиопрепаратами.</a:t>
            </a:r>
            <a:endParaRPr lang="en-US" sz="3000" b="1" dirty="0" smtClean="0">
              <a:solidFill>
                <a:schemeClr val="accent2">
                  <a:lumMod val="75000"/>
                </a:schemeClr>
              </a:solidFill>
            </a:endParaRPr>
          </a:p>
          <a:p>
            <a:pPr marL="449263" indent="-449263">
              <a:spcBef>
                <a:spcPts val="0"/>
              </a:spcBef>
              <a:buClr>
                <a:srgbClr val="C00000"/>
              </a:buClr>
              <a:buFont typeface="Wingdings" pitchFamily="2" charset="2"/>
              <a:buChar char="v"/>
            </a:pPr>
            <a:r>
              <a:rPr lang="ru-RU" sz="3000" b="1" dirty="0" smtClean="0">
                <a:solidFill>
                  <a:schemeClr val="accent2">
                    <a:lumMod val="75000"/>
                  </a:schemeClr>
                </a:solidFill>
              </a:rPr>
              <a:t>Обсудить экстренные ситуации, связанные с </a:t>
            </a:r>
            <a:r>
              <a:rPr lang="ru-RU" sz="3000" b="1" dirty="0" smtClean="0">
                <a:solidFill>
                  <a:schemeClr val="accent2">
                    <a:lumMod val="75000"/>
                  </a:schemeClr>
                </a:solidFill>
              </a:rPr>
              <a:t>химиотерапией, </a:t>
            </a:r>
            <a:r>
              <a:rPr lang="ru-RU" sz="3000" b="1" dirty="0" smtClean="0">
                <a:solidFill>
                  <a:schemeClr val="accent2">
                    <a:lumMod val="75000"/>
                  </a:schemeClr>
                </a:solidFill>
              </a:rPr>
              <a:t>и рекомендуемые алгоритмы </a:t>
            </a:r>
            <a:r>
              <a:rPr lang="ru-RU" sz="3000" b="1" dirty="0" smtClean="0">
                <a:solidFill>
                  <a:schemeClr val="accent2">
                    <a:lumMod val="75000"/>
                  </a:schemeClr>
                </a:solidFill>
              </a:rPr>
              <a:t>действий.</a:t>
            </a:r>
            <a:endParaRPr lang="en-US" sz="3000" dirty="0" smtClean="0">
              <a:solidFill>
                <a:schemeClr val="accent2">
                  <a:lumMod val="75000"/>
                </a:schemeClr>
              </a:solidFill>
            </a:endParaRPr>
          </a:p>
          <a:p>
            <a:pPr>
              <a:spcBef>
                <a:spcPts val="0"/>
              </a:spcBef>
              <a:spcAft>
                <a:spcPts val="3000"/>
              </a:spcAft>
            </a:pPr>
            <a:endParaRPr lang="en-US" sz="3000" dirty="0">
              <a:solidFill>
                <a:schemeClr val="accent2">
                  <a:lumMod val="75000"/>
                </a:schemeClr>
              </a:solidFill>
            </a:endParaRPr>
          </a:p>
        </p:txBody>
      </p:sp>
    </p:spTree>
    <p:extLst>
      <p:ext uri="{BB962C8B-B14F-4D97-AF65-F5344CB8AC3E}">
        <p14:creationId xmlns:p14="http://schemas.microsoft.com/office/powerpoint/2010/main" val="213222705"/>
      </p:ext>
    </p:extLst>
  </p:cSld>
  <p:clrMapOvr>
    <a:masterClrMapping/>
  </p:clrMapOvr>
  <p:transition spd="slow">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8857" y="197647"/>
            <a:ext cx="8040913" cy="632653"/>
          </a:xfrm>
        </p:spPr>
        <p:txBody>
          <a:bodyPr vert="horz" lIns="91440" tIns="45720" rIns="91440" bIns="45720" rtlCol="0" anchor="ctr" anchorCtr="0">
            <a:noAutofit/>
          </a:bodyPr>
          <a:lstStyle/>
          <a:p>
            <a:r>
              <a:rPr lang="ru-RU" sz="4000" b="1" dirty="0" smtClean="0">
                <a:solidFill>
                  <a:schemeClr val="bg1"/>
                </a:solidFill>
              </a:rPr>
              <a:t>При </a:t>
            </a:r>
            <a:r>
              <a:rPr lang="ru-RU" sz="4000" b="1" dirty="0">
                <a:solidFill>
                  <a:schemeClr val="bg1"/>
                </a:solidFill>
              </a:rPr>
              <a:t>сборе медицинских отходов запрещается:</a:t>
            </a:r>
          </a:p>
        </p:txBody>
      </p:sp>
      <p:sp>
        <p:nvSpPr>
          <p:cNvPr id="4" name="Content Placeholder 2"/>
          <p:cNvSpPr txBox="1">
            <a:spLocks/>
          </p:cNvSpPr>
          <p:nvPr/>
        </p:nvSpPr>
        <p:spPr>
          <a:xfrm>
            <a:off x="1" y="1364343"/>
            <a:ext cx="9143999" cy="5181600"/>
          </a:xfrm>
          <a:prstGeom prst="rect">
            <a:avLst/>
          </a:prstGeom>
        </p:spPr>
        <p:txBody>
          <a:bodyPr vert="horz" lIns="91440" tIns="45720" rIns="91440" bIns="45720" rtlCol="0">
            <a:normAutofit fontScale="77500" lnSpcReduction="20000"/>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449263" lvl="1" indent="-449263">
              <a:lnSpc>
                <a:spcPct val="120000"/>
              </a:lnSpc>
              <a:spcBef>
                <a:spcPts val="0"/>
              </a:spcBef>
              <a:spcAft>
                <a:spcPts val="2400"/>
              </a:spcAft>
              <a:buClr>
                <a:srgbClr val="C00000"/>
              </a:buClr>
              <a:buFont typeface="Wingdings" pitchFamily="2" charset="2"/>
              <a:buChar char="v"/>
            </a:pPr>
            <a:r>
              <a:rPr lang="ru-RU" sz="3100" b="1" dirty="0" smtClean="0">
                <a:solidFill>
                  <a:schemeClr val="accent2">
                    <a:lumMod val="75000"/>
                  </a:schemeClr>
                </a:solidFill>
              </a:rPr>
              <a:t>Осуществлять любые операции с отходами без перчаток или необходимых средств индивидуальной защиты и спецодежды.</a:t>
            </a:r>
          </a:p>
          <a:p>
            <a:pPr marL="449263" lvl="1" indent="-449263">
              <a:lnSpc>
                <a:spcPct val="120000"/>
              </a:lnSpc>
              <a:spcBef>
                <a:spcPts val="0"/>
              </a:spcBef>
              <a:spcAft>
                <a:spcPts val="2400"/>
              </a:spcAft>
              <a:buClr>
                <a:srgbClr val="C00000"/>
              </a:buClr>
              <a:buFont typeface="Wingdings" pitchFamily="2" charset="2"/>
              <a:buChar char="v"/>
            </a:pPr>
            <a:r>
              <a:rPr lang="ru-RU" sz="3100" b="1" dirty="0" smtClean="0">
                <a:solidFill>
                  <a:schemeClr val="accent2">
                    <a:lumMod val="75000"/>
                  </a:schemeClr>
                </a:solidFill>
              </a:rPr>
              <a:t>Использовать мягкую одноразовую упаковку для сбора острого медицинского инструментария и иных острых (битых стеклянных) предметов.</a:t>
            </a:r>
          </a:p>
          <a:p>
            <a:pPr marL="449263" lvl="1" indent="-449263">
              <a:lnSpc>
                <a:spcPct val="120000"/>
              </a:lnSpc>
              <a:spcBef>
                <a:spcPts val="0"/>
              </a:spcBef>
              <a:spcAft>
                <a:spcPts val="2400"/>
              </a:spcAft>
              <a:buClr>
                <a:srgbClr val="C00000"/>
              </a:buClr>
              <a:buFont typeface="Wingdings" pitchFamily="2" charset="2"/>
              <a:buChar char="v"/>
            </a:pPr>
            <a:r>
              <a:rPr lang="ru-RU" sz="3100" b="1" dirty="0" smtClean="0">
                <a:solidFill>
                  <a:schemeClr val="accent2">
                    <a:lumMod val="75000"/>
                  </a:schemeClr>
                </a:solidFill>
              </a:rPr>
              <a:t>Устанавливать одноразовые и многоразовые ёмкости для сбора отходов на расстоянии менее 1 м от нагревательных приборов.</a:t>
            </a:r>
          </a:p>
          <a:p>
            <a:pPr marL="449263" lvl="1" indent="-449263">
              <a:lnSpc>
                <a:spcPct val="120000"/>
              </a:lnSpc>
              <a:spcBef>
                <a:spcPts val="0"/>
              </a:spcBef>
              <a:spcAft>
                <a:spcPts val="2400"/>
              </a:spcAft>
              <a:buClr>
                <a:srgbClr val="C00000"/>
              </a:buClr>
              <a:buFont typeface="Wingdings" pitchFamily="2" charset="2"/>
              <a:buChar char="v"/>
            </a:pPr>
            <a:r>
              <a:rPr lang="ru-RU" sz="3100" b="1" dirty="0" smtClean="0">
                <a:solidFill>
                  <a:schemeClr val="accent2">
                    <a:lumMod val="75000"/>
                  </a:schemeClr>
                </a:solidFill>
              </a:rPr>
              <a:t>Химиопрепараты запрещено сливать в дренажную систему или контейнеры с мусором.</a:t>
            </a:r>
            <a:endParaRPr lang="en-US" sz="3100" b="1" dirty="0">
              <a:solidFill>
                <a:schemeClr val="accent2">
                  <a:lumMod val="75000"/>
                </a:schemeClr>
              </a:solidFill>
            </a:endParaRPr>
          </a:p>
        </p:txBody>
      </p:sp>
    </p:spTree>
    <p:extLst>
      <p:ext uri="{BB962C8B-B14F-4D97-AF65-F5344CB8AC3E}">
        <p14:creationId xmlns:p14="http://schemas.microsoft.com/office/powerpoint/2010/main" val="4029821753"/>
      </p:ext>
    </p:extLst>
  </p:cSld>
  <p:clrMapOvr>
    <a:masterClrMapping/>
  </p:clrMapOvr>
  <p:transition spd="slow">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0459" y="35004"/>
            <a:ext cx="7736114" cy="951967"/>
          </a:xfrm>
        </p:spPr>
        <p:txBody>
          <a:bodyPr vert="horz" lIns="91440" tIns="45720" rIns="91440" bIns="45720" rtlCol="0" anchor="ctr" anchorCtr="0">
            <a:noAutofit/>
          </a:bodyPr>
          <a:lstStyle/>
          <a:p>
            <a:r>
              <a:rPr lang="ru-RU" sz="4000" b="1" dirty="0">
                <a:solidFill>
                  <a:schemeClr val="bg1"/>
                </a:solidFill>
              </a:rPr>
              <a:t>Действия в случае контакта </a:t>
            </a:r>
            <a:r>
              <a:rPr lang="ru-RU" sz="4000" b="1" dirty="0" smtClean="0">
                <a:solidFill>
                  <a:schemeClr val="bg1"/>
                </a:solidFill>
              </a:rPr>
              <a:t> с </a:t>
            </a:r>
            <a:r>
              <a:rPr lang="ru-RU" sz="4000" b="1" dirty="0">
                <a:solidFill>
                  <a:schemeClr val="bg1"/>
                </a:solidFill>
              </a:rPr>
              <a:t>препаратами</a:t>
            </a:r>
            <a:endParaRPr lang="en-US" sz="4000" b="1" dirty="0">
              <a:solidFill>
                <a:schemeClr val="bg1"/>
              </a:solidFill>
            </a:endParaRPr>
          </a:p>
        </p:txBody>
      </p:sp>
      <p:sp>
        <p:nvSpPr>
          <p:cNvPr id="3" name="Content Placeholder 2"/>
          <p:cNvSpPr>
            <a:spLocks noGrp="1"/>
          </p:cNvSpPr>
          <p:nvPr>
            <p:ph idx="1"/>
          </p:nvPr>
        </p:nvSpPr>
        <p:spPr>
          <a:xfrm>
            <a:off x="0" y="1306285"/>
            <a:ext cx="9144000" cy="5341257"/>
          </a:xfrm>
        </p:spPr>
        <p:txBody>
          <a:bodyPr vert="horz" lIns="91440" tIns="45720" rIns="91440" bIns="45720" rtlCol="0">
            <a:noAutofit/>
          </a:bodyPr>
          <a:lstStyle/>
          <a:p>
            <a:pPr marL="449263" lvl="1" indent="-449263">
              <a:lnSpc>
                <a:spcPct val="110000"/>
              </a:lnSpc>
              <a:spcBef>
                <a:spcPts val="0"/>
              </a:spcBef>
              <a:spcAft>
                <a:spcPts val="2000"/>
              </a:spcAft>
              <a:buClr>
                <a:srgbClr val="C00000"/>
              </a:buClr>
              <a:buFont typeface="Wingdings" pitchFamily="2" charset="2"/>
              <a:buChar char="v"/>
            </a:pPr>
            <a:r>
              <a:rPr lang="ru-RU" sz="1800" b="1" dirty="0">
                <a:solidFill>
                  <a:schemeClr val="accent2">
                    <a:lumMod val="75000"/>
                  </a:schemeClr>
                </a:solidFill>
              </a:rPr>
              <a:t>ГЛАЗА</a:t>
            </a:r>
            <a:r>
              <a:rPr lang="en-US" sz="1800" b="1" dirty="0">
                <a:solidFill>
                  <a:schemeClr val="accent2">
                    <a:lumMod val="75000"/>
                  </a:schemeClr>
                </a:solidFill>
              </a:rPr>
              <a:t>:  </a:t>
            </a:r>
            <a:r>
              <a:rPr lang="ru-RU" sz="1800" b="1" dirty="0">
                <a:solidFill>
                  <a:schemeClr val="accent2">
                    <a:lumMod val="75000"/>
                  </a:schemeClr>
                </a:solidFill>
              </a:rPr>
              <a:t>промойте глаза в </a:t>
            </a:r>
            <a:r>
              <a:rPr lang="ru-RU" sz="1800" b="1" dirty="0" smtClean="0">
                <a:solidFill>
                  <a:schemeClr val="accent2">
                    <a:lumMod val="75000"/>
                  </a:schemeClr>
                </a:solidFill>
              </a:rPr>
              <a:t>течение </a:t>
            </a:r>
            <a:r>
              <a:rPr lang="ru-RU" sz="1800" b="1" dirty="0">
                <a:solidFill>
                  <a:schemeClr val="accent2">
                    <a:lumMod val="75000"/>
                  </a:schemeClr>
                </a:solidFill>
              </a:rPr>
              <a:t>15 минут в аппарате для мытья глаз или с использованием </a:t>
            </a:r>
            <a:r>
              <a:rPr lang="ru-RU" sz="1800" b="1" dirty="0" err="1">
                <a:solidFill>
                  <a:schemeClr val="accent2">
                    <a:lumMod val="75000"/>
                  </a:schemeClr>
                </a:solidFill>
              </a:rPr>
              <a:t>физраствора</a:t>
            </a:r>
            <a:r>
              <a:rPr lang="ru-RU" sz="1800" b="1" dirty="0">
                <a:solidFill>
                  <a:schemeClr val="accent2">
                    <a:lumMod val="75000"/>
                  </a:schemeClr>
                </a:solidFill>
              </a:rPr>
              <a:t>. Не трите глаза. </a:t>
            </a:r>
            <a:r>
              <a:rPr lang="ru-RU" sz="1800" b="1" dirty="0">
                <a:solidFill>
                  <a:schemeClr val="accent2">
                    <a:lumMod val="75000"/>
                  </a:schemeClr>
                </a:solidFill>
              </a:rPr>
              <a:t>Обратитесь за экстренной медицинской </a:t>
            </a:r>
            <a:r>
              <a:rPr lang="ru-RU" sz="1800" b="1" dirty="0" smtClean="0">
                <a:solidFill>
                  <a:schemeClr val="accent2">
                    <a:lumMod val="75000"/>
                  </a:schemeClr>
                </a:solidFill>
              </a:rPr>
              <a:t>помощью.</a:t>
            </a:r>
            <a:endParaRPr lang="ru-RU" sz="1800" b="1" dirty="0">
              <a:solidFill>
                <a:schemeClr val="accent2">
                  <a:lumMod val="75000"/>
                </a:schemeClr>
              </a:solidFill>
            </a:endParaRPr>
          </a:p>
          <a:p>
            <a:pPr marL="449263" lvl="1" indent="-449263">
              <a:lnSpc>
                <a:spcPct val="110000"/>
              </a:lnSpc>
              <a:spcBef>
                <a:spcPts val="0"/>
              </a:spcBef>
              <a:spcAft>
                <a:spcPts val="2000"/>
              </a:spcAft>
              <a:buClr>
                <a:srgbClr val="C00000"/>
              </a:buClr>
              <a:buFont typeface="Wingdings" pitchFamily="2" charset="2"/>
              <a:buChar char="v"/>
            </a:pPr>
            <a:r>
              <a:rPr lang="ru-RU" sz="1800" b="1" dirty="0">
                <a:solidFill>
                  <a:schemeClr val="accent2">
                    <a:lumMod val="75000"/>
                  </a:schemeClr>
                </a:solidFill>
              </a:rPr>
              <a:t>КОНТАКТ С КОЖЕЙ: снимите зараженную или потенциально зараженную одежду/обувь. Тщательно вымойте кожу водой с мылом. Обратитесь за медицинской помощью.</a:t>
            </a:r>
            <a:endParaRPr lang="en-US" sz="1800" b="1" dirty="0">
              <a:solidFill>
                <a:schemeClr val="accent2">
                  <a:lumMod val="75000"/>
                </a:schemeClr>
              </a:solidFill>
            </a:endParaRPr>
          </a:p>
          <a:p>
            <a:pPr marL="449263" lvl="1" indent="-449263">
              <a:lnSpc>
                <a:spcPct val="110000"/>
              </a:lnSpc>
              <a:spcBef>
                <a:spcPts val="0"/>
              </a:spcBef>
              <a:spcAft>
                <a:spcPts val="2000"/>
              </a:spcAft>
              <a:buClr>
                <a:srgbClr val="C00000"/>
              </a:buClr>
              <a:buFont typeface="Wingdings" pitchFamily="2" charset="2"/>
              <a:buChar char="v"/>
            </a:pPr>
            <a:r>
              <a:rPr lang="ru-RU" sz="1800" b="1" dirty="0">
                <a:solidFill>
                  <a:schemeClr val="accent2">
                    <a:lumMod val="75000"/>
                  </a:schemeClr>
                </a:solidFill>
              </a:rPr>
              <a:t>ИНГАЛЯЦИЯ: покиньте зону заражения. Обратитесь за медицинской помощью.</a:t>
            </a:r>
            <a:endParaRPr lang="en-US" sz="1800" b="1" dirty="0">
              <a:solidFill>
                <a:schemeClr val="accent2">
                  <a:lumMod val="75000"/>
                </a:schemeClr>
              </a:solidFill>
            </a:endParaRPr>
          </a:p>
          <a:p>
            <a:pPr marL="449263" lvl="1" indent="-449263">
              <a:lnSpc>
                <a:spcPct val="110000"/>
              </a:lnSpc>
              <a:spcBef>
                <a:spcPts val="0"/>
              </a:spcBef>
              <a:spcAft>
                <a:spcPts val="2000"/>
              </a:spcAft>
              <a:buClr>
                <a:srgbClr val="C00000"/>
              </a:buClr>
              <a:buFont typeface="Wingdings" pitchFamily="2" charset="2"/>
              <a:buChar char="v"/>
            </a:pPr>
            <a:r>
              <a:rPr lang="ru-RU" sz="1800" b="1" dirty="0">
                <a:solidFill>
                  <a:schemeClr val="accent2">
                    <a:lumMod val="75000"/>
                  </a:schemeClr>
                </a:solidFill>
              </a:rPr>
              <a:t>ПРОГЛАТЫВАНИЕ: Сдерживайте или не вызывайте искусственно рвоту, чтобы не нанести вред пищеводу и не вызвать попадания в легкие. Обратитесь за медицинской помощью.</a:t>
            </a:r>
            <a:endParaRPr lang="en-US" sz="1800" b="1" dirty="0">
              <a:solidFill>
                <a:schemeClr val="accent2">
                  <a:lumMod val="75000"/>
                </a:schemeClr>
              </a:solidFill>
            </a:endParaRPr>
          </a:p>
          <a:p>
            <a:pPr marL="449263" lvl="1" indent="-449263">
              <a:lnSpc>
                <a:spcPct val="110000"/>
              </a:lnSpc>
              <a:spcBef>
                <a:spcPts val="0"/>
              </a:spcBef>
              <a:spcAft>
                <a:spcPts val="2000"/>
              </a:spcAft>
              <a:buClr>
                <a:srgbClr val="C00000"/>
              </a:buClr>
              <a:buFont typeface="Wingdings" pitchFamily="2" charset="2"/>
              <a:buChar char="v"/>
            </a:pPr>
            <a:r>
              <a:rPr lang="ru-RU" sz="1800" b="1" dirty="0">
                <a:solidFill>
                  <a:schemeClr val="accent2">
                    <a:lumMod val="75000"/>
                  </a:schemeClr>
                </a:solidFill>
              </a:rPr>
              <a:t>Во всех перечисленных случаях используйте </a:t>
            </a:r>
            <a:r>
              <a:rPr lang="ru-RU" sz="1800" b="1" dirty="0" smtClean="0">
                <a:solidFill>
                  <a:schemeClr val="accent2">
                    <a:lumMod val="75000"/>
                  </a:schemeClr>
                </a:solidFill>
              </a:rPr>
              <a:t>документы </a:t>
            </a:r>
            <a:r>
              <a:rPr lang="ru-RU" sz="1800" b="1" dirty="0">
                <a:solidFill>
                  <a:schemeClr val="accent2">
                    <a:lumMod val="75000"/>
                  </a:schemeClr>
                </a:solidFill>
              </a:rPr>
              <a:t>с данными по безопасности обращения с заражающим веществом или иные источники информации об этих препаратах.</a:t>
            </a:r>
            <a:endParaRPr lang="en-US" sz="1800" b="1" dirty="0">
              <a:solidFill>
                <a:schemeClr val="accent2">
                  <a:lumMod val="75000"/>
                </a:schemeClr>
              </a:solidFill>
            </a:endParaRPr>
          </a:p>
        </p:txBody>
      </p:sp>
    </p:spTree>
    <p:extLst>
      <p:ext uri="{BB962C8B-B14F-4D97-AF65-F5344CB8AC3E}">
        <p14:creationId xmlns:p14="http://schemas.microsoft.com/office/powerpoint/2010/main" val="3772070903"/>
      </p:ext>
    </p:extLst>
  </p:cSld>
  <p:clrMapOvr>
    <a:masterClrMapping/>
  </p:clrMapOvr>
  <p:transition spd="slow">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3707" y="145143"/>
            <a:ext cx="7968348" cy="885371"/>
          </a:xfrm>
        </p:spPr>
        <p:txBody>
          <a:bodyPr vert="horz" lIns="91440" tIns="45720" rIns="91440" bIns="45720" rtlCol="0" anchor="ctr" anchorCtr="0">
            <a:noAutofit/>
          </a:bodyPr>
          <a:lstStyle/>
          <a:p>
            <a:r>
              <a:rPr lang="ru-RU" sz="3000" b="1" dirty="0">
                <a:solidFill>
                  <a:schemeClr val="bg1"/>
                </a:solidFill>
              </a:rPr>
              <a:t>Пути попадания  химиотерапевтических препаратов в организм медперсонала</a:t>
            </a:r>
            <a:endParaRPr lang="en-US" sz="3000" b="1" dirty="0">
              <a:solidFill>
                <a:schemeClr val="bg1"/>
              </a:solidFill>
            </a:endParaRPr>
          </a:p>
        </p:txBody>
      </p:sp>
      <p:sp>
        <p:nvSpPr>
          <p:cNvPr id="3" name="Content Placeholder 2"/>
          <p:cNvSpPr>
            <a:spLocks noGrp="1"/>
          </p:cNvSpPr>
          <p:nvPr>
            <p:ph idx="1"/>
          </p:nvPr>
        </p:nvSpPr>
        <p:spPr>
          <a:xfrm>
            <a:off x="203200" y="1480457"/>
            <a:ext cx="8940800" cy="5196114"/>
          </a:xfrm>
        </p:spPr>
        <p:txBody>
          <a:bodyPr vert="horz" lIns="91440" tIns="45720" rIns="91440" bIns="45720" rtlCol="0">
            <a:normAutofit/>
          </a:bodyPr>
          <a:lstStyle/>
          <a:p>
            <a:pPr marL="536575" indent="-536575">
              <a:spcBef>
                <a:spcPts val="0"/>
              </a:spcBef>
              <a:spcAft>
                <a:spcPts val="3600"/>
              </a:spcAft>
              <a:buClr>
                <a:srgbClr val="C00000"/>
              </a:buClr>
              <a:buFont typeface="Wingdings" pitchFamily="2" charset="2"/>
              <a:buChar char="v"/>
            </a:pPr>
            <a:r>
              <a:rPr lang="ru-RU" sz="3000" b="1" dirty="0" smtClean="0">
                <a:solidFill>
                  <a:schemeClr val="accent2">
                    <a:lumMod val="75000"/>
                  </a:schemeClr>
                </a:solidFill>
              </a:rPr>
              <a:t>Ингаляционный. </a:t>
            </a:r>
            <a:endParaRPr lang="en-US" sz="30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r>
              <a:rPr lang="ru-RU" sz="3000" b="1" dirty="0">
                <a:solidFill>
                  <a:schemeClr val="accent2">
                    <a:lumMod val="75000"/>
                  </a:schemeClr>
                </a:solidFill>
              </a:rPr>
              <a:t>Попадание на кожу и на слизистые оболочки пищеварительного тракта и </a:t>
            </a:r>
            <a:r>
              <a:rPr lang="ru-RU" sz="3000" b="1" dirty="0" smtClean="0">
                <a:solidFill>
                  <a:schemeClr val="accent2">
                    <a:lumMod val="75000"/>
                  </a:schemeClr>
                </a:solidFill>
              </a:rPr>
              <a:t>глаз.</a:t>
            </a:r>
            <a:endParaRPr lang="ru-RU" sz="30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r>
              <a:rPr lang="ru-RU" sz="3000" b="1" dirty="0">
                <a:solidFill>
                  <a:schemeClr val="accent2">
                    <a:lumMod val="75000"/>
                  </a:schemeClr>
                </a:solidFill>
              </a:rPr>
              <a:t>Контаминация цитостатическими веществами при неосторожном вскрытии или повреждении </a:t>
            </a:r>
            <a:r>
              <a:rPr lang="ru-RU" sz="3000" b="1" dirty="0" smtClean="0">
                <a:solidFill>
                  <a:schemeClr val="accent2">
                    <a:lumMod val="75000"/>
                  </a:schemeClr>
                </a:solidFill>
              </a:rPr>
              <a:t>флакона.</a:t>
            </a:r>
            <a:endParaRPr lang="en-US" sz="30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r>
              <a:rPr lang="ru-RU" sz="3000" b="1" dirty="0">
                <a:solidFill>
                  <a:schemeClr val="accent2">
                    <a:lumMod val="75000"/>
                  </a:schemeClr>
                </a:solidFill>
              </a:rPr>
              <a:t>Инъекционный </a:t>
            </a:r>
            <a:r>
              <a:rPr lang="ru-RU" sz="3000" b="1" dirty="0" smtClean="0">
                <a:solidFill>
                  <a:schemeClr val="accent2">
                    <a:lumMod val="75000"/>
                  </a:schemeClr>
                </a:solidFill>
              </a:rPr>
              <a:t>путь. </a:t>
            </a:r>
            <a:endParaRPr lang="en-US" sz="3000" b="1" dirty="0">
              <a:solidFill>
                <a:schemeClr val="accent2">
                  <a:lumMod val="75000"/>
                </a:schemeClr>
              </a:solidFill>
            </a:endParaRPr>
          </a:p>
          <a:p>
            <a:pPr marL="449263" indent="-449263">
              <a:spcBef>
                <a:spcPts val="0"/>
              </a:spcBef>
              <a:spcAft>
                <a:spcPts val="3600"/>
              </a:spcAft>
              <a:buClr>
                <a:srgbClr val="C00000"/>
              </a:buClr>
              <a:buFont typeface="Wingdings" pitchFamily="2" charset="2"/>
              <a:buChar char="v"/>
            </a:pPr>
            <a:endParaRPr lang="en-US" sz="3000" b="1" dirty="0">
              <a:solidFill>
                <a:schemeClr val="accent2">
                  <a:lumMod val="75000"/>
                </a:schemeClr>
              </a:solidFill>
            </a:endParaRPr>
          </a:p>
        </p:txBody>
      </p:sp>
    </p:spTree>
    <p:extLst>
      <p:ext uri="{BB962C8B-B14F-4D97-AF65-F5344CB8AC3E}">
        <p14:creationId xmlns:p14="http://schemas.microsoft.com/office/powerpoint/2010/main" val="1913677746"/>
      </p:ext>
    </p:extLst>
  </p:cSld>
  <p:clrMapOvr>
    <a:masterClrMapping/>
  </p:clrMapOvr>
  <p:transition spd="slow">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692" y="195028"/>
            <a:ext cx="8614987" cy="763281"/>
          </a:xfrm>
        </p:spPr>
        <p:txBody>
          <a:bodyPr vert="horz" lIns="91440" tIns="45720" rIns="91440" bIns="45720" rtlCol="0" anchor="ctr" anchorCtr="0">
            <a:noAutofit/>
          </a:bodyPr>
          <a:lstStyle/>
          <a:p>
            <a:r>
              <a:rPr lang="ru-RU" sz="2900" b="1" dirty="0">
                <a:solidFill>
                  <a:schemeClr val="bg1"/>
                </a:solidFill>
              </a:rPr>
              <a:t>Манипуляции, при которых образуются аэрозоли химиотерапевтических препаратов</a:t>
            </a:r>
            <a:endParaRPr lang="en-US" sz="2900" b="1" dirty="0">
              <a:solidFill>
                <a:schemeClr val="bg1"/>
              </a:solidFill>
            </a:endParaRPr>
          </a:p>
        </p:txBody>
      </p:sp>
      <p:sp>
        <p:nvSpPr>
          <p:cNvPr id="3" name="Content Placeholder 2"/>
          <p:cNvSpPr>
            <a:spLocks noGrp="1"/>
          </p:cNvSpPr>
          <p:nvPr>
            <p:ph idx="1"/>
          </p:nvPr>
        </p:nvSpPr>
        <p:spPr>
          <a:xfrm>
            <a:off x="151642" y="1485222"/>
            <a:ext cx="8992358" cy="5445348"/>
          </a:xfrm>
        </p:spPr>
        <p:txBody>
          <a:bodyPr vert="horz" lIns="91440" tIns="45720" rIns="91440" bIns="45720" rtlCol="0">
            <a:normAutofit/>
          </a:bodyPr>
          <a:lstStyle/>
          <a:p>
            <a:pPr marL="536575" indent="-536575">
              <a:spcBef>
                <a:spcPts val="0"/>
              </a:spcBef>
              <a:spcAft>
                <a:spcPts val="3600"/>
              </a:spcAft>
              <a:buClr>
                <a:srgbClr val="C00000"/>
              </a:buClr>
              <a:buFont typeface="Wingdings" pitchFamily="2" charset="2"/>
              <a:buChar char="v"/>
            </a:pPr>
            <a:r>
              <a:rPr lang="ru-RU" sz="3100" b="1" dirty="0">
                <a:solidFill>
                  <a:schemeClr val="accent2">
                    <a:lumMod val="75000"/>
                  </a:schemeClr>
                </a:solidFill>
              </a:rPr>
              <a:t>Приготовление растворов </a:t>
            </a:r>
            <a:r>
              <a:rPr lang="ru-RU" sz="3100" b="1" dirty="0" smtClean="0">
                <a:solidFill>
                  <a:schemeClr val="accent2">
                    <a:lumMod val="75000"/>
                  </a:schemeClr>
                </a:solidFill>
              </a:rPr>
              <a:t>лекарств.</a:t>
            </a:r>
            <a:endParaRPr lang="ru-RU" sz="31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r>
              <a:rPr lang="ru-RU" sz="3100" b="1" dirty="0">
                <a:solidFill>
                  <a:schemeClr val="accent2">
                    <a:lumMod val="75000"/>
                  </a:schemeClr>
                </a:solidFill>
              </a:rPr>
              <a:t>Извлечение иглы из флакона (ампулы</a:t>
            </a:r>
            <a:r>
              <a:rPr lang="ru-RU" sz="3100" b="1" dirty="0" smtClean="0">
                <a:solidFill>
                  <a:schemeClr val="accent2">
                    <a:lumMod val="75000"/>
                  </a:schemeClr>
                </a:solidFill>
              </a:rPr>
              <a:t>).</a:t>
            </a:r>
            <a:endParaRPr lang="ru-RU" sz="31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r>
              <a:rPr lang="ru-RU" sz="3100" b="1" dirty="0">
                <a:solidFill>
                  <a:schemeClr val="accent2">
                    <a:lumMod val="75000"/>
                  </a:schemeClr>
                </a:solidFill>
              </a:rPr>
              <a:t>Открывание </a:t>
            </a:r>
            <a:r>
              <a:rPr lang="ru-RU" sz="3100" b="1" dirty="0" smtClean="0">
                <a:solidFill>
                  <a:schemeClr val="accent2">
                    <a:lumMod val="75000"/>
                  </a:schemeClr>
                </a:solidFill>
              </a:rPr>
              <a:t>ампул.</a:t>
            </a:r>
            <a:endParaRPr lang="ru-RU" sz="31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r>
              <a:rPr lang="ru-RU" sz="3100" b="1" dirty="0">
                <a:solidFill>
                  <a:schemeClr val="accent2">
                    <a:lumMod val="75000"/>
                  </a:schemeClr>
                </a:solidFill>
              </a:rPr>
              <a:t>Удаление пузырьков воздуха из </a:t>
            </a:r>
            <a:r>
              <a:rPr lang="ru-RU" sz="3100" b="1" dirty="0" smtClean="0">
                <a:solidFill>
                  <a:schemeClr val="accent2">
                    <a:lumMod val="75000"/>
                  </a:schemeClr>
                </a:solidFill>
              </a:rPr>
              <a:t>шприца.</a:t>
            </a:r>
            <a:endParaRPr lang="ru-RU" sz="31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r>
              <a:rPr lang="ru-RU" sz="3100" b="1" dirty="0">
                <a:solidFill>
                  <a:schemeClr val="accent2">
                    <a:lumMod val="75000"/>
                  </a:schemeClr>
                </a:solidFill>
              </a:rPr>
              <a:t>Снятие использованных </a:t>
            </a:r>
            <a:r>
              <a:rPr lang="ru-RU" sz="3100" b="1" dirty="0" smtClean="0">
                <a:solidFill>
                  <a:schemeClr val="accent2">
                    <a:lumMod val="75000"/>
                  </a:schemeClr>
                </a:solidFill>
              </a:rPr>
              <a:t>игл.</a:t>
            </a:r>
            <a:endParaRPr lang="en-US" sz="31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endParaRPr lang="en-US" sz="3100" b="1" dirty="0">
              <a:solidFill>
                <a:schemeClr val="accent2">
                  <a:lumMod val="75000"/>
                </a:schemeClr>
              </a:solidFill>
            </a:endParaRPr>
          </a:p>
        </p:txBody>
      </p:sp>
    </p:spTree>
    <p:extLst>
      <p:ext uri="{BB962C8B-B14F-4D97-AF65-F5344CB8AC3E}">
        <p14:creationId xmlns:p14="http://schemas.microsoft.com/office/powerpoint/2010/main" val="1913677746"/>
      </p:ext>
    </p:extLst>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4695" y="-37564"/>
            <a:ext cx="8101242" cy="1198703"/>
          </a:xfrm>
        </p:spPr>
        <p:txBody>
          <a:bodyPr vert="horz" lIns="91440" tIns="45720" rIns="91440" bIns="45720" rtlCol="0" anchor="ctr" anchorCtr="0">
            <a:noAutofit/>
          </a:bodyPr>
          <a:lstStyle/>
          <a:p>
            <a:r>
              <a:rPr lang="ru-RU" sz="3300" b="1" dirty="0">
                <a:solidFill>
                  <a:schemeClr val="bg1"/>
                </a:solidFill>
              </a:rPr>
              <a:t>Ситуации, </a:t>
            </a:r>
            <a:r>
              <a:rPr lang="ru-RU" sz="3300" b="1" dirty="0" smtClean="0">
                <a:solidFill>
                  <a:schemeClr val="bg1"/>
                </a:solidFill>
              </a:rPr>
              <a:t/>
            </a:r>
            <a:br>
              <a:rPr lang="ru-RU" sz="3300" b="1" dirty="0" smtClean="0">
                <a:solidFill>
                  <a:schemeClr val="bg1"/>
                </a:solidFill>
              </a:rPr>
            </a:br>
            <a:r>
              <a:rPr lang="ru-RU" sz="3300" b="1" dirty="0" smtClean="0">
                <a:solidFill>
                  <a:schemeClr val="bg1"/>
                </a:solidFill>
              </a:rPr>
              <a:t>при </a:t>
            </a:r>
            <a:r>
              <a:rPr lang="ru-RU" sz="3300" b="1" dirty="0">
                <a:solidFill>
                  <a:schemeClr val="bg1"/>
                </a:solidFill>
              </a:rPr>
              <a:t>которых возможно </a:t>
            </a:r>
            <a:r>
              <a:rPr lang="ru-RU" sz="3300" b="1" dirty="0" smtClean="0">
                <a:solidFill>
                  <a:schemeClr val="bg1"/>
                </a:solidFill>
              </a:rPr>
              <a:t>воздействие</a:t>
            </a:r>
            <a:endParaRPr lang="en-US" sz="3300" b="1" dirty="0">
              <a:solidFill>
                <a:schemeClr val="bg1"/>
              </a:solidFill>
            </a:endParaRPr>
          </a:p>
        </p:txBody>
      </p:sp>
      <p:sp>
        <p:nvSpPr>
          <p:cNvPr id="3" name="Content Placeholder 2"/>
          <p:cNvSpPr>
            <a:spLocks noGrp="1"/>
          </p:cNvSpPr>
          <p:nvPr>
            <p:ph idx="1"/>
          </p:nvPr>
        </p:nvSpPr>
        <p:spPr>
          <a:xfrm>
            <a:off x="58056" y="1291765"/>
            <a:ext cx="9144000" cy="5544461"/>
          </a:xfrm>
        </p:spPr>
        <p:txBody>
          <a:bodyPr vert="horz" lIns="91440" tIns="45720" rIns="91440" bIns="45720" rtlCol="0">
            <a:noAutofit/>
          </a:bodyPr>
          <a:lstStyle/>
          <a:p>
            <a:pPr marL="449263" lvl="1" indent="-449263">
              <a:spcBef>
                <a:spcPts val="0"/>
              </a:spcBef>
              <a:spcAft>
                <a:spcPts val="2400"/>
              </a:spcAft>
              <a:buClr>
                <a:srgbClr val="C00000"/>
              </a:buClr>
              <a:buFont typeface="Wingdings" pitchFamily="2" charset="2"/>
              <a:buChar char="v"/>
            </a:pPr>
            <a:r>
              <a:rPr lang="ru-RU" sz="2500" b="1" dirty="0">
                <a:solidFill>
                  <a:schemeClr val="accent2">
                    <a:lumMod val="75000"/>
                  </a:schemeClr>
                </a:solidFill>
              </a:rPr>
              <a:t>Упаковка не герметичная или загрязнена </a:t>
            </a:r>
            <a:r>
              <a:rPr lang="ru-RU" sz="2500" b="1" dirty="0" smtClean="0">
                <a:solidFill>
                  <a:schemeClr val="accent2">
                    <a:lumMod val="75000"/>
                  </a:schemeClr>
                </a:solidFill>
              </a:rPr>
              <a:t>химиопрепаратом.</a:t>
            </a:r>
            <a:endParaRPr lang="en-US" sz="2500" b="1" dirty="0">
              <a:solidFill>
                <a:schemeClr val="accent2">
                  <a:lumMod val="75000"/>
                </a:schemeClr>
              </a:solidFill>
            </a:endParaRPr>
          </a:p>
          <a:p>
            <a:pPr marL="449263" lvl="1" indent="-449263">
              <a:spcBef>
                <a:spcPts val="0"/>
              </a:spcBef>
              <a:spcAft>
                <a:spcPts val="2400"/>
              </a:spcAft>
              <a:buClr>
                <a:srgbClr val="C00000"/>
              </a:buClr>
              <a:buFont typeface="Wingdings" pitchFamily="2" charset="2"/>
              <a:buChar char="v"/>
            </a:pPr>
            <a:r>
              <a:rPr lang="ru-RU" sz="2500" b="1" dirty="0" smtClean="0">
                <a:solidFill>
                  <a:schemeClr val="accent2">
                    <a:lumMod val="75000"/>
                  </a:schemeClr>
                </a:solidFill>
              </a:rPr>
              <a:t>Неправильная </a:t>
            </a:r>
            <a:r>
              <a:rPr lang="ru-RU" sz="2500" b="1" dirty="0">
                <a:solidFill>
                  <a:schemeClr val="accent2">
                    <a:lumMod val="75000"/>
                  </a:schemeClr>
                </a:solidFill>
              </a:rPr>
              <a:t>транспортировка </a:t>
            </a:r>
            <a:r>
              <a:rPr lang="ru-RU" sz="2500" b="1" dirty="0" smtClean="0">
                <a:solidFill>
                  <a:schemeClr val="accent2">
                    <a:lumMod val="75000"/>
                  </a:schemeClr>
                </a:solidFill>
              </a:rPr>
              <a:t>медикаментов.</a:t>
            </a:r>
            <a:endParaRPr lang="en-US" sz="2500" b="1" dirty="0">
              <a:solidFill>
                <a:schemeClr val="accent2">
                  <a:lumMod val="75000"/>
                </a:schemeClr>
              </a:solidFill>
            </a:endParaRPr>
          </a:p>
          <a:p>
            <a:pPr marL="449263" lvl="1" indent="-449263">
              <a:spcBef>
                <a:spcPts val="0"/>
              </a:spcBef>
              <a:spcAft>
                <a:spcPts val="2400"/>
              </a:spcAft>
              <a:buClr>
                <a:srgbClr val="C00000"/>
              </a:buClr>
              <a:buFont typeface="Wingdings" pitchFamily="2" charset="2"/>
              <a:buChar char="v"/>
            </a:pPr>
            <a:r>
              <a:rPr lang="ru-RU" sz="2500" b="1" dirty="0">
                <a:solidFill>
                  <a:schemeClr val="accent2">
                    <a:lumMod val="75000"/>
                  </a:schemeClr>
                </a:solidFill>
              </a:rPr>
              <a:t>Нарушение правил подготовки, смешивания, введения </a:t>
            </a:r>
            <a:r>
              <a:rPr lang="ru-RU" sz="2500" b="1" dirty="0" smtClean="0">
                <a:solidFill>
                  <a:schemeClr val="accent2">
                    <a:lumMod val="75000"/>
                  </a:schemeClr>
                </a:solidFill>
              </a:rPr>
              <a:t>препаратов.</a:t>
            </a:r>
            <a:endParaRPr lang="en-US" sz="2500" b="1" dirty="0">
              <a:solidFill>
                <a:schemeClr val="accent2">
                  <a:lumMod val="75000"/>
                </a:schemeClr>
              </a:solidFill>
            </a:endParaRPr>
          </a:p>
          <a:p>
            <a:pPr marL="449263" lvl="1" indent="-449263">
              <a:spcBef>
                <a:spcPts val="0"/>
              </a:spcBef>
              <a:spcAft>
                <a:spcPts val="2400"/>
              </a:spcAft>
              <a:buClr>
                <a:srgbClr val="C00000"/>
              </a:buClr>
              <a:buFont typeface="Wingdings" pitchFamily="2" charset="2"/>
              <a:buChar char="v"/>
            </a:pPr>
            <a:r>
              <a:rPr lang="ru-RU" sz="2500" b="1" dirty="0">
                <a:solidFill>
                  <a:schemeClr val="accent2">
                    <a:lumMod val="75000"/>
                  </a:schemeClr>
                </a:solidFill>
              </a:rPr>
              <a:t>Разлив препаратов (при аварийной ситуации</a:t>
            </a:r>
            <a:r>
              <a:rPr lang="ru-RU" sz="2500" b="1" dirty="0" smtClean="0">
                <a:solidFill>
                  <a:schemeClr val="accent2">
                    <a:lumMod val="75000"/>
                  </a:schemeClr>
                </a:solidFill>
              </a:rPr>
              <a:t>).</a:t>
            </a:r>
            <a:endParaRPr lang="ru-RU" sz="2500" b="1" dirty="0">
              <a:solidFill>
                <a:schemeClr val="accent2">
                  <a:lumMod val="75000"/>
                </a:schemeClr>
              </a:solidFill>
            </a:endParaRPr>
          </a:p>
          <a:p>
            <a:pPr marL="449263" lvl="1" indent="-449263">
              <a:spcBef>
                <a:spcPts val="0"/>
              </a:spcBef>
              <a:spcAft>
                <a:spcPts val="2400"/>
              </a:spcAft>
              <a:buClr>
                <a:srgbClr val="C00000"/>
              </a:buClr>
              <a:buFont typeface="Wingdings" pitchFamily="2" charset="2"/>
              <a:buChar char="v"/>
            </a:pPr>
            <a:r>
              <a:rPr lang="ru-RU" sz="2500" b="1" dirty="0">
                <a:solidFill>
                  <a:schemeClr val="accent2">
                    <a:lumMod val="75000"/>
                  </a:schemeClr>
                </a:solidFill>
              </a:rPr>
              <a:t>Повреждение емкости для </a:t>
            </a:r>
            <a:r>
              <a:rPr lang="ru-RU" sz="2500" b="1" dirty="0" err="1">
                <a:solidFill>
                  <a:schemeClr val="accent2">
                    <a:lumMod val="75000"/>
                  </a:schemeClr>
                </a:solidFill>
              </a:rPr>
              <a:t>инфузий</a:t>
            </a:r>
            <a:r>
              <a:rPr lang="ru-RU" sz="2500" b="1" dirty="0">
                <a:solidFill>
                  <a:schemeClr val="accent2">
                    <a:lumMod val="75000"/>
                  </a:schemeClr>
                </a:solidFill>
              </a:rPr>
              <a:t>, катетеров, </a:t>
            </a:r>
            <a:r>
              <a:rPr lang="ru-RU" sz="2500" b="1" dirty="0" smtClean="0">
                <a:solidFill>
                  <a:schemeClr val="accent2">
                    <a:lumMod val="75000"/>
                  </a:schemeClr>
                </a:solidFill>
              </a:rPr>
              <a:t>шприцов.</a:t>
            </a:r>
            <a:endParaRPr lang="en-US" sz="2500" b="1" dirty="0">
              <a:solidFill>
                <a:schemeClr val="accent2">
                  <a:lumMod val="75000"/>
                </a:schemeClr>
              </a:solidFill>
            </a:endParaRPr>
          </a:p>
          <a:p>
            <a:pPr marL="449263" lvl="1" indent="-449263">
              <a:spcBef>
                <a:spcPts val="0"/>
              </a:spcBef>
              <a:spcAft>
                <a:spcPts val="2400"/>
              </a:spcAft>
              <a:buClr>
                <a:srgbClr val="C00000"/>
              </a:buClr>
              <a:buFont typeface="Wingdings" pitchFamily="2" charset="2"/>
              <a:buChar char="v"/>
            </a:pPr>
            <a:r>
              <a:rPr lang="ru-RU" sz="2500" b="1" dirty="0">
                <a:solidFill>
                  <a:schemeClr val="accent2">
                    <a:lumMod val="75000"/>
                  </a:schemeClr>
                </a:solidFill>
              </a:rPr>
              <a:t>Нарушение правил сбора и утилизации </a:t>
            </a:r>
            <a:r>
              <a:rPr lang="ru-RU" sz="2500" b="1" dirty="0" smtClean="0">
                <a:solidFill>
                  <a:schemeClr val="accent2">
                    <a:lumMod val="75000"/>
                  </a:schemeClr>
                </a:solidFill>
              </a:rPr>
              <a:t>отходов.</a:t>
            </a:r>
            <a:endParaRPr lang="en-US" sz="2500" dirty="0">
              <a:solidFill>
                <a:schemeClr val="accent2">
                  <a:lumMod val="75000"/>
                </a:schemeClr>
              </a:solidFill>
            </a:endParaRPr>
          </a:p>
          <a:p>
            <a:pPr lvl="1"/>
            <a:endParaRPr lang="en-US" sz="2100"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endParaRPr lang="en-US" sz="2100" b="1" dirty="0">
              <a:solidFill>
                <a:schemeClr val="accent2">
                  <a:lumMod val="75000"/>
                </a:schemeClr>
              </a:solidFill>
            </a:endParaRPr>
          </a:p>
          <a:p>
            <a:pPr marL="536575" indent="-536575">
              <a:spcBef>
                <a:spcPts val="0"/>
              </a:spcBef>
              <a:spcAft>
                <a:spcPts val="3600"/>
              </a:spcAft>
              <a:buClr>
                <a:srgbClr val="C00000"/>
              </a:buClr>
              <a:buFont typeface="Wingdings" pitchFamily="2" charset="2"/>
              <a:buChar char="v"/>
            </a:pPr>
            <a:endParaRPr lang="en-US" sz="2100" b="1" dirty="0">
              <a:solidFill>
                <a:schemeClr val="accent2">
                  <a:lumMod val="75000"/>
                </a:schemeClr>
              </a:solidFill>
            </a:endParaRPr>
          </a:p>
        </p:txBody>
      </p:sp>
    </p:spTree>
    <p:extLst>
      <p:ext uri="{BB962C8B-B14F-4D97-AF65-F5344CB8AC3E}">
        <p14:creationId xmlns:p14="http://schemas.microsoft.com/office/powerpoint/2010/main" val="3191972004"/>
      </p:ext>
    </p:extLst>
  </p:cSld>
  <p:clrMapOvr>
    <a:masterClrMapping/>
  </p:clrMapOvr>
  <p:transition spd="slow">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0456" y="-110134"/>
            <a:ext cx="7663543" cy="1336956"/>
          </a:xfrm>
        </p:spPr>
        <p:txBody>
          <a:bodyPr vert="horz" lIns="91440" tIns="45720" rIns="91440" bIns="45720" rtlCol="0" anchor="ctr" anchorCtr="0">
            <a:noAutofit/>
          </a:bodyPr>
          <a:lstStyle/>
          <a:p>
            <a:r>
              <a:rPr lang="ru-RU" sz="3500" b="1" dirty="0">
                <a:solidFill>
                  <a:schemeClr val="bg1"/>
                </a:solidFill>
              </a:rPr>
              <a:t>Опасные и вредные производственные факторы</a:t>
            </a:r>
            <a:endParaRPr lang="en-US" sz="3500" b="1" dirty="0">
              <a:solidFill>
                <a:schemeClr val="bg1"/>
              </a:solidFill>
            </a:endParaRPr>
          </a:p>
        </p:txBody>
      </p:sp>
      <p:sp>
        <p:nvSpPr>
          <p:cNvPr id="3" name="Content Placeholder 2"/>
          <p:cNvSpPr>
            <a:spLocks noGrp="1"/>
          </p:cNvSpPr>
          <p:nvPr>
            <p:ph idx="1"/>
          </p:nvPr>
        </p:nvSpPr>
        <p:spPr>
          <a:xfrm>
            <a:off x="0" y="1228517"/>
            <a:ext cx="8980227" cy="5738339"/>
          </a:xfrm>
        </p:spPr>
        <p:txBody>
          <a:bodyPr vert="horz" lIns="91440" tIns="45720" rIns="91440" bIns="45720" rtlCol="0">
            <a:noAutofit/>
          </a:bodyPr>
          <a:lstStyle/>
          <a:p>
            <a:pPr marL="449263" lvl="1" indent="-449263">
              <a:spcBef>
                <a:spcPts val="0"/>
              </a:spcBef>
              <a:spcAft>
                <a:spcPts val="2200"/>
              </a:spcAft>
              <a:buClr>
                <a:srgbClr val="C00000"/>
              </a:buClr>
              <a:buFont typeface="Wingdings" pitchFamily="2" charset="2"/>
              <a:buChar char="v"/>
            </a:pPr>
            <a:r>
              <a:rPr lang="ru-RU" sz="2300" b="1" dirty="0">
                <a:solidFill>
                  <a:schemeClr val="accent2">
                    <a:lumMod val="75000"/>
                  </a:schemeClr>
                </a:solidFill>
              </a:rPr>
              <a:t>Постель пациента</a:t>
            </a:r>
            <a:r>
              <a:rPr lang="en-US" sz="2300" b="1" dirty="0">
                <a:solidFill>
                  <a:schemeClr val="accent2">
                    <a:lumMod val="75000"/>
                  </a:schemeClr>
                </a:solidFill>
              </a:rPr>
              <a:t>: </a:t>
            </a:r>
            <a:r>
              <a:rPr lang="ru-RU" sz="2300" b="1" dirty="0">
                <a:solidFill>
                  <a:schemeClr val="accent2">
                    <a:lumMod val="75000"/>
                  </a:schemeClr>
                </a:solidFill>
              </a:rPr>
              <a:t>постельное белье, </a:t>
            </a:r>
            <a:r>
              <a:rPr lang="ru-RU" sz="2300" b="1" dirty="0" smtClean="0">
                <a:solidFill>
                  <a:schemeClr val="accent2">
                    <a:lumMod val="75000"/>
                  </a:schemeClr>
                </a:solidFill>
              </a:rPr>
              <a:t>жидкости.</a:t>
            </a:r>
            <a:endParaRPr lang="en-US" sz="2300" b="1" dirty="0">
              <a:solidFill>
                <a:schemeClr val="accent2">
                  <a:lumMod val="75000"/>
                </a:schemeClr>
              </a:solidFill>
            </a:endParaRPr>
          </a:p>
          <a:p>
            <a:pPr marL="449263" lvl="1" indent="-449263">
              <a:spcBef>
                <a:spcPts val="0"/>
              </a:spcBef>
              <a:spcAft>
                <a:spcPts val="2200"/>
              </a:spcAft>
              <a:buClr>
                <a:srgbClr val="C00000"/>
              </a:buClr>
              <a:buFont typeface="Wingdings" pitchFamily="2" charset="2"/>
              <a:buChar char="v"/>
            </a:pPr>
            <a:r>
              <a:rPr lang="ru-RU" sz="2300" b="1" dirty="0" smtClean="0">
                <a:solidFill>
                  <a:schemeClr val="accent2">
                    <a:lumMod val="75000"/>
                  </a:schemeClr>
                </a:solidFill>
              </a:rPr>
              <a:t>Пациент.</a:t>
            </a:r>
            <a:endParaRPr lang="ru-RU" sz="2300" b="1" dirty="0">
              <a:solidFill>
                <a:schemeClr val="accent2">
                  <a:lumMod val="75000"/>
                </a:schemeClr>
              </a:solidFill>
            </a:endParaRPr>
          </a:p>
          <a:p>
            <a:pPr marL="449263" lvl="1" indent="-449263">
              <a:spcBef>
                <a:spcPts val="0"/>
              </a:spcBef>
              <a:spcAft>
                <a:spcPts val="2200"/>
              </a:spcAft>
              <a:buClr>
                <a:srgbClr val="C00000"/>
              </a:buClr>
              <a:buFont typeface="Wingdings" pitchFamily="2" charset="2"/>
              <a:buChar char="v"/>
            </a:pPr>
            <a:r>
              <a:rPr lang="ru-RU" sz="2300" b="1" dirty="0">
                <a:solidFill>
                  <a:schemeClr val="accent2">
                    <a:lumMod val="75000"/>
                  </a:schemeClr>
                </a:solidFill>
              </a:rPr>
              <a:t>Транспортировка внутри </a:t>
            </a:r>
            <a:r>
              <a:rPr lang="ru-RU" sz="2300" b="1" dirty="0" smtClean="0">
                <a:solidFill>
                  <a:schemeClr val="accent2">
                    <a:lumMod val="75000"/>
                  </a:schemeClr>
                </a:solidFill>
              </a:rPr>
              <a:t>больницы.</a:t>
            </a:r>
            <a:endParaRPr lang="en-US" sz="2300" b="1" dirty="0">
              <a:solidFill>
                <a:schemeClr val="accent2">
                  <a:lumMod val="75000"/>
                </a:schemeClr>
              </a:solidFill>
            </a:endParaRPr>
          </a:p>
          <a:p>
            <a:pPr marL="449263" lvl="1" indent="-449263">
              <a:spcBef>
                <a:spcPts val="0"/>
              </a:spcBef>
              <a:spcAft>
                <a:spcPts val="2200"/>
              </a:spcAft>
              <a:buClr>
                <a:srgbClr val="C00000"/>
              </a:buClr>
              <a:buFont typeface="Wingdings" pitchFamily="2" charset="2"/>
              <a:buChar char="v"/>
            </a:pPr>
            <a:r>
              <a:rPr lang="ru-RU" sz="2300" b="1" dirty="0">
                <a:solidFill>
                  <a:schemeClr val="accent2">
                    <a:lumMod val="75000"/>
                  </a:schemeClr>
                </a:solidFill>
              </a:rPr>
              <a:t>Подготовка к </a:t>
            </a:r>
            <a:r>
              <a:rPr lang="ru-RU" sz="2300" b="1" dirty="0" smtClean="0">
                <a:solidFill>
                  <a:schemeClr val="accent2">
                    <a:lumMod val="75000"/>
                  </a:schemeClr>
                </a:solidFill>
              </a:rPr>
              <a:t>проведению </a:t>
            </a:r>
            <a:r>
              <a:rPr lang="ru-RU" sz="2300" b="1" dirty="0" err="1">
                <a:solidFill>
                  <a:schemeClr val="accent2">
                    <a:lumMod val="75000"/>
                  </a:schemeClr>
                </a:solidFill>
              </a:rPr>
              <a:t>химотерапии</a:t>
            </a:r>
            <a:r>
              <a:rPr lang="ru-RU" sz="2300" b="1" dirty="0">
                <a:solidFill>
                  <a:schemeClr val="accent2">
                    <a:lumMod val="75000"/>
                  </a:schemeClr>
                </a:solidFill>
              </a:rPr>
              <a:t> (опасность </a:t>
            </a:r>
            <a:r>
              <a:rPr lang="ru-RU" sz="2300" b="1" dirty="0" err="1">
                <a:solidFill>
                  <a:schemeClr val="accent2">
                    <a:lumMod val="75000"/>
                  </a:schemeClr>
                </a:solidFill>
              </a:rPr>
              <a:t>травмирования</a:t>
            </a:r>
            <a:r>
              <a:rPr lang="ru-RU" sz="2300" b="1" dirty="0">
                <a:solidFill>
                  <a:schemeClr val="accent2">
                    <a:lumMod val="75000"/>
                  </a:schemeClr>
                </a:solidFill>
              </a:rPr>
              <a:t> осколками</a:t>
            </a:r>
            <a:r>
              <a:rPr lang="ru-RU" sz="2300" b="1" dirty="0" smtClean="0">
                <a:solidFill>
                  <a:schemeClr val="accent2">
                    <a:lumMod val="75000"/>
                  </a:schemeClr>
                </a:solidFill>
              </a:rPr>
              <a:t>).</a:t>
            </a:r>
            <a:endParaRPr lang="en-US" sz="2300" b="1" dirty="0">
              <a:solidFill>
                <a:schemeClr val="accent2">
                  <a:lumMod val="75000"/>
                </a:schemeClr>
              </a:solidFill>
            </a:endParaRPr>
          </a:p>
          <a:p>
            <a:pPr marL="449263" lvl="1" indent="-449263">
              <a:spcBef>
                <a:spcPts val="0"/>
              </a:spcBef>
              <a:spcAft>
                <a:spcPts val="2200"/>
              </a:spcAft>
              <a:buClr>
                <a:srgbClr val="C00000"/>
              </a:buClr>
              <a:buFont typeface="Wingdings" pitchFamily="2" charset="2"/>
              <a:buChar char="v"/>
            </a:pPr>
            <a:r>
              <a:rPr lang="ru-RU" sz="2300" b="1" dirty="0">
                <a:solidFill>
                  <a:schemeClr val="accent2">
                    <a:lumMod val="75000"/>
                  </a:schemeClr>
                </a:solidFill>
              </a:rPr>
              <a:t>Нарушение правил хранения </a:t>
            </a:r>
            <a:r>
              <a:rPr lang="ru-RU" sz="2300" b="1" dirty="0" err="1" smtClean="0">
                <a:solidFill>
                  <a:schemeClr val="accent2">
                    <a:lumMod val="75000"/>
                  </a:schemeClr>
                </a:solidFill>
              </a:rPr>
              <a:t>цитостатиков</a:t>
            </a:r>
            <a:r>
              <a:rPr lang="ru-RU" sz="2300" b="1" dirty="0" smtClean="0">
                <a:solidFill>
                  <a:schemeClr val="accent2">
                    <a:lumMod val="75000"/>
                  </a:schemeClr>
                </a:solidFill>
              </a:rPr>
              <a:t>.</a:t>
            </a:r>
            <a:endParaRPr lang="en-US" sz="2300" b="1" dirty="0">
              <a:solidFill>
                <a:schemeClr val="accent2">
                  <a:lumMod val="75000"/>
                </a:schemeClr>
              </a:solidFill>
            </a:endParaRPr>
          </a:p>
          <a:p>
            <a:pPr marL="449263" lvl="1" indent="-449263">
              <a:spcBef>
                <a:spcPts val="0"/>
              </a:spcBef>
              <a:spcAft>
                <a:spcPts val="2200"/>
              </a:spcAft>
              <a:buClr>
                <a:srgbClr val="C00000"/>
              </a:buClr>
              <a:buFont typeface="Wingdings" pitchFamily="2" charset="2"/>
              <a:buChar char="v"/>
            </a:pPr>
            <a:r>
              <a:rPr lang="ru-RU" sz="2300" b="1" dirty="0">
                <a:solidFill>
                  <a:schemeClr val="accent2">
                    <a:lumMod val="75000"/>
                  </a:schemeClr>
                </a:solidFill>
              </a:rPr>
              <a:t>Получение химиопрепаратов у старшей медицинской </a:t>
            </a:r>
            <a:r>
              <a:rPr lang="ru-RU" sz="2300" b="1" dirty="0" smtClean="0">
                <a:solidFill>
                  <a:schemeClr val="accent2">
                    <a:lumMod val="75000"/>
                  </a:schemeClr>
                </a:solidFill>
              </a:rPr>
              <a:t>сестры.</a:t>
            </a:r>
            <a:endParaRPr lang="ru-RU" sz="2300" b="1" dirty="0">
              <a:solidFill>
                <a:schemeClr val="accent2">
                  <a:lumMod val="75000"/>
                </a:schemeClr>
              </a:solidFill>
            </a:endParaRPr>
          </a:p>
          <a:p>
            <a:pPr marL="449263" lvl="1" indent="-449263">
              <a:spcBef>
                <a:spcPts val="0"/>
              </a:spcBef>
              <a:spcAft>
                <a:spcPts val="2200"/>
              </a:spcAft>
              <a:buClr>
                <a:srgbClr val="C00000"/>
              </a:buClr>
              <a:buFont typeface="Wingdings" pitchFamily="2" charset="2"/>
              <a:buChar char="v"/>
            </a:pPr>
            <a:r>
              <a:rPr lang="ru-RU" sz="2300" b="1" dirty="0">
                <a:solidFill>
                  <a:schemeClr val="accent2">
                    <a:lumMod val="75000"/>
                  </a:schemeClr>
                </a:solidFill>
              </a:rPr>
              <a:t>Содержание в воздухе рабочей зоны вредных химических </a:t>
            </a:r>
            <a:r>
              <a:rPr lang="ru-RU" sz="2300" b="1" dirty="0" smtClean="0">
                <a:solidFill>
                  <a:schemeClr val="accent2">
                    <a:lumMod val="75000"/>
                  </a:schemeClr>
                </a:solidFill>
              </a:rPr>
              <a:t>веществ.</a:t>
            </a:r>
            <a:endParaRPr lang="en-US" sz="2300" b="1" dirty="0">
              <a:solidFill>
                <a:schemeClr val="accent2">
                  <a:lumMod val="75000"/>
                </a:schemeClr>
              </a:solidFill>
            </a:endParaRPr>
          </a:p>
          <a:p>
            <a:pPr marL="536575" indent="-536575">
              <a:spcBef>
                <a:spcPts val="0"/>
              </a:spcBef>
              <a:spcAft>
                <a:spcPts val="2200"/>
              </a:spcAft>
              <a:buClr>
                <a:srgbClr val="C00000"/>
              </a:buClr>
              <a:buFont typeface="Wingdings" pitchFamily="2" charset="2"/>
              <a:buChar char="v"/>
            </a:pPr>
            <a:endParaRPr lang="en-US" sz="2300" b="1" dirty="0">
              <a:solidFill>
                <a:schemeClr val="accent2">
                  <a:lumMod val="75000"/>
                </a:schemeClr>
              </a:solidFill>
            </a:endParaRPr>
          </a:p>
          <a:p>
            <a:pPr marL="536575" indent="-536575">
              <a:spcBef>
                <a:spcPts val="0"/>
              </a:spcBef>
              <a:spcAft>
                <a:spcPts val="2200"/>
              </a:spcAft>
              <a:buClr>
                <a:srgbClr val="C00000"/>
              </a:buClr>
              <a:buFont typeface="Wingdings" pitchFamily="2" charset="2"/>
              <a:buChar char="v"/>
            </a:pPr>
            <a:endParaRPr lang="en-US" sz="2300" b="1" dirty="0">
              <a:solidFill>
                <a:schemeClr val="accent2">
                  <a:lumMod val="75000"/>
                </a:schemeClr>
              </a:solidFill>
            </a:endParaRPr>
          </a:p>
          <a:p>
            <a:pPr marL="536575" indent="-536575">
              <a:spcBef>
                <a:spcPts val="0"/>
              </a:spcBef>
              <a:spcAft>
                <a:spcPts val="2200"/>
              </a:spcAft>
              <a:buClr>
                <a:srgbClr val="C00000"/>
              </a:buClr>
              <a:buFont typeface="Wingdings" pitchFamily="2" charset="2"/>
              <a:buChar char="v"/>
            </a:pPr>
            <a:endParaRPr lang="en-US" sz="2300" b="1" dirty="0">
              <a:solidFill>
                <a:schemeClr val="accent2">
                  <a:lumMod val="75000"/>
                </a:schemeClr>
              </a:solidFill>
            </a:endParaRPr>
          </a:p>
        </p:txBody>
      </p:sp>
    </p:spTree>
    <p:extLst>
      <p:ext uri="{BB962C8B-B14F-4D97-AF65-F5344CB8AC3E}">
        <p14:creationId xmlns:p14="http://schemas.microsoft.com/office/powerpoint/2010/main" val="3977963756"/>
      </p:ext>
    </p:extLst>
  </p:cSld>
  <p:clrMapOvr>
    <a:masterClrMapping/>
  </p:clrMapOvr>
  <p:transition spd="slow">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5314" y="88448"/>
            <a:ext cx="7982856" cy="947359"/>
          </a:xfrm>
        </p:spPr>
        <p:txBody>
          <a:bodyPr vert="horz" lIns="91440" tIns="45720" rIns="91440" bIns="45720" rtlCol="0" anchor="ctr" anchorCtr="0">
            <a:noAutofit/>
          </a:bodyPr>
          <a:lstStyle/>
          <a:p>
            <a:r>
              <a:rPr lang="ru-RU" sz="3500" b="1" dirty="0">
                <a:solidFill>
                  <a:schemeClr val="bg1"/>
                </a:solidFill>
              </a:rPr>
              <a:t>Средства индивидуальной защиты (СИЗ)</a:t>
            </a:r>
            <a:endParaRPr lang="en-US" sz="3500" b="1" dirty="0">
              <a:solidFill>
                <a:schemeClr val="bg1"/>
              </a:solidFill>
            </a:endParaRPr>
          </a:p>
        </p:txBody>
      </p:sp>
      <p:sp>
        <p:nvSpPr>
          <p:cNvPr id="3" name="Content Placeholder 2"/>
          <p:cNvSpPr>
            <a:spLocks noGrp="1"/>
          </p:cNvSpPr>
          <p:nvPr>
            <p:ph idx="1"/>
          </p:nvPr>
        </p:nvSpPr>
        <p:spPr>
          <a:xfrm>
            <a:off x="186423" y="1309455"/>
            <a:ext cx="8042276" cy="4060829"/>
          </a:xfrm>
        </p:spPr>
        <p:txBody>
          <a:bodyPr vert="horz" lIns="91440" tIns="45720" rIns="91440" bIns="45720" rtlCol="0">
            <a:noAutofit/>
          </a:bodyPr>
          <a:lstStyle/>
          <a:p>
            <a:pPr marL="623888" lvl="1" indent="-623888">
              <a:spcBef>
                <a:spcPts val="0"/>
              </a:spcBef>
              <a:spcAft>
                <a:spcPts val="3000"/>
              </a:spcAft>
              <a:buClr>
                <a:srgbClr val="C00000"/>
              </a:buClr>
              <a:buFont typeface="Wingdings" pitchFamily="2" charset="2"/>
              <a:buChar char="v"/>
            </a:pPr>
            <a:r>
              <a:rPr lang="ru-RU" sz="3500" b="1" dirty="0">
                <a:solidFill>
                  <a:schemeClr val="accent2">
                    <a:lumMod val="75000"/>
                  </a:schemeClr>
                </a:solidFill>
              </a:rPr>
              <a:t>Перчатки </a:t>
            </a:r>
            <a:endParaRPr lang="en-US" sz="3500" b="1" dirty="0">
              <a:solidFill>
                <a:schemeClr val="accent2">
                  <a:lumMod val="75000"/>
                </a:schemeClr>
              </a:solidFill>
            </a:endParaRPr>
          </a:p>
          <a:p>
            <a:pPr marL="623888" lvl="1" indent="-623888">
              <a:spcBef>
                <a:spcPts val="0"/>
              </a:spcBef>
              <a:spcAft>
                <a:spcPts val="3000"/>
              </a:spcAft>
              <a:buClr>
                <a:srgbClr val="C00000"/>
              </a:buClr>
              <a:buFont typeface="Wingdings" pitchFamily="2" charset="2"/>
              <a:buChar char="v"/>
            </a:pPr>
            <a:r>
              <a:rPr lang="ru-RU" sz="3500" b="1" dirty="0">
                <a:solidFill>
                  <a:schemeClr val="accent2">
                    <a:lumMod val="75000"/>
                  </a:schemeClr>
                </a:solidFill>
              </a:rPr>
              <a:t>Маска </a:t>
            </a:r>
            <a:endParaRPr lang="en-US" sz="3500" b="1" dirty="0">
              <a:solidFill>
                <a:schemeClr val="accent2">
                  <a:lumMod val="75000"/>
                </a:schemeClr>
              </a:solidFill>
            </a:endParaRPr>
          </a:p>
          <a:p>
            <a:pPr marL="623888" lvl="1" indent="-623888">
              <a:spcBef>
                <a:spcPts val="0"/>
              </a:spcBef>
              <a:spcAft>
                <a:spcPts val="3000"/>
              </a:spcAft>
              <a:buClr>
                <a:srgbClr val="C00000"/>
              </a:buClr>
              <a:buFont typeface="Wingdings" pitchFamily="2" charset="2"/>
              <a:buChar char="v"/>
            </a:pPr>
            <a:r>
              <a:rPr lang="ru-RU" sz="3500" b="1" dirty="0">
                <a:solidFill>
                  <a:schemeClr val="accent2">
                    <a:lumMod val="75000"/>
                  </a:schemeClr>
                </a:solidFill>
              </a:rPr>
              <a:t>Халат </a:t>
            </a:r>
          </a:p>
          <a:p>
            <a:pPr marL="623888" lvl="1" indent="-623888">
              <a:spcBef>
                <a:spcPts val="0"/>
              </a:spcBef>
              <a:spcAft>
                <a:spcPts val="3000"/>
              </a:spcAft>
              <a:buClr>
                <a:srgbClr val="C00000"/>
              </a:buClr>
              <a:buFont typeface="Wingdings" pitchFamily="2" charset="2"/>
              <a:buChar char="v"/>
            </a:pPr>
            <a:r>
              <a:rPr lang="ru-RU" sz="3500" b="1" dirty="0">
                <a:solidFill>
                  <a:schemeClr val="accent2">
                    <a:lumMod val="75000"/>
                  </a:schemeClr>
                </a:solidFill>
              </a:rPr>
              <a:t>Головной убор</a:t>
            </a:r>
            <a:endParaRPr lang="en-US" sz="3500" b="1" dirty="0">
              <a:solidFill>
                <a:schemeClr val="accent2">
                  <a:lumMod val="75000"/>
                </a:schemeClr>
              </a:solidFill>
            </a:endParaRPr>
          </a:p>
          <a:p>
            <a:pPr marL="623888" lvl="1" indent="-623888">
              <a:spcBef>
                <a:spcPts val="0"/>
              </a:spcBef>
              <a:spcAft>
                <a:spcPts val="3000"/>
              </a:spcAft>
              <a:buClr>
                <a:srgbClr val="C00000"/>
              </a:buClr>
              <a:buFont typeface="Wingdings" pitchFamily="2" charset="2"/>
              <a:buChar char="v"/>
            </a:pPr>
            <a:r>
              <a:rPr lang="ru-RU" sz="3500" b="1" dirty="0">
                <a:solidFill>
                  <a:schemeClr val="accent2">
                    <a:lumMod val="75000"/>
                  </a:schemeClr>
                </a:solidFill>
              </a:rPr>
              <a:t>Экран для глаз </a:t>
            </a:r>
            <a:endParaRPr lang="en-US" sz="3500" b="1" dirty="0">
              <a:solidFill>
                <a:schemeClr val="accent2">
                  <a:lumMod val="75000"/>
                </a:schemeClr>
              </a:solidFill>
            </a:endParaRPr>
          </a:p>
          <a:p>
            <a:pPr marL="623888" lvl="1" indent="-623888">
              <a:spcBef>
                <a:spcPts val="0"/>
              </a:spcBef>
              <a:spcAft>
                <a:spcPts val="3000"/>
              </a:spcAft>
              <a:buClr>
                <a:srgbClr val="C00000"/>
              </a:buClr>
              <a:buFont typeface="Wingdings" pitchFamily="2" charset="2"/>
              <a:buChar char="v"/>
            </a:pPr>
            <a:r>
              <a:rPr lang="ru-RU" sz="3500" b="1" dirty="0">
                <a:solidFill>
                  <a:schemeClr val="accent2">
                    <a:lumMod val="75000"/>
                  </a:schemeClr>
                </a:solidFill>
              </a:rPr>
              <a:t>Бахилы/чехлы  для </a:t>
            </a:r>
            <a:r>
              <a:rPr lang="ru-RU" sz="3500" b="1" dirty="0" smtClean="0">
                <a:solidFill>
                  <a:schemeClr val="accent2">
                    <a:lumMod val="75000"/>
                  </a:schemeClr>
                </a:solidFill>
              </a:rPr>
              <a:t>обуви</a:t>
            </a:r>
            <a:endParaRPr lang="en-US" sz="3500" b="1" dirty="0">
              <a:solidFill>
                <a:schemeClr val="accent2">
                  <a:lumMod val="75000"/>
                </a:schemeClr>
              </a:solidFill>
            </a:endParaRPr>
          </a:p>
        </p:txBody>
      </p:sp>
    </p:spTree>
    <p:extLst>
      <p:ext uri="{BB962C8B-B14F-4D97-AF65-F5344CB8AC3E}">
        <p14:creationId xmlns:p14="http://schemas.microsoft.com/office/powerpoint/2010/main" val="1919006063"/>
      </p:ext>
    </p:extLst>
  </p:cSld>
  <p:clrMapOvr>
    <a:masterClrMapping/>
  </p:clrMapOvr>
  <p:transition spd="slow">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36604"/>
            <a:ext cx="8042276" cy="661681"/>
          </a:xfrm>
        </p:spPr>
        <p:txBody>
          <a:bodyPr vert="horz" lIns="91440" tIns="45720" rIns="91440" bIns="45720" rtlCol="0" anchor="ctr" anchorCtr="0">
            <a:noAutofit/>
          </a:bodyPr>
          <a:lstStyle/>
          <a:p>
            <a:r>
              <a:rPr lang="ru-RU" sz="6000" b="1" dirty="0">
                <a:solidFill>
                  <a:schemeClr val="bg1"/>
                </a:solidFill>
              </a:rPr>
              <a:t>Перчатки </a:t>
            </a:r>
            <a:endParaRPr lang="en-US" sz="6000" b="1" dirty="0">
              <a:solidFill>
                <a:schemeClr val="bg1"/>
              </a:solidFill>
            </a:endParaRPr>
          </a:p>
        </p:txBody>
      </p:sp>
      <p:sp>
        <p:nvSpPr>
          <p:cNvPr id="3" name="Content Placeholder 2"/>
          <p:cNvSpPr>
            <a:spLocks noGrp="1"/>
          </p:cNvSpPr>
          <p:nvPr>
            <p:ph idx="1"/>
          </p:nvPr>
        </p:nvSpPr>
        <p:spPr>
          <a:xfrm>
            <a:off x="549275" y="769257"/>
            <a:ext cx="8042276" cy="5174344"/>
          </a:xfrm>
        </p:spPr>
        <p:txBody>
          <a:bodyPr>
            <a:normAutofit/>
          </a:bodyPr>
          <a:lstStyle/>
          <a:p>
            <a:pPr marL="349250" lvl="1" indent="0">
              <a:buNone/>
            </a:pPr>
            <a:endParaRPr lang="en-US" dirty="0" smtClean="0"/>
          </a:p>
          <a:p>
            <a:pPr marL="349250" lvl="1" indent="0">
              <a:buNone/>
            </a:pPr>
            <a:endParaRPr lang="en-US" dirty="0"/>
          </a:p>
        </p:txBody>
      </p:sp>
      <p:pic>
        <p:nvPicPr>
          <p:cNvPr id="4" name="Рисунок 3" descr="gloves_web.png"/>
          <p:cNvPicPr>
            <a:picLocks noChangeAspect="1"/>
          </p:cNvPicPr>
          <p:nvPr/>
        </p:nvPicPr>
        <p:blipFill>
          <a:blip r:embed="rId2" cstate="print"/>
          <a:srcRect t="4776" b="5672"/>
          <a:stretch>
            <a:fillRect/>
          </a:stretch>
        </p:blipFill>
        <p:spPr>
          <a:xfrm>
            <a:off x="82699" y="2672815"/>
            <a:ext cx="4220570" cy="3779615"/>
          </a:xfrm>
          <a:prstGeom prst="rect">
            <a:avLst/>
          </a:prstGeom>
        </p:spPr>
      </p:pic>
      <p:sp>
        <p:nvSpPr>
          <p:cNvPr id="5" name="Прямоугольник 4"/>
          <p:cNvSpPr/>
          <p:nvPr/>
        </p:nvSpPr>
        <p:spPr>
          <a:xfrm>
            <a:off x="2336800" y="1261004"/>
            <a:ext cx="6727151" cy="2916889"/>
          </a:xfrm>
          <a:prstGeom prst="rect">
            <a:avLst/>
          </a:prstGeom>
        </p:spPr>
        <p:txBody>
          <a:bodyPr wrap="square">
            <a:spAutoFit/>
          </a:bodyPr>
          <a:lstStyle/>
          <a:p>
            <a:pPr algn="r">
              <a:lnSpc>
                <a:spcPct val="114000"/>
              </a:lnSpc>
            </a:pPr>
            <a:r>
              <a:rPr lang="ru-RU" sz="2300" b="1" dirty="0">
                <a:solidFill>
                  <a:schemeClr val="accent2">
                    <a:lumMod val="75000"/>
                  </a:schemeClr>
                </a:solidFill>
              </a:rPr>
              <a:t>Для защиты рук при изготовлении цитостатических растворов сотрудники должны носить специальные перчатки или комбинации перчаток, которые меняются в обычном рабочем порядке, одноразовые защитные (</a:t>
            </a:r>
            <a:r>
              <a:rPr lang="ru-RU" sz="2300" b="1" dirty="0" err="1">
                <a:solidFill>
                  <a:schemeClr val="accent2">
                    <a:lumMod val="75000"/>
                  </a:schemeClr>
                </a:solidFill>
              </a:rPr>
              <a:t>нитриловые</a:t>
            </a:r>
            <a:r>
              <a:rPr lang="ru-RU" sz="2300" b="1" dirty="0">
                <a:solidFill>
                  <a:schemeClr val="accent2">
                    <a:lumMod val="75000"/>
                  </a:schemeClr>
                </a:solidFill>
              </a:rPr>
              <a:t>) перчатки должны надеваться манжетами на рукава </a:t>
            </a:r>
            <a:r>
              <a:rPr lang="ru-RU" sz="2300" b="1" dirty="0" smtClean="0">
                <a:solidFill>
                  <a:schemeClr val="accent2">
                    <a:lumMod val="75000"/>
                  </a:schemeClr>
                </a:solidFill>
              </a:rPr>
              <a:t>халата.</a:t>
            </a:r>
            <a:endParaRPr lang="ru-RU" sz="2300" b="1" dirty="0">
              <a:solidFill>
                <a:schemeClr val="accent2">
                  <a:lumMod val="75000"/>
                </a:schemeClr>
              </a:solidFill>
            </a:endParaRPr>
          </a:p>
        </p:txBody>
      </p:sp>
      <p:sp>
        <p:nvSpPr>
          <p:cNvPr id="6" name="Прямоугольник 5"/>
          <p:cNvSpPr/>
          <p:nvPr/>
        </p:nvSpPr>
        <p:spPr>
          <a:xfrm>
            <a:off x="4303269" y="4562623"/>
            <a:ext cx="4572000" cy="1569660"/>
          </a:xfrm>
          <a:prstGeom prst="rect">
            <a:avLst/>
          </a:prstGeom>
        </p:spPr>
        <p:txBody>
          <a:bodyPr>
            <a:spAutoFit/>
          </a:bodyPr>
          <a:lstStyle/>
          <a:p>
            <a:pPr algn="ctr"/>
            <a:r>
              <a:rPr lang="ru-RU" sz="3200" b="1" dirty="0" smtClean="0">
                <a:solidFill>
                  <a:srgbClr val="FF0000"/>
                </a:solidFill>
              </a:rPr>
              <a:t>порванные перчатки использовать ЗАПРЕЩЕНО! </a:t>
            </a:r>
            <a:endParaRPr lang="ru-RU" sz="3200" b="1" dirty="0">
              <a:solidFill>
                <a:srgbClr val="FF0000"/>
              </a:solidFill>
            </a:endParaRPr>
          </a:p>
        </p:txBody>
      </p:sp>
    </p:spTree>
    <p:extLst>
      <p:ext uri="{BB962C8B-B14F-4D97-AF65-F5344CB8AC3E}">
        <p14:creationId xmlns:p14="http://schemas.microsoft.com/office/powerpoint/2010/main" val="4109127476"/>
      </p:ext>
    </p:extLst>
  </p:cSld>
  <p:clrMapOvr>
    <a:masterClrMapping/>
  </p:clrMapOvr>
  <p:transition spd="slow">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65632"/>
            <a:ext cx="8042276" cy="661681"/>
          </a:xfrm>
        </p:spPr>
        <p:txBody>
          <a:bodyPr vert="horz" lIns="91440" tIns="45720" rIns="91440" bIns="45720" rtlCol="0" anchor="ctr" anchorCtr="0">
            <a:noAutofit/>
          </a:bodyPr>
          <a:lstStyle/>
          <a:p>
            <a:r>
              <a:rPr lang="ru-RU" sz="6000" b="1" dirty="0">
                <a:solidFill>
                  <a:schemeClr val="bg1"/>
                </a:solidFill>
              </a:rPr>
              <a:t>Маски </a:t>
            </a:r>
            <a:endParaRPr lang="en-US" sz="6000" b="1" dirty="0">
              <a:solidFill>
                <a:schemeClr val="bg1"/>
              </a:solidFill>
            </a:endParaRPr>
          </a:p>
        </p:txBody>
      </p:sp>
      <p:sp>
        <p:nvSpPr>
          <p:cNvPr id="3" name="Content Placeholder 2"/>
          <p:cNvSpPr>
            <a:spLocks noGrp="1"/>
          </p:cNvSpPr>
          <p:nvPr>
            <p:ph idx="1"/>
          </p:nvPr>
        </p:nvSpPr>
        <p:spPr>
          <a:xfrm>
            <a:off x="61308" y="1241293"/>
            <a:ext cx="9082691" cy="2444169"/>
          </a:xfrm>
        </p:spPr>
        <p:txBody>
          <a:bodyPr vert="horz" lIns="91440" tIns="45720" rIns="91440" bIns="45720" rtlCol="0">
            <a:noAutofit/>
          </a:bodyPr>
          <a:lstStyle/>
          <a:p>
            <a:pPr marL="623888" lvl="1" indent="-623888">
              <a:spcBef>
                <a:spcPts val="0"/>
              </a:spcBef>
              <a:spcAft>
                <a:spcPts val="3000"/>
              </a:spcAft>
              <a:buClr>
                <a:srgbClr val="C00000"/>
              </a:buClr>
              <a:buFont typeface="Wingdings" pitchFamily="2" charset="2"/>
              <a:buChar char="v"/>
            </a:pPr>
            <a:r>
              <a:rPr lang="ru-RU" sz="2800" b="1" dirty="0">
                <a:solidFill>
                  <a:schemeClr val="accent2">
                    <a:lumMod val="75000"/>
                  </a:schemeClr>
                </a:solidFill>
              </a:rPr>
              <a:t>Одноразовые маски. </a:t>
            </a:r>
          </a:p>
          <a:p>
            <a:pPr marL="623888" lvl="1" indent="-623888">
              <a:spcBef>
                <a:spcPts val="0"/>
              </a:spcBef>
              <a:spcAft>
                <a:spcPts val="3000"/>
              </a:spcAft>
              <a:buClr>
                <a:srgbClr val="C00000"/>
              </a:buClr>
              <a:buFont typeface="Wingdings" pitchFamily="2" charset="2"/>
              <a:buChar char="v"/>
            </a:pPr>
            <a:r>
              <a:rPr lang="ru-RU" sz="2800" b="1" dirty="0">
                <a:solidFill>
                  <a:schemeClr val="accent2">
                    <a:lumMod val="75000"/>
                  </a:schemeClr>
                </a:solidFill>
              </a:rPr>
              <a:t>Рекомендуются высокоэффективные </a:t>
            </a:r>
            <a:r>
              <a:rPr lang="ru-RU" sz="2800" b="1" dirty="0" err="1">
                <a:solidFill>
                  <a:schemeClr val="accent2">
                    <a:lumMod val="75000"/>
                  </a:schemeClr>
                </a:solidFill>
              </a:rPr>
              <a:t>противо</a:t>
            </a:r>
            <a:r>
              <a:rPr lang="ru-RU" sz="2800" b="1" dirty="0">
                <a:solidFill>
                  <a:schemeClr val="accent2">
                    <a:lumMod val="75000"/>
                  </a:schemeClr>
                </a:solidFill>
              </a:rPr>
              <a:t>- аэрозольные респираторы, соответствующие классу FFP3 трехслойные </a:t>
            </a:r>
            <a:r>
              <a:rPr lang="ru-RU" sz="2800" b="1" dirty="0" smtClean="0">
                <a:solidFill>
                  <a:schemeClr val="accent2">
                    <a:lumMod val="75000"/>
                  </a:schemeClr>
                </a:solidFill>
              </a:rPr>
              <a:t> с </a:t>
            </a:r>
            <a:r>
              <a:rPr lang="ru-RU" sz="2800" b="1" dirty="0">
                <a:solidFill>
                  <a:schemeClr val="accent2">
                    <a:lumMod val="75000"/>
                  </a:schemeClr>
                </a:solidFill>
              </a:rPr>
              <a:t>выпускным клапаном</a:t>
            </a:r>
            <a:r>
              <a:rPr lang="ru-RU" sz="2800" b="1" dirty="0" smtClean="0">
                <a:solidFill>
                  <a:schemeClr val="accent2">
                    <a:lumMod val="75000"/>
                  </a:schemeClr>
                </a:solidFill>
              </a:rPr>
              <a:t>.</a:t>
            </a:r>
            <a:endParaRPr lang="en-US" sz="2800" b="1" dirty="0">
              <a:solidFill>
                <a:schemeClr val="accent2">
                  <a:lumMod val="75000"/>
                </a:schemeClr>
              </a:solidFill>
            </a:endParaRPr>
          </a:p>
        </p:txBody>
      </p:sp>
      <p:pic>
        <p:nvPicPr>
          <p:cNvPr id="4" name="Рисунок 3" descr="respirator_3m_8101.jpg"/>
          <p:cNvPicPr>
            <a:picLocks noChangeAspect="1"/>
          </p:cNvPicPr>
          <p:nvPr/>
        </p:nvPicPr>
        <p:blipFill>
          <a:blip r:embed="rId2" cstate="print">
            <a:clrChange>
              <a:clrFrom>
                <a:srgbClr val="FFFFFF"/>
              </a:clrFrom>
              <a:clrTo>
                <a:srgbClr val="FFFFFF">
                  <a:alpha val="0"/>
                </a:srgbClr>
              </a:clrTo>
            </a:clrChange>
          </a:blip>
          <a:stretch>
            <a:fillRect/>
          </a:stretch>
        </p:blipFill>
        <p:spPr>
          <a:xfrm>
            <a:off x="1742391" y="3685462"/>
            <a:ext cx="3172538" cy="3172538"/>
          </a:xfrm>
          <a:prstGeom prst="rect">
            <a:avLst/>
          </a:prstGeom>
        </p:spPr>
      </p:pic>
      <p:pic>
        <p:nvPicPr>
          <p:cNvPr id="5" name="Рисунок 4" descr="94083630.jpg"/>
          <p:cNvPicPr>
            <a:picLocks noChangeAspect="1"/>
          </p:cNvPicPr>
          <p:nvPr/>
        </p:nvPicPr>
        <p:blipFill>
          <a:blip r:embed="rId3" cstate="print">
            <a:clrChange>
              <a:clrFrom>
                <a:srgbClr val="FFFFFF"/>
              </a:clrFrom>
              <a:clrTo>
                <a:srgbClr val="FFFFFF">
                  <a:alpha val="0"/>
                </a:srgbClr>
              </a:clrTo>
            </a:clrChange>
          </a:blip>
          <a:stretch>
            <a:fillRect/>
          </a:stretch>
        </p:blipFill>
        <p:spPr>
          <a:xfrm>
            <a:off x="4259008" y="3449744"/>
            <a:ext cx="4158373" cy="3030884"/>
          </a:xfrm>
          <a:prstGeom prst="rect">
            <a:avLst/>
          </a:prstGeom>
        </p:spPr>
      </p:pic>
    </p:spTree>
    <p:extLst>
      <p:ext uri="{BB962C8B-B14F-4D97-AF65-F5344CB8AC3E}">
        <p14:creationId xmlns:p14="http://schemas.microsoft.com/office/powerpoint/2010/main" val="4109127476"/>
      </p:ext>
    </p:extLst>
  </p:cSld>
  <p:clrMapOvr>
    <a:masterClrMapping/>
  </p:clrMapOvr>
  <p:transition spd="slow">
    <p:strips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2319</TotalTime>
  <Words>1023</Words>
  <Application>Microsoft Office PowerPoint</Application>
  <PresentationFormat>Экран (4:3)</PresentationFormat>
  <Paragraphs>113</Paragraphs>
  <Slides>21</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Breeze</vt:lpstr>
      <vt:lpstr>БЕЗОПАСНОСТЬ ХИМИОТЕРАПИИ  И БИОТЕРАПИИ</vt:lpstr>
      <vt:lpstr>Задачи</vt:lpstr>
      <vt:lpstr>Пути попадания  химиотерапевтических препаратов в организм медперсонала</vt:lpstr>
      <vt:lpstr>Манипуляции, при которых образуются аэрозоли химиотерапевтических препаратов</vt:lpstr>
      <vt:lpstr>Ситуации,  при которых возможно воздействие</vt:lpstr>
      <vt:lpstr>Опасные и вредные производственные факторы</vt:lpstr>
      <vt:lpstr>Средства индивидуальной защиты (СИЗ)</vt:lpstr>
      <vt:lpstr>Перчатки </vt:lpstr>
      <vt:lpstr>Маски </vt:lpstr>
      <vt:lpstr>Халат </vt:lpstr>
      <vt:lpstr>Защитный экран для глаз</vt:lpstr>
      <vt:lpstr>Чехлы для обуви </vt:lpstr>
      <vt:lpstr>Презентация PowerPoint</vt:lpstr>
      <vt:lpstr>Работа с цитостатиками</vt:lpstr>
      <vt:lpstr>Работа с цитостатиками</vt:lpstr>
      <vt:lpstr>Техника разведения</vt:lpstr>
      <vt:lpstr>Сбор и утилизация цитотоксических отходов</vt:lpstr>
      <vt:lpstr>Сбор и утилизация цитотоксических отходов</vt:lpstr>
      <vt:lpstr>Сбор и утилизация цитотоксических отходов</vt:lpstr>
      <vt:lpstr>При сборе медицинских отходов запрещается:</vt:lpstr>
      <vt:lpstr>Действия в случае контакта  с препаратами</vt:lpstr>
    </vt:vector>
  </TitlesOfParts>
  <Company>Vision by Anna Photography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Chemotherapy and Biotherapy Safety</dc:title>
  <dc:creator>Anna Antonowich-Jonsson</dc:creator>
  <cp:lastModifiedBy>Sveta</cp:lastModifiedBy>
  <cp:revision>130</cp:revision>
  <cp:lastPrinted>2013-04-24T00:50:17Z</cp:lastPrinted>
  <dcterms:created xsi:type="dcterms:W3CDTF">2013-04-23T03:40:03Z</dcterms:created>
  <dcterms:modified xsi:type="dcterms:W3CDTF">2015-05-22T06:54:11Z</dcterms:modified>
</cp:coreProperties>
</file>