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handoutMasterIdLst>
    <p:handoutMasterId r:id="rId11"/>
  </p:handoutMasterIdLst>
  <p:sldIdLst>
    <p:sldId id="313" r:id="rId2"/>
    <p:sldId id="279" r:id="rId3"/>
    <p:sldId id="300" r:id="rId4"/>
    <p:sldId id="301" r:id="rId5"/>
    <p:sldId id="302" r:id="rId6"/>
    <p:sldId id="314" r:id="rId7"/>
    <p:sldId id="315" r:id="rId8"/>
    <p:sldId id="316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outline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1D7775"/>
    <a:srgbClr val="2C7C9F"/>
    <a:srgbClr val="23918E"/>
    <a:srgbClr val="33CCCC"/>
    <a:srgbClr val="7462B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2" autoAdjust="0"/>
    <p:restoredTop sz="96327" autoAdjust="0"/>
  </p:normalViewPr>
  <p:slideViewPr>
    <p:cSldViewPr snapToGrid="0" snapToObjects="1">
      <p:cViewPr>
        <p:scale>
          <a:sx n="66" d="100"/>
          <a:sy n="66" d="100"/>
        </p:scale>
        <p:origin x="-606" y="-3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725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C602DA-B493-434D-A959-D635540C7FAE}" type="datetimeFigureOut">
              <a:rPr lang="en-US" smtClean="0"/>
              <a:pPr/>
              <a:t>5/25/2015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88B064-2976-3A4D-B612-BFCA03BEB3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41431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D4C2ED-64C3-9D43-88ED-4A6845BE4666}" type="datetimeFigureOut">
              <a:rPr lang="en-US" smtClean="0"/>
              <a:pPr/>
              <a:t>5/25/2015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49CADD-EEB0-2D45-9D44-0EFA6BC757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19385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49CADD-EEB0-2D45-9D44-0EFA6BC7571F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445719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Any chemical used in the</a:t>
            </a:r>
            <a:r>
              <a:rPr lang="en-US" baseline="0" dirty="0" smtClean="0"/>
              <a:t> workplace in the US requires a Material Safety Data Sheet. It provides the makeup of the chemical and what a worker should do if exposed to it, possibly by skin contact such as with splashing, or accidentally ingested. These data sheets should be quickly available for all staff.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49CADD-EEB0-2D45-9D44-0EFA6BC7571F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30615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Any chemical used in the</a:t>
            </a:r>
            <a:r>
              <a:rPr lang="en-US" baseline="0" dirty="0" smtClean="0"/>
              <a:t> workplace in the US requires a Material Safety Data Sheet. It provides the makeup of the chemical and what a worker should do if exposed to it, possibly by skin contact such as with splashing, or accidentally ingested. These data sheets should be quickly available for all staff.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49CADD-EEB0-2D45-9D44-0EFA6BC7571F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30615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Any chemical used in the</a:t>
            </a:r>
            <a:r>
              <a:rPr lang="en-US" baseline="0" dirty="0" smtClean="0"/>
              <a:t> workplace in the US requires a Material Safety Data Sheet. It provides the makeup of the chemical and what a worker should do if exposed to it, possibly by skin contact such as with splashing, or accidentally ingested. These data sheets should be quickly available for all staff.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49CADD-EEB0-2D45-9D44-0EFA6BC7571F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30615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Any chemical used in the</a:t>
            </a:r>
            <a:r>
              <a:rPr lang="en-US" baseline="0" dirty="0" smtClean="0"/>
              <a:t> workplace in the US requires a Material Safety Data Sheet. It provides the makeup of the chemical and what a worker should do if exposed to it, possibly by skin contact such as with splashing, or accidentally ingested. These data sheets should be quickly available for all staff.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49CADD-EEB0-2D45-9D44-0EFA6BC7571F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30615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Any chemical used in the</a:t>
            </a:r>
            <a:r>
              <a:rPr lang="en-US" baseline="0" dirty="0" smtClean="0"/>
              <a:t> workplace in the US requires a Material Safety Data Sheet. It provides the makeup of the chemical and what a worker should do if exposed to it, possibly by skin contact such as with splashing, or accidentally ingested. These data sheets should be quickly available for all staff.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49CADD-EEB0-2D45-9D44-0EFA6BC7571F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30615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Any chemical used in the</a:t>
            </a:r>
            <a:r>
              <a:rPr lang="en-US" baseline="0" dirty="0" smtClean="0"/>
              <a:t> workplace in the US requires a Material Safety Data Sheet. It provides the makeup of the chemical and what a worker should do if exposed to it, possibly by skin contact such as with splashing, or accidentally ingested. These data sheets should be quickly available for all staff.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49CADD-EEB0-2D45-9D44-0EFA6BC7571F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30615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pPr/>
              <a:t>5/25/2015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pPr/>
              <a:t>5/25/2015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  <p:transition spd="slow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pPr/>
              <a:t>5/25/2015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strips dir="r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pPr/>
              <a:t>5/25/2015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pPr/>
              <a:t>5/25/2015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pPr/>
              <a:t>5/25/2015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  <p:transition spd="slow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pPr/>
              <a:t>5/25/2015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pPr/>
              <a:t>5/25/2015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pPr/>
              <a:t>5/25/2015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pPr/>
              <a:t>5/25/2015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pPr/>
              <a:t>5/25/2015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pPr/>
              <a:t>5/25/2015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01F9CA3-105E-4857-9057-6DB6197DA786}" type="datetimeFigureOut">
              <a:rPr lang="en-US" smtClean="0"/>
              <a:pPr/>
              <a:t>5/25/2015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7F5CE407-6216-4202-80E4-A30DC2F709B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 spd="slow">
    <p:strips dir="rd"/>
  </p:transition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45029"/>
            <a:ext cx="9143999" cy="577668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 smtClean="0"/>
              <a:t>	</a:t>
            </a:r>
            <a:endParaRPr lang="en-US" b="1" dirty="0" smtClean="0">
              <a:solidFill>
                <a:srgbClr val="2C7C9F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2908" y="1812368"/>
            <a:ext cx="896657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500" b="1" dirty="0" smtClean="0">
                <a:solidFill>
                  <a:schemeClr val="accent2">
                    <a:lumMod val="75000"/>
                  </a:schemeClr>
                </a:solidFill>
              </a:rPr>
              <a:t>Дезактивация при случайном высвобождении </a:t>
            </a:r>
            <a:r>
              <a:rPr lang="ru-RU" sz="4500" b="1" dirty="0" err="1" smtClean="0">
                <a:solidFill>
                  <a:schemeClr val="accent2">
                    <a:lumMod val="75000"/>
                  </a:schemeClr>
                </a:solidFill>
              </a:rPr>
              <a:t>цитостатиков</a:t>
            </a:r>
            <a:endParaRPr lang="ru-RU" sz="45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70520" y="126782"/>
            <a:ext cx="8082000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700" b="1" dirty="0" smtClean="0">
                <a:solidFill>
                  <a:schemeClr val="bg1"/>
                </a:solidFill>
              </a:rPr>
              <a:t>Региональный семинар</a:t>
            </a:r>
            <a:r>
              <a:rPr lang="en-US" sz="1700" b="1" dirty="0" smtClean="0">
                <a:solidFill>
                  <a:schemeClr val="bg1"/>
                </a:solidFill>
              </a:rPr>
              <a:t> </a:t>
            </a:r>
            <a:r>
              <a:rPr lang="ru-RU" sz="1700" b="1" dirty="0" smtClean="0">
                <a:solidFill>
                  <a:schemeClr val="bg1"/>
                </a:solidFill>
              </a:rPr>
              <a:t>для </a:t>
            </a:r>
            <a:r>
              <a:rPr lang="ru-RU" sz="1700" b="1" dirty="0">
                <a:solidFill>
                  <a:schemeClr val="bg1"/>
                </a:solidFill>
              </a:rPr>
              <a:t>медицинских </a:t>
            </a:r>
            <a:r>
              <a:rPr lang="ru-RU" sz="1700" b="1" dirty="0" smtClean="0">
                <a:solidFill>
                  <a:schemeClr val="bg1"/>
                </a:solidFill>
              </a:rPr>
              <a:t>сестер онкологической </a:t>
            </a:r>
            <a:r>
              <a:rPr lang="ru-RU" sz="1700" b="1" dirty="0">
                <a:solidFill>
                  <a:schemeClr val="bg1"/>
                </a:solidFill>
              </a:rPr>
              <a:t>службы «Научно  </a:t>
            </a:r>
            <a:r>
              <a:rPr lang="ru-RU" sz="1700" b="1" dirty="0" smtClean="0">
                <a:solidFill>
                  <a:schemeClr val="bg1"/>
                </a:solidFill>
              </a:rPr>
              <a:t>обоснованные методы </a:t>
            </a:r>
            <a:r>
              <a:rPr lang="ru-RU" sz="1700" b="1" dirty="0">
                <a:solidFill>
                  <a:schemeClr val="bg1"/>
                </a:solidFill>
              </a:rPr>
              <a:t>поддержки </a:t>
            </a:r>
            <a:r>
              <a:rPr lang="ru-RU" sz="1700" b="1" dirty="0" err="1" smtClean="0">
                <a:solidFill>
                  <a:schemeClr val="bg1"/>
                </a:solidFill>
              </a:rPr>
              <a:t>онкобольных</a:t>
            </a:r>
            <a:r>
              <a:rPr lang="ru-RU" sz="1700" b="1" dirty="0" smtClean="0">
                <a:solidFill>
                  <a:schemeClr val="bg1"/>
                </a:solidFill>
              </a:rPr>
              <a:t>  и </a:t>
            </a:r>
            <a:r>
              <a:rPr lang="ru-RU" sz="1700" b="1" dirty="0">
                <a:solidFill>
                  <a:schemeClr val="bg1"/>
                </a:solidFill>
              </a:rPr>
              <a:t>ухаживающих за ними лиц</a:t>
            </a:r>
            <a:r>
              <a:rPr lang="ru-RU" sz="1700" b="1" dirty="0" smtClean="0">
                <a:solidFill>
                  <a:schemeClr val="bg1"/>
                </a:solidFill>
              </a:rPr>
              <a:t>»,  27 </a:t>
            </a:r>
            <a:r>
              <a:rPr lang="ru-RU" sz="1700" b="1" dirty="0">
                <a:solidFill>
                  <a:schemeClr val="bg1"/>
                </a:solidFill>
              </a:rPr>
              <a:t>– 29 мая 2015 г., г. </a:t>
            </a:r>
            <a:r>
              <a:rPr lang="ru-RU" sz="1700" b="1" dirty="0" smtClean="0">
                <a:solidFill>
                  <a:schemeClr val="bg1"/>
                </a:solidFill>
              </a:rPr>
              <a:t>Омск</a:t>
            </a:r>
            <a:endParaRPr lang="ru-RU" sz="17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00020" y="4486423"/>
            <a:ext cx="430149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Татьяна </a:t>
            </a:r>
            <a:r>
              <a:rPr lang="ru-RU" sz="2800" b="1" dirty="0" err="1" smtClean="0">
                <a:solidFill>
                  <a:schemeClr val="accent1">
                    <a:lumMod val="50000"/>
                  </a:schemeClr>
                </a:solidFill>
              </a:rPr>
              <a:t>Мамадагаевна</a:t>
            </a:r>
            <a:endParaRPr lang="ru-RU" sz="2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2800" b="1" dirty="0" err="1" smtClean="0">
                <a:solidFill>
                  <a:schemeClr val="accent1">
                    <a:lumMod val="50000"/>
                  </a:schemeClr>
                </a:solidFill>
              </a:rPr>
              <a:t>Цапинская</a:t>
            </a:r>
            <a:endParaRPr lang="ru-RU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9" name="Picture 2" descr="C:\Users\User\Desktop\Цапинска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4014536"/>
            <a:ext cx="1770842" cy="2366211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xmlns="" val="4029821753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8228" y="116112"/>
            <a:ext cx="7866743" cy="951967"/>
          </a:xfrm>
        </p:spPr>
        <p:txBody>
          <a:bodyPr vert="horz" lIns="91440" tIns="45720" rIns="91440" bIns="45720" rtlCol="0" anchor="ctr" anchorCtr="0">
            <a:noAutofit/>
          </a:bodyPr>
          <a:lstStyle/>
          <a:p>
            <a:pPr>
              <a:lnSpc>
                <a:spcPct val="80000"/>
              </a:lnSpc>
            </a:pPr>
            <a:r>
              <a:rPr lang="ru-RU" sz="4500" b="1" dirty="0">
                <a:solidFill>
                  <a:schemeClr val="bg1"/>
                </a:solidFill>
              </a:rPr>
              <a:t>Комплект для дезактивации заражения</a:t>
            </a:r>
            <a:endParaRPr lang="en-US" sz="45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06285"/>
            <a:ext cx="9144000" cy="5341257"/>
          </a:xfrm>
        </p:spPr>
        <p:txBody>
          <a:bodyPr>
            <a:normAutofit lnSpcReduction="10000"/>
          </a:bodyPr>
          <a:lstStyle/>
          <a:p>
            <a:pPr marL="449263" indent="-449263">
              <a:spcBef>
                <a:spcPts val="0"/>
              </a:spcBef>
              <a:spcAft>
                <a:spcPts val="2400"/>
              </a:spcAft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3000" b="1" dirty="0">
                <a:solidFill>
                  <a:schemeClr val="accent2">
                    <a:lumMod val="75000"/>
                  </a:schemeClr>
                </a:solidFill>
              </a:rPr>
              <a:t>Инструкция по </a:t>
            </a:r>
            <a:r>
              <a:rPr lang="ru-RU" sz="3000" b="1" dirty="0" smtClean="0">
                <a:solidFill>
                  <a:schemeClr val="accent2">
                    <a:lumMod val="75000"/>
                  </a:schemeClr>
                </a:solidFill>
              </a:rPr>
              <a:t>применению.</a:t>
            </a:r>
            <a:endParaRPr lang="ru-RU" sz="3000" b="1" dirty="0">
              <a:solidFill>
                <a:schemeClr val="accent2">
                  <a:lumMod val="75000"/>
                </a:schemeClr>
              </a:solidFill>
            </a:endParaRPr>
          </a:p>
          <a:p>
            <a:pPr marL="449263" indent="-449263">
              <a:spcBef>
                <a:spcPts val="0"/>
              </a:spcBef>
              <a:spcAft>
                <a:spcPts val="2400"/>
              </a:spcAft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3000" b="1" dirty="0">
                <a:solidFill>
                  <a:schemeClr val="accent2">
                    <a:lumMod val="75000"/>
                  </a:schemeClr>
                </a:solidFill>
              </a:rPr>
              <a:t>Одноразовый комбинезон/защитный </a:t>
            </a:r>
            <a:r>
              <a:rPr lang="ru-RU" sz="3000" b="1" dirty="0" smtClean="0">
                <a:solidFill>
                  <a:schemeClr val="accent2">
                    <a:lumMod val="75000"/>
                  </a:schemeClr>
                </a:solidFill>
              </a:rPr>
              <a:t>халат.</a:t>
            </a:r>
            <a:endParaRPr lang="ru-RU" sz="3000" b="1" dirty="0">
              <a:solidFill>
                <a:schemeClr val="accent2">
                  <a:lumMod val="75000"/>
                </a:schemeClr>
              </a:solidFill>
            </a:endParaRPr>
          </a:p>
          <a:p>
            <a:pPr marL="449263" indent="-449263">
              <a:spcBef>
                <a:spcPts val="0"/>
              </a:spcBef>
              <a:spcAft>
                <a:spcPts val="2400"/>
              </a:spcAft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3000" b="1" dirty="0" smtClean="0">
                <a:solidFill>
                  <a:schemeClr val="accent2">
                    <a:lumMod val="75000"/>
                  </a:schemeClr>
                </a:solidFill>
              </a:rPr>
              <a:t>Шапочка/колпак.</a:t>
            </a:r>
            <a:endParaRPr lang="ru-RU" sz="3000" b="1" dirty="0">
              <a:solidFill>
                <a:schemeClr val="accent2">
                  <a:lumMod val="75000"/>
                </a:schemeClr>
              </a:solidFill>
            </a:endParaRPr>
          </a:p>
          <a:p>
            <a:pPr marL="449263" indent="-449263">
              <a:spcBef>
                <a:spcPts val="0"/>
              </a:spcBef>
              <a:spcAft>
                <a:spcPts val="2400"/>
              </a:spcAft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3000" b="1" dirty="0">
                <a:solidFill>
                  <a:schemeClr val="accent2">
                    <a:lumMod val="75000"/>
                  </a:schemeClr>
                </a:solidFill>
              </a:rPr>
              <a:t>Чехлы для обуви (водонепроницаемые</a:t>
            </a:r>
            <a:r>
              <a:rPr lang="ru-RU" sz="3000" b="1" dirty="0" smtClean="0">
                <a:solidFill>
                  <a:schemeClr val="accent2">
                    <a:lumMod val="75000"/>
                  </a:schemeClr>
                </a:solidFill>
              </a:rPr>
              <a:t>).</a:t>
            </a:r>
            <a:endParaRPr lang="ru-RU" sz="3000" b="1" dirty="0">
              <a:solidFill>
                <a:schemeClr val="accent2">
                  <a:lumMod val="75000"/>
                </a:schemeClr>
              </a:solidFill>
            </a:endParaRPr>
          </a:p>
          <a:p>
            <a:pPr marL="449263" indent="-449263">
              <a:spcBef>
                <a:spcPts val="0"/>
              </a:spcBef>
              <a:spcAft>
                <a:spcPts val="2400"/>
              </a:spcAft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3000" b="1" dirty="0">
                <a:solidFill>
                  <a:schemeClr val="accent2">
                    <a:lumMod val="75000"/>
                  </a:schemeClr>
                </a:solidFill>
              </a:rPr>
              <a:t>Средства защиты органов дыхания. </a:t>
            </a:r>
          </a:p>
          <a:p>
            <a:pPr marL="449263" indent="-449263">
              <a:spcBef>
                <a:spcPts val="0"/>
              </a:spcBef>
              <a:spcAft>
                <a:spcPts val="2400"/>
              </a:spcAft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3000" b="1" dirty="0">
                <a:solidFill>
                  <a:schemeClr val="accent2">
                    <a:lumMod val="75000"/>
                  </a:schemeClr>
                </a:solidFill>
              </a:rPr>
              <a:t>2 пары защитных </a:t>
            </a:r>
            <a:r>
              <a:rPr lang="ru-RU" sz="3000" b="1" dirty="0" err="1">
                <a:solidFill>
                  <a:schemeClr val="accent2">
                    <a:lumMod val="75000"/>
                  </a:schemeClr>
                </a:solidFill>
              </a:rPr>
              <a:t>нитриловых</a:t>
            </a:r>
            <a:r>
              <a:rPr lang="ru-RU" sz="30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3000" b="1" dirty="0" smtClean="0">
                <a:solidFill>
                  <a:schemeClr val="accent2">
                    <a:lumMod val="75000"/>
                  </a:schemeClr>
                </a:solidFill>
              </a:rPr>
              <a:t>перчаток.</a:t>
            </a:r>
            <a:endParaRPr lang="ru-RU" sz="3000" b="1" dirty="0">
              <a:solidFill>
                <a:schemeClr val="accent2">
                  <a:lumMod val="75000"/>
                </a:schemeClr>
              </a:solidFill>
            </a:endParaRPr>
          </a:p>
          <a:p>
            <a:pPr marL="449263" indent="-449263">
              <a:spcBef>
                <a:spcPts val="0"/>
              </a:spcBef>
              <a:spcAft>
                <a:spcPts val="2400"/>
              </a:spcAft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3000" b="1" dirty="0">
                <a:solidFill>
                  <a:schemeClr val="accent2">
                    <a:lumMod val="75000"/>
                  </a:schemeClr>
                </a:solidFill>
              </a:rPr>
              <a:t>Дополнительная пара защитных </a:t>
            </a:r>
            <a:r>
              <a:rPr lang="ru-RU" sz="3000" b="1" dirty="0" err="1">
                <a:solidFill>
                  <a:schemeClr val="accent2">
                    <a:lumMod val="75000"/>
                  </a:schemeClr>
                </a:solidFill>
              </a:rPr>
              <a:t>нитриловых</a:t>
            </a:r>
            <a:r>
              <a:rPr lang="ru-RU" sz="30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3000" b="1" dirty="0" smtClean="0">
                <a:solidFill>
                  <a:schemeClr val="accent2">
                    <a:lumMod val="75000"/>
                  </a:schemeClr>
                </a:solidFill>
              </a:rPr>
              <a:t>перчаток.</a:t>
            </a:r>
            <a:endParaRPr lang="en-US" sz="30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72070903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06285"/>
            <a:ext cx="9144000" cy="5341257"/>
          </a:xfrm>
        </p:spPr>
        <p:txBody>
          <a:bodyPr>
            <a:normAutofit lnSpcReduction="10000"/>
          </a:bodyPr>
          <a:lstStyle/>
          <a:p>
            <a:pPr marL="449263" indent="-449263">
              <a:spcBef>
                <a:spcPts val="0"/>
              </a:spcBef>
              <a:spcAft>
                <a:spcPts val="2400"/>
              </a:spcAft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3000" b="1" dirty="0">
                <a:solidFill>
                  <a:schemeClr val="accent2">
                    <a:lumMod val="75000"/>
                  </a:schemeClr>
                </a:solidFill>
              </a:rPr>
              <a:t>Защитные </a:t>
            </a:r>
            <a:r>
              <a:rPr lang="ru-RU" sz="3000" b="1" dirty="0" smtClean="0">
                <a:solidFill>
                  <a:schemeClr val="accent2">
                    <a:lumMod val="75000"/>
                  </a:schemeClr>
                </a:solidFill>
              </a:rPr>
              <a:t>очки.</a:t>
            </a:r>
            <a:endParaRPr lang="ru-RU" sz="3000" b="1" dirty="0">
              <a:solidFill>
                <a:schemeClr val="accent2">
                  <a:lumMod val="75000"/>
                </a:schemeClr>
              </a:solidFill>
            </a:endParaRPr>
          </a:p>
          <a:p>
            <a:pPr marL="449263" lvl="0" indent="-449263">
              <a:spcBef>
                <a:spcPts val="0"/>
              </a:spcBef>
              <a:spcAft>
                <a:spcPts val="2400"/>
              </a:spcAft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3000" b="1" dirty="0" smtClean="0">
                <a:solidFill>
                  <a:schemeClr val="accent2">
                    <a:lumMod val="75000"/>
                  </a:schemeClr>
                </a:solidFill>
              </a:rPr>
              <a:t>Мел.</a:t>
            </a:r>
            <a:endParaRPr lang="ru-RU" sz="3000" b="1" dirty="0">
              <a:solidFill>
                <a:schemeClr val="accent2">
                  <a:lumMod val="75000"/>
                </a:schemeClr>
              </a:solidFill>
            </a:endParaRPr>
          </a:p>
          <a:p>
            <a:pPr marL="449263" lvl="0" indent="-449263">
              <a:spcBef>
                <a:spcPts val="0"/>
              </a:spcBef>
              <a:spcAft>
                <a:spcPts val="2400"/>
              </a:spcAft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3000" b="1" dirty="0">
                <a:solidFill>
                  <a:schemeClr val="accent2">
                    <a:lumMod val="75000"/>
                  </a:schemeClr>
                </a:solidFill>
              </a:rPr>
              <a:t>Предупреждающие </a:t>
            </a:r>
            <a:r>
              <a:rPr lang="ru-RU" sz="3000" b="1" dirty="0" smtClean="0">
                <a:solidFill>
                  <a:schemeClr val="accent2">
                    <a:lumMod val="75000"/>
                  </a:schemeClr>
                </a:solidFill>
              </a:rPr>
              <a:t>знаки.</a:t>
            </a:r>
            <a:endParaRPr lang="ru-RU" sz="3000" b="1" dirty="0">
              <a:solidFill>
                <a:schemeClr val="accent2">
                  <a:lumMod val="75000"/>
                </a:schemeClr>
              </a:solidFill>
            </a:endParaRPr>
          </a:p>
          <a:p>
            <a:pPr marL="449263" indent="-449263">
              <a:spcBef>
                <a:spcPts val="0"/>
              </a:spcBef>
              <a:spcAft>
                <a:spcPts val="2400"/>
              </a:spcAft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3000" b="1" dirty="0">
                <a:solidFill>
                  <a:schemeClr val="accent2">
                    <a:lumMod val="75000"/>
                  </a:schemeClr>
                </a:solidFill>
              </a:rPr>
              <a:t>Одноразовые салфетки (из целлюлозы</a:t>
            </a:r>
            <a:r>
              <a:rPr lang="ru-RU" sz="3000" b="1" dirty="0" smtClean="0">
                <a:solidFill>
                  <a:schemeClr val="accent2">
                    <a:lumMod val="75000"/>
                  </a:schemeClr>
                </a:solidFill>
              </a:rPr>
              <a:t>).</a:t>
            </a:r>
            <a:endParaRPr lang="ru-RU" sz="3000" b="1" dirty="0">
              <a:solidFill>
                <a:schemeClr val="accent2">
                  <a:lumMod val="75000"/>
                </a:schemeClr>
              </a:solidFill>
            </a:endParaRPr>
          </a:p>
          <a:p>
            <a:pPr marL="449263" indent="-449263">
              <a:spcBef>
                <a:spcPts val="0"/>
              </a:spcBef>
              <a:spcAft>
                <a:spcPts val="2400"/>
              </a:spcAft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3000" b="1" dirty="0">
                <a:solidFill>
                  <a:schemeClr val="accent2">
                    <a:lumMod val="75000"/>
                  </a:schemeClr>
                </a:solidFill>
              </a:rPr>
              <a:t>Дополнительные средства для сбора стеклянных </a:t>
            </a:r>
            <a:r>
              <a:rPr lang="ru-RU" sz="3000" b="1" dirty="0" smtClean="0">
                <a:solidFill>
                  <a:schemeClr val="accent2">
                    <a:lumMod val="75000"/>
                  </a:schemeClr>
                </a:solidFill>
              </a:rPr>
              <a:t>осколков.</a:t>
            </a:r>
            <a:endParaRPr lang="ru-RU" sz="3000" b="1" dirty="0">
              <a:solidFill>
                <a:schemeClr val="accent2">
                  <a:lumMod val="75000"/>
                </a:schemeClr>
              </a:solidFill>
            </a:endParaRPr>
          </a:p>
          <a:p>
            <a:pPr marL="449263" lvl="0" indent="-449263">
              <a:spcBef>
                <a:spcPts val="0"/>
              </a:spcBef>
              <a:spcAft>
                <a:spcPts val="2400"/>
              </a:spcAft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3000" b="1" dirty="0">
                <a:solidFill>
                  <a:schemeClr val="accent2">
                    <a:lumMod val="75000"/>
                  </a:schemeClr>
                </a:solidFill>
              </a:rPr>
              <a:t>Мешки для сбора </a:t>
            </a:r>
            <a:r>
              <a:rPr lang="ru-RU" sz="3000" b="1" dirty="0" smtClean="0">
                <a:solidFill>
                  <a:schemeClr val="accent2">
                    <a:lumMod val="75000"/>
                  </a:schemeClr>
                </a:solidFill>
              </a:rPr>
              <a:t>отходов.</a:t>
            </a:r>
            <a:endParaRPr lang="ru-RU" sz="3000" b="1" dirty="0">
              <a:solidFill>
                <a:schemeClr val="accent2">
                  <a:lumMod val="75000"/>
                </a:schemeClr>
              </a:solidFill>
            </a:endParaRPr>
          </a:p>
          <a:p>
            <a:pPr marL="449263" lvl="0" indent="-449263">
              <a:spcBef>
                <a:spcPts val="0"/>
              </a:spcBef>
              <a:spcAft>
                <a:spcPts val="2400"/>
              </a:spcAft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3000" b="1" dirty="0">
                <a:solidFill>
                  <a:schemeClr val="accent2">
                    <a:lumMod val="75000"/>
                  </a:schemeClr>
                </a:solidFill>
              </a:rPr>
              <a:t>Кабельные </a:t>
            </a:r>
            <a:r>
              <a:rPr lang="ru-RU" sz="3000" b="1" dirty="0" smtClean="0">
                <a:solidFill>
                  <a:schemeClr val="accent2">
                    <a:lumMod val="75000"/>
                  </a:schemeClr>
                </a:solidFill>
              </a:rPr>
              <a:t>стяжки.</a:t>
            </a:r>
            <a:endParaRPr lang="ru-RU" dirty="0" smtClean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248228" y="116112"/>
            <a:ext cx="7866743" cy="951967"/>
          </a:xfrm>
        </p:spPr>
        <p:txBody>
          <a:bodyPr vert="horz" lIns="91440" tIns="45720" rIns="91440" bIns="45720" rtlCol="0" anchor="ctr" anchorCtr="0">
            <a:noAutofit/>
          </a:bodyPr>
          <a:lstStyle/>
          <a:p>
            <a:pPr>
              <a:lnSpc>
                <a:spcPct val="80000"/>
              </a:lnSpc>
            </a:pPr>
            <a:r>
              <a:rPr lang="ru-RU" sz="4500" b="1" dirty="0">
                <a:solidFill>
                  <a:schemeClr val="bg1"/>
                </a:solidFill>
              </a:rPr>
              <a:t>Комплект для дезактивации заражения</a:t>
            </a:r>
            <a:endParaRPr lang="en-US" sz="45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72070903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58829"/>
            <a:ext cx="9144000" cy="5070143"/>
          </a:xfrm>
        </p:spPr>
        <p:txBody>
          <a:bodyPr>
            <a:normAutofit/>
          </a:bodyPr>
          <a:lstStyle/>
          <a:p>
            <a:pPr marL="536575" indent="-536575">
              <a:spcBef>
                <a:spcPts val="0"/>
              </a:spcBef>
              <a:spcAft>
                <a:spcPts val="4800"/>
              </a:spcAft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3500" b="1" dirty="0" smtClean="0">
                <a:solidFill>
                  <a:schemeClr val="accent2">
                    <a:lumMod val="75000"/>
                  </a:schemeClr>
                </a:solidFill>
              </a:rPr>
              <a:t>Дистиллированная </a:t>
            </a:r>
            <a:r>
              <a:rPr lang="ru-RU" sz="3500" b="1" dirty="0">
                <a:solidFill>
                  <a:schemeClr val="accent2">
                    <a:lumMod val="75000"/>
                  </a:schemeClr>
                </a:solidFill>
              </a:rPr>
              <a:t>вода и 70% этиловый спирт.</a:t>
            </a:r>
          </a:p>
          <a:p>
            <a:pPr marL="536575" lvl="0" indent="-536575">
              <a:spcBef>
                <a:spcPts val="0"/>
              </a:spcBef>
              <a:spcAft>
                <a:spcPts val="4800"/>
              </a:spcAft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3500" b="1" dirty="0">
                <a:solidFill>
                  <a:schemeClr val="accent2">
                    <a:lumMod val="75000"/>
                  </a:schemeClr>
                </a:solidFill>
              </a:rPr>
              <a:t>Прочная ёмкость для сбора </a:t>
            </a:r>
            <a:r>
              <a:rPr lang="ru-RU" sz="3500" b="1" dirty="0" smtClean="0">
                <a:solidFill>
                  <a:schemeClr val="accent2">
                    <a:lumMod val="75000"/>
                  </a:schemeClr>
                </a:solidFill>
              </a:rPr>
              <a:t>отходов.</a:t>
            </a:r>
            <a:endParaRPr lang="ru-RU" sz="3500" b="1" dirty="0">
              <a:solidFill>
                <a:schemeClr val="accent2">
                  <a:lumMod val="75000"/>
                </a:schemeClr>
              </a:solidFill>
            </a:endParaRPr>
          </a:p>
          <a:p>
            <a:pPr marL="536575" lvl="0" indent="-536575">
              <a:spcBef>
                <a:spcPts val="0"/>
              </a:spcBef>
              <a:spcAft>
                <a:spcPts val="4800"/>
              </a:spcAft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3500" b="1" dirty="0">
                <a:solidFill>
                  <a:schemeClr val="accent2">
                    <a:lumMod val="75000"/>
                  </a:schemeClr>
                </a:solidFill>
              </a:rPr>
              <a:t>Формуляр для документирования несчастных </a:t>
            </a:r>
            <a:r>
              <a:rPr lang="ru-RU" sz="3500" b="1" dirty="0" smtClean="0">
                <a:solidFill>
                  <a:schemeClr val="accent2">
                    <a:lumMod val="75000"/>
                  </a:schemeClr>
                </a:solidFill>
              </a:rPr>
              <a:t>случаев.</a:t>
            </a:r>
            <a:endParaRPr lang="ru-RU" sz="3500" b="1" dirty="0">
              <a:solidFill>
                <a:schemeClr val="accent2">
                  <a:lumMod val="75000"/>
                </a:schemeClr>
              </a:solidFill>
            </a:endParaRPr>
          </a:p>
          <a:p>
            <a:pPr marL="449263" indent="-449263">
              <a:spcBef>
                <a:spcPts val="0"/>
              </a:spcBef>
              <a:spcAft>
                <a:spcPts val="4800"/>
              </a:spcAft>
              <a:buClr>
                <a:srgbClr val="C00000"/>
              </a:buClr>
              <a:buFont typeface="Wingdings" pitchFamily="2" charset="2"/>
              <a:buChar char="v"/>
            </a:pPr>
            <a:endParaRPr lang="ru-RU" sz="35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248228" y="116112"/>
            <a:ext cx="7866743" cy="951967"/>
          </a:xfrm>
        </p:spPr>
        <p:txBody>
          <a:bodyPr vert="horz" lIns="91440" tIns="45720" rIns="91440" bIns="45720" rtlCol="0" anchor="ctr" anchorCtr="0">
            <a:noAutofit/>
          </a:bodyPr>
          <a:lstStyle/>
          <a:p>
            <a:pPr>
              <a:lnSpc>
                <a:spcPct val="80000"/>
              </a:lnSpc>
            </a:pPr>
            <a:r>
              <a:rPr lang="ru-RU" sz="4500" b="1" dirty="0">
                <a:solidFill>
                  <a:schemeClr val="bg1"/>
                </a:solidFill>
              </a:rPr>
              <a:t>Комплект для дезактивации заражения</a:t>
            </a:r>
            <a:endParaRPr lang="en-US" sz="45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72070903"/>
      </p:ext>
    </p:extLst>
  </p:cSld>
  <p:clrMapOvr>
    <a:masterClrMapping/>
  </p:clrMapOvr>
  <p:transition spd="slow">
    <p:strips dir="r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392" y="93713"/>
            <a:ext cx="9144000" cy="951967"/>
          </a:xfrm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ru-RU" sz="3500" b="1" dirty="0">
                <a:solidFill>
                  <a:schemeClr val="bg1"/>
                </a:solidFill>
              </a:rPr>
              <a:t>Инструкция по дезактивации  цитотоксических веществ</a:t>
            </a:r>
            <a:endParaRPr lang="en-US" sz="35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056" y="1332389"/>
            <a:ext cx="9144000" cy="5554639"/>
          </a:xfrm>
        </p:spPr>
        <p:txBody>
          <a:bodyPr>
            <a:normAutofit fontScale="85000" lnSpcReduction="10000"/>
          </a:bodyPr>
          <a:lstStyle/>
          <a:p>
            <a:pPr marL="363538" lvl="0" indent="-363538">
              <a:lnSpc>
                <a:spcPct val="120000"/>
              </a:lnSpc>
              <a:spcBef>
                <a:spcPts val="0"/>
              </a:spcBef>
              <a:spcAft>
                <a:spcPts val="3600"/>
              </a:spcAft>
              <a:buClr>
                <a:srgbClr val="C00000"/>
              </a:buClr>
              <a:buFont typeface="+mj-lt"/>
              <a:buAutoNum type="arabicPeriod"/>
            </a:pPr>
            <a:r>
              <a:rPr lang="ru-RU" sz="3000" b="1" dirty="0">
                <a:solidFill>
                  <a:schemeClr val="accent2">
                    <a:lumMod val="75000"/>
                  </a:schemeClr>
                </a:solidFill>
              </a:rPr>
              <a:t>Обозначить мелом и предупреждающими знаками загрязнённую зону и исключить доступ к </a:t>
            </a:r>
            <a:r>
              <a:rPr lang="ru-RU" sz="3000" b="1" dirty="0" smtClean="0">
                <a:solidFill>
                  <a:schemeClr val="accent2">
                    <a:lumMod val="75000"/>
                  </a:schemeClr>
                </a:solidFill>
              </a:rPr>
              <a:t>ней.</a:t>
            </a:r>
            <a:endParaRPr lang="ru-RU" sz="3000" b="1" dirty="0">
              <a:solidFill>
                <a:schemeClr val="accent2">
                  <a:lumMod val="75000"/>
                </a:schemeClr>
              </a:solidFill>
            </a:endParaRPr>
          </a:p>
          <a:p>
            <a:pPr marL="363538" lvl="0" indent="-363538">
              <a:lnSpc>
                <a:spcPct val="120000"/>
              </a:lnSpc>
              <a:spcBef>
                <a:spcPts val="0"/>
              </a:spcBef>
              <a:spcAft>
                <a:spcPts val="3600"/>
              </a:spcAft>
              <a:buClr>
                <a:srgbClr val="C00000"/>
              </a:buClr>
              <a:buFont typeface="+mj-lt"/>
              <a:buAutoNum type="arabicPeriod"/>
            </a:pPr>
            <a:r>
              <a:rPr lang="ru-RU" sz="3000" b="1" dirty="0" smtClean="0">
                <a:solidFill>
                  <a:schemeClr val="accent2">
                    <a:lumMod val="75000"/>
                  </a:schemeClr>
                </a:solidFill>
              </a:rPr>
              <a:t>Использовать </a:t>
            </a:r>
            <a:r>
              <a:rPr lang="ru-RU" sz="3000" b="1" dirty="0">
                <a:solidFill>
                  <a:schemeClr val="accent2">
                    <a:lumMod val="75000"/>
                  </a:schemeClr>
                </a:solidFill>
              </a:rPr>
              <a:t>персональное, защитное </a:t>
            </a:r>
            <a:r>
              <a:rPr lang="ru-RU" sz="3000" b="1" dirty="0" smtClean="0">
                <a:solidFill>
                  <a:schemeClr val="accent2">
                    <a:lumMod val="75000"/>
                  </a:schemeClr>
                </a:solidFill>
              </a:rPr>
              <a:t>снаряжение.</a:t>
            </a:r>
            <a:endParaRPr lang="ru-RU" sz="3000" b="1" dirty="0">
              <a:solidFill>
                <a:schemeClr val="accent2">
                  <a:lumMod val="75000"/>
                </a:schemeClr>
              </a:solidFill>
            </a:endParaRPr>
          </a:p>
          <a:p>
            <a:pPr marL="363538" lvl="0" indent="-363538">
              <a:lnSpc>
                <a:spcPct val="120000"/>
              </a:lnSpc>
              <a:spcBef>
                <a:spcPts val="0"/>
              </a:spcBef>
              <a:spcAft>
                <a:spcPts val="3600"/>
              </a:spcAft>
              <a:buClr>
                <a:srgbClr val="C00000"/>
              </a:buClr>
              <a:buFont typeface="+mj-lt"/>
              <a:buAutoNum type="arabicPeriod"/>
            </a:pPr>
            <a:r>
              <a:rPr lang="ru-RU" sz="3000" b="1" dirty="0" smtClean="0">
                <a:solidFill>
                  <a:schemeClr val="accent2">
                    <a:lumMod val="75000"/>
                  </a:schemeClr>
                </a:solidFill>
              </a:rPr>
              <a:t>Пролитую </a:t>
            </a:r>
            <a:r>
              <a:rPr lang="ru-RU" sz="3000" b="1" dirty="0">
                <a:solidFill>
                  <a:schemeClr val="accent2">
                    <a:lumMod val="75000"/>
                  </a:schemeClr>
                </a:solidFill>
              </a:rPr>
              <a:t>жидкость необходимо вытереть адсорбирующей </a:t>
            </a:r>
            <a:r>
              <a:rPr lang="ru-RU" sz="3000" b="1" dirty="0" smtClean="0">
                <a:solidFill>
                  <a:schemeClr val="accent2">
                    <a:lumMod val="75000"/>
                  </a:schemeClr>
                </a:solidFill>
              </a:rPr>
              <a:t>салфеткой.</a:t>
            </a:r>
            <a:endParaRPr lang="ru-RU" sz="3000" b="1" dirty="0">
              <a:solidFill>
                <a:schemeClr val="accent2">
                  <a:lumMod val="75000"/>
                </a:schemeClr>
              </a:solidFill>
            </a:endParaRPr>
          </a:p>
          <a:p>
            <a:pPr marL="363538" lvl="0" indent="-363538">
              <a:lnSpc>
                <a:spcPct val="120000"/>
              </a:lnSpc>
              <a:spcBef>
                <a:spcPts val="0"/>
              </a:spcBef>
              <a:spcAft>
                <a:spcPts val="3600"/>
              </a:spcAft>
              <a:buClr>
                <a:srgbClr val="C00000"/>
              </a:buClr>
              <a:buFont typeface="+mj-lt"/>
              <a:buAutoNum type="arabicPeriod"/>
            </a:pPr>
            <a:r>
              <a:rPr lang="ru-RU" sz="3000" b="1" dirty="0" smtClean="0">
                <a:solidFill>
                  <a:schemeClr val="accent2">
                    <a:lumMod val="75000"/>
                  </a:schemeClr>
                </a:solidFill>
              </a:rPr>
              <a:t>Твёрдые </a:t>
            </a:r>
            <a:r>
              <a:rPr lang="ru-RU" sz="3000" b="1" dirty="0">
                <a:solidFill>
                  <a:schemeClr val="accent2">
                    <a:lumMod val="75000"/>
                  </a:schemeClr>
                </a:solidFill>
              </a:rPr>
              <a:t>частицы </a:t>
            </a:r>
            <a:r>
              <a:rPr lang="ru-RU" sz="3000" b="1" dirty="0" err="1">
                <a:solidFill>
                  <a:schemeClr val="accent2">
                    <a:lumMod val="75000"/>
                  </a:schemeClr>
                </a:solidFill>
              </a:rPr>
              <a:t>цитостатика</a:t>
            </a:r>
            <a:r>
              <a:rPr lang="ru-RU" sz="3000" b="1" dirty="0">
                <a:solidFill>
                  <a:schemeClr val="accent2">
                    <a:lumMod val="75000"/>
                  </a:schemeClr>
                </a:solidFill>
              </a:rPr>
              <a:t> необходимо убрать с помощью влажной адсорбирующей </a:t>
            </a:r>
            <a:r>
              <a:rPr lang="ru-RU" sz="3000" b="1" dirty="0" smtClean="0">
                <a:solidFill>
                  <a:schemeClr val="accent2">
                    <a:lumMod val="75000"/>
                  </a:schemeClr>
                </a:solidFill>
              </a:rPr>
              <a:t>салфетки.</a:t>
            </a:r>
            <a:endParaRPr lang="ru-RU" sz="2800" b="1" dirty="0" smtClean="0">
              <a:solidFill>
                <a:srgbClr val="C00000"/>
              </a:solidFill>
            </a:endParaRPr>
          </a:p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3600"/>
              </a:spcAft>
              <a:buNone/>
            </a:pPr>
            <a:endParaRPr lang="ru-RU" sz="2800" b="1" u="sng" dirty="0" smtClean="0">
              <a:solidFill>
                <a:srgbClr val="C00000"/>
              </a:solidFill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3600"/>
              </a:spcAft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3772070903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32764"/>
            <a:ext cx="9144000" cy="5725236"/>
          </a:xfrm>
        </p:spPr>
        <p:txBody>
          <a:bodyPr>
            <a:normAutofit/>
          </a:bodyPr>
          <a:lstStyle/>
          <a:p>
            <a:pPr marL="363538" indent="-363538">
              <a:lnSpc>
                <a:spcPct val="120000"/>
              </a:lnSpc>
              <a:spcBef>
                <a:spcPts val="0"/>
              </a:spcBef>
              <a:spcAft>
                <a:spcPts val="3000"/>
              </a:spcAft>
              <a:buClr>
                <a:srgbClr val="C00000"/>
              </a:buClr>
              <a:buFont typeface="+mj-lt"/>
              <a:buAutoNum type="arabicPeriod" startAt="5"/>
            </a:pPr>
            <a:r>
              <a:rPr lang="ru-RU" sz="2600" b="1" dirty="0">
                <a:solidFill>
                  <a:schemeClr val="accent2">
                    <a:lumMod val="75000"/>
                  </a:schemeClr>
                </a:solidFill>
              </a:rPr>
              <a:t>Все использованные салфетки собрать                              в полиэтиленовый мешок (класс Г).</a:t>
            </a:r>
          </a:p>
          <a:p>
            <a:pPr marL="363538" indent="-363538">
              <a:lnSpc>
                <a:spcPct val="120000"/>
              </a:lnSpc>
              <a:spcBef>
                <a:spcPts val="0"/>
              </a:spcBef>
              <a:spcAft>
                <a:spcPts val="3000"/>
              </a:spcAft>
              <a:buClr>
                <a:srgbClr val="C00000"/>
              </a:buClr>
              <a:buFont typeface="+mj-lt"/>
              <a:buAutoNum type="arabicPeriod" startAt="5"/>
            </a:pPr>
            <a:r>
              <a:rPr lang="ru-RU" sz="2600" b="1" dirty="0">
                <a:solidFill>
                  <a:schemeClr val="accent2">
                    <a:lumMod val="75000"/>
                  </a:schemeClr>
                </a:solidFill>
              </a:rPr>
              <a:t>Для сбора разбитых стеклянных флаконов и осколков надеть дополнительные защитные перчатки.</a:t>
            </a:r>
          </a:p>
          <a:p>
            <a:pPr marL="363538" indent="-363538">
              <a:lnSpc>
                <a:spcPct val="120000"/>
              </a:lnSpc>
              <a:spcBef>
                <a:spcPts val="0"/>
              </a:spcBef>
              <a:spcAft>
                <a:spcPts val="3000"/>
              </a:spcAft>
              <a:buClr>
                <a:srgbClr val="C00000"/>
              </a:buClr>
              <a:buFont typeface="+mj-lt"/>
              <a:buAutoNum type="arabicPeriod" startAt="5"/>
            </a:pPr>
            <a:r>
              <a:rPr lang="ru-RU" sz="2600" b="1" dirty="0">
                <a:solidFill>
                  <a:schemeClr val="accent2">
                    <a:lumMod val="75000"/>
                  </a:schemeClr>
                </a:solidFill>
              </a:rPr>
              <a:t>С помощью лопатки и картона собрать все осколки.</a:t>
            </a:r>
          </a:p>
          <a:p>
            <a:pPr marL="363538" indent="-363538">
              <a:lnSpc>
                <a:spcPct val="120000"/>
              </a:lnSpc>
              <a:spcBef>
                <a:spcPts val="0"/>
              </a:spcBef>
              <a:spcAft>
                <a:spcPts val="3000"/>
              </a:spcAft>
              <a:buClr>
                <a:srgbClr val="C00000"/>
              </a:buClr>
              <a:buFont typeface="+mj-lt"/>
              <a:buAutoNum type="arabicPeriod" startAt="5"/>
            </a:pPr>
            <a:r>
              <a:rPr lang="ru-RU" sz="2600" b="1" dirty="0">
                <a:solidFill>
                  <a:schemeClr val="accent2">
                    <a:lumMod val="75000"/>
                  </a:schemeClr>
                </a:solidFill>
              </a:rPr>
              <a:t>Ёмкость (контейнер) поместить в полиэтиленовый мешок (класс Г) и герметично упаковать его.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06392" y="93713"/>
            <a:ext cx="9144000" cy="951967"/>
          </a:xfrm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ru-RU" sz="3500" b="1" dirty="0">
                <a:solidFill>
                  <a:schemeClr val="bg1"/>
                </a:solidFill>
              </a:rPr>
              <a:t>Инструкция по дезактивации  цитотоксических веществ</a:t>
            </a:r>
            <a:endParaRPr lang="en-US" sz="35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72070903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48877"/>
            <a:ext cx="9144000" cy="5514778"/>
          </a:xfrm>
        </p:spPr>
        <p:txBody>
          <a:bodyPr>
            <a:normAutofit/>
          </a:bodyPr>
          <a:lstStyle/>
          <a:p>
            <a:pPr marL="514350" lvl="0" indent="-514350">
              <a:lnSpc>
                <a:spcPct val="120000"/>
              </a:lnSpc>
              <a:spcBef>
                <a:spcPts val="0"/>
              </a:spcBef>
              <a:spcAft>
                <a:spcPts val="3000"/>
              </a:spcAft>
              <a:buClr>
                <a:srgbClr val="C00000"/>
              </a:buClr>
              <a:buFont typeface="+mj-lt"/>
              <a:buAutoNum type="arabicPeriod" startAt="9"/>
            </a:pPr>
            <a:r>
              <a:rPr lang="ru-RU" sz="2600" b="1" dirty="0">
                <a:solidFill>
                  <a:schemeClr val="accent2">
                    <a:lumMod val="75000"/>
                  </a:schemeClr>
                </a:solidFill>
              </a:rPr>
              <a:t>Загрязнённые поверхности (после удаления видимых частиц) должны быть трижды очищены дистиллированной водой, затем моющими средствами и 70% этиловым </a:t>
            </a:r>
            <a:r>
              <a:rPr lang="ru-RU" sz="2600" b="1" dirty="0" smtClean="0">
                <a:solidFill>
                  <a:schemeClr val="accent2">
                    <a:lumMod val="75000"/>
                  </a:schemeClr>
                </a:solidFill>
              </a:rPr>
              <a:t>спиртом.</a:t>
            </a:r>
            <a:endParaRPr lang="ru-RU" sz="2600" b="1" dirty="0">
              <a:solidFill>
                <a:schemeClr val="accent2">
                  <a:lumMod val="75000"/>
                </a:schemeClr>
              </a:solidFill>
            </a:endParaRPr>
          </a:p>
          <a:p>
            <a:pPr marL="536575" lvl="0" indent="-536575">
              <a:lnSpc>
                <a:spcPct val="120000"/>
              </a:lnSpc>
              <a:spcBef>
                <a:spcPts val="0"/>
              </a:spcBef>
              <a:spcAft>
                <a:spcPts val="3000"/>
              </a:spcAft>
              <a:buClr>
                <a:srgbClr val="C00000"/>
              </a:buClr>
              <a:buFont typeface="+mj-lt"/>
              <a:buAutoNum type="arabicPeriod" startAt="9"/>
            </a:pPr>
            <a:r>
              <a:rPr lang="ru-RU" sz="2600" b="1" dirty="0" smtClean="0">
                <a:solidFill>
                  <a:schemeClr val="accent2">
                    <a:lumMod val="75000"/>
                  </a:schemeClr>
                </a:solidFill>
              </a:rPr>
              <a:t>Вся </a:t>
            </a:r>
            <a:r>
              <a:rPr lang="ru-RU" sz="2600" b="1" dirty="0">
                <a:solidFill>
                  <a:schemeClr val="accent2">
                    <a:lumMod val="75000"/>
                  </a:schemeClr>
                </a:solidFill>
              </a:rPr>
              <a:t>защитная одежда утилизируется как цитотоксические отходы (класс Г</a:t>
            </a:r>
            <a:r>
              <a:rPr lang="ru-RU" sz="2600" b="1" dirty="0" smtClean="0">
                <a:solidFill>
                  <a:schemeClr val="accent2">
                    <a:lumMod val="75000"/>
                  </a:schemeClr>
                </a:solidFill>
              </a:rPr>
              <a:t>).</a:t>
            </a:r>
            <a:endParaRPr lang="ru-RU" sz="2600" b="1" dirty="0">
              <a:solidFill>
                <a:schemeClr val="accent2">
                  <a:lumMod val="75000"/>
                </a:schemeClr>
              </a:solidFill>
            </a:endParaRPr>
          </a:p>
          <a:p>
            <a:pPr marL="536575" lvl="0" indent="-536575">
              <a:lnSpc>
                <a:spcPct val="120000"/>
              </a:lnSpc>
              <a:spcBef>
                <a:spcPts val="0"/>
              </a:spcBef>
              <a:spcAft>
                <a:spcPts val="3000"/>
              </a:spcAft>
              <a:buClr>
                <a:srgbClr val="C00000"/>
              </a:buClr>
              <a:buFont typeface="+mj-lt"/>
              <a:buAutoNum type="arabicPeriod" startAt="9"/>
            </a:pPr>
            <a:r>
              <a:rPr lang="ru-RU" sz="2600" b="1" dirty="0" smtClean="0">
                <a:solidFill>
                  <a:schemeClr val="accent2">
                    <a:lumMod val="75000"/>
                  </a:schemeClr>
                </a:solidFill>
              </a:rPr>
              <a:t>Случай </a:t>
            </a:r>
            <a:r>
              <a:rPr lang="ru-RU" sz="2600" b="1" dirty="0">
                <a:solidFill>
                  <a:schemeClr val="accent2">
                    <a:lumMod val="75000"/>
                  </a:schemeClr>
                </a:solidFill>
              </a:rPr>
              <a:t>обязательно заносится в «Журнал учёта по обезвреживанию цитостатических препаратов</a:t>
            </a:r>
            <a:r>
              <a:rPr lang="ru-RU" sz="2600" b="1" dirty="0" smtClean="0">
                <a:solidFill>
                  <a:schemeClr val="accent2">
                    <a:lumMod val="75000"/>
                  </a:schemeClr>
                </a:solidFill>
              </a:rPr>
              <a:t>».</a:t>
            </a:r>
            <a:endParaRPr lang="ru-RU" sz="2800" b="1" dirty="0" smtClean="0">
              <a:solidFill>
                <a:srgbClr val="C00000"/>
              </a:solidFill>
            </a:endParaRPr>
          </a:p>
          <a:p>
            <a:pPr marL="165100" lvl="0" indent="-514350" algn="just">
              <a:spcBef>
                <a:spcPts val="0"/>
              </a:spcBef>
              <a:buAutoNum type="arabicPeriod" startAt="9"/>
            </a:pPr>
            <a:endParaRPr lang="ru-RU" sz="2800" b="1" dirty="0" smtClean="0">
              <a:solidFill>
                <a:srgbClr val="C00000"/>
              </a:solidFill>
            </a:endParaRPr>
          </a:p>
          <a:p>
            <a:pPr marL="0" lvl="0" algn="ctr">
              <a:spcBef>
                <a:spcPts val="0"/>
              </a:spcBef>
              <a:buNone/>
            </a:pPr>
            <a:endParaRPr lang="ru-RU" sz="2800" b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endParaRPr lang="ru-RU" sz="2800" b="1" u="sng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dirty="0" smtClean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06392" y="93713"/>
            <a:ext cx="9144000" cy="951967"/>
          </a:xfrm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ru-RU" sz="3500" b="1" dirty="0">
                <a:solidFill>
                  <a:schemeClr val="bg1"/>
                </a:solidFill>
              </a:rPr>
              <a:t>Инструкция по дезактивации  цитотоксических веществ</a:t>
            </a:r>
            <a:endParaRPr lang="en-US" sz="35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72070903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esktop\management-benefits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86392" y="1839482"/>
            <a:ext cx="2857500" cy="4762500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406392" y="64685"/>
            <a:ext cx="9144000" cy="951967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6000" b="1" dirty="0" smtClean="0">
                <a:solidFill>
                  <a:schemeClr val="bg1"/>
                </a:solidFill>
              </a:rPr>
              <a:t>Ролевая игра</a:t>
            </a:r>
            <a:endParaRPr lang="en-US" sz="6000" b="1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4509" y="1679825"/>
            <a:ext cx="6223378" cy="41189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500" b="1" dirty="0" smtClean="0">
                <a:solidFill>
                  <a:schemeClr val="accent2">
                    <a:lumMod val="75000"/>
                  </a:schemeClr>
                </a:solidFill>
              </a:rPr>
              <a:t>Дезактивация             при случайном высвобождении </a:t>
            </a:r>
            <a:r>
              <a:rPr lang="ru-RU" sz="4500" b="1" dirty="0" err="1" smtClean="0">
                <a:solidFill>
                  <a:schemeClr val="accent2">
                    <a:lumMod val="75000"/>
                  </a:schemeClr>
                </a:solidFill>
              </a:rPr>
              <a:t>цитостатиков</a:t>
            </a:r>
            <a:endParaRPr lang="ru-RU" sz="45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87162881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2162</TotalTime>
  <Words>641</Words>
  <Application>Microsoft Office PowerPoint</Application>
  <PresentationFormat>Экран (4:3)</PresentationFormat>
  <Paragraphs>56</Paragraphs>
  <Slides>8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Breeze</vt:lpstr>
      <vt:lpstr>Слайд 1</vt:lpstr>
      <vt:lpstr>Комплект для дезактивации заражения</vt:lpstr>
      <vt:lpstr>Комплект для дезактивации заражения</vt:lpstr>
      <vt:lpstr>Комплект для дезактивации заражения</vt:lpstr>
      <vt:lpstr>Инструкция по дезактивации  цитотоксических веществ</vt:lpstr>
      <vt:lpstr>Инструкция по дезактивации  цитотоксических веществ</vt:lpstr>
      <vt:lpstr>Инструкция по дезактивации  цитотоксических веществ</vt:lpstr>
      <vt:lpstr>Слайд 8</vt:lpstr>
    </vt:vector>
  </TitlesOfParts>
  <Company>Vision by Anna Photography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Chemotherapy and Biotherapy Safety</dc:title>
  <dc:creator>Anna Antonowich-Jonsson</dc:creator>
  <cp:lastModifiedBy>ОПСА</cp:lastModifiedBy>
  <cp:revision>135</cp:revision>
  <cp:lastPrinted>2013-04-24T00:50:17Z</cp:lastPrinted>
  <dcterms:created xsi:type="dcterms:W3CDTF">2013-04-23T03:40:03Z</dcterms:created>
  <dcterms:modified xsi:type="dcterms:W3CDTF">2015-05-25T12:22:18Z</dcterms:modified>
</cp:coreProperties>
</file>