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7" r:id="rId2"/>
    <p:sldId id="259" r:id="rId3"/>
    <p:sldId id="261" r:id="rId4"/>
    <p:sldId id="262" r:id="rId5"/>
    <p:sldId id="260" r:id="rId6"/>
    <p:sldId id="263" r:id="rId7"/>
    <p:sldId id="264" r:id="rId8"/>
    <p:sldId id="265" r:id="rId9"/>
    <p:sldId id="266" r:id="rId10"/>
    <p:sldId id="267" r:id="rId11"/>
    <p:sldId id="269" r:id="rId12"/>
    <p:sldId id="268" r:id="rId13"/>
    <p:sldId id="284" r:id="rId14"/>
    <p:sldId id="286" r:id="rId15"/>
    <p:sldId id="285" r:id="rId16"/>
    <p:sldId id="272" r:id="rId17"/>
    <p:sldId id="275" r:id="rId18"/>
    <p:sldId id="274" r:id="rId19"/>
    <p:sldId id="276" r:id="rId20"/>
    <p:sldId id="287" r:id="rId21"/>
    <p:sldId id="278" r:id="rId22"/>
    <p:sldId id="283" r:id="rId23"/>
    <p:sldId id="279" r:id="rId24"/>
    <p:sldId id="280" r:id="rId25"/>
    <p:sldId id="288" r:id="rId26"/>
    <p:sldId id="289" r:id="rId27"/>
    <p:sldId id="290" r:id="rId28"/>
    <p:sldId id="27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2270"/>
    <a:srgbClr val="E5EEFF"/>
    <a:srgbClr val="5F2987"/>
    <a:srgbClr val="00487E"/>
    <a:srgbClr val="009900"/>
    <a:srgbClr val="00CC00"/>
    <a:srgbClr val="619428"/>
    <a:srgbClr val="72AF2F"/>
    <a:srgbClr val="004F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94660"/>
  </p:normalViewPr>
  <p:slideViewPr>
    <p:cSldViewPr>
      <p:cViewPr varScale="1">
        <p:scale>
          <a:sx n="65" d="100"/>
          <a:sy n="65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EFAAEC-F126-4F8B-B722-48F7DA9D5A8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F82F36-8C6B-4E27-85FC-C9E0D9DD12F3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</a:rPr>
            <a:t>Сбор данных </a:t>
          </a:r>
          <a:endParaRPr lang="ru-RU" sz="2800" b="1" dirty="0">
            <a:solidFill>
              <a:srgbClr val="002060"/>
            </a:solidFill>
          </a:endParaRPr>
        </a:p>
      </dgm:t>
    </dgm:pt>
    <dgm:pt modelId="{7097A5B1-06FE-4034-B4E1-01A723D44B7A}" type="parTrans" cxnId="{F3B643ED-8FAE-45AB-B3E5-3C20F85FF0A5}">
      <dgm:prSet/>
      <dgm:spPr/>
      <dgm:t>
        <a:bodyPr/>
        <a:lstStyle/>
        <a:p>
          <a:endParaRPr lang="ru-RU"/>
        </a:p>
      </dgm:t>
    </dgm:pt>
    <dgm:pt modelId="{E782E1D2-0CB8-48B8-9291-8ABC7B235B0B}" type="sibTrans" cxnId="{F3B643ED-8FAE-45AB-B3E5-3C20F85FF0A5}">
      <dgm:prSet/>
      <dgm:spPr/>
      <dgm:t>
        <a:bodyPr/>
        <a:lstStyle/>
        <a:p>
          <a:endParaRPr lang="ru-RU"/>
        </a:p>
      </dgm:t>
    </dgm:pt>
    <dgm:pt modelId="{232FF560-54D6-4D74-8E7C-D05BD2F289B6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</a:rPr>
            <a:t>Внесение данных в сводную таблицу</a:t>
          </a:r>
          <a:endParaRPr lang="ru-RU" sz="2800" b="1" dirty="0">
            <a:solidFill>
              <a:srgbClr val="002060"/>
            </a:solidFill>
          </a:endParaRPr>
        </a:p>
      </dgm:t>
    </dgm:pt>
    <dgm:pt modelId="{903B9E53-3B9B-4240-9669-FAEE46EFCCE0}" type="parTrans" cxnId="{7929A7C8-BE05-4F2D-98D0-A5AEA591ABA2}">
      <dgm:prSet/>
      <dgm:spPr/>
      <dgm:t>
        <a:bodyPr/>
        <a:lstStyle/>
        <a:p>
          <a:endParaRPr lang="ru-RU"/>
        </a:p>
      </dgm:t>
    </dgm:pt>
    <dgm:pt modelId="{549072F8-39F7-4634-974D-53409A6D88DA}" type="sibTrans" cxnId="{7929A7C8-BE05-4F2D-98D0-A5AEA591ABA2}">
      <dgm:prSet/>
      <dgm:spPr/>
      <dgm:t>
        <a:bodyPr/>
        <a:lstStyle/>
        <a:p>
          <a:endParaRPr lang="ru-RU"/>
        </a:p>
      </dgm:t>
    </dgm:pt>
    <dgm:pt modelId="{2652A713-5ED2-47BD-A1E0-53F63D3D4402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</a:rPr>
            <a:t>Отправка данных в РАМС</a:t>
          </a:r>
          <a:endParaRPr lang="ru-RU" sz="2800" b="1" dirty="0">
            <a:solidFill>
              <a:srgbClr val="002060"/>
            </a:solidFill>
          </a:endParaRPr>
        </a:p>
      </dgm:t>
    </dgm:pt>
    <dgm:pt modelId="{29095C70-CEDE-4E3B-92D6-8A357C9D34A7}" type="parTrans" cxnId="{226639F0-E303-42E1-AEE5-61DBD889D99C}">
      <dgm:prSet/>
      <dgm:spPr/>
      <dgm:t>
        <a:bodyPr/>
        <a:lstStyle/>
        <a:p>
          <a:endParaRPr lang="ru-RU"/>
        </a:p>
      </dgm:t>
    </dgm:pt>
    <dgm:pt modelId="{024F9697-4DE1-4372-9B3F-568B9C23E374}" type="sibTrans" cxnId="{226639F0-E303-42E1-AEE5-61DBD889D99C}">
      <dgm:prSet/>
      <dgm:spPr/>
      <dgm:t>
        <a:bodyPr/>
        <a:lstStyle/>
        <a:p>
          <a:endParaRPr lang="ru-RU"/>
        </a:p>
      </dgm:t>
    </dgm:pt>
    <dgm:pt modelId="{51BE20F4-965C-4B2E-ABA3-43B01B15E1E0}" type="pres">
      <dgm:prSet presAssocID="{F2EFAAEC-F126-4F8B-B722-48F7DA9D5A8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439CD2-DE3C-4210-A8F7-BE6B4EC3585E}" type="pres">
      <dgm:prSet presAssocID="{2BF82F36-8C6B-4E27-85FC-C9E0D9DD12F3}" presName="parentLin" presStyleCnt="0"/>
      <dgm:spPr/>
    </dgm:pt>
    <dgm:pt modelId="{FB6E0CED-2F96-4C0D-88B1-7FB9D6025E88}" type="pres">
      <dgm:prSet presAssocID="{2BF82F36-8C6B-4E27-85FC-C9E0D9DD12F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4065F70-D1A7-4FAE-9602-F58E604B0CB8}" type="pres">
      <dgm:prSet presAssocID="{2BF82F36-8C6B-4E27-85FC-C9E0D9DD12F3}" presName="parentText" presStyleLbl="node1" presStyleIdx="0" presStyleCnt="3" custScaleX="125781" custLinFactNeighborX="17178" custLinFactNeighborY="71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6DBF61-38B2-4976-AAB5-CE19BFCF61AF}" type="pres">
      <dgm:prSet presAssocID="{2BF82F36-8C6B-4E27-85FC-C9E0D9DD12F3}" presName="negativeSpace" presStyleCnt="0"/>
      <dgm:spPr/>
    </dgm:pt>
    <dgm:pt modelId="{C5E9645D-5F69-464C-B4A4-EACBAB3C7F18}" type="pres">
      <dgm:prSet presAssocID="{2BF82F36-8C6B-4E27-85FC-C9E0D9DD12F3}" presName="childText" presStyleLbl="conFgAcc1" presStyleIdx="0" presStyleCnt="3" custLinFactNeighborX="1504">
        <dgm:presLayoutVars>
          <dgm:bulletEnabled val="1"/>
        </dgm:presLayoutVars>
      </dgm:prSet>
      <dgm:spPr/>
    </dgm:pt>
    <dgm:pt modelId="{E0A86940-E364-45B9-A160-74A0AE984D08}" type="pres">
      <dgm:prSet presAssocID="{E782E1D2-0CB8-48B8-9291-8ABC7B235B0B}" presName="spaceBetweenRectangles" presStyleCnt="0"/>
      <dgm:spPr/>
    </dgm:pt>
    <dgm:pt modelId="{A4046B70-1FAC-4E2E-9C34-F6AB14C71D73}" type="pres">
      <dgm:prSet presAssocID="{232FF560-54D6-4D74-8E7C-D05BD2F289B6}" presName="parentLin" presStyleCnt="0"/>
      <dgm:spPr/>
    </dgm:pt>
    <dgm:pt modelId="{7272C1BD-3ECD-4F0E-8942-5538A2CB2BD8}" type="pres">
      <dgm:prSet presAssocID="{232FF560-54D6-4D74-8E7C-D05BD2F289B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1465D15-8EC6-4322-849F-4E41A3808E37}" type="pres">
      <dgm:prSet presAssocID="{232FF560-54D6-4D74-8E7C-D05BD2F289B6}" presName="parentText" presStyleLbl="node1" presStyleIdx="1" presStyleCnt="3" custScaleX="1293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9C1F35-EABF-4B5D-82A4-EA3FE7B6D716}" type="pres">
      <dgm:prSet presAssocID="{232FF560-54D6-4D74-8E7C-D05BD2F289B6}" presName="negativeSpace" presStyleCnt="0"/>
      <dgm:spPr/>
    </dgm:pt>
    <dgm:pt modelId="{EE9C2849-A4CB-4B15-9BF7-56875FEB8978}" type="pres">
      <dgm:prSet presAssocID="{232FF560-54D6-4D74-8E7C-D05BD2F289B6}" presName="childText" presStyleLbl="conFgAcc1" presStyleIdx="1" presStyleCnt="3" custScaleX="100000">
        <dgm:presLayoutVars>
          <dgm:bulletEnabled val="1"/>
        </dgm:presLayoutVars>
      </dgm:prSet>
      <dgm:spPr/>
    </dgm:pt>
    <dgm:pt modelId="{94A34752-EB16-4DF7-988E-21862404271B}" type="pres">
      <dgm:prSet presAssocID="{549072F8-39F7-4634-974D-53409A6D88DA}" presName="spaceBetweenRectangles" presStyleCnt="0"/>
      <dgm:spPr/>
    </dgm:pt>
    <dgm:pt modelId="{B7721ABE-60D9-4AC4-AEFA-1687A5E4A2A8}" type="pres">
      <dgm:prSet presAssocID="{2652A713-5ED2-47BD-A1E0-53F63D3D4402}" presName="parentLin" presStyleCnt="0"/>
      <dgm:spPr/>
    </dgm:pt>
    <dgm:pt modelId="{5BBA119E-DE22-4C4D-BDCA-9164C70C0E4C}" type="pres">
      <dgm:prSet presAssocID="{2652A713-5ED2-47BD-A1E0-53F63D3D4402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8D0ECB4E-CE49-4542-83C2-E693010156BF}" type="pres">
      <dgm:prSet presAssocID="{2652A713-5ED2-47BD-A1E0-53F63D3D4402}" presName="parentText" presStyleLbl="node1" presStyleIdx="2" presStyleCnt="3" custScaleX="1300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0019D7-8CCD-4D36-81B6-1FD17377934D}" type="pres">
      <dgm:prSet presAssocID="{2652A713-5ED2-47BD-A1E0-53F63D3D4402}" presName="negativeSpace" presStyleCnt="0"/>
      <dgm:spPr/>
    </dgm:pt>
    <dgm:pt modelId="{0A8EF735-7B95-4C56-BF26-100C69879FD2}" type="pres">
      <dgm:prSet presAssocID="{2652A713-5ED2-47BD-A1E0-53F63D3D4402}" presName="childText" presStyleLbl="conFgAcc1" presStyleIdx="2" presStyleCnt="3" custLinFactNeighborY="16135">
        <dgm:presLayoutVars>
          <dgm:bulletEnabled val="1"/>
        </dgm:presLayoutVars>
      </dgm:prSet>
      <dgm:spPr/>
    </dgm:pt>
  </dgm:ptLst>
  <dgm:cxnLst>
    <dgm:cxn modelId="{226639F0-E303-42E1-AEE5-61DBD889D99C}" srcId="{F2EFAAEC-F126-4F8B-B722-48F7DA9D5A84}" destId="{2652A713-5ED2-47BD-A1E0-53F63D3D4402}" srcOrd="2" destOrd="0" parTransId="{29095C70-CEDE-4E3B-92D6-8A357C9D34A7}" sibTransId="{024F9697-4DE1-4372-9B3F-568B9C23E374}"/>
    <dgm:cxn modelId="{F3B643ED-8FAE-45AB-B3E5-3C20F85FF0A5}" srcId="{F2EFAAEC-F126-4F8B-B722-48F7DA9D5A84}" destId="{2BF82F36-8C6B-4E27-85FC-C9E0D9DD12F3}" srcOrd="0" destOrd="0" parTransId="{7097A5B1-06FE-4034-B4E1-01A723D44B7A}" sibTransId="{E782E1D2-0CB8-48B8-9291-8ABC7B235B0B}"/>
    <dgm:cxn modelId="{7929A7C8-BE05-4F2D-98D0-A5AEA591ABA2}" srcId="{F2EFAAEC-F126-4F8B-B722-48F7DA9D5A84}" destId="{232FF560-54D6-4D74-8E7C-D05BD2F289B6}" srcOrd="1" destOrd="0" parTransId="{903B9E53-3B9B-4240-9669-FAEE46EFCCE0}" sibTransId="{549072F8-39F7-4634-974D-53409A6D88DA}"/>
    <dgm:cxn modelId="{25AB1434-47BC-43C6-AEEB-5C06FCFFCA45}" type="presOf" srcId="{F2EFAAEC-F126-4F8B-B722-48F7DA9D5A84}" destId="{51BE20F4-965C-4B2E-ABA3-43B01B15E1E0}" srcOrd="0" destOrd="0" presId="urn:microsoft.com/office/officeart/2005/8/layout/list1"/>
    <dgm:cxn modelId="{62AE6288-96B0-4C33-96FE-552BA6199F5B}" type="presOf" srcId="{2652A713-5ED2-47BD-A1E0-53F63D3D4402}" destId="{8D0ECB4E-CE49-4542-83C2-E693010156BF}" srcOrd="1" destOrd="0" presId="urn:microsoft.com/office/officeart/2005/8/layout/list1"/>
    <dgm:cxn modelId="{A1A79D40-8B27-421A-B0C1-2153D8FFEFBF}" type="presOf" srcId="{2BF82F36-8C6B-4E27-85FC-C9E0D9DD12F3}" destId="{FB6E0CED-2F96-4C0D-88B1-7FB9D6025E88}" srcOrd="0" destOrd="0" presId="urn:microsoft.com/office/officeart/2005/8/layout/list1"/>
    <dgm:cxn modelId="{F34C04B0-6F96-4F10-A064-7293133A13F1}" type="presOf" srcId="{2652A713-5ED2-47BD-A1E0-53F63D3D4402}" destId="{5BBA119E-DE22-4C4D-BDCA-9164C70C0E4C}" srcOrd="0" destOrd="0" presId="urn:microsoft.com/office/officeart/2005/8/layout/list1"/>
    <dgm:cxn modelId="{36DB5A76-64D2-40B6-BC45-36D42141C6E5}" type="presOf" srcId="{232FF560-54D6-4D74-8E7C-D05BD2F289B6}" destId="{21465D15-8EC6-4322-849F-4E41A3808E37}" srcOrd="1" destOrd="0" presId="urn:microsoft.com/office/officeart/2005/8/layout/list1"/>
    <dgm:cxn modelId="{6328BEBF-E442-4688-9EAE-961DA9EAE485}" type="presOf" srcId="{232FF560-54D6-4D74-8E7C-D05BD2F289B6}" destId="{7272C1BD-3ECD-4F0E-8942-5538A2CB2BD8}" srcOrd="0" destOrd="0" presId="urn:microsoft.com/office/officeart/2005/8/layout/list1"/>
    <dgm:cxn modelId="{F5233B55-5AA5-41F7-9437-96E66164D6A5}" type="presOf" srcId="{2BF82F36-8C6B-4E27-85FC-C9E0D9DD12F3}" destId="{54065F70-D1A7-4FAE-9602-F58E604B0CB8}" srcOrd="1" destOrd="0" presId="urn:microsoft.com/office/officeart/2005/8/layout/list1"/>
    <dgm:cxn modelId="{FCF80C14-F83C-4910-B925-5CC1ACD059E9}" type="presParOf" srcId="{51BE20F4-965C-4B2E-ABA3-43B01B15E1E0}" destId="{1F439CD2-DE3C-4210-A8F7-BE6B4EC3585E}" srcOrd="0" destOrd="0" presId="urn:microsoft.com/office/officeart/2005/8/layout/list1"/>
    <dgm:cxn modelId="{F8A5ED5D-59A3-43CE-8A91-F2EA5D98AED2}" type="presParOf" srcId="{1F439CD2-DE3C-4210-A8F7-BE6B4EC3585E}" destId="{FB6E0CED-2F96-4C0D-88B1-7FB9D6025E88}" srcOrd="0" destOrd="0" presId="urn:microsoft.com/office/officeart/2005/8/layout/list1"/>
    <dgm:cxn modelId="{9F1C8282-A340-4AB6-A005-1FBC08BB7FCB}" type="presParOf" srcId="{1F439CD2-DE3C-4210-A8F7-BE6B4EC3585E}" destId="{54065F70-D1A7-4FAE-9602-F58E604B0CB8}" srcOrd="1" destOrd="0" presId="urn:microsoft.com/office/officeart/2005/8/layout/list1"/>
    <dgm:cxn modelId="{92F8F3FE-0D93-4CDD-BB22-9ED977EA14EF}" type="presParOf" srcId="{51BE20F4-965C-4B2E-ABA3-43B01B15E1E0}" destId="{A36DBF61-38B2-4976-AAB5-CE19BFCF61AF}" srcOrd="1" destOrd="0" presId="urn:microsoft.com/office/officeart/2005/8/layout/list1"/>
    <dgm:cxn modelId="{7E55C321-93A2-4285-B28C-05FC491686E0}" type="presParOf" srcId="{51BE20F4-965C-4B2E-ABA3-43B01B15E1E0}" destId="{C5E9645D-5F69-464C-B4A4-EACBAB3C7F18}" srcOrd="2" destOrd="0" presId="urn:microsoft.com/office/officeart/2005/8/layout/list1"/>
    <dgm:cxn modelId="{9198CBBE-B76F-48B6-8113-6F0369CA4C37}" type="presParOf" srcId="{51BE20F4-965C-4B2E-ABA3-43B01B15E1E0}" destId="{E0A86940-E364-45B9-A160-74A0AE984D08}" srcOrd="3" destOrd="0" presId="urn:microsoft.com/office/officeart/2005/8/layout/list1"/>
    <dgm:cxn modelId="{73BE5B97-F1AC-454D-AD87-054BC82E92C1}" type="presParOf" srcId="{51BE20F4-965C-4B2E-ABA3-43B01B15E1E0}" destId="{A4046B70-1FAC-4E2E-9C34-F6AB14C71D73}" srcOrd="4" destOrd="0" presId="urn:microsoft.com/office/officeart/2005/8/layout/list1"/>
    <dgm:cxn modelId="{C8EE1098-5562-4ED8-8BF4-A523C444D9B3}" type="presParOf" srcId="{A4046B70-1FAC-4E2E-9C34-F6AB14C71D73}" destId="{7272C1BD-3ECD-4F0E-8942-5538A2CB2BD8}" srcOrd="0" destOrd="0" presId="urn:microsoft.com/office/officeart/2005/8/layout/list1"/>
    <dgm:cxn modelId="{45069062-EC38-41FA-9FF2-891846C47EFF}" type="presParOf" srcId="{A4046B70-1FAC-4E2E-9C34-F6AB14C71D73}" destId="{21465D15-8EC6-4322-849F-4E41A3808E37}" srcOrd="1" destOrd="0" presId="urn:microsoft.com/office/officeart/2005/8/layout/list1"/>
    <dgm:cxn modelId="{2F9F031E-46B2-412F-81C7-4FF98317F6EF}" type="presParOf" srcId="{51BE20F4-965C-4B2E-ABA3-43B01B15E1E0}" destId="{2D9C1F35-EABF-4B5D-82A4-EA3FE7B6D716}" srcOrd="5" destOrd="0" presId="urn:microsoft.com/office/officeart/2005/8/layout/list1"/>
    <dgm:cxn modelId="{323D17D2-4AF6-45CF-9625-0C31385BB1A7}" type="presParOf" srcId="{51BE20F4-965C-4B2E-ABA3-43B01B15E1E0}" destId="{EE9C2849-A4CB-4B15-9BF7-56875FEB8978}" srcOrd="6" destOrd="0" presId="urn:microsoft.com/office/officeart/2005/8/layout/list1"/>
    <dgm:cxn modelId="{44BE607B-9DCF-43CC-8ABF-1428048CE086}" type="presParOf" srcId="{51BE20F4-965C-4B2E-ABA3-43B01B15E1E0}" destId="{94A34752-EB16-4DF7-988E-21862404271B}" srcOrd="7" destOrd="0" presId="urn:microsoft.com/office/officeart/2005/8/layout/list1"/>
    <dgm:cxn modelId="{3D7C514B-906E-4D9B-AFF4-63E67D345F46}" type="presParOf" srcId="{51BE20F4-965C-4B2E-ABA3-43B01B15E1E0}" destId="{B7721ABE-60D9-4AC4-AEFA-1687A5E4A2A8}" srcOrd="8" destOrd="0" presId="urn:microsoft.com/office/officeart/2005/8/layout/list1"/>
    <dgm:cxn modelId="{7875102E-9787-4908-A415-6F867168312C}" type="presParOf" srcId="{B7721ABE-60D9-4AC4-AEFA-1687A5E4A2A8}" destId="{5BBA119E-DE22-4C4D-BDCA-9164C70C0E4C}" srcOrd="0" destOrd="0" presId="urn:microsoft.com/office/officeart/2005/8/layout/list1"/>
    <dgm:cxn modelId="{D84C38BB-B795-435D-838E-CBE0BDBD702E}" type="presParOf" srcId="{B7721ABE-60D9-4AC4-AEFA-1687A5E4A2A8}" destId="{8D0ECB4E-CE49-4542-83C2-E693010156BF}" srcOrd="1" destOrd="0" presId="urn:microsoft.com/office/officeart/2005/8/layout/list1"/>
    <dgm:cxn modelId="{E8484AF2-7B0D-4280-AB13-EF6E3629A65E}" type="presParOf" srcId="{51BE20F4-965C-4B2E-ABA3-43B01B15E1E0}" destId="{B50019D7-8CCD-4D36-81B6-1FD17377934D}" srcOrd="9" destOrd="0" presId="urn:microsoft.com/office/officeart/2005/8/layout/list1"/>
    <dgm:cxn modelId="{1C9A3AD7-CE4F-4379-976A-B97E3E34C918}" type="presParOf" srcId="{51BE20F4-965C-4B2E-ABA3-43B01B15E1E0}" destId="{0A8EF735-7B95-4C56-BF26-100C69879FD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E50C5-AFD3-411A-9449-F41F5AC3135A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BA12E3-7D9A-4850-981B-ED83D8A64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38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sestre.ru/" TargetMode="Externa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1.jpeg"/><Relationship Id="rId7" Type="http://schemas.openxmlformats.org/officeDocument/2006/relationships/diagramLayout" Target="../diagrams/layou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32.jpeg"/><Relationship Id="rId10" Type="http://schemas.microsoft.com/office/2007/relationships/diagramDrawing" Target="../diagrams/drawing1.xml"/><Relationship Id="rId4" Type="http://schemas.microsoft.com/office/2007/relationships/hdphoto" Target="../media/hdphoto1.wdp"/><Relationship Id="rId9" Type="http://schemas.openxmlformats.org/officeDocument/2006/relationships/diagramColors" Target="../diagrams/colors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jpeg"/><Relationship Id="rId7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microsoft.com/office/2007/relationships/hdphoto" Target="../media/hdphoto2.wdp"/><Relationship Id="rId9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50.jpeg"/><Relationship Id="rId7" Type="http://schemas.openxmlformats.org/officeDocument/2006/relationships/image" Target="../media/image5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9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7" descr="background_presentation_02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1520" y="836712"/>
            <a:ext cx="864396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4F2270"/>
                </a:solidFill>
              </a:rPr>
              <a:t>Обзор Международного проекта </a:t>
            </a:r>
            <a:endParaRPr lang="en-US" sz="4400" b="1" dirty="0" smtClean="0">
              <a:solidFill>
                <a:srgbClr val="4F227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4F2270"/>
                </a:solidFill>
                <a:latin typeface="+mj-lt"/>
                <a:ea typeface="Calibri" pitchFamily="34" charset="0"/>
                <a:cs typeface="Times New Roman" pitchFamily="18" charset="0"/>
              </a:rPr>
              <a:t>РАМС-</a:t>
            </a:r>
            <a:r>
              <a:rPr lang="en-US" sz="4400" b="1" dirty="0" smtClean="0">
                <a:solidFill>
                  <a:srgbClr val="4F2270"/>
                </a:solidFill>
                <a:latin typeface="+mj-lt"/>
                <a:ea typeface="Calibri" pitchFamily="34" charset="0"/>
                <a:cs typeface="Times New Roman" pitchFamily="18" charset="0"/>
              </a:rPr>
              <a:t>ONS </a:t>
            </a:r>
            <a:r>
              <a:rPr lang="ru-RU" sz="4400" b="1" dirty="0" smtClean="0">
                <a:solidFill>
                  <a:srgbClr val="4F2270"/>
                </a:solidFill>
              </a:rPr>
              <a:t>по совершенствованию сестринской помощи </a:t>
            </a:r>
            <a:r>
              <a:rPr lang="ru-RU" sz="4400" b="1" dirty="0" err="1" smtClean="0">
                <a:solidFill>
                  <a:srgbClr val="4F2270"/>
                </a:solidFill>
              </a:rPr>
              <a:t>онкобольным</a:t>
            </a:r>
            <a:r>
              <a:rPr lang="ru-RU" sz="4400" b="1" dirty="0" smtClean="0">
                <a:solidFill>
                  <a:srgbClr val="4F2270"/>
                </a:solidFill>
              </a:rPr>
              <a:t> 2013-2015 гг.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4F2270"/>
              </a:solidFill>
              <a:effectLst/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517232"/>
            <a:ext cx="9144000" cy="1340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Документы\ОПСА\13. Семинары\2015 г\Рег. семинар Научно-обоснованные методы поддерки онкобольных и ухаживающих за ними лиц 27-29 мая 2015 г\Руководство\Фото\Ларионова Е.В.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3" y="4260576"/>
            <a:ext cx="1652173" cy="2336776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483768" y="4581128"/>
            <a:ext cx="5400600" cy="107721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487E"/>
                </a:solidFill>
              </a:rPr>
              <a:t>Елена Викторовна Ларионова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85794"/>
          </a:xfrm>
        </p:spPr>
        <p:txBody>
          <a:bodyPr>
            <a:noAutofit/>
          </a:bodyPr>
          <a:lstStyle/>
          <a:p>
            <a:r>
              <a:rPr lang="ru-RU" sz="3800" b="1" u="sng" dirty="0" smtClean="0">
                <a:solidFill>
                  <a:srgbClr val="0070C0"/>
                </a:solidFill>
              </a:rPr>
              <a:t>РАЗРАБОТАНА ДОКУМЕНТАЦИЯ:</a:t>
            </a:r>
            <a:endParaRPr lang="ru-RU" sz="3800" b="1" u="sng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768181"/>
            <a:ext cx="5251331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2913" indent="-442913">
              <a:spcAft>
                <a:spcPts val="1200"/>
              </a:spcAft>
              <a:buClr>
                <a:srgbClr val="C00000"/>
              </a:buClr>
              <a:buSzPct val="130000"/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«Форма первичная для сбора данных о риске тошноты и рвоты»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SzPct val="130000"/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«Форма для оценки флебита первичная»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SzPct val="130000"/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«Дневник пациента»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SzPct val="130000"/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«Форма повторная для сбора данных о риске тошноты и рвоты»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SzPct val="130000"/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«Форма для оценки флебита повторная»</a:t>
            </a:r>
            <a:endParaRPr lang="ru-RU" sz="2600" b="1" dirty="0">
              <a:solidFill>
                <a:srgbClr val="4F2270"/>
              </a:solidFill>
            </a:endParaRPr>
          </a:p>
        </p:txBody>
      </p:sp>
      <p:pic>
        <p:nvPicPr>
          <p:cNvPr id="9" name="Рисунок 8" descr="123 0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785794"/>
            <a:ext cx="2428892" cy="3336871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165100" dir="30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Рисунок 11" descr="123 00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246" y="1988840"/>
            <a:ext cx="2287972" cy="314327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165100" dir="30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Рисунок 12" descr="123 00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956866"/>
            <a:ext cx="2424514" cy="3330856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165100" dir="30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7" descr="background_presentation_028.jpg"/>
          <p:cNvPicPr>
            <a:picLocks noChangeAspect="1"/>
          </p:cNvPicPr>
          <p:nvPr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54863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857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u="sng" dirty="0">
              <a:solidFill>
                <a:srgbClr val="C00000"/>
              </a:solidFill>
            </a:endParaRPr>
          </a:p>
        </p:txBody>
      </p:sp>
      <p:pic>
        <p:nvPicPr>
          <p:cNvPr id="16" name="Рисунок 15" descr="123 009.jpg"/>
          <p:cNvPicPr>
            <a:picLocks noChangeAspect="1"/>
          </p:cNvPicPr>
          <p:nvPr/>
        </p:nvPicPr>
        <p:blipFill>
          <a:blip r:embed="rId3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357166"/>
            <a:ext cx="3133322" cy="2357453"/>
          </a:xfrm>
          <a:prstGeom prst="rect">
            <a:avLst/>
          </a:prstGeom>
          <a:ln w="15875">
            <a:solidFill>
              <a:schemeClr val="tx2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Рисунок 18" descr="321 002.jpg"/>
          <p:cNvPicPr>
            <a:picLocks noChangeAspect="1"/>
          </p:cNvPicPr>
          <p:nvPr/>
        </p:nvPicPr>
        <p:blipFill>
          <a:blip r:embed="rId4" cstate="email">
            <a:lum bright="3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8860" y="2214554"/>
            <a:ext cx="3511738" cy="2500330"/>
          </a:xfrm>
          <a:prstGeom prst="rect">
            <a:avLst/>
          </a:prstGeom>
          <a:ln w="15875">
            <a:solidFill>
              <a:schemeClr val="tx2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Рисунок 19" descr="123 013.jpg"/>
          <p:cNvPicPr>
            <a:picLocks noChangeAspect="1"/>
          </p:cNvPicPr>
          <p:nvPr/>
        </p:nvPicPr>
        <p:blipFill>
          <a:blip r:embed="rId5" cstate="email">
            <a:lum bright="3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1225" y="3738692"/>
            <a:ext cx="3523263" cy="2714644"/>
          </a:xfrm>
          <a:prstGeom prst="rect">
            <a:avLst/>
          </a:prstGeom>
          <a:ln w="15875">
            <a:solidFill>
              <a:schemeClr val="tx2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3897329" y="285728"/>
            <a:ext cx="4804520" cy="14157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300" b="1" u="sng" dirty="0" smtClean="0">
                <a:hlinkClick r:id="rId6"/>
              </a:rPr>
              <a:t>Сайт РАМС</a:t>
            </a:r>
          </a:p>
          <a:p>
            <a:r>
              <a:rPr lang="ru-RU" sz="4300" b="1" u="sng" dirty="0" smtClean="0">
                <a:hlinkClick r:id="rId6"/>
              </a:rPr>
              <a:t>http://medsestre.ru</a:t>
            </a:r>
            <a:endParaRPr lang="ru-RU" sz="4300" b="1" u="sng" dirty="0"/>
          </a:p>
        </p:txBody>
      </p:sp>
      <p:sp>
        <p:nvSpPr>
          <p:cNvPr id="24" name="Овал 23"/>
          <p:cNvSpPr/>
          <p:nvPr/>
        </p:nvSpPr>
        <p:spPr>
          <a:xfrm>
            <a:off x="571472" y="1785926"/>
            <a:ext cx="1285884" cy="428628"/>
          </a:xfrm>
          <a:prstGeom prst="ellipse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500298" y="3429000"/>
            <a:ext cx="1857388" cy="428628"/>
          </a:xfrm>
          <a:prstGeom prst="ellipse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286380" y="5143512"/>
            <a:ext cx="2357454" cy="50006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1045203" y="4286256"/>
            <a:ext cx="3137077" cy="89255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</a:rPr>
              <a:t>Профессиональные </a:t>
            </a:r>
          </a:p>
          <a:p>
            <a:pPr algn="ctr"/>
            <a:r>
              <a:rPr lang="ru-RU" sz="2600" b="1" dirty="0" smtClean="0">
                <a:solidFill>
                  <a:srgbClr val="C00000"/>
                </a:solidFill>
              </a:rPr>
              <a:t>секции РАМС</a:t>
            </a:r>
            <a:endParaRPr lang="ru-RU" sz="26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54957" y="5776808"/>
            <a:ext cx="4989251" cy="89255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</a:rPr>
              <a:t>Секция </a:t>
            </a:r>
          </a:p>
          <a:p>
            <a:pPr algn="ctr"/>
            <a:r>
              <a:rPr lang="ru-RU" sz="2600" b="1" dirty="0" smtClean="0">
                <a:solidFill>
                  <a:srgbClr val="C00000"/>
                </a:solidFill>
              </a:rPr>
              <a:t>«Сестринское дело в онкологии»</a:t>
            </a:r>
            <a:endParaRPr lang="ru-RU" sz="26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364" y="2571744"/>
            <a:ext cx="1251754" cy="492443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</a:rPr>
              <a:t>Форум </a:t>
            </a:r>
            <a:endParaRPr lang="ru-RU" sz="2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857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u="sng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123 005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32656"/>
            <a:ext cx="3929100" cy="5097155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</p:spPr>
      </p:pic>
      <p:pic>
        <p:nvPicPr>
          <p:cNvPr id="5" name="Рисунок 4" descr="123 007.jpg"/>
          <p:cNvPicPr>
            <a:picLocks noChangeAspect="1"/>
          </p:cNvPicPr>
          <p:nvPr/>
        </p:nvPicPr>
        <p:blipFill>
          <a:blip r:embed="rId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979170" y="3781468"/>
            <a:ext cx="2502509" cy="2661669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259515067"/>
              </p:ext>
            </p:extLst>
          </p:nvPr>
        </p:nvGraphicFramePr>
        <p:xfrm>
          <a:off x="144016" y="282877"/>
          <a:ext cx="4788024" cy="3362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7" descr="background_presentation_028.jpg"/>
          <p:cNvPicPr>
            <a:picLocks noChangeAspect="1"/>
          </p:cNvPicPr>
          <p:nvPr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53389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857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u="sng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Documents and Settings\Admin\Рабочий стол\Областной семинар 15.09.15г\Обзор проектов С.Петербург Омск\Семинар 2014 Ларионова Цапинская\IMG_16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4393699" cy="2928934"/>
          </a:xfrm>
          <a:prstGeom prst="rect">
            <a:avLst/>
          </a:prstGeom>
          <a:noFill/>
          <a:ln w="19050">
            <a:solidFill>
              <a:schemeClr val="tx2">
                <a:lumMod val="75000"/>
              </a:schemeClr>
            </a:solidFill>
          </a:ln>
        </p:spPr>
      </p:pic>
      <p:pic>
        <p:nvPicPr>
          <p:cNvPr id="10" name="Рисунок 9" descr="IMG_523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3644581"/>
            <a:ext cx="4393699" cy="2952771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</p:spPr>
      </p:pic>
      <p:pic>
        <p:nvPicPr>
          <p:cNvPr id="11" name="Рисунок 10" descr="IMG_512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88640"/>
            <a:ext cx="4357686" cy="2954584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</p:spPr>
      </p:pic>
      <p:pic>
        <p:nvPicPr>
          <p:cNvPr id="12" name="Рисунок 11" descr="IMG_520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9" y="3643314"/>
            <a:ext cx="4357718" cy="2954038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22" y="0"/>
            <a:ext cx="4765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70C0"/>
                </a:solidFill>
              </a:rPr>
              <a:t>СОДЕРЖАНИЕ СЕМИНАРА</a:t>
            </a:r>
            <a:endParaRPr lang="ru-RU" sz="3200" b="1" u="sng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43578"/>
            <a:ext cx="9144000" cy="12144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42918"/>
            <a:ext cx="9144000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2270"/>
                </a:solidFill>
              </a:rPr>
              <a:t>Безопасность химиотерапии и </a:t>
            </a:r>
            <a:r>
              <a:rPr lang="ru-RU" sz="2500" b="1" dirty="0" err="1" smtClean="0">
                <a:solidFill>
                  <a:srgbClr val="4F2270"/>
                </a:solidFill>
              </a:rPr>
              <a:t>биотерапии</a:t>
            </a:r>
            <a:r>
              <a:rPr lang="ru-RU" sz="2500" b="1" dirty="0" smtClean="0">
                <a:solidFill>
                  <a:srgbClr val="4F2270"/>
                </a:solidFill>
              </a:rPr>
              <a:t>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2270"/>
                </a:solidFill>
              </a:rPr>
              <a:t>Тактика использования и особенности применения </a:t>
            </a:r>
            <a:r>
              <a:rPr lang="ru-RU" sz="2500" b="1" dirty="0" err="1" smtClean="0">
                <a:solidFill>
                  <a:srgbClr val="4F2270"/>
                </a:solidFill>
              </a:rPr>
              <a:t>цитостатиков</a:t>
            </a:r>
            <a:r>
              <a:rPr lang="ru-RU" sz="2500" b="1" dirty="0" smtClean="0">
                <a:solidFill>
                  <a:srgbClr val="4F2270"/>
                </a:solidFill>
              </a:rPr>
              <a:t>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2270"/>
                </a:solidFill>
              </a:rPr>
              <a:t>Меры предосторожности при работе с </a:t>
            </a:r>
            <a:r>
              <a:rPr lang="ru-RU" sz="2500" b="1" dirty="0" err="1" smtClean="0">
                <a:solidFill>
                  <a:srgbClr val="4F2270"/>
                </a:solidFill>
              </a:rPr>
              <a:t>цитостатиками</a:t>
            </a:r>
            <a:endParaRPr lang="ru-RU" sz="2500" b="1" dirty="0" smtClean="0">
              <a:solidFill>
                <a:srgbClr val="4F2270"/>
              </a:solidFill>
            </a:endParaRP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2270"/>
                </a:solidFill>
              </a:rPr>
              <a:t>Сбор и утилизация цитотоксических отходов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2270"/>
                </a:solidFill>
              </a:rPr>
              <a:t>Дезактивация при случайном высвобождении  </a:t>
            </a:r>
            <a:r>
              <a:rPr lang="ru-RU" sz="2500" b="1" dirty="0" err="1" smtClean="0">
                <a:solidFill>
                  <a:srgbClr val="4F2270"/>
                </a:solidFill>
              </a:rPr>
              <a:t>цитостатиков</a:t>
            </a:r>
            <a:endParaRPr lang="ru-RU" sz="2500" b="1" dirty="0" smtClean="0">
              <a:solidFill>
                <a:srgbClr val="4F2270"/>
              </a:solidFill>
            </a:endParaRP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2270"/>
                </a:solidFill>
              </a:rPr>
              <a:t>Факторы персонального риска развития тошноты и рвоты, а также факторы риска, связанного с препаратами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2270"/>
                </a:solidFill>
              </a:rPr>
              <a:t>Сестринские вмешательства для минимизации тошноты и рвоты, вызываемой химиотерапией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500" b="1" dirty="0" smtClean="0">
                <a:solidFill>
                  <a:srgbClr val="4F2270"/>
                </a:solidFill>
              </a:rPr>
              <a:t>Мониторинг флебитов – оценка места венепункции для определения наличия флебита, его стадии, а также вмешательств, необходимых для устранения флебита </a:t>
            </a:r>
            <a:endParaRPr lang="ru-RU" sz="2500" b="1" dirty="0">
              <a:solidFill>
                <a:srgbClr val="4F22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2871782" cy="7857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u="sng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IMG_1785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375421"/>
            <a:ext cx="4643438" cy="348257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Рисунок 12" descr="IMG_164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07785" cy="34051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Рисунок 15" descr="333333333333333.bmp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13952">
            <a:off x="5552622" y="814822"/>
            <a:ext cx="1518705" cy="210146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Рисунок 16" descr="333333333333333.bmp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07872">
            <a:off x="6884969" y="531532"/>
            <a:ext cx="1609906" cy="206239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Рисунок 18" descr="88888888888888.bmp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3643314"/>
            <a:ext cx="2571768" cy="1859924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Рисунок 19" descr="7777777777777.bmp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14480" y="4714884"/>
            <a:ext cx="2428892" cy="1725792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38" y="1992838"/>
            <a:ext cx="8729634" cy="500058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rgbClr val="0070C0"/>
                </a:solidFill>
              </a:rPr>
              <a:t/>
            </a:r>
            <a:br>
              <a:rPr lang="ru-RU" sz="3600" b="1" u="sng" dirty="0" smtClean="0">
                <a:solidFill>
                  <a:srgbClr val="0070C0"/>
                </a:solidFill>
              </a:rPr>
            </a:br>
            <a:r>
              <a:rPr lang="en-US" sz="4000" b="1" u="sng" dirty="0" smtClean="0">
                <a:solidFill>
                  <a:srgbClr val="0070C0"/>
                </a:solidFill>
              </a:rPr>
              <a:t>2 </a:t>
            </a:r>
            <a:r>
              <a:rPr lang="ru-RU" sz="4000" b="1" u="sng" dirty="0" smtClean="0">
                <a:solidFill>
                  <a:srgbClr val="0070C0"/>
                </a:solidFill>
              </a:rPr>
              <a:t>СЕМИНАР</a:t>
            </a:r>
            <a:r>
              <a:rPr lang="ru-RU" sz="4000" b="1" dirty="0" smtClean="0">
                <a:solidFill>
                  <a:srgbClr val="0070C0"/>
                </a:solidFill>
              </a:rPr>
              <a:t/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4F2270"/>
                </a:solidFill>
              </a:rPr>
              <a:t>«Научно обоснованные методы поддержки </a:t>
            </a:r>
            <a:r>
              <a:rPr lang="ru-RU" sz="4000" b="1" dirty="0" err="1" smtClean="0">
                <a:solidFill>
                  <a:srgbClr val="4F2270"/>
                </a:solidFill>
              </a:rPr>
              <a:t>онкобольных</a:t>
            </a:r>
            <a:r>
              <a:rPr lang="ru-RU" sz="4000" b="1" dirty="0" smtClean="0">
                <a:solidFill>
                  <a:srgbClr val="4F2270"/>
                </a:solidFill>
              </a:rPr>
              <a:t> и ухаживающих за ними лиц» </a:t>
            </a:r>
            <a:r>
              <a:rPr lang="ru-RU" sz="3600" b="1" dirty="0" smtClean="0">
                <a:solidFill>
                  <a:srgbClr val="4F2270"/>
                </a:solidFill>
              </a:rPr>
              <a:t/>
            </a:r>
            <a:br>
              <a:rPr lang="ru-RU" sz="3600" b="1" dirty="0" smtClean="0">
                <a:solidFill>
                  <a:srgbClr val="4F227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 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400" b="1" i="1" u="sng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г. Санкт-Петербург, 2</a:t>
            </a:r>
            <a:r>
              <a:rPr lang="en-US" sz="3400" b="1" i="1" u="sng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7</a:t>
            </a:r>
            <a:r>
              <a:rPr lang="ru-RU" sz="3400" b="1" i="1" u="sng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-</a:t>
            </a:r>
            <a:r>
              <a:rPr lang="en-US" sz="3400" b="1" i="1" u="sng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31</a:t>
            </a:r>
            <a:r>
              <a:rPr lang="ru-RU" sz="3400" b="1" i="1" u="sng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 октября 2014г.</a:t>
            </a:r>
            <a:r>
              <a:rPr lang="ru-RU" sz="3400" b="1" dirty="0" smtClean="0">
                <a:solidFill>
                  <a:srgbClr val="0070C0"/>
                </a:solidFill>
              </a:rPr>
              <a:t/>
            </a:r>
            <a:br>
              <a:rPr lang="ru-RU" sz="34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293096"/>
            <a:ext cx="3214710" cy="123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933056"/>
            <a:ext cx="165639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0"/>
            <a:ext cx="3757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9" name="Содержимое 8" descr="DSC_0891.jpg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1740"/>
            <a:ext cx="9153698" cy="68697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44624"/>
            <a:ext cx="525658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u="sng" dirty="0" smtClean="0">
                <a:solidFill>
                  <a:srgbClr val="0070C0"/>
                </a:solidFill>
              </a:rPr>
              <a:t>Участники проекта </a:t>
            </a:r>
          </a:p>
          <a:p>
            <a:pPr algn="ctr"/>
            <a:r>
              <a:rPr lang="ru-RU" sz="3400" b="1" u="sng" dirty="0" smtClean="0">
                <a:solidFill>
                  <a:srgbClr val="0070C0"/>
                </a:solidFill>
              </a:rPr>
              <a:t>от Омской профессиональной сестринской ассоциации </a:t>
            </a:r>
            <a:endParaRPr lang="ru-RU" sz="3400" b="1" dirty="0" smtClean="0">
              <a:solidFill>
                <a:srgbClr val="0070C0"/>
              </a:solidFill>
            </a:endParaRPr>
          </a:p>
          <a:p>
            <a:endParaRPr lang="ru-RU" sz="3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2564904"/>
            <a:ext cx="519006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4F2270"/>
                </a:solidFill>
              </a:rPr>
              <a:t>Главная медицинская сестра </a:t>
            </a:r>
            <a:r>
              <a:rPr lang="ru-RU" sz="3000" b="1" dirty="0">
                <a:solidFill>
                  <a:srgbClr val="4F2270"/>
                </a:solidFill>
              </a:rPr>
              <a:t>И.В. Иващенко</a:t>
            </a:r>
            <a:endParaRPr lang="ru-RU" sz="3000" b="1" dirty="0" smtClean="0">
              <a:solidFill>
                <a:srgbClr val="4F2270"/>
              </a:solidFill>
            </a:endParaRPr>
          </a:p>
          <a:p>
            <a:endParaRPr lang="ru-RU" sz="3000" b="1" dirty="0" smtClean="0">
              <a:solidFill>
                <a:srgbClr val="4F2270"/>
              </a:solidFill>
            </a:endParaRPr>
          </a:p>
          <a:p>
            <a:r>
              <a:rPr lang="ru-RU" sz="3000" b="1" dirty="0" smtClean="0">
                <a:solidFill>
                  <a:srgbClr val="4F2270"/>
                </a:solidFill>
              </a:rPr>
              <a:t>Старшая медицинская        сестра УМК </a:t>
            </a:r>
            <a:endParaRPr lang="en-US" sz="3000" b="1" dirty="0" smtClean="0">
              <a:solidFill>
                <a:srgbClr val="4F2270"/>
              </a:solidFill>
            </a:endParaRPr>
          </a:p>
          <a:p>
            <a:r>
              <a:rPr lang="ru-RU" sz="3000" b="1" dirty="0">
                <a:solidFill>
                  <a:srgbClr val="4F2270"/>
                </a:solidFill>
              </a:rPr>
              <a:t>Е.В. Ларионова</a:t>
            </a:r>
            <a:endParaRPr lang="en-US" sz="3000" b="1" dirty="0" smtClean="0">
              <a:solidFill>
                <a:srgbClr val="4F2270"/>
              </a:solidFill>
            </a:endParaRPr>
          </a:p>
          <a:p>
            <a:endParaRPr lang="ru-RU" sz="3000" b="1" dirty="0" smtClean="0">
              <a:solidFill>
                <a:srgbClr val="4F2270"/>
              </a:solidFill>
            </a:endParaRPr>
          </a:p>
        </p:txBody>
      </p:sp>
      <p:pic>
        <p:nvPicPr>
          <p:cNvPr id="9" name="Рисунок 8" descr="Ларионова Е.В. Иващенко И.В.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8012" y="357165"/>
            <a:ext cx="3571900" cy="53736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tekmi_holiday_in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14" y="250209"/>
            <a:ext cx="4440730" cy="2943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IMG_527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899" y="250209"/>
            <a:ext cx="4026090" cy="2943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IMG_5549.JPG"/>
          <p:cNvPicPr>
            <a:picLocks noChangeAspect="1"/>
          </p:cNvPicPr>
          <p:nvPr/>
        </p:nvPicPr>
        <p:blipFill>
          <a:blip r:embed="rId4" cstate="email">
            <a:lum bright="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14" y="3493826"/>
            <a:ext cx="4440730" cy="3166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DSC_055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899" y="3493826"/>
            <a:ext cx="4026090" cy="3166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686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sz="3600" b="1" u="sng" dirty="0" smtClean="0">
                <a:solidFill>
                  <a:srgbClr val="0070C0"/>
                </a:solidFill>
              </a:rPr>
              <a:t>1 </a:t>
            </a:r>
            <a:r>
              <a:rPr lang="ru-RU" sz="3600" b="1" u="sng" dirty="0" smtClean="0">
                <a:solidFill>
                  <a:srgbClr val="0070C0"/>
                </a:solidFill>
              </a:rPr>
              <a:t>СЕМИНАР</a:t>
            </a: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4F2270"/>
                </a:solidFill>
              </a:rPr>
              <a:t>«Доказательная </a:t>
            </a:r>
            <a:r>
              <a:rPr lang="ru-RU" sz="3600" b="1" dirty="0">
                <a:solidFill>
                  <a:srgbClr val="4F2270"/>
                </a:solidFill>
              </a:rPr>
              <a:t>сестринская практика </a:t>
            </a:r>
            <a:r>
              <a:rPr lang="ru-RU" sz="3600" b="1" dirty="0" smtClean="0">
                <a:solidFill>
                  <a:srgbClr val="4F2270"/>
                </a:solidFill>
              </a:rPr>
              <a:t/>
            </a:r>
            <a:br>
              <a:rPr lang="ru-RU" sz="3600" b="1" dirty="0" smtClean="0">
                <a:solidFill>
                  <a:srgbClr val="4F2270"/>
                </a:solidFill>
              </a:rPr>
            </a:br>
            <a:r>
              <a:rPr lang="ru-RU" sz="3600" b="1" dirty="0" smtClean="0">
                <a:solidFill>
                  <a:srgbClr val="4F2270"/>
                </a:solidFill>
              </a:rPr>
              <a:t>для </a:t>
            </a:r>
            <a:r>
              <a:rPr lang="ru-RU" sz="3600" b="1" dirty="0">
                <a:solidFill>
                  <a:srgbClr val="4F2270"/>
                </a:solidFill>
              </a:rPr>
              <a:t>медицинских сестер </a:t>
            </a:r>
            <a:r>
              <a:rPr lang="ru-RU" sz="3600" b="1" dirty="0" smtClean="0">
                <a:solidFill>
                  <a:srgbClr val="4F2270"/>
                </a:solidFill>
              </a:rPr>
              <a:t/>
            </a:r>
            <a:br>
              <a:rPr lang="ru-RU" sz="3600" b="1" dirty="0" smtClean="0">
                <a:solidFill>
                  <a:srgbClr val="4F2270"/>
                </a:solidFill>
              </a:rPr>
            </a:br>
            <a:r>
              <a:rPr lang="ru-RU" sz="3600" b="1" dirty="0" smtClean="0">
                <a:solidFill>
                  <a:srgbClr val="4F2270"/>
                </a:solidFill>
              </a:rPr>
              <a:t>онкологических </a:t>
            </a:r>
            <a:r>
              <a:rPr lang="ru-RU" sz="3600" b="1" dirty="0">
                <a:solidFill>
                  <a:srgbClr val="4F2270"/>
                </a:solidFill>
              </a:rPr>
              <a:t>учреждений</a:t>
            </a:r>
            <a:r>
              <a:rPr lang="ru-RU" sz="3600" b="1" dirty="0" smtClean="0">
                <a:solidFill>
                  <a:srgbClr val="4F2270"/>
                </a:solidFill>
              </a:rPr>
              <a:t>»</a:t>
            </a:r>
            <a:r>
              <a:rPr lang="ru-RU" sz="3200" b="1" dirty="0" smtClean="0">
                <a:solidFill>
                  <a:srgbClr val="4F2270"/>
                </a:solidFill>
              </a:rPr>
              <a:t/>
            </a:r>
            <a:br>
              <a:rPr lang="ru-RU" sz="3200" b="1" dirty="0" smtClean="0">
                <a:solidFill>
                  <a:srgbClr val="4F227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 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1" u="sng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г. Санкт-Петербург, 24-28 июня 2013г.</a:t>
            </a:r>
            <a:r>
              <a:rPr lang="ru-RU" sz="3200" u="sng" dirty="0" smtClean="0">
                <a:solidFill>
                  <a:srgbClr val="0070C0"/>
                </a:solidFill>
              </a:rPr>
              <a:t/>
            </a:r>
            <a:br>
              <a:rPr lang="ru-RU" sz="3200" u="sng" dirty="0" smtClean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/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077072"/>
            <a:ext cx="3214710" cy="123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645024"/>
            <a:ext cx="165639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7" descr="background_presentation_028.jpg"/>
          <p:cNvPicPr>
            <a:picLocks noChangeAspect="1"/>
          </p:cNvPicPr>
          <p:nvPr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486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P1160426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844" y="928670"/>
            <a:ext cx="1921203" cy="1785950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P1160289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3" y="928670"/>
            <a:ext cx="1835736" cy="1785950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P1160499.JPG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3713" y="927486"/>
            <a:ext cx="1636759" cy="1787134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985544" y="44624"/>
            <a:ext cx="339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>
                <a:solidFill>
                  <a:srgbClr val="0070C0"/>
                </a:solidFill>
              </a:rPr>
              <a:t>ОРГАНИЗАТОРЫ</a:t>
            </a:r>
            <a:endParaRPr lang="ru-RU" sz="3600" b="1" u="sng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4071942"/>
            <a:ext cx="3668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>
                <a:solidFill>
                  <a:srgbClr val="0070C0"/>
                </a:solidFill>
              </a:rPr>
              <a:t>ПРЕПОДАВАТЕЛИ</a:t>
            </a:r>
            <a:endParaRPr lang="ru-RU" sz="3600" b="1" u="sng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3000372"/>
            <a:ext cx="1857388" cy="357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Саркисова В.А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43438" y="3000372"/>
            <a:ext cx="2428892" cy="3571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Серебренникова Н.В</a:t>
            </a:r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143768" y="3000372"/>
            <a:ext cx="1857388" cy="3571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Мелехина</a:t>
            </a:r>
            <a:r>
              <a:rPr lang="ru-RU" b="1" dirty="0" smtClean="0"/>
              <a:t> Ю. В.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5884136"/>
            <a:ext cx="3857652" cy="8572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Мэри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Хэффернан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школа медицинских сестер, Университет штата Вашингтон.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06836" y="5877272"/>
            <a:ext cx="3857652" cy="8572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err="1" smtClean="0">
                <a:latin typeface="Arial" pitchFamily="34" charset="0"/>
                <a:cs typeface="Arial" pitchFamily="34" charset="0"/>
              </a:rPr>
              <a:t>Френ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Льюис, школа медицинских сестер, Университет штата Вашингтон.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Рисунок 23" descr="Копия (3) Договор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98018" y="928670"/>
            <a:ext cx="1785950" cy="1785950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Прямоугольник 24"/>
          <p:cNvSpPr/>
          <p:nvPr/>
        </p:nvSpPr>
        <p:spPr>
          <a:xfrm>
            <a:off x="2267744" y="2996952"/>
            <a:ext cx="2212868" cy="3606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Комиссарова О.П.</a:t>
            </a:r>
            <a:endParaRPr lang="ru-RU" b="1" dirty="0"/>
          </a:p>
        </p:txBody>
      </p:sp>
      <p:pic>
        <p:nvPicPr>
          <p:cNvPr id="26" name="Рисунок 25" descr="IMG_5794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15253" y="3571877"/>
            <a:ext cx="1677227" cy="2071702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Рисунок 26" descr="DSC_0445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3643314"/>
            <a:ext cx="1943419" cy="2143140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22477"/>
            <a:ext cx="914400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dirty="0" smtClean="0">
                <a:solidFill>
                  <a:srgbClr val="2B142D">
                    <a:lumMod val="75000"/>
                    <a:lumOff val="25000"/>
                  </a:srgbClr>
                </a:solidFill>
              </a:rPr>
              <a:t> </a:t>
            </a:r>
            <a:endParaRPr lang="en-US" sz="3400" dirty="0">
              <a:solidFill>
                <a:srgbClr val="2B142D">
                  <a:lumMod val="75000"/>
                  <a:lumOff val="25000"/>
                </a:srgbClr>
              </a:solidFill>
            </a:endParaRPr>
          </a:p>
        </p:txBody>
      </p:sp>
      <p:pic>
        <p:nvPicPr>
          <p:cNvPr id="9" name="Рисунок 8" descr="DSC_072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13" y="53840"/>
            <a:ext cx="4369035" cy="33326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5857.JPG"/>
          <p:cNvPicPr>
            <a:picLocks noChangeAspect="1"/>
          </p:cNvPicPr>
          <p:nvPr/>
        </p:nvPicPr>
        <p:blipFill>
          <a:blip r:embed="rId3" cstate="email">
            <a:lum bright="3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965" y="53840"/>
            <a:ext cx="4443531" cy="33326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IMG_558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966" y="3509551"/>
            <a:ext cx="4443530" cy="32613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IMG_553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7" y="3509551"/>
            <a:ext cx="4376181" cy="32613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5891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background_presentation_028.jpg"/>
          <p:cNvPicPr>
            <a:picLocks noChangeAspect="1"/>
          </p:cNvPicPr>
          <p:nvPr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60438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883161"/>
            <a:ext cx="9036496" cy="57861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  <a:tab pos="530225" algn="l"/>
              </a:tabLst>
            </a:pPr>
            <a:r>
              <a:rPr lang="ru-RU" sz="3000" b="1" dirty="0" err="1" smtClean="0">
                <a:solidFill>
                  <a:srgbClr val="4F2270"/>
                </a:solidFill>
              </a:rPr>
              <a:t>психо</a:t>
            </a:r>
            <a:r>
              <a:rPr lang="ru-RU" sz="3000" b="1" dirty="0" smtClean="0">
                <a:solidFill>
                  <a:srgbClr val="4F2270"/>
                </a:solidFill>
              </a:rPr>
              <a:t>-иммунология и </a:t>
            </a:r>
            <a:r>
              <a:rPr lang="ru-RU" sz="3000" b="1" dirty="0" err="1" smtClean="0">
                <a:solidFill>
                  <a:srgbClr val="4F2270"/>
                </a:solidFill>
              </a:rPr>
              <a:t>онкозаболевания</a:t>
            </a:r>
            <a:r>
              <a:rPr lang="ru-RU" sz="3000" b="1" dirty="0" smtClean="0">
                <a:solidFill>
                  <a:srgbClr val="4F2270"/>
                </a:solidFill>
              </a:rPr>
              <a:t>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  <a:tab pos="530225" algn="l"/>
              </a:tabLst>
            </a:pPr>
            <a:r>
              <a:rPr lang="ru-RU" sz="3000" b="1" dirty="0" smtClean="0">
                <a:solidFill>
                  <a:srgbClr val="4F2270"/>
                </a:solidFill>
              </a:rPr>
              <a:t>повышение качества жизни пациентов и ухаживающих за ними членов семьи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  <a:tab pos="530225" algn="l"/>
              </a:tabLst>
            </a:pPr>
            <a:r>
              <a:rPr lang="ru-RU" sz="3000" b="1" dirty="0" smtClean="0">
                <a:solidFill>
                  <a:srgbClr val="4F2270"/>
                </a:solidFill>
              </a:rPr>
              <a:t>тошнота и рвота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  <a:tab pos="530225" algn="l"/>
              </a:tabLst>
            </a:pPr>
            <a:r>
              <a:rPr lang="ru-RU" sz="3000" b="1" dirty="0" smtClean="0">
                <a:solidFill>
                  <a:srgbClr val="4F2270"/>
                </a:solidFill>
              </a:rPr>
              <a:t>обучение медицинской сестрой знаниям и навыкам пациента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  <a:tab pos="530225" algn="l"/>
              </a:tabLst>
            </a:pPr>
            <a:r>
              <a:rPr lang="ru-RU" sz="3000" b="1" dirty="0" smtClean="0">
                <a:solidFill>
                  <a:srgbClr val="4F2270"/>
                </a:solidFill>
              </a:rPr>
              <a:t>усталость и нарушение сна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  <a:tab pos="530225" algn="l"/>
              </a:tabLst>
            </a:pPr>
            <a:r>
              <a:rPr lang="ru-RU" sz="3000" b="1" dirty="0" err="1" smtClean="0">
                <a:solidFill>
                  <a:srgbClr val="4F2270"/>
                </a:solidFill>
              </a:rPr>
              <a:t>нейтропения</a:t>
            </a:r>
            <a:r>
              <a:rPr lang="ru-RU" sz="3000" b="1" dirty="0" smtClean="0">
                <a:solidFill>
                  <a:srgbClr val="4F2270"/>
                </a:solidFill>
              </a:rPr>
              <a:t> и профилактика риска инфекций    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  <a:tab pos="530225" algn="l"/>
              </a:tabLst>
            </a:pPr>
            <a:r>
              <a:rPr lang="ru-RU" sz="3000" b="1" dirty="0" smtClean="0">
                <a:solidFill>
                  <a:srgbClr val="4F2270"/>
                </a:solidFill>
              </a:rPr>
              <a:t>навыки по интеграции обучения </a:t>
            </a:r>
            <a:endParaRPr lang="ru-RU" sz="3000" b="1" dirty="0">
              <a:solidFill>
                <a:srgbClr val="4F2270"/>
              </a:solidFill>
            </a:endParaRP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  <a:tab pos="530225" algn="l"/>
              </a:tabLst>
            </a:pPr>
            <a:r>
              <a:rPr lang="ru-RU" sz="3000" b="1" dirty="0">
                <a:solidFill>
                  <a:srgbClr val="4F2270"/>
                </a:solidFill>
              </a:rPr>
              <a:t>прогрессивная мышечная релаксация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24225" y="-99392"/>
            <a:ext cx="6084551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500" b="1" u="sng" dirty="0" smtClean="0">
                <a:solidFill>
                  <a:srgbClr val="0070C0"/>
                </a:solidFill>
              </a:rPr>
              <a:t>Содержание семинара:</a:t>
            </a:r>
          </a:p>
        </p:txBody>
      </p:sp>
    </p:spTree>
    <p:extLst>
      <p:ext uri="{BB962C8B-B14F-4D97-AF65-F5344CB8AC3E}">
        <p14:creationId xmlns:p14="http://schemas.microsoft.com/office/powerpoint/2010/main" val="67748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554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120" y="204716"/>
            <a:ext cx="4211685" cy="3158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557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2010" y="204716"/>
            <a:ext cx="4079731" cy="3158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583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12940" y="3600310"/>
            <a:ext cx="4189865" cy="30597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553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10" y="3600310"/>
            <a:ext cx="4079731" cy="30597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4402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_055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4830" y="161950"/>
            <a:ext cx="4236907" cy="2981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5526.JPG"/>
          <p:cNvPicPr>
            <a:picLocks noChangeAspect="1"/>
          </p:cNvPicPr>
          <p:nvPr/>
        </p:nvPicPr>
        <p:blipFill>
          <a:blip r:embed="rId3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4830" y="3521686"/>
            <a:ext cx="4236907" cy="3049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Иващенко И.В.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2539" y="3186114"/>
            <a:ext cx="1604020" cy="22751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Ларионова Е.В.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19265" y="4527844"/>
            <a:ext cx="1720958" cy="236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IMG_590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967" y="161950"/>
            <a:ext cx="4012441" cy="3009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2692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7" descr="background_presentation_028.jpg"/>
          <p:cNvPicPr>
            <a:picLocks noChangeAspect="1"/>
          </p:cNvPicPr>
          <p:nvPr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545394"/>
          </a:xfrm>
          <a:prstGeom prst="rect">
            <a:avLst/>
          </a:prstGeom>
        </p:spPr>
      </p:pic>
      <p:pic>
        <p:nvPicPr>
          <p:cNvPr id="8" name="Рисунок 7" descr="Иващенко И.В. нейтропения.JPG"/>
          <p:cNvPicPr>
            <a:picLocks noChangeAspect="1"/>
          </p:cNvPicPr>
          <p:nvPr/>
        </p:nvPicPr>
        <p:blipFill>
          <a:blip r:embed="rId3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16632"/>
            <a:ext cx="4286279" cy="31432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Рисунок 9" descr="Ларионова Е.В. Забота о себе.JPG"/>
          <p:cNvPicPr>
            <a:picLocks noChangeAspect="1"/>
          </p:cNvPicPr>
          <p:nvPr/>
        </p:nvPicPr>
        <p:blipFill>
          <a:blip r:embed="rId4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16632"/>
            <a:ext cx="4312895" cy="31432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Рисунок 15" descr="Иващенко И.В. Сеанс медитации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7" y="3454674"/>
            <a:ext cx="4312895" cy="321468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Рисунок 16" descr="Ларионова Е.В. Обучение пациента. Практика.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3454674"/>
            <a:ext cx="4286248" cy="321468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2692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background_presentation_028.jpg"/>
          <p:cNvPicPr>
            <a:picLocks noChangeAspect="1"/>
          </p:cNvPicPr>
          <p:nvPr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51589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850642"/>
            <a:ext cx="8928992" cy="5940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</a:tabLst>
            </a:pPr>
            <a:r>
              <a:rPr lang="ru-RU" sz="3000" b="1" dirty="0" smtClean="0">
                <a:solidFill>
                  <a:srgbClr val="4F2270"/>
                </a:solidFill>
              </a:rPr>
              <a:t>Тошнота и рвота у взрослых пациентов с онкологическим заболеванием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</a:tabLst>
            </a:pPr>
            <a:r>
              <a:rPr lang="ru-RU" sz="3000" b="1" dirty="0" smtClean="0">
                <a:solidFill>
                  <a:srgbClr val="4F2270"/>
                </a:solidFill>
              </a:rPr>
              <a:t> </a:t>
            </a:r>
            <a:r>
              <a:rPr lang="ru-RU" sz="3000" b="1" dirty="0" err="1" smtClean="0">
                <a:solidFill>
                  <a:srgbClr val="4F2270"/>
                </a:solidFill>
              </a:rPr>
              <a:t>Нейтропения</a:t>
            </a:r>
            <a:r>
              <a:rPr lang="ru-RU" sz="3000" b="1" dirty="0" smtClean="0">
                <a:solidFill>
                  <a:srgbClr val="4F2270"/>
                </a:solidFill>
              </a:rPr>
              <a:t>. Инфекционный контроль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</a:tabLst>
            </a:pPr>
            <a:r>
              <a:rPr lang="ru-RU" sz="3000" b="1" dirty="0" smtClean="0">
                <a:solidFill>
                  <a:srgbClr val="4F2270"/>
                </a:solidFill>
              </a:rPr>
              <a:t> Усталость и нарушение сна, обусловленные раком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</a:tabLst>
            </a:pPr>
            <a:r>
              <a:rPr lang="ru-RU" sz="3000" b="1" dirty="0" smtClean="0">
                <a:solidFill>
                  <a:srgbClr val="4F2270"/>
                </a:solidFill>
              </a:rPr>
              <a:t> Повышение качества жизни пациентов и ухаживающих за ним лиц. Обучение пациента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</a:tabLst>
            </a:pPr>
            <a:r>
              <a:rPr lang="ru-RU" sz="3000" b="1" dirty="0" smtClean="0">
                <a:solidFill>
                  <a:srgbClr val="4F2270"/>
                </a:solidFill>
              </a:rPr>
              <a:t> Забота о себе для медсестры: Как снизить собственный стресс, вызванный работой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  <a:tabLst>
                <a:tab pos="442913" algn="l"/>
              </a:tabLst>
            </a:pPr>
            <a:r>
              <a:rPr lang="ru-RU" sz="3000" b="1" dirty="0" smtClean="0">
                <a:solidFill>
                  <a:srgbClr val="4F2270"/>
                </a:solidFill>
              </a:rPr>
              <a:t> Прогрессивная мышечная релаксация и осознанная медитация</a:t>
            </a:r>
            <a:endParaRPr lang="ru-RU" sz="3000" b="1" dirty="0">
              <a:solidFill>
                <a:srgbClr val="4F227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80216" y="0"/>
            <a:ext cx="54296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70C0"/>
                </a:solidFill>
              </a:rPr>
              <a:t>Содержание семинара:</a:t>
            </a:r>
          </a:p>
        </p:txBody>
      </p:sp>
    </p:spTree>
    <p:extLst>
      <p:ext uri="{BB962C8B-B14F-4D97-AF65-F5344CB8AC3E}">
        <p14:creationId xmlns:p14="http://schemas.microsoft.com/office/powerpoint/2010/main" val="67748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background_presentation_028.jpg"/>
          <p:cNvPicPr>
            <a:picLocks noChangeAspect="1"/>
          </p:cNvPicPr>
          <p:nvPr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499435"/>
          </a:xfrm>
          <a:prstGeom prst="rect">
            <a:avLst/>
          </a:prstGeom>
        </p:spPr>
      </p:pic>
      <p:pic>
        <p:nvPicPr>
          <p:cNvPr id="5" name="Рисунок 4" descr="Иващенко И.В. Осознанная медитация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500438"/>
            <a:ext cx="4286247" cy="3214686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</p:spPr>
      </p:pic>
      <p:pic>
        <p:nvPicPr>
          <p:cNvPr id="6" name="Рисунок 5" descr="Ларионова Е.В. Тошнота и рвота. нейтропения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60648"/>
            <a:ext cx="3929090" cy="5238787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429124" y="310004"/>
            <a:ext cx="4572000" cy="3046988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процессе обучения использовались лекции, слайды, раздаточный материал, демонстрация практических навыков, ролевые игры (в форме диалога), проведение сеанса мышечной релаксации и осознанной медитации.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48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f_1549561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4" y="0"/>
            <a:ext cx="913993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857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8" name="Содержимое 7" descr="chem_worksh_1_4_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9144000" cy="6858001"/>
          </a:xfrm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P11604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496" y="858924"/>
            <a:ext cx="4071436" cy="44422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211960" y="116632"/>
            <a:ext cx="485828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70C0"/>
                </a:solidFill>
              </a:rPr>
              <a:t>Участники проекта </a:t>
            </a:r>
          </a:p>
          <a:p>
            <a:pPr algn="ctr"/>
            <a:r>
              <a:rPr lang="ru-RU" sz="3200" b="1" u="sng" dirty="0" smtClean="0">
                <a:solidFill>
                  <a:srgbClr val="0070C0"/>
                </a:solidFill>
              </a:rPr>
              <a:t>от Омской профессиональной сестринской ассоциации </a:t>
            </a:r>
          </a:p>
          <a:p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2571744"/>
            <a:ext cx="4932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F2270"/>
                </a:solidFill>
              </a:rPr>
              <a:t>Старшая медицинская сестра УМК </a:t>
            </a:r>
            <a:endParaRPr lang="en-US" sz="2400" b="1" dirty="0" smtClean="0">
              <a:solidFill>
                <a:srgbClr val="4F2270"/>
              </a:solidFill>
            </a:endParaRPr>
          </a:p>
          <a:p>
            <a:r>
              <a:rPr lang="ru-RU" sz="2400" b="1" dirty="0">
                <a:solidFill>
                  <a:srgbClr val="4F2270"/>
                </a:solidFill>
              </a:rPr>
              <a:t>Е.В. Ларионова</a:t>
            </a:r>
            <a:endParaRPr lang="en-US" sz="2400" b="1" dirty="0" smtClean="0">
              <a:solidFill>
                <a:srgbClr val="4F2270"/>
              </a:solidFill>
            </a:endParaRPr>
          </a:p>
          <a:p>
            <a:endParaRPr lang="ru-RU" sz="2400" b="1" dirty="0" smtClean="0">
              <a:solidFill>
                <a:srgbClr val="4F2270"/>
              </a:solidFill>
            </a:endParaRPr>
          </a:p>
          <a:p>
            <a:r>
              <a:rPr lang="ru-RU" sz="2400" b="1" dirty="0" smtClean="0">
                <a:solidFill>
                  <a:srgbClr val="4F2270"/>
                </a:solidFill>
              </a:rPr>
              <a:t>Старшая медицинская сестра </a:t>
            </a:r>
          </a:p>
          <a:p>
            <a:r>
              <a:rPr lang="ru-RU" sz="2400" b="1" dirty="0" smtClean="0">
                <a:solidFill>
                  <a:srgbClr val="4F2270"/>
                </a:solidFill>
              </a:rPr>
              <a:t>отделения паллиативной помощи </a:t>
            </a:r>
            <a:endParaRPr lang="en-US" sz="2400" b="1" dirty="0" smtClean="0">
              <a:solidFill>
                <a:srgbClr val="4F2270"/>
              </a:solidFill>
            </a:endParaRPr>
          </a:p>
          <a:p>
            <a:r>
              <a:rPr lang="ru-RU" sz="2400" b="1" dirty="0">
                <a:solidFill>
                  <a:srgbClr val="4F2270"/>
                </a:solidFill>
              </a:rPr>
              <a:t>Т.М. </a:t>
            </a:r>
            <a:r>
              <a:rPr lang="ru-RU" sz="2400" b="1" dirty="0" smtClean="0">
                <a:solidFill>
                  <a:srgbClr val="4F2270"/>
                </a:solidFill>
              </a:rPr>
              <a:t> </a:t>
            </a:r>
            <a:r>
              <a:rPr lang="ru-RU" sz="2400" b="1" dirty="0" err="1" smtClean="0">
                <a:solidFill>
                  <a:srgbClr val="4F2270"/>
                </a:solidFill>
              </a:rPr>
              <a:t>Цапинская</a:t>
            </a:r>
            <a:endParaRPr lang="ru-RU" sz="2400" b="1" dirty="0" smtClean="0">
              <a:solidFill>
                <a:srgbClr val="4F22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Рисунок 16" descr="46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786314" cy="3429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85728"/>
            <a:ext cx="3288296" cy="221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924944"/>
            <a:ext cx="207049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yIseEmooNlCYKvV0DAz8siBqoJz5lLEf8hrh1_dZgoM,5-6q2i87dJ9OBBkbQDqYBJ0Y4sNYF2HW1IvYAKYAuOk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775017" cy="342900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Содержимое 7" descr="background_presentation_028.jpg"/>
          <p:cNvPicPr>
            <a:picLocks noChangeAspect="1"/>
          </p:cNvPicPr>
          <p:nvPr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54863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P116042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1065" y="712076"/>
            <a:ext cx="1921203" cy="1928826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P116039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38853" y="4005064"/>
            <a:ext cx="1747396" cy="1879320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P116033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5415" y="4005064"/>
            <a:ext cx="1725816" cy="1869928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SCN246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70531" y="4005064"/>
            <a:ext cx="1784931" cy="1869928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P1160406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8529" y="4005064"/>
            <a:ext cx="1789240" cy="1845293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P1160289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21823" y="783514"/>
            <a:ext cx="1941815" cy="1785950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P1160499.JPG"/>
          <p:cNvPicPr>
            <a:picLocks noChangeAspect="1"/>
          </p:cNvPicPr>
          <p:nvPr/>
        </p:nvPicPr>
        <p:blipFill>
          <a:blip r:embed="rId9" cstate="print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30495" y="712076"/>
            <a:ext cx="1798194" cy="1857388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143240" y="35913"/>
            <a:ext cx="3032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70C0"/>
                </a:solidFill>
              </a:rPr>
              <a:t>ОРГАНИЗАТОРЫ</a:t>
            </a:r>
            <a:endParaRPr lang="ru-RU" sz="3200" b="1" u="sng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488" y="3348281"/>
            <a:ext cx="3281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70C0"/>
                </a:solidFill>
              </a:rPr>
              <a:t>ПРЕПОДАВАТЕЛИ</a:t>
            </a:r>
            <a:endParaRPr lang="ru-RU" sz="3200" b="1" u="sng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2783778"/>
            <a:ext cx="1857388" cy="357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Саркисова В.А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439252" y="2783778"/>
            <a:ext cx="2428892" cy="3571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Серебренникова Н.В</a:t>
            </a:r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603044" y="2783778"/>
            <a:ext cx="1857388" cy="35719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Мелехина</a:t>
            </a:r>
            <a:r>
              <a:rPr lang="ru-RU" b="1" dirty="0" smtClean="0"/>
              <a:t> Ю. В.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6076766"/>
            <a:ext cx="1928826" cy="5714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Анна</a:t>
            </a:r>
            <a:r>
              <a:rPr lang="en-US" b="1" dirty="0" smtClean="0"/>
              <a:t> </a:t>
            </a:r>
            <a:r>
              <a:rPr lang="en-US" b="1" dirty="0" err="1" smtClean="0"/>
              <a:t>Антонович-Джонсон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570596" y="6076766"/>
            <a:ext cx="1857388" cy="5714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 dirty="0" err="1" smtClean="0"/>
              <a:t>Сандра</a:t>
            </a:r>
            <a:r>
              <a:rPr lang="en-US" b="1" dirty="0" smtClean="0"/>
              <a:t> </a:t>
            </a:r>
            <a:r>
              <a:rPr lang="en-US" b="1" dirty="0" err="1" smtClean="0"/>
              <a:t>Куртин</a:t>
            </a:r>
            <a:endParaRPr lang="ru-RU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30836" y="6076766"/>
            <a:ext cx="1857388" cy="5714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Кристин</a:t>
            </a:r>
            <a:r>
              <a:rPr lang="en-US" b="1" dirty="0" smtClean="0"/>
              <a:t> </a:t>
            </a:r>
            <a:r>
              <a:rPr lang="en-US" b="1" dirty="0" err="1" smtClean="0"/>
              <a:t>Ле</a:t>
            </a:r>
            <a:r>
              <a:rPr lang="en-US" b="1" dirty="0" smtClean="0"/>
              <a:t> </a:t>
            </a:r>
            <a:r>
              <a:rPr lang="en-US" b="1" dirty="0" err="1" smtClean="0"/>
              <a:t>Фебр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035092" y="6076766"/>
            <a:ext cx="1857388" cy="5714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b="1" dirty="0" err="1" smtClean="0"/>
              <a:t>Мария</a:t>
            </a:r>
            <a:r>
              <a:rPr lang="en-US" b="1" dirty="0" smtClean="0"/>
              <a:t> </a:t>
            </a:r>
            <a:r>
              <a:rPr lang="en-US" b="1" dirty="0" err="1" smtClean="0"/>
              <a:t>Дрийвер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3" name="Рисунок 12" descr="DSCN2474.JPG"/>
          <p:cNvPicPr>
            <a:picLocks noChangeAspect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0" name="Рисунок 19" descr="P116050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1" y="0"/>
            <a:ext cx="4572000" cy="3429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1" name="Рисунок 20" descr="P1160283.JPG"/>
          <p:cNvPicPr>
            <a:picLocks noChangeAspect="1"/>
          </p:cNvPicPr>
          <p:nvPr/>
        </p:nvPicPr>
        <p:blipFill>
          <a:blip r:embed="rId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Рисунок 7" descr="2011-10-01 05-15-0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22" y="0"/>
            <a:ext cx="4765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70C0"/>
                </a:solidFill>
              </a:rPr>
              <a:t>СОДЕРЖАНИЕ СЕМИНАРА</a:t>
            </a:r>
            <a:endParaRPr lang="ru-RU" sz="3200" b="1" u="sng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43578"/>
            <a:ext cx="9144000" cy="12144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733246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основные данные об онкологических заболеваниях;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распространенные формы рака;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принципы управления симптомами при проведении; химиотерапии и биотерапии;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безопасность пациента и его согласие на проведение химиотерапии;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расчет дозировки и введение химиопрепаратов;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ключевые принципы повышения качества оказания; сестринской помощи при проведении химиотерапии;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неотложные состояния при онкозаболеваниях4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искусство и наука управления симптомами интоксикации; </a:t>
            </a:r>
          </a:p>
          <a:p>
            <a:pPr marL="442913" indent="-442913">
              <a:spcAft>
                <a:spcPts val="12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4F2270"/>
                </a:solidFill>
              </a:rPr>
              <a:t>обзор проектов повышения качества сестринской помощи</a:t>
            </a:r>
            <a:endParaRPr lang="ru-RU" sz="2600" b="1" dirty="0">
              <a:solidFill>
                <a:srgbClr val="4F22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7" descr="background_presentation_028.jp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P116041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57562"/>
            <a:ext cx="4667250" cy="350043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572001" y="0"/>
            <a:ext cx="4572000" cy="3539430"/>
          </a:xfrm>
          <a:prstGeom prst="rect">
            <a:avLst/>
          </a:prstGeom>
          <a:gradFill>
            <a:gsLst>
              <a:gs pos="0">
                <a:srgbClr val="E5EEFF"/>
              </a:gs>
              <a:gs pos="35000">
                <a:srgbClr val="E5EEFF"/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ОБМЕН 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ЗНАНИЯМИ И ОПЫТОМ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8" name="Рисунок 7" descr="P116034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643438" cy="3357562"/>
          </a:xfrm>
          <a:prstGeom prst="rect">
            <a:avLst/>
          </a:prstGeom>
        </p:spPr>
      </p:pic>
      <p:pic>
        <p:nvPicPr>
          <p:cNvPr id="9" name="Рисунок 8" descr="DSCN274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3357562"/>
            <a:ext cx="4500562" cy="3500438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</TotalTime>
  <Words>467</Words>
  <Application>Microsoft Office PowerPoint</Application>
  <PresentationFormat>Экран (4:3)</PresentationFormat>
  <Paragraphs>108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1 СЕМИНАР «Доказательная сестринская практика  для медицинских сестер  онкологических учреждений»    г. Санкт-Петербург, 24-28 июня 2013г.    </vt:lpstr>
      <vt:lpstr>Презентация PowerPoint</vt:lpstr>
      <vt:lpstr> </vt:lpstr>
      <vt:lpstr>Презентация PowerPoint</vt:lpstr>
      <vt:lpstr>  </vt:lpstr>
      <vt:lpstr>  </vt:lpstr>
      <vt:lpstr>  </vt:lpstr>
      <vt:lpstr>  </vt:lpstr>
      <vt:lpstr>РАЗРАБОТАНА ДОКУМЕНТАЦИЯ:</vt:lpstr>
      <vt:lpstr> </vt:lpstr>
      <vt:lpstr> </vt:lpstr>
      <vt:lpstr> </vt:lpstr>
      <vt:lpstr>  </vt:lpstr>
      <vt:lpstr> </vt:lpstr>
      <vt:lpstr> 2 СЕМИНАР «Научно обоснованные методы поддержки онкобольных и ухаживающих за ними лиц»     г. Санкт-Петербург, 27-31 октября 2014г.  </vt:lpstr>
      <vt:lpstr> </vt:lpstr>
      <vt:lpstr> 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Sveta</cp:lastModifiedBy>
  <cp:revision>93</cp:revision>
  <dcterms:modified xsi:type="dcterms:W3CDTF">2015-06-13T08:20:20Z</dcterms:modified>
</cp:coreProperties>
</file>