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522" r:id="rId1"/>
    <p:sldMasterId id="2147484945" r:id="rId2"/>
    <p:sldMasterId id="2147485350" r:id="rId3"/>
  </p:sldMasterIdLst>
  <p:notesMasterIdLst>
    <p:notesMasterId r:id="rId31"/>
  </p:notesMasterIdLst>
  <p:handoutMasterIdLst>
    <p:handoutMasterId r:id="rId32"/>
  </p:handoutMasterIdLst>
  <p:sldIdLst>
    <p:sldId id="503" r:id="rId4"/>
    <p:sldId id="524" r:id="rId5"/>
    <p:sldId id="584" r:id="rId6"/>
    <p:sldId id="582" r:id="rId7"/>
    <p:sldId id="526" r:id="rId8"/>
    <p:sldId id="588" r:id="rId9"/>
    <p:sldId id="544" r:id="rId10"/>
    <p:sldId id="595" r:id="rId11"/>
    <p:sldId id="537" r:id="rId12"/>
    <p:sldId id="549" r:id="rId13"/>
    <p:sldId id="536" r:id="rId14"/>
    <p:sldId id="539" r:id="rId15"/>
    <p:sldId id="550" r:id="rId16"/>
    <p:sldId id="551" r:id="rId17"/>
    <p:sldId id="571" r:id="rId18"/>
    <p:sldId id="573" r:id="rId19"/>
    <p:sldId id="569" r:id="rId20"/>
    <p:sldId id="558" r:id="rId21"/>
    <p:sldId id="559" r:id="rId22"/>
    <p:sldId id="575" r:id="rId23"/>
    <p:sldId id="574" r:id="rId24"/>
    <p:sldId id="581" r:id="rId25"/>
    <p:sldId id="596" r:id="rId26"/>
    <p:sldId id="578" r:id="rId27"/>
    <p:sldId id="523" r:id="rId28"/>
    <p:sldId id="597" r:id="rId29"/>
    <p:sldId id="598" r:id="rId30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333399"/>
    <a:srgbClr val="CCFFFF"/>
    <a:srgbClr val="FFFFE5"/>
    <a:srgbClr val="FFFFCC"/>
    <a:srgbClr val="FF0000"/>
    <a:srgbClr val="360793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67" autoAdjust="0"/>
    <p:restoredTop sz="82857" autoAdjust="0"/>
  </p:normalViewPr>
  <p:slideViewPr>
    <p:cSldViewPr>
      <p:cViewPr>
        <p:scale>
          <a:sx n="88" d="100"/>
          <a:sy n="88" d="100"/>
        </p:scale>
        <p:origin x="-763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1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53F56F-D989-4CC3-8E9C-B4B2B3A48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424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38775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80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7" tIns="45719" rIns="91437" bIns="4571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DC14578-FC66-4B95-A56D-B31CFF926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1250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Уважаемые коллеги!</a:t>
            </a:r>
            <a:endParaRPr lang="en-US" altLang="ru-RU" smtClean="0"/>
          </a:p>
          <a:p>
            <a:endParaRPr lang="en-US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235BE1-D1FE-4FD8-9BF1-96F83F4B484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200"/>
              </a:spcBef>
            </a:pPr>
            <a:r>
              <a:rPr lang="ru-RU" altLang="ru-RU" smtClean="0"/>
              <a:t>Причины, которыми был обусловлен рост и расширение сестринских ролей сегодня всем очевидны – серьезные демографические изменения, постарение населения, Изменение отношения к медицинской помощи (требования комфорта, удобства, сжатых сроков, предпочтительно на дому…);</a:t>
            </a:r>
          </a:p>
          <a:p>
            <a:pPr>
              <a:spcBef>
                <a:spcPts val="1200"/>
              </a:spcBef>
            </a:pPr>
            <a:r>
              <a:rPr lang="ru-RU" altLang="ru-RU" smtClean="0"/>
              <a:t>Новые этические требования к медицинской помощи (автономия пациента, его максимальное участие в процессе лечения, в принятии решений, в осуществлении самоухода)</a:t>
            </a:r>
          </a:p>
          <a:p>
            <a:pPr>
              <a:spcBef>
                <a:spcPts val="1200"/>
              </a:spcBef>
            </a:pPr>
            <a:endParaRPr lang="ru-RU" altLang="ru-RU" smtClean="0"/>
          </a:p>
          <a:p>
            <a:pPr>
              <a:spcBef>
                <a:spcPts val="1200"/>
              </a:spcBef>
            </a:pPr>
            <a:r>
              <a:rPr lang="ru-RU" altLang="ru-RU" smtClean="0"/>
              <a:t>Для современного пациента неприемлема длительная госпитализация, сокращение и ограничение трудоспособности, большие затраты времени и сил на получение помощи в отдаленных центрах, длительное ожидание помощи. </a:t>
            </a: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3994F194-B5A2-457C-9E25-943A454B98F5}" type="slidenum">
              <a:rPr lang="ru-RU">
                <a:latin typeface="Calibri" pitchFamily="34" charset="0"/>
              </a:rPr>
              <a:pPr>
                <a:defRPr/>
              </a:pPr>
              <a:t>13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mtClean="0">
                <a:solidFill>
                  <a:srgbClr val="000000"/>
                </a:solidFill>
              </a:rPr>
              <a:t>Эти причины, а также факторы экономической целесообразности привели к углублению специализаций сестринского персонала, появлению роли самостоятельно практикующей медицинской сестры. </a:t>
            </a:r>
          </a:p>
          <a:p>
            <a:pPr>
              <a:spcBef>
                <a:spcPct val="0"/>
              </a:spcBef>
            </a:pPr>
            <a:r>
              <a:rPr lang="ru-RU" altLang="ru-RU" smtClean="0">
                <a:solidFill>
                  <a:srgbClr val="000000"/>
                </a:solidFill>
              </a:rPr>
              <a:t>В течение последних 20 лет этот процесс активно развивался в Северной Америке, Австралии, некоторых странах Азии и Западной Европе.  </a:t>
            </a:r>
          </a:p>
          <a:p>
            <a:pPr>
              <a:spcBef>
                <a:spcPct val="0"/>
              </a:spcBef>
            </a:pPr>
            <a:endParaRPr lang="ru-RU" alt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altLang="ru-RU" smtClean="0">
                <a:solidFill>
                  <a:srgbClr val="000000"/>
                </a:solidFill>
              </a:rPr>
              <a:t>Медсестры-специалисты есть практически по всем видам распространенных хронических заболеваний, требующих длительной, возможно пожизненной медицинской помощи и консультаций -  по болезни Паркинсона; по ОНМК; РМЖ; по химиотерапии; диабету; астме;  и т.п.</a:t>
            </a:r>
          </a:p>
          <a:p>
            <a:pPr>
              <a:spcBef>
                <a:spcPct val="0"/>
              </a:spcBef>
            </a:pPr>
            <a:endParaRPr lang="ru-RU" altLang="ru-RU" b="1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altLang="ru-RU" b="1" smtClean="0">
                <a:solidFill>
                  <a:srgbClr val="000000"/>
                </a:solidFill>
              </a:rPr>
              <a:t>Роль медсестры</a:t>
            </a:r>
          </a:p>
          <a:p>
            <a:pPr>
              <a:spcBef>
                <a:spcPct val="0"/>
              </a:spcBef>
            </a:pPr>
            <a:r>
              <a:rPr lang="ru-RU" altLang="ru-RU" smtClean="0">
                <a:solidFill>
                  <a:srgbClr val="000000"/>
                </a:solidFill>
              </a:rPr>
              <a:t>Оценка состояния пациента; направления к узким специалистам, на диагностические исследования, обучение пациента и его близких; проведение лечебных манипуляций; </a:t>
            </a:r>
            <a:r>
              <a:rPr lang="ru-RU" altLang="ru-RU" b="1" smtClean="0">
                <a:solidFill>
                  <a:srgbClr val="000000"/>
                </a:solidFill>
              </a:rPr>
              <a:t>выписка препаратов</a:t>
            </a:r>
            <a:r>
              <a:rPr lang="ru-RU" altLang="ru-RU" smtClean="0">
                <a:solidFill>
                  <a:srgbClr val="000000"/>
                </a:solidFill>
              </a:rPr>
              <a:t>; консультирование; реабилитация; поддержание качества жизни, помощь в принятии решений… </a:t>
            </a:r>
          </a:p>
          <a:p>
            <a:pPr>
              <a:spcBef>
                <a:spcPct val="0"/>
              </a:spcBef>
            </a:pPr>
            <a:endParaRPr lang="ru-RU" alt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altLang="ru-RU" smtClean="0">
                <a:solidFill>
                  <a:srgbClr val="000000"/>
                </a:solidFill>
              </a:rPr>
              <a:t>В странах формировались разные подходы к подготовке узко-специализированных и самостоятельно практикующих медсестер с тенденцией к повышению уровня требований к образованию. </a:t>
            </a:r>
          </a:p>
          <a:p>
            <a:pPr>
              <a:spcBef>
                <a:spcPct val="0"/>
              </a:spcBef>
            </a:pPr>
            <a:endParaRPr lang="ru-RU" alt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endParaRPr lang="ru-RU" alt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altLang="ru-RU" smtClean="0">
                <a:solidFill>
                  <a:srgbClr val="000000"/>
                </a:solidFill>
              </a:rPr>
              <a:t>Глобальный экономический кризис заставил обратить на роль сестринского персонала в оказании медицинской помощи особенное внимание. В связи с тем, что исследования продемонстрировали высокую экономическую эффективность специализированной сестринской помощи, международные организации признали, что именно с опорой на сестринский и акушерский персонал следует решать задачи доступности и качества медицинской помощи. </a:t>
            </a:r>
          </a:p>
          <a:p>
            <a:pPr>
              <a:spcBef>
                <a:spcPct val="0"/>
              </a:spcBef>
            </a:pPr>
            <a:endParaRPr lang="ru-RU" alt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altLang="ru-RU" smtClean="0">
                <a:solidFill>
                  <a:srgbClr val="000000"/>
                </a:solidFill>
              </a:rPr>
              <a:t>Для продвижения устойчивого здравоохранения важно запланировать необходимые трудовые ресурсы здравоохранения и потребности в области профессиональной структуры/профессиональных навыков, при этом нужны ключевые элементы, которые позволят установить правильные уровни укомплектования персоналом для оказания высококачественной и безопасной помощи.</a:t>
            </a:r>
          </a:p>
          <a:p>
            <a:pPr>
              <a:spcBef>
                <a:spcPct val="0"/>
              </a:spcBef>
            </a:pPr>
            <a:endParaRPr lang="ru-RU" alt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altLang="ru-RU" smtClean="0">
                <a:solidFill>
                  <a:srgbClr val="000000"/>
                </a:solidFill>
              </a:rPr>
              <a:t>С целью более адекватного планирования кадров здравоохранения Европейской федерацией  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31EEE9E6-A3C1-416E-85E6-C42598CBF25A}" type="slidenum">
              <a:rPr lang="ru-RU">
                <a:latin typeface="Calibri" pitchFamily="34" charset="0"/>
              </a:rPr>
              <a:pPr>
                <a:defRPr/>
              </a:pPr>
              <a:t>14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C5B8C99E-B4F3-4633-9670-4F7D11278E3C}" type="slidenum">
              <a:rPr lang="ru-RU">
                <a:solidFill>
                  <a:prstClr val="black"/>
                </a:solidFill>
                <a:latin typeface="Calibri" pitchFamily="34" charset="0"/>
              </a:rPr>
              <a:pPr>
                <a:defRPr/>
              </a:pPr>
              <a:t>15</a:t>
            </a:fld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0EE71011-F168-4F7E-A9ED-FC49A61A0FAA}" type="slidenum">
              <a:rPr lang="ru-RU">
                <a:solidFill>
                  <a:prstClr val="black"/>
                </a:solidFill>
                <a:latin typeface="Calibri" pitchFamily="34" charset="0"/>
              </a:rPr>
              <a:pPr>
                <a:defRPr/>
              </a:pPr>
              <a:t>16</a:t>
            </a:fld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DCA9C5EB-2887-4A85-A442-B13BF6F7ABF3}" type="slidenum">
              <a:rPr lang="ru-RU" altLang="ru-RU" smtClean="0">
                <a:solidFill>
                  <a:prstClr val="black"/>
                </a:solidFill>
                <a:latin typeface="Calibri" pitchFamily="34" charset="0"/>
              </a:rPr>
              <a:pPr>
                <a:defRPr/>
              </a:pPr>
              <a:t>17</a:t>
            </a:fld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7C35CE56-8533-452B-8213-E4F3D88BFCAE}" type="slidenum">
              <a:rPr lang="ru-RU">
                <a:latin typeface="Calibri" pitchFamily="34" charset="0"/>
              </a:rPr>
              <a:pPr>
                <a:defRPr/>
              </a:pPr>
              <a:t>18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D35A18D3-1AFC-43CB-AEB0-4BCC15F8610F}" type="slidenum">
              <a:rPr lang="ru-RU">
                <a:latin typeface="Calibri" pitchFamily="34" charset="0"/>
              </a:rPr>
              <a:pPr>
                <a:defRPr/>
              </a:pPr>
              <a:t>19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C45100A9-1A8C-47AE-9DF2-88C0E0D4261A}" type="slidenum">
              <a:rPr lang="ru-RU">
                <a:solidFill>
                  <a:prstClr val="black"/>
                </a:solidFill>
                <a:latin typeface="Calibri" pitchFamily="34" charset="0"/>
              </a:rPr>
              <a:pPr>
                <a:defRPr/>
              </a:pPr>
              <a:t>20</a:t>
            </a:fld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Итак, речь будет идти об утверждении важного документа, где упор делается на решении кадровых вопросов, повышении привлекательности условий труда, поддержке высшего образования и внедрении сестринских исследований и доказательной практики</a:t>
            </a:r>
          </a:p>
          <a:p>
            <a:endParaRPr lang="ru-RU" altLang="ru-RU" smtClean="0"/>
          </a:p>
          <a:p>
            <a:r>
              <a:rPr lang="ru-RU" altLang="ru-RU" smtClean="0"/>
              <a:t>Если вы внимательно случали то, о чем я говорила до этого, о том, за что борется наша ассоциации, то, думаю, вы видите созвучие задач документа и задач РАМС. Его принятие вне всяких сомнений в наших интересах, представьте себе, что этот документ не менее актуален не только для нас, но и для медсестер Великобритании, Германии, Швейцарии, Украины и Киргизии.</a:t>
            </a:r>
          </a:p>
          <a:p>
            <a:endParaRPr lang="ru-RU" altLang="ru-RU" smtClean="0"/>
          </a:p>
          <a:p>
            <a:r>
              <a:rPr lang="ru-RU" altLang="ru-RU" smtClean="0"/>
              <a:t>В его поддержку, для того, чтобы показать, что в медицинских сестер стоит вкладывать дополнительные ресурсы, и медицинским сестрам можно доверять более широкие полномочия, специалистами ВОЗ и экспертами из разных стран было принято решение о формировании европейской базы данных примеров передовой сестринской практики. </a:t>
            </a:r>
          </a:p>
          <a:p>
            <a:endParaRPr lang="ru-RU" altLang="ru-RU" smtClean="0"/>
          </a:p>
          <a:p>
            <a:r>
              <a:rPr lang="ru-RU" altLang="ru-RU" smtClean="0"/>
              <a:t>В ноябре мы сделали рассылку среди вас, региональных ассоциаций, и попросили описать примеры передовой практики, которые имеются в ваших регионах. Позвольте выразить огромную благодарность всем, кто откликнулся! К сожалению, поучаствовали в этой работе пока только 2 региона – это Самараская область, и Омская область. Прекрасные примеры работы медсестер в России получили очень высокую оценку со стороны руководителей ВОЗ и будут в конечном итоге серьезным аргументом и для министра здравоохранения России, и для министров других стран – чтобы поверить в медицинских сестер. </a:t>
            </a:r>
          </a:p>
          <a:p>
            <a:endParaRPr lang="ru-RU" altLang="ru-RU" smtClean="0"/>
          </a:p>
          <a:p>
            <a:r>
              <a:rPr lang="ru-RU" altLang="ru-RU" smtClean="0"/>
              <a:t>Если кто-то из вас будет готов подготовить аналогичный пример, то лишним он не станет.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ABF79B-EE7C-4922-8150-6EB2A863D133}" type="slidenum">
              <a:rPr lang="ru-RU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3470" indent="-285950">
              <a:defRPr>
                <a:solidFill>
                  <a:schemeClr val="tx1"/>
                </a:solidFill>
                <a:latin typeface="Arial" charset="0"/>
              </a:defRPr>
            </a:lvl2pPr>
            <a:lvl3pPr marL="1143800" indent="-228760">
              <a:defRPr>
                <a:solidFill>
                  <a:schemeClr val="tx1"/>
                </a:solidFill>
                <a:latin typeface="Arial" charset="0"/>
              </a:defRPr>
            </a:lvl3pPr>
            <a:lvl4pPr marL="1601320" indent="-228760">
              <a:defRPr>
                <a:solidFill>
                  <a:schemeClr val="tx1"/>
                </a:solidFill>
                <a:latin typeface="Arial" charset="0"/>
              </a:defRPr>
            </a:lvl4pPr>
            <a:lvl5pPr marL="2058840" indent="-228760">
              <a:defRPr>
                <a:solidFill>
                  <a:schemeClr val="tx1"/>
                </a:solidFill>
                <a:latin typeface="Arial" charset="0"/>
              </a:defRPr>
            </a:lvl5pPr>
            <a:lvl6pPr marL="251636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88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40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920" indent="-22876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F8E82826-7735-4188-AC51-157957158AFA}" type="slidenum">
              <a:rPr lang="ru-RU">
                <a:solidFill>
                  <a:prstClr val="black"/>
                </a:solidFill>
                <a:latin typeface="Calibri" pitchFamily="34" charset="0"/>
              </a:rPr>
              <a:pPr>
                <a:defRPr/>
              </a:pPr>
              <a:t>22</a:t>
            </a:fld>
            <a:endParaRPr lang="ru-RU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39455" indent="-28440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37624" indent="-2275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2673" indent="-2275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47722" indent="-2275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02772" indent="-22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7821" indent="-22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12870" indent="-22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921" indent="-22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74742D76-61EC-40B1-8BAC-91F3846746BD}" type="slidenum">
              <a:rPr lang="en-US">
                <a:solidFill>
                  <a:prstClr val="black"/>
                </a:solidFill>
              </a:rPr>
              <a:pPr eaLnBrk="1" hangingPunct="1">
                <a:defRPr/>
              </a:p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Итак, речь будет идти об утверждении важного документа, где упор делается на решении кадровых вопросов, повышении привлекательности условий труда, поддержке высшего образования и внедрении сестринских исследований и доказательной практики</a:t>
            </a:r>
          </a:p>
          <a:p>
            <a:endParaRPr lang="ru-RU" altLang="ru-RU" smtClean="0"/>
          </a:p>
          <a:p>
            <a:r>
              <a:rPr lang="ru-RU" altLang="ru-RU" smtClean="0"/>
              <a:t>Если вы внимательно случали то, о чем я говорила до этого, о том, за что борется наша ассоциации, то, думаю, вы видите созвучие задач документа и задач РАМС. Его принятие вне всяких сомнений в наших интересах, представьте себе, что этот документ не менее актуален не только для нас, но и для медсестер Великобритании, Германии, Швейцарии, Украины и Киргизии.</a:t>
            </a:r>
          </a:p>
          <a:p>
            <a:endParaRPr lang="ru-RU" altLang="ru-RU" smtClean="0"/>
          </a:p>
          <a:p>
            <a:r>
              <a:rPr lang="ru-RU" altLang="ru-RU" smtClean="0"/>
              <a:t>В его поддержку, для того, чтобы показать, что в медицинских сестер стоит вкладывать дополнительные ресурсы, и медицинским сестрам можно доверять более широкие полномочия, специалистами ВОЗ и экспертами из разных стран было принято решение о формировании европейской базы данных примеров передовой сестринской практики. </a:t>
            </a:r>
          </a:p>
          <a:p>
            <a:endParaRPr lang="ru-RU" altLang="ru-RU" smtClean="0"/>
          </a:p>
          <a:p>
            <a:r>
              <a:rPr lang="ru-RU" altLang="ru-RU" smtClean="0"/>
              <a:t>В ноябре мы сделали рассылку среди вас, региональных ассоциаций, и попросили описать примеры передовой практики, которые имеются в ваших регионах. Позвольте выразить огромную благодарность всем, кто откликнулся! К сожалению, поучаствовали в этой работе пока только 2 региона – это Самараская область, и Омская область. Прекрасные примеры работы медсестер в России получили очень высокую оценку со стороны руководителей ВОЗ и будут в конечном итоге серьезным аргументом и для министра здравоохранения России, и для министров других стран – чтобы поверить в медицинских сестер. </a:t>
            </a:r>
          </a:p>
          <a:p>
            <a:endParaRPr lang="ru-RU" altLang="ru-RU" smtClean="0"/>
          </a:p>
          <a:p>
            <a:r>
              <a:rPr lang="ru-RU" altLang="ru-RU" smtClean="0"/>
              <a:t>Если кто-то из вас будет готов подготовить аналогичный пример, то лишним он не станет.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82CC02F-DD4C-4D8A-A7B6-D793A9955014}" type="slidenum">
              <a:rPr lang="ru-RU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14372E-8BCB-4501-A3F0-1ADCA2C6346C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В течение прошлого года продолжалось развитие наших специализированных секций, в ряде секций поменялся состав, влились новые специалисты, создали мы и совершенно новую секцию – медицинских сестер онкологической службы. </a:t>
            </a:r>
          </a:p>
          <a:p>
            <a:r>
              <a:rPr lang="ru-RU" altLang="ru-RU" smtClean="0"/>
              <a:t>Но больших успехов в работе секций пока отметить не можем. В этом году этому вопросу будет отдано приоритетное внимание. Поэтому сегодня в рамках заседания у нас присутствуют руководители практически всех секций. Мы надеемся, что вы сможете и в своем кругу обсудить, как вам лучше строить работу на уровне всей страны, и, возможны, мы – члены координационного совета разработаем некие требования, предложения, идеи по развитию секционной работы. </a:t>
            </a:r>
          </a:p>
          <a:p>
            <a:endParaRPr lang="ru-RU" altLang="ru-RU" smtClean="0"/>
          </a:p>
          <a:p>
            <a:r>
              <a:rPr lang="ru-RU" altLang="ru-RU" smtClean="0"/>
              <a:t>Почему для нас важны сильные секции и настоящие лидеры в их руководстве? Потому что в каждом специализированном направлении сестринской практики разворачивается профессиональное сотрудничество, потому что медсестры всего мира обмениваются опытом друг с другом а мы, как ни печально, не можем наладить это сотрудничество у себя.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9790FF-3F4E-4C8C-A824-80C0CFD704C3}" type="slidenum">
              <a:rPr lang="ru-R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B9B072-52DF-46F4-A579-95609D7FB423}" type="slidenum">
              <a:rPr lang="ru-RU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CFC691F-42D5-490B-8DB0-FE9FA7627409}" type="slidenum">
              <a:rPr lang="ru-R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9B02B0-DE13-4C03-979F-63869E999B3A}" type="slidenum">
              <a:rPr lang="ru-RU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90CF8A2-EBF8-4BED-B37B-C9E535747DE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C3D798-2A30-45BC-AF13-4F52B99474D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C679915-617C-495C-9F71-A30CE5CDF39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1BD5A77-B2D0-45D7-9E46-C8C01A12A8E0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9C154C3-D29F-4B1F-90F5-8FDD5894A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975954"/>
      </p:ext>
    </p:extLst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9657980-E7C3-4244-B9EF-80D39EA7D452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E5BD96B-34AA-4DF5-8BE6-15A2063AD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745516"/>
      </p:ext>
    </p:extLst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3708EFF-3906-4794-A6AF-13CB2BAAA1AB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51A6064-3793-43CD-997D-3635FF1FB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515840"/>
      </p:ext>
    </p:extLst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304A2-757C-4DB5-B260-718C059131DB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D148A-2E55-4BB2-BC84-407A3AB57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44690"/>
      </p:ext>
    </p:extLst>
  </p:cSld>
  <p:clrMapOvr>
    <a:masterClrMapping/>
  </p:clrMapOvr>
  <p:transition spd="slow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E653E-2406-4911-81F4-51AE41266550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C27D9-D29E-4160-ABCA-921111726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787925"/>
      </p:ext>
    </p:extLst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1A669-FAF6-43A3-A7AB-25C3D3ABCF45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16B8C-D609-40D2-A41C-511ECCCFB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324754"/>
      </p:ext>
    </p:extLst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91D3A-4B97-4AB9-AF3C-05FDFEE5AFBF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DE49-E959-4271-AC27-BD5F7E427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773334"/>
      </p:ext>
    </p:extLst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512FA-8A19-46F5-A119-BD61CCFB8FFD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F8DFC-8C57-44E0-BA1A-BCC8E036B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342184"/>
      </p:ext>
    </p:extLst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B9AC8-143E-4A32-A032-7C605FC316A7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5D06D-81B0-42F7-95D8-65BD22F65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771364"/>
      </p:ext>
    </p:extLst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1B8D4-2800-417B-8661-15F4E4D48B4C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13AF5-6798-413E-934C-E24272C69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575164"/>
      </p:ext>
    </p:extLst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238ED-A0EC-4CC5-A7BD-8AE74F2DB391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63306-8D97-459C-9CA1-7FD6454C2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959201"/>
      </p:ext>
    </p:extLst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828EB48-D1A1-47A3-A918-04EAC25F2144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50AF533-471D-47F5-BDA7-E78BC2580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21838"/>
      </p:ext>
    </p:extLst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7F038-DCE3-4AFD-A087-6007A903DFFB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70512-024C-4E6D-972D-A958E1D7C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988272"/>
      </p:ext>
    </p:extLst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BE9BF-1E11-4480-BA43-A4A25ECDB3B8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F5630-F437-4B08-A44E-2A8215FB2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258354"/>
      </p:ext>
    </p:extLst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56E4B-4D59-4E93-B265-840FC2E0B976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55C9B-4BAA-48BE-AA16-CE68B6DB7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629638"/>
      </p:ext>
    </p:extLst>
  </p:cSld>
  <p:clrMapOvr>
    <a:masterClrMapping/>
  </p:clrMapOvr>
  <p:transition spd="slow">
    <p:blinds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2476108"/>
            <a:ext cx="83058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305800" cy="1295400"/>
          </a:xfrm>
        </p:spPr>
        <p:txBody>
          <a:bodyPr anchor="ctr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7DF67E1-A1F5-4327-A352-60EE655B2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87062"/>
      </p:ext>
    </p:extLst>
  </p:cSld>
  <p:clrMapOvr>
    <a:masterClrMapping/>
  </p:clrMapOvr>
  <p:transition spd="slow">
    <p:blinds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90AD63B-7F95-4B31-A5B0-7717963AB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568741"/>
      </p:ext>
    </p:extLst>
  </p:cSld>
  <p:clrMapOvr>
    <a:masterClrMapping/>
  </p:clrMapOvr>
  <p:transition spd="slow">
    <p:blinds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CCFFB-6167-47EE-850A-644C2D486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052281"/>
      </p:ext>
    </p:extLst>
  </p:cSld>
  <p:clrMapOvr>
    <a:masterClrMapping/>
  </p:clrMapOvr>
  <p:transition spd="slow">
    <p:blinds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BC9D7-5BBD-437C-86FA-17DBA69B0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777104"/>
      </p:ext>
    </p:extLst>
  </p:cSld>
  <p:clrMapOvr>
    <a:masterClrMapping/>
  </p:clrMapOvr>
  <p:transition spd="slow"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1888E-F85C-4FF4-A338-EA808053C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356366"/>
      </p:ext>
    </p:extLst>
  </p:cSld>
  <p:clrMapOvr>
    <a:masterClrMapping/>
  </p:clrMapOvr>
  <p:transition spd="slow">
    <p:blinds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CBC30-474B-456F-9917-BE062DD39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992250"/>
      </p:ext>
    </p:extLst>
  </p:cSld>
  <p:clrMapOvr>
    <a:masterClrMapping/>
  </p:clrMapOvr>
  <p:transition spd="slow">
    <p:blinds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546F-A8AA-4A71-A8D7-DD38E9269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527125"/>
      </p:ext>
    </p:extLst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9BE273C-B74D-4E65-B483-2570FB10993E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94F7526-EE7A-49F8-9ABC-71E3F4FF3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719800"/>
      </p:ext>
    </p:extLst>
  </p:cSld>
  <p:clrMapOvr>
    <a:masterClrMapping/>
  </p:clrMapOvr>
  <p:transition spd="slow">
    <p:blinds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AA2B1E"/>
              </a:buClr>
              <a:buSzPct val="90000"/>
              <a:buFont typeface="Wingdings 2"/>
              <a:buChar char=""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AA2B1E"/>
              </a:buClr>
              <a:buSzPct val="90000"/>
              <a:buFont typeface="Wingdings 2"/>
              <a:buChar char=""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938"/>
            <a:ext cx="3429000" cy="3825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575" y="6318250"/>
            <a:ext cx="1189038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32F0AAD-264B-4466-853A-930D9E5D3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999131"/>
      </p:ext>
    </p:extLst>
  </p:cSld>
  <p:clrMapOvr>
    <a:masterClrMapping/>
  </p:clrMapOvr>
  <p:transition spd="slow">
    <p:blinds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AA2B1E"/>
              </a:buClr>
              <a:buSzPct val="90000"/>
              <a:buFont typeface="Wingdings 2"/>
              <a:buChar char=""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AA2B1E"/>
              </a:buClr>
              <a:buSzPct val="90000"/>
              <a:buFont typeface="Wingdings 2"/>
              <a:buChar char=""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575" y="6318250"/>
            <a:ext cx="1189038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319363A-5A6A-46C6-AD9D-1301603D6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042932"/>
      </p:ext>
    </p:extLst>
  </p:cSld>
  <p:clrMapOvr>
    <a:masterClrMapping/>
  </p:clrMapOvr>
  <p:transition spd="slow">
    <p:blinds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5BCC1-E25E-476B-9C43-F04951158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807896"/>
      </p:ext>
    </p:extLst>
  </p:cSld>
  <p:clrMapOvr>
    <a:masterClrMapping/>
  </p:clrMapOvr>
  <p:transition spd="slow">
    <p:blinds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D8555-CB4F-490C-861F-5606B4D84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321267"/>
      </p:ext>
    </p:extLst>
  </p:cSld>
  <p:clrMapOvr>
    <a:masterClrMapping/>
  </p:clrMapOvr>
  <p:transition spd="slow">
    <p:blinds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09EBE-AC26-405E-8548-F5285096C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426407"/>
      </p:ext>
    </p:extLst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29A9101-321F-47D7-8013-25A32558C6C2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B04C6A3-A434-4A0D-A8D4-B591E5911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91514"/>
      </p:ext>
    </p:extLst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C6FA2BC-199C-41F0-BC71-BF01F37B517D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0372A4A-BB12-4520-AB14-FFD3CA08A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231202"/>
      </p:ext>
    </p:extLst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C0A3B40-2BFA-45A0-B305-2A57D1C7BCD2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07610EA-164B-4035-BC7B-7DF5A99A0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839605"/>
      </p:ext>
    </p:extLst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0B851A7-C137-45C0-A244-95E4E11DEC84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BAA6D6B-EACB-4223-B6EF-B7A8264DB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523952"/>
      </p:ext>
    </p:extLst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F1B7B08-1A54-4B0A-A292-A872D8710B49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AC51696-876B-41DD-A563-4C424702D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582678"/>
      </p:ext>
    </p:extLst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D0F13E3-DA1E-4198-A707-3E382B9894B6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0A66E6A-BC72-451A-9B34-DD26014B35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288935"/>
      </p:ext>
    </p:extLst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ECE41DD3-85B6-404B-ABBF-46ED61D31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11" r:id="rId1"/>
    <p:sldLayoutId id="2147485612" r:id="rId2"/>
    <p:sldLayoutId id="2147485613" r:id="rId3"/>
    <p:sldLayoutId id="2147485614" r:id="rId4"/>
    <p:sldLayoutId id="2147485615" r:id="rId5"/>
    <p:sldLayoutId id="2147485616" r:id="rId6"/>
    <p:sldLayoutId id="2147485617" r:id="rId7"/>
    <p:sldLayoutId id="2147485618" r:id="rId8"/>
    <p:sldLayoutId id="2147485619" r:id="rId9"/>
    <p:sldLayoutId id="2147485620" r:id="rId10"/>
    <p:sldLayoutId id="2147485621" r:id="rId11"/>
  </p:sldLayoutIdLst>
  <p:transition spd="slow">
    <p:blinds dir="vert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876E986-4D84-4784-9DD6-05615BBE2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  <p:sldLayoutId id="2147485630" r:id="rId9"/>
    <p:sldLayoutId id="2147485631" r:id="rId10"/>
    <p:sldLayoutId id="2147485632" r:id="rId11"/>
  </p:sldLayoutIdLst>
  <p:transition spd="slow">
    <p:blinds dir="vert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AA2B1E"/>
              </a:buClr>
              <a:buSzPct val="90000"/>
              <a:buFont typeface="Wingdings 2"/>
              <a:buChar char=""/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46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938"/>
            <a:ext cx="2974975" cy="382587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rgbClr val="CCDDEA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938"/>
            <a:ext cx="3581400" cy="382587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rgbClr val="CCDDEA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575" y="6315075"/>
            <a:ext cx="1189038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rgbClr val="CCDDEA"/>
                </a:solidFill>
                <a:cs typeface="Arial" charset="0"/>
              </a:defRPr>
            </a:lvl1pPr>
          </a:lstStyle>
          <a:p>
            <a:pPr>
              <a:defRPr/>
            </a:pPr>
            <a:fld id="{F51C6BD8-6E08-4FFB-ABF9-1B7413612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33" r:id="rId1"/>
    <p:sldLayoutId id="2147485634" r:id="rId2"/>
    <p:sldLayoutId id="2147485635" r:id="rId3"/>
    <p:sldLayoutId id="2147485636" r:id="rId4"/>
    <p:sldLayoutId id="2147485606" r:id="rId5"/>
    <p:sldLayoutId id="2147485637" r:id="rId6"/>
    <p:sldLayoutId id="2147485607" r:id="rId7"/>
    <p:sldLayoutId id="2147485638" r:id="rId8"/>
    <p:sldLayoutId id="2147485639" r:id="rId9"/>
    <p:sldLayoutId id="2147485608" r:id="rId10"/>
    <p:sldLayoutId id="2147485609" r:id="rId11"/>
    <p:sldLayoutId id="2147485610" r:id="rId12"/>
  </p:sldLayoutIdLst>
  <p:transition spd="slow">
    <p:blinds dir="vert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500"/>
        </a:spcBef>
        <a:spcAft>
          <a:spcPct val="0"/>
        </a:spcAft>
        <a:buClr>
          <a:srgbClr val="A04DA3"/>
        </a:buClr>
        <a:buSzPct val="85000"/>
        <a:buFont typeface="Wingdings 2" pitchFamily="18" charset="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C4652D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8B5D3D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61.png"/><Relationship Id="rId2" Type="http://schemas.openxmlformats.org/officeDocument/2006/relationships/slideLayout" Target="../slideLayouts/slideLayout28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61.png"/><Relationship Id="rId2" Type="http://schemas.openxmlformats.org/officeDocument/2006/relationships/slideLayout" Target="../slideLayouts/slideLayout28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8.jpeg"/><Relationship Id="rId4" Type="http://schemas.openxmlformats.org/officeDocument/2006/relationships/image" Target="../media/image58.jpeg"/><Relationship Id="rId9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ctrTitle"/>
          </p:nvPr>
        </p:nvSpPr>
        <p:spPr>
          <a:xfrm>
            <a:off x="533400" y="914400"/>
            <a:ext cx="3314700" cy="11699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 b="1" smtClean="0">
                <a:solidFill>
                  <a:srgbClr val="FF0000"/>
                </a:solidFill>
              </a:rPr>
              <a:t>Взгляд в будущее:</a:t>
            </a:r>
          </a:p>
        </p:txBody>
      </p:sp>
      <p:sp>
        <p:nvSpPr>
          <p:cNvPr id="33795" name="Текст 3"/>
          <p:cNvSpPr>
            <a:spLocks noGrp="1"/>
          </p:cNvSpPr>
          <p:nvPr>
            <p:ph type="subTitle" idx="1"/>
          </p:nvPr>
        </p:nvSpPr>
        <p:spPr>
          <a:xfrm>
            <a:off x="533400" y="2286000"/>
            <a:ext cx="3648075" cy="1981200"/>
          </a:xfrm>
        </p:spPr>
        <p:txBody>
          <a:bodyPr/>
          <a:lstStyle/>
          <a:p>
            <a:pPr eaLnBrk="1" hangingPunct="1"/>
            <a:r>
              <a:rPr lang="ru-RU" altLang="ru-RU" sz="2000" b="1" smtClean="0">
                <a:solidFill>
                  <a:srgbClr val="0070C0"/>
                </a:solidFill>
              </a:rPr>
              <a:t>Вклад Ассоциации медицинских сестер России в развитие новых технологий сестринской и акушерской практики</a:t>
            </a:r>
          </a:p>
        </p:txBody>
      </p:sp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533400" y="4343400"/>
            <a:ext cx="37163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solidFill>
                  <a:srgbClr val="0070C0"/>
                </a:solidFill>
                <a:latin typeface="Tahoma" pitchFamily="34" charset="0"/>
              </a:rPr>
              <a:t>Саркисова В.А.,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solidFill>
                  <a:srgbClr val="0070C0"/>
                </a:solidFill>
                <a:latin typeface="Tahoma" pitchFamily="34" charset="0"/>
              </a:rPr>
              <a:t>президент Ассоциации медицинских сестер России,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solidFill>
                  <a:srgbClr val="0070C0"/>
                </a:solidFill>
                <a:latin typeface="Tahoma" pitchFamily="34" charset="0"/>
              </a:rPr>
              <a:t>председатель Европейского форума национальных сестринских и акушерских ассоциаций и ВОЗ</a:t>
            </a:r>
          </a:p>
        </p:txBody>
      </p:sp>
      <p:pic>
        <p:nvPicPr>
          <p:cNvPr id="33797" name="Picture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0888" y="0"/>
            <a:ext cx="36941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57200" y="304800"/>
            <a:ext cx="3712029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Сестринское дело в онкологии</a:t>
            </a:r>
            <a:endParaRPr lang="ru-RU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3011" name="Picture 2" descr="C:\Users\Natasha\Documents\Мои документы\ФОТО 2013\ХИМИОТЕРАПИЯ СПБ\ПРОФЕССИОНАЛЬНЫЕ\DSC_716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9163" y="3581400"/>
            <a:ext cx="3419475" cy="2354263"/>
          </a:xfrm>
          <a:noFill/>
        </p:spPr>
      </p:pic>
      <p:pic>
        <p:nvPicPr>
          <p:cNvPr id="43012" name="Picture 3" descr="C:\Users\Natasha\Documents\Мои документы\ФОТО 2013\ХИМИОТЕРАПИЯ СПБ\2011-09-30 04-03-5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982663"/>
            <a:ext cx="3424238" cy="2359025"/>
          </a:xfrm>
          <a:noFill/>
        </p:spPr>
      </p:pic>
      <p:pic>
        <p:nvPicPr>
          <p:cNvPr id="43013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5718175"/>
            <a:ext cx="210661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6" descr="http://www.ons.org/media/ons/images/home-image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1"/>
          <a:stretch>
            <a:fillRect/>
          </a:stretch>
        </p:blipFill>
        <p:spPr bwMode="auto">
          <a:xfrm>
            <a:off x="6934200" y="5694363"/>
            <a:ext cx="20478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770563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6" name="Объект 2"/>
          <p:cNvSpPr>
            <a:spLocks noGrp="1"/>
          </p:cNvSpPr>
          <p:nvPr>
            <p:ph sz="quarter" idx="13"/>
          </p:nvPr>
        </p:nvSpPr>
        <p:spPr>
          <a:xfrm>
            <a:off x="304800" y="1258888"/>
            <a:ext cx="4267200" cy="4876800"/>
          </a:xfrm>
        </p:spPr>
        <p:txBody>
          <a:bodyPr/>
          <a:lstStyle/>
          <a:p>
            <a:r>
              <a:rPr lang="ru-RU" altLang="ru-RU" sz="2000" smtClean="0">
                <a:solidFill>
                  <a:srgbClr val="062329"/>
                </a:solidFill>
                <a:latin typeface="Tahoma" pitchFamily="34" charset="0"/>
                <a:cs typeface="Tahoma" pitchFamily="34" charset="0"/>
              </a:rPr>
              <a:t>Обучение медицинских сестер из 30 регионов</a:t>
            </a:r>
          </a:p>
          <a:p>
            <a:r>
              <a:rPr lang="ru-RU" altLang="ru-RU" sz="2000" smtClean="0">
                <a:solidFill>
                  <a:srgbClr val="062329"/>
                </a:solidFill>
                <a:latin typeface="Tahoma" pitchFamily="34" charset="0"/>
                <a:cs typeface="Tahoma" pitchFamily="34" charset="0"/>
              </a:rPr>
              <a:t>Создание стандартных учебных материалов для медицинских сестер химиотерапии и пациентов</a:t>
            </a:r>
          </a:p>
          <a:p>
            <a:r>
              <a:rPr lang="ru-RU" altLang="ru-RU" sz="2000" smtClean="0">
                <a:solidFill>
                  <a:srgbClr val="062329"/>
                </a:solidFill>
                <a:latin typeface="Tahoma" pitchFamily="34" charset="0"/>
                <a:cs typeface="Tahoma" pitchFamily="34" charset="0"/>
              </a:rPr>
              <a:t>Внедрение активного обучения пациента медицинской сестрой;</a:t>
            </a:r>
          </a:p>
          <a:p>
            <a:r>
              <a:rPr lang="ru-RU" altLang="ru-RU" sz="2000" smtClean="0">
                <a:solidFill>
                  <a:srgbClr val="062329"/>
                </a:solidFill>
                <a:latin typeface="Tahoma" pitchFamily="34" charset="0"/>
                <a:cs typeface="Tahoma" pitchFamily="34" charset="0"/>
              </a:rPr>
              <a:t>Внедрение проектов повышения качества помощи;</a:t>
            </a:r>
          </a:p>
          <a:p>
            <a:r>
              <a:rPr lang="ru-RU" altLang="ru-RU" sz="2000" smtClean="0">
                <a:solidFill>
                  <a:srgbClr val="062329"/>
                </a:solidFill>
                <a:latin typeface="Tahoma" pitchFamily="34" charset="0"/>
                <a:cs typeface="Tahoma" pitchFamily="34" charset="0"/>
              </a:rPr>
              <a:t>Разработка новых форм сестринской документации</a:t>
            </a:r>
          </a:p>
          <a:p>
            <a:r>
              <a:rPr lang="ru-RU" altLang="ru-RU" sz="2000" smtClean="0">
                <a:solidFill>
                  <a:srgbClr val="062329"/>
                </a:solidFill>
                <a:latin typeface="Tahoma" pitchFamily="34" charset="0"/>
                <a:cs typeface="Tahoma" pitchFamily="34" charset="0"/>
              </a:rPr>
              <a:t>Регулярный сбор и анализ данных</a:t>
            </a:r>
          </a:p>
          <a:p>
            <a:endParaRPr lang="ru-RU" altLang="ru-RU" sz="2000" smtClean="0">
              <a:solidFill>
                <a:srgbClr val="062329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143000"/>
          </a:xfrm>
        </p:spPr>
        <p:txBody>
          <a:bodyPr/>
          <a:lstStyle/>
          <a:p>
            <a:r>
              <a:rPr lang="ru-RU" altLang="ru-RU" sz="3200" b="1" smtClean="0"/>
              <a:t>Исследования – путь к повышению качества сестринской помощи</a:t>
            </a:r>
          </a:p>
        </p:txBody>
      </p:sp>
      <p:sp>
        <p:nvSpPr>
          <p:cNvPr id="44035" name="Номер слайда 4"/>
          <p:cNvSpPr>
            <a:spLocks noGrp="1"/>
          </p:cNvSpPr>
          <p:nvPr>
            <p:ph type="sldNum" sz="quarter" idx="17"/>
          </p:nvPr>
        </p:nvSpPr>
        <p:spPr bwMode="auto">
          <a:xfrm>
            <a:off x="4800600" y="152400"/>
            <a:ext cx="319881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smtClean="0">
                <a:solidFill>
                  <a:schemeClr val="bg1"/>
                </a:solidFill>
                <a:latin typeface="Tahoma" pitchFamily="34" charset="0"/>
              </a:rPr>
              <a:t>Исследования</a:t>
            </a:r>
          </a:p>
        </p:txBody>
      </p:sp>
      <p:pic>
        <p:nvPicPr>
          <p:cNvPr id="82948" name="Picture 4" descr="C:\Users\Natasha\Documents\сайт новый\ФОТОАЛЬБОМЫ ДЛЯ САЙТА\АРХИВ\ИССЛЕДОВАНИЯ 2011\res_work_11_19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1643063"/>
            <a:ext cx="3200400" cy="223996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949" name="Picture 5" descr="C:\Users\Natasha\Documents\сайт новый\ФОТОАЛЬБОМЫ ДЛЯ САЙТА\АРХИВ\ИССЛЕДОВАНИЯ 2011\res_work_11_2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000" y="4051300"/>
            <a:ext cx="3200400" cy="24003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User\Desktop\Практический опыт.jpg"/>
          <p:cNvPicPr>
            <a:picLocks noChangeAspect="1" noChangeArrowheads="1"/>
          </p:cNvPicPr>
          <p:nvPr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3550171" cy="4751381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495800" y="-104923"/>
            <a:ext cx="3886200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Исследования</a:t>
            </a:r>
          </a:p>
        </p:txBody>
      </p:sp>
      <p:sp>
        <p:nvSpPr>
          <p:cNvPr id="45059" name="Объект 1"/>
          <p:cNvSpPr>
            <a:spLocks noGrp="1"/>
          </p:cNvSpPr>
          <p:nvPr>
            <p:ph idx="1"/>
          </p:nvPr>
        </p:nvSpPr>
        <p:spPr>
          <a:xfrm>
            <a:off x="566738" y="1258888"/>
            <a:ext cx="4576762" cy="5032375"/>
          </a:xfrm>
        </p:spPr>
        <p:txBody>
          <a:bodyPr/>
          <a:lstStyle/>
          <a:p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Рацион питания детей в противотуберкулезном санатории;</a:t>
            </a:r>
          </a:p>
          <a:p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Влияние скандинавской ходьбы на реабилитацию детей с ТБ;</a:t>
            </a:r>
          </a:p>
          <a:p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Применение педагогических методик для адаптации детей к длительной госпитализации;</a:t>
            </a:r>
          </a:p>
          <a:p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Роль обучения пациенток в снижении частоты осложнений беременности</a:t>
            </a:r>
          </a:p>
        </p:txBody>
      </p:sp>
      <p:pic>
        <p:nvPicPr>
          <p:cNvPr id="45060" name="Picture 9" descr="МУ ЦСД &quot;Атлант&quot;. Архив новостей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0" y="4038600"/>
            <a:ext cx="3205163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13" descr="где Египет - Страница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1082675"/>
            <a:ext cx="3128963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TextBox 3"/>
          <p:cNvSpPr txBox="1">
            <a:spLocks noChangeArrowheads="1"/>
          </p:cNvSpPr>
          <p:nvPr/>
        </p:nvSpPr>
        <p:spPr bwMode="auto">
          <a:xfrm>
            <a:off x="609600" y="304800"/>
            <a:ext cx="3886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C00000"/>
                </a:solidFill>
                <a:latin typeface="Tahoma" pitchFamily="34" charset="0"/>
              </a:rPr>
              <a:t>Темы сестринских исследований </a:t>
            </a:r>
          </a:p>
        </p:txBody>
      </p:sp>
      <p:sp>
        <p:nvSpPr>
          <p:cNvPr id="45063" name="TextBox 1"/>
          <p:cNvSpPr txBox="1">
            <a:spLocks noChangeArrowheads="1"/>
          </p:cNvSpPr>
          <p:nvPr/>
        </p:nvSpPr>
        <p:spPr bwMode="auto">
          <a:xfrm>
            <a:off x="914400" y="4972050"/>
            <a:ext cx="4038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333399"/>
                </a:solidFill>
              </a:rPr>
              <a:t>Проведение исследований с привлечением пациентов детского возраста – одна из наиболее сложных задач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трелка вниз 16"/>
          <p:cNvSpPr/>
          <p:nvPr/>
        </p:nvSpPr>
        <p:spPr>
          <a:xfrm>
            <a:off x="0" y="1412875"/>
            <a:ext cx="5986463" cy="5184775"/>
          </a:xfrm>
          <a:prstGeom prst="downArrow">
            <a:avLst>
              <a:gd name="adj1" fmla="val 94545"/>
              <a:gd name="adj2" fmla="val 14790"/>
            </a:avLst>
          </a:prstGeom>
          <a:gradFill flip="none" rotWithShape="1">
            <a:gsLst>
              <a:gs pos="0">
                <a:schemeClr val="accent2">
                  <a:tint val="50000"/>
                  <a:shade val="86000"/>
                  <a:satMod val="140000"/>
                </a:schemeClr>
              </a:gs>
              <a:gs pos="45000">
                <a:schemeClr val="accent2">
                  <a:tint val="48000"/>
                  <a:satMod val="150000"/>
                </a:schemeClr>
              </a:gs>
              <a:gs pos="100000">
                <a:schemeClr val="accent2">
                  <a:tint val="280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083" name="Заголовок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696200" cy="727075"/>
          </a:xfrm>
        </p:spPr>
        <p:txBody>
          <a:bodyPr/>
          <a:lstStyle/>
          <a:p>
            <a:r>
              <a:rPr lang="ru-RU" altLang="ru-RU" sz="2000" b="1" smtClean="0">
                <a:solidFill>
                  <a:srgbClr val="FF0000"/>
                </a:solidFill>
              </a:rPr>
              <a:t>Предпосылки расширения </a:t>
            </a:r>
            <a:br>
              <a:rPr lang="ru-RU" altLang="ru-RU" sz="2000" b="1" smtClean="0">
                <a:solidFill>
                  <a:srgbClr val="FF0000"/>
                </a:solidFill>
              </a:rPr>
            </a:br>
            <a:r>
              <a:rPr lang="ru-RU" altLang="ru-RU" sz="2000" b="1" smtClean="0">
                <a:solidFill>
                  <a:srgbClr val="FF0000"/>
                </a:solidFill>
              </a:rPr>
              <a:t>и возникновения новых ролей сестринского персонала</a:t>
            </a:r>
          </a:p>
        </p:txBody>
      </p:sp>
      <p:sp>
        <p:nvSpPr>
          <p:cNvPr id="46084" name="Объект 6"/>
          <p:cNvSpPr>
            <a:spLocks noGrp="1"/>
          </p:cNvSpPr>
          <p:nvPr>
            <p:ph idx="1"/>
          </p:nvPr>
        </p:nvSpPr>
        <p:spPr>
          <a:xfrm>
            <a:off x="128588" y="1447800"/>
            <a:ext cx="5667375" cy="450056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ru-RU" altLang="ru-RU" sz="1800" smtClean="0">
                <a:solidFill>
                  <a:srgbClr val="23263C"/>
                </a:solidFill>
                <a:latin typeface="Tahoma" pitchFamily="34" charset="0"/>
                <a:cs typeface="Tahoma" pitchFamily="34" charset="0"/>
              </a:rPr>
              <a:t>Постарение населения;</a:t>
            </a:r>
          </a:p>
          <a:p>
            <a:pPr>
              <a:spcBef>
                <a:spcPts val="1200"/>
              </a:spcBef>
            </a:pPr>
            <a:r>
              <a:rPr lang="ru-RU" altLang="ru-RU" sz="1800" smtClean="0">
                <a:solidFill>
                  <a:srgbClr val="23263C"/>
                </a:solidFill>
                <a:latin typeface="Tahoma" pitchFamily="34" charset="0"/>
                <a:cs typeface="Tahoma" pitchFamily="34" charset="0"/>
              </a:rPr>
              <a:t>Рост доли населения, затронутого хроническими заболеваниями;</a:t>
            </a:r>
          </a:p>
          <a:p>
            <a:pPr>
              <a:spcBef>
                <a:spcPts val="1200"/>
              </a:spcBef>
            </a:pPr>
            <a:r>
              <a:rPr lang="ru-RU" altLang="ru-RU" sz="1800" smtClean="0">
                <a:solidFill>
                  <a:srgbClr val="23263C"/>
                </a:solidFill>
                <a:latin typeface="Tahoma" pitchFamily="34" charset="0"/>
                <a:cs typeface="Tahoma" pitchFamily="34" charset="0"/>
              </a:rPr>
              <a:t>Изменение отношения к медицинской помощи (требования комфорта, удобства, сжатых сроков, предпочтительно на дому…);</a:t>
            </a:r>
          </a:p>
          <a:p>
            <a:pPr>
              <a:spcBef>
                <a:spcPts val="1200"/>
              </a:spcBef>
            </a:pPr>
            <a:r>
              <a:rPr lang="ru-RU" altLang="ru-RU" sz="1800" smtClean="0">
                <a:solidFill>
                  <a:srgbClr val="23263C"/>
                </a:solidFill>
                <a:latin typeface="Tahoma" pitchFamily="34" charset="0"/>
                <a:cs typeface="Tahoma" pitchFamily="34" charset="0"/>
              </a:rPr>
              <a:t>Изменение ценностей и этических норм (автономия пациента, его максимальное участие в процессе лечения, в принятии решений, в осуществлении самоухода)</a:t>
            </a:r>
          </a:p>
          <a:p>
            <a:pPr>
              <a:spcBef>
                <a:spcPts val="1200"/>
              </a:spcBef>
            </a:pPr>
            <a:r>
              <a:rPr lang="ru-RU" altLang="ru-RU" sz="1800" smtClean="0">
                <a:solidFill>
                  <a:srgbClr val="23263C"/>
                </a:solidFill>
                <a:latin typeface="Tahoma" pitchFamily="34" charset="0"/>
                <a:cs typeface="Tahoma" pitchFamily="34" charset="0"/>
              </a:rPr>
              <a:t>Экономические ограничения</a:t>
            </a:r>
          </a:p>
          <a:p>
            <a:pPr>
              <a:spcBef>
                <a:spcPts val="1200"/>
              </a:spcBef>
            </a:pPr>
            <a:endParaRPr lang="ru-RU" altLang="ru-RU" sz="18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" name="Picture 4" descr="Patient Teach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1388" y="1412875"/>
            <a:ext cx="2809875" cy="1928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6086" name="TextBox 6"/>
          <p:cNvSpPr txBox="1">
            <a:spLocks noChangeArrowheads="1"/>
          </p:cNvSpPr>
          <p:nvPr/>
        </p:nvSpPr>
        <p:spPr bwMode="auto">
          <a:xfrm>
            <a:off x="5986463" y="3341688"/>
            <a:ext cx="297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itchFamily="34" charset="0"/>
              </a:rPr>
              <a:t>Обучение пациента и семьи</a:t>
            </a:r>
            <a:endParaRPr lang="en-US" altLang="ru-RU" sz="180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2" name="Picture 2" descr="C:\Users\Rachel\Pictures\Boston Childrens\Marina's pictures 23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0438" y="4005263"/>
            <a:ext cx="2873375" cy="1804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6088" name="TextBox 12"/>
          <p:cNvSpPr txBox="1">
            <a:spLocks noChangeArrowheads="1"/>
          </p:cNvSpPr>
          <p:nvPr/>
        </p:nvSpPr>
        <p:spPr bwMode="auto">
          <a:xfrm>
            <a:off x="6253163" y="5811838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Calibri" pitchFamily="34" charset="0"/>
              </a:rPr>
              <a:t>Телемедицина</a:t>
            </a:r>
            <a:endParaRPr lang="en-US" altLang="ru-RU" sz="180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6089" name="TextBox 17"/>
          <p:cNvSpPr txBox="1">
            <a:spLocks noChangeArrowheads="1"/>
          </p:cNvSpPr>
          <p:nvPr/>
        </p:nvSpPr>
        <p:spPr bwMode="auto">
          <a:xfrm>
            <a:off x="677863" y="5410200"/>
            <a:ext cx="46085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chemeClr val="tx1"/>
                </a:solidFill>
                <a:latin typeface="Arial" charset="0"/>
              </a:rPr>
              <a:t>Расширение сестринских специализаций, самостоятельно практикующая медсестра</a:t>
            </a:r>
          </a:p>
        </p:txBody>
      </p:sp>
      <p:pic>
        <p:nvPicPr>
          <p:cNvPr id="46090" name="Picture 10" descr="http://www.startanursestaffingagency.com/wp-content/themes/startanursestaffingagency.com/homemedia/nurse2img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976813"/>
            <a:ext cx="1220788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457200" y="715963"/>
            <a:ext cx="5334000" cy="685800"/>
          </a:xfrm>
        </p:spPr>
        <p:txBody>
          <a:bodyPr/>
          <a:lstStyle/>
          <a:p>
            <a:r>
              <a:rPr lang="ru-RU" altLang="ru-RU" sz="3200" b="1" smtClean="0">
                <a:solidFill>
                  <a:srgbClr val="333399"/>
                </a:solidFill>
              </a:rPr>
              <a:t>Структура </a:t>
            </a:r>
            <a:br>
              <a:rPr lang="ru-RU" altLang="ru-RU" sz="3200" b="1" smtClean="0">
                <a:solidFill>
                  <a:srgbClr val="333399"/>
                </a:solidFill>
              </a:rPr>
            </a:br>
            <a:r>
              <a:rPr lang="ru-RU" altLang="ru-RU" sz="3200" b="1" smtClean="0">
                <a:solidFill>
                  <a:srgbClr val="333399"/>
                </a:solidFill>
              </a:rPr>
              <a:t>сестринских кадров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4953000" cy="5064125"/>
          </a:xfrm>
        </p:spPr>
        <p:txBody>
          <a:bodyPr rtlCol="0">
            <a:normAutofit/>
          </a:bodyPr>
          <a:lstStyle/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solidFill>
                  <a:srgbClr val="C00000"/>
                </a:solidFill>
              </a:rPr>
              <a:t>Младшая медсестра 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Дипломированная медсестра </a:t>
            </a:r>
            <a:r>
              <a:rPr lang="ru-RU" sz="2000" b="1" dirty="0" smtClean="0">
                <a:solidFill>
                  <a:srgbClr val="333399"/>
                </a:solidFill>
              </a:rPr>
              <a:t>(В 15 странах Европы это сестра-бакалавр) </a:t>
            </a:r>
            <a:endParaRPr lang="ru-RU" sz="2000" b="1" dirty="0">
              <a:solidFill>
                <a:srgbClr val="333399"/>
              </a:solidFill>
            </a:endParaRP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Медсестра-специалист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333399"/>
                </a:solidFill>
              </a:rPr>
              <a:t>(В 14 странах специализация в течение 1 года на основе </a:t>
            </a:r>
            <a:r>
              <a:rPr lang="ru-RU" sz="2000" b="1" dirty="0" err="1" smtClean="0">
                <a:solidFill>
                  <a:srgbClr val="333399"/>
                </a:solidFill>
              </a:rPr>
              <a:t>бакалавриата</a:t>
            </a:r>
            <a:r>
              <a:rPr lang="ru-RU" sz="2000" b="1" dirty="0" smtClean="0">
                <a:solidFill>
                  <a:srgbClr val="333399"/>
                </a:solidFill>
              </a:rPr>
              <a:t>, в 6 странах специализация = магистратура) </a:t>
            </a:r>
            <a:endParaRPr lang="ru-RU" sz="2000" b="1" dirty="0">
              <a:solidFill>
                <a:srgbClr val="333399"/>
              </a:solidFill>
            </a:endParaRP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Высококвалифицированная </a:t>
            </a:r>
            <a:r>
              <a:rPr lang="ru-RU" sz="2000" b="1" dirty="0">
                <a:solidFill>
                  <a:srgbClr val="C00000"/>
                </a:solidFill>
              </a:rPr>
              <a:t>практикующая </a:t>
            </a:r>
            <a:r>
              <a:rPr lang="ru-RU" sz="2000" b="1" dirty="0" smtClean="0">
                <a:solidFill>
                  <a:srgbClr val="C00000"/>
                </a:solidFill>
              </a:rPr>
              <a:t>медсестра </a:t>
            </a:r>
            <a:r>
              <a:rPr lang="ru-RU" sz="2000" b="1" dirty="0" smtClean="0">
                <a:solidFill>
                  <a:srgbClr val="333399"/>
                </a:solidFill>
              </a:rPr>
              <a:t>(медсестра с расширенной ролью, самостоятельно практикующая медсестра)</a:t>
            </a:r>
            <a:endParaRPr lang="ru-RU" sz="2000" dirty="0">
              <a:solidFill>
                <a:srgbClr val="333399"/>
              </a:solidFill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solidFill>
                <a:srgbClr val="333399"/>
              </a:solidFill>
            </a:endParaRPr>
          </a:p>
        </p:txBody>
      </p:sp>
      <p:pic>
        <p:nvPicPr>
          <p:cNvPr id="4" name="Picture 1" descr="C:\Users\vessey\AppData\Local\Microsoft\Windows\Temporary Internet Files\Content.Outlook\PFMBJ71V\Rus Slides 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076700"/>
            <a:ext cx="2870200" cy="2152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0" descr="http://www.centracare.com/specialty_centers/surgery/images/famil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401763"/>
            <a:ext cx="2870200" cy="2371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57200" y="136525"/>
            <a:ext cx="4865688" cy="990600"/>
          </a:xfrm>
        </p:spPr>
        <p:txBody>
          <a:bodyPr/>
          <a:lstStyle/>
          <a:p>
            <a:r>
              <a:rPr lang="ru-RU" altLang="ru-RU" sz="2800" smtClean="0">
                <a:solidFill>
                  <a:srgbClr val="C00000"/>
                </a:solidFill>
              </a:rPr>
              <a:t/>
            </a:r>
            <a:br>
              <a:rPr lang="ru-RU" altLang="ru-RU" sz="2800" smtClean="0">
                <a:solidFill>
                  <a:srgbClr val="C00000"/>
                </a:solidFill>
              </a:rPr>
            </a:br>
            <a:r>
              <a:rPr lang="ru-RU" altLang="ru-RU" sz="2400" b="1" smtClean="0">
                <a:solidFill>
                  <a:srgbClr val="FF0000"/>
                </a:solidFill>
              </a:rPr>
              <a:t>Профессиональные полномочия сестры/акушерки бакалавра</a:t>
            </a:r>
          </a:p>
        </p:txBody>
      </p:sp>
      <p:sp>
        <p:nvSpPr>
          <p:cNvPr id="48131" name="Объект 2"/>
          <p:cNvSpPr>
            <a:spLocks noGrp="1"/>
          </p:cNvSpPr>
          <p:nvPr>
            <p:ph sz="half" idx="4294967295"/>
          </p:nvPr>
        </p:nvSpPr>
        <p:spPr>
          <a:xfrm>
            <a:off x="304800" y="1066800"/>
            <a:ext cx="5791200" cy="5257800"/>
          </a:xfrm>
        </p:spPr>
        <p:txBody>
          <a:bodyPr/>
          <a:lstStyle/>
          <a:p>
            <a:pPr marL="182563" indent="-182563">
              <a:buFont typeface="Arial" charset="0"/>
              <a:buChar char="•"/>
            </a:pPr>
            <a:r>
              <a:rPr lang="ru-RU" altLang="ru-RU" sz="1800" b="1" smtClean="0"/>
              <a:t>Независимое определение необходимого объёма сестринского ухода;</a:t>
            </a:r>
          </a:p>
          <a:p>
            <a:pPr marL="182563" indent="-182563">
              <a:buFont typeface="Arial" charset="0"/>
              <a:buChar char="•"/>
            </a:pPr>
            <a:r>
              <a:rPr lang="ru-RU" altLang="ru-RU" sz="1800" b="1" smtClean="0"/>
              <a:t>Планирование, организация и осуществление сестринского ухода, лечения;</a:t>
            </a:r>
          </a:p>
          <a:p>
            <a:pPr marL="182563" indent="-182563">
              <a:buFont typeface="Arial" charset="0"/>
              <a:buChar char="•"/>
            </a:pPr>
            <a:r>
              <a:rPr lang="ru-RU" altLang="ru-RU" sz="1800" b="1" smtClean="0"/>
              <a:t>Обучение здоровому образу жизни, обучение самоуходу, инструктаж пациента, инструктаж родственников; </a:t>
            </a:r>
          </a:p>
          <a:p>
            <a:pPr marL="182563" indent="-182563">
              <a:buFont typeface="Arial" charset="0"/>
              <a:buChar char="•"/>
            </a:pPr>
            <a:r>
              <a:rPr lang="ru-RU" altLang="ru-RU" sz="1800" b="1" smtClean="0"/>
              <a:t>Психологическая поддержка пациента и его близких;</a:t>
            </a:r>
          </a:p>
          <a:p>
            <a:pPr marL="182563" indent="-182563">
              <a:buFont typeface="Arial" charset="0"/>
              <a:buChar char="•"/>
            </a:pPr>
            <a:r>
              <a:rPr lang="ru-RU" altLang="ru-RU" sz="1800" b="1" smtClean="0"/>
              <a:t>Оказание экстренной медицинской помощи;</a:t>
            </a:r>
            <a:r>
              <a:rPr lang="ru-RU" altLang="ru-RU" sz="1800" b="1" smtClean="0">
                <a:solidFill>
                  <a:srgbClr val="242852"/>
                </a:solidFill>
              </a:rPr>
              <a:t> </a:t>
            </a:r>
          </a:p>
          <a:p>
            <a:pPr marL="182563" indent="-182563">
              <a:buFont typeface="Arial" charset="0"/>
              <a:buChar char="•"/>
            </a:pPr>
            <a:r>
              <a:rPr lang="ru-RU" altLang="ru-RU" sz="1800" b="1" smtClean="0">
                <a:solidFill>
                  <a:srgbClr val="242852"/>
                </a:solidFill>
              </a:rPr>
              <a:t>Личная ответственность за качество и постоянную оценку ухода;</a:t>
            </a:r>
          </a:p>
          <a:p>
            <a:pPr marL="182563" indent="-182563">
              <a:buFont typeface="Arial" charset="0"/>
              <a:buChar char="•"/>
            </a:pPr>
            <a:r>
              <a:rPr lang="ru-RU" altLang="ru-RU" sz="1800" b="1" smtClean="0">
                <a:solidFill>
                  <a:srgbClr val="242852"/>
                </a:solidFill>
              </a:rPr>
              <a:t>Сотрудничество с другими работниками в сфере здравоохранения (совместный анализ качества, инструктаж и руководство вспомогательным персоналом, обучение стажеров, участие в научной деятельности) </a:t>
            </a:r>
          </a:p>
          <a:p>
            <a:pPr marL="182563" indent="-182563">
              <a:buFont typeface="Arial" charset="0"/>
              <a:buChar char="•"/>
            </a:pPr>
            <a:endParaRPr lang="ru-RU" altLang="ru-RU" sz="1800" b="1" smtClean="0"/>
          </a:p>
        </p:txBody>
      </p:sp>
      <p:pic>
        <p:nvPicPr>
          <p:cNvPr id="65540" name="Picture 2" descr="http://3219a2.medialib.glogster.com/media/6c/6c0dfb9866ad37aedd1bdd10a554ba76b3c287faa4c8f7e9f31f22c7f8b74f98/medical-20assistants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762000"/>
            <a:ext cx="2516188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Прямоугольник 3"/>
          <p:cNvSpPr>
            <a:spLocks noChangeArrowheads="1"/>
          </p:cNvSpPr>
          <p:nvPr/>
        </p:nvSpPr>
        <p:spPr bwMode="auto">
          <a:xfrm>
            <a:off x="4840288" y="-76200"/>
            <a:ext cx="3063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Tahoma" pitchFamily="34" charset="0"/>
              </a:rPr>
              <a:t>Дипломированная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Tahoma" pitchFamily="34" charset="0"/>
              </a:rPr>
              <a:t>Медсестра/акушерка</a:t>
            </a:r>
          </a:p>
        </p:txBody>
      </p:sp>
      <p:sp>
        <p:nvSpPr>
          <p:cNvPr id="48134" name="Прямоугольник 2"/>
          <p:cNvSpPr>
            <a:spLocks noChangeArrowheads="1"/>
          </p:cNvSpPr>
          <p:nvPr/>
        </p:nvSpPr>
        <p:spPr bwMode="auto">
          <a:xfrm>
            <a:off x="6019800" y="3276600"/>
            <a:ext cx="29718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ru-RU" altLang="ru-RU" sz="1800" b="1" u="sng">
                <a:solidFill>
                  <a:srgbClr val="002060"/>
                </a:solidFill>
                <a:latin typeface="Tahoma" pitchFamily="34" charset="0"/>
              </a:rPr>
              <a:t>Сравнение с Россией</a:t>
            </a:r>
            <a:r>
              <a:rPr lang="ru-RU" altLang="ru-RU" sz="1800" b="1">
                <a:solidFill>
                  <a:srgbClr val="002060"/>
                </a:solidFill>
                <a:latin typeface="Tahoma" pitchFamily="34" charset="0"/>
              </a:rPr>
              <a:t>: </a:t>
            </a:r>
            <a:r>
              <a:rPr lang="ru-RU" altLang="ru-RU" sz="1800">
                <a:solidFill>
                  <a:srgbClr val="002060"/>
                </a:solidFill>
                <a:latin typeface="Tahoma" pitchFamily="34" charset="0"/>
              </a:rPr>
              <a:t>Уровень образования медсестры в РФ ниже, чем в ЕС, </a:t>
            </a:r>
            <a:r>
              <a:rPr lang="ru-RU" altLang="ru-RU" sz="1800" b="1" i="1">
                <a:solidFill>
                  <a:srgbClr val="002060"/>
                </a:solidFill>
                <a:latin typeface="Tahoma" pitchFamily="34" charset="0"/>
              </a:rPr>
              <a:t>предполагаемое сокращение сроков подготовки до 1,5-2 лет переведет медсестер РФ в категорию младших медсестер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60375"/>
            <a:ext cx="3886200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Квалификационные требования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9155" name="Содержимое 2"/>
          <p:cNvSpPr>
            <a:spLocks noGrp="1"/>
          </p:cNvSpPr>
          <p:nvPr>
            <p:ph sz="half" idx="4294967295"/>
          </p:nvPr>
        </p:nvSpPr>
        <p:spPr>
          <a:xfrm>
            <a:off x="533400" y="1524000"/>
            <a:ext cx="3711575" cy="4719638"/>
          </a:xfrm>
        </p:spPr>
        <p:txBody>
          <a:bodyPr/>
          <a:lstStyle/>
          <a:p>
            <a:pPr marL="182563" indent="-182563">
              <a:buFont typeface="Arial" charset="0"/>
              <a:buNone/>
            </a:pPr>
            <a:r>
              <a:rPr lang="ru-RU" altLang="ru-RU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altLang="ru-RU" b="1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Медсестра-специалист</a:t>
            </a:r>
            <a:r>
              <a:rPr lang="ru-RU" altLang="ru-RU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– </a:t>
            </a:r>
            <a:r>
              <a:rPr lang="ru-RU" altLang="ru-RU" sz="18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Медсестра, прошедшая подготовку выше уровня медсестры общей практики, получила разрешение на работу в качестве специалиста с большим опытом в области сестринского ухода См: определение ICN)</a:t>
            </a:r>
          </a:p>
          <a:p>
            <a:pPr marL="182563" indent="-182563">
              <a:buFont typeface="Arial" charset="0"/>
              <a:buChar char="•"/>
            </a:pPr>
            <a:endParaRPr lang="ru-RU" altLang="ru-RU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9156" name="Объект 3"/>
          <p:cNvSpPr>
            <a:spLocks noGrp="1"/>
          </p:cNvSpPr>
          <p:nvPr>
            <p:ph sz="half" idx="4294967295"/>
          </p:nvPr>
        </p:nvSpPr>
        <p:spPr>
          <a:xfrm>
            <a:off x="4191000" y="1219200"/>
            <a:ext cx="4481513" cy="5068888"/>
          </a:xfrm>
        </p:spPr>
        <p:txBody>
          <a:bodyPr/>
          <a:lstStyle/>
          <a:p>
            <a:pPr marL="182563" indent="-182563">
              <a:buFont typeface="Arial" charset="0"/>
              <a:buChar char="•"/>
            </a:pPr>
            <a:r>
              <a:rPr lang="ru-RU" altLang="ru-RU" sz="20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Продолжительность специализации по профилю</a:t>
            </a:r>
            <a:r>
              <a:rPr lang="ru-RU" altLang="ru-RU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</a:t>
            </a:r>
          </a:p>
          <a:p>
            <a:pPr lvl="1" indent="-182563">
              <a:buFont typeface="Arial" charset="0"/>
              <a:buChar char="•"/>
            </a:pPr>
            <a:r>
              <a:rPr lang="ru-RU" altLang="ru-RU" sz="16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Специализация в рамках магистратуры – 6 стран</a:t>
            </a:r>
          </a:p>
          <a:p>
            <a:pPr lvl="1" indent="-182563">
              <a:buFont typeface="Arial" charset="0"/>
              <a:buChar char="•"/>
            </a:pPr>
            <a:r>
              <a:rPr lang="ru-RU" altLang="ru-RU" sz="16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Специализация на уровне бакалавриата или как доп. образование </a:t>
            </a:r>
            <a:r>
              <a:rPr lang="ru-RU" altLang="ru-RU" sz="1600" b="1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 течение 1 года – 14 стран;  </a:t>
            </a:r>
          </a:p>
          <a:p>
            <a:pPr marL="182563" indent="-182563">
              <a:buFont typeface="Arial" charset="0"/>
              <a:buChar char="•"/>
            </a:pPr>
            <a:r>
              <a:rPr lang="ru-RU" altLang="ru-RU" sz="20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Наименование квалификаций:  </a:t>
            </a:r>
            <a:r>
              <a:rPr lang="ru-RU" altLang="ru-RU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медсестра-специалист, медсестра – специалист со степенью бакалавра, медсестра – специалист со степенью магистра</a:t>
            </a:r>
          </a:p>
          <a:p>
            <a:pPr marL="182563" indent="-182563">
              <a:buFont typeface="Arial" charset="0"/>
              <a:buChar char="•"/>
            </a:pPr>
            <a:r>
              <a:rPr lang="ru-RU" altLang="ru-RU" sz="2000" b="1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 России – </a:t>
            </a:r>
            <a:r>
              <a:rPr lang="ru-RU" alt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сроки и уровень  специализации самые низкие!</a:t>
            </a:r>
            <a:endParaRPr lang="ru-RU" altLang="ru-RU" sz="2000" b="1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9157" name="Прямоугольник 4"/>
          <p:cNvSpPr>
            <a:spLocks noChangeArrowheads="1"/>
          </p:cNvSpPr>
          <p:nvPr/>
        </p:nvSpPr>
        <p:spPr bwMode="auto">
          <a:xfrm>
            <a:off x="4800600" y="26988"/>
            <a:ext cx="3257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Tahoma" pitchFamily="34" charset="0"/>
              </a:rPr>
              <a:t>Медсестра-специалист</a:t>
            </a:r>
            <a:endParaRPr lang="ru-RU" altLang="ru-RU" sz="2000">
              <a:solidFill>
                <a:srgbClr val="FFFFFF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6"/>
          <p:cNvSpPr>
            <a:spLocks noGrp="1"/>
          </p:cNvSpPr>
          <p:nvPr>
            <p:ph type="title"/>
          </p:nvPr>
        </p:nvSpPr>
        <p:spPr>
          <a:xfrm>
            <a:off x="4943475" y="-93663"/>
            <a:ext cx="3886200" cy="1143001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bg1"/>
                </a:solidFill>
              </a:rPr>
              <a:t>Медсестра-</a:t>
            </a:r>
            <a:r>
              <a:rPr lang="ru-RU" altLang="ru-RU" sz="3200" b="1" smtClean="0">
                <a:solidFill>
                  <a:srgbClr val="FF0000"/>
                </a:solidFill>
              </a:rPr>
              <a:t>специалист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idx="4294967295"/>
          </p:nvPr>
        </p:nvSpPr>
        <p:spPr>
          <a:xfrm>
            <a:off x="76200" y="563563"/>
            <a:ext cx="5083175" cy="9779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	Традиционные направления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специализированной практики: </a:t>
            </a:r>
          </a:p>
        </p:txBody>
      </p:sp>
      <p:sp>
        <p:nvSpPr>
          <p:cNvPr id="50180" name="Объект 7"/>
          <p:cNvSpPr>
            <a:spLocks noGrp="1"/>
          </p:cNvSpPr>
          <p:nvPr>
            <p:ph sz="half" idx="4294967295"/>
          </p:nvPr>
        </p:nvSpPr>
        <p:spPr>
          <a:xfrm>
            <a:off x="490538" y="1841500"/>
            <a:ext cx="4268787" cy="4302125"/>
          </a:xfrm>
        </p:spPr>
        <p:txBody>
          <a:bodyPr/>
          <a:lstStyle/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Анестезиология и интенсивная терапия, </a:t>
            </a:r>
          </a:p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Участковые медицинские сёстры, </a:t>
            </a:r>
          </a:p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Управление сестринской деятельностью, </a:t>
            </a:r>
          </a:p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Послеоперационный уход, </a:t>
            </a:r>
          </a:p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Медицинские сёстры психиатрической помощи, </a:t>
            </a:r>
          </a:p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Сестринский уход в педиатрии, </a:t>
            </a:r>
          </a:p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Сестринский уход в операционной, </a:t>
            </a:r>
          </a:p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Сестринский уход в отделениях экстренной помощи, </a:t>
            </a:r>
          </a:p>
          <a:p>
            <a:pPr eaLnBrk="1" hangingPunct="1"/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Долгосрочный сестринский уход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5988" y="1341438"/>
            <a:ext cx="2160587" cy="1609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8" descr="http://t0.gstatic.com/images?q=tbn:ANd9GcRYNqFjQjbrmJCyydD4KylBkS8rb1K6gHlOqQ63atCukWw2Bd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9288" y="2568575"/>
            <a:ext cx="1938337" cy="176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http://www.creativenails.ru/wp-content/uploads/2013/05/%D0%9F%D1%80%D0%B8%D0%B7%D0%BD%D0%B0%D0%BA%D0%B8-%D1%81%D0%B0%D1%85%D0%B0%D1%80%D0%BD%D0%BE%D0%B3%D0%BE-%D0%B4%D0%B8%D0%B0%D0%B1%D0%B5%D1%82%D0%B0-%D1%83-%D0%B2%D0%B7%D1%80%D0%BE%D1%81%D0%BB%D1%8B%D1%85-1-720x4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8213" y="3284538"/>
            <a:ext cx="2135187" cy="1417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sulinformacao.pt/wp-content/uploads/operating-room-nurs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48213" y="5057775"/>
            <a:ext cx="2138362" cy="1423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recoilmag.com/wp-content/uploads/2013/01/health-flu_sho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99288" y="1052513"/>
            <a:ext cx="1989137" cy="1325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http://bzz2.zdorov-budi.ru/images/652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46900" y="4572000"/>
            <a:ext cx="2043113" cy="1420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4865688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Квалификационные требования</a:t>
            </a:r>
            <a:endParaRPr lang="ru-RU" sz="27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33400" y="838200"/>
            <a:ext cx="3962400" cy="5257800"/>
          </a:xfrm>
        </p:spPr>
        <p:txBody>
          <a:bodyPr>
            <a:normAutofit lnSpcReduction="10000"/>
          </a:bodyPr>
          <a:lstStyle/>
          <a:p>
            <a:pPr marL="182563" indent="-182563">
              <a:lnSpc>
                <a:spcPct val="90000"/>
              </a:lnSpc>
              <a:buFont typeface="Arial" charset="0"/>
              <a:buNone/>
              <a:defRPr/>
            </a:pPr>
            <a:endParaRPr lang="ru-RU" altLang="ru-RU" sz="1800" b="1" u="sng" smtClean="0">
              <a:latin typeface="Tahoma" pitchFamily="34" charset="0"/>
              <a:cs typeface="Tahoma" pitchFamily="34" charset="0"/>
            </a:endParaRPr>
          </a:p>
          <a:p>
            <a:pPr marL="182563" indent="-182563"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sz="1800" b="1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Высококвалифицированная практикующая медсестра</a:t>
            </a:r>
            <a:r>
              <a:rPr lang="ru-RU" altLang="ru-RU" sz="18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- </a:t>
            </a:r>
            <a:r>
              <a:rPr lang="ru-RU" altLang="ru-RU" sz="1800" b="1" i="1" smtClean="0">
                <a:latin typeface="Tahoma" pitchFamily="34" charset="0"/>
                <a:cs typeface="Tahoma" pitchFamily="34" charset="0"/>
              </a:rPr>
              <a:t>Практикующая медсестра с расширенными полномочиями </a:t>
            </a:r>
            <a:r>
              <a:rPr lang="ru-RU" altLang="ru-RU" sz="1800" smtClean="0">
                <a:latin typeface="Tahoma" pitchFamily="34" charset="0"/>
                <a:cs typeface="Tahoma" pitchFamily="34" charset="0"/>
              </a:rPr>
              <a:t>- дипломированная медицинская сестра, которая получила экспертные знания, сложные навыки в области принятия решений и клиническую квалификацию для расширенной практической деятельности, чьи характеристики сформированы контекстом и/или страной, в которой он или она получила право на практическую деятельность. </a:t>
            </a:r>
            <a:r>
              <a:rPr lang="ru-RU" altLang="ru-RU" sz="1800" b="1" i="1" smtClean="0">
                <a:latin typeface="Tahoma" pitchFamily="34" charset="0"/>
                <a:cs typeface="Tahoma" pitchFamily="34" charset="0"/>
              </a:rPr>
              <a:t>Для начального уровня рекомендуется получить степень </a:t>
            </a:r>
            <a:r>
              <a:rPr lang="ru-RU" altLang="ru-RU" sz="1800" b="1" i="1" u="sng" smtClean="0">
                <a:latin typeface="Tahoma" pitchFamily="34" charset="0"/>
                <a:cs typeface="Tahoma" pitchFamily="34" charset="0"/>
              </a:rPr>
              <a:t>магистра</a:t>
            </a:r>
            <a:r>
              <a:rPr lang="ru-RU" altLang="ru-RU" sz="1800" b="1" i="1" smtClean="0">
                <a:latin typeface="Tahoma" pitchFamily="34" charset="0"/>
                <a:cs typeface="Tahoma" pitchFamily="34" charset="0"/>
              </a:rPr>
              <a:t>” </a:t>
            </a:r>
            <a:r>
              <a:rPr lang="ru-RU" altLang="ru-RU" sz="1800" smtClean="0">
                <a:latin typeface="Tahoma" pitchFamily="34" charset="0"/>
                <a:cs typeface="Tahoma" pitchFamily="34" charset="0"/>
              </a:rPr>
              <a:t>(ICN, 2008). </a:t>
            </a:r>
          </a:p>
        </p:txBody>
      </p:sp>
      <p:sp>
        <p:nvSpPr>
          <p:cNvPr id="51204" name="Прямоугольник 3"/>
          <p:cNvSpPr>
            <a:spLocks noChangeArrowheads="1"/>
          </p:cNvSpPr>
          <p:nvPr/>
        </p:nvSpPr>
        <p:spPr bwMode="auto">
          <a:xfrm>
            <a:off x="4572000" y="0"/>
            <a:ext cx="48529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</a:rPr>
              <a:t>Высококвалифицированная практикующая медсестра</a:t>
            </a:r>
            <a:endParaRPr lang="ru-RU" altLang="ru-RU" sz="1800" b="1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51205" name="Объект 3"/>
          <p:cNvSpPr>
            <a:spLocks noGrp="1"/>
          </p:cNvSpPr>
          <p:nvPr>
            <p:ph sz="half" idx="4294967295"/>
          </p:nvPr>
        </p:nvSpPr>
        <p:spPr>
          <a:xfrm>
            <a:off x="4419600" y="990600"/>
            <a:ext cx="4343400" cy="471805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altLang="ru-RU" sz="20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Продолжительность профессионального образования</a:t>
            </a:r>
            <a:r>
              <a:rPr lang="ru-RU" altLang="ru-RU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 </a:t>
            </a:r>
          </a:p>
          <a:p>
            <a:pPr lvl="1">
              <a:spcBef>
                <a:spcPts val="600"/>
              </a:spcBef>
            </a:pPr>
            <a:r>
              <a:rPr lang="ru-RU" altLang="ru-RU" sz="16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 года   ВПО специалитет (Великобритания),  </a:t>
            </a:r>
          </a:p>
          <a:p>
            <a:pPr lvl="1">
              <a:spcBef>
                <a:spcPts val="600"/>
              </a:spcBef>
            </a:pPr>
            <a:r>
              <a:rPr lang="ru-RU" altLang="ru-RU" sz="16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ВПО магистратура в 5 странах, </a:t>
            </a:r>
          </a:p>
          <a:p>
            <a:pPr lvl="1">
              <a:spcBef>
                <a:spcPts val="600"/>
              </a:spcBef>
            </a:pPr>
            <a:r>
              <a:rPr lang="ru-RU" altLang="ru-RU" sz="16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к.м.н. в 4 странах </a:t>
            </a:r>
          </a:p>
          <a:p>
            <a:pPr>
              <a:spcBef>
                <a:spcPts val="600"/>
              </a:spcBef>
            </a:pPr>
            <a:r>
              <a:rPr lang="ru-RU" altLang="ru-RU" sz="20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Наименование квалификаций:  </a:t>
            </a:r>
            <a:r>
              <a:rPr lang="ru-RU" altLang="ru-RU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Высококвалифицированная практикующая медицинская сестра   со степенью   МАГИСТРА, к.м.н. или  доктора медицины,</a:t>
            </a:r>
          </a:p>
          <a:p>
            <a:pPr>
              <a:spcBef>
                <a:spcPts val="600"/>
              </a:spcBef>
            </a:pPr>
            <a:r>
              <a:rPr lang="ru-RU" altLang="ru-RU" sz="2000" b="1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 России </a:t>
            </a:r>
            <a:r>
              <a:rPr lang="ru-RU" alt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 Нет такой категории медицинских сестёр</a:t>
            </a:r>
            <a:endParaRPr lang="ru-RU" altLang="ru-RU" sz="2000" b="1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Текст 5"/>
          <p:cNvSpPr>
            <a:spLocks noGrp="1"/>
          </p:cNvSpPr>
          <p:nvPr>
            <p:ph type="body" idx="1"/>
          </p:nvPr>
        </p:nvSpPr>
        <p:spPr>
          <a:xfrm>
            <a:off x="533400" y="327025"/>
            <a:ext cx="3932238" cy="6397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mtClean="0">
                <a:solidFill>
                  <a:srgbClr val="FF0000"/>
                </a:solidFill>
              </a:rPr>
              <a:t>Полномочия </a:t>
            </a:r>
          </a:p>
        </p:txBody>
      </p:sp>
      <p:sp>
        <p:nvSpPr>
          <p:cNvPr id="52227" name="Объект 2"/>
          <p:cNvSpPr>
            <a:spLocks noGrp="1"/>
          </p:cNvSpPr>
          <p:nvPr>
            <p:ph sz="half" idx="2"/>
          </p:nvPr>
        </p:nvSpPr>
        <p:spPr>
          <a:xfrm>
            <a:off x="228600" y="990600"/>
            <a:ext cx="4343400" cy="3951288"/>
          </a:xfrm>
        </p:spPr>
        <p:txBody>
          <a:bodyPr/>
          <a:lstStyle/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Оказание квалифицированной и самостоятельной помощи;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Ведение пациентов с хроническими заболеваниями;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Самостоятельное консультирование и осмотр, диагностика и проведение лечения;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Координация всего процесса оказания медицинской помощи, направления на выполнение исследований, направления к врачам-специалистам; 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Выписка рецептов на медикаменты;</a:t>
            </a:r>
          </a:p>
        </p:txBody>
      </p:sp>
      <p:sp>
        <p:nvSpPr>
          <p:cNvPr id="52228" name="Объект 4"/>
          <p:cNvSpPr>
            <a:spLocks noGrp="1"/>
          </p:cNvSpPr>
          <p:nvPr>
            <p:ph sz="quarter" idx="4"/>
          </p:nvPr>
        </p:nvSpPr>
        <p:spPr>
          <a:xfrm>
            <a:off x="4419600" y="914400"/>
            <a:ext cx="4551363" cy="4337050"/>
          </a:xfrm>
        </p:spPr>
        <p:txBody>
          <a:bodyPr/>
          <a:lstStyle/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Определение/контроль дозировки препарата;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Постановка капельниц, постановка катетера в пупочную вену, выполнение люмбальной пункции или реанимация с помощью маски с баллоном. 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Проведение исследований для повышения качества работы;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Обучение и консультирование других медицинских работников, в т.ч. докторов. </a:t>
            </a:r>
          </a:p>
          <a:p>
            <a:endParaRPr lang="ru-RU" altLang="ru-RU" sz="180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2229" name="Прямоугольник 7"/>
          <p:cNvSpPr>
            <a:spLocks noChangeArrowheads="1"/>
          </p:cNvSpPr>
          <p:nvPr/>
        </p:nvSpPr>
        <p:spPr bwMode="auto">
          <a:xfrm>
            <a:off x="4572000" y="0"/>
            <a:ext cx="48529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</a:rPr>
              <a:t>Высококвалифицированная практикующая медсестра</a:t>
            </a:r>
            <a:endParaRPr lang="ru-RU" altLang="ru-RU" sz="1800" b="1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6" name="Picture 2" descr="http://www.hpl.org/files/5513/7822/8363/Nurse-Practitioner-Led-Clinics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3810000" y="4495800"/>
            <a:ext cx="2592388" cy="2170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7" descr="C:\Users\Natasha\Documents\%D0%9C%D0%BE%D0%B8 %D0%B4%D0%BE%D0%BA%D1%83%D0%BC%D0%B5%D0%BD%D1%82%D1%8B\rna_site\russian\regions\images\bryansk\1.jpg"/>
          <p:cNvSpPr>
            <a:spLocks noChangeAspect="1" noChangeArrowheads="1"/>
          </p:cNvSpPr>
          <p:nvPr/>
        </p:nvSpPr>
        <p:spPr bwMode="auto">
          <a:xfrm>
            <a:off x="13811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4819" name="AutoShape 9" descr="C:\Users\Natasha\Documents\%D0%9C%D0%BE%D0%B8 %D0%B4%D0%BE%D0%BA%D1%83%D0%BC%D0%B5%D0%BD%D1%82%D1%8B\rna_site\russian\regions\images\bryansk\1.jpg"/>
          <p:cNvSpPr>
            <a:spLocks noChangeAspect="1" noChangeArrowheads="1"/>
          </p:cNvSpPr>
          <p:nvPr/>
        </p:nvSpPr>
        <p:spPr bwMode="auto">
          <a:xfrm>
            <a:off x="29051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70661" name="Picture 3" descr="C:\Users\Natasha\Documents\Мои документы\РАМС\ВЕСТНИК\ВЕСТНИК 3_2012\КЕМЕРОВО ГУБЕРНАТОРСКИЙ ПРИЕМ\NKV_29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4608513"/>
            <a:ext cx="2692400" cy="1989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5" name="Picture 4" descr="C:\Users\Natasha\Documents\Мои документы\РАМС\ВЕСТНИК\ВЕСТНИК 2011_2\КЕМЕРОВО\статья и фото в журнал\церемония награжден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645025"/>
            <a:ext cx="2789238" cy="1976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Natasha\Documents\Мои документы\РАМС\ВЕСТНИК\ВЕСТНИК 3_2012\КЕМЕРОВО ГУБЕРНАТОРСКИЙ ПРИЕМ\NKV_31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425" y="4646613"/>
            <a:ext cx="2976563" cy="1976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C:\Users\Natasha\Documents\Мои документы\ФОТО 2011\КЕМЕРОВСКИЕ ФОТОГРАФИИ\02.JPG"/>
          <p:cNvPicPr>
            <a:picLocks noChangeAspect="1" noChangeArrowheads="1"/>
          </p:cNvPicPr>
          <p:nvPr/>
        </p:nvPicPr>
        <p:blipFill rotWithShape="1">
          <a:blip r:embed="rId6"/>
          <a:srcRect/>
          <a:stretch/>
        </p:blipFill>
        <p:spPr bwMode="auto">
          <a:xfrm>
            <a:off x="3260725" y="206375"/>
            <a:ext cx="2730500" cy="198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2" descr="C:\Users\Natasha\Documents\Мои документы\ФОТО 2011\КЕМЕРОВСКИЕ ФОТОГРАФИИ\SAM_0160.JPG"/>
          <p:cNvPicPr>
            <a:picLocks noChangeAspect="1" noChangeArrowheads="1"/>
          </p:cNvPicPr>
          <p:nvPr/>
        </p:nvPicPr>
        <p:blipFill rotWithShape="1">
          <a:blip r:embed="rId7"/>
          <a:srcRect/>
          <a:stretch/>
        </p:blipFill>
        <p:spPr bwMode="auto">
          <a:xfrm>
            <a:off x="6269038" y="195263"/>
            <a:ext cx="2671762" cy="1979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:\Users\Natasha\Documents\Мои документы\ФОТО 2012\ФОТО ФОРУМ КТО ЕСТЬ КТО\АУДИТОРИЯ.JPG"/>
          <p:cNvPicPr>
            <a:picLocks noChangeAspect="1" noChangeArrowheads="1"/>
          </p:cNvPicPr>
          <p:nvPr/>
        </p:nvPicPr>
        <p:blipFill rotWithShape="1">
          <a:blip r:embed="rId8"/>
          <a:srcRect/>
          <a:stretch/>
        </p:blipFill>
        <p:spPr bwMode="auto">
          <a:xfrm>
            <a:off x="3289300" y="2409825"/>
            <a:ext cx="2776538" cy="198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J:\ФОТОКОНКУРС для оценки\4 ПЕДИАТРИЯ\БРЯНСК БЕЛЯЦКАЯ ПЕДИАТРИЯ (5)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113" y="195263"/>
            <a:ext cx="2936875" cy="1995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3" name="Picture 13" descr="C:\Users\Natasha\Documents\Мои документы\РАМС\ВЕСТНИК\ВЕСТНИК 2011\ВЕСТНИК 2011_1\акция чужих детей не бывает\Акция дети Кемерово (8)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4913" y="2414588"/>
            <a:ext cx="26416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4" name="Picture 14" descr="C:\Users\Natasha\Documents\Мои документы\РАМС\ВЕСТНИК\ВЕСТНИК 2011\ВЕСТНИК 2011_1\акция чужих детей не бывает\Акция дети Кемерово (4).JP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475" y="2414588"/>
            <a:ext cx="2976563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http://open.az/uploads/posts/2011-02/1298603593_question-mark-cro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8" b="5714"/>
          <a:stretch>
            <a:fillRect/>
          </a:stretch>
        </p:blipFill>
        <p:spPr bwMode="auto">
          <a:xfrm>
            <a:off x="5562600" y="1981200"/>
            <a:ext cx="21177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extBox 7"/>
          <p:cNvSpPr txBox="1">
            <a:spLocks noChangeArrowheads="1"/>
          </p:cNvSpPr>
          <p:nvPr/>
        </p:nvSpPr>
        <p:spPr bwMode="auto">
          <a:xfrm>
            <a:off x="5130800" y="844550"/>
            <a:ext cx="3352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800" b="1">
                <a:solidFill>
                  <a:srgbClr val="FF0000"/>
                </a:solidFill>
                <a:latin typeface="Tahoma" pitchFamily="34" charset="0"/>
              </a:rPr>
              <a:t>РОССИЯ</a:t>
            </a:r>
          </a:p>
        </p:txBody>
      </p:sp>
      <p:sp>
        <p:nvSpPr>
          <p:cNvPr id="53252" name="TextBox 7"/>
          <p:cNvSpPr txBox="1">
            <a:spLocks noChangeArrowheads="1"/>
          </p:cNvSpPr>
          <p:nvPr/>
        </p:nvSpPr>
        <p:spPr bwMode="auto">
          <a:xfrm>
            <a:off x="1027113" y="838200"/>
            <a:ext cx="33528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800" b="1">
                <a:solidFill>
                  <a:srgbClr val="FF0000"/>
                </a:solidFill>
                <a:latin typeface="Tahoma" pitchFamily="34" charset="0"/>
              </a:rPr>
              <a:t>ЕВРОПА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solidFill>
                  <a:schemeClr val="tx1"/>
                </a:solidFill>
                <a:latin typeface="Corbel" pitchFamily="34" charset="0"/>
                <a:ea typeface="MS Gothic" pitchFamily="49" charset="-128"/>
              </a:rPr>
              <a:t>Расширенная сестринская практика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6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53253" name="Объект 2"/>
          <p:cNvSpPr>
            <a:spLocks noGrp="1"/>
          </p:cNvSpPr>
          <p:nvPr>
            <p:ph idx="1"/>
          </p:nvPr>
        </p:nvSpPr>
        <p:spPr>
          <a:xfrm>
            <a:off x="1027113" y="4038600"/>
            <a:ext cx="2690812" cy="2022475"/>
          </a:xfrm>
        </p:spPr>
        <p:txBody>
          <a:bodyPr/>
          <a:lstStyle/>
          <a:p>
            <a:r>
              <a:rPr lang="ru-RU" altLang="ru-RU" sz="3600" smtClean="0">
                <a:latin typeface="Corbel" pitchFamily="34" charset="0"/>
                <a:ea typeface="MS Gothic" pitchFamily="49" charset="-128"/>
              </a:rPr>
              <a:t>За  </a:t>
            </a:r>
            <a:r>
              <a:rPr lang="ru-RU" altLang="ru-RU" sz="3600" smtClean="0">
                <a:solidFill>
                  <a:srgbClr val="FF0000"/>
                </a:solidFill>
                <a:latin typeface="Corbel" pitchFamily="34" charset="0"/>
                <a:ea typeface="MS Gothic" pitchFamily="49" charset="-128"/>
              </a:rPr>
              <a:t> ☑</a:t>
            </a:r>
          </a:p>
          <a:p>
            <a:r>
              <a:rPr lang="ru-RU" altLang="ru-RU" sz="3600" smtClean="0">
                <a:latin typeface="Corbel" pitchFamily="34" charset="0"/>
                <a:ea typeface="MS Gothic" pitchFamily="49" charset="-128"/>
              </a:rPr>
              <a:t>Против ☐</a:t>
            </a:r>
            <a:endParaRPr lang="ru-RU" altLang="ru-RU" sz="3600" smtClean="0">
              <a:latin typeface="Corbel" pitchFamily="34" charset="0"/>
            </a:endParaRPr>
          </a:p>
        </p:txBody>
      </p:sp>
      <p:sp>
        <p:nvSpPr>
          <p:cNvPr id="53254" name="Объект 2"/>
          <p:cNvSpPr txBox="1">
            <a:spLocks/>
          </p:cNvSpPr>
          <p:nvPr/>
        </p:nvSpPr>
        <p:spPr bwMode="auto">
          <a:xfrm>
            <a:off x="5334000" y="4038600"/>
            <a:ext cx="2690813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730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639763" indent="-2730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12395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1325563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17827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2399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26971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1543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ru-RU" altLang="ru-RU" sz="3600">
                <a:latin typeface="Corbel" pitchFamily="34" charset="0"/>
                <a:ea typeface="MS Gothic" pitchFamily="49" charset="-128"/>
              </a:rPr>
              <a:t>За  ☐</a:t>
            </a:r>
          </a:p>
          <a:p>
            <a:r>
              <a:rPr lang="ru-RU" altLang="ru-RU" sz="3600">
                <a:latin typeface="Corbel" pitchFamily="34" charset="0"/>
                <a:ea typeface="MS Gothic" pitchFamily="49" charset="-128"/>
              </a:rPr>
              <a:t>Против ☐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4275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AA3BA9A-5BA4-451C-8344-C385D04606B1}" type="slidenum">
              <a:rPr lang="ru-RU" altLang="ru-RU" smtClean="0">
                <a:solidFill>
                  <a:srgbClr val="CCDDEA"/>
                </a:solidFill>
                <a:latin typeface="Tahoma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ru-RU" altLang="ru-RU" smtClean="0">
              <a:solidFill>
                <a:srgbClr val="CCDDEA"/>
              </a:solidFill>
              <a:latin typeface="Tahoma" pitchFamily="34" charset="0"/>
            </a:endParaRPr>
          </a:p>
        </p:txBody>
      </p:sp>
      <p:grpSp>
        <p:nvGrpSpPr>
          <p:cNvPr id="54276" name="Группа 11"/>
          <p:cNvGrpSpPr>
            <a:grpSpLocks/>
          </p:cNvGrpSpPr>
          <p:nvPr/>
        </p:nvGrpSpPr>
        <p:grpSpPr bwMode="auto">
          <a:xfrm>
            <a:off x="0" y="0"/>
            <a:ext cx="9144000" cy="1295400"/>
            <a:chOff x="0" y="253"/>
            <a:chExt cx="9143999" cy="1295654"/>
          </a:xfrm>
        </p:grpSpPr>
        <p:pic>
          <p:nvPicPr>
            <p:cNvPr id="5428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00" y="507"/>
              <a:ext cx="5235579" cy="1295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285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07"/>
              <a:ext cx="2971800" cy="1294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286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7379" y="253"/>
              <a:ext cx="936620" cy="1295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4277" name="TextBox 1"/>
          <p:cNvSpPr txBox="1">
            <a:spLocks noChangeArrowheads="1"/>
          </p:cNvSpPr>
          <p:nvPr/>
        </p:nvSpPr>
        <p:spPr bwMode="auto">
          <a:xfrm>
            <a:off x="381000" y="109538"/>
            <a:ext cx="3429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333399"/>
                </a:solidFill>
                <a:latin typeface="Tahoma" pitchFamily="34" charset="0"/>
              </a:rPr>
              <a:t>Европейский компендиум передовой сестринской практики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333399"/>
                </a:solidFill>
                <a:latin typeface="Tahoma" pitchFamily="34" charset="0"/>
              </a:rPr>
              <a:t>ВОЗ, 2013-2014г.</a:t>
            </a:r>
          </a:p>
        </p:txBody>
      </p:sp>
      <p:pic>
        <p:nvPicPr>
          <p:cNvPr id="54278" name="Picture 2" descr="C:\Users\Natasha\Documents\Мои документы\РАМС\ВЕСТНИК\ВЕСТНИК 5_2013\ВИЛЬНЮС\DSC0245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163" y="4783138"/>
            <a:ext cx="31384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3" descr="C:\Users\Natasha\Documents\Мои документы\РАМС\ВЕСТНИК\ВЕСТНИК 5_2013\ВИЛЬНЮС\DSC0247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3138"/>
            <a:ext cx="3116263" cy="20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Picture 5" descr="C:\Users\Natasha\Documents\Мои документы\РАМС\ВЕСТНИК\ВЕСТНИК 5_2013\ВИЛЬНЮС\DSC02493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38" y="4799013"/>
            <a:ext cx="3094037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1" name="TextBox 17"/>
          <p:cNvSpPr txBox="1">
            <a:spLocks noChangeArrowheads="1"/>
          </p:cNvSpPr>
          <p:nvPr/>
        </p:nvSpPr>
        <p:spPr bwMode="auto">
          <a:xfrm>
            <a:off x="369888" y="1533525"/>
            <a:ext cx="408305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Tahoma" pitchFamily="34" charset="0"/>
              </a:rPr>
              <a:t>Компендиум</a:t>
            </a:r>
            <a:r>
              <a:rPr lang="ru-RU" altLang="ru-RU" sz="1800">
                <a:solidFill>
                  <a:srgbClr val="002060"/>
                </a:solidFill>
                <a:latin typeface="Tahoma" pitchFamily="34" charset="0"/>
              </a:rPr>
              <a:t> – база данных примеров передовой (расширенной) сестринской практики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2060"/>
              </a:solidFill>
              <a:latin typeface="Tahoma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Tahoma" pitchFamily="34" charset="0"/>
              </a:rPr>
              <a:t>Примеры расширенной практики </a:t>
            </a:r>
            <a:r>
              <a:rPr lang="ru-RU" altLang="ru-RU" sz="1800">
                <a:solidFill>
                  <a:srgbClr val="002060"/>
                </a:solidFill>
                <a:latin typeface="Tahoma" pitchFamily="34" charset="0"/>
              </a:rPr>
              <a:t>– примеры изменения функциональных обязанностей медицинских сестер в ответ на потребности пациентов, с целью повышения качества и доступности помощи</a:t>
            </a:r>
          </a:p>
        </p:txBody>
      </p:sp>
      <p:sp>
        <p:nvSpPr>
          <p:cNvPr id="54282" name="TextBox 18"/>
          <p:cNvSpPr txBox="1">
            <a:spLocks noChangeArrowheads="1"/>
          </p:cNvSpPr>
          <p:nvPr/>
        </p:nvSpPr>
        <p:spPr bwMode="auto">
          <a:xfrm>
            <a:off x="5537200" y="1828800"/>
            <a:ext cx="324326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Tahoma" pitchFamily="34" charset="0"/>
              </a:rPr>
              <a:t>Ассоциация медицинских сестер России провела сбор примеров расширенной сестринской практики в отечественном здравоохранении</a:t>
            </a:r>
            <a:endParaRPr lang="ru-RU" altLang="ru-RU" sz="1800" b="1">
              <a:solidFill>
                <a:srgbClr val="FFFFFF"/>
              </a:solidFill>
              <a:latin typeface="Tahoma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54283" name="TextBox 1"/>
          <p:cNvSpPr txBox="1">
            <a:spLocks noChangeArrowheads="1"/>
          </p:cNvSpPr>
          <p:nvPr/>
        </p:nvSpPr>
        <p:spPr bwMode="auto">
          <a:xfrm>
            <a:off x="6891338" y="169863"/>
            <a:ext cx="21336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Tahoma" pitchFamily="34" charset="0"/>
              </a:rPr>
              <a:t>Октябрь 2013г.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низ 5"/>
          <p:cNvSpPr/>
          <p:nvPr/>
        </p:nvSpPr>
        <p:spPr>
          <a:xfrm flipV="1">
            <a:off x="228600" y="1066800"/>
            <a:ext cx="4538663" cy="5181600"/>
          </a:xfrm>
          <a:prstGeom prst="downArrow">
            <a:avLst>
              <a:gd name="adj1" fmla="val 87143"/>
              <a:gd name="adj2" fmla="val 21223"/>
            </a:avLst>
          </a:prstGeom>
          <a:solidFill>
            <a:srgbClr val="CCFFCC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299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1066800"/>
          </a:xfrm>
        </p:spPr>
        <p:txBody>
          <a:bodyPr/>
          <a:lstStyle/>
          <a:p>
            <a:r>
              <a:rPr lang="ru-RU" altLang="ru-RU" sz="3200" b="1" smtClean="0">
                <a:solidFill>
                  <a:srgbClr val="FF0000"/>
                </a:solidFill>
              </a:rPr>
              <a:t>Расширение роли </a:t>
            </a:r>
            <a:r>
              <a:rPr lang="ru-RU" altLang="ru-RU" sz="3200" b="1" smtClean="0">
                <a:solidFill>
                  <a:schemeClr val="bg1"/>
                </a:solidFill>
              </a:rPr>
              <a:t>сестринского </a:t>
            </a:r>
            <a:r>
              <a:rPr lang="ru-RU" altLang="ru-RU" sz="3200" b="1" smtClean="0">
                <a:solidFill>
                  <a:srgbClr val="FF0000"/>
                </a:solidFill>
              </a:rPr>
              <a:t>персонала в России</a:t>
            </a:r>
          </a:p>
        </p:txBody>
      </p:sp>
      <p:sp>
        <p:nvSpPr>
          <p:cNvPr id="55300" name="Объект 3"/>
          <p:cNvSpPr>
            <a:spLocks noGrp="1"/>
          </p:cNvSpPr>
          <p:nvPr>
            <p:ph sz="half" idx="4294967295"/>
          </p:nvPr>
        </p:nvSpPr>
        <p:spPr>
          <a:xfrm>
            <a:off x="533400" y="1938338"/>
            <a:ext cx="3843338" cy="4276725"/>
          </a:xfrm>
        </p:spPr>
        <p:txBody>
          <a:bodyPr/>
          <a:lstStyle/>
          <a:p>
            <a:pPr indent="-342900">
              <a:spcBef>
                <a:spcPts val="600"/>
              </a:spcBef>
            </a:pPr>
            <a:r>
              <a:rPr lang="ru-RU" altLang="ru-RU" sz="20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Поликлиника № 3, г. Тольятти (детская) </a:t>
            </a:r>
            <a:r>
              <a:rPr lang="ru-RU" altLang="ru-RU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altLang="ru-RU" sz="1800" b="1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самостоятельный сестринский прием, </a:t>
            </a:r>
          </a:p>
          <a:p>
            <a:pPr indent="-342900">
              <a:spcBef>
                <a:spcPts val="600"/>
              </a:spcBef>
            </a:pPr>
            <a:r>
              <a:rPr lang="ru-RU" altLang="ru-RU" sz="18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Ведение групп пациентов с хроническими заболеваниями,</a:t>
            </a:r>
          </a:p>
          <a:p>
            <a:pPr indent="-342900">
              <a:spcBef>
                <a:spcPts val="600"/>
              </a:spcBef>
            </a:pPr>
            <a:r>
              <a:rPr lang="ru-RU" altLang="ru-RU" sz="18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Скрининговые мероприятия, </a:t>
            </a:r>
          </a:p>
          <a:p>
            <a:pPr indent="-342900">
              <a:spcBef>
                <a:spcPts val="600"/>
              </a:spcBef>
            </a:pPr>
            <a:r>
              <a:rPr lang="ru-RU" altLang="ru-RU" sz="18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Диспансерное наблюдение и дообследование пациентов из групп риска, </a:t>
            </a:r>
          </a:p>
          <a:p>
            <a:pPr indent="-342900">
              <a:spcBef>
                <a:spcPts val="600"/>
              </a:spcBef>
            </a:pPr>
            <a:r>
              <a:rPr lang="ru-RU" altLang="ru-RU" sz="18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Обучение пациентов, </a:t>
            </a:r>
          </a:p>
          <a:p>
            <a:pPr indent="-342900">
              <a:spcBef>
                <a:spcPts val="600"/>
              </a:spcBef>
            </a:pPr>
            <a:r>
              <a:rPr lang="ru-RU" altLang="ru-RU" sz="18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Патронаж и «стационар на дому» </a:t>
            </a:r>
          </a:p>
          <a:p>
            <a:pPr indent="-342900">
              <a:spcBef>
                <a:spcPts val="600"/>
              </a:spcBef>
            </a:pPr>
            <a:endParaRPr lang="ru-RU" altLang="ru-RU" sz="180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376738" y="1371600"/>
            <a:ext cx="4538662" cy="5181600"/>
          </a:xfrm>
          <a:prstGeom prst="downArrow">
            <a:avLst>
              <a:gd name="adj1" fmla="val 87143"/>
              <a:gd name="adj2" fmla="val 21223"/>
            </a:avLst>
          </a:prstGeom>
          <a:solidFill>
            <a:srgbClr val="CCFFF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325" name="TextBox 1"/>
          <p:cNvSpPr txBox="1">
            <a:spLocks noChangeArrowheads="1"/>
          </p:cNvSpPr>
          <p:nvPr/>
        </p:nvSpPr>
        <p:spPr bwMode="auto">
          <a:xfrm>
            <a:off x="4767263" y="1539875"/>
            <a:ext cx="3919537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</a:rPr>
              <a:t>Чаще всего профессиональная роль акушерского и сестринского персонала в первичном звене ОГРАНИЧЕНА;</a:t>
            </a:r>
          </a:p>
          <a:p>
            <a:pPr marL="0" indent="0" algn="ctr" eaLnBrk="1" hangingPunct="1">
              <a:defRPr/>
            </a:pPr>
            <a:endParaRPr lang="ru-RU" altLang="ru-RU" b="1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</a:rPr>
              <a:t>Работая на приеме с врачом, акушерки занимаются в основном письменной работой;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</a:rPr>
              <a:t>Врачи-педиатры ежемесячно сами «осматривают» детей до года – проводят взвешивание, измерение роста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altLang="ru-RU" sz="1600" dirty="0" smtClean="0">
                <a:solidFill>
                  <a:srgbClr val="C00000"/>
                </a:solidFill>
              </a:rPr>
              <a:t>Очереди в Женских консультациях и детских поликлиниках не способствуют доступности и качеству помощи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altLang="ru-RU" sz="16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Pediatrics, Pullman Family Medic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52400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024688" cy="1143000"/>
          </a:xfrm>
        </p:spPr>
        <p:txBody>
          <a:bodyPr/>
          <a:lstStyle/>
          <a:p>
            <a:r>
              <a:rPr lang="ru-RU" altLang="ru-RU" sz="280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Зарубежный опыт расширения сестринской и акушерской помощи</a:t>
            </a:r>
          </a:p>
        </p:txBody>
      </p:sp>
      <p:sp>
        <p:nvSpPr>
          <p:cNvPr id="56324" name="Объект 2"/>
          <p:cNvSpPr>
            <a:spLocks noGrp="1"/>
          </p:cNvSpPr>
          <p:nvPr>
            <p:ph sz="quarter" idx="13"/>
          </p:nvPr>
        </p:nvSpPr>
        <p:spPr>
          <a:xfrm>
            <a:off x="304800" y="1447800"/>
            <a:ext cx="4191000" cy="5181600"/>
          </a:xfrm>
        </p:spPr>
        <p:txBody>
          <a:bodyPr/>
          <a:lstStyle/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Акушерское отделение по ведению неосложненной беременности с акцентом на обучении и отказе от вредных привычек- Ирландия;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Акушерское отделение для принятия физиологических родов - Англия;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Акушерский патронаж рожениц на дому на 2-3 день после родов для оценки заживления ран, процесса грудного вскармливания и проч. (выписка через 2 - 4 часа после родов) - Дания;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Программа ведения беременности у женщин с избыточной массой тела - Шотландия</a:t>
            </a:r>
          </a:p>
          <a:p>
            <a:endParaRPr lang="ru-RU" altLang="ru-RU" sz="180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ru-RU" altLang="ru-RU" sz="180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endParaRPr lang="ru-RU" altLang="ru-RU" sz="180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6325" name="Номер слайда 4"/>
          <p:cNvSpPr>
            <a:spLocks noGrp="1"/>
          </p:cNvSpPr>
          <p:nvPr>
            <p:ph type="sldNum" sz="quarter" idx="17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DD14E7C-3BDB-48F4-AC3A-6ED7381ECC84}" type="slidenum">
              <a:rPr lang="ru-RU" altLang="ru-RU" sz="1200" smtClean="0">
                <a:solidFill>
                  <a:srgbClr val="898989"/>
                </a:solidFill>
                <a:latin typeface="Tahoma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ru-RU" altLang="ru-RU" sz="1200" smtClean="0">
              <a:solidFill>
                <a:srgbClr val="898989"/>
              </a:solidFill>
              <a:latin typeface="Tahoma" pitchFamily="34" charset="0"/>
            </a:endParaRPr>
          </a:p>
        </p:txBody>
      </p:sp>
      <p:sp>
        <p:nvSpPr>
          <p:cNvPr id="56326" name="Объект 2"/>
          <p:cNvSpPr>
            <a:spLocks noGrp="1"/>
          </p:cNvSpPr>
          <p:nvPr>
            <p:ph idx="4294967295"/>
          </p:nvPr>
        </p:nvSpPr>
        <p:spPr>
          <a:xfrm>
            <a:off x="4381500" y="2286000"/>
            <a:ext cx="4343400" cy="3508375"/>
          </a:xfrm>
        </p:spPr>
        <p:txBody>
          <a:bodyPr/>
          <a:lstStyle/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Сестринская программа амбулаторного ведения детей и подростков с диабетом с акцентом на обучении и мотивации – Исландия (медсестры с дипломами бакалавра, магистра, специалиста);</a:t>
            </a:r>
          </a:p>
          <a:p>
            <a:r>
              <a:rPr lang="ru-RU" altLang="ru-RU" sz="18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Сестринская программа борьбы с болью в отделении для недоношенных новорожденных (оценка уровня боли, вмешательства по контролю боли и сокращению числа болезненных для ребенка процедур) – Швейцария;</a:t>
            </a:r>
          </a:p>
          <a:p>
            <a:endParaRPr lang="ru-RU" altLang="ru-RU" sz="180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734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C78BFE9-F1F7-4D50-9B6A-1126824D8C20}" type="slidenum">
              <a:rPr lang="ru-RU" altLang="ru-RU" smtClean="0">
                <a:solidFill>
                  <a:srgbClr val="CCDDEA"/>
                </a:solidFill>
                <a:latin typeface="Tahoma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ru-RU" altLang="ru-RU" smtClean="0">
              <a:solidFill>
                <a:srgbClr val="CCDDEA"/>
              </a:solidFill>
              <a:latin typeface="Tahoma" pitchFamily="34" charset="0"/>
            </a:endParaRPr>
          </a:p>
        </p:txBody>
      </p:sp>
      <p:grpSp>
        <p:nvGrpSpPr>
          <p:cNvPr id="57348" name="Группа 11"/>
          <p:cNvGrpSpPr>
            <a:grpSpLocks/>
          </p:cNvGrpSpPr>
          <p:nvPr/>
        </p:nvGrpSpPr>
        <p:grpSpPr bwMode="auto">
          <a:xfrm>
            <a:off x="0" y="0"/>
            <a:ext cx="9144000" cy="1295400"/>
            <a:chOff x="0" y="253"/>
            <a:chExt cx="9143999" cy="1295654"/>
          </a:xfrm>
        </p:grpSpPr>
        <p:pic>
          <p:nvPicPr>
            <p:cNvPr id="5735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00" y="507"/>
              <a:ext cx="5235579" cy="1295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355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07"/>
              <a:ext cx="2971800" cy="1294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356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7379" y="253"/>
              <a:ext cx="936620" cy="1295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3" name="Picture 2" descr="C:\Users\Natasha\Documents\Мои документы\ФОТО 2014\КОПЕНГАГЕН СЕНТЯБРЬ 2014\DSC03390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00200"/>
            <a:ext cx="6950075" cy="4624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TextBox 1"/>
          <p:cNvSpPr txBox="1">
            <a:spLocks noChangeArrowheads="1"/>
          </p:cNvSpPr>
          <p:nvPr/>
        </p:nvSpPr>
        <p:spPr bwMode="auto">
          <a:xfrm>
            <a:off x="381000" y="109538"/>
            <a:ext cx="3429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333399"/>
                </a:solidFill>
                <a:latin typeface="Tahoma" pitchFamily="34" charset="0"/>
              </a:rPr>
              <a:t>Технический брифинг по сестринскому и акушерскому делу </a:t>
            </a:r>
          </a:p>
        </p:txBody>
      </p:sp>
      <p:sp>
        <p:nvSpPr>
          <p:cNvPr id="57351" name="TextBox 1"/>
          <p:cNvSpPr txBox="1">
            <a:spLocks noChangeArrowheads="1"/>
          </p:cNvSpPr>
          <p:nvPr/>
        </p:nvSpPr>
        <p:spPr bwMode="auto">
          <a:xfrm>
            <a:off x="6107113" y="109538"/>
            <a:ext cx="3048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  <a:latin typeface="Tahoma" pitchFamily="34" charset="0"/>
              </a:rPr>
              <a:t>Региональный комитет ВОЗ, 64 сессия, сентябрь 2014г.</a:t>
            </a:r>
          </a:p>
        </p:txBody>
      </p:sp>
      <p:pic>
        <p:nvPicPr>
          <p:cNvPr id="150531" name="Picture 3" descr="C:\Users\Natasha\Documents\Мои документы\ФОТО 2014\КОПЕНГАГЕН СЕНТЯБРЬ 2014\DSC03427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53200" y="1306285"/>
            <a:ext cx="2459526" cy="2018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37400" y="4800600"/>
            <a:ext cx="2604470" cy="1752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7" descr="розовые розы, розы, цветы, белые лилии, букет, лилии обои на рабочий стол 1680 х 1050, фото 103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4"/>
          <a:stretch>
            <a:fillRect/>
          </a:stretch>
        </p:blipFill>
        <p:spPr bwMode="auto">
          <a:xfrm>
            <a:off x="0" y="0"/>
            <a:ext cx="91440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304800"/>
            <a:ext cx="5449166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 за внимание!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593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9DD81D60-1586-4963-B403-8B857E3B27C1}" type="slidenum">
              <a:rPr lang="ru-RU" altLang="ru-RU" smtClean="0">
                <a:solidFill>
                  <a:srgbClr val="898989"/>
                </a:solidFill>
              </a:rPr>
              <a:pPr eaLnBrk="1" hangingPunct="1"/>
              <a:t>26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59397" name="Picture 2" descr="Для Ва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81400" y="4953000"/>
            <a:ext cx="5449166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 за внимание!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604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6908AAFD-4315-4B49-B4AF-8EE71A0CD6DE}" type="slidenum">
              <a:rPr lang="ru-RU" altLang="ru-RU" smtClean="0">
                <a:solidFill>
                  <a:srgbClr val="898989"/>
                </a:solidFill>
              </a:rPr>
              <a:pPr eaLnBrk="1" hangingPunct="1"/>
              <a:t>27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60421" name="Picture 2" descr="1280x1024 цветы, лента, корзина, герберы, букет hd обои на рабочий стол 391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"/>
          <a:stretch>
            <a:fillRect/>
          </a:stretch>
        </p:blipFill>
        <p:spPr bwMode="auto">
          <a:xfrm>
            <a:off x="-58738" y="0"/>
            <a:ext cx="9202738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48200" y="10886"/>
            <a:ext cx="4724400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 за внимание!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200" y="495300"/>
            <a:ext cx="4876800" cy="533400"/>
          </a:xfrm>
        </p:spPr>
        <p:txBody>
          <a:bodyPr/>
          <a:lstStyle/>
          <a:p>
            <a:r>
              <a:rPr lang="ru-RU" altLang="ru-RU" sz="3200" b="1" smtClean="0">
                <a:solidFill>
                  <a:srgbClr val="FF0000"/>
                </a:solidFill>
              </a:rPr>
              <a:t>Секции РАМС</a:t>
            </a:r>
          </a:p>
        </p:txBody>
      </p:sp>
      <p:sp>
        <p:nvSpPr>
          <p:cNvPr id="89093" name="Объект 2"/>
          <p:cNvSpPr txBox="1">
            <a:spLocks/>
          </p:cNvSpPr>
          <p:nvPr/>
        </p:nvSpPr>
        <p:spPr bwMode="auto">
          <a:xfrm>
            <a:off x="457200" y="1143000"/>
            <a:ext cx="4637088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 eaLnBrk="0" hangingPunct="0">
              <a:spcBef>
                <a:spcPts val="7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5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rgbClr val="A04DA3"/>
              </a:buClr>
              <a:buSzPct val="85000"/>
              <a:buFont typeface="Wingdings 2" pitchFamily="18" charset="2"/>
              <a:buChar char=""/>
              <a:defRPr sz="22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C4652D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>
              <a:spcBef>
                <a:spcPts val="300"/>
              </a:spcBef>
              <a:buClr>
                <a:srgbClr val="C0504D"/>
              </a:buClr>
              <a:buFont typeface="+mj-lt"/>
              <a:buAutoNum type="arabicPeriod"/>
              <a:defRPr/>
            </a:pPr>
            <a:r>
              <a:rPr lang="ru-RU" altLang="ru-RU" sz="2000" dirty="0" smtClean="0">
                <a:solidFill>
                  <a:srgbClr val="ACCBF9">
                    <a:lumMod val="25000"/>
                  </a:srgbClr>
                </a:solidFill>
              </a:rPr>
              <a:t>Сестринское дело во фтизиатрии</a:t>
            </a:r>
          </a:p>
          <a:p>
            <a:pPr>
              <a:spcBef>
                <a:spcPts val="300"/>
              </a:spcBef>
              <a:buClr>
                <a:srgbClr val="C0504D"/>
              </a:buClr>
              <a:buFont typeface="+mj-lt"/>
              <a:buAutoNum type="arabicPeriod"/>
              <a:defRPr/>
            </a:pPr>
            <a:r>
              <a:rPr lang="ru-RU" altLang="ru-RU" sz="2000" dirty="0" smtClean="0">
                <a:solidFill>
                  <a:srgbClr val="ACCBF9">
                    <a:lumMod val="25000"/>
                  </a:srgbClr>
                </a:solidFill>
              </a:rPr>
              <a:t>Сестринское дело в эндоскопии</a:t>
            </a:r>
          </a:p>
          <a:p>
            <a:pPr>
              <a:spcBef>
                <a:spcPts val="300"/>
              </a:spcBef>
              <a:buClr>
                <a:srgbClr val="C0504D"/>
              </a:buClr>
              <a:buFont typeface="+mj-lt"/>
              <a:buAutoNum type="arabicPeriod"/>
              <a:defRPr/>
            </a:pPr>
            <a:r>
              <a:rPr lang="ru-RU" altLang="ru-RU" sz="2000" dirty="0" smtClean="0">
                <a:solidFill>
                  <a:srgbClr val="ACCBF9">
                    <a:lumMod val="25000"/>
                  </a:srgbClr>
                </a:solidFill>
              </a:rPr>
              <a:t>Операционное дело</a:t>
            </a:r>
          </a:p>
          <a:p>
            <a:pPr>
              <a:spcBef>
                <a:spcPts val="300"/>
              </a:spcBef>
              <a:buClr>
                <a:srgbClr val="C0504D"/>
              </a:buClr>
              <a:buFont typeface="+mj-lt"/>
              <a:buAutoNum type="arabicPeriod"/>
              <a:defRPr/>
            </a:pPr>
            <a:r>
              <a:rPr lang="ru-RU" altLang="ru-RU" sz="2000" b="1" dirty="0" smtClean="0">
                <a:solidFill>
                  <a:srgbClr val="FF0000"/>
                </a:solidFill>
              </a:rPr>
              <a:t>Акушерское дело</a:t>
            </a:r>
          </a:p>
          <a:p>
            <a:pPr>
              <a:spcBef>
                <a:spcPts val="300"/>
              </a:spcBef>
              <a:buClr>
                <a:srgbClr val="C0504D"/>
              </a:buClr>
              <a:buFont typeface="+mj-lt"/>
              <a:buAutoNum type="arabicPeriod"/>
              <a:defRPr/>
            </a:pPr>
            <a:r>
              <a:rPr lang="ru-RU" altLang="ru-RU" sz="2000" b="1" dirty="0" smtClean="0">
                <a:solidFill>
                  <a:srgbClr val="FF0000"/>
                </a:solidFill>
              </a:rPr>
              <a:t>Сестринское дело в неонатологии</a:t>
            </a:r>
          </a:p>
          <a:p>
            <a:pPr>
              <a:spcBef>
                <a:spcPts val="300"/>
              </a:spcBef>
              <a:buClr>
                <a:srgbClr val="C0504D"/>
              </a:buClr>
              <a:buFont typeface="+mj-lt"/>
              <a:buAutoNum type="arabicPeriod"/>
              <a:defRPr/>
            </a:pPr>
            <a:r>
              <a:rPr lang="ru-RU" altLang="ru-RU" sz="2000" dirty="0" smtClean="0">
                <a:solidFill>
                  <a:srgbClr val="ACCBF9">
                    <a:lumMod val="25000"/>
                  </a:srgbClr>
                </a:solidFill>
              </a:rPr>
              <a:t>Стерилизация </a:t>
            </a:r>
          </a:p>
          <a:p>
            <a:pPr marL="527050" indent="-457200">
              <a:spcBef>
                <a:spcPts val="300"/>
              </a:spcBef>
              <a:buClr>
                <a:srgbClr val="297FD5"/>
              </a:buClr>
              <a:buFont typeface="+mj-lt"/>
              <a:buAutoNum type="arabicPeriod" startAt="7"/>
              <a:defRPr/>
            </a:pPr>
            <a:r>
              <a:rPr lang="ru-RU" altLang="ru-RU" sz="2000" b="1" dirty="0">
                <a:solidFill>
                  <a:srgbClr val="FF0000"/>
                </a:solidFill>
              </a:rPr>
              <a:t>Сестринское дело в </a:t>
            </a:r>
            <a:r>
              <a:rPr lang="ru-RU" altLang="ru-RU" sz="2000" b="1" dirty="0" smtClean="0">
                <a:solidFill>
                  <a:srgbClr val="FF0000"/>
                </a:solidFill>
              </a:rPr>
              <a:t>педиатрии</a:t>
            </a:r>
          </a:p>
          <a:p>
            <a:pPr marL="527050" indent="-457200">
              <a:spcBef>
                <a:spcPts val="300"/>
              </a:spcBef>
              <a:buClr>
                <a:srgbClr val="297FD5"/>
              </a:buClr>
              <a:buFont typeface="+mj-lt"/>
              <a:buAutoNum type="arabicPeriod" startAt="7"/>
              <a:defRPr/>
            </a:pPr>
            <a:r>
              <a:rPr lang="ru-RU" altLang="ru-RU" sz="2000" dirty="0" smtClean="0">
                <a:solidFill>
                  <a:srgbClr val="ACCBF9">
                    <a:lumMod val="25000"/>
                  </a:srgbClr>
                </a:solidFill>
              </a:rPr>
              <a:t>Сестринское </a:t>
            </a:r>
            <a:r>
              <a:rPr lang="ru-RU" altLang="ru-RU" sz="2000" dirty="0">
                <a:solidFill>
                  <a:srgbClr val="ACCBF9">
                    <a:lumMod val="25000"/>
                  </a:srgbClr>
                </a:solidFill>
              </a:rPr>
              <a:t>дело в психиатрии</a:t>
            </a:r>
          </a:p>
          <a:p>
            <a:pPr marL="527050" indent="-457200">
              <a:spcBef>
                <a:spcPts val="300"/>
              </a:spcBef>
              <a:buClr>
                <a:srgbClr val="297FD5"/>
              </a:buClr>
              <a:buFont typeface="+mj-lt"/>
              <a:buAutoNum type="arabicPeriod" startAt="7"/>
              <a:defRPr/>
            </a:pPr>
            <a:r>
              <a:rPr lang="ru-RU" altLang="ru-RU" sz="2000" dirty="0">
                <a:solidFill>
                  <a:srgbClr val="ACCBF9">
                    <a:lumMod val="25000"/>
                  </a:srgbClr>
                </a:solidFill>
              </a:rPr>
              <a:t>Лечебное дело</a:t>
            </a:r>
          </a:p>
          <a:p>
            <a:pPr marL="527050" indent="-457200">
              <a:spcBef>
                <a:spcPts val="300"/>
              </a:spcBef>
              <a:buClr>
                <a:srgbClr val="297FD5"/>
              </a:buClr>
              <a:buFont typeface="+mj-lt"/>
              <a:buAutoNum type="arabicPeriod" startAt="7"/>
              <a:defRPr/>
            </a:pPr>
            <a:r>
              <a:rPr lang="ru-RU" altLang="ru-RU" sz="2000" dirty="0">
                <a:solidFill>
                  <a:srgbClr val="ACCBF9">
                    <a:lumMod val="25000"/>
                  </a:srgbClr>
                </a:solidFill>
              </a:rPr>
              <a:t>Первичное здравоохранение</a:t>
            </a:r>
          </a:p>
          <a:p>
            <a:pPr marL="527050" indent="-457200">
              <a:spcBef>
                <a:spcPts val="300"/>
              </a:spcBef>
              <a:buClr>
                <a:srgbClr val="297FD5"/>
              </a:buClr>
              <a:buFont typeface="+mj-lt"/>
              <a:buAutoNum type="arabicPeriod" startAt="7"/>
              <a:defRPr/>
            </a:pPr>
            <a:r>
              <a:rPr lang="ru-RU" altLang="ru-RU" sz="2000" dirty="0">
                <a:solidFill>
                  <a:srgbClr val="ACCBF9">
                    <a:lumMod val="25000"/>
                  </a:srgbClr>
                </a:solidFill>
              </a:rPr>
              <a:t>Анестезиология и реаниматология</a:t>
            </a:r>
          </a:p>
          <a:p>
            <a:pPr marL="527050" indent="-457200">
              <a:spcBef>
                <a:spcPts val="300"/>
              </a:spcBef>
              <a:buClr>
                <a:srgbClr val="297FD5"/>
              </a:buClr>
              <a:buFont typeface="+mj-lt"/>
              <a:buAutoNum type="arabicPeriod" startAt="7"/>
              <a:defRPr/>
            </a:pPr>
            <a:r>
              <a:rPr lang="ru-RU" altLang="ru-RU" sz="2000" dirty="0">
                <a:solidFill>
                  <a:srgbClr val="ACCBF9">
                    <a:lumMod val="25000"/>
                  </a:srgbClr>
                </a:solidFill>
              </a:rPr>
              <a:t>Сестринское дело в онкологии</a:t>
            </a:r>
          </a:p>
          <a:p>
            <a:pPr marL="527050" indent="-457200">
              <a:spcBef>
                <a:spcPts val="300"/>
              </a:spcBef>
              <a:buClr>
                <a:srgbClr val="297FD5"/>
              </a:buClr>
              <a:buFont typeface="+mj-lt"/>
              <a:buAutoNum type="arabicPeriod" startAt="7"/>
              <a:defRPr/>
            </a:pPr>
            <a:r>
              <a:rPr lang="ru-RU" altLang="ru-RU" sz="2000" dirty="0">
                <a:solidFill>
                  <a:srgbClr val="ACCBF9">
                    <a:lumMod val="25000"/>
                  </a:srgbClr>
                </a:solidFill>
              </a:rPr>
              <a:t>Сестринские исследования</a:t>
            </a:r>
          </a:p>
          <a:p>
            <a:pPr marL="527050" indent="-457200">
              <a:spcBef>
                <a:spcPts val="300"/>
              </a:spcBef>
              <a:buClr>
                <a:srgbClr val="297FD5"/>
              </a:buClr>
              <a:buFont typeface="+mj-lt"/>
              <a:buAutoNum type="arabicPeriod" startAt="7"/>
              <a:defRPr/>
            </a:pPr>
            <a:r>
              <a:rPr lang="ru-RU" altLang="ru-RU" sz="2000" dirty="0">
                <a:solidFill>
                  <a:srgbClr val="ACCBF9">
                    <a:lumMod val="25000"/>
                  </a:srgbClr>
                </a:solidFill>
              </a:rPr>
              <a:t>Сестринское дело в офтальмологии</a:t>
            </a:r>
          </a:p>
          <a:p>
            <a:pPr>
              <a:spcBef>
                <a:spcPts val="300"/>
              </a:spcBef>
              <a:buClr>
                <a:srgbClr val="C0504D"/>
              </a:buClr>
              <a:buFont typeface="+mj-lt"/>
              <a:buAutoNum type="arabicPeriod"/>
              <a:defRPr/>
            </a:pPr>
            <a:endParaRPr lang="ru-RU" altLang="ru-RU" sz="2000" dirty="0">
              <a:solidFill>
                <a:srgbClr val="ACCBF9">
                  <a:lumMod val="25000"/>
                </a:srgbClr>
              </a:solidFill>
            </a:endParaRPr>
          </a:p>
          <a:p>
            <a:pPr marL="0" indent="0">
              <a:spcBef>
                <a:spcPts val="300"/>
              </a:spcBef>
              <a:buClr>
                <a:srgbClr val="C0504D"/>
              </a:buClr>
              <a:buFont typeface="Wingdings 2" pitchFamily="18" charset="2"/>
              <a:buNone/>
              <a:defRPr/>
            </a:pPr>
            <a:endParaRPr lang="ru-RU" altLang="ru-RU" sz="2000" dirty="0" smtClean="0">
              <a:solidFill>
                <a:srgbClr val="ACCBF9">
                  <a:lumMod val="25000"/>
                </a:srgbClr>
              </a:solidFill>
            </a:endParaRPr>
          </a:p>
          <a:p>
            <a:pPr>
              <a:spcBef>
                <a:spcPts val="300"/>
              </a:spcBef>
              <a:buClr>
                <a:srgbClr val="C0504D"/>
              </a:buClr>
              <a:buFont typeface="+mj-lt"/>
              <a:buAutoNum type="arabicPeriod"/>
              <a:defRPr/>
            </a:pPr>
            <a:endParaRPr lang="ru-RU" altLang="ru-RU" sz="2000" dirty="0" smtClean="0">
              <a:solidFill>
                <a:srgbClr val="ACCBF9">
                  <a:lumMod val="25000"/>
                </a:srgbClr>
              </a:solidFill>
            </a:endParaRPr>
          </a:p>
        </p:txBody>
      </p:sp>
      <p:pic>
        <p:nvPicPr>
          <p:cNvPr id="6" name="Picture 2" descr="J:\ФОТОКОНКУРС для оценки\КАНДИДАТЫ СБОРНАЯ -ПО НАПРАВЛЕНИЯМ\ДЛЯ ЛЮБЫ НА ОЦЕНКУ\любе педиатрия\1 УДМУРТИЯ РОМАНОВА ПЕДИАТРИЯ Д (4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457200"/>
            <a:ext cx="2719387" cy="181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J:\ФОТОКОНКУРС для оценки\2 НЕОНАТАЛЬНЫЕ МЕДСЕСТЕРЫ\РЯЗАНЬ СИНИЦИНА НЕОНАТАЛЬНЫЕ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2439988"/>
            <a:ext cx="2816225" cy="187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J:\ФОТОКОНКУРС для оценки\3 АКУШЕРСТВО\РМЭ КРУПИНА АКУШЕРСТВО (2)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2513" y="4448175"/>
            <a:ext cx="2782887" cy="2105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D0634A2-E810-46F3-8CBA-8ED0B0D08397}" type="slidenum">
              <a:rPr lang="ru-RU" altLang="ru-RU" sz="1200" smtClean="0">
                <a:solidFill>
                  <a:srgbClr val="898989"/>
                </a:solidFill>
                <a:latin typeface="Tahoma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ru-RU" altLang="ru-RU" sz="1200" smtClean="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37900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4449763" cy="629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903" name="Picture 15" descr="C:\Users\Natasha\Documents\Мои документы\РАМС\ВЕСТНИК\ВЕСТНИК 4_2014\ЖУРНАЛ ПОСЛЕ КОРРЕКТОРА\Журнал_Page_2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2163" y="304800"/>
            <a:ext cx="4410075" cy="623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4" name="Picture 16" descr="C:\Users\Natasha\Documents\Мои документы\РАМС\ВЕСТНИК\ВЕСТНИК 3_2014\ВЕСТНИК КАРТИНКАМИ\2014_3_Page_1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4225" y="298450"/>
            <a:ext cx="4379913" cy="625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5" name="Picture 17" descr="C:\Users\Natasha\Documents\Мои документы\РАМС\ВЕСТНИК\ВЕСТНИК 3_2014\ВЕСТНИК КАРТИНКАМИ\2014_3_Page_38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3113" y="347663"/>
            <a:ext cx="4338637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6" name="Picture 18" descr="C:\Users\Natasha\Documents\Мои документы\РАМС\ВЕСТНИК\ВЕСТНИК 2_2014\ЖУРНАЛ КАРТИНКАМИ\2014_2_Page_0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3900" y="304800"/>
            <a:ext cx="4478338" cy="6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2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20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20" presetID="16" presetClass="entr" presetSubtype="42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2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6" descr="C:\Users\User\Desktop\ЛИТЕРАТУРА РАМС 2014\ТПМУ 2014\Cover_tpmy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5425" y="625475"/>
            <a:ext cx="1833563" cy="259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15F68F7-AB5B-49EF-9616-1B28C41A71B0}" type="slidenum">
              <a:rPr lang="ru-RU" altLang="ru-RU" sz="1200" smtClean="0">
                <a:solidFill>
                  <a:srgbClr val="898989"/>
                </a:solidFill>
                <a:latin typeface="Tahoma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ru-RU" altLang="ru-RU" sz="1200" smtClean="0">
              <a:solidFill>
                <a:srgbClr val="898989"/>
              </a:solidFill>
              <a:latin typeface="Tahoma" pitchFamily="34" charset="0"/>
            </a:endParaRPr>
          </a:p>
        </p:txBody>
      </p:sp>
      <p:sp>
        <p:nvSpPr>
          <p:cNvPr id="37892" name="TextBox 1"/>
          <p:cNvSpPr txBox="1">
            <a:spLocks noChangeArrowheads="1"/>
          </p:cNvSpPr>
          <p:nvPr/>
        </p:nvSpPr>
        <p:spPr bwMode="auto">
          <a:xfrm>
            <a:off x="738188" y="542925"/>
            <a:ext cx="6400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ahoma" pitchFamily="34" charset="0"/>
              </a:rPr>
              <a:t>Методические рекомендации</a:t>
            </a:r>
          </a:p>
        </p:txBody>
      </p:sp>
      <p:sp>
        <p:nvSpPr>
          <p:cNvPr id="37893" name="TextBox 1"/>
          <p:cNvSpPr txBox="1">
            <a:spLocks noChangeArrowheads="1"/>
          </p:cNvSpPr>
          <p:nvPr/>
        </p:nvSpPr>
        <p:spPr bwMode="auto">
          <a:xfrm>
            <a:off x="434975" y="1066800"/>
            <a:ext cx="54864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buClrTx/>
              <a:buSzTx/>
              <a:buFont typeface="Arial" charset="0"/>
              <a:buChar char="•"/>
            </a:pPr>
            <a:r>
              <a:rPr lang="ru-RU" altLang="ru-RU" sz="1800">
                <a:solidFill>
                  <a:schemeClr val="tx1"/>
                </a:solidFill>
                <a:latin typeface="Tahoma" pitchFamily="34" charset="0"/>
              </a:rPr>
              <a:t>Активное участие РАМС в разработке Технологий простых медицинских услуг;</a:t>
            </a:r>
          </a:p>
          <a:p>
            <a:pPr eaLnBrk="1" hangingPunct="1">
              <a:spcBef>
                <a:spcPts val="1200"/>
              </a:spcBef>
              <a:buClrTx/>
              <a:buSzTx/>
              <a:buFont typeface="Arial" charset="0"/>
              <a:buChar char="•"/>
            </a:pPr>
            <a:r>
              <a:rPr lang="ru-RU" altLang="ru-RU" sz="1800">
                <a:solidFill>
                  <a:schemeClr val="tx1"/>
                </a:solidFill>
                <a:latin typeface="Tahoma" pitchFamily="34" charset="0"/>
              </a:rPr>
              <a:t>Использование технологий – путь к безопасности и качества медицинской помощи</a:t>
            </a:r>
          </a:p>
          <a:p>
            <a:pPr eaLnBrk="1" hangingPunct="1">
              <a:spcBef>
                <a:spcPts val="1200"/>
              </a:spcBef>
              <a:buClrTx/>
              <a:buSzTx/>
              <a:buFont typeface="Arial" charset="0"/>
              <a:buChar char="•"/>
            </a:pPr>
            <a:r>
              <a:rPr lang="ru-RU" altLang="ru-RU" sz="1800">
                <a:solidFill>
                  <a:schemeClr val="tx1"/>
                </a:solidFill>
                <a:latin typeface="Tahoma" pitchFamily="34" charset="0"/>
              </a:rPr>
              <a:t>Необходим регулярный анализ действующих технологий и их обновление</a:t>
            </a:r>
          </a:p>
        </p:txBody>
      </p:sp>
      <p:pic>
        <p:nvPicPr>
          <p:cNvPr id="8" name="Picture 8" descr="C:\Users\Natasha\Documents\Мои документы\РАМС\ДОКЛАДЫ\ПЕРИФЕРИЧЕСКАЯ КАТЕТЕРИЗАЦИЯ\BD_методические рекомендации_Page_0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7650" y="3581400"/>
            <a:ext cx="1811338" cy="2570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TextBox 10"/>
          <p:cNvSpPr txBox="1">
            <a:spLocks noChangeArrowheads="1"/>
          </p:cNvSpPr>
          <p:nvPr/>
        </p:nvSpPr>
        <p:spPr bwMode="auto">
          <a:xfrm>
            <a:off x="414338" y="3495675"/>
            <a:ext cx="5986462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buClrTx/>
              <a:buSzTx/>
              <a:buFont typeface="Arial" charset="0"/>
              <a:buChar char="•"/>
            </a:pPr>
            <a:r>
              <a:rPr lang="ru-RU" altLang="ru-RU" sz="1800">
                <a:solidFill>
                  <a:srgbClr val="000000"/>
                </a:solidFill>
                <a:latin typeface="Tahoma" pitchFamily="34" charset="0"/>
              </a:rPr>
              <a:t>Руководство по периферическому венозному доступу разработан в соответствии с требованиями международного стандарта, научно-обоснованных рекомендаций;</a:t>
            </a:r>
          </a:p>
          <a:p>
            <a:pPr eaLnBrk="1" hangingPunct="1">
              <a:spcBef>
                <a:spcPts val="1200"/>
              </a:spcBef>
              <a:buClrTx/>
              <a:buSzTx/>
              <a:buFont typeface="Arial" charset="0"/>
              <a:buChar char="•"/>
            </a:pPr>
            <a:r>
              <a:rPr lang="ru-RU" altLang="ru-RU" sz="1800">
                <a:solidFill>
                  <a:srgbClr val="000000"/>
                </a:solidFill>
                <a:latin typeface="Tahoma" pitchFamily="34" charset="0"/>
              </a:rPr>
              <a:t>Участие в разработке приняли медицинские сестры ведущих клиник России;</a:t>
            </a:r>
          </a:p>
          <a:p>
            <a:pPr eaLnBrk="1" hangingPunct="1">
              <a:spcBef>
                <a:spcPts val="1200"/>
              </a:spcBef>
              <a:buClrTx/>
              <a:buSzTx/>
              <a:buFont typeface="Arial" charset="0"/>
              <a:buChar char="•"/>
            </a:pPr>
            <a:r>
              <a:rPr lang="ru-RU" altLang="ru-RU" sz="1800">
                <a:solidFill>
                  <a:srgbClr val="000000"/>
                </a:solidFill>
                <a:latin typeface="Tahoma" pitchFamily="34" charset="0"/>
              </a:rPr>
              <a:t>Правильная методика периферического венозного доступа – гарантия профилактики рисков, связанных с внутривенным введением препаратов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14FEC35-3282-4DDD-84D4-1A8585F2E25E}" type="slidenum">
              <a:rPr lang="ru-RU" altLang="ru-RU" sz="1200" smtClean="0">
                <a:solidFill>
                  <a:srgbClr val="898989"/>
                </a:solidFill>
                <a:latin typeface="Tahoma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ru-RU" altLang="ru-RU" sz="1200" smtClean="0">
              <a:solidFill>
                <a:srgbClr val="898989"/>
              </a:solidFill>
              <a:latin typeface="Tahoma" pitchFamily="34" charset="0"/>
            </a:endParaRPr>
          </a:p>
        </p:txBody>
      </p:sp>
      <p:sp>
        <p:nvSpPr>
          <p:cNvPr id="38915" name="TextBox 1"/>
          <p:cNvSpPr txBox="1">
            <a:spLocks noChangeArrowheads="1"/>
          </p:cNvSpPr>
          <p:nvPr/>
        </p:nvSpPr>
        <p:spPr bwMode="auto">
          <a:xfrm>
            <a:off x="3000375" y="685800"/>
            <a:ext cx="40624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ahoma" pitchFamily="34" charset="0"/>
              </a:rPr>
              <a:t>Методические рекомендации</a:t>
            </a:r>
          </a:p>
        </p:txBody>
      </p:sp>
      <p:pic>
        <p:nvPicPr>
          <p:cNvPr id="160770" name="Picture 2" descr="http://www.medsestre.ru/files/pimg/books/book_massage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2667000"/>
            <a:ext cx="2530475" cy="3536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2" name="Picture 4" descr="http://www.medsestre.ru/files/pimg/books/book_neonat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2517775" cy="3570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9"/>
          <a:stretch>
            <a:fillRect/>
          </a:stretch>
        </p:blipFill>
        <p:spPr bwMode="auto">
          <a:xfrm>
            <a:off x="6019800" y="1236663"/>
            <a:ext cx="2714625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ctrTitle"/>
          </p:nvPr>
        </p:nvSpPr>
        <p:spPr>
          <a:xfrm>
            <a:off x="4733925" y="2708275"/>
            <a:ext cx="3313113" cy="17018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399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925" y="4421188"/>
            <a:ext cx="3309938" cy="1260475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39940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25" y="1143000"/>
            <a:ext cx="3736975" cy="524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9088" y="228600"/>
            <a:ext cx="4176712" cy="600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FF0000"/>
                </a:solidFill>
                <a:latin typeface="Arial" charset="0"/>
              </a:rPr>
              <a:t>Содержание работы Этического комитета: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dirty="0">
                <a:latin typeface="Arial" charset="0"/>
              </a:rPr>
              <a:t>Обсуждение положений Кодекса;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dirty="0">
                <a:latin typeface="Arial" charset="0"/>
              </a:rPr>
              <a:t>Изучение публикаций Вестника РАМС, других изданий по таким этическим проблемам, как: </a:t>
            </a:r>
          </a:p>
          <a:p>
            <a:pPr marL="742950" lvl="1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dirty="0">
                <a:latin typeface="Arial" charset="0"/>
              </a:rPr>
              <a:t>разглашение конфиденциальной информации, невнимание к проблемам пациентов, отсутствие навыков работы в команде, нарушение норм культуры, ценностей и убеждений различных категорий пациентов…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dirty="0">
                <a:latin typeface="Arial" charset="0"/>
              </a:rPr>
              <a:t>Внесение предложений в локальные приказы, принципы работы, взаимодействия коллег…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4122B3D2-49D0-49EA-B880-53F44FF530CE}" type="slidenum">
              <a:rPr lang="ru-RU" altLang="ru-RU" smtClean="0">
                <a:solidFill>
                  <a:srgbClr val="898989"/>
                </a:solidFill>
              </a:rPr>
              <a:pPr eaLnBrk="1" hangingPunct="1"/>
              <a:t>8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5" name="Picture 2" descr="J:\ФОТОКОНКУРС для оценки\3 АКУШЕРСТВО\РМЭ ЛЕУХИНА АКУШЕРСТВО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39787"/>
            <a:ext cx="2667000" cy="3798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3" descr="J:\ФОТОКОНКУРС для оценки\КАНДИДАТЫ СБОРНАЯ -ПО НАПРАВЛЕНИЯМ\ДЛЯ ЛЮБЫ НА ОЦЕНКУ\НЕОНАТАЛЬНЫЕ\ТЮМЕНЬ КИСЕЛЕВА НЕОНАТАЛЬНЫЕ (5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361557"/>
            <a:ext cx="5550688" cy="3700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J:\ФОТОКОНКУРС для оценки\КАНДИДАТЫ СБОРНАЯ -ПО НАПРАВЛЕНИЯМ\ДЛЯ ЛЮБЫ НА ОЦЕНКУ\любе педиатрия\1 УДМУРТИЯ РОМАНОВА ПЕДИАТРИЯ Д (4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199" y="3731726"/>
            <a:ext cx="4232212" cy="2821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J:\ФОТОКОНКУРС для оценки\КАНДИДАТЫ СБОРНАЯ -ПО НАПРАВЛЕНИЯМ\ДЛЯ ЛЮБЫ НА ОЦЕНКУ\любе первичное\2 ВОЛОГДА АРТЕМОВА ПЕДИАТРИЯ (1)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9411" y="3731724"/>
            <a:ext cx="3985477" cy="2821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Прямоугольник 10"/>
          <p:cNvSpPr/>
          <p:nvPr/>
        </p:nvSpPr>
        <p:spPr>
          <a:xfrm>
            <a:off x="2835508" y="5791200"/>
            <a:ext cx="37513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Конкурсы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572000" y="33973"/>
            <a:ext cx="3657600" cy="224676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Международный проект </a:t>
            </a:r>
            <a:endParaRPr lang="en-US" sz="2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РАМС-МСМ в области туберкулеза</a:t>
            </a:r>
          </a:p>
        </p:txBody>
      </p:sp>
      <p:sp>
        <p:nvSpPr>
          <p:cNvPr id="41987" name="Заголовок 3"/>
          <p:cNvSpPr>
            <a:spLocks noGrp="1"/>
          </p:cNvSpPr>
          <p:nvPr>
            <p:ph type="ctrTitle"/>
          </p:nvPr>
        </p:nvSpPr>
        <p:spPr>
          <a:xfrm>
            <a:off x="4572000" y="2171700"/>
            <a:ext cx="3743325" cy="1701800"/>
          </a:xfrm>
        </p:spPr>
        <p:txBody>
          <a:bodyPr/>
          <a:lstStyle/>
          <a:p>
            <a:r>
              <a:rPr lang="ru-RU" altLang="ru-RU" sz="2400" b="1" smtClean="0"/>
              <a:t>«Повышение качества сестринской помощи пациентам с ТБ/МЛУ-ТБ»</a:t>
            </a:r>
          </a:p>
        </p:txBody>
      </p:sp>
      <p:sp>
        <p:nvSpPr>
          <p:cNvPr id="41988" name="Объект 2"/>
          <p:cNvSpPr>
            <a:spLocks noGrp="1"/>
          </p:cNvSpPr>
          <p:nvPr>
            <p:ph type="subTitle" idx="1"/>
          </p:nvPr>
        </p:nvSpPr>
        <p:spPr>
          <a:xfrm>
            <a:off x="228600" y="381000"/>
            <a:ext cx="4191000" cy="5943600"/>
          </a:xfr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Семинары для медицинских сестер по проблемам лечения и ухода пациентов с ТБ – </a:t>
            </a:r>
            <a:r>
              <a:rPr lang="ru-RU" altLang="ru-RU" sz="2000" b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обучено 18000 специалистов</a:t>
            </a:r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!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Семинары для медицинских сестер ТБ службы по сестринским исследованиям – </a:t>
            </a:r>
            <a:r>
              <a:rPr lang="ru-RU" altLang="ru-RU" sz="2000" b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30 специалистов, ведущих первые научные исследования в области сестринской практики в ТБ 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Участие российских медсестер ТБ службы в международных мероприятиях;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ru-RU" altLang="ru-RU" sz="200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Разработка документов и методических рекомендаций для работы медсестер ТБ службы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</a:pPr>
            <a:endParaRPr lang="ru-RU" altLang="ru-RU" sz="200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198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6" descr="http://www.icn.ch/templates/ja_purity/images/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914400"/>
            <a:ext cx="925513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8" descr="http://promedol.com/files/upload/Lilly_and_Company_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1752600"/>
            <a:ext cx="15382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Natasha\Documents\Мои документы\РАМС\ВЕСТНИК\АРХИВ ВЕСТНИКА\ВЕСТНИК 2_2013\ТБ СТАВРОПОЛЬ готово\Берегиня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5363" y="4038600"/>
            <a:ext cx="3190875" cy="2392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стин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rrency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9158</TotalTime>
  <Words>2312</Words>
  <Application>Microsoft Office PowerPoint</Application>
  <PresentationFormat>Экран (4:3)</PresentationFormat>
  <Paragraphs>235</Paragraphs>
  <Slides>27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Tahoma</vt:lpstr>
      <vt:lpstr>Arial</vt:lpstr>
      <vt:lpstr>Century Gothic</vt:lpstr>
      <vt:lpstr>Wingdings 2</vt:lpstr>
      <vt:lpstr>Calibri</vt:lpstr>
      <vt:lpstr>Corbel</vt:lpstr>
      <vt:lpstr>Wingdings</vt:lpstr>
      <vt:lpstr>MS Gothic</vt:lpstr>
      <vt:lpstr>Остин</vt:lpstr>
      <vt:lpstr>Тема Office</vt:lpstr>
      <vt:lpstr>1_Currency</vt:lpstr>
      <vt:lpstr>Взгляд в будущее:</vt:lpstr>
      <vt:lpstr>Презентация PowerPoint</vt:lpstr>
      <vt:lpstr>Секции РАМС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«Повышение качества сестринской помощи пациентам с ТБ/МЛУ-ТБ»</vt:lpstr>
      <vt:lpstr>Презентация PowerPoint</vt:lpstr>
      <vt:lpstr>Исследования – путь к повышению качества сестринской помощи</vt:lpstr>
      <vt:lpstr>Презентация PowerPoint</vt:lpstr>
      <vt:lpstr>Предпосылки расширения  и возникновения новых ролей сестринского персонала</vt:lpstr>
      <vt:lpstr>Структура  сестринских кадров  </vt:lpstr>
      <vt:lpstr> Профессиональные полномочия сестры/акушерки бакалавра</vt:lpstr>
      <vt:lpstr> Квалификационные требования</vt:lpstr>
      <vt:lpstr>Медсестра-специалист</vt:lpstr>
      <vt:lpstr> Квалификационные требования</vt:lpstr>
      <vt:lpstr>Презентация PowerPoint</vt:lpstr>
      <vt:lpstr>Презентация PowerPoint</vt:lpstr>
      <vt:lpstr>Презентация PowerPoint</vt:lpstr>
      <vt:lpstr>Расширение роли сестринского персонала в России</vt:lpstr>
      <vt:lpstr>Зарубежный опыт расширения сестринской и акушерской помощи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Doomer</dc:creator>
  <cp:lastModifiedBy>Doomer</cp:lastModifiedBy>
  <cp:revision>608</cp:revision>
  <cp:lastPrinted>2014-09-23T06:40:24Z</cp:lastPrinted>
  <dcterms:created xsi:type="dcterms:W3CDTF">1601-01-01T00:00:00Z</dcterms:created>
  <dcterms:modified xsi:type="dcterms:W3CDTF">2014-11-12T17:11:36Z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