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453" r:id="rId2"/>
    <p:sldId id="511" r:id="rId3"/>
    <p:sldId id="520" r:id="rId4"/>
    <p:sldId id="512" r:id="rId5"/>
    <p:sldId id="457" r:id="rId6"/>
    <p:sldId id="506" r:id="rId7"/>
    <p:sldId id="459" r:id="rId8"/>
    <p:sldId id="458" r:id="rId9"/>
    <p:sldId id="501" r:id="rId10"/>
    <p:sldId id="513" r:id="rId11"/>
    <p:sldId id="491" r:id="rId12"/>
    <p:sldId id="492" r:id="rId13"/>
    <p:sldId id="493" r:id="rId14"/>
    <p:sldId id="495" r:id="rId15"/>
    <p:sldId id="507" r:id="rId16"/>
    <p:sldId id="461" r:id="rId17"/>
    <p:sldId id="463" r:id="rId18"/>
    <p:sldId id="510" r:id="rId19"/>
    <p:sldId id="417" r:id="rId20"/>
    <p:sldId id="467" r:id="rId21"/>
    <p:sldId id="505" r:id="rId22"/>
    <p:sldId id="514" r:id="rId23"/>
    <p:sldId id="515" r:id="rId24"/>
    <p:sldId id="519" r:id="rId25"/>
    <p:sldId id="508" r:id="rId26"/>
    <p:sldId id="472" r:id="rId27"/>
    <p:sldId id="503" r:id="rId28"/>
    <p:sldId id="470" r:id="rId29"/>
    <p:sldId id="516" r:id="rId30"/>
    <p:sldId id="476" r:id="rId31"/>
    <p:sldId id="481" r:id="rId32"/>
    <p:sldId id="483" r:id="rId33"/>
    <p:sldId id="479" r:id="rId34"/>
    <p:sldId id="517" r:id="rId35"/>
    <p:sldId id="484" r:id="rId36"/>
    <p:sldId id="486" r:id="rId37"/>
    <p:sldId id="499" r:id="rId38"/>
    <p:sldId id="351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DBFBF9"/>
    <a:srgbClr val="860000"/>
    <a:srgbClr val="A51732"/>
    <a:srgbClr val="003366"/>
    <a:srgbClr val="990000"/>
    <a:srgbClr val="600000"/>
    <a:srgbClr val="FFDCB9"/>
    <a:srgbClr val="69E3FB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122" autoAdjust="0"/>
  </p:normalViewPr>
  <p:slideViewPr>
    <p:cSldViewPr>
      <p:cViewPr>
        <p:scale>
          <a:sx n="60" d="100"/>
          <a:sy n="60" d="100"/>
        </p:scale>
        <p:origin x="-1781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61375555808916"/>
          <c:y val="7.5802620252612876E-2"/>
          <c:w val="0.82820397712157579"/>
          <c:h val="0.6705811455073356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конференций</c:v>
                </c:pt>
              </c:strCache>
            </c:strRef>
          </c:tx>
          <c:spPr>
            <a:ln w="44450"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dPt>
            <c:idx val="0"/>
            <c:marker>
              <c:symbol val="diamond"/>
              <c:size val="11"/>
            </c:marker>
            <c:bubble3D val="0"/>
          </c:dPt>
          <c:dPt>
            <c:idx val="1"/>
            <c:marker>
              <c:symbol val="diamond"/>
              <c:size val="11"/>
            </c:marker>
            <c:bubble3D val="0"/>
          </c:dPt>
          <c:dPt>
            <c:idx val="2"/>
            <c:marker>
              <c:symbol val="diamond"/>
              <c:size val="11"/>
            </c:marker>
            <c:bubble3D val="0"/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12</c:v>
                </c:pt>
                <c:pt idx="2">
                  <c:v>22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клинических баз</c:v>
                </c:pt>
              </c:strCache>
            </c:strRef>
          </c:tx>
          <c:spPr>
            <a:ln w="44450">
              <a:solidFill>
                <a:srgbClr val="0070C0"/>
              </a:solidFill>
            </a:ln>
          </c:spPr>
          <c:marker>
            <c:spPr>
              <a:solidFill>
                <a:srgbClr val="FFFF00"/>
              </a:solidFill>
              <a:ln>
                <a:solidFill>
                  <a:srgbClr val="0070C0"/>
                </a:solidFill>
              </a:ln>
            </c:spPr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</c:v>
                </c:pt>
                <c:pt idx="1">
                  <c:v>8</c:v>
                </c:pt>
                <c:pt idx="2">
                  <c:v>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708736"/>
        <c:axId val="38710272"/>
      </c:lineChart>
      <c:catAx>
        <c:axId val="38708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710272"/>
        <c:crosses val="autoZero"/>
        <c:auto val="1"/>
        <c:lblAlgn val="ctr"/>
        <c:lblOffset val="100"/>
        <c:noMultiLvlLbl val="0"/>
      </c:catAx>
      <c:valAx>
        <c:axId val="38710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708736"/>
        <c:crosses val="autoZero"/>
        <c:crossBetween val="between"/>
      </c:valAx>
      <c:spPr>
        <a:solidFill>
          <a:srgbClr val="DBFBF9"/>
        </a:solidFill>
        <a:ln>
          <a:solidFill>
            <a:srgbClr val="002060"/>
          </a:solidFill>
        </a:ln>
      </c:spPr>
    </c:plotArea>
    <c:legend>
      <c:legendPos val="b"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присутствующих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2"/>
            <c:invertIfNegative val="0"/>
            <c:bubble3D val="0"/>
            <c:spPr>
              <a:solidFill>
                <a:srgbClr val="990000"/>
              </a:solidFill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543</c:v>
                </c:pt>
                <c:pt idx="1">
                  <c:v>569</c:v>
                </c:pt>
                <c:pt idx="2">
                  <c:v>1224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267392"/>
        <c:axId val="42268928"/>
      </c:barChart>
      <c:catAx>
        <c:axId val="4226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2268928"/>
        <c:crosses val="autoZero"/>
        <c:auto val="1"/>
        <c:lblAlgn val="ctr"/>
        <c:lblOffset val="100"/>
        <c:noMultiLvlLbl val="0"/>
      </c:catAx>
      <c:valAx>
        <c:axId val="42268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267392"/>
        <c:crosses val="autoZero"/>
        <c:crossBetween val="between"/>
      </c:valAx>
    </c:plotArea>
    <c:plotVisOnly val="1"/>
    <c:dispBlanksAs val="gap"/>
    <c:showDLblsOverMax val="0"/>
  </c:chart>
  <c:spPr>
    <a:solidFill>
      <a:srgbClr val="DBFBF9"/>
    </a:solidFill>
    <a:ln>
      <a:solidFill>
        <a:srgbClr val="00206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53DCC5-1B6B-4647-8333-26381441F31E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4CD1BAA-047A-4E20-889A-0232F5EDAFD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0066"/>
              </a:solidFill>
            </a:rPr>
            <a:t>более 8 тысяч слушателей ежегодно </a:t>
          </a:r>
        </a:p>
      </dgm:t>
    </dgm:pt>
    <dgm:pt modelId="{77C00E8F-4B7D-4BA4-8797-A6C97A3073B1}" type="parTrans" cxnId="{F0245EDD-8344-4654-A5A3-25A036CE8F67}">
      <dgm:prSet/>
      <dgm:spPr/>
      <dgm:t>
        <a:bodyPr/>
        <a:lstStyle/>
        <a:p>
          <a:endParaRPr lang="ru-RU"/>
        </a:p>
      </dgm:t>
    </dgm:pt>
    <dgm:pt modelId="{FFAA4419-81F1-4BB3-891C-6D91965CFD95}" type="sibTrans" cxnId="{F0245EDD-8344-4654-A5A3-25A036CE8F67}">
      <dgm:prSet/>
      <dgm:spPr/>
      <dgm:t>
        <a:bodyPr/>
        <a:lstStyle/>
        <a:p>
          <a:endParaRPr lang="ru-RU"/>
        </a:p>
      </dgm:t>
    </dgm:pt>
    <dgm:pt modelId="{6B34155F-5DCD-41C2-9C68-C86F0EABB9C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0066"/>
              </a:solidFill>
            </a:rPr>
            <a:t>30 специальностей подготовки , 181 программа повышения квалификации</a:t>
          </a:r>
        </a:p>
        <a:p>
          <a:pPr algn="ctr"/>
          <a:endParaRPr lang="ru-RU" sz="2400" b="1" dirty="0">
            <a:solidFill>
              <a:srgbClr val="000066"/>
            </a:solidFill>
          </a:endParaRPr>
        </a:p>
      </dgm:t>
    </dgm:pt>
    <dgm:pt modelId="{9CF6BE69-CB77-4949-B6CA-6BFC4DF982A1}" type="parTrans" cxnId="{27FC3254-5EC9-43AF-B852-25722F53A190}">
      <dgm:prSet/>
      <dgm:spPr/>
      <dgm:t>
        <a:bodyPr/>
        <a:lstStyle/>
        <a:p>
          <a:endParaRPr lang="ru-RU"/>
        </a:p>
      </dgm:t>
    </dgm:pt>
    <dgm:pt modelId="{7402B3CF-44F7-4612-88A0-B85E42E96B25}" type="sibTrans" cxnId="{27FC3254-5EC9-43AF-B852-25722F53A190}">
      <dgm:prSet/>
      <dgm:spPr/>
      <dgm:t>
        <a:bodyPr/>
        <a:lstStyle/>
        <a:p>
          <a:endParaRPr lang="ru-RU"/>
        </a:p>
      </dgm:t>
    </dgm:pt>
    <dgm:pt modelId="{FCA8423D-CE0A-421D-BFD2-DDCB592EC9FD}" type="pres">
      <dgm:prSet presAssocID="{D753DCC5-1B6B-4647-8333-26381441F3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46E0C-02CD-47E1-AAD3-F1BBF15B37A7}" type="pres">
      <dgm:prSet presAssocID="{84CD1BAA-047A-4E20-889A-0232F5EDAFD2}" presName="parentLin" presStyleCnt="0"/>
      <dgm:spPr/>
      <dgm:t>
        <a:bodyPr/>
        <a:lstStyle/>
        <a:p>
          <a:endParaRPr lang="ru-RU"/>
        </a:p>
      </dgm:t>
    </dgm:pt>
    <dgm:pt modelId="{6D962481-62A8-44D5-893F-2B05E70870B1}" type="pres">
      <dgm:prSet presAssocID="{84CD1BAA-047A-4E20-889A-0232F5EDAFD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9C0AFDB3-2E9E-4FAF-96E0-4F178A6AE080}" type="pres">
      <dgm:prSet presAssocID="{84CD1BAA-047A-4E20-889A-0232F5EDAFD2}" presName="parentText" presStyleLbl="node1" presStyleIdx="0" presStyleCnt="2" custScaleX="134805" custScaleY="145070" custLinFactNeighborX="-3239" custLinFactNeighborY="-137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DD356-D0EF-490F-9C0E-F746689C942D}" type="pres">
      <dgm:prSet presAssocID="{84CD1BAA-047A-4E20-889A-0232F5EDAFD2}" presName="negativeSpace" presStyleCnt="0"/>
      <dgm:spPr/>
      <dgm:t>
        <a:bodyPr/>
        <a:lstStyle/>
        <a:p>
          <a:endParaRPr lang="ru-RU"/>
        </a:p>
      </dgm:t>
    </dgm:pt>
    <dgm:pt modelId="{62EBC89E-61D9-45CB-879F-923277321A6B}" type="pres">
      <dgm:prSet presAssocID="{84CD1BAA-047A-4E20-889A-0232F5EDAFD2}" presName="childText" presStyleLbl="conFgAcc1" presStyleIdx="0" presStyleCnt="2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</dgm:spPr>
      <dgm:t>
        <a:bodyPr/>
        <a:lstStyle/>
        <a:p>
          <a:endParaRPr lang="ru-RU"/>
        </a:p>
      </dgm:t>
    </dgm:pt>
    <dgm:pt modelId="{0EDCC895-F16B-4852-B962-1B7EBAB0CDFE}" type="pres">
      <dgm:prSet presAssocID="{FFAA4419-81F1-4BB3-891C-6D91965CFD95}" presName="spaceBetweenRectangles" presStyleCnt="0"/>
      <dgm:spPr/>
      <dgm:t>
        <a:bodyPr/>
        <a:lstStyle/>
        <a:p>
          <a:endParaRPr lang="ru-RU"/>
        </a:p>
      </dgm:t>
    </dgm:pt>
    <dgm:pt modelId="{CBFCD367-94C7-4039-B7CB-434C9B6349D3}" type="pres">
      <dgm:prSet presAssocID="{6B34155F-5DCD-41C2-9C68-C86F0EABB9C1}" presName="parentLin" presStyleCnt="0"/>
      <dgm:spPr/>
      <dgm:t>
        <a:bodyPr/>
        <a:lstStyle/>
        <a:p>
          <a:endParaRPr lang="ru-RU"/>
        </a:p>
      </dgm:t>
    </dgm:pt>
    <dgm:pt modelId="{61795CE5-1E51-44CC-B1BD-D4C46969512E}" type="pres">
      <dgm:prSet presAssocID="{6B34155F-5DCD-41C2-9C68-C86F0EABB9C1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5309C28-914B-49AD-B6D6-A20DD7C389EC}" type="pres">
      <dgm:prSet presAssocID="{6B34155F-5DCD-41C2-9C68-C86F0EABB9C1}" presName="parentText" presStyleLbl="node1" presStyleIdx="1" presStyleCnt="2" custScaleX="142997" custScaleY="1296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B38A4-8C38-4916-B741-B290F02AB237}" type="pres">
      <dgm:prSet presAssocID="{6B34155F-5DCD-41C2-9C68-C86F0EABB9C1}" presName="negativeSpace" presStyleCnt="0"/>
      <dgm:spPr/>
      <dgm:t>
        <a:bodyPr/>
        <a:lstStyle/>
        <a:p>
          <a:endParaRPr lang="ru-RU"/>
        </a:p>
      </dgm:t>
    </dgm:pt>
    <dgm:pt modelId="{B99814E6-D16F-4B07-9CFD-16E18C2BDFC1}" type="pres">
      <dgm:prSet presAssocID="{6B34155F-5DCD-41C2-9C68-C86F0EABB9C1}" presName="childText" presStyleLbl="conFgAcc1" presStyleIdx="1" presStyleCnt="2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</dgm:spPr>
      <dgm:t>
        <a:bodyPr/>
        <a:lstStyle/>
        <a:p>
          <a:endParaRPr lang="ru-RU"/>
        </a:p>
      </dgm:t>
    </dgm:pt>
  </dgm:ptLst>
  <dgm:cxnLst>
    <dgm:cxn modelId="{C080ED58-4D16-4C9C-81D1-47E037E44E30}" type="presOf" srcId="{D753DCC5-1B6B-4647-8333-26381441F31E}" destId="{FCA8423D-CE0A-421D-BFD2-DDCB592EC9FD}" srcOrd="0" destOrd="0" presId="urn:microsoft.com/office/officeart/2005/8/layout/list1"/>
    <dgm:cxn modelId="{BEE7102E-8B44-42E7-8B4C-E178D2842782}" type="presOf" srcId="{6B34155F-5DCD-41C2-9C68-C86F0EABB9C1}" destId="{05309C28-914B-49AD-B6D6-A20DD7C389EC}" srcOrd="1" destOrd="0" presId="urn:microsoft.com/office/officeart/2005/8/layout/list1"/>
    <dgm:cxn modelId="{F0245EDD-8344-4654-A5A3-25A036CE8F67}" srcId="{D753DCC5-1B6B-4647-8333-26381441F31E}" destId="{84CD1BAA-047A-4E20-889A-0232F5EDAFD2}" srcOrd="0" destOrd="0" parTransId="{77C00E8F-4B7D-4BA4-8797-A6C97A3073B1}" sibTransId="{FFAA4419-81F1-4BB3-891C-6D91965CFD95}"/>
    <dgm:cxn modelId="{956DDFCA-7A41-4D84-87AA-D39CF762E5EA}" type="presOf" srcId="{84CD1BAA-047A-4E20-889A-0232F5EDAFD2}" destId="{9C0AFDB3-2E9E-4FAF-96E0-4F178A6AE080}" srcOrd="1" destOrd="0" presId="urn:microsoft.com/office/officeart/2005/8/layout/list1"/>
    <dgm:cxn modelId="{3D224405-9220-443C-9856-61C560CA08F8}" type="presOf" srcId="{6B34155F-5DCD-41C2-9C68-C86F0EABB9C1}" destId="{61795CE5-1E51-44CC-B1BD-D4C46969512E}" srcOrd="0" destOrd="0" presId="urn:microsoft.com/office/officeart/2005/8/layout/list1"/>
    <dgm:cxn modelId="{27FC3254-5EC9-43AF-B852-25722F53A190}" srcId="{D753DCC5-1B6B-4647-8333-26381441F31E}" destId="{6B34155F-5DCD-41C2-9C68-C86F0EABB9C1}" srcOrd="1" destOrd="0" parTransId="{9CF6BE69-CB77-4949-B6CA-6BFC4DF982A1}" sibTransId="{7402B3CF-44F7-4612-88A0-B85E42E96B25}"/>
    <dgm:cxn modelId="{573F4B1D-BB6A-44ED-94EE-9F565A25CCB2}" type="presOf" srcId="{84CD1BAA-047A-4E20-889A-0232F5EDAFD2}" destId="{6D962481-62A8-44D5-893F-2B05E70870B1}" srcOrd="0" destOrd="0" presId="urn:microsoft.com/office/officeart/2005/8/layout/list1"/>
    <dgm:cxn modelId="{32DD8243-09F1-44AE-93E7-D5403E50015A}" type="presParOf" srcId="{FCA8423D-CE0A-421D-BFD2-DDCB592EC9FD}" destId="{28546E0C-02CD-47E1-AAD3-F1BBF15B37A7}" srcOrd="0" destOrd="0" presId="urn:microsoft.com/office/officeart/2005/8/layout/list1"/>
    <dgm:cxn modelId="{49C3CBDC-9F77-43DA-A6EB-C0AFFA7F48A1}" type="presParOf" srcId="{28546E0C-02CD-47E1-AAD3-F1BBF15B37A7}" destId="{6D962481-62A8-44D5-893F-2B05E70870B1}" srcOrd="0" destOrd="0" presId="urn:microsoft.com/office/officeart/2005/8/layout/list1"/>
    <dgm:cxn modelId="{8921D2CE-6ACA-4662-BE4E-F2D4B8EEE5C0}" type="presParOf" srcId="{28546E0C-02CD-47E1-AAD3-F1BBF15B37A7}" destId="{9C0AFDB3-2E9E-4FAF-96E0-4F178A6AE080}" srcOrd="1" destOrd="0" presId="urn:microsoft.com/office/officeart/2005/8/layout/list1"/>
    <dgm:cxn modelId="{DF27FE9F-87DB-4084-BD3D-65C4AD4E8A2A}" type="presParOf" srcId="{FCA8423D-CE0A-421D-BFD2-DDCB592EC9FD}" destId="{083DD356-D0EF-490F-9C0E-F746689C942D}" srcOrd="1" destOrd="0" presId="urn:microsoft.com/office/officeart/2005/8/layout/list1"/>
    <dgm:cxn modelId="{F6DA65AA-38F8-4013-80AE-163AE8CE76C4}" type="presParOf" srcId="{FCA8423D-CE0A-421D-BFD2-DDCB592EC9FD}" destId="{62EBC89E-61D9-45CB-879F-923277321A6B}" srcOrd="2" destOrd="0" presId="urn:microsoft.com/office/officeart/2005/8/layout/list1"/>
    <dgm:cxn modelId="{439F493A-449C-40D7-8E13-7867D71FC445}" type="presParOf" srcId="{FCA8423D-CE0A-421D-BFD2-DDCB592EC9FD}" destId="{0EDCC895-F16B-4852-B962-1B7EBAB0CDFE}" srcOrd="3" destOrd="0" presId="urn:microsoft.com/office/officeart/2005/8/layout/list1"/>
    <dgm:cxn modelId="{0E0A880F-811E-47AB-B518-CA6F72BFADFF}" type="presParOf" srcId="{FCA8423D-CE0A-421D-BFD2-DDCB592EC9FD}" destId="{CBFCD367-94C7-4039-B7CB-434C9B6349D3}" srcOrd="4" destOrd="0" presId="urn:microsoft.com/office/officeart/2005/8/layout/list1"/>
    <dgm:cxn modelId="{01AA162E-51D8-452C-BD83-793615E687ED}" type="presParOf" srcId="{CBFCD367-94C7-4039-B7CB-434C9B6349D3}" destId="{61795CE5-1E51-44CC-B1BD-D4C46969512E}" srcOrd="0" destOrd="0" presId="urn:microsoft.com/office/officeart/2005/8/layout/list1"/>
    <dgm:cxn modelId="{67BFF9E0-E1CD-4D7C-8454-ED679CB2CB8E}" type="presParOf" srcId="{CBFCD367-94C7-4039-B7CB-434C9B6349D3}" destId="{05309C28-914B-49AD-B6D6-A20DD7C389EC}" srcOrd="1" destOrd="0" presId="urn:microsoft.com/office/officeart/2005/8/layout/list1"/>
    <dgm:cxn modelId="{FABBA40B-BF30-4B95-80C6-65F29A1B26E5}" type="presParOf" srcId="{FCA8423D-CE0A-421D-BFD2-DDCB592EC9FD}" destId="{379B38A4-8C38-4916-B741-B290F02AB237}" srcOrd="5" destOrd="0" presId="urn:microsoft.com/office/officeart/2005/8/layout/list1"/>
    <dgm:cxn modelId="{4E9B6B29-F9D2-4467-B936-04FE81CD6866}" type="presParOf" srcId="{FCA8423D-CE0A-421D-BFD2-DDCB592EC9FD}" destId="{B99814E6-D16F-4B07-9CFD-16E18C2BDFC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C40AAF-E741-4D9E-B6DA-E07B341129E3}" type="doc">
      <dgm:prSet loTypeId="urn:microsoft.com/office/officeart/2005/8/layout/list1" loCatId="list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8BAE3C6-CAE7-4822-87B4-06B3A0EC7DC0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модернизация содержания  дополнительных профессиональных образовательных программ</a:t>
          </a:r>
        </a:p>
        <a:p>
          <a:pPr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2B3B5ECF-925C-4DD1-B373-5E3386C1450D}" type="parTrans" cxnId="{39EAAC5A-05A0-48E2-82FD-F8084162A45C}">
      <dgm:prSet/>
      <dgm:spPr/>
      <dgm:t>
        <a:bodyPr/>
        <a:lstStyle/>
        <a:p>
          <a:endParaRPr lang="ru-RU"/>
        </a:p>
      </dgm:t>
    </dgm:pt>
    <dgm:pt modelId="{5AF78061-8AB9-49C3-A826-7CB597809B1F}" type="sibTrans" cxnId="{39EAAC5A-05A0-48E2-82FD-F8084162A45C}">
      <dgm:prSet/>
      <dgm:spPr/>
      <dgm:t>
        <a:bodyPr/>
        <a:lstStyle/>
        <a:p>
          <a:endParaRPr lang="ru-RU"/>
        </a:p>
      </dgm:t>
    </dgm:pt>
    <dgm:pt modelId="{5AD20BCB-BB85-4461-B884-AEF2B769ACFA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внедрение современных форм и методов обучения</a:t>
          </a:r>
        </a:p>
        <a:p>
          <a:pPr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91460387-C64B-42F9-BAEA-E78717337A63}" type="parTrans" cxnId="{FAD3D991-9194-4C62-8796-A048727A21F2}">
      <dgm:prSet/>
      <dgm:spPr/>
      <dgm:t>
        <a:bodyPr/>
        <a:lstStyle/>
        <a:p>
          <a:endParaRPr lang="ru-RU"/>
        </a:p>
      </dgm:t>
    </dgm:pt>
    <dgm:pt modelId="{8A141096-0D84-4CCF-823B-A08A26456987}" type="sibTrans" cxnId="{FAD3D991-9194-4C62-8796-A048727A21F2}">
      <dgm:prSet/>
      <dgm:spPr/>
      <dgm:t>
        <a:bodyPr/>
        <a:lstStyle/>
        <a:p>
          <a:endParaRPr lang="ru-RU"/>
        </a:p>
      </dgm:t>
    </dgm:pt>
    <dgm:pt modelId="{7D52E55F-1640-41F7-A532-1F710F586EF6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развитие инфраструктуры обучения</a:t>
          </a:r>
        </a:p>
        <a:p>
          <a:pPr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E0A8BE6C-7453-40E5-8DB2-712932D032D3}" type="parTrans" cxnId="{999A919D-E3DF-42FE-9D75-AEB6DF1278AD}">
      <dgm:prSet/>
      <dgm:spPr/>
      <dgm:t>
        <a:bodyPr/>
        <a:lstStyle/>
        <a:p>
          <a:endParaRPr lang="ru-RU"/>
        </a:p>
      </dgm:t>
    </dgm:pt>
    <dgm:pt modelId="{476AAEC3-1C8D-4A2D-A395-0E82A920CAE4}" type="sibTrans" cxnId="{999A919D-E3DF-42FE-9D75-AEB6DF1278AD}">
      <dgm:prSet/>
      <dgm:spPr/>
      <dgm:t>
        <a:bodyPr/>
        <a:lstStyle/>
        <a:p>
          <a:endParaRPr lang="ru-RU"/>
        </a:p>
      </dgm:t>
    </dgm:pt>
    <dgm:pt modelId="{C6A6A5CC-3268-4F66-A284-2A70763A4418}" type="pres">
      <dgm:prSet presAssocID="{1DC40AAF-E741-4D9E-B6DA-E07B341129E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25F4C4-54C6-440A-A4BF-BCC6CD881771}" type="pres">
      <dgm:prSet presAssocID="{48BAE3C6-CAE7-4822-87B4-06B3A0EC7DC0}" presName="parentLin" presStyleCnt="0"/>
      <dgm:spPr/>
      <dgm:t>
        <a:bodyPr/>
        <a:lstStyle/>
        <a:p>
          <a:endParaRPr lang="ru-RU"/>
        </a:p>
      </dgm:t>
    </dgm:pt>
    <dgm:pt modelId="{0C13030A-CD96-41BF-8A89-9744C75D4410}" type="pres">
      <dgm:prSet presAssocID="{48BAE3C6-CAE7-4822-87B4-06B3A0EC7DC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E249644-ABCF-47F7-B283-B7FE3214CC5F}" type="pres">
      <dgm:prSet presAssocID="{48BAE3C6-CAE7-4822-87B4-06B3A0EC7DC0}" presName="parentText" presStyleLbl="node1" presStyleIdx="0" presStyleCnt="3" custScaleX="140393" custScaleY="2369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F2955-074C-445C-91C0-FB232C1E7CE5}" type="pres">
      <dgm:prSet presAssocID="{48BAE3C6-CAE7-4822-87B4-06B3A0EC7DC0}" presName="negativeSpace" presStyleCnt="0"/>
      <dgm:spPr/>
      <dgm:t>
        <a:bodyPr/>
        <a:lstStyle/>
        <a:p>
          <a:endParaRPr lang="ru-RU"/>
        </a:p>
      </dgm:t>
    </dgm:pt>
    <dgm:pt modelId="{D228B414-498F-46FF-98AC-572A1E371FDE}" type="pres">
      <dgm:prSet presAssocID="{48BAE3C6-CAE7-4822-87B4-06B3A0EC7DC0}" presName="childText" presStyleLbl="conFgAcc1" presStyleIdx="0" presStyleCnt="3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</dgm:spPr>
      <dgm:t>
        <a:bodyPr/>
        <a:lstStyle/>
        <a:p>
          <a:endParaRPr lang="ru-RU"/>
        </a:p>
      </dgm:t>
    </dgm:pt>
    <dgm:pt modelId="{46D5230F-AA18-4CFB-B6BA-2AC9CD035EF3}" type="pres">
      <dgm:prSet presAssocID="{5AF78061-8AB9-49C3-A826-7CB597809B1F}" presName="spaceBetweenRectangles" presStyleCnt="0"/>
      <dgm:spPr/>
      <dgm:t>
        <a:bodyPr/>
        <a:lstStyle/>
        <a:p>
          <a:endParaRPr lang="ru-RU"/>
        </a:p>
      </dgm:t>
    </dgm:pt>
    <dgm:pt modelId="{88EEC880-F067-4E4C-BDDA-73587FB24EC4}" type="pres">
      <dgm:prSet presAssocID="{5AD20BCB-BB85-4461-B884-AEF2B769ACFA}" presName="parentLin" presStyleCnt="0"/>
      <dgm:spPr/>
      <dgm:t>
        <a:bodyPr/>
        <a:lstStyle/>
        <a:p>
          <a:endParaRPr lang="ru-RU"/>
        </a:p>
      </dgm:t>
    </dgm:pt>
    <dgm:pt modelId="{BA62CD88-D2CC-4282-9A90-44F0C0CCF698}" type="pres">
      <dgm:prSet presAssocID="{5AD20BCB-BB85-4461-B884-AEF2B769ACF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13450F6-30AF-433F-A382-4E414C2CFD55}" type="pres">
      <dgm:prSet presAssocID="{5AD20BCB-BB85-4461-B884-AEF2B769ACFA}" presName="parentText" presStyleLbl="node1" presStyleIdx="1" presStyleCnt="3" custScaleX="133651" custScaleY="2328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9B69F-C51A-4AD7-9FFC-7AC1C8F9143B}" type="pres">
      <dgm:prSet presAssocID="{5AD20BCB-BB85-4461-B884-AEF2B769ACFA}" presName="negativeSpace" presStyleCnt="0"/>
      <dgm:spPr/>
      <dgm:t>
        <a:bodyPr/>
        <a:lstStyle/>
        <a:p>
          <a:endParaRPr lang="ru-RU"/>
        </a:p>
      </dgm:t>
    </dgm:pt>
    <dgm:pt modelId="{B10EE12C-A1D6-426B-A02A-ED13229878EA}" type="pres">
      <dgm:prSet presAssocID="{5AD20BCB-BB85-4461-B884-AEF2B769ACFA}" presName="childText" presStyleLbl="conFgAcc1" presStyleIdx="1" presStyleCnt="3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</dgm:spPr>
      <dgm:t>
        <a:bodyPr/>
        <a:lstStyle/>
        <a:p>
          <a:endParaRPr lang="ru-RU"/>
        </a:p>
      </dgm:t>
    </dgm:pt>
    <dgm:pt modelId="{E11F8591-01CE-45C0-839A-2800BFDD299A}" type="pres">
      <dgm:prSet presAssocID="{8A141096-0D84-4CCF-823B-A08A26456987}" presName="spaceBetweenRectangles" presStyleCnt="0"/>
      <dgm:spPr/>
      <dgm:t>
        <a:bodyPr/>
        <a:lstStyle/>
        <a:p>
          <a:endParaRPr lang="ru-RU"/>
        </a:p>
      </dgm:t>
    </dgm:pt>
    <dgm:pt modelId="{13F9A2BB-2BBD-4958-A881-C4EBC0542ACD}" type="pres">
      <dgm:prSet presAssocID="{7D52E55F-1640-41F7-A532-1F710F586EF6}" presName="parentLin" presStyleCnt="0"/>
      <dgm:spPr/>
      <dgm:t>
        <a:bodyPr/>
        <a:lstStyle/>
        <a:p>
          <a:endParaRPr lang="ru-RU"/>
        </a:p>
      </dgm:t>
    </dgm:pt>
    <dgm:pt modelId="{AB03489D-B3BC-4482-A063-EF0402FB9597}" type="pres">
      <dgm:prSet presAssocID="{7D52E55F-1640-41F7-A532-1F710F586EF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EBD8594-A5EF-4A38-B136-06C15BEB1A59}" type="pres">
      <dgm:prSet presAssocID="{7D52E55F-1640-41F7-A532-1F710F586EF6}" presName="parentText" presStyleLbl="node1" presStyleIdx="2" presStyleCnt="3" custScaleX="140227" custScaleY="2055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E181D-3911-4AA5-A525-D66EE9D1A863}" type="pres">
      <dgm:prSet presAssocID="{7D52E55F-1640-41F7-A532-1F710F586EF6}" presName="negativeSpace" presStyleCnt="0"/>
      <dgm:spPr/>
      <dgm:t>
        <a:bodyPr/>
        <a:lstStyle/>
        <a:p>
          <a:endParaRPr lang="ru-RU"/>
        </a:p>
      </dgm:t>
    </dgm:pt>
    <dgm:pt modelId="{769F9A69-6EBC-4603-9280-B9636545074B}" type="pres">
      <dgm:prSet presAssocID="{7D52E55F-1640-41F7-A532-1F710F586EF6}" presName="childText" presStyleLbl="conFgAcc1" presStyleIdx="2" presStyleCnt="3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</dgm:spPr>
      <dgm:t>
        <a:bodyPr/>
        <a:lstStyle/>
        <a:p>
          <a:endParaRPr lang="ru-RU"/>
        </a:p>
      </dgm:t>
    </dgm:pt>
  </dgm:ptLst>
  <dgm:cxnLst>
    <dgm:cxn modelId="{2302CF29-5CD9-4E10-83B4-DB092419EB10}" type="presOf" srcId="{1DC40AAF-E741-4D9E-B6DA-E07B341129E3}" destId="{C6A6A5CC-3268-4F66-A284-2A70763A4418}" srcOrd="0" destOrd="0" presId="urn:microsoft.com/office/officeart/2005/8/layout/list1"/>
    <dgm:cxn modelId="{1D883C47-696A-430D-A2C7-7F0E2354AE4E}" type="presOf" srcId="{5AD20BCB-BB85-4461-B884-AEF2B769ACFA}" destId="{BA62CD88-D2CC-4282-9A90-44F0C0CCF698}" srcOrd="0" destOrd="0" presId="urn:microsoft.com/office/officeart/2005/8/layout/list1"/>
    <dgm:cxn modelId="{C4F07FDE-FF5D-46CD-AC8E-81C4261E9FAA}" type="presOf" srcId="{48BAE3C6-CAE7-4822-87B4-06B3A0EC7DC0}" destId="{EE249644-ABCF-47F7-B283-B7FE3214CC5F}" srcOrd="1" destOrd="0" presId="urn:microsoft.com/office/officeart/2005/8/layout/list1"/>
    <dgm:cxn modelId="{FABEF2B9-6247-4F6D-AE72-53141ECD2159}" type="presOf" srcId="{7D52E55F-1640-41F7-A532-1F710F586EF6}" destId="{AB03489D-B3BC-4482-A063-EF0402FB9597}" srcOrd="0" destOrd="0" presId="urn:microsoft.com/office/officeart/2005/8/layout/list1"/>
    <dgm:cxn modelId="{39EAAC5A-05A0-48E2-82FD-F8084162A45C}" srcId="{1DC40AAF-E741-4D9E-B6DA-E07B341129E3}" destId="{48BAE3C6-CAE7-4822-87B4-06B3A0EC7DC0}" srcOrd="0" destOrd="0" parTransId="{2B3B5ECF-925C-4DD1-B373-5E3386C1450D}" sibTransId="{5AF78061-8AB9-49C3-A826-7CB597809B1F}"/>
    <dgm:cxn modelId="{FAD3D991-9194-4C62-8796-A048727A21F2}" srcId="{1DC40AAF-E741-4D9E-B6DA-E07B341129E3}" destId="{5AD20BCB-BB85-4461-B884-AEF2B769ACFA}" srcOrd="1" destOrd="0" parTransId="{91460387-C64B-42F9-BAEA-E78717337A63}" sibTransId="{8A141096-0D84-4CCF-823B-A08A26456987}"/>
    <dgm:cxn modelId="{A71D1D5E-194E-4A9A-B0D6-AFF1F72F2FE4}" type="presOf" srcId="{48BAE3C6-CAE7-4822-87B4-06B3A0EC7DC0}" destId="{0C13030A-CD96-41BF-8A89-9744C75D4410}" srcOrd="0" destOrd="0" presId="urn:microsoft.com/office/officeart/2005/8/layout/list1"/>
    <dgm:cxn modelId="{1C0D6A1C-E145-4763-AF6C-5734E4A49BB5}" type="presOf" srcId="{5AD20BCB-BB85-4461-B884-AEF2B769ACFA}" destId="{313450F6-30AF-433F-A382-4E414C2CFD55}" srcOrd="1" destOrd="0" presId="urn:microsoft.com/office/officeart/2005/8/layout/list1"/>
    <dgm:cxn modelId="{999A919D-E3DF-42FE-9D75-AEB6DF1278AD}" srcId="{1DC40AAF-E741-4D9E-B6DA-E07B341129E3}" destId="{7D52E55F-1640-41F7-A532-1F710F586EF6}" srcOrd="2" destOrd="0" parTransId="{E0A8BE6C-7453-40E5-8DB2-712932D032D3}" sibTransId="{476AAEC3-1C8D-4A2D-A395-0E82A920CAE4}"/>
    <dgm:cxn modelId="{F9AC8A48-A8FC-4380-A742-F79BEAE2067B}" type="presOf" srcId="{7D52E55F-1640-41F7-A532-1F710F586EF6}" destId="{5EBD8594-A5EF-4A38-B136-06C15BEB1A59}" srcOrd="1" destOrd="0" presId="urn:microsoft.com/office/officeart/2005/8/layout/list1"/>
    <dgm:cxn modelId="{C5045E34-47CD-4552-BA52-C629DE9D9F6C}" type="presParOf" srcId="{C6A6A5CC-3268-4F66-A284-2A70763A4418}" destId="{AF25F4C4-54C6-440A-A4BF-BCC6CD881771}" srcOrd="0" destOrd="0" presId="urn:microsoft.com/office/officeart/2005/8/layout/list1"/>
    <dgm:cxn modelId="{666DF4F4-185F-4A69-BD23-5AAAD71A087B}" type="presParOf" srcId="{AF25F4C4-54C6-440A-A4BF-BCC6CD881771}" destId="{0C13030A-CD96-41BF-8A89-9744C75D4410}" srcOrd="0" destOrd="0" presId="urn:microsoft.com/office/officeart/2005/8/layout/list1"/>
    <dgm:cxn modelId="{19AE66BD-B19A-48B5-8128-623291FEC227}" type="presParOf" srcId="{AF25F4C4-54C6-440A-A4BF-BCC6CD881771}" destId="{EE249644-ABCF-47F7-B283-B7FE3214CC5F}" srcOrd="1" destOrd="0" presId="urn:microsoft.com/office/officeart/2005/8/layout/list1"/>
    <dgm:cxn modelId="{C6019B79-CE77-4ACD-9582-323AF9BE4476}" type="presParOf" srcId="{C6A6A5CC-3268-4F66-A284-2A70763A4418}" destId="{55AF2955-074C-445C-91C0-FB232C1E7CE5}" srcOrd="1" destOrd="0" presId="urn:microsoft.com/office/officeart/2005/8/layout/list1"/>
    <dgm:cxn modelId="{D25ED41D-6D20-489C-B588-C32833AD9F39}" type="presParOf" srcId="{C6A6A5CC-3268-4F66-A284-2A70763A4418}" destId="{D228B414-498F-46FF-98AC-572A1E371FDE}" srcOrd="2" destOrd="0" presId="urn:microsoft.com/office/officeart/2005/8/layout/list1"/>
    <dgm:cxn modelId="{F8BD4583-6192-49A2-8540-2529AF12E9ED}" type="presParOf" srcId="{C6A6A5CC-3268-4F66-A284-2A70763A4418}" destId="{46D5230F-AA18-4CFB-B6BA-2AC9CD035EF3}" srcOrd="3" destOrd="0" presId="urn:microsoft.com/office/officeart/2005/8/layout/list1"/>
    <dgm:cxn modelId="{C54FFE20-F9C5-4CC1-A4AD-7F5816910F00}" type="presParOf" srcId="{C6A6A5CC-3268-4F66-A284-2A70763A4418}" destId="{88EEC880-F067-4E4C-BDDA-73587FB24EC4}" srcOrd="4" destOrd="0" presId="urn:microsoft.com/office/officeart/2005/8/layout/list1"/>
    <dgm:cxn modelId="{8761756C-F053-4C73-84A4-F1B3760D32D2}" type="presParOf" srcId="{88EEC880-F067-4E4C-BDDA-73587FB24EC4}" destId="{BA62CD88-D2CC-4282-9A90-44F0C0CCF698}" srcOrd="0" destOrd="0" presId="urn:microsoft.com/office/officeart/2005/8/layout/list1"/>
    <dgm:cxn modelId="{288FE5CA-A1FB-40C3-B233-13177C092C28}" type="presParOf" srcId="{88EEC880-F067-4E4C-BDDA-73587FB24EC4}" destId="{313450F6-30AF-433F-A382-4E414C2CFD55}" srcOrd="1" destOrd="0" presId="urn:microsoft.com/office/officeart/2005/8/layout/list1"/>
    <dgm:cxn modelId="{7009CF2F-5A9F-48D9-B3D4-CBA7FC40C26E}" type="presParOf" srcId="{C6A6A5CC-3268-4F66-A284-2A70763A4418}" destId="{DA99B69F-C51A-4AD7-9FFC-7AC1C8F9143B}" srcOrd="5" destOrd="0" presId="urn:microsoft.com/office/officeart/2005/8/layout/list1"/>
    <dgm:cxn modelId="{F32CB46B-C807-43B2-8C99-D12BAC75CB6D}" type="presParOf" srcId="{C6A6A5CC-3268-4F66-A284-2A70763A4418}" destId="{B10EE12C-A1D6-426B-A02A-ED13229878EA}" srcOrd="6" destOrd="0" presId="urn:microsoft.com/office/officeart/2005/8/layout/list1"/>
    <dgm:cxn modelId="{806ABECB-DC76-40E1-8CDF-CD3EB4B7DC05}" type="presParOf" srcId="{C6A6A5CC-3268-4F66-A284-2A70763A4418}" destId="{E11F8591-01CE-45C0-839A-2800BFDD299A}" srcOrd="7" destOrd="0" presId="urn:microsoft.com/office/officeart/2005/8/layout/list1"/>
    <dgm:cxn modelId="{CA2EB631-BEB8-4E8C-AE60-8D002F5BC0A6}" type="presParOf" srcId="{C6A6A5CC-3268-4F66-A284-2A70763A4418}" destId="{13F9A2BB-2BBD-4958-A881-C4EBC0542ACD}" srcOrd="8" destOrd="0" presId="urn:microsoft.com/office/officeart/2005/8/layout/list1"/>
    <dgm:cxn modelId="{D11F9D2F-4AF6-4AA9-A5A5-0BCA40201E38}" type="presParOf" srcId="{13F9A2BB-2BBD-4958-A881-C4EBC0542ACD}" destId="{AB03489D-B3BC-4482-A063-EF0402FB9597}" srcOrd="0" destOrd="0" presId="urn:microsoft.com/office/officeart/2005/8/layout/list1"/>
    <dgm:cxn modelId="{325B7B2A-A1C4-47FE-8432-15FD649839C6}" type="presParOf" srcId="{13F9A2BB-2BBD-4958-A881-C4EBC0542ACD}" destId="{5EBD8594-A5EF-4A38-B136-06C15BEB1A59}" srcOrd="1" destOrd="0" presId="urn:microsoft.com/office/officeart/2005/8/layout/list1"/>
    <dgm:cxn modelId="{5AA8CB27-ABA3-4E5E-B279-ABEDBE45F6A6}" type="presParOf" srcId="{C6A6A5CC-3268-4F66-A284-2A70763A4418}" destId="{F47E181D-3911-4AA5-A525-D66EE9D1A863}" srcOrd="9" destOrd="0" presId="urn:microsoft.com/office/officeart/2005/8/layout/list1"/>
    <dgm:cxn modelId="{F19BAB86-CC9F-4BC2-B54E-255345451F16}" type="presParOf" srcId="{C6A6A5CC-3268-4F66-A284-2A70763A4418}" destId="{769F9A69-6EBC-4603-9280-B9636545074B}" srcOrd="10" destOrd="0" presId="urn:microsoft.com/office/officeart/2005/8/layout/list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1CD585-F7BC-4A27-A234-FD9CAAB6C32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C304FBC-D334-4BB1-AF95-7923C5280782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66"/>
              </a:solidFill>
            </a:rPr>
            <a:t>Модульное обучение</a:t>
          </a:r>
          <a:endParaRPr lang="ru-RU" b="1" dirty="0">
            <a:solidFill>
              <a:srgbClr val="000066"/>
            </a:solidFill>
          </a:endParaRPr>
        </a:p>
      </dgm:t>
    </dgm:pt>
    <dgm:pt modelId="{64EB7763-5877-486A-ADA1-CD98D1F4C36F}" type="parTrans" cxnId="{829B626D-CE1B-4FA0-A9A9-FB7AB2983CD0}">
      <dgm:prSet/>
      <dgm:spPr/>
      <dgm:t>
        <a:bodyPr/>
        <a:lstStyle/>
        <a:p>
          <a:endParaRPr lang="ru-RU"/>
        </a:p>
      </dgm:t>
    </dgm:pt>
    <dgm:pt modelId="{9E0C62E1-262B-44B8-B8F5-BA49BB1AC47F}" type="sibTrans" cxnId="{829B626D-CE1B-4FA0-A9A9-FB7AB2983CD0}">
      <dgm:prSet/>
      <dgm:spPr/>
      <dgm:t>
        <a:bodyPr/>
        <a:lstStyle/>
        <a:p>
          <a:endParaRPr lang="ru-RU"/>
        </a:p>
      </dgm:t>
    </dgm:pt>
    <dgm:pt modelId="{258E8E4F-AE65-42E5-97F0-0E986F8BD9B4}">
      <dgm:prSet phldrT="[Текст]" custT="1"/>
      <dgm:spPr>
        <a:solidFill>
          <a:srgbClr val="DBFBF9"/>
        </a:solidFill>
      </dgm:spPr>
      <dgm:t>
        <a:bodyPr/>
        <a:lstStyle/>
        <a:p>
          <a:r>
            <a:rPr lang="ru-RU" sz="1800" b="1" dirty="0" smtClean="0">
              <a:solidFill>
                <a:srgbClr val="000066"/>
              </a:solidFill>
            </a:rPr>
            <a:t>индивидуальные учебные планы</a:t>
          </a:r>
          <a:endParaRPr lang="ru-RU" sz="1800" b="1" dirty="0">
            <a:solidFill>
              <a:srgbClr val="000066"/>
            </a:solidFill>
          </a:endParaRPr>
        </a:p>
      </dgm:t>
    </dgm:pt>
    <dgm:pt modelId="{72C59BA3-9073-4D31-A028-63A03A78B64B}" type="parTrans" cxnId="{62C0FBC0-A017-4796-B536-4BBA3C5D1851}">
      <dgm:prSet/>
      <dgm:spPr/>
      <dgm:t>
        <a:bodyPr/>
        <a:lstStyle/>
        <a:p>
          <a:endParaRPr lang="ru-RU"/>
        </a:p>
      </dgm:t>
    </dgm:pt>
    <dgm:pt modelId="{180A67F3-D5A7-42A7-85D6-27C859E186D6}" type="sibTrans" cxnId="{62C0FBC0-A017-4796-B536-4BBA3C5D1851}">
      <dgm:prSet/>
      <dgm:spPr/>
      <dgm:t>
        <a:bodyPr/>
        <a:lstStyle/>
        <a:p>
          <a:endParaRPr lang="ru-RU"/>
        </a:p>
      </dgm:t>
    </dgm:pt>
    <dgm:pt modelId="{E37CC7AE-9BCB-4B6E-9A14-34A76B10DED4}">
      <dgm:prSet phldrT="[Текст]" custT="1"/>
      <dgm:spPr>
        <a:solidFill>
          <a:srgbClr val="DBFBF9"/>
        </a:solidFill>
      </dgm:spPr>
      <dgm:t>
        <a:bodyPr/>
        <a:lstStyle/>
        <a:p>
          <a:r>
            <a:rPr lang="ru-RU" sz="1800" b="1" dirty="0" smtClean="0">
              <a:solidFill>
                <a:srgbClr val="000066"/>
              </a:solidFill>
            </a:rPr>
            <a:t>обучение при малой комплектности групп</a:t>
          </a:r>
          <a:endParaRPr lang="ru-RU" sz="1800" b="1" dirty="0">
            <a:solidFill>
              <a:srgbClr val="000066"/>
            </a:solidFill>
          </a:endParaRPr>
        </a:p>
      </dgm:t>
    </dgm:pt>
    <dgm:pt modelId="{4B7CE9BC-CFAB-4812-B4E7-C5DA122FC4E6}" type="parTrans" cxnId="{7AD57718-460F-4407-AE12-3051CE78751A}">
      <dgm:prSet/>
      <dgm:spPr/>
      <dgm:t>
        <a:bodyPr/>
        <a:lstStyle/>
        <a:p>
          <a:endParaRPr lang="ru-RU"/>
        </a:p>
      </dgm:t>
    </dgm:pt>
    <dgm:pt modelId="{EC45931D-42ED-4E0A-8B6D-EB5DA9A0AAE4}" type="sibTrans" cxnId="{7AD57718-460F-4407-AE12-3051CE78751A}">
      <dgm:prSet/>
      <dgm:spPr/>
      <dgm:t>
        <a:bodyPr/>
        <a:lstStyle/>
        <a:p>
          <a:endParaRPr lang="ru-RU"/>
        </a:p>
      </dgm:t>
    </dgm:pt>
    <dgm:pt modelId="{EEB684A5-3501-438D-AC37-37946B2E02A6}">
      <dgm:prSet phldrT="[Текст]" custT="1"/>
      <dgm:spPr>
        <a:solidFill>
          <a:srgbClr val="DBFBF9"/>
        </a:solidFill>
      </dgm:spPr>
      <dgm:t>
        <a:bodyPr/>
        <a:lstStyle/>
        <a:p>
          <a:r>
            <a:rPr lang="ru-RU" sz="1800" b="1" dirty="0" smtClean="0">
              <a:solidFill>
                <a:srgbClr val="000066"/>
              </a:solidFill>
            </a:rPr>
            <a:t>индивидуальное обучение по редким штатным должностям</a:t>
          </a:r>
          <a:endParaRPr lang="ru-RU" sz="1800" b="1" dirty="0">
            <a:solidFill>
              <a:srgbClr val="000066"/>
            </a:solidFill>
          </a:endParaRPr>
        </a:p>
      </dgm:t>
    </dgm:pt>
    <dgm:pt modelId="{67527380-9D46-498D-A19B-AE9E4BFD9926}" type="parTrans" cxnId="{3E7D80C0-A257-4EF0-B955-868E97897F0A}">
      <dgm:prSet/>
      <dgm:spPr/>
      <dgm:t>
        <a:bodyPr/>
        <a:lstStyle/>
        <a:p>
          <a:endParaRPr lang="ru-RU"/>
        </a:p>
      </dgm:t>
    </dgm:pt>
    <dgm:pt modelId="{BAF3AE95-B705-4944-AA0E-9126347016FD}" type="sibTrans" cxnId="{3E7D80C0-A257-4EF0-B955-868E97897F0A}">
      <dgm:prSet/>
      <dgm:spPr/>
      <dgm:t>
        <a:bodyPr/>
        <a:lstStyle/>
        <a:p>
          <a:endParaRPr lang="ru-RU"/>
        </a:p>
      </dgm:t>
    </dgm:pt>
    <dgm:pt modelId="{6396B51B-F8B6-4E96-A83A-6592E9636D9A}">
      <dgm:prSet phldrT="[Текст]" custT="1"/>
      <dgm:spPr>
        <a:solidFill>
          <a:srgbClr val="DBFBF9"/>
        </a:solidFill>
      </dgm:spPr>
      <dgm:t>
        <a:bodyPr/>
        <a:lstStyle/>
        <a:p>
          <a:r>
            <a:rPr lang="ru-RU" sz="1800" b="1" dirty="0" smtClean="0">
              <a:solidFill>
                <a:srgbClr val="000066"/>
              </a:solidFill>
              <a:latin typeface="+mn-lt"/>
              <a:cs typeface="Arial" charset="0"/>
            </a:rPr>
            <a:t>изучение модулей в индивидуальном временном режиме</a:t>
          </a:r>
          <a:endParaRPr lang="ru-RU" sz="1800" b="1" dirty="0">
            <a:solidFill>
              <a:srgbClr val="000066"/>
            </a:solidFill>
            <a:latin typeface="+mn-lt"/>
          </a:endParaRPr>
        </a:p>
      </dgm:t>
    </dgm:pt>
    <dgm:pt modelId="{54E0FD1B-90C5-45F4-A388-19C778CE226D}" type="parTrans" cxnId="{0CD5750A-1674-43A2-B017-3CCC3F85FC06}">
      <dgm:prSet/>
      <dgm:spPr/>
      <dgm:t>
        <a:bodyPr/>
        <a:lstStyle/>
        <a:p>
          <a:endParaRPr lang="ru-RU"/>
        </a:p>
      </dgm:t>
    </dgm:pt>
    <dgm:pt modelId="{8792C924-2ACB-4F4E-AF14-D5FF9737809D}" type="sibTrans" cxnId="{0CD5750A-1674-43A2-B017-3CCC3F85FC06}">
      <dgm:prSet/>
      <dgm:spPr/>
      <dgm:t>
        <a:bodyPr/>
        <a:lstStyle/>
        <a:p>
          <a:endParaRPr lang="ru-RU"/>
        </a:p>
      </dgm:t>
    </dgm:pt>
    <dgm:pt modelId="{7FEFD3CC-87DC-49BC-B8FA-AED37385B100}">
      <dgm:prSet custT="1"/>
      <dgm:spPr>
        <a:solidFill>
          <a:srgbClr val="DBFBF9"/>
        </a:solidFill>
      </dgm:spPr>
      <dgm:t>
        <a:bodyPr/>
        <a:lstStyle/>
        <a:p>
          <a:r>
            <a:rPr lang="ru-RU" sz="1800" b="1" dirty="0" smtClean="0">
              <a:solidFill>
                <a:srgbClr val="000066"/>
              </a:solidFill>
            </a:rPr>
            <a:t>применение системы зачетных единиц</a:t>
          </a:r>
          <a:endParaRPr lang="ru-RU" sz="1800" b="1" dirty="0">
            <a:solidFill>
              <a:srgbClr val="000066"/>
            </a:solidFill>
          </a:endParaRPr>
        </a:p>
      </dgm:t>
    </dgm:pt>
    <dgm:pt modelId="{025F0276-FB20-4985-9247-4E226F6C0DE6}" type="parTrans" cxnId="{0926C942-58F4-4509-A511-8F1FF12C0D33}">
      <dgm:prSet/>
      <dgm:spPr/>
      <dgm:t>
        <a:bodyPr/>
        <a:lstStyle/>
        <a:p>
          <a:endParaRPr lang="ru-RU"/>
        </a:p>
      </dgm:t>
    </dgm:pt>
    <dgm:pt modelId="{3CDCB41D-EDB7-4286-8C65-C5EDEC66F63F}" type="sibTrans" cxnId="{0926C942-58F4-4509-A511-8F1FF12C0D33}">
      <dgm:prSet/>
      <dgm:spPr/>
      <dgm:t>
        <a:bodyPr/>
        <a:lstStyle/>
        <a:p>
          <a:endParaRPr lang="ru-RU"/>
        </a:p>
      </dgm:t>
    </dgm:pt>
    <dgm:pt modelId="{7E1DCDF3-1207-464D-A6FD-B4655F7E8BD3}" type="pres">
      <dgm:prSet presAssocID="{C71CD585-F7BC-4A27-A234-FD9CAAB6C32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A180D5-DACE-4E8E-933F-4BE3059E8FD0}" type="pres">
      <dgm:prSet presAssocID="{CC304FBC-D334-4BB1-AF95-7923C5280782}" presName="centerShape" presStyleLbl="node0" presStyleIdx="0" presStyleCnt="1" custScaleX="171284" custScaleY="129292" custLinFactNeighborX="-1662" custLinFactNeighborY="1661"/>
      <dgm:spPr/>
      <dgm:t>
        <a:bodyPr/>
        <a:lstStyle/>
        <a:p>
          <a:endParaRPr lang="ru-RU"/>
        </a:p>
      </dgm:t>
    </dgm:pt>
    <dgm:pt modelId="{8FCE5F86-5ABD-4ED8-BD18-E38292369416}" type="pres">
      <dgm:prSet presAssocID="{72C59BA3-9073-4D31-A028-63A03A78B64B}" presName="parTrans" presStyleLbl="sibTrans2D1" presStyleIdx="0" presStyleCnt="5"/>
      <dgm:spPr/>
      <dgm:t>
        <a:bodyPr/>
        <a:lstStyle/>
        <a:p>
          <a:endParaRPr lang="ru-RU"/>
        </a:p>
      </dgm:t>
    </dgm:pt>
    <dgm:pt modelId="{594ECE88-316E-46B2-BB56-EE8B81E09A9A}" type="pres">
      <dgm:prSet presAssocID="{72C59BA3-9073-4D31-A028-63A03A78B64B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0AD309F-6D63-4A1F-86E5-A3DC80E4F0DF}" type="pres">
      <dgm:prSet presAssocID="{258E8E4F-AE65-42E5-97F0-0E986F8BD9B4}" presName="node" presStyleLbl="node1" presStyleIdx="0" presStyleCnt="5" custScaleX="180743" custScaleY="100504" custRadScaleRad="100075" custRadScaleInc="-5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17B93-DAD7-4C8F-BBDE-FE092C228603}" type="pres">
      <dgm:prSet presAssocID="{025F0276-FB20-4985-9247-4E226F6C0DE6}" presName="parTrans" presStyleLbl="sibTrans2D1" presStyleIdx="1" presStyleCnt="5"/>
      <dgm:spPr/>
      <dgm:t>
        <a:bodyPr/>
        <a:lstStyle/>
        <a:p>
          <a:endParaRPr lang="ru-RU"/>
        </a:p>
      </dgm:t>
    </dgm:pt>
    <dgm:pt modelId="{CF80CDD9-A685-493A-8B29-D993EB7E3BCC}" type="pres">
      <dgm:prSet presAssocID="{025F0276-FB20-4985-9247-4E226F6C0DE6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F5620F0-1392-43D0-95CA-FAF3B5766E5D}" type="pres">
      <dgm:prSet presAssocID="{7FEFD3CC-87DC-49BC-B8FA-AED37385B100}" presName="node" presStyleLbl="node1" presStyleIdx="1" presStyleCnt="5" custScaleX="175313" custScaleY="96295" custRadScaleRad="139689" custRadScaleInc="-6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8743D-EFB0-4045-AD79-FE3CB6EAAC35}" type="pres">
      <dgm:prSet presAssocID="{4B7CE9BC-CFAB-4812-B4E7-C5DA122FC4E6}" presName="parTrans" presStyleLbl="sibTrans2D1" presStyleIdx="2" presStyleCnt="5"/>
      <dgm:spPr/>
      <dgm:t>
        <a:bodyPr/>
        <a:lstStyle/>
        <a:p>
          <a:endParaRPr lang="ru-RU"/>
        </a:p>
      </dgm:t>
    </dgm:pt>
    <dgm:pt modelId="{9622B9C3-2F6D-4DCC-A3C3-A7AE4028A787}" type="pres">
      <dgm:prSet presAssocID="{4B7CE9BC-CFAB-4812-B4E7-C5DA122FC4E6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E101DEA-8E87-4209-BE82-704FE78C8F07}" type="pres">
      <dgm:prSet presAssocID="{E37CC7AE-9BCB-4B6E-9A14-34A76B10DED4}" presName="node" presStyleLbl="node1" presStyleIdx="2" presStyleCnt="5" custScaleX="188783" custScaleY="96434" custRadScaleRad="137892" custRadScaleInc="-58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91AEF-91CB-4192-BA42-C6AC4C211DBF}" type="pres">
      <dgm:prSet presAssocID="{67527380-9D46-498D-A19B-AE9E4BFD9926}" presName="parTrans" presStyleLbl="sibTrans2D1" presStyleIdx="3" presStyleCnt="5"/>
      <dgm:spPr/>
      <dgm:t>
        <a:bodyPr/>
        <a:lstStyle/>
        <a:p>
          <a:endParaRPr lang="ru-RU"/>
        </a:p>
      </dgm:t>
    </dgm:pt>
    <dgm:pt modelId="{13DA187C-5063-4D7B-B20E-A18FE4AEBDCF}" type="pres">
      <dgm:prSet presAssocID="{67527380-9D46-498D-A19B-AE9E4BFD992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C6FCDFF-87F5-410B-9805-3795ABBA9C72}" type="pres">
      <dgm:prSet presAssocID="{EEB684A5-3501-438D-AC37-37946B2E02A6}" presName="node" presStyleLbl="node1" presStyleIdx="3" presStyleCnt="5" custScaleX="188611" custScaleY="99954" custRadScaleRad="140337" custRadScaleInc="63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3FA16-B289-4095-8240-B497BDC86060}" type="pres">
      <dgm:prSet presAssocID="{54E0FD1B-90C5-45F4-A388-19C778CE226D}" presName="parTrans" presStyleLbl="sibTrans2D1" presStyleIdx="4" presStyleCnt="5"/>
      <dgm:spPr/>
      <dgm:t>
        <a:bodyPr/>
        <a:lstStyle/>
        <a:p>
          <a:endParaRPr lang="ru-RU"/>
        </a:p>
      </dgm:t>
    </dgm:pt>
    <dgm:pt modelId="{EBED266C-8541-406C-9F33-1CC36E2C4421}" type="pres">
      <dgm:prSet presAssocID="{54E0FD1B-90C5-45F4-A388-19C778CE226D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C23621E5-85A7-4882-934D-9598921C48A6}" type="pres">
      <dgm:prSet presAssocID="{6396B51B-F8B6-4E96-A83A-6592E9636D9A}" presName="node" presStyleLbl="node1" presStyleIdx="4" presStyleCnt="5" custScaleX="173791" custScaleY="93696" custRadScaleRad="146104" custRadScaleInc="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60C5E0-BBE1-4D44-A3F6-4863C5CF9FF7}" type="presOf" srcId="{54E0FD1B-90C5-45F4-A388-19C778CE226D}" destId="{EBED266C-8541-406C-9F33-1CC36E2C4421}" srcOrd="1" destOrd="0" presId="urn:microsoft.com/office/officeart/2005/8/layout/radial5"/>
    <dgm:cxn modelId="{85E96F6A-B536-4BB1-900D-544714F6AC00}" type="presOf" srcId="{258E8E4F-AE65-42E5-97F0-0E986F8BD9B4}" destId="{60AD309F-6D63-4A1F-86E5-A3DC80E4F0DF}" srcOrd="0" destOrd="0" presId="urn:microsoft.com/office/officeart/2005/8/layout/radial5"/>
    <dgm:cxn modelId="{829B626D-CE1B-4FA0-A9A9-FB7AB2983CD0}" srcId="{C71CD585-F7BC-4A27-A234-FD9CAAB6C324}" destId="{CC304FBC-D334-4BB1-AF95-7923C5280782}" srcOrd="0" destOrd="0" parTransId="{64EB7763-5877-486A-ADA1-CD98D1F4C36F}" sibTransId="{9E0C62E1-262B-44B8-B8F5-BA49BB1AC47F}"/>
    <dgm:cxn modelId="{CB1AFDC7-3D0D-44AF-977B-F21244E31BF3}" type="presOf" srcId="{54E0FD1B-90C5-45F4-A388-19C778CE226D}" destId="{ED83FA16-B289-4095-8240-B497BDC86060}" srcOrd="0" destOrd="0" presId="urn:microsoft.com/office/officeart/2005/8/layout/radial5"/>
    <dgm:cxn modelId="{68829BB8-5277-4130-935B-A20F1C827101}" type="presOf" srcId="{72C59BA3-9073-4D31-A028-63A03A78B64B}" destId="{8FCE5F86-5ABD-4ED8-BD18-E38292369416}" srcOrd="0" destOrd="0" presId="urn:microsoft.com/office/officeart/2005/8/layout/radial5"/>
    <dgm:cxn modelId="{0926C942-58F4-4509-A511-8F1FF12C0D33}" srcId="{CC304FBC-D334-4BB1-AF95-7923C5280782}" destId="{7FEFD3CC-87DC-49BC-B8FA-AED37385B100}" srcOrd="1" destOrd="0" parTransId="{025F0276-FB20-4985-9247-4E226F6C0DE6}" sibTransId="{3CDCB41D-EDB7-4286-8C65-C5EDEC66F63F}"/>
    <dgm:cxn modelId="{86080A57-4A85-4C62-8173-AC24A8F54F62}" type="presOf" srcId="{4B7CE9BC-CFAB-4812-B4E7-C5DA122FC4E6}" destId="{73F8743D-EFB0-4045-AD79-FE3CB6EAAC35}" srcOrd="0" destOrd="0" presId="urn:microsoft.com/office/officeart/2005/8/layout/radial5"/>
    <dgm:cxn modelId="{E4BA0B0D-B2C8-4F3D-84EC-95532CDDC41E}" type="presOf" srcId="{C71CD585-F7BC-4A27-A234-FD9CAAB6C324}" destId="{7E1DCDF3-1207-464D-A6FD-B4655F7E8BD3}" srcOrd="0" destOrd="0" presId="urn:microsoft.com/office/officeart/2005/8/layout/radial5"/>
    <dgm:cxn modelId="{ACD31583-A282-42B0-A7C2-4624AED5EF54}" type="presOf" srcId="{E37CC7AE-9BCB-4B6E-9A14-34A76B10DED4}" destId="{9E101DEA-8E87-4209-BE82-704FE78C8F07}" srcOrd="0" destOrd="0" presId="urn:microsoft.com/office/officeart/2005/8/layout/radial5"/>
    <dgm:cxn modelId="{3E7D80C0-A257-4EF0-B955-868E97897F0A}" srcId="{CC304FBC-D334-4BB1-AF95-7923C5280782}" destId="{EEB684A5-3501-438D-AC37-37946B2E02A6}" srcOrd="3" destOrd="0" parTransId="{67527380-9D46-498D-A19B-AE9E4BFD9926}" sibTransId="{BAF3AE95-B705-4944-AA0E-9126347016FD}"/>
    <dgm:cxn modelId="{0CD5750A-1674-43A2-B017-3CCC3F85FC06}" srcId="{CC304FBC-D334-4BB1-AF95-7923C5280782}" destId="{6396B51B-F8B6-4E96-A83A-6592E9636D9A}" srcOrd="4" destOrd="0" parTransId="{54E0FD1B-90C5-45F4-A388-19C778CE226D}" sibTransId="{8792C924-2ACB-4F4E-AF14-D5FF9737809D}"/>
    <dgm:cxn modelId="{08D68A91-5404-4008-9119-EFFD7CE5513D}" type="presOf" srcId="{CC304FBC-D334-4BB1-AF95-7923C5280782}" destId="{05A180D5-DACE-4E8E-933F-4BE3059E8FD0}" srcOrd="0" destOrd="0" presId="urn:microsoft.com/office/officeart/2005/8/layout/radial5"/>
    <dgm:cxn modelId="{890E2A3E-6CD1-445F-8F2D-9B1CB3CF457F}" type="presOf" srcId="{EEB684A5-3501-438D-AC37-37946B2E02A6}" destId="{BC6FCDFF-87F5-410B-9805-3795ABBA9C72}" srcOrd="0" destOrd="0" presId="urn:microsoft.com/office/officeart/2005/8/layout/radial5"/>
    <dgm:cxn modelId="{6308DE5D-70A5-4D7D-ADC7-413E990F0A0E}" type="presOf" srcId="{67527380-9D46-498D-A19B-AE9E4BFD9926}" destId="{13DA187C-5063-4D7B-B20E-A18FE4AEBDCF}" srcOrd="1" destOrd="0" presId="urn:microsoft.com/office/officeart/2005/8/layout/radial5"/>
    <dgm:cxn modelId="{7AD57718-460F-4407-AE12-3051CE78751A}" srcId="{CC304FBC-D334-4BB1-AF95-7923C5280782}" destId="{E37CC7AE-9BCB-4B6E-9A14-34A76B10DED4}" srcOrd="2" destOrd="0" parTransId="{4B7CE9BC-CFAB-4812-B4E7-C5DA122FC4E6}" sibTransId="{EC45931D-42ED-4E0A-8B6D-EB5DA9A0AAE4}"/>
    <dgm:cxn modelId="{AEAF556D-E956-4DE6-BD75-793483FCE801}" type="presOf" srcId="{67527380-9D46-498D-A19B-AE9E4BFD9926}" destId="{79F91AEF-91CB-4192-BA42-C6AC4C211DBF}" srcOrd="0" destOrd="0" presId="urn:microsoft.com/office/officeart/2005/8/layout/radial5"/>
    <dgm:cxn modelId="{08B5AB95-37F4-49E2-B4B7-7DF38EA0DF0B}" type="presOf" srcId="{025F0276-FB20-4985-9247-4E226F6C0DE6}" destId="{CF80CDD9-A685-493A-8B29-D993EB7E3BCC}" srcOrd="1" destOrd="0" presId="urn:microsoft.com/office/officeart/2005/8/layout/radial5"/>
    <dgm:cxn modelId="{66CFF4FB-DF8A-484D-AEB2-24CF72A1353A}" type="presOf" srcId="{6396B51B-F8B6-4E96-A83A-6592E9636D9A}" destId="{C23621E5-85A7-4882-934D-9598921C48A6}" srcOrd="0" destOrd="0" presId="urn:microsoft.com/office/officeart/2005/8/layout/radial5"/>
    <dgm:cxn modelId="{4A0B4324-9C00-46CF-A6CD-C9DFEE28174D}" type="presOf" srcId="{025F0276-FB20-4985-9247-4E226F6C0DE6}" destId="{B0A17B93-DAD7-4C8F-BBDE-FE092C228603}" srcOrd="0" destOrd="0" presId="urn:microsoft.com/office/officeart/2005/8/layout/radial5"/>
    <dgm:cxn modelId="{62C0FBC0-A017-4796-B536-4BBA3C5D1851}" srcId="{CC304FBC-D334-4BB1-AF95-7923C5280782}" destId="{258E8E4F-AE65-42E5-97F0-0E986F8BD9B4}" srcOrd="0" destOrd="0" parTransId="{72C59BA3-9073-4D31-A028-63A03A78B64B}" sibTransId="{180A67F3-D5A7-42A7-85D6-27C859E186D6}"/>
    <dgm:cxn modelId="{5FE5B094-1723-4D1F-82FD-05BE621B5829}" type="presOf" srcId="{72C59BA3-9073-4D31-A028-63A03A78B64B}" destId="{594ECE88-316E-46B2-BB56-EE8B81E09A9A}" srcOrd="1" destOrd="0" presId="urn:microsoft.com/office/officeart/2005/8/layout/radial5"/>
    <dgm:cxn modelId="{FAB431E4-1477-49F4-B344-7797EF94632B}" type="presOf" srcId="{7FEFD3CC-87DC-49BC-B8FA-AED37385B100}" destId="{AF5620F0-1392-43D0-95CA-FAF3B5766E5D}" srcOrd="0" destOrd="0" presId="urn:microsoft.com/office/officeart/2005/8/layout/radial5"/>
    <dgm:cxn modelId="{35601E22-EADC-4E97-A90D-354D5A00019B}" type="presOf" srcId="{4B7CE9BC-CFAB-4812-B4E7-C5DA122FC4E6}" destId="{9622B9C3-2F6D-4DCC-A3C3-A7AE4028A787}" srcOrd="1" destOrd="0" presId="urn:microsoft.com/office/officeart/2005/8/layout/radial5"/>
    <dgm:cxn modelId="{71027F69-FA96-4C5F-AF1A-3A8CCA457156}" type="presParOf" srcId="{7E1DCDF3-1207-464D-A6FD-B4655F7E8BD3}" destId="{05A180D5-DACE-4E8E-933F-4BE3059E8FD0}" srcOrd="0" destOrd="0" presId="urn:microsoft.com/office/officeart/2005/8/layout/radial5"/>
    <dgm:cxn modelId="{7252137D-4597-4FAD-867E-B58C6CDBCA48}" type="presParOf" srcId="{7E1DCDF3-1207-464D-A6FD-B4655F7E8BD3}" destId="{8FCE5F86-5ABD-4ED8-BD18-E38292369416}" srcOrd="1" destOrd="0" presId="urn:microsoft.com/office/officeart/2005/8/layout/radial5"/>
    <dgm:cxn modelId="{F162BB14-4376-44F3-9DAB-064B89DE560F}" type="presParOf" srcId="{8FCE5F86-5ABD-4ED8-BD18-E38292369416}" destId="{594ECE88-316E-46B2-BB56-EE8B81E09A9A}" srcOrd="0" destOrd="0" presId="urn:microsoft.com/office/officeart/2005/8/layout/radial5"/>
    <dgm:cxn modelId="{D4E8C6E8-7174-41D2-8862-415AB030F49A}" type="presParOf" srcId="{7E1DCDF3-1207-464D-A6FD-B4655F7E8BD3}" destId="{60AD309F-6D63-4A1F-86E5-A3DC80E4F0DF}" srcOrd="2" destOrd="0" presId="urn:microsoft.com/office/officeart/2005/8/layout/radial5"/>
    <dgm:cxn modelId="{36D77027-125E-4AF1-8496-CFB2F517FDDC}" type="presParOf" srcId="{7E1DCDF3-1207-464D-A6FD-B4655F7E8BD3}" destId="{B0A17B93-DAD7-4C8F-BBDE-FE092C228603}" srcOrd="3" destOrd="0" presId="urn:microsoft.com/office/officeart/2005/8/layout/radial5"/>
    <dgm:cxn modelId="{67C9AA95-6583-43DE-983F-BE4CD3E9E495}" type="presParOf" srcId="{B0A17B93-DAD7-4C8F-BBDE-FE092C228603}" destId="{CF80CDD9-A685-493A-8B29-D993EB7E3BCC}" srcOrd="0" destOrd="0" presId="urn:microsoft.com/office/officeart/2005/8/layout/radial5"/>
    <dgm:cxn modelId="{D9E1DD19-27DB-45AA-85AE-8591578EA1F5}" type="presParOf" srcId="{7E1DCDF3-1207-464D-A6FD-B4655F7E8BD3}" destId="{AF5620F0-1392-43D0-95CA-FAF3B5766E5D}" srcOrd="4" destOrd="0" presId="urn:microsoft.com/office/officeart/2005/8/layout/radial5"/>
    <dgm:cxn modelId="{E87FF6ED-09EB-48D3-A457-0C8AB5364CE4}" type="presParOf" srcId="{7E1DCDF3-1207-464D-A6FD-B4655F7E8BD3}" destId="{73F8743D-EFB0-4045-AD79-FE3CB6EAAC35}" srcOrd="5" destOrd="0" presId="urn:microsoft.com/office/officeart/2005/8/layout/radial5"/>
    <dgm:cxn modelId="{099AC0E2-AEC9-4599-B485-8A12A1FFB922}" type="presParOf" srcId="{73F8743D-EFB0-4045-AD79-FE3CB6EAAC35}" destId="{9622B9C3-2F6D-4DCC-A3C3-A7AE4028A787}" srcOrd="0" destOrd="0" presId="urn:microsoft.com/office/officeart/2005/8/layout/radial5"/>
    <dgm:cxn modelId="{4B7EC71D-73CC-4A20-85FA-24240A5318A0}" type="presParOf" srcId="{7E1DCDF3-1207-464D-A6FD-B4655F7E8BD3}" destId="{9E101DEA-8E87-4209-BE82-704FE78C8F07}" srcOrd="6" destOrd="0" presId="urn:microsoft.com/office/officeart/2005/8/layout/radial5"/>
    <dgm:cxn modelId="{934662C0-601B-416E-B629-F1A852D21B84}" type="presParOf" srcId="{7E1DCDF3-1207-464D-A6FD-B4655F7E8BD3}" destId="{79F91AEF-91CB-4192-BA42-C6AC4C211DBF}" srcOrd="7" destOrd="0" presId="urn:microsoft.com/office/officeart/2005/8/layout/radial5"/>
    <dgm:cxn modelId="{BAD54246-7E3B-4915-93CE-4A41D9E40685}" type="presParOf" srcId="{79F91AEF-91CB-4192-BA42-C6AC4C211DBF}" destId="{13DA187C-5063-4D7B-B20E-A18FE4AEBDCF}" srcOrd="0" destOrd="0" presId="urn:microsoft.com/office/officeart/2005/8/layout/radial5"/>
    <dgm:cxn modelId="{22C158E6-0EB8-422A-BB5B-178FFBEC9049}" type="presParOf" srcId="{7E1DCDF3-1207-464D-A6FD-B4655F7E8BD3}" destId="{BC6FCDFF-87F5-410B-9805-3795ABBA9C72}" srcOrd="8" destOrd="0" presId="urn:microsoft.com/office/officeart/2005/8/layout/radial5"/>
    <dgm:cxn modelId="{D732CFCB-4833-4F3F-8B44-D90DD02445ED}" type="presParOf" srcId="{7E1DCDF3-1207-464D-A6FD-B4655F7E8BD3}" destId="{ED83FA16-B289-4095-8240-B497BDC86060}" srcOrd="9" destOrd="0" presId="urn:microsoft.com/office/officeart/2005/8/layout/radial5"/>
    <dgm:cxn modelId="{53EC8893-0FF0-4DAB-AFD6-9135C8650621}" type="presParOf" srcId="{ED83FA16-B289-4095-8240-B497BDC86060}" destId="{EBED266C-8541-406C-9F33-1CC36E2C4421}" srcOrd="0" destOrd="0" presId="urn:microsoft.com/office/officeart/2005/8/layout/radial5"/>
    <dgm:cxn modelId="{626BFC6A-80F0-49E0-A8A1-C4F016092462}" type="presParOf" srcId="{7E1DCDF3-1207-464D-A6FD-B4655F7E8BD3}" destId="{C23621E5-85A7-4882-934D-9598921C48A6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1140EB-7543-40D2-897E-A2EC2CC34F47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6BEDD52-B220-44E3-9794-8E9552301E34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выраженный практический аспект обучения</a:t>
          </a:r>
          <a:endParaRPr lang="ru-RU" sz="2400" b="1" dirty="0">
            <a:solidFill>
              <a:srgbClr val="000066"/>
            </a:solidFill>
          </a:endParaRPr>
        </a:p>
      </dgm:t>
    </dgm:pt>
    <dgm:pt modelId="{1A880F50-6F2D-4B64-8686-11B47BDDE172}" type="parTrans" cxnId="{5D15C365-9886-4BF2-A953-58C2F05891CC}">
      <dgm:prSet/>
      <dgm:spPr/>
      <dgm:t>
        <a:bodyPr/>
        <a:lstStyle/>
        <a:p>
          <a:endParaRPr lang="ru-RU"/>
        </a:p>
      </dgm:t>
    </dgm:pt>
    <dgm:pt modelId="{10F4864F-FDB6-4694-8718-58F03C570033}" type="sibTrans" cxnId="{5D15C365-9886-4BF2-A953-58C2F05891CC}">
      <dgm:prSet/>
      <dgm:spPr/>
      <dgm:t>
        <a:bodyPr/>
        <a:lstStyle/>
        <a:p>
          <a:endParaRPr lang="ru-RU"/>
        </a:p>
      </dgm:t>
    </dgm:pt>
    <dgm:pt modelId="{9EAB76C6-B1F2-409F-8F7D-DE16DEDCAF9C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профессиональная подготовка в соответствии с индивидуальными запросами</a:t>
          </a:r>
          <a:endParaRPr lang="ru-RU" sz="2400" b="1" dirty="0">
            <a:solidFill>
              <a:srgbClr val="000066"/>
            </a:solidFill>
          </a:endParaRPr>
        </a:p>
      </dgm:t>
    </dgm:pt>
    <dgm:pt modelId="{A58A29A3-1927-43E5-9908-E283161C8DC9}" type="parTrans" cxnId="{F8AB7A98-007B-4EE4-A7D6-3D92561AEDA7}">
      <dgm:prSet/>
      <dgm:spPr/>
      <dgm:t>
        <a:bodyPr/>
        <a:lstStyle/>
        <a:p>
          <a:endParaRPr lang="ru-RU"/>
        </a:p>
      </dgm:t>
    </dgm:pt>
    <dgm:pt modelId="{148C711E-42D2-4CE0-A987-CD3B5F44E408}" type="sibTrans" cxnId="{F8AB7A98-007B-4EE4-A7D6-3D92561AEDA7}">
      <dgm:prSet/>
      <dgm:spPr/>
      <dgm:t>
        <a:bodyPr/>
        <a:lstStyle/>
        <a:p>
          <a:endParaRPr lang="ru-RU"/>
        </a:p>
      </dgm:t>
    </dgm:pt>
    <dgm:pt modelId="{2AAC4A93-D12A-4454-B074-EB21C027BC85}">
      <dgm:prSet phldrT="[Текст]"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повышение уровня профессиональных возможностей за счет практического решения вариативных клинических сценариев</a:t>
          </a:r>
          <a:endParaRPr lang="ru-RU" sz="2400" b="1" dirty="0">
            <a:solidFill>
              <a:srgbClr val="000066"/>
            </a:solidFill>
          </a:endParaRPr>
        </a:p>
      </dgm:t>
    </dgm:pt>
    <dgm:pt modelId="{02F405F2-138B-4EBD-98ED-81620A6F6C68}" type="parTrans" cxnId="{E98BDEC3-505B-4AF0-AD94-2392EC69F4DD}">
      <dgm:prSet/>
      <dgm:spPr/>
      <dgm:t>
        <a:bodyPr/>
        <a:lstStyle/>
        <a:p>
          <a:endParaRPr lang="ru-RU"/>
        </a:p>
      </dgm:t>
    </dgm:pt>
    <dgm:pt modelId="{4A1F0161-C29A-440D-9496-7EE7F15F0C15}" type="sibTrans" cxnId="{E98BDEC3-505B-4AF0-AD94-2392EC69F4DD}">
      <dgm:prSet/>
      <dgm:spPr/>
      <dgm:t>
        <a:bodyPr/>
        <a:lstStyle/>
        <a:p>
          <a:endParaRPr lang="ru-RU"/>
        </a:p>
      </dgm:t>
    </dgm:pt>
    <dgm:pt modelId="{0F508B6D-A3A2-4113-B5F8-184E7480298E}">
      <dgm:prSet custT="1"/>
      <dgm:spPr>
        <a:solidFill>
          <a:srgbClr val="DBFBF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solidFill>
                <a:srgbClr val="000066"/>
              </a:solidFill>
              <a:latin typeface="Arial" charset="0"/>
              <a:cs typeface="Arial" charset="0"/>
            </a:rPr>
            <a:t>максимальное погружение в реальность</a:t>
          </a:r>
        </a:p>
      </dgm:t>
    </dgm:pt>
    <dgm:pt modelId="{D1C986A6-B203-4A11-AB0F-66996EBE770E}" type="parTrans" cxnId="{8AE62897-164F-42D6-A3AC-6DC5205CCFB5}">
      <dgm:prSet/>
      <dgm:spPr/>
      <dgm:t>
        <a:bodyPr/>
        <a:lstStyle/>
        <a:p>
          <a:endParaRPr lang="ru-RU"/>
        </a:p>
      </dgm:t>
    </dgm:pt>
    <dgm:pt modelId="{85F2538B-8105-45ED-A4A6-73594A1F87C7}" type="sibTrans" cxnId="{8AE62897-164F-42D6-A3AC-6DC5205CCFB5}">
      <dgm:prSet/>
      <dgm:spPr/>
      <dgm:t>
        <a:bodyPr/>
        <a:lstStyle/>
        <a:p>
          <a:endParaRPr lang="ru-RU"/>
        </a:p>
      </dgm:t>
    </dgm:pt>
    <dgm:pt modelId="{7C032127-13A6-47C5-B949-C9272E6D196A}" type="pres">
      <dgm:prSet presAssocID="{DB1140EB-7543-40D2-897E-A2EC2CC34F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B99033-0115-4D67-83B0-02CE753AA3CA}" type="pres">
      <dgm:prSet presAssocID="{46BEDD52-B220-44E3-9794-8E9552301E34}" presName="parentLin" presStyleCnt="0"/>
      <dgm:spPr/>
      <dgm:t>
        <a:bodyPr/>
        <a:lstStyle/>
        <a:p>
          <a:endParaRPr lang="ru-RU"/>
        </a:p>
      </dgm:t>
    </dgm:pt>
    <dgm:pt modelId="{839AF9C5-333B-4E48-B5D2-B53958C3978E}" type="pres">
      <dgm:prSet presAssocID="{46BEDD52-B220-44E3-9794-8E9552301E3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716996C-6BED-4E39-9FED-92B40BB4EC5C}" type="pres">
      <dgm:prSet presAssocID="{46BEDD52-B220-44E3-9794-8E9552301E34}" presName="parentText" presStyleLbl="node1" presStyleIdx="0" presStyleCnt="4" custScaleX="142997" custScaleY="3871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34C90F-FEB1-4FA1-A6FD-EA98AD710AE4}" type="pres">
      <dgm:prSet presAssocID="{46BEDD52-B220-44E3-9794-8E9552301E34}" presName="negativeSpace" presStyleCnt="0"/>
      <dgm:spPr/>
      <dgm:t>
        <a:bodyPr/>
        <a:lstStyle/>
        <a:p>
          <a:endParaRPr lang="ru-RU"/>
        </a:p>
      </dgm:t>
    </dgm:pt>
    <dgm:pt modelId="{23E4051C-778E-4EAF-A5E8-DF53CDC5385C}" type="pres">
      <dgm:prSet presAssocID="{46BEDD52-B220-44E3-9794-8E9552301E34}" presName="childText" presStyleLbl="conFgAcc1" presStyleIdx="0" presStyleCnt="4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  <a:ln>
          <a:noFill/>
        </a:ln>
      </dgm:spPr>
      <dgm:t>
        <a:bodyPr/>
        <a:lstStyle/>
        <a:p>
          <a:endParaRPr lang="ru-RU"/>
        </a:p>
      </dgm:t>
    </dgm:pt>
    <dgm:pt modelId="{B058527A-CA4F-4B7A-9557-7174D09534FE}" type="pres">
      <dgm:prSet presAssocID="{10F4864F-FDB6-4694-8718-58F03C570033}" presName="spaceBetweenRectangles" presStyleCnt="0"/>
      <dgm:spPr/>
      <dgm:t>
        <a:bodyPr/>
        <a:lstStyle/>
        <a:p>
          <a:endParaRPr lang="ru-RU"/>
        </a:p>
      </dgm:t>
    </dgm:pt>
    <dgm:pt modelId="{61B5DE0D-2B54-4BDA-88F8-6421E9154238}" type="pres">
      <dgm:prSet presAssocID="{9EAB76C6-B1F2-409F-8F7D-DE16DEDCAF9C}" presName="parentLin" presStyleCnt="0"/>
      <dgm:spPr/>
      <dgm:t>
        <a:bodyPr/>
        <a:lstStyle/>
        <a:p>
          <a:endParaRPr lang="ru-RU"/>
        </a:p>
      </dgm:t>
    </dgm:pt>
    <dgm:pt modelId="{5CF23F3B-B416-44B9-B476-150864CD3402}" type="pres">
      <dgm:prSet presAssocID="{9EAB76C6-B1F2-409F-8F7D-DE16DEDCAF9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DF41066-6AEB-4FBA-A60E-3D67B952BB8B}" type="pres">
      <dgm:prSet presAssocID="{9EAB76C6-B1F2-409F-8F7D-DE16DEDCAF9C}" presName="parentText" presStyleLbl="node1" presStyleIdx="1" presStyleCnt="4" custScaleX="142997" custScaleY="3816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31D7F-DD05-4A47-9826-C73A2B2465D8}" type="pres">
      <dgm:prSet presAssocID="{9EAB76C6-B1F2-409F-8F7D-DE16DEDCAF9C}" presName="negativeSpace" presStyleCnt="0"/>
      <dgm:spPr/>
      <dgm:t>
        <a:bodyPr/>
        <a:lstStyle/>
        <a:p>
          <a:endParaRPr lang="ru-RU"/>
        </a:p>
      </dgm:t>
    </dgm:pt>
    <dgm:pt modelId="{60E78D2F-2125-4C9F-A549-F4FBA095E4DE}" type="pres">
      <dgm:prSet presAssocID="{9EAB76C6-B1F2-409F-8F7D-DE16DEDCAF9C}" presName="childText" presStyleLbl="conFgAcc1" presStyleIdx="1" presStyleCnt="4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  <a:ln>
          <a:noFill/>
        </a:ln>
      </dgm:spPr>
      <dgm:t>
        <a:bodyPr/>
        <a:lstStyle/>
        <a:p>
          <a:endParaRPr lang="ru-RU"/>
        </a:p>
      </dgm:t>
    </dgm:pt>
    <dgm:pt modelId="{9C681BA7-2C0A-40ED-AF98-0C8D4DC7D69D}" type="pres">
      <dgm:prSet presAssocID="{148C711E-42D2-4CE0-A987-CD3B5F44E408}" presName="spaceBetweenRectangles" presStyleCnt="0"/>
      <dgm:spPr/>
      <dgm:t>
        <a:bodyPr/>
        <a:lstStyle/>
        <a:p>
          <a:endParaRPr lang="ru-RU"/>
        </a:p>
      </dgm:t>
    </dgm:pt>
    <dgm:pt modelId="{2D49BE7E-03B8-412D-BFC9-CA8C973E1328}" type="pres">
      <dgm:prSet presAssocID="{0F508B6D-A3A2-4113-B5F8-184E7480298E}" presName="parentLin" presStyleCnt="0"/>
      <dgm:spPr/>
      <dgm:t>
        <a:bodyPr/>
        <a:lstStyle/>
        <a:p>
          <a:endParaRPr lang="ru-RU"/>
        </a:p>
      </dgm:t>
    </dgm:pt>
    <dgm:pt modelId="{21C4EB6E-7F11-4309-8763-7596AD702793}" type="pres">
      <dgm:prSet presAssocID="{0F508B6D-A3A2-4113-B5F8-184E7480298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ED1E021-BA22-48B9-94E4-C6BA400857AF}" type="pres">
      <dgm:prSet presAssocID="{0F508B6D-A3A2-4113-B5F8-184E7480298E}" presName="parentText" presStyleLbl="node1" presStyleIdx="2" presStyleCnt="4" custScaleX="142997" custScaleY="372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06001-71EE-4F9D-961E-4943AC6387C1}" type="pres">
      <dgm:prSet presAssocID="{0F508B6D-A3A2-4113-B5F8-184E7480298E}" presName="negativeSpace" presStyleCnt="0"/>
      <dgm:spPr/>
      <dgm:t>
        <a:bodyPr/>
        <a:lstStyle/>
        <a:p>
          <a:endParaRPr lang="ru-RU"/>
        </a:p>
      </dgm:t>
    </dgm:pt>
    <dgm:pt modelId="{0E08B222-A9CA-4B28-B207-77482BB4A604}" type="pres">
      <dgm:prSet presAssocID="{0F508B6D-A3A2-4113-B5F8-184E7480298E}" presName="childText" presStyleLbl="conFgAcc1" presStyleIdx="2" presStyleCnt="4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  <a:ln>
          <a:noFill/>
        </a:ln>
      </dgm:spPr>
      <dgm:t>
        <a:bodyPr/>
        <a:lstStyle/>
        <a:p>
          <a:endParaRPr lang="ru-RU"/>
        </a:p>
      </dgm:t>
    </dgm:pt>
    <dgm:pt modelId="{715E0810-C72A-42C3-BAAE-2153272841E5}" type="pres">
      <dgm:prSet presAssocID="{85F2538B-8105-45ED-A4A6-73594A1F87C7}" presName="spaceBetweenRectangles" presStyleCnt="0"/>
      <dgm:spPr/>
      <dgm:t>
        <a:bodyPr/>
        <a:lstStyle/>
        <a:p>
          <a:endParaRPr lang="ru-RU"/>
        </a:p>
      </dgm:t>
    </dgm:pt>
    <dgm:pt modelId="{B70C45EA-D6DD-4FBF-9DDD-75493392666D}" type="pres">
      <dgm:prSet presAssocID="{2AAC4A93-D12A-4454-B074-EB21C027BC85}" presName="parentLin" presStyleCnt="0"/>
      <dgm:spPr/>
      <dgm:t>
        <a:bodyPr/>
        <a:lstStyle/>
        <a:p>
          <a:endParaRPr lang="ru-RU"/>
        </a:p>
      </dgm:t>
    </dgm:pt>
    <dgm:pt modelId="{A74FBBC4-2957-45D9-A866-EC0135B8FBA1}" type="pres">
      <dgm:prSet presAssocID="{2AAC4A93-D12A-4454-B074-EB21C027BC85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92D6B39-DD15-4B80-BFB8-2D81C5BB6414}" type="pres">
      <dgm:prSet presAssocID="{2AAC4A93-D12A-4454-B074-EB21C027BC85}" presName="parentText" presStyleLbl="node1" presStyleIdx="3" presStyleCnt="4" custScaleX="142997" custScaleY="4118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E0B31-DB98-4B29-A453-1C43DB452491}" type="pres">
      <dgm:prSet presAssocID="{2AAC4A93-D12A-4454-B074-EB21C027BC85}" presName="negativeSpace" presStyleCnt="0"/>
      <dgm:spPr/>
      <dgm:t>
        <a:bodyPr/>
        <a:lstStyle/>
        <a:p>
          <a:endParaRPr lang="ru-RU"/>
        </a:p>
      </dgm:t>
    </dgm:pt>
    <dgm:pt modelId="{BFC040E4-0A60-468E-A902-97AE6863039E}" type="pres">
      <dgm:prSet presAssocID="{2AAC4A93-D12A-4454-B074-EB21C027BC85}" presName="childText" presStyleLbl="conFgAcc1" presStyleIdx="3" presStyleCnt="4">
        <dgm:presLayoutVars>
          <dgm:bulletEnabled val="1"/>
        </dgm:presLayoutVars>
      </dgm:prSet>
      <dgm:spPr>
        <a:solidFill>
          <a:srgbClr val="0070C0">
            <a:alpha val="90000"/>
          </a:srgbClr>
        </a:solidFill>
        <a:ln>
          <a:noFill/>
        </a:ln>
      </dgm:spPr>
      <dgm:t>
        <a:bodyPr/>
        <a:lstStyle/>
        <a:p>
          <a:endParaRPr lang="ru-RU"/>
        </a:p>
      </dgm:t>
    </dgm:pt>
  </dgm:ptLst>
  <dgm:cxnLst>
    <dgm:cxn modelId="{2CDFA80F-BF70-4CBC-87D6-0F7788F8ED85}" type="presOf" srcId="{2AAC4A93-D12A-4454-B074-EB21C027BC85}" destId="{A74FBBC4-2957-45D9-A866-EC0135B8FBA1}" srcOrd="0" destOrd="0" presId="urn:microsoft.com/office/officeart/2005/8/layout/list1"/>
    <dgm:cxn modelId="{02A99701-DC17-458C-911F-B45029700ECB}" type="presOf" srcId="{2AAC4A93-D12A-4454-B074-EB21C027BC85}" destId="{192D6B39-DD15-4B80-BFB8-2D81C5BB6414}" srcOrd="1" destOrd="0" presId="urn:microsoft.com/office/officeart/2005/8/layout/list1"/>
    <dgm:cxn modelId="{05B29445-F014-4A40-AE19-8D7539858E51}" type="presOf" srcId="{DB1140EB-7543-40D2-897E-A2EC2CC34F47}" destId="{7C032127-13A6-47C5-B949-C9272E6D196A}" srcOrd="0" destOrd="0" presId="urn:microsoft.com/office/officeart/2005/8/layout/list1"/>
    <dgm:cxn modelId="{95328F04-8F8D-43AA-9D76-96E1512B6A6F}" type="presOf" srcId="{46BEDD52-B220-44E3-9794-8E9552301E34}" destId="{5716996C-6BED-4E39-9FED-92B40BB4EC5C}" srcOrd="1" destOrd="0" presId="urn:microsoft.com/office/officeart/2005/8/layout/list1"/>
    <dgm:cxn modelId="{8AE62897-164F-42D6-A3AC-6DC5205CCFB5}" srcId="{DB1140EB-7543-40D2-897E-A2EC2CC34F47}" destId="{0F508B6D-A3A2-4113-B5F8-184E7480298E}" srcOrd="2" destOrd="0" parTransId="{D1C986A6-B203-4A11-AB0F-66996EBE770E}" sibTransId="{85F2538B-8105-45ED-A4A6-73594A1F87C7}"/>
    <dgm:cxn modelId="{7A030356-32A5-49EA-8820-8DABEFB6008B}" type="presOf" srcId="{46BEDD52-B220-44E3-9794-8E9552301E34}" destId="{839AF9C5-333B-4E48-B5D2-B53958C3978E}" srcOrd="0" destOrd="0" presId="urn:microsoft.com/office/officeart/2005/8/layout/list1"/>
    <dgm:cxn modelId="{278ACAE8-D21E-4B15-8FA7-01BA15EAEFE5}" type="presOf" srcId="{0F508B6D-A3A2-4113-B5F8-184E7480298E}" destId="{5ED1E021-BA22-48B9-94E4-C6BA400857AF}" srcOrd="1" destOrd="0" presId="urn:microsoft.com/office/officeart/2005/8/layout/list1"/>
    <dgm:cxn modelId="{F8AB7A98-007B-4EE4-A7D6-3D92561AEDA7}" srcId="{DB1140EB-7543-40D2-897E-A2EC2CC34F47}" destId="{9EAB76C6-B1F2-409F-8F7D-DE16DEDCAF9C}" srcOrd="1" destOrd="0" parTransId="{A58A29A3-1927-43E5-9908-E283161C8DC9}" sibTransId="{148C711E-42D2-4CE0-A987-CD3B5F44E408}"/>
    <dgm:cxn modelId="{32B8F15B-D747-44A9-84C9-BAACA3886B48}" type="presOf" srcId="{9EAB76C6-B1F2-409F-8F7D-DE16DEDCAF9C}" destId="{5DF41066-6AEB-4FBA-A60E-3D67B952BB8B}" srcOrd="1" destOrd="0" presId="urn:microsoft.com/office/officeart/2005/8/layout/list1"/>
    <dgm:cxn modelId="{888D972A-38D1-438A-84B6-A7ED39400248}" type="presOf" srcId="{0F508B6D-A3A2-4113-B5F8-184E7480298E}" destId="{21C4EB6E-7F11-4309-8763-7596AD702793}" srcOrd="0" destOrd="0" presId="urn:microsoft.com/office/officeart/2005/8/layout/list1"/>
    <dgm:cxn modelId="{E98BDEC3-505B-4AF0-AD94-2392EC69F4DD}" srcId="{DB1140EB-7543-40D2-897E-A2EC2CC34F47}" destId="{2AAC4A93-D12A-4454-B074-EB21C027BC85}" srcOrd="3" destOrd="0" parTransId="{02F405F2-138B-4EBD-98ED-81620A6F6C68}" sibTransId="{4A1F0161-C29A-440D-9496-7EE7F15F0C15}"/>
    <dgm:cxn modelId="{5D15C365-9886-4BF2-A953-58C2F05891CC}" srcId="{DB1140EB-7543-40D2-897E-A2EC2CC34F47}" destId="{46BEDD52-B220-44E3-9794-8E9552301E34}" srcOrd="0" destOrd="0" parTransId="{1A880F50-6F2D-4B64-8686-11B47BDDE172}" sibTransId="{10F4864F-FDB6-4694-8718-58F03C570033}"/>
    <dgm:cxn modelId="{84683231-3567-4F0B-A6D2-E3F279D6BE15}" type="presOf" srcId="{9EAB76C6-B1F2-409F-8F7D-DE16DEDCAF9C}" destId="{5CF23F3B-B416-44B9-B476-150864CD3402}" srcOrd="0" destOrd="0" presId="urn:microsoft.com/office/officeart/2005/8/layout/list1"/>
    <dgm:cxn modelId="{4FEC7656-9E15-4F98-A588-D9D370D47DF6}" type="presParOf" srcId="{7C032127-13A6-47C5-B949-C9272E6D196A}" destId="{7FB99033-0115-4D67-83B0-02CE753AA3CA}" srcOrd="0" destOrd="0" presId="urn:microsoft.com/office/officeart/2005/8/layout/list1"/>
    <dgm:cxn modelId="{F77A3517-DCC9-48DF-8BCB-66B40F9685CB}" type="presParOf" srcId="{7FB99033-0115-4D67-83B0-02CE753AA3CA}" destId="{839AF9C5-333B-4E48-B5D2-B53958C3978E}" srcOrd="0" destOrd="0" presId="urn:microsoft.com/office/officeart/2005/8/layout/list1"/>
    <dgm:cxn modelId="{3F24A4D6-DF54-4E57-BEB2-3574BFFABE7B}" type="presParOf" srcId="{7FB99033-0115-4D67-83B0-02CE753AA3CA}" destId="{5716996C-6BED-4E39-9FED-92B40BB4EC5C}" srcOrd="1" destOrd="0" presId="urn:microsoft.com/office/officeart/2005/8/layout/list1"/>
    <dgm:cxn modelId="{5DADD7D0-64DB-4F6D-B251-6A151A8E8877}" type="presParOf" srcId="{7C032127-13A6-47C5-B949-C9272E6D196A}" destId="{DE34C90F-FEB1-4FA1-A6FD-EA98AD710AE4}" srcOrd="1" destOrd="0" presId="urn:microsoft.com/office/officeart/2005/8/layout/list1"/>
    <dgm:cxn modelId="{8F9BF4A9-CB0B-408E-ADA5-84625DF4E5B0}" type="presParOf" srcId="{7C032127-13A6-47C5-B949-C9272E6D196A}" destId="{23E4051C-778E-4EAF-A5E8-DF53CDC5385C}" srcOrd="2" destOrd="0" presId="urn:microsoft.com/office/officeart/2005/8/layout/list1"/>
    <dgm:cxn modelId="{D434972F-C203-4410-A105-FA77827505DD}" type="presParOf" srcId="{7C032127-13A6-47C5-B949-C9272E6D196A}" destId="{B058527A-CA4F-4B7A-9557-7174D09534FE}" srcOrd="3" destOrd="0" presId="urn:microsoft.com/office/officeart/2005/8/layout/list1"/>
    <dgm:cxn modelId="{123AEE40-FB87-4F23-822D-301223E86D00}" type="presParOf" srcId="{7C032127-13A6-47C5-B949-C9272E6D196A}" destId="{61B5DE0D-2B54-4BDA-88F8-6421E9154238}" srcOrd="4" destOrd="0" presId="urn:microsoft.com/office/officeart/2005/8/layout/list1"/>
    <dgm:cxn modelId="{C1E09A45-40EA-40EE-B728-EECF419DDBC5}" type="presParOf" srcId="{61B5DE0D-2B54-4BDA-88F8-6421E9154238}" destId="{5CF23F3B-B416-44B9-B476-150864CD3402}" srcOrd="0" destOrd="0" presId="urn:microsoft.com/office/officeart/2005/8/layout/list1"/>
    <dgm:cxn modelId="{A4DDEAD7-159E-4EE5-83C2-44C3B1E07B96}" type="presParOf" srcId="{61B5DE0D-2B54-4BDA-88F8-6421E9154238}" destId="{5DF41066-6AEB-4FBA-A60E-3D67B952BB8B}" srcOrd="1" destOrd="0" presId="urn:microsoft.com/office/officeart/2005/8/layout/list1"/>
    <dgm:cxn modelId="{6C1D588C-7FC3-4B4C-A8B9-42879C79DAE6}" type="presParOf" srcId="{7C032127-13A6-47C5-B949-C9272E6D196A}" destId="{E9C31D7F-DD05-4A47-9826-C73A2B2465D8}" srcOrd="5" destOrd="0" presId="urn:microsoft.com/office/officeart/2005/8/layout/list1"/>
    <dgm:cxn modelId="{9055B8D8-A28F-4894-85BA-76488024FA1C}" type="presParOf" srcId="{7C032127-13A6-47C5-B949-C9272E6D196A}" destId="{60E78D2F-2125-4C9F-A549-F4FBA095E4DE}" srcOrd="6" destOrd="0" presId="urn:microsoft.com/office/officeart/2005/8/layout/list1"/>
    <dgm:cxn modelId="{C2214B8D-D1D2-4623-8646-8B76FF89627F}" type="presParOf" srcId="{7C032127-13A6-47C5-B949-C9272E6D196A}" destId="{9C681BA7-2C0A-40ED-AF98-0C8D4DC7D69D}" srcOrd="7" destOrd="0" presId="urn:microsoft.com/office/officeart/2005/8/layout/list1"/>
    <dgm:cxn modelId="{E6D75233-C93C-4119-9B89-A3E252A964E9}" type="presParOf" srcId="{7C032127-13A6-47C5-B949-C9272E6D196A}" destId="{2D49BE7E-03B8-412D-BFC9-CA8C973E1328}" srcOrd="8" destOrd="0" presId="urn:microsoft.com/office/officeart/2005/8/layout/list1"/>
    <dgm:cxn modelId="{0D4CA098-A22E-434B-8155-22B9D4DDF66D}" type="presParOf" srcId="{2D49BE7E-03B8-412D-BFC9-CA8C973E1328}" destId="{21C4EB6E-7F11-4309-8763-7596AD702793}" srcOrd="0" destOrd="0" presId="urn:microsoft.com/office/officeart/2005/8/layout/list1"/>
    <dgm:cxn modelId="{53A40593-CCFA-46B4-A9A1-3012C813E289}" type="presParOf" srcId="{2D49BE7E-03B8-412D-BFC9-CA8C973E1328}" destId="{5ED1E021-BA22-48B9-94E4-C6BA400857AF}" srcOrd="1" destOrd="0" presId="urn:microsoft.com/office/officeart/2005/8/layout/list1"/>
    <dgm:cxn modelId="{9AE529A9-A4C3-4981-9AD5-C1CE52E9E841}" type="presParOf" srcId="{7C032127-13A6-47C5-B949-C9272E6D196A}" destId="{3F606001-71EE-4F9D-961E-4943AC6387C1}" srcOrd="9" destOrd="0" presId="urn:microsoft.com/office/officeart/2005/8/layout/list1"/>
    <dgm:cxn modelId="{0F904B3E-93A5-4C66-9128-11D8AB76BB1E}" type="presParOf" srcId="{7C032127-13A6-47C5-B949-C9272E6D196A}" destId="{0E08B222-A9CA-4B28-B207-77482BB4A604}" srcOrd="10" destOrd="0" presId="urn:microsoft.com/office/officeart/2005/8/layout/list1"/>
    <dgm:cxn modelId="{D9E88540-6B3B-4F18-9921-194C2C6D459F}" type="presParOf" srcId="{7C032127-13A6-47C5-B949-C9272E6D196A}" destId="{715E0810-C72A-42C3-BAAE-2153272841E5}" srcOrd="11" destOrd="0" presId="urn:microsoft.com/office/officeart/2005/8/layout/list1"/>
    <dgm:cxn modelId="{D9F2B298-E102-4B5C-AFCE-64036B0A07C0}" type="presParOf" srcId="{7C032127-13A6-47C5-B949-C9272E6D196A}" destId="{B70C45EA-D6DD-4FBF-9DDD-75493392666D}" srcOrd="12" destOrd="0" presId="urn:microsoft.com/office/officeart/2005/8/layout/list1"/>
    <dgm:cxn modelId="{F538FAF9-3E96-475F-B1EC-B9EB93F2F1A6}" type="presParOf" srcId="{B70C45EA-D6DD-4FBF-9DDD-75493392666D}" destId="{A74FBBC4-2957-45D9-A866-EC0135B8FBA1}" srcOrd="0" destOrd="0" presId="urn:microsoft.com/office/officeart/2005/8/layout/list1"/>
    <dgm:cxn modelId="{8A0FC6D8-F737-41E0-AC33-17B17FFA8800}" type="presParOf" srcId="{B70C45EA-D6DD-4FBF-9DDD-75493392666D}" destId="{192D6B39-DD15-4B80-BFB8-2D81C5BB6414}" srcOrd="1" destOrd="0" presId="urn:microsoft.com/office/officeart/2005/8/layout/list1"/>
    <dgm:cxn modelId="{924ABE0A-001F-4CAB-AAB7-866F36163E15}" type="presParOf" srcId="{7C032127-13A6-47C5-B949-C9272E6D196A}" destId="{1CAE0B31-DB98-4B29-A453-1C43DB452491}" srcOrd="13" destOrd="0" presId="urn:microsoft.com/office/officeart/2005/8/layout/list1"/>
    <dgm:cxn modelId="{01FF8A9C-0E69-4EFF-8CD0-631A42CBC377}" type="presParOf" srcId="{7C032127-13A6-47C5-B949-C9272E6D196A}" destId="{BFC040E4-0A60-468E-A902-97AE686303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BC89E-61D9-45CB-879F-923277321A6B}">
      <dsp:nvSpPr>
        <dsp:cNvPr id="0" name=""/>
        <dsp:cNvSpPr/>
      </dsp:nvSpPr>
      <dsp:spPr>
        <a:xfrm>
          <a:off x="0" y="1265406"/>
          <a:ext cx="4429125" cy="1108800"/>
        </a:xfrm>
        <a:prstGeom prst="rect">
          <a:avLst/>
        </a:prstGeom>
        <a:solidFill>
          <a:srgbClr val="0070C0">
            <a:alpha val="90000"/>
          </a:srgb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AFDB3-2E9E-4FAF-96E0-4F178A6AE080}">
      <dsp:nvSpPr>
        <dsp:cNvPr id="0" name=""/>
        <dsp:cNvSpPr/>
      </dsp:nvSpPr>
      <dsp:spPr>
        <a:xfrm>
          <a:off x="214283" y="0"/>
          <a:ext cx="4179477" cy="188428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7187" tIns="0" rIns="117187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0066"/>
              </a:solidFill>
            </a:rPr>
            <a:t>более 8 тысяч слушателей ежегодно </a:t>
          </a:r>
        </a:p>
      </dsp:txBody>
      <dsp:txXfrm>
        <a:off x="306266" y="91983"/>
        <a:ext cx="3995511" cy="1700319"/>
      </dsp:txXfrm>
    </dsp:sp>
    <dsp:sp modelId="{B99814E6-D16F-4B07-9CFD-16E18C2BDFC1}">
      <dsp:nvSpPr>
        <dsp:cNvPr id="0" name=""/>
        <dsp:cNvSpPr/>
      </dsp:nvSpPr>
      <dsp:spPr>
        <a:xfrm>
          <a:off x="0" y="3646962"/>
          <a:ext cx="4429125" cy="1108800"/>
        </a:xfrm>
        <a:prstGeom prst="rect">
          <a:avLst/>
        </a:prstGeom>
        <a:solidFill>
          <a:srgbClr val="0070C0">
            <a:alpha val="90000"/>
          </a:srgb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09C28-914B-49AD-B6D6-A20DD7C389EC}">
      <dsp:nvSpPr>
        <dsp:cNvPr id="0" name=""/>
        <dsp:cNvSpPr/>
      </dsp:nvSpPr>
      <dsp:spPr>
        <a:xfrm>
          <a:off x="210642" y="2611806"/>
          <a:ext cx="4216983" cy="168459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7187" tIns="0" rIns="117187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0066"/>
              </a:solidFill>
            </a:rPr>
            <a:t>30 специальностей подготовки , 181 программа повышения квалификации</a:t>
          </a:r>
        </a:p>
        <a:p>
          <a:pPr lvl="0" algn="ctr">
            <a:spcBef>
              <a:spcPct val="0"/>
            </a:spcBef>
          </a:pPr>
          <a:endParaRPr lang="ru-RU" sz="2400" b="1" kern="1200" dirty="0">
            <a:solidFill>
              <a:srgbClr val="000066"/>
            </a:solidFill>
          </a:endParaRPr>
        </a:p>
      </dsp:txBody>
      <dsp:txXfrm>
        <a:off x="292877" y="2694041"/>
        <a:ext cx="4052513" cy="1520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8B414-498F-46FF-98AC-572A1E371FDE}">
      <dsp:nvSpPr>
        <dsp:cNvPr id="0" name=""/>
        <dsp:cNvSpPr/>
      </dsp:nvSpPr>
      <dsp:spPr>
        <a:xfrm>
          <a:off x="0" y="1189131"/>
          <a:ext cx="8072494" cy="504000"/>
        </a:xfrm>
        <a:prstGeom prst="rect">
          <a:avLst/>
        </a:prstGeom>
        <a:solidFill>
          <a:srgbClr val="0070C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249644-ABCF-47F7-B283-B7FE3214CC5F}">
      <dsp:nvSpPr>
        <dsp:cNvPr id="0" name=""/>
        <dsp:cNvSpPr/>
      </dsp:nvSpPr>
      <dsp:spPr>
        <a:xfrm>
          <a:off x="390617" y="85408"/>
          <a:ext cx="7677590" cy="1398923"/>
        </a:xfrm>
        <a:prstGeom prst="roundRect">
          <a:avLst/>
        </a:prstGeom>
        <a:solidFill>
          <a:srgbClr val="DBFBF9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585" tIns="0" rIns="21358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0066"/>
              </a:solidFill>
              <a:latin typeface="Arial" charset="0"/>
              <a:cs typeface="Arial" charset="0"/>
            </a:rPr>
            <a:t>модернизация содержания  дополнительных профессиональных образовательных программ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58907" y="153698"/>
        <a:ext cx="7541010" cy="1262343"/>
      </dsp:txXfrm>
    </dsp:sp>
    <dsp:sp modelId="{B10EE12C-A1D6-426B-A02A-ED13229878EA}">
      <dsp:nvSpPr>
        <dsp:cNvPr id="0" name=""/>
        <dsp:cNvSpPr/>
      </dsp:nvSpPr>
      <dsp:spPr>
        <a:xfrm>
          <a:off x="0" y="2880772"/>
          <a:ext cx="8072494" cy="504000"/>
        </a:xfrm>
        <a:prstGeom prst="rect">
          <a:avLst/>
        </a:prstGeom>
        <a:solidFill>
          <a:srgbClr val="0070C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3450F6-30AF-433F-A382-4E414C2CFD55}">
      <dsp:nvSpPr>
        <dsp:cNvPr id="0" name=""/>
        <dsp:cNvSpPr/>
      </dsp:nvSpPr>
      <dsp:spPr>
        <a:xfrm>
          <a:off x="403624" y="1801131"/>
          <a:ext cx="7552278" cy="1374840"/>
        </a:xfrm>
        <a:prstGeom prst="roundRect">
          <a:avLst/>
        </a:prstGeom>
        <a:solidFill>
          <a:srgbClr val="DBFBF9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585" tIns="0" rIns="21358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0066"/>
              </a:solidFill>
              <a:latin typeface="Arial" charset="0"/>
              <a:cs typeface="Arial" charset="0"/>
            </a:rPr>
            <a:t>внедрение современных форм и методов обучения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70738" y="1868245"/>
        <a:ext cx="7418050" cy="1240612"/>
      </dsp:txXfrm>
    </dsp:sp>
    <dsp:sp modelId="{769F9A69-6EBC-4603-9280-B9636545074B}">
      <dsp:nvSpPr>
        <dsp:cNvPr id="0" name=""/>
        <dsp:cNvSpPr/>
      </dsp:nvSpPr>
      <dsp:spPr>
        <a:xfrm>
          <a:off x="0" y="4411251"/>
          <a:ext cx="8072494" cy="504000"/>
        </a:xfrm>
        <a:prstGeom prst="rect">
          <a:avLst/>
        </a:prstGeom>
        <a:solidFill>
          <a:srgbClr val="0070C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BD8594-A5EF-4A38-B136-06C15BEB1A59}">
      <dsp:nvSpPr>
        <dsp:cNvPr id="0" name=""/>
        <dsp:cNvSpPr/>
      </dsp:nvSpPr>
      <dsp:spPr>
        <a:xfrm>
          <a:off x="391011" y="3492772"/>
          <a:ext cx="7676250" cy="1213679"/>
        </a:xfrm>
        <a:prstGeom prst="roundRect">
          <a:avLst/>
        </a:prstGeom>
        <a:solidFill>
          <a:srgbClr val="DBFBF9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585" tIns="0" rIns="21358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0066"/>
              </a:solidFill>
              <a:latin typeface="Arial" charset="0"/>
              <a:cs typeface="Arial" charset="0"/>
            </a:rPr>
            <a:t>развитие инфраструктуры обучения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450258" y="3552019"/>
        <a:ext cx="7557756" cy="10951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09EDBA5-56AB-4468-8EDF-089D87973AA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14F122-C4D3-4017-A182-83A98E4EB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60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ABFEB8-CFEA-40C5-A19E-F8F4B39FB25D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DF0469-E84E-4FB9-8B72-611504396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724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Нагель\рисунки\Фото ЦПК\Здание ЦПК\IMG_1285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 userDrawn="1"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 userDrawn="1"/>
        </p:nvSpPr>
        <p:spPr bwMode="auto">
          <a:xfrm>
            <a:off x="71438" y="71438"/>
            <a:ext cx="9036050" cy="1071562"/>
          </a:xfrm>
          <a:prstGeom prst="rect">
            <a:avLst/>
          </a:prstGeom>
          <a:solidFill>
            <a:srgbClr val="CCFFFF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6777038"/>
            <a:ext cx="9144000" cy="107950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Text Box 20"/>
          <p:cNvSpPr txBox="1">
            <a:spLocks noChangeArrowheads="1"/>
          </p:cNvSpPr>
          <p:nvPr userDrawn="1"/>
        </p:nvSpPr>
        <p:spPr bwMode="auto">
          <a:xfrm>
            <a:off x="0" y="201613"/>
            <a:ext cx="9144000" cy="81438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900" b="1" i="1">
                <a:solidFill>
                  <a:srgbClr val="003366"/>
                </a:solidFill>
              </a:rPr>
              <a:t>Бюджетное образовательное учреждение Омской области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900" b="1" i="1">
                <a:solidFill>
                  <a:srgbClr val="003366"/>
                </a:solidFill>
              </a:rPr>
              <a:t>«Центр повышения квалификации работников здравоохранения»</a:t>
            </a: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114300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AutoShape 11"/>
          <p:cNvSpPr>
            <a:spLocks noChangeArrowheads="1"/>
          </p:cNvSpPr>
          <p:nvPr userDrawn="1"/>
        </p:nvSpPr>
        <p:spPr bwMode="auto">
          <a:xfrm rot="5400000">
            <a:off x="5664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16"/>
          <p:cNvSpPr>
            <a:spLocks noChangeArrowheads="1"/>
          </p:cNvSpPr>
          <p:nvPr userDrawn="1"/>
        </p:nvSpPr>
        <p:spPr bwMode="auto">
          <a:xfrm rot="16200000">
            <a:off x="-3378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/>
          <a:lstStyle>
            <a:lvl1pPr>
              <a:defRPr sz="4400" i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214950"/>
            <a:ext cx="4271970" cy="1257312"/>
          </a:xfrm>
        </p:spPr>
        <p:txBody>
          <a:bodyPr/>
          <a:lstStyle>
            <a:lvl1pPr marL="0" indent="0" algn="ctr">
              <a:buNone/>
              <a:defRPr sz="2400" i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6B9F-6118-4462-A7B7-F921C1C81747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0E46C-2A8C-4CF2-8446-A85DFE52F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3BD6-DF61-4C3E-BB76-E365302A2311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6121-CF0A-4B0A-BEBF-5B0AB63DF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A717-C971-414C-BD00-95D4E49F0180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C2A87-90B9-415E-A81E-B2DFCDFE4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714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2875" y="1214438"/>
            <a:ext cx="8858250" cy="542925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68082-546B-42CC-A04B-D3C9470B5711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9D651-0D31-4FFA-970D-BD079990C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1B50"/>
                </a:solidFill>
              </a:defRPr>
            </a:lvl1pPr>
            <a:lvl2pPr>
              <a:defRPr>
                <a:solidFill>
                  <a:srgbClr val="001B50"/>
                </a:solidFill>
              </a:defRPr>
            </a:lvl2pPr>
            <a:lvl3pPr>
              <a:defRPr>
                <a:solidFill>
                  <a:srgbClr val="001B50"/>
                </a:solidFill>
              </a:defRPr>
            </a:lvl3pPr>
            <a:lvl4pPr>
              <a:defRPr>
                <a:solidFill>
                  <a:srgbClr val="001B50"/>
                </a:solidFill>
              </a:defRPr>
            </a:lvl4pPr>
            <a:lvl5pPr>
              <a:defRPr>
                <a:solidFill>
                  <a:srgbClr val="001B5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90E3F-B63E-4D2E-AB9D-347D02EDFE58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30535-7E8A-4D72-BA63-7FE3A944A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DD51F-34CB-493E-B675-8FD6CF4463A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A8D7-0A8B-496E-92C1-3FC8BD554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7DFD1-AEA9-48B8-B1EC-44FF13C030B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F056-B9AC-412C-8D61-33E111276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DA599-E4C8-4DB3-8971-CFEAB1F562F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B110-2D30-4A7C-A420-D6A0145FE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1B52-2072-49E3-A7CA-045AAB487132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19A57-5D29-47FB-B238-0D8CD7644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25D11-432E-4E1F-8CDD-2D42F862BF4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6ECA-E0AA-4485-A6F3-67FEE220C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3E739-900B-4BD0-89CC-7320FD3F9DDA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EFDD3-1984-4B4A-9ECD-D0327D5E5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07F7C-16BB-4FA6-8549-49FFF7901E3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95ED9-207C-4290-9844-382C4A97E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2"/>
          <p:cNvSpPr>
            <a:spLocks noGrp="1"/>
          </p:cNvSpPr>
          <p:nvPr>
            <p:ph type="body" idx="1"/>
          </p:nvPr>
        </p:nvSpPr>
        <p:spPr bwMode="auto">
          <a:xfrm>
            <a:off x="142875" y="1214438"/>
            <a:ext cx="8858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DE151E-5881-4391-B50C-E05261C913A6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115E65-D732-4BCC-AE80-284859161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54" name="Picture 4" descr="C:\Users\Виктория\Desktop\ццкуцк.g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95325"/>
            <a:ext cx="91440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675005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6821488"/>
            <a:ext cx="9144000" cy="36512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7" name="Заголовок 1"/>
          <p:cNvSpPr>
            <a:spLocks noGrp="1"/>
          </p:cNvSpPr>
          <p:nvPr>
            <p:ph type="title"/>
          </p:nvPr>
        </p:nvSpPr>
        <p:spPr bwMode="auto">
          <a:xfrm>
            <a:off x="2071688" y="0"/>
            <a:ext cx="7929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1B8FF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 userDrawn="1"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60" name="Picture 11" descr="C:\Users\Vika\Desktop\логотипы.gif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Рисунок 5" descr="C:\Users\Vika\Desktop\gost.gif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28625"/>
            <a:ext cx="4111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3" descr="D:\Users\CPKRZ\Desktop\100tov1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3603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  <p:sldLayoutId id="2147484163" r:id="rId12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66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0000"/>
        <a:buFont typeface="Wingdings" pitchFamily="2" charset="2"/>
        <a:buChar char="v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50000"/>
        <a:buFont typeface="Wingdings" pitchFamily="2" charset="2"/>
        <a:buChar char="u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emf"/><Relationship Id="rId4" Type="http://schemas.openxmlformats.org/officeDocument/2006/relationships/oleObject" Target="../embeddings/Microsoft_Excel_97-2003_Worksheet1.xls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571472" y="1643050"/>
            <a:ext cx="8143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0" hangingPunct="0"/>
            <a:r>
              <a:rPr lang="ru-RU" sz="3600" b="1" dirty="0">
                <a:solidFill>
                  <a:srgbClr val="000066"/>
                </a:solidFill>
              </a:rPr>
              <a:t>Современные подходы к повышению квалификации </a:t>
            </a:r>
          </a:p>
          <a:p>
            <a:pPr indent="450850" algn="ctr" eaLnBrk="0" hangingPunct="0"/>
            <a:r>
              <a:rPr lang="ru-RU" sz="3600" b="1" dirty="0" smtClean="0">
                <a:solidFill>
                  <a:srgbClr val="000066"/>
                </a:solidFill>
              </a:rPr>
              <a:t>сестринского персонала</a:t>
            </a:r>
            <a:endParaRPr lang="ru-RU" sz="3600" b="1" dirty="0">
              <a:solidFill>
                <a:srgbClr val="000066"/>
              </a:solidFill>
            </a:endParaRPr>
          </a:p>
          <a:p>
            <a:pPr indent="450850" algn="ctr" eaLnBrk="0" hangingPunct="0"/>
            <a:r>
              <a:rPr lang="ru-RU" sz="3600" b="1" dirty="0">
                <a:solidFill>
                  <a:srgbClr val="000066"/>
                </a:solidFill>
              </a:rPr>
              <a:t>в  </a:t>
            </a:r>
            <a:r>
              <a:rPr lang="ru-RU" sz="3600" b="1" dirty="0" smtClean="0">
                <a:solidFill>
                  <a:srgbClr val="000066"/>
                </a:solidFill>
              </a:rPr>
              <a:t>Центре повышения квалификации работников здравоохранения Омской области</a:t>
            </a:r>
            <a:endParaRPr lang="ru-RU" sz="3600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63" y="5429264"/>
            <a:ext cx="5580062" cy="1071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800" b="1" i="1" dirty="0">
                <a:solidFill>
                  <a:srgbClr val="000066"/>
                </a:solidFill>
                <a:latin typeface="Arial" charset="0"/>
                <a:cs typeface="Arial" charset="0"/>
              </a:rPr>
              <a:t>Н.Ю. </a:t>
            </a:r>
            <a:r>
              <a:rPr lang="ru-RU" sz="2800" b="1" i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Крючкова</a:t>
            </a:r>
            <a:r>
              <a:rPr lang="ru-RU" sz="2800" b="1" i="1">
                <a:solidFill>
                  <a:srgbClr val="000066"/>
                </a:solidFill>
                <a:latin typeface="Arial" charset="0"/>
                <a:cs typeface="Arial" charset="0"/>
              </a:rPr>
              <a:t>, </a:t>
            </a:r>
            <a:endParaRPr lang="ru-RU" sz="2800" b="1" i="1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lang="ru-RU" sz="2800" b="1" i="1" smtClean="0">
                <a:solidFill>
                  <a:srgbClr val="000066"/>
                </a:solidFill>
                <a:latin typeface="Arial" charset="0"/>
                <a:cs typeface="Arial" charset="0"/>
              </a:rPr>
              <a:t>директор </a:t>
            </a:r>
            <a:r>
              <a:rPr lang="ru-RU" sz="2800" b="1" i="1" dirty="0">
                <a:solidFill>
                  <a:srgbClr val="000066"/>
                </a:solidFill>
                <a:latin typeface="Arial" charset="0"/>
                <a:cs typeface="Arial" charset="0"/>
              </a:rPr>
              <a:t>БОУ ОО ЦПК РЗ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000125" y="285750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Бюджетное образовательное учреждение Омской области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«Центр повышения квалификации работников здравоохранения»</a:t>
            </a:r>
          </a:p>
        </p:txBody>
      </p:sp>
      <p:pic>
        <p:nvPicPr>
          <p:cNvPr id="4101" name="Picture 2" descr="C:\Users\Vika\Desktop\логотипы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905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6" descr="C:\Users\Vika\Desktop\gost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714375"/>
            <a:ext cx="357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7" descr="E:\logo_zoloto_2010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57150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лайд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11429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71604" y="214290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Бюджетное образовательное учреждение Омской области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«Центр повышения квалификации работников здравоохранения»</a:t>
            </a:r>
          </a:p>
          <a:p>
            <a:endParaRPr lang="ru-RU" dirty="0"/>
          </a:p>
        </p:txBody>
      </p:sp>
      <p:pic>
        <p:nvPicPr>
          <p:cNvPr id="13" name="Рисунок 12" descr="10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1" y="928670"/>
            <a:ext cx="357189" cy="366843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357313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Дополнительные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профессиональные программы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500562" y="2071678"/>
            <a:ext cx="428628" cy="357190"/>
          </a:xfrm>
          <a:prstGeom prst="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428868"/>
            <a:ext cx="8358246" cy="1643074"/>
          </a:xfrm>
          <a:prstGeom prst="roundRect">
            <a:avLst/>
          </a:prstGeom>
          <a:solidFill>
            <a:srgbClr val="0070C0"/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bg1"/>
                </a:solidFill>
              </a:rPr>
              <a:t> освоение слушателями современных технологий медицинских вмешательств, новой медицинской аппаратуры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cs typeface="Arial" charset="0"/>
              </a:rPr>
              <a:t>привлечение работодателей к разработке ДПП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429124" y="4143380"/>
            <a:ext cx="428628" cy="357190"/>
          </a:xfrm>
          <a:prstGeom prst="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500570"/>
            <a:ext cx="8286808" cy="1143008"/>
          </a:xfrm>
          <a:prstGeom prst="roundRect">
            <a:avLst/>
          </a:prstGeom>
          <a:solidFill>
            <a:srgbClr val="0070C0"/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</a:rPr>
              <a:t>освоение новых  и совершенствование имеющихся профессиональных компетенций</a:t>
            </a:r>
            <a:endParaRPr lang="ru-RU" sz="24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5643578"/>
            <a:ext cx="428628" cy="357190"/>
          </a:xfrm>
          <a:prstGeom prst="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1285860"/>
            <a:ext cx="8358187" cy="71438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Региональный рынок труда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6000768"/>
            <a:ext cx="8358187" cy="71438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Удовлетворение потребностей практического здравоохранения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10309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357298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Дополнительные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профессиональные программы</a:t>
            </a: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285720" y="3714752"/>
            <a:ext cx="5946775" cy="2954337"/>
          </a:xfrm>
          <a:prstGeom prst="flowChartMultidocument">
            <a:avLst/>
          </a:prstGeom>
          <a:solidFill>
            <a:srgbClr val="DBFB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Модуль – самостоятельный, законченный по смыслу и содержанию фрагмент учебной программы, охватывающий конкретный вид профессиональной деятельности</a:t>
            </a:r>
            <a:endParaRPr lang="ru-RU" sz="2200" dirty="0">
              <a:solidFill>
                <a:srgbClr val="00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643050"/>
            <a:ext cx="4357718" cy="1571636"/>
          </a:xfrm>
          <a:prstGeom prst="rect">
            <a:avLst/>
          </a:prstGeom>
          <a:solidFill>
            <a:srgbClr val="DBFB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носят практико-ориентированный характер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имеют модульную структуру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P10506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5" y="2786058"/>
            <a:ext cx="3714745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Модули ДПП по специальности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«Сестринское дело»</a:t>
            </a: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357159" y="1500174"/>
            <a:ext cx="5143535" cy="1071562"/>
          </a:xfrm>
          <a:prstGeom prst="flowChartDocument">
            <a:avLst/>
          </a:prstGeom>
          <a:solidFill>
            <a:srgbClr val="D8F8F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«Организационные и правовые вопросы профессиональной деятельности»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428597" y="2857496"/>
            <a:ext cx="5072098" cy="1071563"/>
          </a:xfrm>
          <a:prstGeom prst="flowChartDocument">
            <a:avLst/>
          </a:prstGeom>
          <a:solidFill>
            <a:srgbClr val="D8F8F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«Проведение профилактических мероприятий»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428597" y="4214818"/>
            <a:ext cx="5072098" cy="1071562"/>
          </a:xfrm>
          <a:prstGeom prst="flowChartDocument">
            <a:avLst/>
          </a:prstGeom>
          <a:solidFill>
            <a:srgbClr val="D8F8F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«Оказание доврачебной медицинской помощи при неотложных и экстремальных состояниях»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500034" y="5572140"/>
            <a:ext cx="5000660" cy="1071563"/>
          </a:xfrm>
          <a:prstGeom prst="flowChartDocument">
            <a:avLst/>
          </a:prstGeom>
          <a:solidFill>
            <a:srgbClr val="D8F8F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66"/>
                </a:solidFill>
              </a:rPr>
              <a:t>«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Проведение сестринских вмешательств»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8215312" cy="1071562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Возможности модульного подхода</a:t>
            </a:r>
            <a:br>
              <a:rPr lang="ru-RU" dirty="0" smtClean="0">
                <a:latin typeface="Arial" charset="0"/>
                <a:cs typeface="Arial" charset="0"/>
              </a:rPr>
            </a:br>
            <a:endParaRPr lang="ru-RU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214422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071563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Экспериментальная площадка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ФИРО</a:t>
            </a:r>
          </a:p>
        </p:txBody>
      </p:sp>
      <p:pic>
        <p:nvPicPr>
          <p:cNvPr id="77826" name="Picture 2" descr="Z:\ОТДЕЛ по научно-методической работе, аттестации и качеству\Бекова Ж.А\Фото к отчету\ФИРО\P10202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361952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7827" name="Picture 3" descr="Z:\ОТДЕЛ по научно-методической работе, аттестации и качеству\Бекова Ж.А\Фото к отчету\ФИРО\P10202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125421"/>
            <a:ext cx="3648654" cy="2518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14348" y="4429132"/>
            <a:ext cx="3851275" cy="1944687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</a:rPr>
              <a:t>53 специалиста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</a:rPr>
              <a:t>первичного звена по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</a:rPr>
              <a:t>12 профессиональным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</a:rPr>
              <a:t>модулям</a:t>
            </a:r>
            <a:endParaRPr lang="ru-RU" dirty="0">
              <a:solidFill>
                <a:srgbClr val="000066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003366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857620" y="1285860"/>
            <a:ext cx="5286380" cy="2643206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«Научное обоснование, инновационные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подходы к формированию содержания,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модернизации образовательных программ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профессионального развития специалистов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со  средним медицинским и фармацевтическим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 образованием, оказывающих первичную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медико-санитарную помощь </a:t>
            </a:r>
          </a:p>
          <a:p>
            <a:pPr algn="ctr"/>
            <a:r>
              <a:rPr lang="ru-RU" sz="1700" b="1" dirty="0" smtClean="0">
                <a:solidFill>
                  <a:srgbClr val="000066"/>
                </a:solidFill>
              </a:rPr>
              <a:t>(на примере Омской области)»</a:t>
            </a:r>
          </a:p>
          <a:p>
            <a:pPr algn="ctr">
              <a:defRPr/>
            </a:pPr>
            <a:endParaRPr lang="ru-RU" sz="28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Компоненты инновационной образовательной деятельности</a:t>
            </a:r>
          </a:p>
        </p:txBody>
      </p:sp>
      <p:sp>
        <p:nvSpPr>
          <p:cNvPr id="19459" name="Прямоугольник 18"/>
          <p:cNvSpPr>
            <a:spLocks noChangeArrowheads="1"/>
          </p:cNvSpPr>
          <p:nvPr/>
        </p:nvSpPr>
        <p:spPr bwMode="auto">
          <a:xfrm>
            <a:off x="323850" y="3141663"/>
            <a:ext cx="2881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D0D0D"/>
                </a:solidFill>
              </a:rPr>
              <a:t> </a:t>
            </a:r>
            <a:endParaRPr lang="ru-RU" sz="1600" b="1">
              <a:solidFill>
                <a:srgbClr val="0D0D0D"/>
              </a:solidFill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179388" y="1557338"/>
            <a:ext cx="3851275" cy="1944687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</a:rPr>
              <a:t>Современные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</a:rPr>
              <a:t>формы и методы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</a:rPr>
              <a:t>обучения</a:t>
            </a:r>
            <a:r>
              <a:rPr lang="ru-RU" sz="2800" b="1" dirty="0">
                <a:solidFill>
                  <a:srgbClr val="000066"/>
                </a:solidFill>
              </a:rPr>
              <a:t> </a:t>
            </a:r>
            <a:endParaRPr lang="ru-RU" sz="2800" dirty="0">
              <a:solidFill>
                <a:srgbClr val="000066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003366"/>
              </a:solidFill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3995738" y="1844675"/>
            <a:ext cx="492283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solidFill>
                <a:srgbClr val="003366"/>
              </a:solidFill>
            </a:endParaRPr>
          </a:p>
          <a:p>
            <a:endParaRPr lang="ru-RU" sz="2800">
              <a:solidFill>
                <a:srgbClr val="003366"/>
              </a:solidFill>
            </a:endParaRPr>
          </a:p>
          <a:p>
            <a:pPr>
              <a:spcBef>
                <a:spcPct val="50000"/>
              </a:spcBef>
            </a:pPr>
            <a:endParaRPr lang="ru-RU" sz="2800">
              <a:solidFill>
                <a:srgbClr val="003366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5000625" y="1571625"/>
            <a:ext cx="3851275" cy="1944688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Формирование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компетенций, основанных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на </a:t>
            </a:r>
            <a:r>
              <a:rPr lang="ru-RU" sz="2000" b="1" dirty="0" err="1">
                <a:solidFill>
                  <a:srgbClr val="000066"/>
                </a:solidFill>
              </a:rPr>
              <a:t>креативной</a:t>
            </a:r>
            <a:r>
              <a:rPr lang="ru-RU" sz="2000" b="1" dirty="0">
                <a:solidFill>
                  <a:srgbClr val="000066"/>
                </a:solidFill>
              </a:rPr>
              <a:t>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познавательной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деятельности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обучающихся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143375" y="2428875"/>
            <a:ext cx="785813" cy="428625"/>
          </a:xfrm>
          <a:prstGeom prst="rightArrow">
            <a:avLst/>
          </a:prstGeom>
          <a:solidFill>
            <a:srgbClr val="DBFBF9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Рисунок 10" descr="P10401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679034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Внедрение современных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форм и методов обучения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786058"/>
            <a:ext cx="3429024" cy="642942"/>
          </a:xfrm>
          <a:prstGeom prst="rect">
            <a:avLst/>
          </a:prstGeom>
          <a:solidFill>
            <a:srgbClr val="D8F8F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latin typeface="Arial" charset="0"/>
                <a:cs typeface="Arial" charset="0"/>
              </a:rPr>
              <a:t>Аудиторная работа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1428736"/>
            <a:ext cx="6786610" cy="1143008"/>
          </a:xfrm>
          <a:prstGeom prst="roundRect">
            <a:avLst/>
          </a:prstGeom>
          <a:solidFill>
            <a:srgbClr val="D8F8FE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66"/>
                </a:solidFill>
                <a:latin typeface="Arial" charset="0"/>
                <a:cs typeface="Arial" charset="0"/>
              </a:rPr>
              <a:t>Современная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0066"/>
                </a:solidFill>
                <a:latin typeface="Arial" charset="0"/>
                <a:cs typeface="Arial" charset="0"/>
              </a:rPr>
              <a:t>образовательная деятельность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2786058"/>
            <a:ext cx="3429024" cy="642942"/>
          </a:xfrm>
          <a:prstGeom prst="rect">
            <a:avLst/>
          </a:prstGeom>
          <a:solidFill>
            <a:srgbClr val="D8F8F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66"/>
                </a:solidFill>
                <a:latin typeface="Arial" charset="0"/>
                <a:cs typeface="Arial" charset="0"/>
              </a:rPr>
              <a:t>Внеаудиторная работа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535237" y="2678113"/>
            <a:ext cx="214313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249987" y="2678113"/>
            <a:ext cx="214313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Рисунок 11" descr="P104015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643314"/>
            <a:ext cx="3143240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8" descr="G:\2013-2014 уч.г Рабочие фото\Фото к отчету\P10203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3165837" cy="240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Внедрение современных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форм и методов обучения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450" y="2060575"/>
            <a:ext cx="7000875" cy="42862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66" y="1428735"/>
            <a:ext cx="7429552" cy="862837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D0D0D"/>
                </a:solidFill>
                <a:latin typeface="Arial" charset="0"/>
                <a:cs typeface="Arial" charset="0"/>
              </a:rPr>
              <a:t> </a:t>
            </a:r>
            <a:r>
              <a:rPr lang="ru-RU" sz="2300" b="1" dirty="0">
                <a:solidFill>
                  <a:srgbClr val="000066"/>
                </a:solidFill>
                <a:latin typeface="Arial" charset="0"/>
                <a:cs typeface="Arial" charset="0"/>
              </a:rPr>
              <a:t>Информационно-коммуникационные технологии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87450" y="3357563"/>
            <a:ext cx="7000875" cy="42862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2643182"/>
            <a:ext cx="7429552" cy="871259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300" b="1" dirty="0">
                <a:solidFill>
                  <a:srgbClr val="000066"/>
                </a:solidFill>
                <a:latin typeface="Arial" charset="0"/>
                <a:cs typeface="Arial" charset="0"/>
              </a:rPr>
              <a:t>Проектные, </a:t>
            </a:r>
            <a:r>
              <a:rPr lang="ru-RU" sz="2300" b="1" dirty="0" err="1">
                <a:solidFill>
                  <a:srgbClr val="000066"/>
                </a:solidFill>
                <a:latin typeface="Arial" charset="0"/>
                <a:cs typeface="Arial" charset="0"/>
              </a:rPr>
              <a:t>деятельностные</a:t>
            </a:r>
            <a:r>
              <a:rPr lang="ru-RU" sz="2300" b="1" dirty="0">
                <a:solidFill>
                  <a:srgbClr val="000066"/>
                </a:solidFill>
                <a:latin typeface="Arial" charset="0"/>
                <a:cs typeface="Arial" charset="0"/>
              </a:rPr>
              <a:t>, кейс- технологии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58888" y="4797425"/>
            <a:ext cx="7000875" cy="42862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4000504"/>
            <a:ext cx="7429552" cy="880883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sp>
        <p:nvSpPr>
          <p:cNvPr id="21522" name="Rectangle 20"/>
          <p:cNvSpPr>
            <a:spLocks noChangeArrowheads="1"/>
          </p:cNvSpPr>
          <p:nvPr/>
        </p:nvSpPr>
        <p:spPr bwMode="auto">
          <a:xfrm>
            <a:off x="1571604" y="4000504"/>
            <a:ext cx="7024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rgbClr val="800000"/>
              </a:buClr>
              <a:buSzPct val="70000"/>
              <a:buFont typeface="Wingdings" pitchFamily="2" charset="2"/>
              <a:buNone/>
            </a:pPr>
            <a:r>
              <a:rPr lang="ru-RU" sz="2400" dirty="0">
                <a:solidFill>
                  <a:srgbClr val="0D0D0D"/>
                </a:solidFill>
              </a:rPr>
              <a:t> </a:t>
            </a:r>
            <a:r>
              <a:rPr lang="ru-RU" sz="2300" b="1" dirty="0">
                <a:solidFill>
                  <a:srgbClr val="000066"/>
                </a:solidFill>
              </a:rPr>
              <a:t>Тренинги (управленческие, психологические,  </a:t>
            </a:r>
            <a:r>
              <a:rPr lang="ru-RU" sz="2300" b="1" dirty="0" err="1">
                <a:solidFill>
                  <a:srgbClr val="000066"/>
                </a:solidFill>
              </a:rPr>
              <a:t>симуляционные</a:t>
            </a:r>
            <a:r>
              <a:rPr lang="ru-RU" sz="2300" b="1" dirty="0">
                <a:solidFill>
                  <a:srgbClr val="000066"/>
                </a:solidFill>
              </a:rPr>
              <a:t>)</a:t>
            </a:r>
          </a:p>
        </p:txBody>
      </p:sp>
      <p:sp>
        <p:nvSpPr>
          <p:cNvPr id="2" name="Прямоугольник 12"/>
          <p:cNvSpPr/>
          <p:nvPr/>
        </p:nvSpPr>
        <p:spPr>
          <a:xfrm>
            <a:off x="1258888" y="6021388"/>
            <a:ext cx="7000875" cy="42862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кругленный прямоугольник 10"/>
          <p:cNvSpPr/>
          <p:nvPr/>
        </p:nvSpPr>
        <p:spPr>
          <a:xfrm>
            <a:off x="1500166" y="5357826"/>
            <a:ext cx="7500990" cy="928694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sp>
        <p:nvSpPr>
          <p:cNvPr id="21527" name="Rectangle 25"/>
          <p:cNvSpPr>
            <a:spLocks noChangeArrowheads="1"/>
          </p:cNvSpPr>
          <p:nvPr/>
        </p:nvSpPr>
        <p:spPr bwMode="auto">
          <a:xfrm>
            <a:off x="1357290" y="5373688"/>
            <a:ext cx="7786709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0066"/>
                </a:solidFill>
              </a:rPr>
              <a:t>Игровые, </a:t>
            </a:r>
            <a:r>
              <a:rPr lang="ru-RU" sz="2300" b="1" dirty="0" err="1" smtClean="0">
                <a:solidFill>
                  <a:srgbClr val="000066"/>
                </a:solidFill>
              </a:rPr>
              <a:t>симуляционные</a:t>
            </a:r>
            <a:r>
              <a:rPr lang="ru-RU" sz="2300" b="1" dirty="0" smtClean="0">
                <a:solidFill>
                  <a:srgbClr val="000066"/>
                </a:solidFill>
              </a:rPr>
              <a:t> технологии (в том числе  технология «стандартизированный пациент»)</a:t>
            </a:r>
            <a:endParaRPr lang="ru-RU" sz="2300" b="1" dirty="0">
              <a:solidFill>
                <a:srgbClr val="000066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" y="1436688"/>
            <a:ext cx="1000125" cy="5286375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А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У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Д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И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Т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О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Р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Н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О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Е</a:t>
            </a: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О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Б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У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Ч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Е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Н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И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Е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Внедрение современных </a:t>
            </a:r>
            <a:b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 форм и методов обучения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66" y="1428736"/>
            <a:ext cx="7214912" cy="1071570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sp>
        <p:nvSpPr>
          <p:cNvPr id="23558" name="Rectangle 18"/>
          <p:cNvSpPr>
            <a:spLocks noChangeArrowheads="1"/>
          </p:cNvSpPr>
          <p:nvPr/>
        </p:nvSpPr>
        <p:spPr bwMode="auto">
          <a:xfrm>
            <a:off x="3059113" y="1843088"/>
            <a:ext cx="4030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</a:rPr>
              <a:t>Кооперативное обучение</a:t>
            </a:r>
          </a:p>
        </p:txBody>
      </p:sp>
      <p:pic>
        <p:nvPicPr>
          <p:cNvPr id="16389" name="Picture 5" descr="Z:\ОТДЕЛ по научно-методической работе, аттестации и качеству\Бекова Ж.А\Фото к отчету\P1010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000372"/>
            <a:ext cx="3819553" cy="2864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42844" y="2857496"/>
            <a:ext cx="4572032" cy="3429024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  <a:p>
            <a:endParaRPr lang="ru-RU" sz="20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Позволяет обучающимся: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66"/>
                </a:solidFill>
              </a:rPr>
              <a:t> взаимодействовать друг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с другом, анализируя опыт своих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коллег;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66"/>
                </a:solidFill>
              </a:rPr>
              <a:t> критически и логически мыслить;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66"/>
                </a:solidFill>
              </a:rPr>
              <a:t> решать сложные  проблемы на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основе анализа ситуационных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профессиональных задач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и соответствующей 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    информации</a:t>
            </a:r>
          </a:p>
          <a:p>
            <a:pPr algn="ctr">
              <a:defRPr/>
            </a:pPr>
            <a:endParaRPr lang="ru-RU" sz="2800" dirty="0">
              <a:solidFill>
                <a:srgbClr val="000066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428750" y="142875"/>
            <a:ext cx="7572375" cy="85725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  <a:cs typeface="Arial" charset="0"/>
              </a:rPr>
              <a:t>Постоянно действующие семинары</a:t>
            </a:r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7" cy="5143536"/>
          </a:xfrm>
          <a:solidFill>
            <a:srgbClr val="DBFBF9"/>
          </a:solidFill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400" dirty="0" smtClean="0">
                <a:solidFill>
                  <a:srgbClr val="990000"/>
                </a:solidFill>
              </a:rPr>
              <a:t>1.</a:t>
            </a:r>
            <a:r>
              <a:rPr lang="ru-RU" sz="2400" dirty="0" smtClean="0">
                <a:solidFill>
                  <a:srgbClr val="000066"/>
                </a:solidFill>
              </a:rPr>
              <a:t> </a:t>
            </a:r>
            <a:r>
              <a:rPr lang="ru-RU" sz="2100" dirty="0" smtClean="0">
                <a:solidFill>
                  <a:srgbClr val="000066"/>
                </a:solidFill>
              </a:rPr>
              <a:t>Основы профилактической работы с населением (2 года обучения)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990000"/>
                </a:solidFill>
              </a:rPr>
              <a:t>2.</a:t>
            </a:r>
            <a:r>
              <a:rPr lang="ru-RU" sz="2100" dirty="0" smtClean="0">
                <a:solidFill>
                  <a:srgbClr val="000066"/>
                </a:solidFill>
              </a:rPr>
              <a:t> Актуальные вопросы деятельности сестер учебно-методических кабинетов по сестринскому делу медицинских организаций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860000"/>
                </a:solidFill>
              </a:rPr>
              <a:t>3.</a:t>
            </a:r>
            <a:r>
              <a:rPr lang="ru-RU" sz="2100" dirty="0" smtClean="0">
                <a:solidFill>
                  <a:srgbClr val="000066"/>
                </a:solidFill>
              </a:rPr>
              <a:t> Актуальные вопросы в акушерстве и гинекологии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990000"/>
                </a:solidFill>
              </a:rPr>
              <a:t>4.</a:t>
            </a:r>
            <a:r>
              <a:rPr lang="ru-RU" sz="2100" dirty="0" smtClean="0">
                <a:solidFill>
                  <a:srgbClr val="000066"/>
                </a:solidFill>
              </a:rPr>
              <a:t> Актуальные вопросы сестринского дела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990000"/>
                </a:solidFill>
              </a:rPr>
              <a:t>5.</a:t>
            </a:r>
            <a:r>
              <a:rPr lang="ru-RU" sz="2100" dirty="0" smtClean="0">
                <a:solidFill>
                  <a:srgbClr val="000066"/>
                </a:solidFill>
              </a:rPr>
              <a:t> Основы профилактической работы                                                             с населением (2 года обучения)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990000"/>
                </a:solidFill>
              </a:rPr>
              <a:t>6.</a:t>
            </a:r>
            <a:r>
              <a:rPr lang="ru-RU" sz="2100" dirty="0" smtClean="0">
                <a:solidFill>
                  <a:srgbClr val="000066"/>
                </a:solidFill>
              </a:rPr>
              <a:t> Психология делового общения                                                        (2 года обучения) 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1200"/>
              </a:spcAft>
              <a:buClr>
                <a:schemeClr val="tx1">
                  <a:lumMod val="95000"/>
                  <a:lumOff val="5000"/>
                </a:schemeClr>
              </a:buClr>
              <a:buNone/>
              <a:defRPr/>
            </a:pPr>
            <a:r>
              <a:rPr lang="ru-RU" sz="2100" dirty="0" smtClean="0">
                <a:solidFill>
                  <a:srgbClr val="990000"/>
                </a:solidFill>
              </a:rPr>
              <a:t>7.</a:t>
            </a:r>
            <a:r>
              <a:rPr lang="ru-RU" sz="2100" dirty="0" smtClean="0">
                <a:solidFill>
                  <a:srgbClr val="000066"/>
                </a:solidFill>
              </a:rPr>
              <a:t> Актуальные вопросы педиатрии</a:t>
            </a:r>
          </a:p>
        </p:txBody>
      </p:sp>
      <p:pic>
        <p:nvPicPr>
          <p:cNvPr id="4" name="Рисунок 3" descr="P105073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911206"/>
            <a:ext cx="3643307" cy="2732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00125" y="142875"/>
            <a:ext cx="7929563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История БОУ ОО ЦПК РЗ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857375"/>
            <a:ext cx="2571750" cy="4068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1857375"/>
            <a:ext cx="2643187" cy="407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571744"/>
            <a:ext cx="3573457" cy="2573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6715125" y="5286375"/>
            <a:ext cx="1357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1992 г.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1500188" y="142875"/>
            <a:ext cx="6929437" cy="85725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Мастер-классы</a:t>
            </a:r>
          </a:p>
        </p:txBody>
      </p:sp>
      <p:sp>
        <p:nvSpPr>
          <p:cNvPr id="26627" name="Содержимое 5"/>
          <p:cNvSpPr>
            <a:spLocks noGrp="1"/>
          </p:cNvSpPr>
          <p:nvPr>
            <p:ph idx="1"/>
          </p:nvPr>
        </p:nvSpPr>
        <p:spPr>
          <a:xfrm>
            <a:off x="285750" y="1428736"/>
            <a:ext cx="8572530" cy="5143500"/>
          </a:xfrm>
          <a:solidFill>
            <a:srgbClr val="DBFBF9"/>
          </a:solidFill>
        </p:spPr>
        <p:txBody>
          <a:bodyPr/>
          <a:lstStyle/>
          <a:p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Современные аспекты безопасности при парентеральном введении лекарственных средств (еженедельно)</a:t>
            </a:r>
          </a:p>
          <a:p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Современные </a:t>
            </a:r>
            <a:r>
              <a:rPr lang="ru-RU" sz="22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здоровьесберегающие</a:t>
            </a: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технологии в профессиональной деятельности медицинской сестры (ежемесячно)</a:t>
            </a:r>
          </a:p>
          <a:p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Современные технологии сестринских манипуляций (ежемесячно)</a:t>
            </a:r>
          </a:p>
          <a:p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Современные технологии ухода за </a:t>
            </a:r>
          </a:p>
          <a:p>
            <a:pPr>
              <a:buNone/>
            </a:pP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</a:t>
            </a:r>
            <a:r>
              <a:rPr lang="ru-RU" sz="22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стомированным</a:t>
            </a: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пациентом</a:t>
            </a:r>
          </a:p>
          <a:p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Инновационные технологии в уходе </a:t>
            </a:r>
          </a:p>
          <a:p>
            <a:pPr>
              <a:buNone/>
            </a:pP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за тяжелобольным пациентом </a:t>
            </a:r>
          </a:p>
          <a:p>
            <a:pPr>
              <a:buNone/>
            </a:pP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(ежемесячно, совместно с </a:t>
            </a:r>
          </a:p>
          <a:p>
            <a:pPr>
              <a:buNone/>
            </a:pP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 фирмой </a:t>
            </a:r>
            <a:r>
              <a:rPr lang="ru-RU" sz="22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Пауль</a:t>
            </a: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</a:t>
            </a:r>
            <a:r>
              <a:rPr lang="ru-RU" sz="22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Хартманн</a:t>
            </a: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) </a:t>
            </a:r>
          </a:p>
          <a:p>
            <a:endParaRPr lang="ru-RU" sz="2400" dirty="0" smtClean="0">
              <a:latin typeface="Arial" charset="0"/>
              <a:cs typeface="Arial" charset="0"/>
            </a:endParaRPr>
          </a:p>
        </p:txBody>
      </p:sp>
      <p:pic>
        <p:nvPicPr>
          <p:cNvPr id="4" name="Рисунок 3" descr="P104033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3874072"/>
            <a:ext cx="3440126" cy="26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75" y="142875"/>
            <a:ext cx="8001000" cy="857250"/>
          </a:xfrm>
        </p:spPr>
        <p:txBody>
          <a:bodyPr/>
          <a:lstStyle/>
          <a:p>
            <a:r>
              <a:rPr lang="ru-RU" sz="3000" smtClean="0">
                <a:solidFill>
                  <a:schemeClr val="bg1"/>
                </a:solidFill>
                <a:latin typeface="Arial" charset="0"/>
                <a:cs typeface="Arial" charset="0"/>
              </a:rPr>
              <a:t>Посещаемость постоянно действующих семинаров и мастер-классов</a:t>
            </a:r>
          </a:p>
        </p:txBody>
      </p:sp>
      <p:graphicFrame>
        <p:nvGraphicFramePr>
          <p:cNvPr id="27651" name="Диаграмма 3"/>
          <p:cNvGraphicFramePr>
            <a:graphicFrameLocks/>
          </p:cNvGraphicFramePr>
          <p:nvPr/>
        </p:nvGraphicFramePr>
        <p:xfrm>
          <a:off x="642910" y="1571612"/>
          <a:ext cx="8001056" cy="4786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Worksheet" r:id="rId4" imgW="7078996" imgH="4960656" progId="Excel.Sheet.8">
                  <p:embed/>
                </p:oleObj>
              </mc:Choice>
              <mc:Fallback>
                <p:oleObj name="Worksheet" r:id="rId4" imgW="7078996" imgH="4960656" progId="Excel.Shee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1571612"/>
                        <a:ext cx="8001056" cy="4786346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375" y="1714500"/>
            <a:ext cx="21431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количество слушателей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3"/>
          <p:cNvSpPr>
            <a:spLocks noGrp="1"/>
          </p:cNvSpPr>
          <p:nvPr>
            <p:ph type="title"/>
          </p:nvPr>
        </p:nvSpPr>
        <p:spPr>
          <a:xfrm>
            <a:off x="1500188" y="142875"/>
            <a:ext cx="6929437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Семинары-тренинги личностного развития</a:t>
            </a:r>
          </a:p>
        </p:txBody>
      </p:sp>
      <p:sp>
        <p:nvSpPr>
          <p:cNvPr id="28675" name="Содержимое 5"/>
          <p:cNvSpPr>
            <a:spLocks noGrp="1"/>
          </p:cNvSpPr>
          <p:nvPr>
            <p:ph idx="1"/>
          </p:nvPr>
        </p:nvSpPr>
        <p:spPr>
          <a:xfrm>
            <a:off x="285720" y="1428736"/>
            <a:ext cx="8643968" cy="5143536"/>
          </a:xfrm>
          <a:solidFill>
            <a:srgbClr val="DBFBF9"/>
          </a:solidFill>
          <a:ln>
            <a:noFill/>
          </a:ln>
        </p:spPr>
        <p:txBody>
          <a:bodyPr/>
          <a:lstStyle/>
          <a:p>
            <a:r>
              <a:rPr lang="ru-RU" sz="2400" dirty="0" smtClean="0">
                <a:solidFill>
                  <a:srgbClr val="000066"/>
                </a:solidFill>
              </a:rPr>
              <a:t>«Лидерство»</a:t>
            </a:r>
          </a:p>
          <a:p>
            <a:r>
              <a:rPr lang="ru-RU" sz="2400" dirty="0" smtClean="0">
                <a:solidFill>
                  <a:srgbClr val="000066"/>
                </a:solidFill>
              </a:rPr>
              <a:t>«Семь шагов к успеху» </a:t>
            </a:r>
          </a:p>
          <a:p>
            <a:r>
              <a:rPr lang="ru-RU" sz="2400" dirty="0" smtClean="0">
                <a:solidFill>
                  <a:srgbClr val="000066"/>
                </a:solidFill>
              </a:rPr>
              <a:t>«Уверенность в себе как фактор 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66"/>
                </a:solidFill>
              </a:rPr>
              <a:t>     успешности в профессиональной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66"/>
                </a:solidFill>
              </a:rPr>
              <a:t>     деятельности» </a:t>
            </a:r>
          </a:p>
          <a:p>
            <a:pPr algn="ctr">
              <a:buNone/>
            </a:pPr>
            <a:endParaRPr lang="ru-RU" sz="2400" u="sng" dirty="0" smtClean="0"/>
          </a:p>
          <a:p>
            <a:pPr algn="ctr">
              <a:buNone/>
            </a:pPr>
            <a:r>
              <a:rPr lang="ru-RU" sz="2800" b="1" dirty="0" err="1" smtClean="0">
                <a:solidFill>
                  <a:srgbClr val="860000"/>
                </a:solidFill>
              </a:rPr>
              <a:t>Тренинговые</a:t>
            </a:r>
            <a:r>
              <a:rPr lang="ru-RU" sz="2800" b="1" dirty="0" smtClean="0">
                <a:solidFill>
                  <a:srgbClr val="860000"/>
                </a:solidFill>
              </a:rPr>
              <a:t> программы: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66"/>
                </a:solidFill>
              </a:rPr>
              <a:t>«Развитие навыков уверенного поведения»</a:t>
            </a:r>
          </a:p>
          <a:p>
            <a:r>
              <a:rPr lang="ru-RU" sz="2400" dirty="0" smtClean="0">
                <a:solidFill>
                  <a:srgbClr val="000066"/>
                </a:solidFill>
              </a:rPr>
              <a:t>«</a:t>
            </a:r>
            <a:r>
              <a:rPr lang="ru-RU" sz="2400" dirty="0" err="1" smtClean="0">
                <a:solidFill>
                  <a:srgbClr val="000066"/>
                </a:solidFill>
              </a:rPr>
              <a:t>Самопрезентация</a:t>
            </a:r>
            <a:r>
              <a:rPr lang="ru-RU" sz="2400" dirty="0" smtClean="0">
                <a:solidFill>
                  <a:srgbClr val="000066"/>
                </a:solidFill>
              </a:rPr>
              <a:t>. Основы ораторского искусства»</a:t>
            </a:r>
          </a:p>
          <a:p>
            <a:r>
              <a:rPr lang="ru-RU" sz="2400" dirty="0" smtClean="0">
                <a:solidFill>
                  <a:srgbClr val="000066"/>
                </a:solidFill>
              </a:rPr>
              <a:t>«</a:t>
            </a:r>
            <a:r>
              <a:rPr lang="ru-RU" sz="2400" dirty="0" err="1" smtClean="0">
                <a:solidFill>
                  <a:srgbClr val="000066"/>
                </a:solidFill>
              </a:rPr>
              <a:t>Самомотивация</a:t>
            </a:r>
            <a:r>
              <a:rPr lang="ru-RU" sz="2400" dirty="0" smtClean="0">
                <a:solidFill>
                  <a:srgbClr val="000066"/>
                </a:solidFill>
              </a:rPr>
              <a:t>. </a:t>
            </a:r>
            <a:r>
              <a:rPr lang="ru-RU" sz="2400" dirty="0" err="1" smtClean="0">
                <a:solidFill>
                  <a:srgbClr val="000066"/>
                </a:solidFill>
              </a:rPr>
              <a:t>Целеполагание</a:t>
            </a:r>
            <a:r>
              <a:rPr lang="ru-RU" sz="2400" dirty="0" smtClean="0">
                <a:solidFill>
                  <a:srgbClr val="000066"/>
                </a:solidFill>
              </a:rPr>
              <a:t>» </a:t>
            </a:r>
            <a:endParaRPr lang="ru-RU" sz="24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   </a:t>
            </a:r>
          </a:p>
        </p:txBody>
      </p:sp>
      <p:pic>
        <p:nvPicPr>
          <p:cNvPr id="5" name="Рисунок 4" descr="P105049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1500174"/>
            <a:ext cx="342061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3"/>
          <p:cNvSpPr>
            <a:spLocks noGrp="1"/>
          </p:cNvSpPr>
          <p:nvPr>
            <p:ph type="title"/>
          </p:nvPr>
        </p:nvSpPr>
        <p:spPr>
          <a:xfrm>
            <a:off x="1500188" y="142875"/>
            <a:ext cx="6929437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Краткосрочные программы</a:t>
            </a:r>
          </a:p>
        </p:txBody>
      </p:sp>
      <p:pic>
        <p:nvPicPr>
          <p:cNvPr id="6" name="Рисунок 5" descr="IMG_088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214422"/>
            <a:ext cx="4429156" cy="3071834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pic>
        <p:nvPicPr>
          <p:cNvPr id="7" name="Рисунок 6" descr="P10109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429000"/>
            <a:ext cx="4343572" cy="314327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14348" y="1714488"/>
            <a:ext cx="3357586" cy="1323439"/>
          </a:xfrm>
          <a:prstGeom prst="rect">
            <a:avLst/>
          </a:prstGeom>
          <a:solidFill>
            <a:srgbClr val="DBFBF9"/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Школа психологического комфорта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4572008"/>
            <a:ext cx="3357586" cy="1323439"/>
          </a:xfrm>
          <a:prstGeom prst="rect">
            <a:avLst/>
          </a:prstGeom>
          <a:solidFill>
            <a:srgbClr val="DBFBF9"/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Школа </a:t>
            </a:r>
          </a:p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доступного массажа</a:t>
            </a:r>
          </a:p>
          <a:p>
            <a:pPr algn="ctr"/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0"/>
            <a:ext cx="7715272" cy="1071563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Общебольничные</a:t>
            </a:r>
            <a:r>
              <a:rPr lang="ru-RU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конференции</a:t>
            </a:r>
            <a:endParaRPr lang="ru-RU" sz="54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500562" y="1214422"/>
          <a:ext cx="4429156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357158" y="1643050"/>
          <a:ext cx="4071966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57224" y="571501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Количество</a:t>
            </a:r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присутствующих</a:t>
            </a:r>
            <a:endParaRPr lang="ru-RU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Инновационная образовательная деятельность</a:t>
            </a:r>
          </a:p>
        </p:txBody>
      </p:sp>
      <p:sp>
        <p:nvSpPr>
          <p:cNvPr id="29699" name="Прямоугольник 18"/>
          <p:cNvSpPr>
            <a:spLocks noChangeArrowheads="1"/>
          </p:cNvSpPr>
          <p:nvPr/>
        </p:nvSpPr>
        <p:spPr bwMode="auto">
          <a:xfrm>
            <a:off x="323850" y="3141663"/>
            <a:ext cx="2881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D0D0D"/>
                </a:solidFill>
              </a:rPr>
              <a:t> </a:t>
            </a:r>
            <a:endParaRPr lang="ru-RU" sz="1600" b="1">
              <a:solidFill>
                <a:srgbClr val="0D0D0D"/>
              </a:solidFill>
            </a:endParaRP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357158" y="1571612"/>
            <a:ext cx="3671887" cy="1944687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Современная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инфраструктура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3366"/>
                </a:solidFill>
              </a:rPr>
              <a:t>обучения</a:t>
            </a:r>
            <a:endParaRPr lang="ru-RU" sz="3200" dirty="0">
              <a:solidFill>
                <a:srgbClr val="003366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995738" y="1844675"/>
            <a:ext cx="492283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solidFill>
                <a:srgbClr val="003366"/>
              </a:solidFill>
            </a:endParaRPr>
          </a:p>
          <a:p>
            <a:endParaRPr lang="ru-RU" sz="2800">
              <a:solidFill>
                <a:srgbClr val="003366"/>
              </a:solidFill>
            </a:endParaRPr>
          </a:p>
          <a:p>
            <a:pPr>
              <a:spcBef>
                <a:spcPct val="50000"/>
              </a:spcBef>
            </a:pPr>
            <a:endParaRPr lang="ru-RU" sz="2800">
              <a:solidFill>
                <a:srgbClr val="003366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67175" y="1557338"/>
            <a:ext cx="5076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endParaRPr lang="ru-RU" sz="2800">
              <a:solidFill>
                <a:srgbClr val="003366"/>
              </a:solidFill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5286380" y="1500174"/>
            <a:ext cx="3671887" cy="857256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Информационный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компонент</a:t>
            </a:r>
            <a:endParaRPr lang="ru-RU" sz="2200" b="1" dirty="0">
              <a:solidFill>
                <a:srgbClr val="003366"/>
              </a:solidFill>
            </a:endParaRPr>
          </a:p>
        </p:txBody>
      </p:sp>
      <p:pic>
        <p:nvPicPr>
          <p:cNvPr id="11" name="Рисунок 10" descr="Internet-marketing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857628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286380" y="2643182"/>
            <a:ext cx="3671887" cy="857256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Технологический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компонент</a:t>
            </a:r>
            <a:endParaRPr lang="ru-RU" sz="2200" b="1" dirty="0">
              <a:solidFill>
                <a:srgbClr val="003366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214942" y="3786190"/>
            <a:ext cx="3671887" cy="857256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Организационный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компонент</a:t>
            </a:r>
            <a:endParaRPr lang="ru-RU" sz="2200" b="1" dirty="0">
              <a:solidFill>
                <a:srgbClr val="003366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214942" y="5143512"/>
            <a:ext cx="3671887" cy="857256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Коммуникационный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003366"/>
                </a:solidFill>
              </a:rPr>
              <a:t> компонент</a:t>
            </a:r>
            <a:endParaRPr lang="ru-RU" sz="2200" b="1" dirty="0">
              <a:solidFill>
                <a:srgbClr val="003366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4071934" y="1928802"/>
            <a:ext cx="1214446" cy="142876"/>
          </a:xfrm>
          <a:prstGeom prst="straightConnector1">
            <a:avLst/>
          </a:prstGeom>
          <a:ln w="31750"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071934" y="2643182"/>
            <a:ext cx="1214446" cy="428628"/>
          </a:xfrm>
          <a:prstGeom prst="straightConnector1">
            <a:avLst/>
          </a:prstGeom>
          <a:ln w="31750"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071934" y="3143248"/>
            <a:ext cx="1143008" cy="1071570"/>
          </a:xfrm>
          <a:prstGeom prst="straightConnector1">
            <a:avLst/>
          </a:prstGeom>
          <a:ln w="31750"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4" idx="1"/>
          </p:cNvCxnSpPr>
          <p:nvPr/>
        </p:nvCxnSpPr>
        <p:spPr>
          <a:xfrm rot="16200000" flipH="1">
            <a:off x="3500430" y="3857628"/>
            <a:ext cx="2214578" cy="1214446"/>
          </a:xfrm>
          <a:prstGeom prst="straightConnector1">
            <a:avLst/>
          </a:prstGeom>
          <a:ln w="31750"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0"/>
          <p:cNvSpPr>
            <a:spLocks noChangeArrowheads="1"/>
          </p:cNvSpPr>
          <p:nvPr/>
        </p:nvSpPr>
        <p:spPr bwMode="auto">
          <a:xfrm>
            <a:off x="1285852" y="0"/>
            <a:ext cx="73580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D0D0D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Информатизация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учебного процесса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214688" y="1428750"/>
            <a:ext cx="5786437" cy="1071563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3366"/>
                </a:solidFill>
              </a:rPr>
              <a:t>111 </a:t>
            </a:r>
            <a:r>
              <a:rPr lang="ru-RU" sz="2400" b="1" dirty="0">
                <a:solidFill>
                  <a:srgbClr val="003366"/>
                </a:solidFill>
              </a:rPr>
              <a:t>персональных компьютеров</a:t>
            </a:r>
          </a:p>
          <a:p>
            <a:pPr algn="ctr">
              <a:defRPr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3214678" y="2786058"/>
            <a:ext cx="5786437" cy="1071563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3366"/>
                </a:solidFill>
              </a:rPr>
              <a:t>мобильный компьютерный класс (33 ноутбука)</a:t>
            </a:r>
          </a:p>
          <a:p>
            <a:pPr algn="ctr">
              <a:defRPr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214678" y="4071942"/>
            <a:ext cx="5786437" cy="1143001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>
              <a:defRPr/>
            </a:pPr>
            <a:endParaRPr lang="ru-RU" sz="2300" b="1" dirty="0" smtClean="0">
              <a:solidFill>
                <a:srgbClr val="003366"/>
              </a:solidFill>
            </a:endParaRPr>
          </a:p>
          <a:p>
            <a:pPr algn="ctr">
              <a:defRPr/>
            </a:pPr>
            <a:r>
              <a:rPr lang="ru-RU" sz="2300" b="1" dirty="0" smtClean="0">
                <a:solidFill>
                  <a:srgbClr val="003366"/>
                </a:solidFill>
              </a:rPr>
              <a:t>интерактивная </a:t>
            </a:r>
            <a:r>
              <a:rPr lang="ru-RU" sz="2300" b="1" dirty="0">
                <a:solidFill>
                  <a:srgbClr val="003366"/>
                </a:solidFill>
              </a:rPr>
              <a:t>доска и </a:t>
            </a:r>
            <a:r>
              <a:rPr lang="ru-RU" sz="2300" b="1" dirty="0" smtClean="0">
                <a:solidFill>
                  <a:srgbClr val="003366"/>
                </a:solidFill>
              </a:rPr>
              <a:t>приставка, </a:t>
            </a:r>
          </a:p>
          <a:p>
            <a:pPr algn="ctr">
              <a:defRPr/>
            </a:pPr>
            <a:r>
              <a:rPr lang="ru-RU" sz="2300" b="1" dirty="0" smtClean="0">
                <a:solidFill>
                  <a:srgbClr val="003366"/>
                </a:solidFill>
              </a:rPr>
              <a:t>20 </a:t>
            </a:r>
            <a:r>
              <a:rPr lang="ru-RU" sz="2300" b="1" dirty="0" err="1" smtClean="0">
                <a:solidFill>
                  <a:srgbClr val="003366"/>
                </a:solidFill>
              </a:rPr>
              <a:t>мультимедийных</a:t>
            </a:r>
            <a:r>
              <a:rPr lang="ru-RU" sz="2300" b="1" dirty="0" smtClean="0">
                <a:solidFill>
                  <a:srgbClr val="003366"/>
                </a:solidFill>
              </a:rPr>
              <a:t> проекторов, цифровые ТВ</a:t>
            </a:r>
            <a:endParaRPr lang="ru-RU" sz="2300" b="1" dirty="0">
              <a:solidFill>
                <a:srgbClr val="003366"/>
              </a:solidFill>
            </a:endParaRPr>
          </a:p>
          <a:p>
            <a:pPr algn="ctr">
              <a:defRPr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214678" y="5429264"/>
            <a:ext cx="5786437" cy="1214438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marL="0" lvl="1" algn="ctr">
              <a:defRPr/>
            </a:pPr>
            <a:endParaRPr lang="ru-RU" sz="2400" dirty="0"/>
          </a:p>
          <a:p>
            <a:pPr marL="0" lvl="1" algn="ctr">
              <a:defRPr/>
            </a:pPr>
            <a:r>
              <a:rPr lang="ru-RU" sz="2400" b="1" dirty="0">
                <a:solidFill>
                  <a:srgbClr val="003366"/>
                </a:solidFill>
              </a:rPr>
              <a:t>электронная библиотека, интернет и </a:t>
            </a:r>
            <a:r>
              <a:rPr lang="ru-RU" sz="2400" b="1" dirty="0" smtClean="0">
                <a:solidFill>
                  <a:srgbClr val="003366"/>
                </a:solidFill>
              </a:rPr>
              <a:t>справочно-правовая </a:t>
            </a:r>
            <a:endParaRPr lang="ru-RU" sz="2400" b="1" dirty="0">
              <a:solidFill>
                <a:srgbClr val="003366"/>
              </a:solidFill>
            </a:endParaRPr>
          </a:p>
          <a:p>
            <a:pPr marL="0" lvl="1" algn="ctr">
              <a:defRPr/>
            </a:pPr>
            <a:r>
              <a:rPr lang="ru-RU" sz="2400" b="1" dirty="0">
                <a:solidFill>
                  <a:srgbClr val="003366"/>
                </a:solidFill>
              </a:rPr>
              <a:t>система </a:t>
            </a:r>
            <a:r>
              <a:rPr lang="ru-RU" sz="2400" b="1" dirty="0" err="1" smtClean="0">
                <a:solidFill>
                  <a:srgbClr val="003366"/>
                </a:solidFill>
              </a:rPr>
              <a:t>КонсультантПлюс</a:t>
            </a:r>
            <a:r>
              <a:rPr lang="ru-RU" sz="2400" b="1" dirty="0">
                <a:solidFill>
                  <a:srgbClr val="003366"/>
                </a:solidFill>
              </a:rPr>
              <a:t>, </a:t>
            </a:r>
            <a:r>
              <a:rPr lang="en-US" sz="2400" b="1" dirty="0">
                <a:solidFill>
                  <a:srgbClr val="003366"/>
                </a:solidFill>
              </a:rPr>
              <a:t>Wi-Fi</a:t>
            </a:r>
            <a:endParaRPr lang="ru-RU" sz="2400" b="1" dirty="0">
              <a:solidFill>
                <a:srgbClr val="003366"/>
              </a:solidFill>
            </a:endParaRPr>
          </a:p>
          <a:p>
            <a:pPr algn="ctr">
              <a:defRPr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42910" y="4000505"/>
            <a:ext cx="2143140" cy="1285884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28627" y="1214422"/>
            <a:ext cx="2143140" cy="1285885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5429264"/>
            <a:ext cx="2143140" cy="1285883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2643182"/>
            <a:ext cx="2143140" cy="1285885"/>
          </a:xfrm>
          <a:prstGeom prst="round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0739" name="Группа 3"/>
          <p:cNvGrpSpPr>
            <a:grpSpLocks/>
          </p:cNvGrpSpPr>
          <p:nvPr/>
        </p:nvGrpSpPr>
        <p:grpSpPr bwMode="auto">
          <a:xfrm>
            <a:off x="142844" y="6143644"/>
            <a:ext cx="928662" cy="571504"/>
            <a:chOff x="4286268" y="2357462"/>
            <a:chExt cx="3901144" cy="1984233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286268" y="2357462"/>
              <a:ext cx="3901144" cy="1984233"/>
            </a:xfrm>
            <a:prstGeom prst="roundRect">
              <a:avLst>
                <a:gd name="adj" fmla="val 10000"/>
              </a:avLst>
            </a:prstGeom>
            <a:blipFill rotWithShape="0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343640" y="2414786"/>
              <a:ext cx="3786404" cy="18695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5100" tIns="123825" rIns="165100" bIns="12382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/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572375" cy="1000125"/>
          </a:xfrm>
        </p:spPr>
        <p:txBody>
          <a:bodyPr/>
          <a:lstStyle/>
          <a:p>
            <a:r>
              <a:rPr lang="ru-RU" sz="2800" dirty="0" smtClean="0">
                <a:latin typeface="Arial" charset="0"/>
                <a:cs typeface="Arial" charset="0"/>
              </a:rPr>
              <a:t>Учебно-методические пособия на электронных носителях</a:t>
            </a:r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214974"/>
          </a:xfrm>
          <a:solidFill>
            <a:srgbClr val="DBFBF9"/>
          </a:solidFill>
        </p:spPr>
        <p:txBody>
          <a:bodyPr/>
          <a:lstStyle/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«Теоретические  основы  гигиенического  обучения и воспитания населения»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«Основы профилактической  работы с населением. Виды профилактики» 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«Часто болеющие дети»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 «Анафилактический шок»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 «Профилактика железодефицитной анемии у детей»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</a:t>
            </a:r>
            <a:r>
              <a:rPr lang="ru-RU" sz="1700" b="1" dirty="0" err="1" smtClean="0">
                <a:solidFill>
                  <a:srgbClr val="003366"/>
                </a:solidFill>
              </a:rPr>
              <a:t>Аллергозы</a:t>
            </a:r>
            <a:r>
              <a:rPr lang="ru-RU" sz="1700" b="1" dirty="0" smtClean="0">
                <a:solidFill>
                  <a:srgbClr val="003366"/>
                </a:solidFill>
              </a:rPr>
              <a:t>. Роль медицинских работников в профилактике </a:t>
            </a:r>
            <a:r>
              <a:rPr lang="ru-RU" sz="1700" b="1" dirty="0" err="1" smtClean="0">
                <a:solidFill>
                  <a:srgbClr val="003366"/>
                </a:solidFill>
              </a:rPr>
              <a:t>аллергозов</a:t>
            </a:r>
            <a:r>
              <a:rPr lang="ru-RU" sz="1700" b="1" dirty="0" smtClean="0">
                <a:solidFill>
                  <a:srgbClr val="003366"/>
                </a:solidFill>
              </a:rPr>
              <a:t>» 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 «Профилактика рака молочной железы»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«Организация  деятельности в сфере оборота наркотических средств и психотропных веществ»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 «Роль питания в профилактике осложнений беременности»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«Диагностическое значение </a:t>
            </a:r>
            <a:r>
              <a:rPr lang="ru-RU" sz="1700" b="1" dirty="0" err="1" smtClean="0">
                <a:solidFill>
                  <a:srgbClr val="003366"/>
                </a:solidFill>
              </a:rPr>
              <a:t>общеклинических</a:t>
            </a:r>
            <a:r>
              <a:rPr lang="ru-RU" sz="1700" b="1" dirty="0" smtClean="0">
                <a:solidFill>
                  <a:srgbClr val="003366"/>
                </a:solidFill>
              </a:rPr>
              <a:t> исследований крови и мочи»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«Лабораторное дело в рентгенологии»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«Описторхоз. Роль медицинской сестры в профилактике описторхоза»</a:t>
            </a:r>
          </a:p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</a:rPr>
              <a:t>«Артериальная гипертензия. Роль медицинской сестры в профилактике артериальной гипертензии»</a:t>
            </a:r>
          </a:p>
          <a:p>
            <a:pPr>
              <a:defRPr/>
            </a:pPr>
            <a:endParaRPr lang="ru-RU" sz="1800" dirty="0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8358188" cy="1071562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Эффективность 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err="1" smtClean="0">
                <a:latin typeface="Arial" charset="0"/>
                <a:cs typeface="Arial" charset="0"/>
              </a:rPr>
              <a:t>тренинг-технологий</a:t>
            </a:r>
            <a:r>
              <a:rPr lang="ru-RU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 </a:t>
            </a:r>
            <a:br>
              <a:rPr lang="ru-RU" dirty="0" smtClean="0">
                <a:solidFill>
                  <a:srgbClr val="0D0D0D"/>
                </a:solidFill>
                <a:latin typeface="Arial" charset="0"/>
                <a:cs typeface="Arial" charset="0"/>
              </a:rPr>
            </a:br>
            <a:endParaRPr lang="ru-RU" sz="40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397000"/>
          <a:ext cx="8358246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258888" y="0"/>
            <a:ext cx="8027987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Тематические кабинеты 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err="1" smtClean="0">
                <a:latin typeface="Arial" charset="0"/>
                <a:cs typeface="Arial" charset="0"/>
              </a:rPr>
              <a:t>Тренинг-центра</a:t>
            </a:r>
            <a:r>
              <a:rPr lang="ru-RU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7" name="Рисунок 6" descr="P1030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2214554"/>
            <a:ext cx="4714908" cy="3535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7072330" y="4786322"/>
            <a:ext cx="1928826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неотложной помощи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7000892" y="3214686"/>
            <a:ext cx="2000264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кабинета с</a:t>
            </a:r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естрински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технологий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3643306" y="1285860"/>
            <a:ext cx="1928826" cy="92869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терапии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7000892" y="1500174"/>
            <a:ext cx="1857388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педиатрии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500034" y="1571612"/>
            <a:ext cx="1776418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акушерства и гинекологии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285720" y="4786322"/>
            <a:ext cx="1857388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реабилитации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14282" y="3214686"/>
            <a:ext cx="1857388" cy="10001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хирургии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4643438" y="5786454"/>
            <a:ext cx="2214578" cy="92869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информационных технологий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214546" y="5786454"/>
            <a:ext cx="2071702" cy="92869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 психологии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БОУ ОО ЦПК РЗ сегодня</a:t>
            </a:r>
            <a:endParaRPr lang="ru-RU" dirty="0"/>
          </a:p>
        </p:txBody>
      </p:sp>
      <p:pic>
        <p:nvPicPr>
          <p:cNvPr id="4" name="Picture 14" descr="E:\фото\IMG_1326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378621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\\192.168.0.2\fs\Фото, видео и картинки\Здание ЦПК\IMG_12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320151"/>
            <a:ext cx="3571900" cy="2714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10507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321580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4857760"/>
            <a:ext cx="2714644" cy="830997"/>
          </a:xfrm>
          <a:prstGeom prst="rect">
            <a:avLst/>
          </a:prstGeom>
          <a:solidFill>
            <a:srgbClr val="DBFBF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Современная инфраструктура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Оснащение тематических кабинетов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4643470" cy="5000660"/>
          </a:xfrm>
          <a:solidFill>
            <a:srgbClr val="DBFBF9"/>
          </a:solidFill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современные информационно-коммуникационные средства обучения</a:t>
            </a:r>
          </a:p>
          <a:p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видеокамеры</a:t>
            </a:r>
          </a:p>
          <a:p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симуляторы, тренажёры, фантомы </a:t>
            </a:r>
          </a:p>
          <a:p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медицинское оборудование</a:t>
            </a:r>
          </a:p>
          <a:p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кабинет </a:t>
            </a:r>
            <a:r>
              <a:rPr lang="ru-RU" sz="2800" dirty="0" err="1" smtClean="0">
                <a:solidFill>
                  <a:srgbClr val="003366"/>
                </a:solidFill>
                <a:latin typeface="Arial" charset="0"/>
                <a:cs typeface="Arial" charset="0"/>
              </a:rPr>
              <a:t>дебрифинга</a:t>
            </a:r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	</a:t>
            </a:r>
            <a:endParaRPr lang="ru-RU" sz="2400" b="1" dirty="0" smtClean="0">
              <a:latin typeface="Arial" charset="0"/>
              <a:cs typeface="Arial" charset="0"/>
            </a:endParaRPr>
          </a:p>
        </p:txBody>
      </p:sp>
      <p:pic>
        <p:nvPicPr>
          <p:cNvPr id="8" name="Picture 6" descr="C:\Users\CPKRZ\Desktop\24.09.2013 г Тренинг-центр\Тренинг-центр 2013г\Сестр. технологий 1\P10300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099721"/>
            <a:ext cx="4000528" cy="2835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CPKRZ\Desktop\24.09.2013 г Тренинг-центр\Тренинг-центр 2013г\Неотложной помощи\P10300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929066"/>
            <a:ext cx="4000528" cy="273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Направления деятельности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Тренинг-центра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 dirty="0" smtClean="0">
                <a:latin typeface="Arial" charset="0"/>
                <a:cs typeface="Arial" charset="0"/>
              </a:rPr>
              <a:t>  </a:t>
            </a:r>
            <a:r>
              <a:rPr lang="ru-RU" sz="2400" b="1" dirty="0" smtClean="0">
                <a:latin typeface="Arial" charset="0"/>
                <a:cs typeface="Arial" charset="0"/>
              </a:rPr>
              <a:t>       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35858" name="Text Box 5"/>
          <p:cNvSpPr txBox="1">
            <a:spLocks noChangeArrowheads="1"/>
          </p:cNvSpPr>
          <p:nvPr/>
        </p:nvSpPr>
        <p:spPr bwMode="auto">
          <a:xfrm>
            <a:off x="4286248" y="2500306"/>
            <a:ext cx="4707925" cy="1928826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rgbClr val="003366"/>
                </a:solidFill>
              </a:rPr>
              <a:t>создание клинических </a:t>
            </a:r>
            <a:r>
              <a:rPr lang="ru-RU" sz="2000" b="1" dirty="0" smtClean="0">
                <a:solidFill>
                  <a:srgbClr val="003366"/>
                </a:solidFill>
              </a:rPr>
              <a:t>ситуаций, </a:t>
            </a:r>
            <a:r>
              <a:rPr lang="ru-RU" sz="2000" b="1" dirty="0">
                <a:solidFill>
                  <a:srgbClr val="003366"/>
                </a:solidFill>
              </a:rPr>
              <a:t>максимально </a:t>
            </a:r>
            <a:r>
              <a:rPr lang="ru-RU" sz="2000" b="1" dirty="0" smtClean="0">
                <a:solidFill>
                  <a:srgbClr val="003366"/>
                </a:solidFill>
              </a:rPr>
              <a:t>приближенных </a:t>
            </a:r>
            <a:r>
              <a:rPr lang="ru-RU" sz="2000" b="1" dirty="0">
                <a:solidFill>
                  <a:srgbClr val="003366"/>
                </a:solidFill>
              </a:rPr>
              <a:t>к реальным условиям практической деятельности и чрезвычайным </a:t>
            </a:r>
            <a:r>
              <a:rPr lang="ru-RU" sz="2000" b="1" dirty="0" smtClean="0">
                <a:solidFill>
                  <a:srgbClr val="003366"/>
                </a:solidFill>
              </a:rPr>
              <a:t>ситуациям</a:t>
            </a:r>
            <a:endParaRPr lang="ru-RU" sz="2000" b="1" dirty="0">
              <a:solidFill>
                <a:srgbClr val="003366"/>
              </a:solidFill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35856" name="Text Box 8"/>
          <p:cNvSpPr txBox="1">
            <a:spLocks noChangeArrowheads="1"/>
          </p:cNvSpPr>
          <p:nvPr/>
        </p:nvSpPr>
        <p:spPr bwMode="auto">
          <a:xfrm>
            <a:off x="4286248" y="4572008"/>
            <a:ext cx="4700341" cy="1928826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/>
            <a:endParaRPr lang="ru-RU" sz="2000" b="1" dirty="0" smtClean="0">
              <a:solidFill>
                <a:srgbClr val="0033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3366"/>
                </a:solidFill>
              </a:rPr>
              <a:t>многократное </a:t>
            </a:r>
            <a:r>
              <a:rPr lang="ru-RU" sz="2000" b="1" dirty="0">
                <a:solidFill>
                  <a:srgbClr val="003366"/>
                </a:solidFill>
              </a:rPr>
              <a:t>выполнение медицинских вмешательств с возможностью исправления ошибок и формированием  необходимых </a:t>
            </a:r>
            <a:r>
              <a:rPr lang="ru-RU" sz="2000" b="1" dirty="0" smtClean="0">
                <a:solidFill>
                  <a:srgbClr val="003366"/>
                </a:solidFill>
              </a:rPr>
              <a:t>навыков и компетенций</a:t>
            </a:r>
            <a:endParaRPr lang="ru-RU" sz="2000" b="1" dirty="0">
              <a:solidFill>
                <a:srgbClr val="003366"/>
              </a:solidFill>
            </a:endParaRPr>
          </a:p>
          <a:p>
            <a:pPr algn="ctr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58" y="3929066"/>
            <a:ext cx="3614732" cy="2928934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5849" name="Прямоугольник 8"/>
          <p:cNvGrpSpPr>
            <a:grpSpLocks/>
          </p:cNvGrpSpPr>
          <p:nvPr/>
        </p:nvGrpSpPr>
        <p:grpSpPr bwMode="auto">
          <a:xfrm>
            <a:off x="4572000" y="1412875"/>
            <a:ext cx="3902075" cy="766763"/>
            <a:chOff x="1943" y="922"/>
            <a:chExt cx="2458" cy="483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35853" name="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" y="922"/>
              <a:ext cx="2458" cy="483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5854" name="Text Box 17"/>
            <p:cNvSpPr txBox="1">
              <a:spLocks noChangeArrowheads="1"/>
            </p:cNvSpPr>
            <p:nvPr/>
          </p:nvSpPr>
          <p:spPr bwMode="auto">
            <a:xfrm>
              <a:off x="1980" y="932"/>
              <a:ext cx="2385" cy="418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2000" b="1" dirty="0">
                <a:solidFill>
                  <a:srgbClr val="543466"/>
                </a:solidFill>
              </a:endParaRPr>
            </a:p>
            <a:p>
              <a:pPr algn="ctr"/>
              <a:r>
                <a:rPr lang="ru-RU" sz="2400" b="1" dirty="0">
                  <a:solidFill>
                    <a:srgbClr val="003366"/>
                  </a:solidFill>
                </a:rPr>
                <a:t>Образовательная</a:t>
              </a:r>
            </a:p>
            <a:p>
              <a:pPr algn="ctr"/>
              <a:endParaRPr lang="ru-RU" dirty="0">
                <a:latin typeface="Calibri" pitchFamily="34" charset="0"/>
              </a:endParaRPr>
            </a:p>
          </p:txBody>
        </p:sp>
      </p:grpSp>
      <p:sp>
        <p:nvSpPr>
          <p:cNvPr id="7" name="Овал 6"/>
          <p:cNvSpPr/>
          <p:nvPr/>
        </p:nvSpPr>
        <p:spPr>
          <a:xfrm>
            <a:off x="285720" y="1214422"/>
            <a:ext cx="3571900" cy="2857520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50018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Направления деятельности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Тренинг-центра</a:t>
            </a:r>
          </a:p>
        </p:txBody>
      </p:sp>
      <p:grpSp>
        <p:nvGrpSpPr>
          <p:cNvPr id="36874" name="Прямоугольник 8"/>
          <p:cNvGrpSpPr>
            <a:grpSpLocks/>
          </p:cNvGrpSpPr>
          <p:nvPr/>
        </p:nvGrpSpPr>
        <p:grpSpPr bwMode="auto">
          <a:xfrm>
            <a:off x="4572000" y="1428736"/>
            <a:ext cx="3900487" cy="762000"/>
            <a:chOff x="1851" y="833"/>
            <a:chExt cx="2457" cy="48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36878" name="Прямоугольник 8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" y="833"/>
              <a:ext cx="2457" cy="480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6879" name="Text Box 18"/>
            <p:cNvSpPr txBox="1">
              <a:spLocks noChangeArrowheads="1"/>
            </p:cNvSpPr>
            <p:nvPr/>
          </p:nvSpPr>
          <p:spPr bwMode="auto">
            <a:xfrm>
              <a:off x="1890" y="833"/>
              <a:ext cx="2385" cy="427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400" b="1" dirty="0">
                  <a:solidFill>
                    <a:srgbClr val="000066"/>
                  </a:solidFill>
                </a:rPr>
                <a:t>Образовательная</a:t>
              </a:r>
            </a:p>
            <a:p>
              <a:pPr algn="ctr"/>
              <a:endParaRPr lang="ru-RU" dirty="0">
                <a:latin typeface="Calibri" pitchFamily="34" charset="0"/>
              </a:endParaRPr>
            </a:p>
          </p:txBody>
        </p:sp>
      </p:grpSp>
      <p:pic>
        <p:nvPicPr>
          <p:cNvPr id="17" name="Picture 2" descr="Z:\ОТДЕЛ по научно-методической работе, аттестации и качеству\Бекова Ж.А\31.01.2014\фотки\Вершинина\P1040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214422"/>
            <a:ext cx="3857652" cy="2893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143372" y="2571744"/>
            <a:ext cx="4707925" cy="1749951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000" b="1" dirty="0" smtClean="0">
                <a:solidFill>
                  <a:srgbClr val="000066"/>
                </a:solidFill>
                <a:cs typeface="Times New Roman" pitchFamily="18" charset="0"/>
              </a:rPr>
              <a:t>осуществление самостоятельного  выбора тактики в различных неотложных ситуациях</a:t>
            </a:r>
            <a:endParaRPr lang="ru-RU" sz="2000" b="1" dirty="0" smtClean="0">
              <a:solidFill>
                <a:srgbClr val="000066"/>
              </a:solidFill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143372" y="4500570"/>
            <a:ext cx="4707925" cy="1749951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000" b="1" dirty="0" smtClean="0">
                <a:solidFill>
                  <a:srgbClr val="000066"/>
                </a:solidFill>
                <a:cs typeface="Times New Roman" pitchFamily="18" charset="0"/>
              </a:rPr>
              <a:t>отработка технологий выполнения медицинских вмешательств  в терапевтической,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66"/>
                </a:solidFill>
                <a:cs typeface="Times New Roman" pitchFamily="18" charset="0"/>
              </a:rPr>
              <a:t> хирургической,  педиатрической, 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66"/>
                </a:solidFill>
                <a:cs typeface="Times New Roman" pitchFamily="18" charset="0"/>
              </a:rPr>
              <a:t>акушерской и др. практике</a:t>
            </a:r>
            <a:endParaRPr lang="ru-RU" sz="2000" b="1" dirty="0" smtClean="0">
              <a:solidFill>
                <a:srgbClr val="000066"/>
              </a:solidFill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pic>
        <p:nvPicPr>
          <p:cNvPr id="10" name="Picture 5" descr="G:\20132014 уч.г\Фото  писарева\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047401"/>
            <a:ext cx="3929090" cy="2810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Направления деятельности 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err="1" smtClean="0">
                <a:latin typeface="Arial" charset="0"/>
                <a:cs typeface="Arial" charset="0"/>
              </a:rPr>
              <a:t>Тренинг-центра</a:t>
            </a:r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7" name="Picture 4" descr="Z:\ОТДЕЛ по научно-методической работе, аттестации и качеству\Бекова Ж.А\Фото к отчету\Методич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71678"/>
            <a:ext cx="4215658" cy="3366702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214810" y="3500438"/>
            <a:ext cx="4707925" cy="1892827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подготовка и распространение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 информационных материалов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 и методических рекомендаций для образовательного процесса и практического здравоохранения</a:t>
            </a:r>
          </a:p>
          <a:p>
            <a:pPr algn="ctr"/>
            <a:endParaRPr lang="ru-RU" dirty="0">
              <a:latin typeface="Calibri" pitchFamily="34" charset="0"/>
            </a:endParaRPr>
          </a:p>
        </p:txBody>
      </p:sp>
      <p:grpSp>
        <p:nvGrpSpPr>
          <p:cNvPr id="8" name="Прямоугольник 8"/>
          <p:cNvGrpSpPr>
            <a:grpSpLocks/>
          </p:cNvGrpSpPr>
          <p:nvPr/>
        </p:nvGrpSpPr>
        <p:grpSpPr bwMode="auto">
          <a:xfrm>
            <a:off x="4643438" y="1928802"/>
            <a:ext cx="3900487" cy="1000132"/>
            <a:chOff x="1851" y="833"/>
            <a:chExt cx="2457" cy="48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9" name="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" y="833"/>
              <a:ext cx="2457" cy="480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1890" y="833"/>
              <a:ext cx="2385" cy="427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2000" b="1" dirty="0"/>
            </a:p>
            <a:p>
              <a:pPr algn="ctr">
                <a:defRPr/>
              </a:pPr>
              <a:r>
                <a:rPr lang="ru-RU" sz="2400" b="1" dirty="0" smtClean="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Информационно-методическая</a:t>
              </a:r>
            </a:p>
            <a:p>
              <a:pPr algn="ctr"/>
              <a:endParaRPr lang="ru-RU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Направления деятельности 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err="1" smtClean="0">
                <a:latin typeface="Arial" charset="0"/>
                <a:cs typeface="Arial" charset="0"/>
              </a:rPr>
              <a:t>Тренинг-центра</a:t>
            </a: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14" name="Содержимое 9" descr="Z:\ОТДЕЛ по научно-методической работе, аттестации и качеству\Бекова Ж.А\31.01.2014\фотки\Вершинина\P104029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929066"/>
            <a:ext cx="4071934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357686" y="2428868"/>
            <a:ext cx="4422173" cy="2071702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организационно-методическая поддержка образовательных мероприятий с применением </a:t>
            </a:r>
            <a:r>
              <a:rPr lang="ru-RU" sz="2000" b="1" dirty="0" err="1" smtClean="0">
                <a:solidFill>
                  <a:srgbClr val="000066"/>
                </a:solidFill>
              </a:rPr>
              <a:t>симуляционных</a:t>
            </a:r>
            <a:r>
              <a:rPr lang="ru-RU" sz="2000" b="1" dirty="0" smtClean="0">
                <a:solidFill>
                  <a:srgbClr val="000066"/>
                </a:solidFill>
              </a:rPr>
              <a:t> технологий,  проводимых в медицинских организациях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357686" y="4643446"/>
            <a:ext cx="4422173" cy="2000264"/>
          </a:xfrm>
          <a:prstGeom prst="rect">
            <a:avLst/>
          </a:prstGeom>
          <a:solidFill>
            <a:srgbClr val="DBFBF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организация консультативных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    занятий для слушателей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ЦПК РЗ и иных лиц в соответствии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    с индивидуальными </a:t>
            </a:r>
          </a:p>
          <a:p>
            <a:pPr indent="-76200" algn="ctr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образовательными запросами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1214422"/>
            <a:ext cx="4214810" cy="2717494"/>
          </a:xfrm>
          <a:prstGeom prst="ellipse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127000"/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Прямоугольник 8"/>
          <p:cNvGrpSpPr>
            <a:grpSpLocks/>
          </p:cNvGrpSpPr>
          <p:nvPr/>
        </p:nvGrpSpPr>
        <p:grpSpPr bwMode="auto">
          <a:xfrm>
            <a:off x="4643438" y="1285860"/>
            <a:ext cx="3900487" cy="1000132"/>
            <a:chOff x="1851" y="833"/>
            <a:chExt cx="2457" cy="48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11" name="Прямоугольник 8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" y="833"/>
              <a:ext cx="2457" cy="480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1890" y="833"/>
              <a:ext cx="2385" cy="427"/>
            </a:xfrm>
            <a:prstGeom prst="rect">
              <a:avLst/>
            </a:prstGeom>
            <a:solidFill>
              <a:srgbClr val="DBFBF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2000" b="1" dirty="0"/>
            </a:p>
            <a:p>
              <a:pPr algn="ctr">
                <a:defRPr/>
              </a:pPr>
              <a:endPara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ru-RU" sz="2400" b="1" dirty="0" smtClean="0">
                  <a:solidFill>
                    <a:srgbClr val="000066"/>
                  </a:solidFill>
                  <a:latin typeface="Arial" pitchFamily="34" charset="0"/>
                  <a:cs typeface="Arial" pitchFamily="34" charset="0"/>
                </a:rPr>
                <a:t>Консультативная </a:t>
              </a:r>
            </a:p>
            <a:p>
              <a:pPr algn="ctr">
                <a:defRPr/>
              </a:pPr>
              <a:endParaRPr lang="ru-RU" sz="2400" dirty="0" smtClean="0"/>
            </a:p>
            <a:p>
              <a:pPr algn="ctr"/>
              <a:endParaRPr lang="ru-RU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214438" y="142852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Формы обучения в БОУ ОО ЦПК РЗ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1500174"/>
            <a:ext cx="8572560" cy="1285884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Консультативные </a:t>
            </a:r>
          </a:p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занятия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2928934"/>
            <a:ext cx="8572560" cy="1071570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Мастер-классы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4143380"/>
            <a:ext cx="8572560" cy="1000132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Обучающие </a:t>
            </a:r>
          </a:p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семинары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5720" y="5357826"/>
            <a:ext cx="8572560" cy="1214446"/>
          </a:xfrm>
          <a:prstGeom prst="roundRect">
            <a:avLst/>
          </a:prstGeom>
          <a:solidFill>
            <a:srgbClr val="DBFBF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Тренинги</a:t>
            </a:r>
          </a:p>
        </p:txBody>
      </p:sp>
      <p:sp>
        <p:nvSpPr>
          <p:cNvPr id="39951" name="Rectangle 1"/>
          <p:cNvSpPr>
            <a:spLocks noChangeArrowheads="1"/>
          </p:cNvSpPr>
          <p:nvPr/>
        </p:nvSpPr>
        <p:spPr bwMode="auto">
          <a:xfrm>
            <a:off x="3428993" y="1571612"/>
            <a:ext cx="5572164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200" dirty="0">
                <a:solidFill>
                  <a:srgbClr val="000066"/>
                </a:solidFill>
                <a:cs typeface="Times New Roman" pitchFamily="18" charset="0"/>
              </a:rPr>
              <a:t>по отдельным направлениям, определяемым запросами потребителей</a:t>
            </a:r>
            <a:endParaRPr lang="ru-RU" sz="2200" dirty="0">
              <a:solidFill>
                <a:srgbClr val="000066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57554" y="3071810"/>
            <a:ext cx="5572125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для формирования и совершенствования определенных компетенций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214688" y="3857625"/>
            <a:ext cx="5572125" cy="10001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9954" name="Прямоугольник 30"/>
          <p:cNvSpPr>
            <a:spLocks noChangeArrowheads="1"/>
          </p:cNvSpPr>
          <p:nvPr/>
        </p:nvSpPr>
        <p:spPr bwMode="auto">
          <a:xfrm>
            <a:off x="3286116" y="4143380"/>
            <a:ext cx="5572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solidFill>
                  <a:srgbClr val="000066"/>
                </a:solidFill>
              </a:rPr>
              <a:t>по наиболее актуальным направлениям деятельности сестринского персонала</a:t>
            </a:r>
          </a:p>
        </p:txBody>
      </p:sp>
      <p:sp>
        <p:nvSpPr>
          <p:cNvPr id="39955" name="Прямоугольник 32"/>
          <p:cNvSpPr>
            <a:spLocks noChangeArrowheads="1"/>
          </p:cNvSpPr>
          <p:nvPr/>
        </p:nvSpPr>
        <p:spPr bwMode="auto">
          <a:xfrm>
            <a:off x="3286116" y="5357826"/>
            <a:ext cx="56435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solidFill>
                  <a:srgbClr val="000066"/>
                </a:solidFill>
              </a:rPr>
              <a:t>формирующие готовность специалиста осуществлять конкретные направления профессиональной деятельности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Современные подходы к повышению квалификации в БОУ ОО ЦПК РЗ</a:t>
            </a:r>
            <a:endParaRPr lang="ru-RU" sz="4000" dirty="0" smtClean="0">
              <a:latin typeface="Arial" charset="0"/>
              <a:cs typeface="Arial" charset="0"/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715436" cy="5072097"/>
          </a:xfrm>
          <a:solidFill>
            <a:srgbClr val="DBFBF9"/>
          </a:solidFill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60000"/>
                </a:solidFill>
              </a:rPr>
              <a:t>   </a:t>
            </a:r>
            <a:r>
              <a:rPr lang="ru-RU" sz="2600" b="1" i="1" dirty="0" smtClean="0">
                <a:solidFill>
                  <a:srgbClr val="860000"/>
                </a:solidFill>
              </a:rPr>
              <a:t>обеспечивают подготовку высококвалифицированных специалистов: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обладающих набором необходимых компетенций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способных самостоятельно осваивать новые профессиональные области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осознающих и воплощающих  требования непрерывного медицинского образования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способных реализовывать </a:t>
            </a:r>
          </a:p>
          <a:p>
            <a:pPr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   современные достижения  </a:t>
            </a:r>
          </a:p>
          <a:p>
            <a:pPr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   медицины в своей </a:t>
            </a:r>
          </a:p>
          <a:p>
            <a:pPr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   практической деятельности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</p:txBody>
      </p:sp>
      <p:pic>
        <p:nvPicPr>
          <p:cNvPr id="6" name="Рисунок 5" descr="medicina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57628"/>
            <a:ext cx="4282283" cy="2556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285720" y="774964"/>
            <a:ext cx="8643998" cy="4857784"/>
          </a:xfrm>
          <a:solidFill>
            <a:srgbClr val="DBFBF9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i="1" dirty="0" smtClean="0"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               «Там, где нет перемен</a:t>
            </a:r>
            <a:br>
              <a:rPr lang="ru-RU" sz="36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</a:br>
            <a:r>
              <a:rPr lang="ru-RU" sz="36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              и нет необходимости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                 в  переменах, разум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                 погибает»</a:t>
            </a:r>
            <a:endParaRPr lang="ru-RU" sz="3600" b="1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r">
              <a:buFont typeface="Wingdings" pitchFamily="2" charset="2"/>
              <a:buNone/>
            </a:pPr>
            <a:endParaRPr lang="ru-RU" sz="36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Уэллс Герберт Джордж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ru-RU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79874" name="Picture 2" descr="H G Wells pre 1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1560782"/>
            <a:ext cx="2433501" cy="3397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Снимок фо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-459432"/>
            <a:ext cx="9429816" cy="1643074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E:\logo_zoloto_2010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64291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Заголовок 3"/>
          <p:cNvSpPr>
            <a:spLocks noGrp="1"/>
          </p:cNvSpPr>
          <p:nvPr>
            <p:ph type="ctrTitle"/>
          </p:nvPr>
        </p:nvSpPr>
        <p:spPr>
          <a:xfrm>
            <a:off x="714375" y="2357438"/>
            <a:ext cx="7772400" cy="221457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Благодарю </a:t>
            </a:r>
            <a:br>
              <a:rPr lang="ru-RU" dirty="0" smtClean="0">
                <a:solidFill>
                  <a:srgbClr val="000066"/>
                </a:solidFill>
                <a:latin typeface="Arial" charset="0"/>
                <a:cs typeface="Arial" charset="0"/>
              </a:rPr>
            </a:br>
            <a:r>
              <a:rPr lang="ru-RU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за внимание!</a:t>
            </a:r>
          </a:p>
        </p:txBody>
      </p:sp>
      <p:pic>
        <p:nvPicPr>
          <p:cNvPr id="3" name="Picture 2" descr="C:\Users\Vika\Desktop\логотипы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905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6" descr="C:\Users\Vika\Desktop\gost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714375"/>
            <a:ext cx="357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лайд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1142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71604" y="214290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Бюджетное образовательное учреждение Омской области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«Центр повышения квалификации работников здравоохранения»</a:t>
            </a:r>
          </a:p>
          <a:p>
            <a:endParaRPr lang="ru-RU" dirty="0"/>
          </a:p>
        </p:txBody>
      </p:sp>
      <p:pic>
        <p:nvPicPr>
          <p:cNvPr id="11" name="Рисунок 10" descr="10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1" y="928670"/>
            <a:ext cx="357190" cy="366844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500188" y="0"/>
            <a:ext cx="7143750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БОУ ОО ЦПК РЗ сегодня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75" y="1857364"/>
          <a:ext cx="4429125" cy="4786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\\192.168.0.2\fs\Фото, видео и картинки\Здание ЦПК\IMG_128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357438"/>
            <a:ext cx="4381500" cy="328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Инноватика БОУ ОО ЦПК РЗ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42938" y="1071563"/>
            <a:ext cx="8215312" cy="1643062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2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38" y="1357313"/>
            <a:ext cx="8286750" cy="928687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Arial" charset="0"/>
                <a:cs typeface="Arial" charset="0"/>
              </a:rPr>
              <a:t>Концепция социально-экономического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Arial" charset="0"/>
                <a:cs typeface="Arial" charset="0"/>
              </a:rPr>
              <a:t>развития РФ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38" y="2428875"/>
            <a:ext cx="8358187" cy="928688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Достижения медицинской науки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" y="3643313"/>
            <a:ext cx="8286750" cy="7858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Передовой педагогический  опыт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4643438"/>
            <a:ext cx="8286750" cy="7858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Зарубежный опыт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38" y="5643563"/>
            <a:ext cx="8286750" cy="7858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Потребности практического здравоохранения</a:t>
            </a: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28750" y="0"/>
            <a:ext cx="7500938" cy="1071563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Образовательные инновации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БОУ  ОО ЦПК РЗ 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642910" y="1428736"/>
          <a:ext cx="807249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Компоненты инновационной образовательной деятельности</a:t>
            </a:r>
          </a:p>
        </p:txBody>
      </p:sp>
      <p:sp>
        <p:nvSpPr>
          <p:cNvPr id="10243" name="Прямоугольник 18"/>
          <p:cNvSpPr>
            <a:spLocks noChangeArrowheads="1"/>
          </p:cNvSpPr>
          <p:nvPr/>
        </p:nvSpPr>
        <p:spPr bwMode="auto">
          <a:xfrm>
            <a:off x="323850" y="3141663"/>
            <a:ext cx="2881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D0D0D"/>
                </a:solidFill>
              </a:rPr>
              <a:t> </a:t>
            </a:r>
            <a:endParaRPr lang="ru-RU" sz="1600" b="1">
              <a:solidFill>
                <a:srgbClr val="0D0D0D"/>
              </a:solidFill>
            </a:endParaRPr>
          </a:p>
        </p:txBody>
      </p:sp>
      <p:pic>
        <p:nvPicPr>
          <p:cNvPr id="57346" name="Picture 2" descr="D:\Users\CPKRZ\Desktop\avatar_b0a5a201155ea69dc7d327b5981363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804056"/>
            <a:ext cx="3786214" cy="2839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57188" y="1785938"/>
            <a:ext cx="3529012" cy="1944687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</a:rPr>
              <a:t>Современное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</a:rPr>
              <a:t>содержание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072063" y="1785938"/>
            <a:ext cx="3814762" cy="1944687"/>
          </a:xfrm>
          <a:prstGeom prst="roundRect">
            <a:avLst>
              <a:gd name="adj" fmla="val 16667"/>
            </a:avLst>
          </a:prstGeom>
          <a:solidFill>
            <a:srgbClr val="DBFBF9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формирование и развитие 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компетенций, </a:t>
            </a:r>
            <a:endParaRPr lang="ru-RU" sz="2000" b="1" dirty="0" smtClean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0066"/>
                </a:solidFill>
              </a:rPr>
              <a:t>соответствующих </a:t>
            </a:r>
            <a:endParaRPr lang="ru-RU" sz="2000" b="1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потребностям современной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системы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</a:rPr>
              <a:t>здравоохранения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071938" y="2643188"/>
            <a:ext cx="928687" cy="428625"/>
          </a:xfrm>
          <a:prstGeom prst="rightArrow">
            <a:avLst/>
          </a:prstGeom>
          <a:solidFill>
            <a:srgbClr val="DBFBF9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715375" cy="1071563"/>
          </a:xfrm>
        </p:spPr>
        <p:txBody>
          <a:bodyPr/>
          <a:lstStyle/>
          <a:p>
            <a:r>
              <a:rPr lang="ru-RU" sz="2800" dirty="0" smtClean="0">
                <a:latin typeface="Arial" charset="0"/>
                <a:cs typeface="Arial" charset="0"/>
              </a:rPr>
              <a:t>Инновационный подход к современному содержанию ДПП в БОУ ОО ЦПК РЗ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28625" y="1142984"/>
            <a:ext cx="8715375" cy="54292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2200" b="1" i="1" dirty="0" smtClean="0">
                <a:solidFill>
                  <a:srgbClr val="860000"/>
                </a:solidFill>
                <a:latin typeface="Arial" charset="0"/>
                <a:cs typeface="Arial" charset="0"/>
              </a:rPr>
              <a:t>Расширение спектра тематики циклов повышения квалификации</a:t>
            </a:r>
          </a:p>
        </p:txBody>
      </p:sp>
      <p:graphicFrame>
        <p:nvGraphicFramePr>
          <p:cNvPr id="12330" name="Group 42"/>
          <p:cNvGraphicFramePr>
            <a:graphicFrameLocks noGrp="1"/>
          </p:cNvGraphicFramePr>
          <p:nvPr/>
        </p:nvGraphicFramePr>
        <p:xfrm>
          <a:off x="214283" y="1881614"/>
          <a:ext cx="8643998" cy="4762095"/>
        </p:xfrm>
        <a:graphic>
          <a:graphicData uri="http://schemas.openxmlformats.org/drawingml/2006/table">
            <a:tbl>
              <a:tblPr/>
              <a:tblGrid>
                <a:gridCol w="491906"/>
                <a:gridCol w="8152092"/>
              </a:tblGrid>
              <a:tr h="431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C9296"/>
                        </a:gs>
                        <a:gs pos="50000">
                          <a:srgbClr val="B3D2D8"/>
                        </a:gs>
                        <a:gs pos="100000">
                          <a:srgbClr val="D5FA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цикла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C9296"/>
                        </a:gs>
                        <a:gs pos="50000">
                          <a:srgbClr val="B3D2D8"/>
                        </a:gs>
                        <a:gs pos="100000">
                          <a:srgbClr val="D5FAFF"/>
                        </a:gs>
                      </a:gsLst>
                      <a:lin ang="5400000" scaled="1"/>
                    </a:gradFill>
                  </a:tcPr>
                </a:tc>
              </a:tr>
              <a:tr h="373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Вопросы паллиативной помощи в деятельности специалиста сестринского дела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5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FB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Организация хранения,  учета и отпуска лекарственных препаратов в МО, имеющих лицензию на фармацевтическую деятельность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FBF9"/>
                    </a:solidFill>
                  </a:tcPr>
                </a:tc>
              </a:tr>
              <a:tr h="515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Организация оказания медицинской помощи беременным женщинам с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невынашиванием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беременности 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5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FB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Современные аспекты деятельности медицинских работников общеобразовательных учреждений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FBF9"/>
                    </a:solidFill>
                  </a:tcPr>
                </a:tc>
              </a:tr>
              <a:tr h="3865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47427" marR="4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Современные аспекты организации сестринского дела в отделениях поликлиники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2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Психология профессионального общения</a:t>
                      </a: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Профессиональное здоровье. Безопасная больничная среда</a:t>
                      </a: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Современные аспекты </a:t>
                      </a:r>
                      <a:r>
                        <a:rPr lang="ru-RU" sz="1600" dirty="0" err="1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вакцинопрофилактики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Организация и проведение профилактического медицинского осмотра</a:t>
                      </a: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3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Организация экспертизы временной нетрудоспособности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Организация </a:t>
                      </a:r>
                      <a:r>
                        <a:rPr lang="ru-RU" sz="1600" dirty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и проведение медицинских осмотров у детей и </a:t>
                      </a: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Arial" pitchFamily="34" charset="0"/>
                          <a:cs typeface="Arial" pitchFamily="34" charset="0"/>
                        </a:rPr>
                        <a:t>подростков</a:t>
                      </a:r>
                      <a:endParaRPr lang="ru-RU" sz="1600" dirty="0">
                        <a:solidFill>
                          <a:srgbClr val="00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27" marR="474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643937" cy="1071563"/>
          </a:xfrm>
        </p:spPr>
        <p:txBody>
          <a:bodyPr/>
          <a:lstStyle/>
          <a:p>
            <a:r>
              <a:rPr lang="ru-RU" sz="2800" smtClean="0">
                <a:latin typeface="Arial" charset="0"/>
                <a:cs typeface="Arial" charset="0"/>
              </a:rPr>
              <a:t>Инновационный подход к современному содержанию ДПП в БОУ ОО ЦПК РЗ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500174"/>
            <a:ext cx="8858250" cy="5143536"/>
          </a:xfrm>
          <a:solidFill>
            <a:srgbClr val="DBFBF9"/>
          </a:solidFill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2800" b="1" dirty="0" smtClean="0">
                <a:solidFill>
                  <a:srgbClr val="860000"/>
                </a:solidFill>
              </a:rPr>
              <a:t>С 2013-14 г.г. проводятся циклы:</a:t>
            </a:r>
          </a:p>
          <a:p>
            <a:pPr>
              <a:defRPr/>
            </a:pPr>
            <a:r>
              <a:rPr lang="ru-RU" sz="2400" dirty="0" smtClean="0"/>
              <a:t>Порядок </a:t>
            </a:r>
            <a:r>
              <a:rPr lang="ru-RU" sz="2400" dirty="0" smtClean="0">
                <a:solidFill>
                  <a:srgbClr val="003366"/>
                </a:solidFill>
              </a:rPr>
              <a:t>заполнения</a:t>
            </a:r>
            <a:r>
              <a:rPr lang="ru-RU" sz="2400" dirty="0" smtClean="0"/>
              <a:t> листов нетрудоспособности</a:t>
            </a:r>
          </a:p>
          <a:p>
            <a:pPr>
              <a:defRPr/>
            </a:pPr>
            <a:r>
              <a:rPr lang="ru-RU" sz="2400" dirty="0" smtClean="0"/>
              <a:t>Организация работы медицинских сестер по приему вызовов и передаче их выездным бригадам скорой медицинской помощи</a:t>
            </a:r>
          </a:p>
          <a:p>
            <a:pPr>
              <a:defRPr/>
            </a:pPr>
            <a:r>
              <a:rPr lang="ru-RU" sz="2400" dirty="0" smtClean="0"/>
              <a:t>Организация деятельности сестринского персонала Центров здоровья</a:t>
            </a:r>
          </a:p>
          <a:p>
            <a:pPr>
              <a:defRPr/>
            </a:pPr>
            <a:r>
              <a:rPr lang="ru-RU" sz="2400" dirty="0" smtClean="0"/>
              <a:t>Организация работы медицинских сестер отделений (кабинетов) профилактики МО</a:t>
            </a:r>
          </a:p>
          <a:p>
            <a:pPr>
              <a:defRPr/>
            </a:pPr>
            <a:r>
              <a:rPr lang="ru-RU" sz="2400" dirty="0" smtClean="0"/>
              <a:t>Организация работы медицинских работников смотровых (мужских) кабинетов </a:t>
            </a:r>
            <a:endParaRPr lang="ru-RU" sz="2400" dirty="0" smtClean="0">
              <a:solidFill>
                <a:srgbClr val="000066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 Стажировка «Современные аспекты аудиометрии» 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5809</TotalTime>
  <Words>1250</Words>
  <Application>Microsoft Office PowerPoint</Application>
  <PresentationFormat>Экран (4:3)</PresentationFormat>
  <Paragraphs>344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Worksheet</vt:lpstr>
      <vt:lpstr>Презентация PowerPoint</vt:lpstr>
      <vt:lpstr>История БОУ ОО ЦПК РЗ</vt:lpstr>
      <vt:lpstr>БОУ ОО ЦПК РЗ сегодня</vt:lpstr>
      <vt:lpstr>БОУ ОО ЦПК РЗ сегодня</vt:lpstr>
      <vt:lpstr>Инноватика БОУ ОО ЦПК РЗ</vt:lpstr>
      <vt:lpstr>Образовательные инновации  БОУ  ОО ЦПК РЗ </vt:lpstr>
      <vt:lpstr>Компоненты инновационной образовательной деятельности</vt:lpstr>
      <vt:lpstr>Инновационный подход к современному содержанию ДПП в БОУ ОО ЦПК РЗ </vt:lpstr>
      <vt:lpstr>Инновационный подход к современному содержанию ДПП в БОУ ОО ЦПК РЗ</vt:lpstr>
      <vt:lpstr>Дополнительные  профессиональные программы</vt:lpstr>
      <vt:lpstr>Дополнительные  профессиональные программы</vt:lpstr>
      <vt:lpstr>Модули ДПП по специальности  «Сестринское дело»</vt:lpstr>
      <vt:lpstr>Возможности модульного подхода </vt:lpstr>
      <vt:lpstr>Экспериментальная площадка  ФИРО</vt:lpstr>
      <vt:lpstr>Компоненты инновационной образовательной деятельности</vt:lpstr>
      <vt:lpstr>Внедрение современных   форм и методов обучения</vt:lpstr>
      <vt:lpstr>Внедрение современных   форм и методов обучения</vt:lpstr>
      <vt:lpstr>Внедрение современных   форм и методов обучения</vt:lpstr>
      <vt:lpstr>Постоянно действующие семинары</vt:lpstr>
      <vt:lpstr>Мастер-классы</vt:lpstr>
      <vt:lpstr>Посещаемость постоянно действующих семинаров и мастер-классов</vt:lpstr>
      <vt:lpstr>Семинары-тренинги личностного развития</vt:lpstr>
      <vt:lpstr>Краткосрочные программы</vt:lpstr>
      <vt:lpstr>Общебольничные конференции</vt:lpstr>
      <vt:lpstr>Инновационная образовательная деятельность</vt:lpstr>
      <vt:lpstr>Презентация PowerPoint</vt:lpstr>
      <vt:lpstr>Учебно-методические пособия на электронных носителях</vt:lpstr>
      <vt:lpstr>Эффективность  тренинг-технологий  </vt:lpstr>
      <vt:lpstr>Тематические кабинеты  Тренинг-центра  </vt:lpstr>
      <vt:lpstr>Оснащение тематических кабинетов</vt:lpstr>
      <vt:lpstr>Направления деятельности  Тренинг-центра</vt:lpstr>
      <vt:lpstr>Направления деятельности  Тренинг-центра</vt:lpstr>
      <vt:lpstr>Направления деятельности  Тренинг-центра</vt:lpstr>
      <vt:lpstr>Направления деятельности  Тренинг-центра</vt:lpstr>
      <vt:lpstr>Формы обучения в БОУ ОО ЦПК РЗ</vt:lpstr>
      <vt:lpstr>Современные подходы к повышению квалификации в БОУ ОО ЦПК РЗ</vt:lpstr>
      <vt:lpstr>Презентация PowerPoint</vt:lpstr>
      <vt:lpstr>Благодарю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Doomer</cp:lastModifiedBy>
  <cp:revision>612</cp:revision>
  <dcterms:created xsi:type="dcterms:W3CDTF">2009-12-04T05:21:18Z</dcterms:created>
  <dcterms:modified xsi:type="dcterms:W3CDTF">2014-11-12T17:12:18Z</dcterms:modified>
</cp:coreProperties>
</file>