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5" r:id="rId4"/>
    <p:sldId id="261" r:id="rId5"/>
    <p:sldId id="262" r:id="rId6"/>
    <p:sldId id="266" r:id="rId7"/>
    <p:sldId id="267" r:id="rId8"/>
    <p:sldId id="268" r:id="rId9"/>
    <p:sldId id="263" r:id="rId10"/>
    <p:sldId id="264" r:id="rId11"/>
    <p:sldId id="265" r:id="rId12"/>
    <p:sldId id="269" r:id="rId13"/>
    <p:sldId id="270" r:id="rId14"/>
    <p:sldId id="271" r:id="rId15"/>
    <p:sldId id="272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6ECC6"/>
    <a:srgbClr val="FF7C80"/>
    <a:srgbClr val="FF6600"/>
    <a:srgbClr val="007E39"/>
    <a:srgbClr val="006C31"/>
    <a:srgbClr val="009A46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42;&#1089;&#1077;&#1088;&#1086;&#1089;.%20&#1082;&#1086;&#1085;&#1092;.%2031.10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42;&#1089;&#1077;&#1088;&#1086;&#1089;.%20&#1082;&#1086;&#1085;&#1092;.%2031.10\&#1051;&#1080;&#1089;&#1090;%20Microsoft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42;&#1089;&#1077;&#1088;&#1086;&#1089;.%20&#1082;&#1086;&#1085;&#1092;.%2031.10\&#1051;&#1080;&#1089;&#1090;%20Microsoft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42;&#1089;&#1077;&#1088;&#1086;&#1089;.%20&#1082;&#1086;&#1085;&#1092;.%2031.10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677886537055057E-2"/>
          <c:y val="0.15791278200418538"/>
          <c:w val="0.46718074318830932"/>
          <c:h val="0.64947883750621538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txPr>
              <a:bodyPr/>
              <a:lstStyle/>
              <a:p>
                <a:pPr>
                  <a:defRPr sz="30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Лист3!$A$4:$A$5</c:f>
              <c:strCache>
                <c:ptCount val="2"/>
                <c:pt idx="0">
                  <c:v>первичная врачебная медико-санитарная помощь</c:v>
                </c:pt>
                <c:pt idx="1">
                  <c:v>первичная специализированная медико-санитарная помощь</c:v>
                </c:pt>
              </c:strCache>
            </c:strRef>
          </c:cat>
          <c:val>
            <c:numRef>
              <c:f>Лист3!$B$4:$B$5</c:f>
              <c:numCache>
                <c:formatCode>General</c:formatCode>
                <c:ptCount val="2"/>
                <c:pt idx="0">
                  <c:v>59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49228435460162911"/>
          <c:y val="7.2282496844612923E-2"/>
          <c:w val="0.50185726730649072"/>
          <c:h val="0.71665261236911781"/>
        </c:manualLayout>
      </c:layout>
      <c:overlay val="0"/>
      <c:txPr>
        <a:bodyPr/>
        <a:lstStyle/>
        <a:p>
          <a:pPr>
            <a:defRPr sz="2600" b="1"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97190707689379"/>
          <c:y val="3.0024768109792173E-4"/>
          <c:w val="0.54935627777305374"/>
          <c:h val="0.8557396297970835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1"/>
              <c:layout>
                <c:manualLayout>
                  <c:x val="-3.6846616973948712E-2"/>
                  <c:y val="-8.263782925574358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Лист3!$A$23:$A$24</c:f>
              <c:strCache>
                <c:ptCount val="2"/>
                <c:pt idx="0">
                  <c:v>сестринский персонал в МО сельской местности</c:v>
                </c:pt>
                <c:pt idx="1">
                  <c:v>сестрински персонал в МО г. Омска</c:v>
                </c:pt>
              </c:strCache>
            </c:strRef>
          </c:cat>
          <c:val>
            <c:numRef>
              <c:f>Лист3!$B$23:$B$24</c:f>
              <c:numCache>
                <c:formatCode>0%</c:formatCode>
                <c:ptCount val="2"/>
                <c:pt idx="0">
                  <c:v>0.31000000000000005</c:v>
                </c:pt>
                <c:pt idx="1">
                  <c:v>0.69000000000000006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1.1337420607368837E-2"/>
          <c:y val="0.59796719306065316"/>
          <c:w val="0.98866257939263091"/>
          <c:h val="0.3023359362545357"/>
        </c:manualLayout>
      </c:layout>
      <c:overlay val="0"/>
      <c:txPr>
        <a:bodyPr/>
        <a:lstStyle/>
        <a:p>
          <a:pPr>
            <a:defRPr sz="2000" b="1"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chemeClr val="tx2">
              <a:lumMod val="50000"/>
            </a:schemeClr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6206364286918"/>
          <c:y val="7.3418582938652555E-2"/>
          <c:w val="0.78379363571308214"/>
          <c:h val="0.74334285774207165"/>
        </c:manualLayout>
      </c:layout>
      <c:bar3D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2.222222222222223E-2"/>
                  <c:y val="-2.7777777777777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555555555555558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Лист3!$A$41:$A$42</c:f>
              <c:strCache>
                <c:ptCount val="2"/>
                <c:pt idx="0">
                  <c:v>город</c:v>
                </c:pt>
                <c:pt idx="1">
                  <c:v>область</c:v>
                </c:pt>
              </c:strCache>
            </c:strRef>
          </c:cat>
          <c:val>
            <c:numRef>
              <c:f>Лист3!$B$41:$B$42</c:f>
              <c:numCache>
                <c:formatCode>0%</c:formatCode>
                <c:ptCount val="2"/>
                <c:pt idx="0" formatCode="0.0%">
                  <c:v>0.81699999999999995</c:v>
                </c:pt>
                <c:pt idx="1">
                  <c:v>0.79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1513344"/>
        <c:axId val="41527168"/>
        <c:axId val="0"/>
      </c:bar3DChart>
      <c:catAx>
        <c:axId val="41513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chemeClr val="tx2">
                    <a:lumMod val="75000"/>
                  </a:schemeClr>
                </a:solidFill>
              </a:defRPr>
            </a:pPr>
            <a:endParaRPr lang="ru-RU"/>
          </a:p>
        </c:txPr>
        <c:crossAx val="41527168"/>
        <c:crosses val="autoZero"/>
        <c:auto val="1"/>
        <c:lblAlgn val="ctr"/>
        <c:lblOffset val="100"/>
        <c:noMultiLvlLbl val="0"/>
      </c:catAx>
      <c:valAx>
        <c:axId val="41527168"/>
        <c:scaling>
          <c:orientation val="minMax"/>
        </c:scaling>
        <c:delete val="0"/>
        <c:axPos val="l"/>
        <c:majorGridlines>
          <c:spPr>
            <a:ln>
              <a:solidFill>
                <a:schemeClr val="tx2">
                  <a:lumMod val="50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2">
                <a:lumMod val="50000"/>
              </a:schemeClr>
            </a:solidFill>
          </a:ln>
        </c:spPr>
        <c:txPr>
          <a:bodyPr/>
          <a:lstStyle/>
          <a:p>
            <a:pPr>
              <a:defRPr sz="1800" b="1">
                <a:solidFill>
                  <a:schemeClr val="tx2">
                    <a:lumMod val="75000"/>
                  </a:schemeClr>
                </a:solidFill>
              </a:defRPr>
            </a:pPr>
            <a:endParaRPr lang="ru-RU"/>
          </a:p>
        </c:txPr>
        <c:crossAx val="41513344"/>
        <c:crosses val="autoZero"/>
        <c:crossBetween val="between"/>
        <c:majorUnit val="5.0000000000000017E-2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032995392225724"/>
          <c:y val="0.17333100141650928"/>
          <c:w val="0.87127160070726606"/>
          <c:h val="0.70414289905288319"/>
        </c:manualLayout>
      </c:layout>
      <c:bar3D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invertIfNegative val="0"/>
            <c:bubble3D val="0"/>
            <c:spPr>
              <a:solidFill>
                <a:srgbClr val="FF99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1.5459532101823563E-2"/>
                  <c:y val="-3.85807826908121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054120092566855E-2"/>
                  <c:y val="-3.58250124986112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081180138850283E-2"/>
                  <c:y val="-2.48019317298078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675768129593495E-2"/>
                  <c:y val="-4.13365528830130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Лист3!$A$54:$A$57</c:f>
              <c:strCache>
                <c:ptCount val="4"/>
                <c:pt idx="0">
                  <c:v>профилактика заболеваний костно-мышечной системы</c:v>
                </c:pt>
                <c:pt idx="1">
                  <c:v>профилактика бронхиальной астмы</c:v>
                </c:pt>
                <c:pt idx="2">
                  <c:v>профилактика сахарного диабета</c:v>
                </c:pt>
                <c:pt idx="3">
                  <c:v>обучение в других школах</c:v>
                </c:pt>
              </c:strCache>
            </c:strRef>
          </c:cat>
          <c:val>
            <c:numRef>
              <c:f>Лист3!$B$54:$B$57</c:f>
              <c:numCache>
                <c:formatCode>General</c:formatCode>
                <c:ptCount val="4"/>
                <c:pt idx="0">
                  <c:v>6092</c:v>
                </c:pt>
                <c:pt idx="1">
                  <c:v>3265</c:v>
                </c:pt>
                <c:pt idx="2">
                  <c:v>7625</c:v>
                </c:pt>
                <c:pt idx="3">
                  <c:v>9971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1544704"/>
        <c:axId val="41831808"/>
        <c:axId val="0"/>
      </c:bar3DChart>
      <c:catAx>
        <c:axId val="41544704"/>
        <c:scaling>
          <c:orientation val="minMax"/>
        </c:scaling>
        <c:delete val="1"/>
        <c:axPos val="b"/>
        <c:majorTickMark val="out"/>
        <c:minorTickMark val="none"/>
        <c:tickLblPos val="none"/>
        <c:crossAx val="41831808"/>
        <c:crosses val="autoZero"/>
        <c:auto val="1"/>
        <c:lblAlgn val="ctr"/>
        <c:lblOffset val="100"/>
        <c:noMultiLvlLbl val="0"/>
      </c:catAx>
      <c:valAx>
        <c:axId val="41831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chemeClr val="tx2">
                    <a:lumMod val="75000"/>
                  </a:schemeClr>
                </a:solidFill>
              </a:defRPr>
            </a:pPr>
            <a:endParaRPr lang="ru-RU"/>
          </a:p>
        </c:txPr>
        <c:crossAx val="41544704"/>
        <c:crosses val="autoZero"/>
        <c:crossBetween val="between"/>
        <c:majorUnit val="5000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33409" y="1902311"/>
            <a:ext cx="9047103" cy="230832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Современные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тенденции и перспективы развития сестринского дела в оказании первичной медико-санитарной помощи населению Омской области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20480" y="475011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500" b="1" dirty="0" err="1">
                <a:solidFill>
                  <a:srgbClr val="C00000"/>
                </a:solidFill>
              </a:rPr>
              <a:t>О.А</a:t>
            </a:r>
            <a:r>
              <a:rPr lang="ru-RU" sz="2500" b="1" dirty="0">
                <a:solidFill>
                  <a:srgbClr val="C00000"/>
                </a:solidFill>
              </a:rPr>
              <a:t>. Бучко, </a:t>
            </a:r>
            <a:endParaRPr lang="en-US" sz="25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500" b="1" dirty="0" smtClean="0">
                <a:solidFill>
                  <a:srgbClr val="C00000"/>
                </a:solidFill>
              </a:rPr>
              <a:t>старшая </a:t>
            </a:r>
            <a:r>
              <a:rPr lang="ru-RU" sz="2500" b="1" dirty="0">
                <a:solidFill>
                  <a:srgbClr val="C00000"/>
                </a:solidFill>
              </a:rPr>
              <a:t>медицинская сестра</a:t>
            </a:r>
          </a:p>
          <a:p>
            <a:pPr algn="r"/>
            <a:r>
              <a:rPr lang="ru-RU" sz="2500" b="1" dirty="0">
                <a:solidFill>
                  <a:srgbClr val="C00000"/>
                </a:solidFill>
              </a:rPr>
              <a:t>консультативной поликлиники </a:t>
            </a:r>
            <a:endParaRPr lang="ru-RU" sz="25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500" b="1" dirty="0" smtClean="0">
                <a:solidFill>
                  <a:srgbClr val="C00000"/>
                </a:solidFill>
              </a:rPr>
              <a:t>БУЗОО </a:t>
            </a:r>
            <a:r>
              <a:rPr lang="ru-RU" sz="2500" b="1" dirty="0">
                <a:solidFill>
                  <a:srgbClr val="C00000"/>
                </a:solidFill>
              </a:rPr>
              <a:t>«ОКБ</a:t>
            </a:r>
            <a:r>
              <a:rPr lang="ru-RU" sz="2500" b="1" dirty="0" smtClean="0">
                <a:solidFill>
                  <a:srgbClr val="C00000"/>
                </a:solidFill>
              </a:rPr>
              <a:t>», г. Омск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Всероссийская научно-практическая конференция «Современные направления развития сестринского дела в оказании первичной медико-санитарной помощи населению»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31 октября – 1 ноября 2014 г.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2881"/>
            <a:ext cx="9144000" cy="5718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Функции сестринского персонала </a:t>
            </a:r>
            <a:r>
              <a:rPr lang="ru-RU" sz="3800" b="1" dirty="0" err="1" smtClean="0">
                <a:solidFill>
                  <a:schemeClr val="bg1"/>
                </a:solidFill>
              </a:rPr>
              <a:t>ПМСП</a:t>
            </a:r>
            <a:endParaRPr lang="ru-RU" sz="3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8352928" cy="43242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spcAft>
                <a:spcPts val="4200"/>
              </a:spcAft>
            </a:pP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оказание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паллиативной помощи пациентам,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         в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том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числе,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пациентам с онкологическими заболеваниями, нуждающимся в наркотических и сильнодействующих лекарственных средствах в соответствии с рекомендациями врачей-специалистов;</a:t>
            </a:r>
          </a:p>
          <a:p>
            <a:pPr>
              <a:spcAft>
                <a:spcPts val="4200"/>
              </a:spcAft>
            </a:pP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проведение оздоровительных мероприятий, активное участие в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диспансеризации.</a:t>
            </a:r>
            <a:endParaRPr lang="ru-RU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141277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9512" y="465313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2881"/>
            <a:ext cx="9144000" cy="622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200" b="1" dirty="0" smtClean="0">
                <a:solidFill>
                  <a:schemeClr val="bg1"/>
                </a:solidFill>
              </a:rPr>
              <a:t>Обучение в школах здоровья</a:t>
            </a:r>
            <a:endParaRPr lang="ru-RU" sz="4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C00000"/>
                </a:solidFill>
              </a:rPr>
              <a:t>Функционируют 13 центров здоровья, </a:t>
            </a:r>
            <a:endParaRPr lang="ru-RU" sz="27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700" b="1" dirty="0" smtClean="0">
                <a:solidFill>
                  <a:srgbClr val="C00000"/>
                </a:solidFill>
              </a:rPr>
              <a:t>которые </a:t>
            </a:r>
            <a:r>
              <a:rPr lang="ru-RU" sz="2700" b="1" dirty="0">
                <a:solidFill>
                  <a:srgbClr val="C00000"/>
                </a:solidFill>
              </a:rPr>
              <a:t>посетили более 124 тыс. человек.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3816504"/>
              </p:ext>
            </p:extLst>
          </p:nvPr>
        </p:nvGraphicFramePr>
        <p:xfrm>
          <a:off x="254859" y="1628800"/>
          <a:ext cx="7920880" cy="3344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4783023"/>
            <a:ext cx="7919428" cy="173893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>профилактика заболеваний костно-мышечной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>системы</a:t>
            </a:r>
          </a:p>
          <a:p>
            <a:pPr>
              <a:spcAft>
                <a:spcPts val="600"/>
              </a:spcAft>
            </a:pP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>профилактика бронхиальной астмы</a:t>
            </a:r>
          </a:p>
          <a:p>
            <a:pPr>
              <a:spcAft>
                <a:spcPts val="600"/>
              </a:spcAft>
            </a:pP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>профилактика сахарного диабета</a:t>
            </a:r>
          </a:p>
          <a:p>
            <a:pPr>
              <a:spcAft>
                <a:spcPts val="600"/>
              </a:spcAft>
            </a:pP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>обучение в других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>школах</a:t>
            </a:r>
            <a:endParaRPr lang="ru-RU" sz="2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2025" y="4898099"/>
            <a:ext cx="216024" cy="230153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92025" y="5315276"/>
            <a:ext cx="216024" cy="230153"/>
          </a:xfrm>
          <a:prstGeom prst="rect">
            <a:avLst/>
          </a:prstGeom>
          <a:solidFill>
            <a:srgbClr val="FF99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025" y="5733256"/>
            <a:ext cx="216024" cy="230153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3724" y="6165304"/>
            <a:ext cx="216024" cy="230153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72760"/>
            <a:ext cx="9180512" cy="79034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bg1"/>
                </a:solidFill>
              </a:rPr>
              <a:t>Проект «Физическая реабилитация детей грудного возраста на территории Омской области 2014-2015 гг.»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70328"/>
            <a:ext cx="87848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Проект направлен на улучшение здоровья и качества жизни детей с отклонениями в развитии первого года жизни, интеграции их в общество и профилактику ранней детской инвалидности</a:t>
            </a:r>
          </a:p>
        </p:txBody>
      </p:sp>
      <p:pic>
        <p:nvPicPr>
          <p:cNvPr id="10244" name="Picture 4" descr="C:\Users\Sveta\Desktop\mass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007" y="1191964"/>
            <a:ext cx="4762500" cy="31623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8335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3795"/>
            <a:ext cx="9252520" cy="51090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>
                <a:solidFill>
                  <a:schemeClr val="bg1"/>
                </a:solidFill>
              </a:rPr>
              <a:t>Современные тенденции в развитии </a:t>
            </a:r>
            <a:r>
              <a:rPr lang="ru-RU" sz="3400" b="1" dirty="0" err="1">
                <a:solidFill>
                  <a:schemeClr val="bg1"/>
                </a:solidFill>
              </a:rPr>
              <a:t>ПМСП</a:t>
            </a:r>
            <a:r>
              <a:rPr lang="ru-RU" sz="34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1266" name="Picture 2" descr="C:\Users\Sveta\Desktop\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320480" cy="313803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veta\Desktop\12071308врач на дому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12977"/>
            <a:ext cx="4221459" cy="316609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26260" y="1725216"/>
            <a:ext cx="3280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Дневной стационар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4881582"/>
            <a:ext cx="3211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Стационар на дому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48335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673" y="268543"/>
            <a:ext cx="9199185" cy="4961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solidFill>
                  <a:schemeClr val="bg1"/>
                </a:solidFill>
              </a:rPr>
              <a:t>Многофункциональные медицинские бригады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1412776"/>
            <a:ext cx="83511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Состоят из врача-терапевта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участкового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фельдшера, акушерки и медицинской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сестры</a:t>
            </a:r>
            <a:endParaRPr lang="ru-RU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3645024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Распределены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функциональные обязанности по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компетенции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1556792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9512" y="378904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Sveta\Desktop\molodie_brach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953" y="4653136"/>
            <a:ext cx="2392740" cy="170910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8335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36496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Критерии доступности и удовлетворенности пациентов качеством оказанной медицинской помощи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98334"/>
            <a:ext cx="813690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установлены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терминалы самостоятельной записи на прием к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врачу </a:t>
            </a:r>
          </a:p>
          <a:p>
            <a:pPr>
              <a:spcAft>
                <a:spcPts val="360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в МО используется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7,8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тысяч единиц компьютерной техники</a:t>
            </a:r>
          </a:p>
          <a:p>
            <a:pPr>
              <a:spcAft>
                <a:spcPts val="360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для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проведения телемедицинских консультаций, дистанционного обучения медицинского персонала и организации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совещаний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настроены видеоконференцсвязи;</a:t>
            </a:r>
          </a:p>
          <a:p>
            <a:pPr>
              <a:spcAft>
                <a:spcPts val="360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оснащены 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автоматическими телефонными станциями с поддержкой </a:t>
            </a:r>
            <a:r>
              <a:rPr lang="ru-RU" sz="2600" b="1" dirty="0" err="1">
                <a:solidFill>
                  <a:schemeClr val="tx2">
                    <a:lumMod val="75000"/>
                  </a:schemeClr>
                </a:solidFill>
              </a:rPr>
              <a:t>IP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 через «Интернет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2776" y="1124744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22623" y="2386608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9512" y="559683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C:\Users\Sveta\Desktop\092f3938b2754ef7c4cc27ffb2d96a13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788" y="5006119"/>
            <a:ext cx="1454274" cy="145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212776" y="365548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1450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Новый рисунок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4224"/>
            <a:ext cx="3635372" cy="5109171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  <a:effectLst>
            <a:outerShdw blurRad="50800" dist="101600" dir="24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8434"/>
            <a:ext cx="86995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тенденции развития сестринского дела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мской области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412" y="2069554"/>
            <a:ext cx="52571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tx2"/>
                </a:solidFill>
              </a:rPr>
              <a:t>21 исследование </a:t>
            </a:r>
          </a:p>
          <a:p>
            <a:pPr algn="ctr"/>
            <a:r>
              <a:rPr lang="ru-RU" sz="3400" b="1" dirty="0" smtClean="0">
                <a:solidFill>
                  <a:schemeClr val="tx2"/>
                </a:solidFill>
              </a:rPr>
              <a:t>в области сестринского дела </a:t>
            </a:r>
          </a:p>
          <a:p>
            <a:pPr algn="ctr"/>
            <a:endParaRPr lang="ru-RU" sz="3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400" b="1" dirty="0" smtClean="0">
                <a:solidFill>
                  <a:schemeClr val="tx2"/>
                </a:solidFill>
              </a:rPr>
              <a:t>в </a:t>
            </a:r>
            <a:r>
              <a:rPr lang="ru-RU" sz="3400" b="1" dirty="0" smtClean="0">
                <a:solidFill>
                  <a:schemeClr val="tx2"/>
                </a:solidFill>
              </a:rPr>
              <a:t>11 </a:t>
            </a:r>
            <a:r>
              <a:rPr lang="ru-RU" sz="3400" b="1" dirty="0" smtClean="0">
                <a:solidFill>
                  <a:schemeClr val="tx2"/>
                </a:solidFill>
              </a:rPr>
              <a:t>медицинских организациях </a:t>
            </a:r>
            <a:endParaRPr lang="ru-RU" sz="3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400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706305"/>
            <a:ext cx="813690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600"/>
              </a:spcAft>
            </a:pPr>
            <a:r>
              <a:rPr lang="ru-RU" sz="5500" b="1" dirty="0" smtClean="0">
                <a:solidFill>
                  <a:schemeClr val="tx2">
                    <a:lumMod val="75000"/>
                  </a:schemeClr>
                </a:solidFill>
              </a:rPr>
              <a:t>Благодарю за внимание!</a:t>
            </a:r>
            <a:endParaRPr lang="ru-RU" sz="55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450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783" y="44624"/>
            <a:ext cx="9047103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bg1"/>
                </a:solidFill>
              </a:rPr>
              <a:t>Омская область</a:t>
            </a:r>
            <a:endParaRPr lang="ru-RU" sz="5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Sveta\Desktop\0_64942_59dc2c0c_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44207"/>
            <a:ext cx="3814733" cy="257282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esktop\P1070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3816423" cy="257531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7" y="1484784"/>
            <a:ext cx="50405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400"/>
              </a:spcAft>
            </a:pPr>
            <a:r>
              <a:rPr lang="ru-RU" sz="3200" b="1" dirty="0" smtClean="0">
                <a:solidFill>
                  <a:schemeClr val="tx2"/>
                </a:solidFill>
              </a:rPr>
              <a:t>Население Омской области </a:t>
            </a:r>
            <a:r>
              <a:rPr lang="ru-RU" sz="3200" b="1" dirty="0" smtClean="0">
                <a:solidFill>
                  <a:schemeClr val="tx2"/>
                </a:solidFill>
              </a:rPr>
              <a:t>    – </a:t>
            </a:r>
            <a:r>
              <a:rPr lang="ru-RU" sz="3200" b="1" dirty="0" smtClean="0">
                <a:solidFill>
                  <a:schemeClr val="tx2"/>
                </a:solidFill>
              </a:rPr>
              <a:t>1 973 </a:t>
            </a:r>
            <a:r>
              <a:rPr lang="ru-RU" sz="3200" b="1" dirty="0" smtClean="0">
                <a:solidFill>
                  <a:schemeClr val="tx2"/>
                </a:solidFill>
              </a:rPr>
              <a:t>985 чел.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>
              <a:spcAft>
                <a:spcPts val="5400"/>
              </a:spcAft>
            </a:pPr>
            <a:r>
              <a:rPr lang="ru-RU" sz="3200" b="1" dirty="0" smtClean="0">
                <a:solidFill>
                  <a:schemeClr val="tx2"/>
                </a:solidFill>
              </a:rPr>
              <a:t>Жители </a:t>
            </a:r>
            <a:r>
              <a:rPr lang="ru-RU" sz="3200" b="1" dirty="0" smtClean="0">
                <a:solidFill>
                  <a:schemeClr val="tx2"/>
                </a:solidFill>
              </a:rPr>
              <a:t>г. Омска – </a:t>
            </a:r>
            <a:r>
              <a:rPr lang="ru-RU" sz="3200" b="1" dirty="0" smtClean="0">
                <a:solidFill>
                  <a:schemeClr val="tx2"/>
                </a:solidFill>
              </a:rPr>
              <a:t>               1 </a:t>
            </a:r>
            <a:r>
              <a:rPr lang="ru-RU" sz="3200" b="1" dirty="0" smtClean="0">
                <a:solidFill>
                  <a:schemeClr val="tx2"/>
                </a:solidFill>
              </a:rPr>
              <a:t>416 </a:t>
            </a:r>
            <a:r>
              <a:rPr lang="ru-RU" sz="3200" b="1" dirty="0" smtClean="0">
                <a:solidFill>
                  <a:schemeClr val="tx2"/>
                </a:solidFill>
              </a:rPr>
              <a:t>571 чел.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>
              <a:spcAft>
                <a:spcPts val="5400"/>
              </a:spcAft>
            </a:pPr>
            <a:r>
              <a:rPr lang="ru-RU" sz="3200" b="1" dirty="0" smtClean="0">
                <a:solidFill>
                  <a:schemeClr val="tx2"/>
                </a:solidFill>
              </a:rPr>
              <a:t>Жители </a:t>
            </a:r>
            <a:r>
              <a:rPr lang="ru-RU" sz="3200" b="1" dirty="0" smtClean="0">
                <a:solidFill>
                  <a:schemeClr val="tx2"/>
                </a:solidFill>
              </a:rPr>
              <a:t>села – 557 </a:t>
            </a:r>
            <a:r>
              <a:rPr lang="ru-RU" sz="3200" b="1" dirty="0" smtClean="0">
                <a:solidFill>
                  <a:schemeClr val="tx2"/>
                </a:solidFill>
              </a:rPr>
              <a:t>414 чел.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0076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783" y="44624"/>
            <a:ext cx="9047103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bg1"/>
                </a:solidFill>
              </a:rPr>
              <a:t>Омская область</a:t>
            </a:r>
            <a:endParaRPr lang="ru-RU" sz="5000" b="1" dirty="0">
              <a:solidFill>
                <a:schemeClr val="bg1"/>
              </a:solidFill>
            </a:endParaRPr>
          </a:p>
        </p:txBody>
      </p:sp>
      <p:pic>
        <p:nvPicPr>
          <p:cNvPr id="1029" name="Picture 5" descr="C:\Users\Sveta\Desktop\ma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06141"/>
            <a:ext cx="3646619" cy="520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96" y="1268760"/>
            <a:ext cx="590694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32 муниципальных района</a:t>
            </a:r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r>
              <a:rPr lang="ru-RU" sz="2800" b="1" dirty="0" smtClean="0">
                <a:solidFill>
                  <a:schemeClr val="tx2"/>
                </a:solidFill>
              </a:rPr>
              <a:t>5 городов областного подчинения</a:t>
            </a:r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r>
              <a:rPr lang="ru-RU" sz="2800" b="1" dirty="0" smtClean="0">
                <a:solidFill>
                  <a:schemeClr val="tx2"/>
                </a:solidFill>
              </a:rPr>
              <a:t>21 рабочий поселок</a:t>
            </a:r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r>
              <a:rPr lang="ru-RU" sz="2800" b="1" dirty="0" smtClean="0">
                <a:solidFill>
                  <a:schemeClr val="tx2"/>
                </a:solidFill>
              </a:rPr>
              <a:t>365 сельских округов</a:t>
            </a:r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r>
              <a:rPr lang="ru-RU" sz="2800" b="1" dirty="0" smtClean="0">
                <a:solidFill>
                  <a:schemeClr val="tx2"/>
                </a:solidFill>
              </a:rPr>
              <a:t>1 476 сельских населенных пунктов</a:t>
            </a:r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r>
              <a:rPr lang="ru-RU" sz="2800" b="1" dirty="0" smtClean="0">
                <a:solidFill>
                  <a:schemeClr val="tx2"/>
                </a:solidFill>
              </a:rPr>
              <a:t>Административный центр </a:t>
            </a:r>
            <a:r>
              <a:rPr lang="ru-RU" sz="2800" b="1" dirty="0" smtClean="0">
                <a:solidFill>
                  <a:schemeClr val="tx2"/>
                </a:solidFill>
              </a:rPr>
              <a:t>- г</a:t>
            </a:r>
            <a:r>
              <a:rPr lang="ru-RU" sz="2800" b="1" dirty="0" smtClean="0">
                <a:solidFill>
                  <a:schemeClr val="tx2"/>
                </a:solidFill>
              </a:rPr>
              <a:t>. Омск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5353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83" y="13092"/>
            <a:ext cx="9047103" cy="103964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Первичная медико-санитарная </a:t>
            </a:r>
          </a:p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помощь населению г. Омска</a:t>
            </a:r>
            <a:endParaRPr lang="ru-RU" sz="3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4302695"/>
              </p:ext>
            </p:extLst>
          </p:nvPr>
        </p:nvGraphicFramePr>
        <p:xfrm>
          <a:off x="200325" y="1700808"/>
          <a:ext cx="867134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3568" y="1116033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71  медицинская организация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566124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106 офисов врача общей практики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1" name="Picture 3" descr="C:\Users\Sveta\Desktop\doctor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14" y="5013176"/>
            <a:ext cx="1290058" cy="1431159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83" y="13092"/>
            <a:ext cx="9047103" cy="103964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Первичная медико-санитарная помощь населению Омской области</a:t>
            </a:r>
            <a:endParaRPr lang="ru-RU" sz="38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Sveta\Desktop\Two-storied-house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62" y="1903889"/>
            <a:ext cx="1584176" cy="158417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078" y="1149083"/>
            <a:ext cx="1918311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32 ЦРБ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Sveta\Desktop\80481829_RRRRyoRRyo__2_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91" r="6963" b="68691"/>
          <a:stretch/>
        </p:blipFill>
        <p:spPr bwMode="auto">
          <a:xfrm>
            <a:off x="2712467" y="1676618"/>
            <a:ext cx="1800200" cy="167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veta\Desktop\80481829_RRRRyoRRyo__2_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45" b="68141"/>
          <a:stretch/>
        </p:blipFill>
        <p:spPr bwMode="auto">
          <a:xfrm>
            <a:off x="2636794" y="4398969"/>
            <a:ext cx="1427485" cy="134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83768" y="1168296"/>
            <a:ext cx="3593070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47  участковых больниц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3" descr="C:\Users\Sveta\Desktop\80481829_RRRRyoRRyo__2_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58" t="62258" b="4997"/>
          <a:stretch/>
        </p:blipFill>
        <p:spPr bwMode="auto">
          <a:xfrm>
            <a:off x="6012160" y="2060848"/>
            <a:ext cx="1530766" cy="140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40152" y="1640413"/>
            <a:ext cx="3024336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99 амбулаторий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3" descr="C:\Users\Sveta\Desktop\80481829_RRRRyoRRyo__2_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9" t="65738" r="27796" b="4243"/>
          <a:stretch/>
        </p:blipFill>
        <p:spPr bwMode="auto">
          <a:xfrm>
            <a:off x="251520" y="4914511"/>
            <a:ext cx="1071562" cy="103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4241" y="4243154"/>
            <a:ext cx="231952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808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ФАПов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3501008"/>
            <a:ext cx="3593070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35 фельдшерских пунктов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7" name="Picture 5" descr="C:\Users\Sveta\Desktop\80481829_RRRRyoRRyo__2_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3" r="52833" b="65542"/>
          <a:stretch/>
        </p:blipFill>
        <p:spPr bwMode="auto">
          <a:xfrm>
            <a:off x="4942448" y="4130206"/>
            <a:ext cx="1239738" cy="129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756156" y="5344760"/>
            <a:ext cx="2786770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232 смотровых кабинета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3645024"/>
            <a:ext cx="2448272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223 домовых хозяйства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8" name="Picture 6" descr="C:\Users\Sveta\Desktop\80481829_RRRRyoRRyo__2_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8" t="31824" r="49313" b="37809"/>
          <a:stretch/>
        </p:blipFill>
        <p:spPr bwMode="auto">
          <a:xfrm>
            <a:off x="7542926" y="4466848"/>
            <a:ext cx="1464717" cy="117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1556222" y="1676618"/>
            <a:ext cx="155140" cy="50647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49584" y="1641526"/>
            <a:ext cx="961778" cy="11613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3235099" y="1647332"/>
            <a:ext cx="220851" cy="413516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35099" y="1640413"/>
            <a:ext cx="2085184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6262212" y="2109906"/>
            <a:ext cx="110424" cy="206758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62211" y="2102987"/>
            <a:ext cx="2342237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398585" y="4742516"/>
            <a:ext cx="110424" cy="206758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98584" y="4735597"/>
            <a:ext cx="1701805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2761665" y="3995471"/>
            <a:ext cx="370175" cy="542105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761664" y="3988552"/>
            <a:ext cx="2558619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4908192" y="5805264"/>
            <a:ext cx="2400112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4908192" y="5119481"/>
            <a:ext cx="263952" cy="671556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948264" y="4130206"/>
            <a:ext cx="1927779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8598236" y="4090927"/>
            <a:ext cx="263952" cy="644297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0" name="Picture 8" descr="C:\Users\Sveta\Desktop\icon-12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81" y="3010440"/>
            <a:ext cx="985031" cy="98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7384"/>
            <a:ext cx="9144000" cy="10279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>
                <a:solidFill>
                  <a:schemeClr val="bg1"/>
                </a:solidFill>
              </a:rPr>
              <a:t>Основные характеристики состояния амбулаторно-поликлинической помощи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8280920" cy="457048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spcAft>
                <a:spcPts val="4200"/>
              </a:spcAft>
            </a:pP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пешеходная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</a:rPr>
              <a:t>доступность первичной амбулаторной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помощи </a:t>
            </a: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4200"/>
              </a:spcAft>
            </a:pP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доступность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</a:rPr>
              <a:t>медицинской помощи на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дому </a:t>
            </a: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4200"/>
              </a:spcAft>
            </a:pP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доступность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</a:rPr>
              <a:t>специализированной медицинской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помощи</a:t>
            </a: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4200"/>
              </a:spcAft>
            </a:pP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неотложная </a:t>
            </a:r>
            <a:r>
              <a:rPr lang="ru-RU" sz="3100" b="1">
                <a:solidFill>
                  <a:schemeClr val="tx2">
                    <a:lumMod val="75000"/>
                  </a:schemeClr>
                </a:solidFill>
              </a:rPr>
              <a:t>медицинская </a:t>
            </a:r>
            <a:r>
              <a:rPr lang="ru-RU" sz="3100" b="1" smtClean="0">
                <a:solidFill>
                  <a:schemeClr val="tx2">
                    <a:lumMod val="75000"/>
                  </a:schemeClr>
                </a:solidFill>
              </a:rPr>
              <a:t>помощь</a:t>
            </a: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Sveta\Desktop\99111072_4346067_d3b120bb0753aef372f7c169f2c450d2_fu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268760"/>
            <a:ext cx="1314630" cy="1269087"/>
          </a:xfrm>
          <a:prstGeom prst="rect">
            <a:avLst/>
          </a:prstGeom>
          <a:noFill/>
          <a:effectLst>
            <a:outerShdw blurRad="50800" dist="762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179512" y="141277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9512" y="285293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9512" y="4005064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9512" y="5445224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7384"/>
            <a:ext cx="9144000" cy="103964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Обеспечение населения врачебным </a:t>
            </a:r>
          </a:p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и сестринским персоналом</a:t>
            </a:r>
            <a:endParaRPr lang="ru-RU" sz="3800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Sveta\Desktop\mediki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48971" y="1018006"/>
            <a:ext cx="894637" cy="1042842"/>
          </a:xfrm>
          <a:prstGeom prst="rect">
            <a:avLst/>
          </a:prstGeom>
          <a:noFill/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Sveta\Desktop\mediki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563888" y="980728"/>
            <a:ext cx="864843" cy="1008112"/>
          </a:xfrm>
          <a:prstGeom prst="rect">
            <a:avLst/>
          </a:prstGeom>
          <a:noFill/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1264985"/>
            <a:ext cx="28083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8 382 </a:t>
            </a:r>
            <a:r>
              <a:rPr lang="ru-RU" sz="2700" b="1" dirty="0">
                <a:solidFill>
                  <a:srgbClr val="C00000"/>
                </a:solidFill>
              </a:rPr>
              <a:t>врача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1151430"/>
            <a:ext cx="4572000" cy="765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700" b="1" dirty="0">
                <a:solidFill>
                  <a:srgbClr val="C00000"/>
                </a:solidFill>
              </a:rPr>
              <a:t>20 </a:t>
            </a:r>
            <a:r>
              <a:rPr lang="ru-RU" sz="2700" b="1" dirty="0" smtClean="0">
                <a:solidFill>
                  <a:srgbClr val="C00000"/>
                </a:solidFill>
              </a:rPr>
              <a:t>697 специалистов со средним мед. образованием </a:t>
            </a:r>
            <a:endParaRPr lang="ru-RU" sz="27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C:\Users\Sveta\Desktop\mediki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452854" y="5445224"/>
            <a:ext cx="894637" cy="1042842"/>
          </a:xfrm>
          <a:prstGeom prst="rect">
            <a:avLst/>
          </a:prstGeom>
          <a:noFill/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veta\Desktop\mediki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003301" y="5540929"/>
            <a:ext cx="864843" cy="1008112"/>
          </a:xfrm>
          <a:prstGeom prst="rect">
            <a:avLst/>
          </a:prstGeom>
          <a:noFill/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635523" y="5767986"/>
            <a:ext cx="14041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</a:rPr>
              <a:t>1  :  2,5</a:t>
            </a:r>
            <a:endParaRPr lang="ru-RU" sz="3000" b="1" dirty="0">
              <a:solidFill>
                <a:srgbClr val="C00000"/>
              </a:solidFill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9294850"/>
              </p:ext>
            </p:extLst>
          </p:nvPr>
        </p:nvGraphicFramePr>
        <p:xfrm>
          <a:off x="91263" y="1779951"/>
          <a:ext cx="4480737" cy="4303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8283077"/>
              </p:ext>
            </p:extLst>
          </p:nvPr>
        </p:nvGraphicFramePr>
        <p:xfrm>
          <a:off x="4201951" y="2800733"/>
          <a:ext cx="4913292" cy="2765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572000" y="2135178"/>
            <a:ext cx="4641992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Aft>
                <a:spcPts val="4200"/>
              </a:spcAft>
            </a:pP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Обеспеченность сестринским персоналом</a:t>
            </a:r>
            <a:endParaRPr lang="ru-R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2881"/>
            <a:ext cx="9144000" cy="5718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Функции сестринского персонала </a:t>
            </a:r>
            <a:r>
              <a:rPr lang="ru-RU" sz="3800" b="1" dirty="0" err="1" smtClean="0">
                <a:solidFill>
                  <a:schemeClr val="bg1"/>
                </a:solidFill>
              </a:rPr>
              <a:t>ПМСП</a:t>
            </a:r>
            <a:endParaRPr lang="ru-RU" sz="3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640960" cy="48628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оказание первичной доврачебной медицинской помощи, в том числе неотложной, пациентам, проживающим или прикрепленным на территории обслуживания, при острых заболеваниях, травмах, отравлениях и других неотложных состояниях;</a:t>
            </a:r>
          </a:p>
          <a:p>
            <a:pPr>
              <a:spcAft>
                <a:spcPts val="3000"/>
              </a:spcAft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проведение мероприятий по пропаганде здорового образа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жизни;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3000"/>
              </a:spcAft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осуществление противоэпидемических мероприятий,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        в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том числе вакцинации, в соответствии с национальным календарем профилактических прививок;</a:t>
            </a:r>
          </a:p>
        </p:txBody>
      </p:sp>
      <p:sp>
        <p:nvSpPr>
          <p:cNvPr id="4" name="Овал 3"/>
          <p:cNvSpPr/>
          <p:nvPr/>
        </p:nvSpPr>
        <p:spPr>
          <a:xfrm>
            <a:off x="107504" y="141277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7504" y="3717032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7504" y="4941168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4744"/>
            <a:ext cx="8640960" cy="526297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информирование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населения о необходимости и возможности выявления факторов риска и оценки степени риска развития хронических неинфекционных заболеваний;</a:t>
            </a:r>
          </a:p>
          <a:p>
            <a:pPr>
              <a:spcAft>
                <a:spcPts val="300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выявление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курящих лиц и лиц, избыточно потребляющих алкоголь, а также лиц с высоким риском развития болезней, связанных с курением, алкоголем и с отравлением суррогатами алкоголя;</a:t>
            </a:r>
          </a:p>
          <a:p>
            <a:pPr>
              <a:spcAft>
                <a:spcPts val="3000"/>
              </a:spcAft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консультирование по вопросам ведения здорового образа жизни в отделениях (кабинетах) медицинской профилактики и центрах здоровья;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92881"/>
            <a:ext cx="9144000" cy="5718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Функции сестринского персонала </a:t>
            </a:r>
            <a:r>
              <a:rPr lang="ru-RU" sz="3800" b="1" dirty="0" err="1" smtClean="0">
                <a:solidFill>
                  <a:schemeClr val="bg1"/>
                </a:solidFill>
              </a:rPr>
              <a:t>ПМСП</a:t>
            </a:r>
            <a:endParaRPr lang="ru-RU" sz="38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504" y="126876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7504" y="321297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7504" y="5157192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96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548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144</cp:revision>
  <dcterms:created xsi:type="dcterms:W3CDTF">2011-11-14T08:07:07Z</dcterms:created>
  <dcterms:modified xsi:type="dcterms:W3CDTF">2014-10-29T16:18:41Z</dcterms:modified>
</cp:coreProperties>
</file>