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12" r:id="rId2"/>
    <p:sldId id="488" r:id="rId3"/>
    <p:sldId id="314" r:id="rId4"/>
    <p:sldId id="315" r:id="rId5"/>
    <p:sldId id="405" r:id="rId6"/>
    <p:sldId id="348" r:id="rId7"/>
    <p:sldId id="355" r:id="rId8"/>
    <p:sldId id="456" r:id="rId9"/>
    <p:sldId id="356" r:id="rId10"/>
    <p:sldId id="350" r:id="rId11"/>
    <p:sldId id="351" r:id="rId12"/>
    <p:sldId id="357" r:id="rId13"/>
    <p:sldId id="358" r:id="rId14"/>
    <p:sldId id="361" r:id="rId15"/>
    <p:sldId id="489" r:id="rId16"/>
    <p:sldId id="425" r:id="rId17"/>
    <p:sldId id="458" r:id="rId18"/>
    <p:sldId id="446" r:id="rId19"/>
    <p:sldId id="371" r:id="rId20"/>
    <p:sldId id="376" r:id="rId21"/>
    <p:sldId id="487" r:id="rId22"/>
    <p:sldId id="485" r:id="rId23"/>
    <p:sldId id="486" r:id="rId24"/>
    <p:sldId id="484" r:id="rId25"/>
    <p:sldId id="467" r:id="rId26"/>
    <p:sldId id="468" r:id="rId27"/>
    <p:sldId id="452" r:id="rId28"/>
    <p:sldId id="471" r:id="rId29"/>
    <p:sldId id="472" r:id="rId30"/>
    <p:sldId id="465" r:id="rId31"/>
    <p:sldId id="466" r:id="rId32"/>
    <p:sldId id="473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AFCA"/>
    <a:srgbClr val="FF9900"/>
    <a:srgbClr val="BAE4BC"/>
    <a:srgbClr val="DCEFF0"/>
    <a:srgbClr val="FFDBA7"/>
    <a:srgbClr val="FFCAAF"/>
    <a:srgbClr val="9E0000"/>
    <a:srgbClr val="B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76" autoAdjust="0"/>
    <p:restoredTop sz="98224" autoAdjust="0"/>
  </p:normalViewPr>
  <p:slideViewPr>
    <p:cSldViewPr>
      <p:cViewPr varScale="1">
        <p:scale>
          <a:sx n="78" d="100"/>
          <a:sy n="78" d="100"/>
        </p:scale>
        <p:origin x="-1051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1" d="100"/>
        <a:sy n="81" d="100"/>
      </p:scale>
      <p:origin x="0" y="41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89B4C12A-A304-46B6-AE23-C6B210FF9432}" type="datetimeFigureOut">
              <a:rPr lang="ru-RU" altLang="ru-RU"/>
              <a:pPr>
                <a:defRPr/>
              </a:pPr>
              <a:t>12.11.2014</a:t>
            </a:fld>
            <a:endParaRPr lang="ru-RU" altLang="ru-RU"/>
          </a:p>
        </p:txBody>
      </p:sp>
      <p:sp>
        <p:nvSpPr>
          <p:cNvPr id="1495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495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E69358E8-ECCA-42A2-8B21-2BCFA38E03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02935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A3EEE7BD-DB19-4855-882E-42B4F1663941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0D1C2B79-30BF-402C-A9D1-BAC00E88F1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1725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72ABACB9-F9CB-4A52-B2B7-3C0ED25FEED5}" type="slidenum">
              <a:rPr lang="ru-RU" altLang="ru-RU" smtClean="0">
                <a:latin typeface="Arial" charset="0"/>
              </a:rPr>
              <a:pPr>
                <a:defRPr/>
              </a:pPr>
              <a:t>13</a:t>
            </a:fld>
            <a:endParaRPr lang="ru-RU" altLang="ru-RU" smtClean="0">
              <a:latin typeface="Arial" charset="0"/>
            </a:endParaRPr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>
                <a:latin typeface="Arial" charset="0"/>
              </a:rPr>
              <a:t>ВЫЯВЛЕННЫЕ ПАРАМЕТРЫ ФР ВЫБИРАЮТСЯ И ЗАНОСЯТСЯ В ЭЛЕКТР.АНКЕТУ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Arial" charset="0"/>
            </a:endParaRPr>
          </a:p>
        </p:txBody>
      </p:sp>
      <p:sp>
        <p:nvSpPr>
          <p:cNvPr id="96259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6EF133B-2C24-4CDA-80DC-8DF5E530F66F}" type="slidenum">
              <a:rPr lang="ru-RU" altLang="ru-RU" sz="1200"/>
              <a:pPr algn="r"/>
              <a:t>15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DC2A3DD-B1C5-42D8-ADAF-4C4D2D116A48}" type="slidenum">
              <a:rPr lang="ru-RU" smtClean="0">
                <a:latin typeface="Arial" charset="0"/>
              </a:rPr>
              <a:pPr>
                <a:defRPr/>
              </a:pPr>
              <a:t>17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6756158-E1A7-43DA-9556-0C9186F07BF5}" type="slidenum">
              <a:rPr lang="ru-RU" smtClean="0">
                <a:latin typeface="Arial" charset="0"/>
              </a:rPr>
              <a:pPr>
                <a:defRPr/>
              </a:pPr>
              <a:t>18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6E4E32-24A2-4141-BF3C-1116DF2F6217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1600" smtClean="0">
                <a:latin typeface="Arial" charset="0"/>
              </a:rPr>
              <a:t>С 2008 года началась работа по созданию системы менеджмента качества на соответствие требованиям ИСО 9001 – 2008, в основу которой был положен процессный подход (планируй, делай, контролируй улучшай С этого момента каждый сотрудник на своем рабочем месте начал рассматривать свою деят-ть с точки зрения управления как процессом</a:t>
            </a:r>
          </a:p>
          <a:p>
            <a:pPr eaLnBrk="1" hangingPunct="1"/>
            <a:endParaRPr lang="ru-RU" altLang="ru-RU" sz="16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1400" b="1" smtClean="0">
                <a:solidFill>
                  <a:srgbClr val="FF3300"/>
                </a:solidFill>
              </a:rPr>
              <a:t>Приоритет государственной политики</a:t>
            </a:r>
            <a:r>
              <a:rPr lang="ru-RU" altLang="ru-RU" sz="1400" b="1" smtClean="0">
                <a:solidFill>
                  <a:srgbClr val="0000CC"/>
                </a:solidFill>
              </a:rPr>
              <a:t> </a:t>
            </a:r>
            <a:r>
              <a:rPr lang="ru-RU" altLang="ru-RU" sz="1400" b="1" smtClean="0"/>
              <a:t>- сохранение и укрепление здоровья населения на основе                         формирования здорового                                    образа жизни и повышения                   доступности и качества                  медицинской помощи</a:t>
            </a:r>
            <a:endParaRPr lang="ru-RU" altLang="ru-RU" b="1" smtClean="0"/>
          </a:p>
          <a:p>
            <a:pPr eaLnBrk="1" hangingPunct="1"/>
            <a:endParaRPr lang="ru-RU" altLang="ru-RU" smtClean="0"/>
          </a:p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7287C1FD-5C3B-4C81-B33A-D309A5059546}" type="slidenum">
              <a:rPr lang="ru-RU" altLang="ru-RU" smtClean="0">
                <a:latin typeface="Arial" charset="0"/>
              </a:rPr>
              <a:pPr>
                <a:defRPr/>
              </a:pPr>
              <a:t>4</a:t>
            </a:fld>
            <a:endParaRPr lang="ru-RU" altLang="ru-RU" smtClean="0">
              <a:latin typeface="Arial" charset="0"/>
            </a:endParaRPr>
          </a:p>
        </p:txBody>
      </p:sp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Arial" charset="0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E57E68D-ABF2-42F5-95A9-123EF0A100EB}" type="slidenum">
              <a:rPr lang="ru-RU" sz="1200"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ru-RU" sz="120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 bwMode="auto">
          <a:extLst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Clr>
                <a:srgbClr val="C00000"/>
              </a:buClr>
              <a:buFont typeface="Wingdings" pitchFamily="2" charset="2"/>
              <a:buNone/>
              <a:defRPr/>
            </a:pPr>
            <a:r>
              <a:rPr lang="ru-RU" altLang="ru-RU" sz="9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Для повышения качества сестринской помощи необходимо:</a:t>
            </a:r>
            <a:r>
              <a:rPr lang="ru-RU" altLang="ru-RU" sz="1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altLang="ru-RU" sz="10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2200"/>
              </a:spcAft>
              <a:buClr>
                <a:srgbClr val="C00000"/>
              </a:buClr>
              <a:buFont typeface="Wingdings" pitchFamily="2" charset="2"/>
              <a:buNone/>
              <a:defRPr/>
            </a:pPr>
            <a:r>
              <a:rPr lang="ru-RU" altLang="ru-RU" sz="900" b="1" dirty="0" smtClean="0">
                <a:solidFill>
                  <a:srgbClr val="2222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надлежащее материально-техническое оснащение и информационное обеспечение;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2200"/>
              </a:spcAft>
              <a:buClr>
                <a:srgbClr val="C00000"/>
              </a:buClr>
              <a:buFont typeface="Wingdings" pitchFamily="2" charset="2"/>
              <a:buNone/>
              <a:defRPr/>
            </a:pPr>
            <a:r>
              <a:rPr lang="ru-RU" altLang="ru-RU" sz="900" b="1" dirty="0" smtClean="0">
                <a:solidFill>
                  <a:srgbClr val="2222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определение оптимальной нагрузки;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2200"/>
              </a:spcAft>
              <a:buClr>
                <a:srgbClr val="C00000"/>
              </a:buClr>
              <a:buFont typeface="Wingdings" pitchFamily="2" charset="2"/>
              <a:buNone/>
              <a:defRPr/>
            </a:pPr>
            <a:r>
              <a:rPr lang="ru-RU" altLang="ru-RU" sz="900" b="1" dirty="0" smtClean="0">
                <a:solidFill>
                  <a:srgbClr val="2222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оптимизация системы оплаты труда;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2200"/>
              </a:spcAft>
              <a:buClr>
                <a:srgbClr val="C00000"/>
              </a:buClr>
              <a:buFont typeface="Wingdings" pitchFamily="2" charset="2"/>
              <a:buNone/>
              <a:defRPr/>
            </a:pPr>
            <a:r>
              <a:rPr lang="ru-RU" altLang="ru-RU" sz="900" b="1" dirty="0" smtClean="0">
                <a:solidFill>
                  <a:srgbClr val="2222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научная организация труда;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2200"/>
              </a:spcAft>
              <a:buClr>
                <a:srgbClr val="C00000"/>
              </a:buClr>
              <a:buFont typeface="Wingdings" pitchFamily="2" charset="2"/>
              <a:buNone/>
              <a:defRPr/>
            </a:pPr>
            <a:r>
              <a:rPr lang="ru-RU" altLang="ru-RU" sz="900" b="1" dirty="0" smtClean="0">
                <a:solidFill>
                  <a:srgbClr val="2222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разработка и внедрение стандартов и технологий сестринской деятельности;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2200"/>
              </a:spcAft>
              <a:buClr>
                <a:srgbClr val="C00000"/>
              </a:buClr>
              <a:buFont typeface="Wingdings" pitchFamily="2" charset="2"/>
              <a:buNone/>
              <a:defRPr/>
            </a:pPr>
            <a:r>
              <a:rPr lang="ru-RU" altLang="ru-RU" sz="900" b="1" dirty="0" smtClean="0">
                <a:solidFill>
                  <a:srgbClr val="2222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поддержка руководителями учреждений здравоохранения инноваций в сестринском деле;</a:t>
            </a:r>
            <a:endParaRPr lang="ru-RU" altLang="ru-RU" sz="900" b="1" dirty="0" smtClean="0">
              <a:solidFill>
                <a:srgbClr val="22226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>
              <a:lnSpc>
                <a:spcPct val="90000"/>
              </a:lnSpc>
              <a:defRPr/>
            </a:pPr>
            <a:r>
              <a:rPr lang="ru-RU" altLang="ru-RU" sz="900" b="1" dirty="0" smtClean="0">
                <a:solidFill>
                  <a:srgbClr val="2222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обучение современным сестринским технологиям;</a:t>
            </a:r>
          </a:p>
          <a:p>
            <a:pPr>
              <a:lnSpc>
                <a:spcPct val="90000"/>
              </a:lnSpc>
              <a:defRPr/>
            </a:pPr>
            <a:r>
              <a:rPr lang="ru-RU" altLang="ru-RU" sz="900" b="1" dirty="0" smtClean="0">
                <a:solidFill>
                  <a:srgbClr val="2222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непрерывное повышение квалификации, аттестация на рабочем месте;</a:t>
            </a:r>
          </a:p>
          <a:p>
            <a:pPr>
              <a:lnSpc>
                <a:spcPct val="90000"/>
              </a:lnSpc>
              <a:defRPr/>
            </a:pPr>
            <a:r>
              <a:rPr lang="ru-RU" altLang="ru-RU" sz="900" b="1" dirty="0" smtClean="0">
                <a:solidFill>
                  <a:srgbClr val="2222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создание условий для обмена опытом;</a:t>
            </a:r>
          </a:p>
          <a:p>
            <a:pPr>
              <a:lnSpc>
                <a:spcPct val="90000"/>
              </a:lnSpc>
              <a:defRPr/>
            </a:pPr>
            <a:r>
              <a:rPr lang="ru-RU" altLang="ru-RU" sz="900" b="1" dirty="0" smtClean="0">
                <a:solidFill>
                  <a:srgbClr val="2222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создание единой системы контроля управления качеством сестринской помощи;</a:t>
            </a:r>
          </a:p>
          <a:p>
            <a:pPr>
              <a:lnSpc>
                <a:spcPct val="90000"/>
              </a:lnSpc>
              <a:defRPr/>
            </a:pPr>
            <a:r>
              <a:rPr lang="ru-RU" altLang="ru-RU" sz="900" b="1" dirty="0" smtClean="0">
                <a:solidFill>
                  <a:srgbClr val="2222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создание благоприятного психологического климата, атмосферы сотрудничества между врачом и медицинской сестрой.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2200"/>
              </a:spcAft>
              <a:buClr>
                <a:srgbClr val="C00000"/>
              </a:buClr>
              <a:buFont typeface="Wingdings" pitchFamily="2" charset="2"/>
              <a:buNone/>
              <a:defRPr/>
            </a:pPr>
            <a:endParaRPr lang="ru-RU" altLang="ru-RU" sz="900" b="1" dirty="0" smtClean="0">
              <a:solidFill>
                <a:srgbClr val="22226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8074DD22-C57D-4628-A61B-C63FE6EC031D}" type="slidenum">
              <a:rPr lang="ru-RU" altLang="ru-RU" smtClean="0">
                <a:latin typeface="Arial" charset="0"/>
              </a:rPr>
              <a:pPr>
                <a:defRPr/>
              </a:pPr>
              <a:t>9</a:t>
            </a:fld>
            <a:endParaRPr lang="ru-RU" altLang="ru-RU" smtClean="0">
              <a:latin typeface="Arial" charset="0"/>
            </a:endParaRPr>
          </a:p>
        </p:txBody>
      </p:sp>
      <p:sp>
        <p:nvSpPr>
          <p:cNvPr id="327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6AE71AC-5DA0-463B-B9F3-7303BA0F27C9}" type="slidenum">
              <a:rPr lang="ru-RU" altLang="ru-RU" sz="1200"/>
              <a:pPr algn="r"/>
              <a:t>9</a:t>
            </a:fld>
            <a:endParaRPr lang="ru-RU" altLang="ru-RU" sz="1200"/>
          </a:p>
        </p:txBody>
      </p:sp>
      <p:sp>
        <p:nvSpPr>
          <p:cNvPr id="3277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B3D8FC1-70A5-49BE-8DB9-2C00B21364AD}" type="slidenum">
              <a:rPr lang="ru-RU" altLang="ru-RU" sz="1200"/>
              <a:pPr algn="r"/>
              <a:t>9</a:t>
            </a:fld>
            <a:endParaRPr lang="ru-RU" altLang="ru-RU" sz="1200"/>
          </a:p>
        </p:txBody>
      </p:sp>
      <p:sp>
        <p:nvSpPr>
          <p:cNvPr id="3277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Arial" charset="0"/>
            </a:endParaRPr>
          </a:p>
        </p:txBody>
      </p:sp>
      <p:sp>
        <p:nvSpPr>
          <p:cNvPr id="32774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C7B27EA-C7C3-46E0-A758-7E01EFA5FF09}" type="slidenum">
              <a:rPr lang="ru-RU" altLang="ru-RU" sz="1200"/>
              <a:pPr algn="r"/>
              <a:t>9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B4219DA9-3255-4B96-B757-ABE1DBAC43CF}" type="slidenum">
              <a:rPr lang="ru-RU" altLang="ru-RU" smtClean="0">
                <a:latin typeface="Arial" charset="0"/>
              </a:rPr>
              <a:pPr>
                <a:defRPr/>
              </a:pPr>
              <a:t>12</a:t>
            </a:fld>
            <a:endParaRPr lang="ru-RU" altLang="ru-RU" smtClean="0">
              <a:latin typeface="Arial" charset="0"/>
            </a:endParaRPr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>
                <a:latin typeface="Arial" charset="0"/>
              </a:rPr>
              <a:t>В ПОЛИКЛИНИКЕ АКТИВНО РАЗВИВАЕТСЯ ПРОФИЛАКТИЧЕСКОЕ НАПРАВЛЕНИЕ СОВЕРШЕНСТВУЮТСЯ СКРИНИНГОВЫЕ МЕТОДЫ ВЫЯВЛЕНИЯ ФР</a:t>
            </a:r>
            <a:r>
              <a:rPr lang="en-US" altLang="ru-RU" smtClean="0">
                <a:latin typeface="Arial" charset="0"/>
              </a:rPr>
              <a:t>/</a:t>
            </a:r>
            <a:r>
              <a:rPr lang="ru-RU" altLang="ru-RU" smtClean="0">
                <a:latin typeface="Arial" charset="0"/>
              </a:rPr>
              <a:t>Скрининг – от англ. означает просеивание. Проведение простых и безопасных  исследований больших групп населения с целью выделения групп риска развития той или иной патологии. Для проведения скрининга проводится так называемое  скринирующее  обследование т. е тестирование.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AF4CA-1F71-48E7-9D95-78A8F75FB4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97A60-0B91-4B4E-80FE-A520337D44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950DF2-D5D1-44AC-884D-0B4C6DFC1A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30040C-5CE0-4902-A716-54E0359283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411B7-FEDE-4EC5-B40C-5E367C9F3B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C8CD01-D773-41F8-B828-FAC42C5680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19B12-FF9C-4A7C-92A8-E73309C6E6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0827BE-96A7-448D-AFDD-0ACFEE7629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2F9D32-240E-4169-92EE-F9FAC4A1B8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248E1-9727-4375-A6C2-4006E4D830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E44C8-90F3-4C88-A553-3DF7956B14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6B5A1A-8822-4327-B7C7-C3F246880F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6F625A-E5D9-4579-8648-D7C3E921A3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F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3B562ED-E022-473A-85D7-5F6C481F9F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  <p:sldLayoutId id="2147483649" r:id="rId13"/>
  </p:sldLayoutIdLst>
  <p:transition spd="med">
    <p:strips dir="r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Excel_97-2003_Worksheet2.xls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4.png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2.bin"/><Relationship Id="rId9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Excel_97-2003_Worksheet4.xls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6.png"/><Relationship Id="rId5" Type="http://schemas.openxmlformats.org/officeDocument/2006/relationships/oleObject" Target="../embeddings/Microsoft_Excel_97-2003_Worksheet3.xls"/><Relationship Id="rId4" Type="http://schemas.openxmlformats.org/officeDocument/2006/relationships/oleObject" Target="../embeddings/oleObject4.bin"/><Relationship Id="rId9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0.png"/><Relationship Id="rId5" Type="http://schemas.openxmlformats.org/officeDocument/2006/relationships/oleObject" Target="../embeddings/Microsoft_Excel_97-2003_Worksheet5.xls"/><Relationship Id="rId4" Type="http://schemas.openxmlformats.org/officeDocument/2006/relationships/oleObject" Target="../embeddings/oleObject6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Microsoft_Excel_97-2003_Worksheet6.xls"/><Relationship Id="rId5" Type="http://schemas.openxmlformats.org/officeDocument/2006/relationships/oleObject" Target="../embeddings/oleObject7.bin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3.png"/><Relationship Id="rId5" Type="http://schemas.openxmlformats.org/officeDocument/2006/relationships/oleObject" Target="../embeddings/Microsoft_Excel_97-2003_Worksheet7.xls"/><Relationship Id="rId4" Type="http://schemas.openxmlformats.org/officeDocument/2006/relationships/oleObject" Target="../embeddings/oleObject8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Microsoft_Excel_97-2003_Worksheet9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36.png"/><Relationship Id="rId4" Type="http://schemas.openxmlformats.org/officeDocument/2006/relationships/oleObject" Target="../embeddings/Microsoft_Excel_97-2003_Worksheet8.xls"/><Relationship Id="rId9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39.png"/><Relationship Id="rId4" Type="http://schemas.openxmlformats.org/officeDocument/2006/relationships/oleObject" Target="../embeddings/Microsoft_Excel_97-2003_Worksheet10.xls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41.png"/><Relationship Id="rId4" Type="http://schemas.openxmlformats.org/officeDocument/2006/relationships/oleObject" Target="../embeddings/Microsoft_Excel_97-2003_Worksheet11.xls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5.png"/><Relationship Id="rId5" Type="http://schemas.openxmlformats.org/officeDocument/2006/relationships/oleObject" Target="../embeddings/Microsoft_Excel_97-2003_Worksheet12.xls"/><Relationship Id="rId4" Type="http://schemas.openxmlformats.org/officeDocument/2006/relationships/oleObject" Target="../embeddings/oleObject13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10" Type="http://schemas.openxmlformats.org/officeDocument/2006/relationships/image" Target="../media/image54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13" Type="http://schemas.openxmlformats.org/officeDocument/2006/relationships/image" Target="../media/image70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12" Type="http://schemas.openxmlformats.org/officeDocument/2006/relationships/image" Target="../media/image69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11" Type="http://schemas.openxmlformats.org/officeDocument/2006/relationships/image" Target="../media/image68.jpeg"/><Relationship Id="rId5" Type="http://schemas.openxmlformats.org/officeDocument/2006/relationships/image" Target="../media/image62.jpeg"/><Relationship Id="rId10" Type="http://schemas.openxmlformats.org/officeDocument/2006/relationships/image" Target="../media/image67.jpeg"/><Relationship Id="rId4" Type="http://schemas.openxmlformats.org/officeDocument/2006/relationships/image" Target="../media/image61.jpeg"/><Relationship Id="rId9" Type="http://schemas.openxmlformats.org/officeDocument/2006/relationships/image" Target="../media/image6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emf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388" y="4437063"/>
            <a:ext cx="8569325" cy="2087562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Модель организации самостоятельной работы медицинских сестер </a:t>
            </a:r>
            <a:r>
              <a:rPr lang="en-US" altLang="ru-RU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шаг к доступности и качеству  медицинской помощи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амбулаторном этапе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1400" b="1" smtClean="0">
                <a:latin typeface="Times New Roman" pitchFamily="18" charset="0"/>
                <a:cs typeface="Times New Roman" pitchFamily="18" charset="0"/>
              </a:rPr>
              <a:t>ГБУЗ Самарской области «Самарская городская клиническая поликлиника № 15»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1400" b="1" smtClean="0">
                <a:latin typeface="Times New Roman" pitchFamily="18" charset="0"/>
                <a:cs typeface="Times New Roman" pitchFamily="18" charset="0"/>
              </a:rPr>
              <a:t>Главная медицинская сестра  Л.Ю.Пудовинникова</a:t>
            </a:r>
          </a:p>
          <a:p>
            <a:pPr>
              <a:buFont typeface="Wingdings" pitchFamily="2" charset="2"/>
              <a:buNone/>
            </a:pPr>
            <a:endParaRPr lang="ru-RU" altLang="ru-RU" sz="14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55" name="Picture 5" descr="IMG_12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875"/>
            <a:ext cx="9144000" cy="420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53" name="Object 29"/>
          <p:cNvGraphicFramePr>
            <a:graphicFrameLocks noChangeAspect="1"/>
          </p:cNvGraphicFramePr>
          <p:nvPr/>
        </p:nvGraphicFramePr>
        <p:xfrm>
          <a:off x="250825" y="188913"/>
          <a:ext cx="1241425" cy="1189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Photo Editor Photo" r:id="rId5" imgW="22066667" imgH="21152381" progId="">
                  <p:embed/>
                </p:oleObj>
              </mc:Choice>
              <mc:Fallback>
                <p:oleObj name="Photo Editor Photo" r:id="rId5" imgW="22066667" imgH="21152381" progId="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88913"/>
                        <a:ext cx="1241425" cy="1189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z="21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</a:rPr>
              <a:t>Самостоятельный прием</a:t>
            </a:r>
            <a:r>
              <a:rPr lang="ru-RU" altLang="ru-RU" sz="2100" b="1" dirty="0" smtClean="0">
                <a:solidFill>
                  <a:srgbClr val="FF0000"/>
                </a:solidFill>
                <a:latin typeface="Arial Unicode MS" pitchFamily="34" charset="-128"/>
              </a:rPr>
              <a:t> пациентов медицинской сестрой осуществляется в специально оснащенных кабинетах.              Прием осуществляется параллельно с приемом врача</a:t>
            </a:r>
          </a:p>
        </p:txBody>
      </p:sp>
      <p:sp>
        <p:nvSpPr>
          <p:cNvPr id="87045" name="Rectangle 5"/>
          <p:cNvSpPr>
            <a:spLocks noChangeArrowheads="1"/>
          </p:cNvSpPr>
          <p:nvPr/>
        </p:nvSpPr>
        <p:spPr bwMode="auto">
          <a:xfrm rot="10800000" flipV="1">
            <a:off x="1620838" y="6230938"/>
            <a:ext cx="5903912" cy="3667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+mn-cs"/>
              </a:rPr>
              <a:t>Формирование команды «врач -медицинская сестра»</a:t>
            </a:r>
          </a:p>
        </p:txBody>
      </p:sp>
      <p:pic>
        <p:nvPicPr>
          <p:cNvPr id="33795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1713" y="1412875"/>
            <a:ext cx="7002462" cy="481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263" y="914400"/>
            <a:ext cx="743902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Rectangle 5"/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516938" cy="638175"/>
          </a:xfrm>
        </p:spPr>
        <p:txBody>
          <a:bodyPr/>
          <a:lstStyle/>
          <a:p>
            <a:r>
              <a:rPr lang="ru-RU" altLang="ru-RU" sz="2800" b="1" smtClean="0">
                <a:solidFill>
                  <a:srgbClr val="FF0000"/>
                </a:solidFill>
              </a:rPr>
              <a:t>Формирование потоков пациентов на самостоятельный прием медицинских сестер</a:t>
            </a:r>
            <a:r>
              <a:rPr lang="ru-RU" altLang="ru-RU" sz="320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60422" name="Oval 6"/>
          <p:cNvSpPr>
            <a:spLocks noChangeArrowheads="1"/>
          </p:cNvSpPr>
          <p:nvPr/>
        </p:nvSpPr>
        <p:spPr bwMode="auto">
          <a:xfrm>
            <a:off x="2036763" y="1371600"/>
            <a:ext cx="2808287" cy="457200"/>
          </a:xfrm>
          <a:prstGeom prst="ellipse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+mn-cs"/>
            </a:endParaRPr>
          </a:p>
        </p:txBody>
      </p:sp>
      <p:sp>
        <p:nvSpPr>
          <p:cNvPr id="34820" name="AutoShape 7"/>
          <p:cNvSpPr>
            <a:spLocks noChangeArrowheads="1"/>
          </p:cNvSpPr>
          <p:nvPr/>
        </p:nvSpPr>
        <p:spPr bwMode="auto">
          <a:xfrm>
            <a:off x="66675" y="3144838"/>
            <a:ext cx="2273300" cy="865187"/>
          </a:xfrm>
          <a:prstGeom prst="rightArrowCallout">
            <a:avLst>
              <a:gd name="adj1" fmla="val 25000"/>
              <a:gd name="adj2" fmla="val 25000"/>
              <a:gd name="adj3" fmla="val 37442"/>
              <a:gd name="adj4" fmla="val 6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200" b="1"/>
              <a:t>Из регистратуры поликлиники</a:t>
            </a:r>
          </a:p>
        </p:txBody>
      </p:sp>
      <p:sp>
        <p:nvSpPr>
          <p:cNvPr id="34821" name="AutoShape 8"/>
          <p:cNvSpPr>
            <a:spLocks noChangeArrowheads="1"/>
          </p:cNvSpPr>
          <p:nvPr/>
        </p:nvSpPr>
        <p:spPr bwMode="auto">
          <a:xfrm>
            <a:off x="7019925" y="3465513"/>
            <a:ext cx="1728788" cy="755650"/>
          </a:xfrm>
          <a:prstGeom prst="leftArrowCallout">
            <a:avLst>
              <a:gd name="adj1" fmla="val 25000"/>
              <a:gd name="adj2" fmla="val 25000"/>
              <a:gd name="adj3" fmla="val 26649"/>
              <a:gd name="adj4" fmla="val 6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/>
              <a:t>От врачей</a:t>
            </a:r>
          </a:p>
        </p:txBody>
      </p:sp>
      <p:sp>
        <p:nvSpPr>
          <p:cNvPr id="34822" name="AutoShape 9"/>
          <p:cNvSpPr>
            <a:spLocks noChangeArrowheads="1"/>
          </p:cNvSpPr>
          <p:nvPr/>
        </p:nvSpPr>
        <p:spPr bwMode="auto">
          <a:xfrm>
            <a:off x="3348038" y="4652963"/>
            <a:ext cx="1079500" cy="2089150"/>
          </a:xfrm>
          <a:prstGeom prst="upArrowCallout">
            <a:avLst>
              <a:gd name="adj1" fmla="val 25000"/>
              <a:gd name="adj2" fmla="val 25000"/>
              <a:gd name="adj3" fmla="val 25454"/>
              <a:gd name="adj4" fmla="val 6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400"/>
              <a:t>На повторный прием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4"/>
          <p:cNvSpPr>
            <a:spLocks noChangeArrowheads="1"/>
          </p:cNvSpPr>
          <p:nvPr/>
        </p:nvSpPr>
        <p:spPr bwMode="auto">
          <a:xfrm>
            <a:off x="468313" y="4298950"/>
            <a:ext cx="3024187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ru-RU" altLang="ru-RU"/>
              <a:t>Анкетирование осуществляется медицинскими сестрами на дому (с применением бумажных носителей) или в поликлинике с внесением параметров в электронную базу данных</a:t>
            </a:r>
          </a:p>
        </p:txBody>
      </p:sp>
      <p:sp>
        <p:nvSpPr>
          <p:cNvPr id="36866" name="Rectangle 5"/>
          <p:cNvSpPr>
            <a:spLocks noChangeArrowheads="1"/>
          </p:cNvSpPr>
          <p:nvPr/>
        </p:nvSpPr>
        <p:spPr bwMode="auto">
          <a:xfrm>
            <a:off x="5940425" y="4127500"/>
            <a:ext cx="3095625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ru-RU" altLang="ru-RU"/>
              <a:t>Измерение АД </a:t>
            </a:r>
          </a:p>
          <a:p>
            <a:pPr algn="ctr"/>
            <a:r>
              <a:rPr lang="ru-RU" altLang="ru-RU"/>
              <a:t>Определение  </a:t>
            </a:r>
            <a:endParaRPr lang="en-US" altLang="ru-RU"/>
          </a:p>
          <a:p>
            <a:pPr algn="ctr"/>
            <a:r>
              <a:rPr lang="ru-RU" altLang="ru-RU"/>
              <a:t>экспресс-методом глюкозы</a:t>
            </a:r>
          </a:p>
          <a:p>
            <a:pPr algn="ctr"/>
            <a:r>
              <a:rPr lang="ru-RU" altLang="ru-RU"/>
              <a:t>Определение экспресс-методом холестерина</a:t>
            </a:r>
          </a:p>
          <a:p>
            <a:pPr algn="ctr"/>
            <a:r>
              <a:rPr lang="ru-RU" altLang="ru-RU"/>
              <a:t>Офтальмотонометрия</a:t>
            </a:r>
          </a:p>
          <a:p>
            <a:pPr algn="ctr"/>
            <a:r>
              <a:rPr lang="ru-RU" altLang="ru-RU"/>
              <a:t>Спирометрия</a:t>
            </a:r>
          </a:p>
          <a:p>
            <a:pPr algn="ctr"/>
            <a:r>
              <a:rPr lang="ru-RU" altLang="ru-RU"/>
              <a:t> ЭКГ</a:t>
            </a:r>
          </a:p>
          <a:p>
            <a:pPr algn="ctr"/>
            <a:endParaRPr lang="ru-RU" altLang="ru-RU">
              <a:solidFill>
                <a:schemeClr val="bg1"/>
              </a:solidFill>
            </a:endParaRPr>
          </a:p>
        </p:txBody>
      </p:sp>
      <p:sp>
        <p:nvSpPr>
          <p:cNvPr id="103431" name="AutoShape 7"/>
          <p:cNvSpPr>
            <a:spLocks noChangeArrowheads="1"/>
          </p:cNvSpPr>
          <p:nvPr/>
        </p:nvSpPr>
        <p:spPr bwMode="auto">
          <a:xfrm>
            <a:off x="2051050" y="1706563"/>
            <a:ext cx="485775" cy="2016125"/>
          </a:xfrm>
          <a:prstGeom prst="downArrow">
            <a:avLst>
              <a:gd name="adj1" fmla="val 50000"/>
              <a:gd name="adj2" fmla="val 10375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+mn-cs"/>
            </a:endParaRPr>
          </a:p>
        </p:txBody>
      </p:sp>
      <p:sp>
        <p:nvSpPr>
          <p:cNvPr id="103432" name="AutoShape 8"/>
          <p:cNvSpPr>
            <a:spLocks noChangeArrowheads="1"/>
          </p:cNvSpPr>
          <p:nvPr/>
        </p:nvSpPr>
        <p:spPr bwMode="auto">
          <a:xfrm>
            <a:off x="6300788" y="1633538"/>
            <a:ext cx="576262" cy="2089150"/>
          </a:xfrm>
          <a:prstGeom prst="downArrow">
            <a:avLst>
              <a:gd name="adj1" fmla="val 50000"/>
              <a:gd name="adj2" fmla="val 5408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+mn-cs"/>
            </a:endParaRPr>
          </a:p>
        </p:txBody>
      </p:sp>
      <p:sp>
        <p:nvSpPr>
          <p:cNvPr id="36869" name="Rectangle 10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090613"/>
            <a:ext cx="3740150" cy="576262"/>
          </a:xfrm>
        </p:spPr>
        <p:txBody>
          <a:bodyPr/>
          <a:lstStyle/>
          <a:p>
            <a:pPr marL="914400" lvl="1" indent="-457200">
              <a:buFontTx/>
              <a:buNone/>
            </a:pPr>
            <a:r>
              <a:rPr lang="ru-RU" altLang="ru-RU" b="1" smtClean="0">
                <a:solidFill>
                  <a:srgbClr val="C00000"/>
                </a:solidFill>
              </a:rPr>
              <a:t>Анкетирование</a:t>
            </a:r>
          </a:p>
        </p:txBody>
      </p:sp>
      <p:sp>
        <p:nvSpPr>
          <p:cNvPr id="36870" name="Rectangle 11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403850" y="1127125"/>
            <a:ext cx="3740150" cy="431800"/>
          </a:xfrm>
        </p:spPr>
        <p:txBody>
          <a:bodyPr/>
          <a:lstStyle/>
          <a:p>
            <a:pPr marL="533400" indent="-533400">
              <a:buFontTx/>
              <a:buNone/>
            </a:pPr>
            <a:r>
              <a:rPr lang="ru-RU" altLang="ru-RU" sz="2800" b="1" smtClean="0">
                <a:solidFill>
                  <a:srgbClr val="C00000"/>
                </a:solidFill>
              </a:rPr>
              <a:t>Целевые скрининги</a:t>
            </a:r>
          </a:p>
        </p:txBody>
      </p:sp>
      <p:sp>
        <p:nvSpPr>
          <p:cNvPr id="36871" name="Rectangle 12"/>
          <p:cNvSpPr>
            <a:spLocks noChangeArrowheads="1"/>
          </p:cNvSpPr>
          <p:nvPr/>
        </p:nvSpPr>
        <p:spPr bwMode="auto">
          <a:xfrm>
            <a:off x="2700338" y="2220913"/>
            <a:ext cx="34559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ru-RU" altLang="ru-RU"/>
              <a:t>Мероприятия выполняются последовательно или параллельно </a:t>
            </a:r>
          </a:p>
        </p:txBody>
      </p:sp>
      <p:pic>
        <p:nvPicPr>
          <p:cNvPr id="36872" name="Picture 5" descr="DSCN390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9925" y="2205038"/>
            <a:ext cx="194468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3" name="Picture 4" descr="DSCN354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938" y="4437063"/>
            <a:ext cx="2305050" cy="189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4" name="Rectangle 13"/>
          <p:cNvSpPr>
            <a:spLocks noChangeArrowheads="1"/>
          </p:cNvSpPr>
          <p:nvPr/>
        </p:nvSpPr>
        <p:spPr bwMode="auto">
          <a:xfrm>
            <a:off x="468313" y="260350"/>
            <a:ext cx="820737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3600" b="1">
                <a:solidFill>
                  <a:srgbClr val="FF0000"/>
                </a:solidFill>
              </a:rPr>
              <a:t>Реализация скрининговых технологий</a:t>
            </a:r>
          </a:p>
        </p:txBody>
      </p:sp>
      <p:pic>
        <p:nvPicPr>
          <p:cNvPr id="36875" name="Picture 15" descr="DSCF049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349500"/>
            <a:ext cx="19796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8820150" cy="908050"/>
          </a:xfrm>
        </p:spPr>
        <p:txBody>
          <a:bodyPr/>
          <a:lstStyle/>
          <a:p>
            <a:r>
              <a:rPr lang="ru-RU" altLang="ru-RU" sz="2600" b="1" smtClean="0">
                <a:solidFill>
                  <a:srgbClr val="FF0000"/>
                </a:solidFill>
              </a:rPr>
              <a:t>Электронный вариант анкеты по выявлению факторов риска</a:t>
            </a:r>
          </a:p>
        </p:txBody>
      </p:sp>
      <p:pic>
        <p:nvPicPr>
          <p:cNvPr id="38914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765175"/>
            <a:ext cx="5329238" cy="3571875"/>
          </a:xfrm>
        </p:spPr>
      </p:pic>
      <p:sp>
        <p:nvSpPr>
          <p:cNvPr id="95238" name="Oval 6"/>
          <p:cNvSpPr>
            <a:spLocks noChangeArrowheads="1"/>
          </p:cNvSpPr>
          <p:nvPr/>
        </p:nvSpPr>
        <p:spPr bwMode="auto">
          <a:xfrm>
            <a:off x="2195513" y="2060575"/>
            <a:ext cx="2814637" cy="1163638"/>
          </a:xfrm>
          <a:prstGeom prst="ellipse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+mn-cs"/>
            </a:endParaRPr>
          </a:p>
        </p:txBody>
      </p:sp>
      <p:sp>
        <p:nvSpPr>
          <p:cNvPr id="2" name="Oval 6"/>
          <p:cNvSpPr>
            <a:spLocks noChangeArrowheads="1"/>
          </p:cNvSpPr>
          <p:nvPr/>
        </p:nvSpPr>
        <p:spPr bwMode="auto">
          <a:xfrm>
            <a:off x="2230438" y="2781300"/>
            <a:ext cx="2814637" cy="1163638"/>
          </a:xfrm>
          <a:prstGeom prst="ellipse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+mn-cs"/>
            </a:endParaRPr>
          </a:p>
        </p:txBody>
      </p:sp>
      <p:pic>
        <p:nvPicPr>
          <p:cNvPr id="38917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4663" y="3514725"/>
            <a:ext cx="4930775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4140200" y="5949950"/>
            <a:ext cx="5075238" cy="719138"/>
          </a:xfrm>
          <a:prstGeom prst="ellipse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+mn-cs"/>
            </a:endParaRPr>
          </a:p>
        </p:txBody>
      </p:sp>
      <p:pic>
        <p:nvPicPr>
          <p:cNvPr id="38919" name="Picture 10" descr="DSCF177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888" y="1196975"/>
            <a:ext cx="25908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0" name="Picture 8" descr="Скрининг ХОБЛ (пикфлоуметрия)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4508500"/>
            <a:ext cx="2881312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9388" y="0"/>
            <a:ext cx="8964612" cy="836613"/>
          </a:xfrm>
        </p:spPr>
        <p:txBody>
          <a:bodyPr/>
          <a:lstStyle/>
          <a:p>
            <a:r>
              <a:rPr lang="ru-RU" altLang="ru-RU" sz="2800" b="1" smtClean="0">
                <a:solidFill>
                  <a:srgbClr val="FF0000"/>
                </a:solidFill>
              </a:rPr>
              <a:t>Динамика регистрации факторов риска развития хронических неинфекционных  заболеваний</a:t>
            </a:r>
          </a:p>
        </p:txBody>
      </p:sp>
      <p:graphicFrame>
        <p:nvGraphicFramePr>
          <p:cNvPr id="41994" name="Object 10"/>
          <p:cNvGraphicFramePr>
            <a:graphicFrameLocks noGrp="1" noChangeAspect="1"/>
          </p:cNvGraphicFramePr>
          <p:nvPr>
            <p:ph type="dgm" idx="1"/>
          </p:nvPr>
        </p:nvGraphicFramePr>
        <p:xfrm>
          <a:off x="-57150" y="1031875"/>
          <a:ext cx="6096000" cy="282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8" r:id="rId5" imgW="6096528" imgH="2822693" progId="Excel.Chart.8">
                  <p:embed/>
                </p:oleObj>
              </mc:Choice>
              <mc:Fallback>
                <p:oleObj r:id="rId5" imgW="6096528" imgH="2822693" progId="Excel.Chart.8">
                  <p:embed/>
                  <p:pic>
                    <p:nvPicPr>
                      <p:cNvPr id="0" name="Picture 1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7150" y="1031875"/>
                        <a:ext cx="6096000" cy="2822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5" name="Object 11"/>
          <p:cNvGraphicFramePr>
            <a:graphicFrameLocks/>
          </p:cNvGraphicFramePr>
          <p:nvPr/>
        </p:nvGraphicFramePr>
        <p:xfrm>
          <a:off x="2947988" y="3740150"/>
          <a:ext cx="6030912" cy="311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9" r:id="rId8" imgW="6029467" imgH="3115326" progId="Excel.Chart.8">
                  <p:embed/>
                </p:oleObj>
              </mc:Choice>
              <mc:Fallback>
                <p:oleObj r:id="rId8" imgW="6029467" imgH="3115326" progId="Excel.Chart.8">
                  <p:embed/>
                  <p:pic>
                    <p:nvPicPr>
                      <p:cNvPr id="0" name="Picture 13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7988" y="3740150"/>
                        <a:ext cx="6030912" cy="3117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71450"/>
            <a:ext cx="9144000" cy="877888"/>
          </a:xfrm>
        </p:spPr>
        <p:txBody>
          <a:bodyPr anchorCtr="1"/>
          <a:lstStyle/>
          <a:p>
            <a:r>
              <a:rPr lang="ru-RU" altLang="ru-RU" sz="3200" b="1" smtClean="0">
                <a:solidFill>
                  <a:srgbClr val="FF0000"/>
                </a:solidFill>
              </a:rPr>
              <a:t>Динамика регистрации АГ и её осложнений</a:t>
            </a:r>
          </a:p>
        </p:txBody>
      </p:sp>
      <p:graphicFrame>
        <p:nvGraphicFramePr>
          <p:cNvPr id="51210" name="Object 10"/>
          <p:cNvGraphicFramePr>
            <a:graphicFrameLocks noGrp="1" noChangeAspect="1"/>
          </p:cNvGraphicFramePr>
          <p:nvPr/>
        </p:nvGraphicFramePr>
        <p:xfrm>
          <a:off x="0" y="692150"/>
          <a:ext cx="5262563" cy="357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2" r:id="rId5" imgW="5261304" imgH="3566469" progId="Excel.Chart.8">
                  <p:embed/>
                </p:oleObj>
              </mc:Choice>
              <mc:Fallback>
                <p:oleObj r:id="rId5" imgW="5261304" imgH="3566469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92150"/>
                        <a:ext cx="5262563" cy="3570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1" name="Object 11"/>
          <p:cNvGraphicFramePr>
            <a:graphicFrameLocks noGrp="1" noChangeAspect="1"/>
          </p:cNvGraphicFramePr>
          <p:nvPr/>
        </p:nvGraphicFramePr>
        <p:xfrm>
          <a:off x="4416425" y="3503613"/>
          <a:ext cx="4724400" cy="3354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3" r:id="rId8" imgW="4724809" imgH="3353091" progId="Excel.Chart.8">
                  <p:embed/>
                </p:oleObj>
              </mc:Choice>
              <mc:Fallback>
                <p:oleObj r:id="rId8" imgW="4724809" imgH="3353091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6425" y="3503613"/>
                        <a:ext cx="4724400" cy="3354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152280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Заголовок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8964612" cy="765175"/>
          </a:xfrm>
        </p:spPr>
        <p:txBody>
          <a:bodyPr/>
          <a:lstStyle/>
          <a:p>
            <a:r>
              <a:rPr lang="ru-RU" altLang="ru-RU" sz="2800" b="1" smtClean="0">
                <a:solidFill>
                  <a:srgbClr val="FF0000"/>
                </a:solidFill>
              </a:rPr>
              <a:t>Анкета по диспансеризации</a:t>
            </a:r>
            <a:br>
              <a:rPr lang="ru-RU" altLang="ru-RU" sz="2800" b="1" smtClean="0">
                <a:solidFill>
                  <a:srgbClr val="FF0000"/>
                </a:solidFill>
              </a:rPr>
            </a:br>
            <a:r>
              <a:rPr lang="ru-RU" altLang="ru-RU" sz="2800" b="1" smtClean="0">
                <a:solidFill>
                  <a:srgbClr val="FF0000"/>
                </a:solidFill>
              </a:rPr>
              <a:t> с заключением (приказ от 03.12.2012г №1006н) </a:t>
            </a:r>
          </a:p>
        </p:txBody>
      </p:sp>
      <p:sp>
        <p:nvSpPr>
          <p:cNvPr id="9728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9728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50" y="981075"/>
            <a:ext cx="4311650" cy="57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4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5163" y="1004888"/>
            <a:ext cx="4575175" cy="576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sz="2500" b="1" dirty="0" smtClean="0">
                <a:solidFill>
                  <a:srgbClr val="FF0000"/>
                </a:solidFill>
              </a:rPr>
              <a:t>Эффективность реализации мероприятий в рамках проведения диспансеризации определенных категорий граждан                                                              (приказ МЗ РФ № 1006н от 12.12.2012)</a:t>
            </a:r>
            <a:endParaRPr lang="ru-RU" sz="1800" b="1" dirty="0" smtClean="0">
              <a:solidFill>
                <a:srgbClr val="FF0000"/>
              </a:solidFill>
            </a:endParaRPr>
          </a:p>
        </p:txBody>
      </p:sp>
      <p:graphicFrame>
        <p:nvGraphicFramePr>
          <p:cNvPr id="58374" name="Object 6"/>
          <p:cNvGraphicFramePr>
            <a:graphicFrameLocks noChangeAspect="1"/>
          </p:cNvGraphicFramePr>
          <p:nvPr/>
        </p:nvGraphicFramePr>
        <p:xfrm>
          <a:off x="-290513" y="1857375"/>
          <a:ext cx="6413501" cy="367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1" r:id="rId5" imgW="6413548" imgH="3670110" progId="Excel.Chart.8">
                  <p:embed/>
                </p:oleObj>
              </mc:Choice>
              <mc:Fallback>
                <p:oleObj r:id="rId5" imgW="6413548" imgH="3670110" progId="Excel.Chart.8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90513" y="1857375"/>
                        <a:ext cx="6413501" cy="3670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23850" y="1412875"/>
            <a:ext cx="5184775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>
                <a:solidFill>
                  <a:schemeClr val="tx1"/>
                </a:solidFill>
              </a:rPr>
              <a:t>Результаты выявления факторов риска ХНИЗ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00563" y="4508500"/>
            <a:ext cx="4643437" cy="2089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  <a:r>
              <a:rPr lang="ru-RU" b="1" dirty="0">
                <a:solidFill>
                  <a:srgbClr val="FF0000"/>
                </a:solidFill>
              </a:rPr>
              <a:t>В 2013 году по результатам диспансеризации отдельных категорий граждан выявлено:</a:t>
            </a:r>
          </a:p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</a:rPr>
              <a:t>3 онкологических заболевания, </a:t>
            </a:r>
          </a:p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</a:rPr>
              <a:t>350 </a:t>
            </a:r>
            <a:r>
              <a:rPr lang="ru-RU" b="1" dirty="0" err="1">
                <a:solidFill>
                  <a:srgbClr val="FF0000"/>
                </a:solidFill>
              </a:rPr>
              <a:t>доброкачесвенных</a:t>
            </a:r>
            <a:r>
              <a:rPr lang="ru-RU" b="1" dirty="0">
                <a:solidFill>
                  <a:srgbClr val="FF0000"/>
                </a:solidFill>
              </a:rPr>
              <a:t> новообразований, 4900 заболеваний сердечно-сосудистой системы,</a:t>
            </a:r>
          </a:p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</a:rPr>
              <a:t>1778 заболеваний пищеварительной системы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0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876800" y="1125538"/>
            <a:ext cx="4267200" cy="2416175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None/>
              <a:defRPr/>
            </a:pPr>
            <a:r>
              <a:rPr lang="ru-RU" sz="1600" b="1" u="sng" dirty="0"/>
              <a:t>	</a:t>
            </a:r>
            <a:r>
              <a:rPr lang="ru-RU" sz="1600" b="1" u="sng" dirty="0">
                <a:solidFill>
                  <a:schemeClr val="hlink"/>
                </a:solidFill>
              </a:rPr>
              <a:t>ОБУЧАЮЩИЕ ШКОЛЫ</a:t>
            </a:r>
            <a:endParaRPr lang="ru-RU" sz="1600" b="1" u="sng" dirty="0"/>
          </a:p>
          <a:p>
            <a:pPr>
              <a:defRPr/>
            </a:pPr>
            <a:r>
              <a:rPr lang="ru-RU" sz="1400" b="1" dirty="0"/>
              <a:t>«Артериальная гипертензия»</a:t>
            </a:r>
          </a:p>
          <a:p>
            <a:pPr>
              <a:defRPr/>
            </a:pPr>
            <a:r>
              <a:rPr lang="ru-RU" sz="1400" b="1" dirty="0"/>
              <a:t>«Сахарный диабет»</a:t>
            </a:r>
          </a:p>
          <a:p>
            <a:pPr>
              <a:defRPr/>
            </a:pPr>
            <a:r>
              <a:rPr lang="ru-RU" sz="1400" b="1" dirty="0"/>
              <a:t>«Бронхиальная астма»</a:t>
            </a:r>
          </a:p>
          <a:p>
            <a:pPr>
              <a:defRPr/>
            </a:pPr>
            <a:r>
              <a:rPr lang="ru-RU" sz="1400" b="1" dirty="0"/>
              <a:t>«Золотая осень»</a:t>
            </a:r>
          </a:p>
          <a:p>
            <a:pPr>
              <a:defRPr/>
            </a:pPr>
            <a:r>
              <a:rPr lang="ru-RU" sz="1400" b="1" dirty="0"/>
              <a:t>«Позитивное материнство и отцовство</a:t>
            </a:r>
            <a:r>
              <a:rPr lang="ru-RU" sz="1400" b="1" dirty="0" smtClean="0"/>
              <a:t>»</a:t>
            </a:r>
          </a:p>
          <a:p>
            <a:pPr>
              <a:defRPr/>
            </a:pPr>
            <a:r>
              <a:rPr lang="ru-RU" sz="1400" b="1" dirty="0" smtClean="0"/>
              <a:t>«</a:t>
            </a:r>
            <a:r>
              <a:rPr lang="ru-RU" sz="1400" b="1" dirty="0"/>
              <a:t>Здоровое сердце</a:t>
            </a:r>
            <a:r>
              <a:rPr lang="ru-RU" sz="1400" b="1" dirty="0" smtClean="0"/>
              <a:t>»</a:t>
            </a:r>
          </a:p>
          <a:p>
            <a:pPr>
              <a:defRPr/>
            </a:pPr>
            <a:r>
              <a:rPr lang="ru-RU" sz="1400" b="1" dirty="0" smtClean="0"/>
              <a:t>«Школа здоровья»</a:t>
            </a:r>
          </a:p>
          <a:p>
            <a:pPr>
              <a:defRPr/>
            </a:pPr>
            <a:r>
              <a:rPr lang="ru-RU" sz="1400" b="1" dirty="0" smtClean="0"/>
              <a:t>«Жизнь после инсульта»</a:t>
            </a:r>
          </a:p>
          <a:p>
            <a:pPr>
              <a:defRPr/>
            </a:pPr>
            <a:r>
              <a:rPr lang="ru-RU" sz="1400" b="1" dirty="0" smtClean="0"/>
              <a:t>«Школа для больных с </a:t>
            </a:r>
            <a:r>
              <a:rPr lang="ru-RU" sz="1400" b="1" dirty="0" err="1" smtClean="0"/>
              <a:t>дорсопатиями</a:t>
            </a:r>
            <a:r>
              <a:rPr lang="ru-RU" sz="1400" b="1" dirty="0" smtClean="0"/>
              <a:t>»</a:t>
            </a:r>
          </a:p>
          <a:p>
            <a:pPr>
              <a:defRPr/>
            </a:pPr>
            <a:endParaRPr lang="ru-RU" sz="1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6063" y="115888"/>
            <a:ext cx="8812212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000" dirty="0">
                <a:solidFill>
                  <a:srgbClr val="FF0000"/>
                </a:solidFill>
              </a:rPr>
              <a:t>Реализация образовательных программ.</a:t>
            </a:r>
          </a:p>
          <a:p>
            <a:pPr algn="ctr">
              <a:defRPr/>
            </a:pPr>
            <a:r>
              <a:rPr lang="ru-RU" sz="3000" dirty="0">
                <a:solidFill>
                  <a:srgbClr val="FF0000"/>
                </a:solidFill>
              </a:rPr>
              <a:t>Экономическая эффективность.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0825" y="5661025"/>
            <a:ext cx="8353425" cy="1008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</a:rPr>
              <a:t>Экономический эффект от проведения обучающих школ  по результатам снижения числа госпитализаций, вызовов скорой помощи, развития осложнений – 7 570 100 рублей. </a:t>
            </a:r>
          </a:p>
        </p:txBody>
      </p:sp>
      <p:pic>
        <p:nvPicPr>
          <p:cNvPr id="49165" name="Picture 4" descr="DSCN354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3" y="3429000"/>
            <a:ext cx="28082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9161" name="Object 9"/>
          <p:cNvGraphicFramePr>
            <a:graphicFrameLocks/>
          </p:cNvGraphicFramePr>
          <p:nvPr/>
        </p:nvGraphicFramePr>
        <p:xfrm>
          <a:off x="231775" y="1484313"/>
          <a:ext cx="4541838" cy="338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8" r:id="rId6" imgW="4541914" imgH="3383573" progId="Excel.Chart.8">
                  <p:embed/>
                </p:oleObj>
              </mc:Choice>
              <mc:Fallback>
                <p:oleObj r:id="rId6" imgW="4541914" imgH="3383573" progId="Excel.Chart.8">
                  <p:embed/>
                  <p:pic>
                    <p:nvPicPr>
                      <p:cNvPr id="0" name="Picture 10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775" y="1484313"/>
                        <a:ext cx="4541838" cy="3384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936625"/>
          </a:xfrm>
        </p:spPr>
        <p:txBody>
          <a:bodyPr/>
          <a:lstStyle/>
          <a:p>
            <a:r>
              <a:rPr lang="ru-RU" altLang="ru-RU" sz="2800" b="1" smtClean="0">
                <a:solidFill>
                  <a:srgbClr val="FF0000"/>
                </a:solidFill>
              </a:rPr>
              <a:t>Роль медицинской сестры в реализации лечебно-диагностического процесса  </a:t>
            </a:r>
          </a:p>
        </p:txBody>
      </p:sp>
      <p:sp>
        <p:nvSpPr>
          <p:cNvPr id="4711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4005263"/>
            <a:ext cx="4476750" cy="2735262"/>
          </a:xfrm>
        </p:spPr>
        <p:txBody>
          <a:bodyPr/>
          <a:lstStyle/>
          <a:p>
            <a:r>
              <a:rPr lang="ru-RU" altLang="ru-RU" sz="1600" smtClean="0"/>
              <a:t>Лечение больного в условиях стационара на дому с использованием ежедневных сестринских патронажей</a:t>
            </a:r>
          </a:p>
          <a:p>
            <a:r>
              <a:rPr lang="ru-RU" altLang="ru-RU" sz="1600" smtClean="0"/>
              <a:t>Работа в семье, адаптация семьи и пациента к жизни в болезни</a:t>
            </a:r>
          </a:p>
          <a:p>
            <a:r>
              <a:rPr lang="ru-RU" altLang="ru-RU" sz="1600" smtClean="0"/>
              <a:t>Индивидуальное обучение пациента, школа по уходу за тяжелобольными</a:t>
            </a:r>
          </a:p>
          <a:p>
            <a:r>
              <a:rPr lang="ru-RU" altLang="ru-RU" sz="1600" smtClean="0"/>
              <a:t>Психологическая помощь   больному и его родным</a:t>
            </a:r>
          </a:p>
        </p:txBody>
      </p:sp>
      <p:graphicFrame>
        <p:nvGraphicFramePr>
          <p:cNvPr id="47111" name="Object 7"/>
          <p:cNvGraphicFramePr>
            <a:graphicFrameLocks/>
          </p:cNvGraphicFramePr>
          <p:nvPr/>
        </p:nvGraphicFramePr>
        <p:xfrm>
          <a:off x="250825" y="1463675"/>
          <a:ext cx="5278438" cy="232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8" r:id="rId5" imgW="5279594" imgH="2328874" progId="Excel.Chart.8">
                  <p:embed/>
                </p:oleObj>
              </mc:Choice>
              <mc:Fallback>
                <p:oleObj r:id="rId5" imgW="5279594" imgH="2328874" progId="Excel.Chart.8">
                  <p:embed/>
                  <p:pic>
                    <p:nvPicPr>
                      <p:cNvPr id="0" name="Picture 8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463675"/>
                        <a:ext cx="5278438" cy="2325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539750" y="981075"/>
            <a:ext cx="4392613" cy="5095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Динамика количества медицинских услуг, выполненных  медицинскими сестрами </a:t>
            </a:r>
          </a:p>
        </p:txBody>
      </p:sp>
      <p:pic>
        <p:nvPicPr>
          <p:cNvPr id="47115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3429000"/>
            <a:ext cx="4321175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6" name="Picture 4" descr="DSCN363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3663" y="1557338"/>
            <a:ext cx="2090737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9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ru-RU" sz="2600" b="1" smtClean="0">
                <a:solidFill>
                  <a:srgbClr val="B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Стратегические задачи развития </a:t>
            </a:r>
            <a:r>
              <a:rPr lang="en-US" sz="2600" b="1" smtClean="0">
                <a:solidFill>
                  <a:srgbClr val="B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</a:t>
            </a:r>
            <a:br>
              <a:rPr lang="en-US" sz="2600" b="1" smtClean="0">
                <a:solidFill>
                  <a:srgbClr val="B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2600" b="1" smtClean="0">
                <a:solidFill>
                  <a:srgbClr val="B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ru-RU" sz="2600" b="1" smtClean="0">
                <a:solidFill>
                  <a:srgbClr val="B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здравоохранения до 2020 года определены </a:t>
            </a:r>
            <a:r>
              <a:rPr lang="ru-RU" sz="2600" b="1" smtClean="0">
                <a:solidFill>
                  <a:srgbClr val="BC0000"/>
                </a:solidFill>
              </a:rPr>
              <a:t/>
            </a:r>
            <a:br>
              <a:rPr lang="ru-RU" sz="2600" b="1" smtClean="0">
                <a:solidFill>
                  <a:srgbClr val="BC0000"/>
                </a:solidFill>
              </a:rPr>
            </a:br>
            <a:endParaRPr lang="ru-RU" sz="2600" b="1" smtClean="0">
              <a:solidFill>
                <a:srgbClr val="BC0000"/>
              </a:solidFill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 b="1" smtClean="0"/>
              <a:t>Обеспечение отрасли здравоохранения  кадрами – одна из самых сложных  стоящих перед нами задач. </a:t>
            </a:r>
          </a:p>
          <a:p>
            <a:pPr>
              <a:lnSpc>
                <a:spcPct val="80000"/>
              </a:lnSpc>
            </a:pPr>
            <a:r>
              <a:rPr lang="ru-RU" sz="1800" b="1" smtClean="0"/>
              <a:t>Необходимо обеспечить не просто</a:t>
            </a:r>
            <a:br>
              <a:rPr lang="ru-RU" sz="1800" b="1" smtClean="0"/>
            </a:br>
            <a:r>
              <a:rPr lang="ru-RU" sz="1800" b="1" smtClean="0"/>
              <a:t>достаточное количество медицинских</a:t>
            </a:r>
            <a:br>
              <a:rPr lang="ru-RU" sz="1800" b="1" smtClean="0"/>
            </a:br>
            <a:r>
              <a:rPr lang="ru-RU" sz="1800" b="1" smtClean="0"/>
              <a:t>работников, но соответствие их  профиля и квалификации реальным потребностям</a:t>
            </a:r>
          </a:p>
          <a:p>
            <a:pPr>
              <a:lnSpc>
                <a:spcPct val="80000"/>
              </a:lnSpc>
            </a:pPr>
            <a:endParaRPr lang="ru-RU" sz="1800" b="1" i="1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b="1" i="1" smtClean="0"/>
              <a:t>Выступление Министра здравоохранения РФ</a:t>
            </a:r>
            <a:r>
              <a:rPr lang="en-US" sz="1800" b="1" i="1" smtClean="0"/>
              <a:t> </a:t>
            </a:r>
            <a:r>
              <a:rPr lang="ru-RU" sz="1800" b="1" i="1" smtClean="0"/>
              <a:t> В.И.Скворцовой на Первом национальном съезде врачей.</a:t>
            </a:r>
            <a:endParaRPr lang="ru-RU" sz="1800" b="1" smtClean="0"/>
          </a:p>
          <a:p>
            <a:pPr>
              <a:lnSpc>
                <a:spcPct val="80000"/>
              </a:lnSpc>
            </a:pPr>
            <a:endParaRPr lang="ru-RU" sz="1800" smtClean="0"/>
          </a:p>
        </p:txBody>
      </p:sp>
      <p:sp>
        <p:nvSpPr>
          <p:cNvPr id="114692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3438" y="1628775"/>
            <a:ext cx="4038600" cy="45259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ru-RU" sz="1800" b="1" i="1" smtClean="0"/>
          </a:p>
          <a:p>
            <a:pPr>
              <a:lnSpc>
                <a:spcPct val="80000"/>
              </a:lnSpc>
              <a:buFontTx/>
              <a:buNone/>
            </a:pPr>
            <a:endParaRPr lang="ru-RU" sz="1800" b="1" i="1" smtClean="0"/>
          </a:p>
          <a:p>
            <a:pPr>
              <a:lnSpc>
                <a:spcPct val="80000"/>
              </a:lnSpc>
              <a:buFontTx/>
              <a:buNone/>
            </a:pPr>
            <a:endParaRPr lang="ru-RU" sz="1800" b="1" i="1" smtClean="0"/>
          </a:p>
        </p:txBody>
      </p:sp>
      <p:pic>
        <p:nvPicPr>
          <p:cNvPr id="11469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1484313"/>
            <a:ext cx="4716462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2" name="Заголовок 1"/>
          <p:cNvSpPr>
            <a:spLocks noGrp="1"/>
          </p:cNvSpPr>
          <p:nvPr>
            <p:ph type="title"/>
          </p:nvPr>
        </p:nvSpPr>
        <p:spPr>
          <a:xfrm>
            <a:off x="446088" y="115888"/>
            <a:ext cx="8229600" cy="1066800"/>
          </a:xfrm>
        </p:spPr>
        <p:txBody>
          <a:bodyPr/>
          <a:lstStyle/>
          <a:p>
            <a:r>
              <a:rPr lang="ru-RU" altLang="ru-RU" sz="2400" b="1" smtClean="0">
                <a:solidFill>
                  <a:srgbClr val="FF0000"/>
                </a:solidFill>
              </a:rPr>
              <a:t>Эффективность деятельности медицинских сестер  на самостоятельном приеме</a:t>
            </a:r>
          </a:p>
        </p:txBody>
      </p:sp>
      <p:graphicFrame>
        <p:nvGraphicFramePr>
          <p:cNvPr id="46090" name="Object 10"/>
          <p:cNvGraphicFramePr>
            <a:graphicFrameLocks noGrp="1"/>
          </p:cNvGraphicFramePr>
          <p:nvPr>
            <p:ph type="dgm" idx="1"/>
          </p:nvPr>
        </p:nvGraphicFramePr>
        <p:xfrm>
          <a:off x="50800" y="1309688"/>
          <a:ext cx="5305425" cy="272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4" r:id="rId4" imgW="5310076" imgH="2725148" progId="Excel.Chart.8">
                  <p:embed/>
                </p:oleObj>
              </mc:Choice>
              <mc:Fallback>
                <p:oleObj r:id="rId4" imgW="5310076" imgH="2725148" progId="Excel.Chart.8">
                  <p:embed/>
                  <p:pic>
                    <p:nvPicPr>
                      <p:cNvPr id="0" name="Picture 1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" y="1309688"/>
                        <a:ext cx="5305425" cy="2724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91" name="Object 11"/>
          <p:cNvGraphicFramePr>
            <a:graphicFrameLocks noChangeAspect="1"/>
          </p:cNvGraphicFramePr>
          <p:nvPr/>
        </p:nvGraphicFramePr>
        <p:xfrm>
          <a:off x="4025900" y="4035425"/>
          <a:ext cx="4910138" cy="257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5" r:id="rId7" imgW="4913802" imgH="2572735" progId="Excel.Chart.8">
                  <p:embed/>
                </p:oleObj>
              </mc:Choice>
              <mc:Fallback>
                <p:oleObj r:id="rId7" imgW="4913802" imgH="2572735" progId="Excel.Chart.8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5900" y="4035425"/>
                        <a:ext cx="4910138" cy="2574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076825" y="3573463"/>
            <a:ext cx="3598863" cy="5032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</a:rPr>
              <a:t>Динамика  использования  методов исследования</a:t>
            </a:r>
            <a:r>
              <a:rPr lang="ru-RU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388" y="4292600"/>
            <a:ext cx="3656012" cy="2305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</a:rPr>
              <a:t>В 2013 году  медицинскими сестрами выполнено 14,7% от общего числа посещений, утвержденных государственным заданием</a:t>
            </a:r>
          </a:p>
        </p:txBody>
      </p:sp>
      <p:pic>
        <p:nvPicPr>
          <p:cNvPr id="46095" name="Picture 3" descr="DSCN3577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7763" y="1484313"/>
            <a:ext cx="2376487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5450" y="1441450"/>
            <a:ext cx="4492625" cy="7207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Врачи- хирурги ежегодно осуществляют около </a:t>
            </a:r>
            <a:r>
              <a:rPr lang="ru-RU" b="1" dirty="0">
                <a:solidFill>
                  <a:srgbClr val="FF0000"/>
                </a:solidFill>
              </a:rPr>
              <a:t>25 000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посещений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5450" y="2916238"/>
            <a:ext cx="4522788" cy="649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</a:rPr>
              <a:t>Самостоятельный прием медицинской сестры хирургической 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FF0000"/>
                </a:solidFill>
              </a:rPr>
              <a:t>913 визитов в год 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608263" y="2162175"/>
            <a:ext cx="0" cy="7508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5522913" y="1441450"/>
            <a:ext cx="3241675" cy="547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Самостоятельные  повторные перевязки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011863" y="2122488"/>
            <a:ext cx="2892425" cy="522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" dirty="0">
                <a:solidFill>
                  <a:schemeClr val="tx1"/>
                </a:solidFill>
              </a:rPr>
              <a:t>Ведение стационаров на дому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337300" y="2916238"/>
            <a:ext cx="2566988" cy="958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Индивидуальное обучение  по программе «Диабет стопа»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2632075" y="2355850"/>
            <a:ext cx="313213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4" idx="3"/>
          </p:cNvCxnSpPr>
          <p:nvPr/>
        </p:nvCxnSpPr>
        <p:spPr>
          <a:xfrm flipV="1">
            <a:off x="4918075" y="1792288"/>
            <a:ext cx="592138" cy="95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оединительная линия уступом 26"/>
          <p:cNvCxnSpPr/>
          <p:nvPr/>
        </p:nvCxnSpPr>
        <p:spPr>
          <a:xfrm>
            <a:off x="4948238" y="2355850"/>
            <a:ext cx="1366837" cy="88265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Соединительная линия уступом 33"/>
          <p:cNvCxnSpPr/>
          <p:nvPr/>
        </p:nvCxnSpPr>
        <p:spPr>
          <a:xfrm>
            <a:off x="2687638" y="2644775"/>
            <a:ext cx="4044950" cy="1936750"/>
          </a:xfrm>
          <a:prstGeom prst="bentConnector3">
            <a:avLst>
              <a:gd name="adj1" fmla="val 6259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9105" name="Object 17"/>
          <p:cNvGraphicFramePr>
            <a:graphicFrameLocks/>
          </p:cNvGraphicFramePr>
          <p:nvPr/>
        </p:nvGraphicFramePr>
        <p:xfrm>
          <a:off x="457200" y="3665538"/>
          <a:ext cx="5357813" cy="304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2" r:id="rId4" imgW="5358848" imgH="3054361" progId="Excel.Chart.8">
                  <p:embed/>
                </p:oleObj>
              </mc:Choice>
              <mc:Fallback>
                <p:oleObj r:id="rId4" imgW="5358848" imgH="3054361" progId="Excel.Chart.8">
                  <p:embed/>
                  <p:pic>
                    <p:nvPicPr>
                      <p:cNvPr id="0" name="Picture 18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665538"/>
                        <a:ext cx="5357813" cy="3049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6516688" y="4221163"/>
            <a:ext cx="2387600" cy="1152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</a:rPr>
              <a:t>Наблюдение за  не транспортабельными больными и пациентами с пролежнями </a:t>
            </a:r>
          </a:p>
        </p:txBody>
      </p:sp>
      <p:sp>
        <p:nvSpPr>
          <p:cNvPr id="18" name="Заголовок 1"/>
          <p:cNvSpPr txBox="1">
            <a:spLocks/>
          </p:cNvSpPr>
          <p:nvPr/>
        </p:nvSpPr>
        <p:spPr bwMode="auto">
          <a:xfrm>
            <a:off x="534988" y="116632"/>
            <a:ext cx="82296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defRPr/>
            </a:pP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Эффективность самостоятельного приема  медицинских сестер врачей-специалистов</a:t>
            </a:r>
            <a:endParaRPr lang="ru-RU" sz="2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188" y="1196975"/>
            <a:ext cx="4248150" cy="7207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Врачи- пульмонологи ежегодно осуществляют около </a:t>
            </a:r>
            <a:r>
              <a:rPr lang="ru-RU" b="1" dirty="0">
                <a:solidFill>
                  <a:srgbClr val="FF0000"/>
                </a:solidFill>
              </a:rPr>
              <a:t>6900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посещений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5650" y="2916238"/>
            <a:ext cx="3690938" cy="11080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Самостоятельный прием пульмонологической медицинской сестры</a:t>
            </a:r>
          </a:p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</a:rPr>
              <a:t>1110 визитов в год 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608263" y="2162175"/>
            <a:ext cx="0" cy="7508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5795963" y="3789363"/>
            <a:ext cx="3168650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>
                <a:solidFill>
                  <a:schemeClr val="tx1"/>
                </a:solidFill>
                <a:cs typeface="Arial" charset="0"/>
              </a:rPr>
              <a:t>Динамическое наблюдение за параметрами состояния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795963" y="1916113"/>
            <a:ext cx="3097212" cy="2873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cs typeface="Arial" charset="0"/>
              </a:rPr>
              <a:t>Доврачебный осмотр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795963" y="2636838"/>
            <a:ext cx="3168650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500" dirty="0">
                <a:solidFill>
                  <a:schemeClr val="tx1"/>
                </a:solidFill>
                <a:cs typeface="Arial" charset="0"/>
              </a:rPr>
              <a:t>Индивидуальное обучение и проведение обучающих школ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795963" y="3284538"/>
            <a:ext cx="3168650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cs typeface="Arial" charset="0"/>
              </a:rPr>
              <a:t>Мониторинг эффективности медикаментозной терапии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795963" y="2276475"/>
            <a:ext cx="3097212" cy="288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cs typeface="Arial" charset="0"/>
              </a:rPr>
              <a:t>Скрининговые  исследования</a:t>
            </a:r>
          </a:p>
        </p:txBody>
      </p:sp>
      <p:pic>
        <p:nvPicPr>
          <p:cNvPr id="91145" name="Объект 5"/>
          <p:cNvPicPr>
            <a:picLocks noGrp="1" noChangeArrowheads="1"/>
          </p:cNvPicPr>
          <p:nvPr>
            <p:ph type="dgm"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2763" y="4406900"/>
            <a:ext cx="8229600" cy="2451100"/>
          </a:xfrm>
        </p:spPr>
      </p:pic>
      <p:sp>
        <p:nvSpPr>
          <p:cNvPr id="48" name="Прямоугольник 47"/>
          <p:cNvSpPr/>
          <p:nvPr/>
        </p:nvSpPr>
        <p:spPr>
          <a:xfrm>
            <a:off x="1979613" y="4292600"/>
            <a:ext cx="6048375" cy="576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</a:rPr>
              <a:t>Динамика количества госпитализаций и вызовов скорой помощи  больных бронхиальной астмой </a:t>
            </a:r>
          </a:p>
        </p:txBody>
      </p:sp>
      <p:sp>
        <p:nvSpPr>
          <p:cNvPr id="2" name="Прямоугольник 14"/>
          <p:cNvSpPr/>
          <p:nvPr/>
        </p:nvSpPr>
        <p:spPr>
          <a:xfrm>
            <a:off x="5795963" y="1268413"/>
            <a:ext cx="3097212" cy="574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tx1"/>
                </a:solidFill>
                <a:cs typeface="Arial" charset="0"/>
              </a:rPr>
              <a:t>Формирование потока на ККФ, смотровые кабинеты, вакцинацию</a:t>
            </a:r>
          </a:p>
        </p:txBody>
      </p:sp>
      <p:sp>
        <p:nvSpPr>
          <p:cNvPr id="91148" name="Line 21"/>
          <p:cNvSpPr>
            <a:spLocks noChangeShapeType="1"/>
          </p:cNvSpPr>
          <p:nvPr/>
        </p:nvSpPr>
        <p:spPr bwMode="auto">
          <a:xfrm>
            <a:off x="5364163" y="1412875"/>
            <a:ext cx="0" cy="2736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49" name="Line 22"/>
          <p:cNvSpPr>
            <a:spLocks noChangeShapeType="1"/>
          </p:cNvSpPr>
          <p:nvPr/>
        </p:nvSpPr>
        <p:spPr bwMode="auto">
          <a:xfrm flipH="1">
            <a:off x="5364163" y="1557338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1150" name="Line 23"/>
          <p:cNvSpPr>
            <a:spLocks noChangeShapeType="1"/>
          </p:cNvSpPr>
          <p:nvPr/>
        </p:nvSpPr>
        <p:spPr bwMode="auto">
          <a:xfrm flipH="1">
            <a:off x="5364163" y="206057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1151" name="Line 24"/>
          <p:cNvSpPr>
            <a:spLocks noChangeShapeType="1"/>
          </p:cNvSpPr>
          <p:nvPr/>
        </p:nvSpPr>
        <p:spPr bwMode="auto">
          <a:xfrm flipH="1">
            <a:off x="5364163" y="249237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1152" name="Line 25"/>
          <p:cNvSpPr>
            <a:spLocks noChangeShapeType="1"/>
          </p:cNvSpPr>
          <p:nvPr/>
        </p:nvSpPr>
        <p:spPr bwMode="auto">
          <a:xfrm flipH="1">
            <a:off x="5364163" y="292417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1153" name="Line 26"/>
          <p:cNvSpPr>
            <a:spLocks noChangeShapeType="1"/>
          </p:cNvSpPr>
          <p:nvPr/>
        </p:nvSpPr>
        <p:spPr bwMode="auto">
          <a:xfrm flipH="1">
            <a:off x="5364163" y="3429000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1154" name="Line 27"/>
          <p:cNvSpPr>
            <a:spLocks noChangeShapeType="1"/>
          </p:cNvSpPr>
          <p:nvPr/>
        </p:nvSpPr>
        <p:spPr bwMode="auto">
          <a:xfrm flipH="1">
            <a:off x="5364163" y="4005263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1155" name="Line 28"/>
          <p:cNvSpPr>
            <a:spLocks noChangeShapeType="1"/>
          </p:cNvSpPr>
          <p:nvPr/>
        </p:nvSpPr>
        <p:spPr bwMode="auto">
          <a:xfrm>
            <a:off x="2627313" y="2565400"/>
            <a:ext cx="26654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1156" name="Rectangle 29"/>
          <p:cNvSpPr>
            <a:spLocks noChangeArrowheads="1"/>
          </p:cNvSpPr>
          <p:nvPr/>
        </p:nvSpPr>
        <p:spPr bwMode="auto">
          <a:xfrm>
            <a:off x="179388" y="260350"/>
            <a:ext cx="896461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200" b="1">
                <a:solidFill>
                  <a:srgbClr val="FF0000"/>
                </a:solidFill>
              </a:rPr>
              <a:t>Самостоятельный прием медицинской сестры пульмонолога 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4988" y="116632"/>
            <a:ext cx="8229600" cy="908720"/>
          </a:xfrm>
        </p:spPr>
        <p:txBody>
          <a:bodyPr rtlCol="0" anchor="t">
            <a:no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defRPr/>
            </a:pPr>
            <a:r>
              <a:rPr lang="ru-RU" sz="2800" b="1" kern="12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Эффективность самостоятельного приема  медицинских сестер врачей-специалистов</a:t>
            </a:r>
            <a:endParaRPr lang="ru-RU" sz="2800" b="1" kern="120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9925" y="1196975"/>
            <a:ext cx="4248150" cy="5032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Врач-  окулист ежегодно осуществляют около </a:t>
            </a:r>
            <a:r>
              <a:rPr lang="ru-RU" b="1" dirty="0">
                <a:solidFill>
                  <a:srgbClr val="FF0000"/>
                </a:solidFill>
              </a:rPr>
              <a:t>4890</a:t>
            </a:r>
            <a:r>
              <a:rPr lang="ru-RU" dirty="0">
                <a:solidFill>
                  <a:schemeClr val="tx1"/>
                </a:solidFill>
              </a:rPr>
              <a:t> посещений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6100" y="2914650"/>
            <a:ext cx="3690938" cy="563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</a:rPr>
              <a:t>Самостоятельный прием медицинской сестры офтальмолога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FF0000"/>
                </a:solidFill>
              </a:rPr>
              <a:t>3610 визитов в год 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627313" y="1700213"/>
            <a:ext cx="6350" cy="9826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5522913" y="1441450"/>
            <a:ext cx="2794000" cy="468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</a:rPr>
              <a:t>Динамическое наблюдение за больными глаукомой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764213" y="1931988"/>
            <a:ext cx="2695575" cy="468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Доврачебный осмотр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084888" y="2447925"/>
            <a:ext cx="2447925" cy="468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Подготовка к оперативному лечению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316663" y="3011488"/>
            <a:ext cx="2447925" cy="4667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</a:rPr>
              <a:t>Доврачебный осмотр после оперативного лечения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2632075" y="2355850"/>
            <a:ext cx="313213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600325" y="2628900"/>
            <a:ext cx="348456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оединительная линия уступом 26"/>
          <p:cNvCxnSpPr/>
          <p:nvPr/>
        </p:nvCxnSpPr>
        <p:spPr>
          <a:xfrm>
            <a:off x="4918075" y="2628900"/>
            <a:ext cx="1381125" cy="64452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6316663" y="3556000"/>
            <a:ext cx="2447925" cy="468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>
                <a:solidFill>
                  <a:schemeClr val="tx1"/>
                </a:solidFill>
              </a:rPr>
              <a:t>Скрининговые</a:t>
            </a:r>
            <a:r>
              <a:rPr lang="ru-RU" dirty="0">
                <a:solidFill>
                  <a:schemeClr val="tx1"/>
                </a:solidFill>
              </a:rPr>
              <a:t>  исследования</a:t>
            </a:r>
          </a:p>
        </p:txBody>
      </p:sp>
      <p:cxnSp>
        <p:nvCxnSpPr>
          <p:cNvPr id="34" name="Соединительная линия уступом 33"/>
          <p:cNvCxnSpPr>
            <a:endCxn id="31" idx="1"/>
          </p:cNvCxnSpPr>
          <p:nvPr/>
        </p:nvCxnSpPr>
        <p:spPr>
          <a:xfrm>
            <a:off x="4025900" y="2628900"/>
            <a:ext cx="2290763" cy="1160463"/>
          </a:xfrm>
          <a:prstGeom prst="bentConnector3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6299200" y="4181475"/>
            <a:ext cx="2765425" cy="61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b="1">
                <a:solidFill>
                  <a:schemeClr val="tx1"/>
                </a:solidFill>
                <a:cs typeface="Arial" charset="0"/>
              </a:rPr>
              <a:t>Выполнение манипуляций во время ведения дневных офтальмологических стационаров</a:t>
            </a:r>
          </a:p>
        </p:txBody>
      </p:sp>
      <p:cxnSp>
        <p:nvCxnSpPr>
          <p:cNvPr id="11" name="Соединительная линия уступом 10"/>
          <p:cNvCxnSpPr>
            <a:endCxn id="22" idx="1"/>
          </p:cNvCxnSpPr>
          <p:nvPr/>
        </p:nvCxnSpPr>
        <p:spPr>
          <a:xfrm rot="16200000" flipH="1">
            <a:off x="4640263" y="2830513"/>
            <a:ext cx="1919287" cy="1398587"/>
          </a:xfrm>
          <a:prstGeom prst="bent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8085" name="Object 21"/>
          <p:cNvGraphicFramePr>
            <a:graphicFrameLocks/>
          </p:cNvGraphicFramePr>
          <p:nvPr/>
        </p:nvGraphicFramePr>
        <p:xfrm>
          <a:off x="273050" y="3443288"/>
          <a:ext cx="6221413" cy="316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92" r:id="rId4" imgW="6218459" imgH="3164098" progId="Excel.Chart.8">
                  <p:embed/>
                </p:oleObj>
              </mc:Choice>
              <mc:Fallback>
                <p:oleObj r:id="rId4" imgW="6218459" imgH="3164098" progId="Excel.Chart.8">
                  <p:embed/>
                  <p:pic>
                    <p:nvPicPr>
                      <p:cNvPr id="0" name="Picture 2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050" y="3443288"/>
                        <a:ext cx="6221413" cy="3163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101" name="Line 22"/>
          <p:cNvSpPr>
            <a:spLocks noChangeShapeType="1"/>
          </p:cNvSpPr>
          <p:nvPr/>
        </p:nvSpPr>
        <p:spPr bwMode="auto">
          <a:xfrm flipV="1">
            <a:off x="2633663" y="1844675"/>
            <a:ext cx="28749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8102" name="Line 23"/>
          <p:cNvSpPr>
            <a:spLocks noChangeShapeType="1"/>
          </p:cNvSpPr>
          <p:nvPr/>
        </p:nvSpPr>
        <p:spPr bwMode="auto">
          <a:xfrm>
            <a:off x="4932363" y="148431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>
          <a:xfrm>
            <a:off x="5427663" y="549275"/>
            <a:ext cx="3511550" cy="481013"/>
          </a:xfrm>
        </p:spPr>
        <p:txBody>
          <a:bodyPr/>
          <a:lstStyle/>
          <a:p>
            <a:r>
              <a:rPr lang="ru-RU" smtClean="0">
                <a:solidFill>
                  <a:srgbClr val="FF0000"/>
                </a:solidFill>
              </a:rPr>
              <a:t>Выписка рецептов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713" y="161925"/>
            <a:ext cx="531495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3673475"/>
            <a:ext cx="4313238" cy="294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2924175"/>
            <a:ext cx="4279900" cy="369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2282825" y="3471863"/>
            <a:ext cx="158115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88913" y="2324100"/>
            <a:ext cx="510698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509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2800" dirty="0" smtClean="0">
                <a:solidFill>
                  <a:srgbClr val="FF0000"/>
                </a:solidFill>
              </a:rPr>
              <a:t>Дифференцированный подход к оплате труда  медицинских сестер </a:t>
            </a:r>
          </a:p>
        </p:txBody>
      </p:sp>
      <p:sp>
        <p:nvSpPr>
          <p:cNvPr id="1034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76225" y="836613"/>
            <a:ext cx="8435975" cy="5786437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altLang="ru-RU" sz="1600" b="1" smtClean="0"/>
              <a:t>Основные принципы: </a:t>
            </a:r>
          </a:p>
          <a:p>
            <a:pPr marL="0" indent="0" eaLnBrk="1" hangingPunct="1">
              <a:buFontTx/>
              <a:buAutoNum type="arabicPeriod"/>
            </a:pPr>
            <a:r>
              <a:rPr lang="ru-RU" altLang="ru-RU" sz="1600" b="1" smtClean="0"/>
              <a:t>Оценивается работа команды «врач и медицинская сестра».</a:t>
            </a:r>
          </a:p>
          <a:p>
            <a:pPr marL="0" indent="0" eaLnBrk="1" hangingPunct="1">
              <a:buFontTx/>
              <a:buAutoNum type="arabicPeriod"/>
            </a:pPr>
            <a:r>
              <a:rPr lang="ru-RU" altLang="ru-RU" sz="1600" b="1" smtClean="0"/>
              <a:t>Обеспечение объективности, достоверности и сравнимости  показателей, </a:t>
            </a:r>
            <a:endParaRPr lang="en-US" altLang="ru-RU" sz="1600" b="1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ru-RU" sz="1600" b="1" smtClean="0"/>
              <a:t> </a:t>
            </a:r>
            <a:r>
              <a:rPr lang="ru-RU" altLang="ru-RU" sz="1600" b="1" smtClean="0"/>
              <a:t>используемых для оценки деятельности.</a:t>
            </a:r>
          </a:p>
          <a:p>
            <a:pPr marL="0" indent="0" eaLnBrk="1" hangingPunct="1">
              <a:buFontTx/>
              <a:buAutoNum type="arabicPeriod"/>
            </a:pPr>
            <a:r>
              <a:rPr lang="ru-RU" altLang="ru-RU" sz="1600" b="1" smtClean="0"/>
              <a:t>Прозрачность экономических подсчетов.</a:t>
            </a:r>
          </a:p>
          <a:p>
            <a:pPr marL="0" indent="0" eaLnBrk="1" hangingPunct="1">
              <a:buFontTx/>
              <a:buAutoNum type="arabicPeriod"/>
            </a:pPr>
            <a:r>
              <a:rPr lang="ru-RU" altLang="ru-RU" sz="1600" b="1" smtClean="0"/>
              <a:t>Обязательное информирование  сотрудников о выбранных критериях и результатах. </a:t>
            </a:r>
          </a:p>
          <a:p>
            <a:pPr marL="0" indent="0" eaLnBrk="1" hangingPunct="1">
              <a:buFontTx/>
              <a:buAutoNum type="arabicPeriod"/>
            </a:pPr>
            <a:endParaRPr lang="ru-RU" altLang="ru-RU" sz="1600" smtClean="0">
              <a:solidFill>
                <a:srgbClr val="FF0000"/>
              </a:solidFill>
            </a:endParaRPr>
          </a:p>
          <a:p>
            <a:pPr marL="0" indent="0" eaLnBrk="1" hangingPunct="1">
              <a:buFont typeface="Wingdings" pitchFamily="2" charset="2"/>
              <a:buNone/>
            </a:pPr>
            <a:endParaRPr lang="ru-RU" altLang="ru-RU" smtClean="0"/>
          </a:p>
          <a:p>
            <a:pPr marL="0" indent="0" eaLnBrk="1" hangingPunct="1">
              <a:buFont typeface="Wingdings" pitchFamily="2" charset="2"/>
              <a:buNone/>
            </a:pPr>
            <a:endParaRPr lang="ru-RU" altLang="ru-RU" smtClean="0"/>
          </a:p>
          <a:p>
            <a:pPr marL="0" indent="0" eaLnBrk="1" hangingPunct="1">
              <a:buFont typeface="Wingdings" pitchFamily="2" charset="2"/>
              <a:buNone/>
            </a:pPr>
            <a:endParaRPr lang="ru-RU" altLang="ru-RU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14313" y="6137275"/>
            <a:ext cx="8497887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Величина финансового вознаграждения зависит от результата работы всего ЛПУ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313" y="2857500"/>
          <a:ext cx="8715370" cy="3357564"/>
        </p:xfrm>
        <a:graphic>
          <a:graphicData uri="http://schemas.openxmlformats.org/drawingml/2006/table">
            <a:tbl>
              <a:tblPr/>
              <a:tblGrid>
                <a:gridCol w="637710"/>
                <a:gridCol w="637710"/>
                <a:gridCol w="637710"/>
                <a:gridCol w="637710"/>
                <a:gridCol w="637710"/>
                <a:gridCol w="637710"/>
                <a:gridCol w="637710"/>
                <a:gridCol w="637710"/>
                <a:gridCol w="637710"/>
                <a:gridCol w="637710"/>
                <a:gridCol w="425140"/>
                <a:gridCol w="637710"/>
                <a:gridCol w="637710"/>
                <a:gridCol w="637710"/>
              </a:tblGrid>
              <a:tr h="1584093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показатели</a:t>
                      </a:r>
                    </a:p>
                  </a:txBody>
                  <a:tcPr marL="6970" marR="6970" marT="697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Онкоосмотр обратившихся на прием</a:t>
                      </a:r>
                    </a:p>
                  </a:txBody>
                  <a:tcPr marL="6970" marR="6970" marT="69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Электронная амбулаторная карта</a:t>
                      </a:r>
                    </a:p>
                  </a:txBody>
                  <a:tcPr marL="6970" marR="6970" marT="69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Серд. сосуд. Госпитализация</a:t>
                      </a:r>
                    </a:p>
                  </a:txBody>
                  <a:tcPr marL="6970" marR="6970" marT="69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ККФ  населения</a:t>
                      </a:r>
                    </a:p>
                  </a:txBody>
                  <a:tcPr marL="6970" marR="6970" marT="69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ККФ группы риска</a:t>
                      </a:r>
                    </a:p>
                  </a:txBody>
                  <a:tcPr marL="6970" marR="6970" marT="69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ККФ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latin typeface="Arial Cyr"/>
                        </a:rPr>
                        <a:t>ВИЧ-инф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.</a:t>
                      </a:r>
                    </a:p>
                  </a:txBody>
                  <a:tcPr marL="6970" marR="6970" marT="69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Вакцинация (дифтерии)</a:t>
                      </a:r>
                    </a:p>
                  </a:txBody>
                  <a:tcPr marL="6970" marR="6970" marT="69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Вакцинация (гепатит)</a:t>
                      </a:r>
                    </a:p>
                  </a:txBody>
                  <a:tcPr marL="6970" marR="6970" marT="69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ИТОГО</a:t>
                      </a:r>
                    </a:p>
                  </a:txBody>
                  <a:tcPr marL="6970" marR="6970" marT="69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ЭОК</a:t>
                      </a:r>
                    </a:p>
                  </a:txBody>
                  <a:tcPr marL="6970" marR="6970" marT="69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Сумма</a:t>
                      </a:r>
                    </a:p>
                  </a:txBody>
                  <a:tcPr marL="6970" marR="6970" marT="69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% вып-ния пок-лей м/с</a:t>
                      </a:r>
                    </a:p>
                  </a:txBody>
                  <a:tcPr marL="6970" marR="6970" marT="69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Всего с доплатой за вторую м/с</a:t>
                      </a:r>
                    </a:p>
                  </a:txBody>
                  <a:tcPr marL="6970" marR="6970" marT="69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55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норма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95%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90%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2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95%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95%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100%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100%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100%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000000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rgbClr val="000000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10 000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0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latin typeface="Arial Cyr"/>
                        </a:rPr>
                        <a:t>руб.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Arial Cyr"/>
                        </a:rPr>
                        <a:t>6 000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Arial Cyr"/>
                        </a:rPr>
                        <a:t>6 000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Arial Cyr"/>
                        </a:rPr>
                        <a:t>4 000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Arial Cyr"/>
                        </a:rPr>
                        <a:t>4 000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Arial Cyr"/>
                        </a:rPr>
                        <a:t>4 000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Arial Cyr"/>
                        </a:rPr>
                        <a:t>4 000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Arial Cyr"/>
                        </a:rPr>
                        <a:t>2 000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Arial Cyr"/>
                        </a:rPr>
                        <a:t>2 000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Arial Cyr"/>
                        </a:rPr>
                        <a:t>32 000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FF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FF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FF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55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врач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0.80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1.00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1.00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0.40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0.30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0.40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0.20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0.20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55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м/с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0.20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0.00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0.00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0.60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0.70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0.60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0.80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0.80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0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FF"/>
                          </a:solidFill>
                          <a:latin typeface="Arial Cyr"/>
                        </a:rPr>
                        <a:t>врач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Arial Cyr"/>
                        </a:rPr>
                        <a:t>4 800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Arial Cyr"/>
                        </a:rPr>
                        <a:t>6 000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Arial Cyr"/>
                        </a:rPr>
                        <a:t>4 000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Arial Cyr"/>
                        </a:rPr>
                        <a:t>1 600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Arial Cyr"/>
                        </a:rPr>
                        <a:t>1 200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Arial Cyr"/>
                        </a:rPr>
                        <a:t>1 600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latin typeface="Arial Cyr"/>
                        </a:rPr>
                        <a:t>400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FF"/>
                          </a:solidFill>
                          <a:latin typeface="Arial Cyr"/>
                        </a:rPr>
                        <a:t>400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Arial Cyr"/>
                        </a:rPr>
                        <a:t>20 000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FF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FF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0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FF"/>
                          </a:solidFill>
                          <a:latin typeface="Arial Cyr"/>
                        </a:rPr>
                        <a:t>м/с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Arial Cyr"/>
                        </a:rPr>
                        <a:t>1 200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FF"/>
                          </a:solidFill>
                          <a:latin typeface="Arial Cyr"/>
                        </a:rPr>
                        <a:t>0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>
                          <a:solidFill>
                            <a:srgbClr val="0000FF"/>
                          </a:solidFill>
                          <a:latin typeface="Arial Cyr"/>
                        </a:rPr>
                        <a:t>0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Arial Cyr"/>
                        </a:rPr>
                        <a:t>2 400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Arial Cyr"/>
                        </a:rPr>
                        <a:t>2 800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Arial Cyr"/>
                        </a:rPr>
                        <a:t>2 400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Arial Cyr"/>
                        </a:rPr>
                        <a:t>1 600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Arial Cyr"/>
                        </a:rPr>
                        <a:t>1 600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latin typeface="Arial Cyr"/>
                        </a:rPr>
                        <a:t>12 000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latin typeface="Arial Cyr"/>
                      </a:endParaRP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FF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FF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FF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6970" marR="6970" marT="69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Заголовок 3"/>
          <p:cNvSpPr>
            <a:spLocks noGrp="1"/>
          </p:cNvSpPr>
          <p:nvPr>
            <p:ph type="title"/>
          </p:nvPr>
        </p:nvSpPr>
        <p:spPr>
          <a:xfrm>
            <a:off x="107950" y="274638"/>
            <a:ext cx="8856663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2400" dirty="0" smtClean="0">
                <a:solidFill>
                  <a:srgbClr val="FF0000"/>
                </a:solidFill>
              </a:rPr>
              <a:t>Дифференцированный подход к оплате труда медицинских сестер ОВОП № 2 </a:t>
            </a:r>
            <a:br>
              <a:rPr lang="ru-RU" altLang="ru-RU" sz="2400" dirty="0" smtClean="0">
                <a:solidFill>
                  <a:srgbClr val="FF0000"/>
                </a:solidFill>
              </a:rPr>
            </a:br>
            <a:r>
              <a:rPr lang="ru-RU" altLang="ru-RU" sz="2400" dirty="0" smtClean="0">
                <a:solidFill>
                  <a:srgbClr val="FF0000"/>
                </a:solidFill>
              </a:rPr>
              <a:t>ГБУЗ СО СГКП № 15 (руб.</a:t>
            </a:r>
            <a:r>
              <a:rPr lang="en-US" altLang="ru-RU" sz="2400" dirty="0" smtClean="0">
                <a:solidFill>
                  <a:srgbClr val="FF0000"/>
                </a:solidFill>
              </a:rPr>
              <a:t>, </a:t>
            </a:r>
            <a:r>
              <a:rPr lang="ru-RU" altLang="ru-RU" sz="2400" dirty="0" smtClean="0">
                <a:solidFill>
                  <a:srgbClr val="FF0000"/>
                </a:solidFill>
              </a:rPr>
              <a:t>март 2014 г.)</a:t>
            </a:r>
          </a:p>
        </p:txBody>
      </p:sp>
      <p:graphicFrame>
        <p:nvGraphicFramePr>
          <p:cNvPr id="73734" name="Object 6"/>
          <p:cNvGraphicFramePr>
            <a:graphicFrameLocks/>
          </p:cNvGraphicFramePr>
          <p:nvPr/>
        </p:nvGraphicFramePr>
        <p:xfrm>
          <a:off x="50800" y="1535113"/>
          <a:ext cx="8685213" cy="4970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1" r:id="rId5" imgW="8687553" imgH="4968671" progId="Excel.Chart.8">
                  <p:embed/>
                </p:oleObj>
              </mc:Choice>
              <mc:Fallback>
                <p:oleObj r:id="rId5" imgW="8687553" imgH="4968671" progId="Excel.Chart.8">
                  <p:embed/>
                  <p:pic>
                    <p:nvPicPr>
                      <p:cNvPr id="0" name="Picture 7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" y="1535113"/>
                        <a:ext cx="8685213" cy="4970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7" name="Picture 6" descr="P:\ФОТО\конкурс мс 2013\DSCF097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6150" y="2060575"/>
            <a:ext cx="4494213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498" name="Заголовок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893762"/>
          </a:xfrm>
        </p:spPr>
        <p:txBody>
          <a:bodyPr/>
          <a:lstStyle/>
          <a:p>
            <a:r>
              <a:rPr lang="ru-RU" altLang="ru-RU" sz="2800" smtClean="0">
                <a:solidFill>
                  <a:srgbClr val="FF0000"/>
                </a:solidFill>
              </a:rPr>
              <a:t>Лауреаты ежегодной общественной премии «Признание»</a:t>
            </a:r>
          </a:p>
        </p:txBody>
      </p:sp>
      <p:pic>
        <p:nvPicPr>
          <p:cNvPr id="106499" name="Picture 4" descr="ярмола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2988" y="2938463"/>
            <a:ext cx="1730375" cy="1874837"/>
          </a:xfrm>
        </p:spPr>
      </p:pic>
      <p:pic>
        <p:nvPicPr>
          <p:cNvPr id="106500" name="Picture 5" descr="давыдкина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988" y="4727575"/>
            <a:ext cx="1566862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1" name="Picture 4" descr="садова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5863" y="2946400"/>
            <a:ext cx="1320800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2" name="Picture 4" descr="еремина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6638" y="704850"/>
            <a:ext cx="16192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3" name="Picture 5" descr="НадМих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375" y="908050"/>
            <a:ext cx="1941513" cy="145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4" name="Рисунок 1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70263" y="5130800"/>
            <a:ext cx="2185987" cy="157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5" name="Picture 5" descr="бондарева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813" y="4870450"/>
            <a:ext cx="1600200" cy="195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6" name="Picture 3" descr="БОРОВИК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5288" y="790575"/>
            <a:ext cx="1584325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7813"/>
            <a:ext cx="8229600" cy="487362"/>
          </a:xfrm>
        </p:spPr>
        <p:txBody>
          <a:bodyPr/>
          <a:lstStyle/>
          <a:p>
            <a:pPr eaLnBrk="1" hangingPunct="1"/>
            <a:r>
              <a:rPr lang="ru-RU" altLang="ru-RU" sz="4000" b="1" smtClean="0">
                <a:solidFill>
                  <a:srgbClr val="FF3300"/>
                </a:solidFill>
              </a:rPr>
              <a:t>Наши достижения</a:t>
            </a:r>
          </a:p>
        </p:txBody>
      </p:sp>
      <p:pic>
        <p:nvPicPr>
          <p:cNvPr id="10752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765175"/>
            <a:ext cx="3960813" cy="517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3" name="Picture 5" descr="DSCN537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765175"/>
            <a:ext cx="429895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395288" y="5949950"/>
            <a:ext cx="3744912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+mn-cs"/>
              </a:rPr>
              <a:t>Лауреат Общественной премии «Признание»</a:t>
            </a:r>
          </a:p>
        </p:txBody>
      </p:sp>
      <p:sp>
        <p:nvSpPr>
          <p:cNvPr id="52231" name="Rectangle 7"/>
          <p:cNvSpPr>
            <a:spLocks noChangeArrowheads="1"/>
          </p:cNvSpPr>
          <p:nvPr/>
        </p:nvSpPr>
        <p:spPr bwMode="auto">
          <a:xfrm>
            <a:off x="4643438" y="6021388"/>
            <a:ext cx="403225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+mn-cs"/>
              </a:rPr>
              <a:t>Дипломант Поволжской премии Качества 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69" name="Picture 2" descr="скан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1075"/>
            <a:ext cx="4498975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0" name="Picture 3" descr="скан 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3" y="1125538"/>
            <a:ext cx="4465637" cy="528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1" name="Rectangle 4"/>
          <p:cNvSpPr>
            <a:spLocks noChangeArrowheads="1"/>
          </p:cNvSpPr>
          <p:nvPr/>
        </p:nvSpPr>
        <p:spPr bwMode="auto">
          <a:xfrm>
            <a:off x="1403350" y="333375"/>
            <a:ext cx="6337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4400" b="1">
                <a:solidFill>
                  <a:srgbClr val="FF3300"/>
                </a:solidFill>
              </a:rPr>
              <a:t>ИСО 9001-2008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569325" cy="966788"/>
          </a:xfrm>
        </p:spPr>
        <p:txBody>
          <a:bodyPr/>
          <a:lstStyle/>
          <a:p>
            <a:r>
              <a:rPr lang="ru-RU" altLang="ru-RU" sz="3200" b="1" smtClean="0">
                <a:solidFill>
                  <a:srgbClr val="FF0000"/>
                </a:solidFill>
                <a:latin typeface="Times New Roman" pitchFamily="18" charset="0"/>
              </a:rPr>
              <a:t>Основные  направления развития системы здравоохранения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23913" y="1484313"/>
            <a:ext cx="8320087" cy="4321175"/>
          </a:xfrm>
        </p:spPr>
        <p:txBody>
          <a:bodyPr/>
          <a:lstStyle/>
          <a:p>
            <a:pPr marL="609600" indent="-609600"/>
            <a:r>
              <a:rPr lang="ru-RU" altLang="ru-RU" sz="2800" smtClean="0">
                <a:latin typeface="Arial Unicode MS"/>
              </a:rPr>
              <a:t>Повышение удовлетворенности пациентов качеством оказания медицинской помощи. </a:t>
            </a:r>
          </a:p>
          <a:p>
            <a:pPr marL="609600" indent="-609600"/>
            <a:r>
              <a:rPr lang="ru-RU" altLang="ru-RU" sz="2800" smtClean="0">
                <a:latin typeface="Arial Unicode MS"/>
              </a:rPr>
              <a:t> Развитие первичной  медико-санитарной помощи, ориентированной на профилактику.</a:t>
            </a:r>
            <a:endParaRPr lang="ru-RU" altLang="ru-RU" sz="2800" smtClean="0"/>
          </a:p>
          <a:p>
            <a:pPr marL="609600" indent="-609600"/>
            <a:r>
              <a:rPr lang="ru-RU" altLang="ru-RU" sz="2800" smtClean="0">
                <a:latin typeface="Arial Unicode MS"/>
              </a:rPr>
              <a:t>Улучшение доступности и качества оказания медицинской помощи. </a:t>
            </a:r>
          </a:p>
          <a:p>
            <a:pPr marL="609600" indent="-609600"/>
            <a:r>
              <a:rPr lang="ru-RU" altLang="ru-RU" sz="2800" smtClean="0">
                <a:latin typeface="Arial Unicode MS"/>
              </a:rPr>
              <a:t>Внедрение ресурсосберегающих технологий с целью рационального использования финансовых ресурсов. </a:t>
            </a:r>
            <a:endParaRPr lang="ru-RU" altLang="ru-RU" sz="2800" smtClean="0"/>
          </a:p>
          <a:p>
            <a:pPr marL="609600" indent="-609600"/>
            <a:r>
              <a:rPr lang="ru-RU" altLang="ru-RU" sz="2800" smtClean="0"/>
              <a:t>Развитие информационных технологий 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5"/>
          <p:cNvSpPr>
            <a:spLocks noGrp="1"/>
          </p:cNvSpPr>
          <p:nvPr>
            <p:ph type="ctrTitle" idx="4294967295"/>
          </p:nvPr>
        </p:nvSpPr>
        <p:spPr>
          <a:xfrm>
            <a:off x="250825" y="115888"/>
            <a:ext cx="8424863" cy="1223962"/>
          </a:xfrm>
        </p:spPr>
        <p:txBody>
          <a:bodyPr anchor="t"/>
          <a:lstStyle/>
          <a:p>
            <a:pPr eaLnBrk="1" hangingPunct="1"/>
            <a:r>
              <a:rPr lang="ru-RU" altLang="ru-RU" sz="3600" smtClean="0">
                <a:solidFill>
                  <a:srgbClr val="FF0000"/>
                </a:solidFill>
              </a:rPr>
              <a:t>Проблемы развития </a:t>
            </a:r>
            <a:br>
              <a:rPr lang="ru-RU" altLang="ru-RU" sz="3600" smtClean="0">
                <a:solidFill>
                  <a:srgbClr val="FF0000"/>
                </a:solidFill>
              </a:rPr>
            </a:br>
            <a:r>
              <a:rPr lang="ru-RU" altLang="ru-RU" sz="3600" smtClean="0">
                <a:solidFill>
                  <a:srgbClr val="FF0000"/>
                </a:solidFill>
              </a:rPr>
              <a:t>сестринского дела</a:t>
            </a:r>
          </a:p>
        </p:txBody>
      </p:sp>
      <p:sp>
        <p:nvSpPr>
          <p:cNvPr id="111618" name="Rectangle 6"/>
          <p:cNvSpPr>
            <a:spLocks noGrp="1"/>
          </p:cNvSpPr>
          <p:nvPr>
            <p:ph type="subTitle" idx="4294967295"/>
          </p:nvPr>
        </p:nvSpPr>
        <p:spPr>
          <a:xfrm>
            <a:off x="323850" y="1341438"/>
            <a:ext cx="8496300" cy="4010025"/>
          </a:xfrm>
        </p:spPr>
        <p:txBody>
          <a:bodyPr/>
          <a:lstStyle/>
          <a:p>
            <a:pPr marL="46038" indent="0" eaLnBrk="1" hangingPunct="1">
              <a:lnSpc>
                <a:spcPct val="90000"/>
              </a:lnSpc>
            </a:pPr>
            <a:r>
              <a:rPr lang="ru-RU" altLang="ru-RU" sz="2500" smtClean="0"/>
              <a:t>Недостаточная укомплектованность средним  медицинским персоналом. </a:t>
            </a:r>
          </a:p>
          <a:p>
            <a:pPr marL="46038" indent="0" eaLnBrk="1" hangingPunct="1">
              <a:lnSpc>
                <a:spcPct val="90000"/>
              </a:lnSpc>
            </a:pPr>
            <a:r>
              <a:rPr lang="ru-RU" altLang="ru-RU" sz="2500" smtClean="0"/>
              <a:t>«Законодательный вакуум» в утверждении официального статуса самостоятельной деятельности медицинской сестры.</a:t>
            </a:r>
          </a:p>
          <a:p>
            <a:pPr marL="46038" indent="0" eaLnBrk="1" hangingPunct="1">
              <a:lnSpc>
                <a:spcPct val="90000"/>
              </a:lnSpc>
            </a:pPr>
            <a:r>
              <a:rPr lang="ru-RU" altLang="ru-RU" sz="2500" smtClean="0"/>
              <a:t>Недостаточное количество целевых программ по социальной поддержке  медицинских кадров (при устройстве ребенка в детский сад (ясли), размещении в ДОЛ, получении жилья и др.).</a:t>
            </a:r>
          </a:p>
          <a:p>
            <a:pPr marL="46038" indent="0" eaLnBrk="1" hangingPunct="1">
              <a:lnSpc>
                <a:spcPct val="90000"/>
              </a:lnSpc>
            </a:pPr>
            <a:r>
              <a:rPr lang="ru-RU" altLang="ru-RU" sz="2500" smtClean="0"/>
              <a:t>Отсутствие необходимого количества социальных работников и их утвержденных функциональных связей с командой медицинских работников.</a:t>
            </a:r>
          </a:p>
          <a:p>
            <a:pPr marL="46038" indent="0" eaLnBrk="1" hangingPunct="1">
              <a:lnSpc>
                <a:spcPct val="90000"/>
              </a:lnSpc>
            </a:pPr>
            <a:r>
              <a:rPr lang="ru-RU" altLang="ru-RU" sz="2500" smtClean="0"/>
              <a:t>Поднятие престижа профессии медицинской сестры среди населения и в медицинском сообществе. </a:t>
            </a:r>
            <a:endParaRPr lang="ru-RU" altLang="ru-RU" smtClean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2"/>
          <p:cNvSpPr>
            <a:spLocks noGrp="1"/>
          </p:cNvSpPr>
          <p:nvPr>
            <p:ph type="ctrTitle" idx="4294967295"/>
          </p:nvPr>
        </p:nvSpPr>
        <p:spPr>
          <a:xfrm>
            <a:off x="323850" y="115888"/>
            <a:ext cx="8424863" cy="1223962"/>
          </a:xfrm>
        </p:spPr>
        <p:txBody>
          <a:bodyPr anchor="t"/>
          <a:lstStyle/>
          <a:p>
            <a:pPr eaLnBrk="1" hangingPunct="1"/>
            <a:r>
              <a:rPr lang="ru-RU" altLang="ru-RU" sz="3600" smtClean="0">
                <a:solidFill>
                  <a:srgbClr val="FF0000"/>
                </a:solidFill>
              </a:rPr>
              <a:t>Перспективы развития </a:t>
            </a:r>
            <a:br>
              <a:rPr lang="ru-RU" altLang="ru-RU" sz="3600" smtClean="0">
                <a:solidFill>
                  <a:srgbClr val="FF0000"/>
                </a:solidFill>
              </a:rPr>
            </a:br>
            <a:r>
              <a:rPr lang="ru-RU" altLang="ru-RU" sz="3600" smtClean="0">
                <a:solidFill>
                  <a:srgbClr val="FF0000"/>
                </a:solidFill>
              </a:rPr>
              <a:t>сестринского дела</a:t>
            </a:r>
          </a:p>
        </p:txBody>
      </p:sp>
      <p:sp>
        <p:nvSpPr>
          <p:cNvPr id="112642" name="Rectangle 3"/>
          <p:cNvSpPr>
            <a:spLocks noGrp="1"/>
          </p:cNvSpPr>
          <p:nvPr>
            <p:ph type="subTitle" idx="4294967295"/>
          </p:nvPr>
        </p:nvSpPr>
        <p:spPr>
          <a:xfrm>
            <a:off x="719138" y="1341438"/>
            <a:ext cx="8424862" cy="4297362"/>
          </a:xfrm>
        </p:spPr>
        <p:txBody>
          <a:bodyPr/>
          <a:lstStyle/>
          <a:p>
            <a:pPr marL="46038" indent="0" eaLnBrk="1" hangingPunct="1">
              <a:lnSpc>
                <a:spcPct val="90000"/>
              </a:lnSpc>
            </a:pPr>
            <a:r>
              <a:rPr lang="ru-RU" altLang="ru-RU" sz="2600" smtClean="0"/>
              <a:t>Заинтересованность системы в использовании профессионального сестринского потенциала</a:t>
            </a:r>
          </a:p>
          <a:p>
            <a:pPr marL="46038" indent="0" eaLnBrk="1" hangingPunct="1">
              <a:lnSpc>
                <a:spcPct val="90000"/>
              </a:lnSpc>
            </a:pPr>
            <a:r>
              <a:rPr lang="ru-RU" altLang="ru-RU" sz="2600" smtClean="0"/>
              <a:t>Совершенствование системы управления сестринской деятельностью за счет повышения эффективности использования кадровых и финансовых ресурсов в здравоохранении. </a:t>
            </a:r>
          </a:p>
          <a:p>
            <a:pPr marL="46038" indent="0" eaLnBrk="1" hangingPunct="1">
              <a:lnSpc>
                <a:spcPct val="90000"/>
              </a:lnSpc>
            </a:pPr>
            <a:r>
              <a:rPr lang="ru-RU" altLang="ru-RU" sz="2600" smtClean="0"/>
              <a:t>Совершенствование системы  базовой профессиональной целевой  подготовки по вопросам профилактики, формирования ЗОЖ.</a:t>
            </a:r>
          </a:p>
          <a:p>
            <a:pPr marL="46038" indent="0" eaLnBrk="1" hangingPunct="1">
              <a:lnSpc>
                <a:spcPct val="90000"/>
              </a:lnSpc>
            </a:pPr>
            <a:r>
              <a:rPr lang="ru-RU" altLang="ru-RU" sz="2600" smtClean="0"/>
              <a:t>Создание условий к самоорганизации и самосовершенствования.</a:t>
            </a:r>
          </a:p>
          <a:p>
            <a:pPr marL="46038" indent="0" eaLnBrk="1" hangingPunct="1">
              <a:lnSpc>
                <a:spcPct val="90000"/>
              </a:lnSpc>
            </a:pPr>
            <a:r>
              <a:rPr lang="ru-RU" altLang="ru-RU" sz="2600" smtClean="0"/>
              <a:t>Развитие информационного сопровождения  сестринского процесса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7938"/>
            <a:ext cx="7777163" cy="1066800"/>
          </a:xfrm>
        </p:spPr>
        <p:txBody>
          <a:bodyPr/>
          <a:lstStyle/>
          <a:p>
            <a:r>
              <a:rPr lang="ru-RU" altLang="ru-RU" smtClean="0">
                <a:solidFill>
                  <a:srgbClr val="FF0000"/>
                </a:solidFill>
              </a:rPr>
              <a:t>Спасибо за внимание</a:t>
            </a:r>
          </a:p>
        </p:txBody>
      </p:sp>
      <p:pic>
        <p:nvPicPr>
          <p:cNvPr id="113666" name="Picture 3" descr="DSCF036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575" y="2528888"/>
            <a:ext cx="2898775" cy="233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67" name="Рисунок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0263" y="3735388"/>
            <a:ext cx="192405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68" name="Picture 6" descr="Учеб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2200" y="5067300"/>
            <a:ext cx="2041525" cy="152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69" name="Picture 12" descr="IMG_795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9650" y="944563"/>
            <a:ext cx="19939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70" name="Picture 13" descr="DSCF185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8088" y="3849688"/>
            <a:ext cx="2270125" cy="162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71" name="Picture 14" descr="DSCF183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3838" y="928688"/>
            <a:ext cx="2003425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72" name="Picture 4" descr="DSCN3540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8925" y="1125538"/>
            <a:ext cx="193833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73" name="Рисунок 3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3375" y="5013325"/>
            <a:ext cx="1978025" cy="163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74" name="Picture 7" descr="Скрининговое исследование  ЭКГ в кабинете самостоятельного приема проводит Арханова И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2316163"/>
            <a:ext cx="2085975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75" name="Picture 4" descr="DSCN3089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0263" y="1092200"/>
            <a:ext cx="2071687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76" name="Picture 8" descr="онкоосмотр на самост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8925" y="2528888"/>
            <a:ext cx="1919288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77" name="Picture 11" descr="DSC01315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4688" y="5119688"/>
            <a:ext cx="1770062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76200"/>
            <a:ext cx="8839200" cy="914400"/>
          </a:xfrm>
        </p:spPr>
        <p:txBody>
          <a:bodyPr anchorCtr="1"/>
          <a:lstStyle/>
          <a:p>
            <a:r>
              <a:rPr lang="ru-RU" altLang="ru-RU" sz="3000" b="1" smtClean="0">
                <a:solidFill>
                  <a:srgbClr val="FF0000"/>
                </a:solidFill>
              </a:rPr>
              <a:t>ГБУЗ Самарской области  «Самарская   Городская клиническая поликлиника №15»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90600"/>
            <a:ext cx="4686300" cy="54864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altLang="ru-RU" sz="1300" b="1" smtClean="0"/>
          </a:p>
          <a:p>
            <a:pPr>
              <a:lnSpc>
                <a:spcPct val="80000"/>
              </a:lnSpc>
            </a:pPr>
            <a:endParaRPr lang="ru-RU" altLang="ru-RU" sz="1300" b="1" smtClean="0"/>
          </a:p>
          <a:p>
            <a:pPr>
              <a:lnSpc>
                <a:spcPct val="80000"/>
              </a:lnSpc>
            </a:pPr>
            <a:r>
              <a:rPr lang="ru-RU" altLang="ru-RU" sz="1300" b="1" smtClean="0"/>
              <a:t>Одно из крупных лечебно-профилактических учреждений города, обслуживающего 58 тысяч взрослого и 16 тысяч детского населения;</a:t>
            </a:r>
          </a:p>
          <a:p>
            <a:pPr>
              <a:lnSpc>
                <a:spcPct val="80000"/>
              </a:lnSpc>
            </a:pPr>
            <a:r>
              <a:rPr lang="ru-RU" altLang="ru-RU" sz="1300" b="1" smtClean="0"/>
              <a:t>606 сотрудников (из них врачей - 196, средних медработников - 240);</a:t>
            </a:r>
          </a:p>
          <a:p>
            <a:pPr>
              <a:lnSpc>
                <a:spcPct val="80000"/>
              </a:lnSpc>
            </a:pPr>
            <a:r>
              <a:rPr lang="ru-RU" altLang="ru-RU" sz="1300" b="1" smtClean="0"/>
              <a:t>4 отделения врачей общей практики;</a:t>
            </a:r>
          </a:p>
          <a:p>
            <a:pPr>
              <a:lnSpc>
                <a:spcPct val="80000"/>
              </a:lnSpc>
            </a:pPr>
            <a:r>
              <a:rPr lang="ru-RU" altLang="ru-RU" sz="1300" b="1" smtClean="0"/>
              <a:t>консультативно-диагностическое отделение;</a:t>
            </a:r>
          </a:p>
          <a:p>
            <a:pPr>
              <a:lnSpc>
                <a:spcPct val="80000"/>
              </a:lnSpc>
            </a:pPr>
            <a:r>
              <a:rPr lang="ru-RU" altLang="ru-RU" sz="1300" b="1" smtClean="0"/>
              <a:t>Городской амбулаторный «Астма-центр»;</a:t>
            </a:r>
          </a:p>
          <a:p>
            <a:pPr>
              <a:lnSpc>
                <a:spcPct val="80000"/>
              </a:lnSpc>
            </a:pPr>
            <a:r>
              <a:rPr lang="ru-RU" altLang="ru-RU" sz="1300" b="1" smtClean="0"/>
              <a:t>Центр женского здоровья;</a:t>
            </a:r>
          </a:p>
          <a:p>
            <a:pPr>
              <a:lnSpc>
                <a:spcPct val="80000"/>
              </a:lnSpc>
            </a:pPr>
            <a:r>
              <a:rPr lang="ru-RU" altLang="ru-RU" sz="1300" b="1" smtClean="0"/>
              <a:t>специализированный ангиологический центр на базе хирургического отделения;</a:t>
            </a:r>
          </a:p>
          <a:p>
            <a:pPr>
              <a:lnSpc>
                <a:spcPct val="80000"/>
              </a:lnSpc>
            </a:pPr>
            <a:r>
              <a:rPr lang="ru-RU" altLang="ru-RU" sz="1300" b="1" smtClean="0"/>
              <a:t>отделение функциональной диагностики;</a:t>
            </a:r>
          </a:p>
          <a:p>
            <a:pPr>
              <a:lnSpc>
                <a:spcPct val="80000"/>
              </a:lnSpc>
            </a:pPr>
            <a:r>
              <a:rPr lang="ru-RU" altLang="ru-RU" sz="1300" b="1" smtClean="0"/>
              <a:t>рентгенологическое и лабораторное отделения;</a:t>
            </a:r>
          </a:p>
          <a:p>
            <a:pPr>
              <a:lnSpc>
                <a:spcPct val="80000"/>
              </a:lnSpc>
            </a:pPr>
            <a:r>
              <a:rPr lang="ru-RU" altLang="ru-RU" sz="1300" b="1" smtClean="0"/>
              <a:t>отделение восстановительного лечения;</a:t>
            </a:r>
          </a:p>
          <a:p>
            <a:pPr>
              <a:lnSpc>
                <a:spcPct val="80000"/>
              </a:lnSpc>
            </a:pPr>
            <a:r>
              <a:rPr lang="ru-RU" altLang="ru-RU" sz="1300" b="1" smtClean="0"/>
              <a:t>отделение оказания платных услуг;</a:t>
            </a:r>
          </a:p>
          <a:p>
            <a:pPr>
              <a:lnSpc>
                <a:spcPct val="80000"/>
              </a:lnSpc>
            </a:pPr>
            <a:r>
              <a:rPr lang="ru-RU" altLang="ru-RU" sz="1300" b="1" smtClean="0"/>
              <a:t>отделение профилактики;</a:t>
            </a:r>
          </a:p>
          <a:p>
            <a:pPr>
              <a:lnSpc>
                <a:spcPct val="80000"/>
              </a:lnSpc>
            </a:pPr>
            <a:r>
              <a:rPr lang="ru-RU" altLang="ru-RU" sz="1300" b="1" smtClean="0"/>
              <a:t>Центр «Здоровый ребенок»;</a:t>
            </a:r>
          </a:p>
          <a:p>
            <a:pPr>
              <a:lnSpc>
                <a:spcPct val="80000"/>
              </a:lnSpc>
            </a:pPr>
            <a:r>
              <a:rPr lang="ru-RU" altLang="ru-RU" sz="1300" b="1" smtClean="0"/>
              <a:t>школьно-дошкольное отделение</a:t>
            </a:r>
          </a:p>
          <a:p>
            <a:pPr>
              <a:lnSpc>
                <a:spcPct val="80000"/>
              </a:lnSpc>
            </a:pPr>
            <a:r>
              <a:rPr lang="ru-RU" altLang="ru-RU" sz="1300" b="1" smtClean="0"/>
              <a:t>Федеральный Центр здоровья для детей по формированию здорового образа жизни, в том числе отказу от употребления алкоголя и табака.</a:t>
            </a:r>
          </a:p>
          <a:p>
            <a:pPr>
              <a:lnSpc>
                <a:spcPct val="80000"/>
              </a:lnSpc>
            </a:pPr>
            <a:r>
              <a:rPr lang="ru-RU" altLang="ru-RU" sz="1300" b="1" smtClean="0"/>
              <a:t>Уникальная информационно-аналитическая  локальная сеть, состоящая из 300  автоматизированных рабочих мест.</a:t>
            </a:r>
          </a:p>
          <a:p>
            <a:pPr>
              <a:lnSpc>
                <a:spcPct val="80000"/>
              </a:lnSpc>
            </a:pPr>
            <a:r>
              <a:rPr lang="ru-RU" altLang="ru-RU" sz="1300" b="1" smtClean="0"/>
              <a:t>Создана электронная амбулаторная карта </a:t>
            </a:r>
          </a:p>
        </p:txBody>
      </p:sp>
      <p:pic>
        <p:nvPicPr>
          <p:cNvPr id="23555" name="Picture 4" descr="DSCN234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538" y="5300663"/>
            <a:ext cx="187325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5" descr="DSCN315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7025" y="47244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600200"/>
            <a:ext cx="2286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7" descr="IMG_111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581400"/>
            <a:ext cx="2411413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9" descr="DSCN058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8500" y="3048000"/>
            <a:ext cx="20955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4" descr="DSCF1491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4200" y="1600200"/>
            <a:ext cx="2209800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Line 2"/>
          <p:cNvSpPr>
            <a:spLocks noChangeShapeType="1"/>
          </p:cNvSpPr>
          <p:nvPr/>
        </p:nvSpPr>
        <p:spPr bwMode="auto">
          <a:xfrm flipH="1">
            <a:off x="2789238" y="2041525"/>
            <a:ext cx="1249362" cy="965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2" name="Line 3"/>
          <p:cNvSpPr>
            <a:spLocks noChangeShapeType="1"/>
          </p:cNvSpPr>
          <p:nvPr/>
        </p:nvSpPr>
        <p:spPr bwMode="auto">
          <a:xfrm flipH="1">
            <a:off x="3779838" y="2081213"/>
            <a:ext cx="392112" cy="185261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3" name="Line 4"/>
          <p:cNvSpPr>
            <a:spLocks noChangeShapeType="1"/>
          </p:cNvSpPr>
          <p:nvPr/>
        </p:nvSpPr>
        <p:spPr bwMode="auto">
          <a:xfrm>
            <a:off x="4910138" y="2041525"/>
            <a:ext cx="857250" cy="88265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4" name="Line 5"/>
          <p:cNvSpPr>
            <a:spLocks noChangeShapeType="1"/>
          </p:cNvSpPr>
          <p:nvPr/>
        </p:nvSpPr>
        <p:spPr bwMode="auto">
          <a:xfrm>
            <a:off x="4724400" y="2081213"/>
            <a:ext cx="228600" cy="185261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5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39725"/>
            <a:ext cx="8229600" cy="893763"/>
          </a:xfrm>
        </p:spPr>
        <p:txBody>
          <a:bodyPr/>
          <a:lstStyle/>
          <a:p>
            <a:r>
              <a:rPr lang="ru-RU" altLang="ru-RU" sz="3800" b="1" smtClean="0">
                <a:solidFill>
                  <a:srgbClr val="FF0000"/>
                </a:solidFill>
              </a:rPr>
              <a:t>1996 год: внедрение института врача  общей практики</a:t>
            </a:r>
            <a:r>
              <a:rPr lang="ru-RU" altLang="ru-RU" sz="380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5606" name="Text Box 7"/>
          <p:cNvSpPr txBox="1">
            <a:spLocks noChangeArrowheads="1"/>
          </p:cNvSpPr>
          <p:nvPr/>
        </p:nvSpPr>
        <p:spPr bwMode="auto">
          <a:xfrm>
            <a:off x="3657600" y="1484313"/>
            <a:ext cx="1524000" cy="55721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altLang="ru-RU" sz="2800" b="1">
                <a:latin typeface="Times New Roman" pitchFamily="18" charset="0"/>
              </a:rPr>
              <a:t>ВОП</a:t>
            </a:r>
            <a:endParaRPr lang="ru-RU" altLang="ru-RU" sz="2800">
              <a:latin typeface="Times New Roman" pitchFamily="18" charset="0"/>
            </a:endParaRPr>
          </a:p>
        </p:txBody>
      </p:sp>
      <p:sp>
        <p:nvSpPr>
          <p:cNvPr id="25607" name="Text Box 8"/>
          <p:cNvSpPr txBox="1">
            <a:spLocks noChangeArrowheads="1"/>
          </p:cNvSpPr>
          <p:nvPr/>
        </p:nvSpPr>
        <p:spPr bwMode="auto">
          <a:xfrm>
            <a:off x="5435600" y="2081213"/>
            <a:ext cx="3308350" cy="584200"/>
          </a:xfrm>
          <a:prstGeom prst="rect">
            <a:avLst/>
          </a:prstGeom>
          <a:solidFill>
            <a:srgbClr val="CCFFCC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altLang="ru-RU" sz="1600" b="1">
                <a:latin typeface="Times New Roman" pitchFamily="18" charset="0"/>
              </a:rPr>
              <a:t>Увеличение объема оказания медицинской помощи</a:t>
            </a:r>
          </a:p>
        </p:txBody>
      </p:sp>
      <p:sp>
        <p:nvSpPr>
          <p:cNvPr id="25608" name="Text Box 9"/>
          <p:cNvSpPr txBox="1">
            <a:spLocks noChangeArrowheads="1"/>
          </p:cNvSpPr>
          <p:nvPr/>
        </p:nvSpPr>
        <p:spPr bwMode="auto">
          <a:xfrm>
            <a:off x="179388" y="2103438"/>
            <a:ext cx="3097212" cy="646112"/>
          </a:xfrm>
          <a:prstGeom prst="rect">
            <a:avLst/>
          </a:prstGeom>
          <a:solidFill>
            <a:srgbClr val="FF99CC">
              <a:alpha val="63136"/>
            </a:srgb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altLang="ru-RU" b="1">
                <a:latin typeface="Times New Roman" pitchFamily="18" charset="0"/>
              </a:rPr>
              <a:t>Профилактическое направление</a:t>
            </a:r>
          </a:p>
        </p:txBody>
      </p:sp>
      <p:sp>
        <p:nvSpPr>
          <p:cNvPr id="25609" name="Text Box 10"/>
          <p:cNvSpPr txBox="1">
            <a:spLocks noChangeArrowheads="1"/>
          </p:cNvSpPr>
          <p:nvPr/>
        </p:nvSpPr>
        <p:spPr bwMode="auto">
          <a:xfrm>
            <a:off x="503238" y="3006725"/>
            <a:ext cx="2286000" cy="646113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altLang="ru-RU" b="1">
                <a:latin typeface="Times New Roman" pitchFamily="18" charset="0"/>
              </a:rPr>
              <a:t>Управление ресурсами</a:t>
            </a:r>
            <a:endParaRPr lang="ru-RU" altLang="ru-RU">
              <a:latin typeface="Times New Roman" pitchFamily="18" charset="0"/>
            </a:endParaRPr>
          </a:p>
        </p:txBody>
      </p:sp>
      <p:sp>
        <p:nvSpPr>
          <p:cNvPr id="25610" name="Text Box 11"/>
          <p:cNvSpPr txBox="1">
            <a:spLocks noChangeArrowheads="1"/>
          </p:cNvSpPr>
          <p:nvPr/>
        </p:nvSpPr>
        <p:spPr bwMode="auto">
          <a:xfrm>
            <a:off x="3055938" y="2954338"/>
            <a:ext cx="2514600" cy="584200"/>
          </a:xfrm>
          <a:prstGeom prst="rect">
            <a:avLst/>
          </a:prstGeom>
          <a:solidFill>
            <a:srgbClr val="FFCC9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altLang="ru-RU" sz="1600" b="1">
                <a:latin typeface="Times New Roman" pitchFamily="18" charset="0"/>
              </a:rPr>
              <a:t>Ответственность за пациента</a:t>
            </a:r>
          </a:p>
        </p:txBody>
      </p:sp>
      <p:sp>
        <p:nvSpPr>
          <p:cNvPr id="25611" name="Text Box 12"/>
          <p:cNvSpPr txBox="1">
            <a:spLocks noChangeArrowheads="1"/>
          </p:cNvSpPr>
          <p:nvPr/>
        </p:nvSpPr>
        <p:spPr bwMode="auto">
          <a:xfrm>
            <a:off x="5775325" y="2976563"/>
            <a:ext cx="3124200" cy="646112"/>
          </a:xfrm>
          <a:prstGeom prst="rect">
            <a:avLst/>
          </a:prstGeom>
          <a:solidFill>
            <a:srgbClr val="00CC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altLang="ru-RU" b="1">
                <a:latin typeface="Times New Roman" pitchFamily="18" charset="0"/>
              </a:rPr>
              <a:t>Решение социальных проблем</a:t>
            </a:r>
          </a:p>
        </p:txBody>
      </p:sp>
      <p:sp>
        <p:nvSpPr>
          <p:cNvPr id="25612" name="Text Box 13"/>
          <p:cNvSpPr txBox="1">
            <a:spLocks noChangeArrowheads="1"/>
          </p:cNvSpPr>
          <p:nvPr/>
        </p:nvSpPr>
        <p:spPr bwMode="auto">
          <a:xfrm>
            <a:off x="503238" y="3913188"/>
            <a:ext cx="3276600" cy="7080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altLang="ru-RU" sz="2000" b="1">
                <a:latin typeface="Times New Roman" pitchFamily="18" charset="0"/>
              </a:rPr>
              <a:t>Координирующая функция</a:t>
            </a:r>
          </a:p>
        </p:txBody>
      </p:sp>
      <p:sp>
        <p:nvSpPr>
          <p:cNvPr id="25613" name="Text Box 14"/>
          <p:cNvSpPr txBox="1">
            <a:spLocks noChangeArrowheads="1"/>
          </p:cNvSpPr>
          <p:nvPr/>
        </p:nvSpPr>
        <p:spPr bwMode="auto">
          <a:xfrm>
            <a:off x="4583113" y="3913188"/>
            <a:ext cx="4289425" cy="64611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altLang="ru-RU" b="1">
                <a:latin typeface="Times New Roman" pitchFamily="18" charset="0"/>
              </a:rPr>
              <a:t>Управление качеством оказания медицинской помощи</a:t>
            </a:r>
          </a:p>
        </p:txBody>
      </p:sp>
      <p:sp>
        <p:nvSpPr>
          <p:cNvPr id="25614" name="Line 15"/>
          <p:cNvSpPr>
            <a:spLocks noChangeShapeType="1"/>
          </p:cNvSpPr>
          <p:nvPr/>
        </p:nvSpPr>
        <p:spPr bwMode="auto">
          <a:xfrm flipH="1">
            <a:off x="3124200" y="1784350"/>
            <a:ext cx="45720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5" name="Line 16"/>
          <p:cNvSpPr>
            <a:spLocks noChangeShapeType="1"/>
          </p:cNvSpPr>
          <p:nvPr/>
        </p:nvSpPr>
        <p:spPr bwMode="auto">
          <a:xfrm>
            <a:off x="5200650" y="1736725"/>
            <a:ext cx="38100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6" name="Line 19"/>
          <p:cNvSpPr>
            <a:spLocks noChangeShapeType="1"/>
          </p:cNvSpPr>
          <p:nvPr/>
        </p:nvSpPr>
        <p:spPr bwMode="auto">
          <a:xfrm>
            <a:off x="4419600" y="2041525"/>
            <a:ext cx="0" cy="8699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850" y="4868863"/>
            <a:ext cx="8280400" cy="1584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altLang="ru-RU" b="1" dirty="0">
                <a:solidFill>
                  <a:srgbClr val="FF0000"/>
                </a:solidFill>
              </a:rPr>
              <a:t>Увеличение нагрузки.</a:t>
            </a:r>
          </a:p>
          <a:p>
            <a:pPr>
              <a:defRPr/>
            </a:pPr>
            <a:r>
              <a:rPr lang="ru-RU" altLang="ru-RU" b="1" dirty="0">
                <a:solidFill>
                  <a:srgbClr val="FF0000"/>
                </a:solidFill>
              </a:rPr>
              <a:t>Расширение спектра оказываемых медицинских  услуг.</a:t>
            </a:r>
          </a:p>
          <a:p>
            <a:pPr>
              <a:defRPr/>
            </a:pPr>
            <a:r>
              <a:rPr lang="ru-RU" altLang="ru-RU" b="1" dirty="0">
                <a:solidFill>
                  <a:srgbClr val="FF0000"/>
                </a:solidFill>
              </a:rPr>
              <a:t>Повышение  требования к качеству оказываемых медицинских услуг. 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2800" b="1" smtClean="0">
                <a:solidFill>
                  <a:srgbClr val="FF0000"/>
                </a:solidFill>
              </a:rPr>
              <a:t>Сестринское дело является важнейшей составной частью системы здравоохранения, располагающей значительными кадровыми ресурсами</a:t>
            </a:r>
            <a:endParaRPr lang="en-US" altLang="ru-RU" sz="2800" b="1" smtClean="0">
              <a:solidFill>
                <a:srgbClr val="FF0000"/>
              </a:solidFill>
            </a:endParaRPr>
          </a:p>
        </p:txBody>
      </p:sp>
      <p:pic>
        <p:nvPicPr>
          <p:cNvPr id="26626" name="Picture 3" descr="cylinder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ltGray">
          <a:xfrm>
            <a:off x="1490663" y="4543425"/>
            <a:ext cx="27781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AutoShape 15"/>
          <p:cNvSpPr>
            <a:spLocks/>
          </p:cNvSpPr>
          <p:nvPr/>
        </p:nvSpPr>
        <p:spPr bwMode="black">
          <a:xfrm flipH="1">
            <a:off x="1938338" y="2025650"/>
            <a:ext cx="2000250" cy="266700"/>
          </a:xfrm>
          <a:prstGeom prst="accentCallout3">
            <a:avLst>
              <a:gd name="adj1" fmla="val 42856"/>
              <a:gd name="adj2" fmla="val 103806"/>
              <a:gd name="adj3" fmla="val 42856"/>
              <a:gd name="adj4" fmla="val 131903"/>
              <a:gd name="adj5" fmla="val 203569"/>
              <a:gd name="adj6" fmla="val 131903"/>
              <a:gd name="adj7" fmla="val 347616"/>
              <a:gd name="adj8" fmla="val 10555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4000" b="1">
                <a:solidFill>
                  <a:srgbClr val="FF0000"/>
                </a:solidFill>
              </a:rPr>
              <a:t>67,4%</a:t>
            </a:r>
            <a:endParaRPr lang="en-US" altLang="ru-RU" sz="4000" b="1">
              <a:solidFill>
                <a:srgbClr val="FF0000"/>
              </a:solidFill>
            </a:endParaRPr>
          </a:p>
        </p:txBody>
      </p:sp>
      <p:sp>
        <p:nvSpPr>
          <p:cNvPr id="26628" name="Text Box 9"/>
          <p:cNvSpPr txBox="1">
            <a:spLocks noChangeArrowheads="1"/>
          </p:cNvSpPr>
          <p:nvPr/>
        </p:nvSpPr>
        <p:spPr bwMode="black">
          <a:xfrm>
            <a:off x="3594100" y="2036763"/>
            <a:ext cx="53863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600" b="1"/>
              <a:t>от всех медицинских и фармацевтических кадров</a:t>
            </a:r>
            <a:endParaRPr lang="en-US" altLang="ru-RU" sz="1600"/>
          </a:p>
        </p:txBody>
      </p:sp>
      <p:sp>
        <p:nvSpPr>
          <p:cNvPr id="7174" name="Text Box 8"/>
          <p:cNvSpPr txBox="1">
            <a:spLocks noChangeArrowheads="1"/>
          </p:cNvSpPr>
          <p:nvPr/>
        </p:nvSpPr>
        <p:spPr bwMode="black">
          <a:xfrm>
            <a:off x="4487863" y="2679700"/>
            <a:ext cx="4302125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ru-RU" altLang="ru-RU" sz="2400" b="1"/>
              <a:t>и реальными потенциальными  профессиональными возможностями для удовлетворения потребностей населения в доступной и качественной медицинской помощи</a:t>
            </a:r>
            <a:endParaRPr lang="en-US" altLang="ru-RU" sz="2400" b="1"/>
          </a:p>
        </p:txBody>
      </p:sp>
      <p:pic>
        <p:nvPicPr>
          <p:cNvPr id="26630" name="Picture 20" descr="sl2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49488" y="2641600"/>
            <a:ext cx="1166812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21" descr="sl2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2425" y="2674938"/>
            <a:ext cx="784225" cy="226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22" descr="sl2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1425" y="2670175"/>
            <a:ext cx="1493838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893175" cy="1143000"/>
          </a:xfrm>
        </p:spPr>
        <p:txBody>
          <a:bodyPr/>
          <a:lstStyle/>
          <a:p>
            <a:r>
              <a:rPr lang="ru-RU" altLang="ru-RU" sz="3200" b="1" smtClean="0">
                <a:solidFill>
                  <a:srgbClr val="FF0000"/>
                </a:solidFill>
              </a:rPr>
              <a:t>Организация самостоятельной деятельности медицинской сестры потребовала :</a:t>
            </a:r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eaLnBrk="1" hangingPunct="1">
              <a:lnSpc>
                <a:spcPct val="70000"/>
              </a:lnSpc>
              <a:defRPr/>
            </a:pPr>
            <a:r>
              <a:rPr lang="ru-RU" altLang="ru-RU" sz="2100" smtClean="0"/>
              <a:t>непрерывного профессионального образования среднего медицинского персонала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ru-RU" altLang="ru-RU" sz="2100" smtClean="0"/>
              <a:t>создания алгоритмов деятельности медицинской сестры  в лечебно-диагностическом процессе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ru-RU" altLang="ru-RU" sz="2100" smtClean="0"/>
              <a:t>отработки системы  взаимодействия медицинских сестер с врачом общей практики и врачами-специалистами поликлиники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ru-RU" altLang="ru-RU" sz="2100" smtClean="0"/>
              <a:t>создания собственных и адаптацию уже имеющихся технологических стандартов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ru-RU" sz="2100" smtClean="0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развитие института наставничества  и адаптации на рабочем месте среди медицинских сестер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ru-RU" altLang="ru-RU" sz="2100" smtClean="0"/>
              <a:t>создания информационной поддержки  сестринского процесса.  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ru-RU" altLang="ru-RU" sz="2100" smtClean="0"/>
              <a:t>разработки системы дифференцированной оплаты труда, с целью мотивации, ориентированный на результат работы команды «врач-медицинская сестра»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endParaRPr lang="ru-RU" altLang="ru-RU" sz="2000" smtClean="0"/>
          </a:p>
          <a:p>
            <a:pPr>
              <a:lnSpc>
                <a:spcPct val="80000"/>
              </a:lnSpc>
              <a:defRPr/>
            </a:pPr>
            <a:endParaRPr lang="ru-RU" altLang="ru-RU" sz="2000" smtClean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11525" y="3322638"/>
            <a:ext cx="2160588" cy="4318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b="1" dirty="0"/>
              <a:t>Главная медицинская сестра- специалист с высшим сестринским образованием.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635375" y="2241550"/>
            <a:ext cx="1512888" cy="358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Главный врач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71888" y="2843213"/>
            <a:ext cx="1439862" cy="2889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/>
              <a:t>Зам. Гл. врача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124075" y="2757488"/>
            <a:ext cx="1295400" cy="460375"/>
          </a:xfrm>
          <a:prstGeom prst="rect">
            <a:avLst/>
          </a:prstGeom>
          <a:solidFill>
            <a:srgbClr val="3366FF"/>
          </a:solidFill>
          <a:ln w="25400" algn="ctr">
            <a:solidFill>
              <a:srgbClr val="374A92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800" b="1" dirty="0">
                <a:solidFill>
                  <a:schemeClr val="lt1"/>
                </a:solidFill>
                <a:latin typeface="+mn-lt"/>
                <a:cs typeface="+mn-cs"/>
              </a:rPr>
              <a:t>Старшие медицинские сестры отделений ВОП</a:t>
            </a:r>
          </a:p>
        </p:txBody>
      </p:sp>
      <p:sp>
        <p:nvSpPr>
          <p:cNvPr id="27653" name="Объект 8"/>
          <p:cNvSpPr>
            <a:spLocks noGrp="1"/>
          </p:cNvSpPr>
          <p:nvPr>
            <p:ph idx="4294967295"/>
          </p:nvPr>
        </p:nvSpPr>
        <p:spPr>
          <a:xfrm>
            <a:off x="1547813" y="3573463"/>
            <a:ext cx="1377950" cy="538162"/>
          </a:xfrm>
          <a:solidFill>
            <a:srgbClr val="3366FF"/>
          </a:solidFill>
          <a:ln w="25400" cap="flat" algn="ctr">
            <a:solidFill>
              <a:srgbClr val="374A92"/>
            </a:solidFill>
          </a:ln>
        </p:spPr>
        <p:txBody>
          <a:bodyPr anchor="ctr"/>
          <a:lstStyle/>
          <a:p>
            <a:pPr marL="0" indent="0" eaLnBrk="1" hangingPunct="1">
              <a:buFontTx/>
              <a:buNone/>
            </a:pPr>
            <a:r>
              <a:rPr lang="ru-RU" altLang="ru-RU" sz="700" b="1" smtClean="0">
                <a:solidFill>
                  <a:srgbClr val="FFFFFF"/>
                </a:solidFill>
              </a:rPr>
              <a:t>Старшие медицинские сестры педиатрических отделений 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3348038" y="4149725"/>
            <a:ext cx="1227137" cy="792163"/>
          </a:xfrm>
          <a:prstGeom prst="rect">
            <a:avLst/>
          </a:prstGeom>
          <a:solidFill>
            <a:srgbClr val="3366FF"/>
          </a:solidFill>
          <a:ln w="25400" algn="ctr">
            <a:solidFill>
              <a:srgbClr val="374A92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800" b="1" dirty="0">
                <a:solidFill>
                  <a:schemeClr val="lt1"/>
                </a:solidFill>
                <a:latin typeface="+mn-lt"/>
                <a:cs typeface="+mn-cs"/>
              </a:rPr>
              <a:t>Старшая медицинская сестра хирургического отделения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4781550" y="4219575"/>
            <a:ext cx="1238250" cy="722313"/>
          </a:xfrm>
          <a:prstGeom prst="rect">
            <a:avLst/>
          </a:prstGeom>
          <a:solidFill>
            <a:srgbClr val="3366FF"/>
          </a:solidFill>
          <a:ln w="25400" algn="ctr">
            <a:solidFill>
              <a:srgbClr val="374A92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800" b="1" dirty="0">
                <a:solidFill>
                  <a:schemeClr val="lt1"/>
                </a:solidFill>
                <a:latin typeface="+mn-lt"/>
                <a:cs typeface="+mn-cs"/>
              </a:rPr>
              <a:t>Старшая медицинская сестра  отделения врачей-специалистов 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5472113" y="2757488"/>
            <a:ext cx="1152525" cy="460375"/>
          </a:xfrm>
          <a:prstGeom prst="rect">
            <a:avLst/>
          </a:prstGeom>
          <a:solidFill>
            <a:srgbClr val="3366FF"/>
          </a:solidFill>
          <a:ln w="25400" algn="ctr">
            <a:solidFill>
              <a:srgbClr val="374A92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700" b="1" dirty="0">
                <a:solidFill>
                  <a:schemeClr val="lt1"/>
                </a:solidFill>
                <a:latin typeface="+mn-lt"/>
                <a:cs typeface="+mn-cs"/>
              </a:rPr>
              <a:t>Старшая медицинская сестра стоматологического отделения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6156325" y="3671888"/>
            <a:ext cx="1152525" cy="460375"/>
          </a:xfrm>
          <a:prstGeom prst="rect">
            <a:avLst/>
          </a:prstGeom>
          <a:solidFill>
            <a:srgbClr val="3366FF"/>
          </a:solidFill>
          <a:ln w="25400" algn="ctr">
            <a:solidFill>
              <a:srgbClr val="374A92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800" b="1" dirty="0">
                <a:solidFill>
                  <a:schemeClr val="lt1"/>
                </a:solidFill>
                <a:latin typeface="+mn-lt"/>
                <a:cs typeface="+mn-cs"/>
              </a:rPr>
              <a:t>Отделение информационного сопровождения </a:t>
            </a:r>
          </a:p>
        </p:txBody>
      </p:sp>
      <p:sp>
        <p:nvSpPr>
          <p:cNvPr id="14" name="Овал 13"/>
          <p:cNvSpPr/>
          <p:nvPr/>
        </p:nvSpPr>
        <p:spPr>
          <a:xfrm>
            <a:off x="1417638" y="2152650"/>
            <a:ext cx="6048375" cy="4013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116263" y="1400175"/>
            <a:ext cx="2774950" cy="588963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b="1" dirty="0"/>
              <a:t>Министерство здравоохранения Самарской области </a:t>
            </a:r>
          </a:p>
        </p:txBody>
      </p:sp>
      <p:sp>
        <p:nvSpPr>
          <p:cNvPr id="19" name="Объект 8"/>
          <p:cNvSpPr txBox="1">
            <a:spLocks/>
          </p:cNvSpPr>
          <p:nvPr/>
        </p:nvSpPr>
        <p:spPr bwMode="auto">
          <a:xfrm>
            <a:off x="1763688" y="4309725"/>
            <a:ext cx="1378496" cy="42616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  <a:defRPr/>
            </a:pPr>
            <a:r>
              <a:rPr lang="ru-RU" sz="700" b="1" dirty="0" smtClean="0">
                <a:solidFill>
                  <a:schemeClr val="tx1"/>
                </a:solidFill>
              </a:rPr>
              <a:t>Клинический фармаколог</a:t>
            </a:r>
            <a:endParaRPr lang="ru-RU" sz="700" b="1" dirty="0">
              <a:solidFill>
                <a:schemeClr val="tx1"/>
              </a:solidFill>
            </a:endParaRPr>
          </a:p>
        </p:txBody>
      </p:sp>
      <p:sp>
        <p:nvSpPr>
          <p:cNvPr id="20" name="Объект 8"/>
          <p:cNvSpPr txBox="1">
            <a:spLocks/>
          </p:cNvSpPr>
          <p:nvPr/>
        </p:nvSpPr>
        <p:spPr bwMode="auto">
          <a:xfrm>
            <a:off x="2293938" y="4868863"/>
            <a:ext cx="982662" cy="53657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  <a:defRPr/>
            </a:pPr>
            <a:r>
              <a:rPr lang="ru-RU" sz="700" b="1" dirty="0" smtClean="0">
                <a:solidFill>
                  <a:schemeClr val="tx1"/>
                </a:solidFill>
              </a:rPr>
              <a:t>Эпидемиолог </a:t>
            </a:r>
            <a:endParaRPr lang="ru-RU" sz="700" b="1" dirty="0">
              <a:solidFill>
                <a:schemeClr val="tx1"/>
              </a:solidFill>
            </a:endParaRPr>
          </a:p>
        </p:txBody>
      </p:sp>
      <p:sp>
        <p:nvSpPr>
          <p:cNvPr id="21" name="Объект 8"/>
          <p:cNvSpPr txBox="1">
            <a:spLocks/>
          </p:cNvSpPr>
          <p:nvPr/>
        </p:nvSpPr>
        <p:spPr bwMode="auto">
          <a:xfrm>
            <a:off x="3405188" y="5341938"/>
            <a:ext cx="982662" cy="53657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  <a:defRPr/>
            </a:pPr>
            <a:r>
              <a:rPr lang="ru-RU" sz="700" b="1" dirty="0" smtClean="0">
                <a:solidFill>
                  <a:schemeClr val="tx1"/>
                </a:solidFill>
              </a:rPr>
              <a:t>Медицинский статистик</a:t>
            </a:r>
            <a:endParaRPr lang="ru-RU" sz="700" b="1" dirty="0">
              <a:solidFill>
                <a:schemeClr val="tx1"/>
              </a:solidFill>
            </a:endParaRPr>
          </a:p>
        </p:txBody>
      </p:sp>
      <p:sp>
        <p:nvSpPr>
          <p:cNvPr id="22" name="Объект 8"/>
          <p:cNvSpPr txBox="1">
            <a:spLocks/>
          </p:cNvSpPr>
          <p:nvPr/>
        </p:nvSpPr>
        <p:spPr bwMode="auto">
          <a:xfrm>
            <a:off x="4910138" y="5341938"/>
            <a:ext cx="981075" cy="53657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  <a:defRPr/>
            </a:pPr>
            <a:r>
              <a:rPr lang="ru-RU" sz="700" b="1" dirty="0" smtClean="0">
                <a:solidFill>
                  <a:schemeClr val="tx1"/>
                </a:solidFill>
              </a:rPr>
              <a:t>Врачи-специалисты поликлиники </a:t>
            </a:r>
            <a:endParaRPr lang="ru-RU" sz="700" b="1" dirty="0">
              <a:solidFill>
                <a:schemeClr val="tx1"/>
              </a:solidFill>
            </a:endParaRPr>
          </a:p>
        </p:txBody>
      </p:sp>
      <p:sp>
        <p:nvSpPr>
          <p:cNvPr id="23" name="Объект 8"/>
          <p:cNvSpPr txBox="1">
            <a:spLocks/>
          </p:cNvSpPr>
          <p:nvPr/>
        </p:nvSpPr>
        <p:spPr bwMode="auto">
          <a:xfrm>
            <a:off x="6048375" y="4679950"/>
            <a:ext cx="982663" cy="53657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  <a:defRPr/>
            </a:pPr>
            <a:r>
              <a:rPr lang="ru-RU" sz="700" b="1" dirty="0" smtClean="0">
                <a:solidFill>
                  <a:schemeClr val="tx1"/>
                </a:solidFill>
              </a:rPr>
              <a:t>Клинико-диагностическая лаборатория</a:t>
            </a:r>
            <a:endParaRPr lang="ru-RU" sz="700" b="1" dirty="0">
              <a:solidFill>
                <a:schemeClr val="tx1"/>
              </a:solidFill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 flipH="1">
            <a:off x="4392613" y="1989138"/>
            <a:ext cx="0" cy="2524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392613" y="2600325"/>
            <a:ext cx="0" cy="2428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4392613" y="3132138"/>
            <a:ext cx="0" cy="1905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Скругленный прямоугольник 36"/>
          <p:cNvSpPr/>
          <p:nvPr/>
        </p:nvSpPr>
        <p:spPr>
          <a:xfrm>
            <a:off x="87313" y="4745038"/>
            <a:ext cx="1511300" cy="6096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400" b="1" dirty="0">
                <a:solidFill>
                  <a:srgbClr val="000000"/>
                </a:solidFill>
              </a:rPr>
              <a:t>Сотрудники медицинских колледжей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573963" y="2781300"/>
            <a:ext cx="1570037" cy="6159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/>
              <a:t>Сотрудники Сам ГМУ</a:t>
            </a:r>
          </a:p>
        </p:txBody>
      </p:sp>
      <p:cxnSp>
        <p:nvCxnSpPr>
          <p:cNvPr id="41" name="Прямая со стрелкой 40"/>
          <p:cNvCxnSpPr/>
          <p:nvPr/>
        </p:nvCxnSpPr>
        <p:spPr>
          <a:xfrm flipH="1" flipV="1">
            <a:off x="3419475" y="2987675"/>
            <a:ext cx="973138" cy="33496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V="1">
            <a:off x="4392613" y="2987675"/>
            <a:ext cx="1008062" cy="33496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>
            <a:off x="4497388" y="3859213"/>
            <a:ext cx="354012" cy="3603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endCxn id="10" idx="0"/>
          </p:cNvCxnSpPr>
          <p:nvPr/>
        </p:nvCxnSpPr>
        <p:spPr>
          <a:xfrm flipH="1">
            <a:off x="3962400" y="3694113"/>
            <a:ext cx="452438" cy="4429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endCxn id="11" idx="0"/>
          </p:cNvCxnSpPr>
          <p:nvPr/>
        </p:nvCxnSpPr>
        <p:spPr>
          <a:xfrm>
            <a:off x="4392613" y="3741738"/>
            <a:ext cx="1008062" cy="46513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endCxn id="13" idx="1"/>
          </p:cNvCxnSpPr>
          <p:nvPr/>
        </p:nvCxnSpPr>
        <p:spPr>
          <a:xfrm>
            <a:off x="5472113" y="3538538"/>
            <a:ext cx="684212" cy="36353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endCxn id="27653" idx="3"/>
          </p:cNvCxnSpPr>
          <p:nvPr/>
        </p:nvCxnSpPr>
        <p:spPr>
          <a:xfrm flipH="1">
            <a:off x="2938463" y="3482975"/>
            <a:ext cx="368300" cy="36036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>
            <a:off x="3897313" y="3754438"/>
            <a:ext cx="0" cy="15875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>
            <a:off x="4392613" y="3754438"/>
            <a:ext cx="517525" cy="18557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>
            <a:off x="5472113" y="3538538"/>
            <a:ext cx="1068387" cy="11414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Прямоугольник 63"/>
          <p:cNvSpPr/>
          <p:nvPr/>
        </p:nvSpPr>
        <p:spPr>
          <a:xfrm>
            <a:off x="454025" y="6165850"/>
            <a:ext cx="8280400" cy="6477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50" b="1" dirty="0">
                <a:solidFill>
                  <a:srgbClr val="FF0000"/>
                </a:solidFill>
              </a:rPr>
              <a:t>Разработка  и внедрение уже имеющихся технологических стандартов  деятельности медицинской сестры</a:t>
            </a:r>
          </a:p>
          <a:p>
            <a:pPr algn="ctr">
              <a:defRPr/>
            </a:pPr>
            <a:r>
              <a:rPr lang="ru-RU" sz="1050" b="1" dirty="0">
                <a:solidFill>
                  <a:srgbClr val="FF0000"/>
                </a:solidFill>
              </a:rPr>
              <a:t> Создание алгоритма ведения пациентов  на самостоятельном приеме. </a:t>
            </a:r>
          </a:p>
          <a:p>
            <a:pPr algn="ctr">
              <a:defRPr/>
            </a:pPr>
            <a:r>
              <a:rPr lang="ru-RU" sz="1050" b="1" dirty="0">
                <a:solidFill>
                  <a:srgbClr val="FF0000"/>
                </a:solidFill>
              </a:rPr>
              <a:t>Организация обучающих семинаров  и тренингов для развития клинического мышления.</a:t>
            </a:r>
          </a:p>
          <a:p>
            <a:pPr algn="ctr">
              <a:defRPr/>
            </a:pPr>
            <a:r>
              <a:rPr lang="ru-RU" sz="1050" b="1" dirty="0">
                <a:solidFill>
                  <a:srgbClr val="FF0000"/>
                </a:solidFill>
              </a:rPr>
              <a:t>Системный анализ эффективности   работы  среднего медицинского персонала </a:t>
            </a:r>
          </a:p>
        </p:txBody>
      </p:sp>
      <p:cxnSp>
        <p:nvCxnSpPr>
          <p:cNvPr id="66" name="Прямая со стрелкой 65"/>
          <p:cNvCxnSpPr/>
          <p:nvPr/>
        </p:nvCxnSpPr>
        <p:spPr>
          <a:xfrm>
            <a:off x="1619250" y="2419350"/>
            <a:ext cx="936625" cy="18097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H="1">
            <a:off x="6804025" y="2924175"/>
            <a:ext cx="701675" cy="1778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85" name="Прямоугольник 73"/>
          <p:cNvSpPr>
            <a:spLocks noChangeArrowheads="1"/>
          </p:cNvSpPr>
          <p:nvPr/>
        </p:nvSpPr>
        <p:spPr bwMode="auto">
          <a:xfrm>
            <a:off x="179388" y="188913"/>
            <a:ext cx="87852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 b="1">
                <a:solidFill>
                  <a:srgbClr val="FF0000"/>
                </a:solidFill>
              </a:rPr>
              <a:t>Организация управленческой структуры сестринского дела</a:t>
            </a: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107950" y="2913063"/>
            <a:ext cx="1511300" cy="6080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/>
              <a:t>Ассоциация медицинских сестер</a:t>
            </a:r>
          </a:p>
        </p:txBody>
      </p:sp>
      <p:sp>
        <p:nvSpPr>
          <p:cNvPr id="2" name="Скругленный прямоугольник 37"/>
          <p:cNvSpPr/>
          <p:nvPr/>
        </p:nvSpPr>
        <p:spPr>
          <a:xfrm>
            <a:off x="7483475" y="3500438"/>
            <a:ext cx="1660525" cy="6159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400" b="1">
                <a:solidFill>
                  <a:srgbClr val="000000"/>
                </a:solidFill>
              </a:rPr>
              <a:t>Сотрудники ИСО</a:t>
            </a:r>
          </a:p>
        </p:txBody>
      </p:sp>
      <p:sp>
        <p:nvSpPr>
          <p:cNvPr id="27688" name="Line 43"/>
          <p:cNvSpPr>
            <a:spLocks noChangeShapeType="1"/>
          </p:cNvSpPr>
          <p:nvPr/>
        </p:nvSpPr>
        <p:spPr bwMode="auto">
          <a:xfrm flipV="1">
            <a:off x="6011863" y="4149725"/>
            <a:ext cx="43180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689" name="Line 44"/>
          <p:cNvSpPr>
            <a:spLocks noChangeShapeType="1"/>
          </p:cNvSpPr>
          <p:nvPr/>
        </p:nvSpPr>
        <p:spPr bwMode="auto">
          <a:xfrm>
            <a:off x="5292725" y="4941888"/>
            <a:ext cx="0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690" name="Line 45"/>
          <p:cNvSpPr>
            <a:spLocks noChangeShapeType="1"/>
          </p:cNvSpPr>
          <p:nvPr/>
        </p:nvSpPr>
        <p:spPr bwMode="auto">
          <a:xfrm flipH="1">
            <a:off x="3059113" y="4437063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691" name="Line 46"/>
          <p:cNvSpPr>
            <a:spLocks noChangeShapeType="1"/>
          </p:cNvSpPr>
          <p:nvPr/>
        </p:nvSpPr>
        <p:spPr bwMode="auto">
          <a:xfrm flipH="1">
            <a:off x="3059113" y="3789363"/>
            <a:ext cx="360362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692" name="Line 47"/>
          <p:cNvSpPr>
            <a:spLocks noChangeShapeType="1"/>
          </p:cNvSpPr>
          <p:nvPr/>
        </p:nvSpPr>
        <p:spPr bwMode="auto">
          <a:xfrm>
            <a:off x="4067175" y="5013325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693" name="Line 48"/>
          <p:cNvSpPr>
            <a:spLocks noChangeShapeType="1"/>
          </p:cNvSpPr>
          <p:nvPr/>
        </p:nvSpPr>
        <p:spPr bwMode="auto">
          <a:xfrm flipH="1">
            <a:off x="3276600" y="4941888"/>
            <a:ext cx="287338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694" name="Line 49"/>
          <p:cNvSpPr>
            <a:spLocks noChangeShapeType="1"/>
          </p:cNvSpPr>
          <p:nvPr/>
        </p:nvSpPr>
        <p:spPr bwMode="auto">
          <a:xfrm flipH="1" flipV="1">
            <a:off x="7235825" y="3429000"/>
            <a:ext cx="21590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695" name="Line 50"/>
          <p:cNvSpPr>
            <a:spLocks noChangeShapeType="1"/>
          </p:cNvSpPr>
          <p:nvPr/>
        </p:nvSpPr>
        <p:spPr bwMode="auto">
          <a:xfrm>
            <a:off x="1619250" y="2997200"/>
            <a:ext cx="288925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" name="Скругленный прямоугольник 37"/>
          <p:cNvSpPr/>
          <p:nvPr/>
        </p:nvSpPr>
        <p:spPr>
          <a:xfrm>
            <a:off x="6588125" y="1484313"/>
            <a:ext cx="2159000" cy="111918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400" b="1">
                <a:solidFill>
                  <a:srgbClr val="000000"/>
                </a:solidFill>
              </a:rPr>
              <a:t>Внештатный специалист по управлению сестринской деятельностью</a:t>
            </a:r>
          </a:p>
        </p:txBody>
      </p:sp>
      <p:sp>
        <p:nvSpPr>
          <p:cNvPr id="27697" name="Line 52"/>
          <p:cNvSpPr>
            <a:spLocks noChangeShapeType="1"/>
          </p:cNvSpPr>
          <p:nvPr/>
        </p:nvSpPr>
        <p:spPr bwMode="auto">
          <a:xfrm flipH="1">
            <a:off x="6156325" y="2205038"/>
            <a:ext cx="360363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107950" y="1992313"/>
            <a:ext cx="1511300" cy="6080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/>
              <a:t>СОЦПК</a:t>
            </a:r>
          </a:p>
        </p:txBody>
      </p:sp>
      <p:sp>
        <p:nvSpPr>
          <p:cNvPr id="27699" name="Line 50"/>
          <p:cNvSpPr>
            <a:spLocks noChangeShapeType="1"/>
          </p:cNvSpPr>
          <p:nvPr/>
        </p:nvSpPr>
        <p:spPr bwMode="auto">
          <a:xfrm>
            <a:off x="1619250" y="5073650"/>
            <a:ext cx="288925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77813"/>
            <a:ext cx="8856662" cy="704850"/>
          </a:xfrm>
        </p:spPr>
        <p:txBody>
          <a:bodyPr anchorCtr="1"/>
          <a:lstStyle/>
          <a:p>
            <a:r>
              <a:rPr lang="ru-RU" altLang="ru-RU" sz="2700" b="1" smtClean="0">
                <a:solidFill>
                  <a:srgbClr val="FF0000"/>
                </a:solidFill>
              </a:rPr>
              <a:t>Процессы, ответственность за ведение которых полностью возложена на медицинских сестер</a:t>
            </a:r>
          </a:p>
        </p:txBody>
      </p:sp>
      <p:sp>
        <p:nvSpPr>
          <p:cNvPr id="31746" name="Rectangle 4"/>
          <p:cNvSpPr>
            <a:spLocks noChangeArrowheads="1"/>
          </p:cNvSpPr>
          <p:nvPr/>
        </p:nvSpPr>
        <p:spPr bwMode="auto">
          <a:xfrm>
            <a:off x="2051050" y="1131888"/>
            <a:ext cx="5473700" cy="12001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/>
              <a:t>Ранее активное выявление пациентов с минимальными клиническими проявлениями хронических заболеваний и факторами риска их развития </a:t>
            </a:r>
          </a:p>
        </p:txBody>
      </p:sp>
      <p:sp>
        <p:nvSpPr>
          <p:cNvPr id="31747" name="Rectangle 5"/>
          <p:cNvSpPr>
            <a:spLocks noChangeArrowheads="1"/>
          </p:cNvSpPr>
          <p:nvPr/>
        </p:nvSpPr>
        <p:spPr bwMode="auto">
          <a:xfrm>
            <a:off x="2124075" y="2420938"/>
            <a:ext cx="5400675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/>
              <a:t>Доврачебное обследование больного </a:t>
            </a:r>
          </a:p>
        </p:txBody>
      </p:sp>
      <p:sp>
        <p:nvSpPr>
          <p:cNvPr id="31748" name="Rectangle 6"/>
          <p:cNvSpPr>
            <a:spLocks noChangeArrowheads="1"/>
          </p:cNvSpPr>
          <p:nvPr/>
        </p:nvSpPr>
        <p:spPr bwMode="auto">
          <a:xfrm>
            <a:off x="2051050" y="3068638"/>
            <a:ext cx="5473700" cy="7397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1400"/>
              <a:t>Реализация профилактических программ (вакцинация, мероприятия по предупреждению распространения туберкулеза, онкологические осмотры и др.)</a:t>
            </a:r>
          </a:p>
        </p:txBody>
      </p:sp>
      <p:sp>
        <p:nvSpPr>
          <p:cNvPr id="31749" name="Rectangle 7"/>
          <p:cNvSpPr>
            <a:spLocks noChangeArrowheads="1"/>
          </p:cNvSpPr>
          <p:nvPr/>
        </p:nvSpPr>
        <p:spPr bwMode="auto">
          <a:xfrm>
            <a:off x="2051050" y="4868863"/>
            <a:ext cx="5472113" cy="5270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1400"/>
              <a:t>Динамическое наблюдение за пациентами, не нуждающимся во врачебном наблюдении</a:t>
            </a:r>
          </a:p>
        </p:txBody>
      </p:sp>
      <p:sp>
        <p:nvSpPr>
          <p:cNvPr id="31750" name="Rectangle 8"/>
          <p:cNvSpPr>
            <a:spLocks noChangeArrowheads="1"/>
          </p:cNvSpPr>
          <p:nvPr/>
        </p:nvSpPr>
        <p:spPr bwMode="auto">
          <a:xfrm>
            <a:off x="2051050" y="5661025"/>
            <a:ext cx="54737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/>
              <a:t>Анализ эффективности  реализуемых процессов </a:t>
            </a:r>
          </a:p>
        </p:txBody>
      </p:sp>
      <p:sp>
        <p:nvSpPr>
          <p:cNvPr id="31751" name="Rectangle 9"/>
          <p:cNvSpPr>
            <a:spLocks noChangeArrowheads="1"/>
          </p:cNvSpPr>
          <p:nvPr/>
        </p:nvSpPr>
        <p:spPr bwMode="auto">
          <a:xfrm>
            <a:off x="1978025" y="4102100"/>
            <a:ext cx="5545138" cy="5270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1400"/>
              <a:t>Обучение пациентов и их родственников (индивидуальное и групповое)</a:t>
            </a:r>
          </a:p>
        </p:txBody>
      </p:sp>
      <p:sp>
        <p:nvSpPr>
          <p:cNvPr id="31752" name="Line 10"/>
          <p:cNvSpPr>
            <a:spLocks noChangeShapeType="1"/>
          </p:cNvSpPr>
          <p:nvPr/>
        </p:nvSpPr>
        <p:spPr bwMode="auto">
          <a:xfrm>
            <a:off x="4140200" y="537368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53" name="Rectangle 12"/>
          <p:cNvSpPr>
            <a:spLocks noChangeArrowheads="1"/>
          </p:cNvSpPr>
          <p:nvPr/>
        </p:nvSpPr>
        <p:spPr bwMode="auto">
          <a:xfrm rot="5400000">
            <a:off x="5742781" y="3555207"/>
            <a:ext cx="5400675" cy="684212"/>
          </a:xfrm>
          <a:prstGeom prst="rec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/>
              <a:t>Информационно-аналитическое обеспечение </a:t>
            </a:r>
          </a:p>
        </p:txBody>
      </p:sp>
      <p:sp>
        <p:nvSpPr>
          <p:cNvPr id="31754" name="Line 13"/>
          <p:cNvSpPr>
            <a:spLocks noChangeShapeType="1"/>
          </p:cNvSpPr>
          <p:nvPr/>
        </p:nvSpPr>
        <p:spPr bwMode="auto">
          <a:xfrm>
            <a:off x="4211638" y="2349500"/>
            <a:ext cx="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55" name="Line 14"/>
          <p:cNvSpPr>
            <a:spLocks noChangeShapeType="1"/>
          </p:cNvSpPr>
          <p:nvPr/>
        </p:nvSpPr>
        <p:spPr bwMode="auto">
          <a:xfrm>
            <a:off x="4211638" y="285273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56" name="Line 15"/>
          <p:cNvSpPr>
            <a:spLocks noChangeShapeType="1"/>
          </p:cNvSpPr>
          <p:nvPr/>
        </p:nvSpPr>
        <p:spPr bwMode="auto">
          <a:xfrm>
            <a:off x="4211638" y="38608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57" name="Line 16"/>
          <p:cNvSpPr>
            <a:spLocks noChangeShapeType="1"/>
          </p:cNvSpPr>
          <p:nvPr/>
        </p:nvSpPr>
        <p:spPr bwMode="auto">
          <a:xfrm>
            <a:off x="4211638" y="4581525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58" name="Line 17"/>
          <p:cNvSpPr>
            <a:spLocks noChangeShapeType="1"/>
          </p:cNvSpPr>
          <p:nvPr/>
        </p:nvSpPr>
        <p:spPr bwMode="auto">
          <a:xfrm>
            <a:off x="7524750" y="1844675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59" name="Line 18"/>
          <p:cNvSpPr>
            <a:spLocks noChangeShapeType="1"/>
          </p:cNvSpPr>
          <p:nvPr/>
        </p:nvSpPr>
        <p:spPr bwMode="auto">
          <a:xfrm>
            <a:off x="7524750" y="2636838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60" name="Line 19"/>
          <p:cNvSpPr>
            <a:spLocks noChangeShapeType="1"/>
          </p:cNvSpPr>
          <p:nvPr/>
        </p:nvSpPr>
        <p:spPr bwMode="auto">
          <a:xfrm>
            <a:off x="7524750" y="3429000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61" name="Line 20"/>
          <p:cNvSpPr>
            <a:spLocks noChangeShapeType="1"/>
          </p:cNvSpPr>
          <p:nvPr/>
        </p:nvSpPr>
        <p:spPr bwMode="auto">
          <a:xfrm>
            <a:off x="7524750" y="4365625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62" name="Line 21"/>
          <p:cNvSpPr>
            <a:spLocks noChangeShapeType="1"/>
          </p:cNvSpPr>
          <p:nvPr/>
        </p:nvSpPr>
        <p:spPr bwMode="auto">
          <a:xfrm>
            <a:off x="7524750" y="5157788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63" name="Line 22"/>
          <p:cNvSpPr>
            <a:spLocks noChangeShapeType="1"/>
          </p:cNvSpPr>
          <p:nvPr/>
        </p:nvSpPr>
        <p:spPr bwMode="auto">
          <a:xfrm>
            <a:off x="7524750" y="5949950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64" name="Line 25"/>
          <p:cNvSpPr>
            <a:spLocks noChangeShapeType="1"/>
          </p:cNvSpPr>
          <p:nvPr/>
        </p:nvSpPr>
        <p:spPr bwMode="auto">
          <a:xfrm>
            <a:off x="1555750" y="5084763"/>
            <a:ext cx="4238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65" name="Line 26"/>
          <p:cNvSpPr>
            <a:spLocks noChangeShapeType="1"/>
          </p:cNvSpPr>
          <p:nvPr/>
        </p:nvSpPr>
        <p:spPr bwMode="auto">
          <a:xfrm>
            <a:off x="1598613" y="5872163"/>
            <a:ext cx="3619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66" name="Line 27"/>
          <p:cNvSpPr>
            <a:spLocks noChangeShapeType="1"/>
          </p:cNvSpPr>
          <p:nvPr/>
        </p:nvSpPr>
        <p:spPr bwMode="auto">
          <a:xfrm>
            <a:off x="1547813" y="4725988"/>
            <a:ext cx="0" cy="1150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67" name="Line 28"/>
          <p:cNvSpPr>
            <a:spLocks noChangeShapeType="1"/>
          </p:cNvSpPr>
          <p:nvPr/>
        </p:nvSpPr>
        <p:spPr bwMode="auto">
          <a:xfrm>
            <a:off x="1692275" y="4365625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68" name="Line 29"/>
          <p:cNvSpPr>
            <a:spLocks noChangeShapeType="1"/>
          </p:cNvSpPr>
          <p:nvPr/>
        </p:nvSpPr>
        <p:spPr bwMode="auto">
          <a:xfrm>
            <a:off x="1763713" y="3429000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69" name="Line 30"/>
          <p:cNvSpPr>
            <a:spLocks noChangeShapeType="1"/>
          </p:cNvSpPr>
          <p:nvPr/>
        </p:nvSpPr>
        <p:spPr bwMode="auto">
          <a:xfrm>
            <a:off x="1692275" y="2636838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70" name="Line 31"/>
          <p:cNvSpPr>
            <a:spLocks noChangeShapeType="1"/>
          </p:cNvSpPr>
          <p:nvPr/>
        </p:nvSpPr>
        <p:spPr bwMode="auto">
          <a:xfrm flipV="1">
            <a:off x="1476375" y="1989138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71" name="Line 32"/>
          <p:cNvSpPr>
            <a:spLocks noChangeShapeType="1"/>
          </p:cNvSpPr>
          <p:nvPr/>
        </p:nvSpPr>
        <p:spPr bwMode="auto">
          <a:xfrm>
            <a:off x="1476375" y="1989138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31772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2636838"/>
            <a:ext cx="1501775" cy="2089150"/>
          </a:xfrm>
          <a:prstGeom prst="rect">
            <a:avLst/>
          </a:prstGeom>
          <a:noFill/>
          <a:ln w="38100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TC101859861[[fn=Выставка]]</Template>
  <TotalTime>3668</TotalTime>
  <Words>1591</Words>
  <Application>Microsoft Office PowerPoint</Application>
  <PresentationFormat>Экран (4:3)</PresentationFormat>
  <Paragraphs>328</Paragraphs>
  <Slides>32</Slides>
  <Notes>18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32</vt:i4>
      </vt:variant>
    </vt:vector>
  </HeadingPairs>
  <TitlesOfParts>
    <vt:vector size="35" baseType="lpstr">
      <vt:lpstr>Оформление по умолчанию</vt:lpstr>
      <vt:lpstr>Photo Editor Photo</vt:lpstr>
      <vt:lpstr>Диаграмма Microsoft Excel</vt:lpstr>
      <vt:lpstr>Презентация PowerPoint</vt:lpstr>
      <vt:lpstr>Стратегические задачи развития       здравоохранения до 2020 года определены  </vt:lpstr>
      <vt:lpstr>Основные  направления развития системы здравоохранения</vt:lpstr>
      <vt:lpstr>ГБУЗ Самарской области  «Самарская   Городская клиническая поликлиника №15»</vt:lpstr>
      <vt:lpstr>1996 год: внедрение института врача  общей практики </vt:lpstr>
      <vt:lpstr>Сестринское дело является важнейшей составной частью системы здравоохранения, располагающей значительными кадровыми ресурсами</vt:lpstr>
      <vt:lpstr>Организация самостоятельной деятельности медицинской сестры потребовала :</vt:lpstr>
      <vt:lpstr>Презентация PowerPoint</vt:lpstr>
      <vt:lpstr>Процессы, ответственность за ведение которых полностью возложена на медицинских сестер</vt:lpstr>
      <vt:lpstr>Самостоятельный прием пациентов медицинской сестрой осуществляется в специально оснащенных кабинетах.              Прием осуществляется параллельно с приемом врача</vt:lpstr>
      <vt:lpstr>Формирование потоков пациентов на самостоятельный прием медицинских сестер </vt:lpstr>
      <vt:lpstr>Презентация PowerPoint</vt:lpstr>
      <vt:lpstr>Электронный вариант анкеты по выявлению факторов риска</vt:lpstr>
      <vt:lpstr>Динамика регистрации факторов риска развития хронических неинфекционных  заболеваний</vt:lpstr>
      <vt:lpstr>Динамика регистрации АГ и её осложнений</vt:lpstr>
      <vt:lpstr>Анкета по диспансеризации  с заключением (приказ от 03.12.2012г №1006н) </vt:lpstr>
      <vt:lpstr>Эффективность реализации мероприятий в рамках проведения диспансеризации определенных категорий граждан                                                              (приказ МЗ РФ № 1006н от 12.12.2012)</vt:lpstr>
      <vt:lpstr>Презентация PowerPoint</vt:lpstr>
      <vt:lpstr>Роль медицинской сестры в реализации лечебно-диагностического процесса  </vt:lpstr>
      <vt:lpstr>Эффективность деятельности медицинских сестер  на самостоятельном приеме</vt:lpstr>
      <vt:lpstr>Презентация PowerPoint</vt:lpstr>
      <vt:lpstr>Презентация PowerPoint</vt:lpstr>
      <vt:lpstr>Эффективность самостоятельного приема  медицинских сестер врачей-специалистов</vt:lpstr>
      <vt:lpstr>Выписка рецептов</vt:lpstr>
      <vt:lpstr>Дифференцированный подход к оплате труда  медицинских сестер </vt:lpstr>
      <vt:lpstr>Дифференцированный подход к оплате труда медицинских сестер ОВОП № 2  ГБУЗ СО СГКП № 15 (руб., март 2014 г.)</vt:lpstr>
      <vt:lpstr>Лауреаты ежегодной общественной премии «Признание»</vt:lpstr>
      <vt:lpstr>Наши достижения</vt:lpstr>
      <vt:lpstr>Презентация PowerPoint</vt:lpstr>
      <vt:lpstr>Проблемы развития  сестринского дела</vt:lpstr>
      <vt:lpstr>Перспективы развития  сестринского дела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nim</dc:creator>
  <cp:lastModifiedBy>Doomer</cp:lastModifiedBy>
  <cp:revision>320</cp:revision>
  <cp:lastPrinted>1601-01-01T00:00:00Z</cp:lastPrinted>
  <dcterms:created xsi:type="dcterms:W3CDTF">1601-01-01T00:00:00Z</dcterms:created>
  <dcterms:modified xsi:type="dcterms:W3CDTF">2014-11-12T17:12:52Z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