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>
      <p:cViewPr>
        <p:scale>
          <a:sx n="66" d="100"/>
          <a:sy n="66" d="100"/>
        </p:scale>
        <p:origin x="-1613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42;&#1089;&#1077;&#1088;&#1086;&#1089;.%20&#1082;&#1086;&#1085;&#1092;.%2031.10\&#1055;&#1088;&#1077;&#1079;&#1077;&#1085;&#1090;&#1072;&#1094;&#1080;&#1080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70C0"/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156109360168553E-2"/>
          <c:y val="2.3592090838635064E-2"/>
          <c:w val="0.88740185893027512"/>
          <c:h val="0.52791306320716691"/>
        </c:manualLayout>
      </c:layout>
      <c:bar3D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1.60335720273505E-2"/>
                  <c:y val="-4.6748487115889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406364398446085E-2"/>
                  <c:y val="-2.54991747904851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406364398446189E-2"/>
                  <c:y val="-4.24986246508085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Лист1!$A$1:$A$3</c:f>
              <c:strCache>
                <c:ptCount val="3"/>
                <c:pt idx="0">
                  <c:v>имеют хронические неинфекционные заболевания</c:v>
                </c:pt>
                <c:pt idx="1">
                  <c:v>имеют высокий риск смерти в результате сердечно-сосудистой патологии </c:v>
                </c:pt>
                <c:pt idx="2">
                  <c:v>поставлены на диспансерный учет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0.44000000000000006</c:v>
                </c:pt>
                <c:pt idx="1">
                  <c:v>0.23</c:v>
                </c:pt>
                <c:pt idx="2">
                  <c:v>0.43000000000000005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8714624"/>
        <c:axId val="89105536"/>
        <c:axId val="0"/>
      </c:bar3DChart>
      <c:catAx>
        <c:axId val="88714624"/>
        <c:scaling>
          <c:orientation val="minMax"/>
        </c:scaling>
        <c:delete val="1"/>
        <c:axPos val="b"/>
        <c:majorTickMark val="out"/>
        <c:minorTickMark val="none"/>
        <c:tickLblPos val="none"/>
        <c:crossAx val="89105536"/>
        <c:crosses val="autoZero"/>
        <c:auto val="1"/>
        <c:lblAlgn val="ctr"/>
        <c:lblOffset val="100"/>
        <c:noMultiLvlLbl val="0"/>
      </c:catAx>
      <c:valAx>
        <c:axId val="89105536"/>
        <c:scaling>
          <c:orientation val="minMax"/>
        </c:scaling>
        <c:delete val="0"/>
        <c:axPos val="l"/>
        <c:majorGridlines>
          <c:spPr>
            <a:ln>
              <a:solidFill>
                <a:srgbClr val="0070C0"/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ln>
            <a:solidFill>
              <a:srgbClr val="0070C0"/>
            </a:solidFill>
          </a:ln>
        </c:spPr>
        <c:txPr>
          <a:bodyPr/>
          <a:lstStyle/>
          <a:p>
            <a:pPr>
              <a:defRPr sz="2200" b="1"/>
            </a:pPr>
            <a:endParaRPr lang="ru-RU"/>
          </a:p>
        </c:txPr>
        <c:crossAx val="88714624"/>
        <c:crosses val="autoZero"/>
        <c:crossBetween val="between"/>
        <c:majorUnit val="0.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omskzdrav.ru/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49244" y="566678"/>
            <a:ext cx="8087252" cy="2862322"/>
          </a:xfrm>
          <a:prstGeom prst="rect">
            <a:avLst/>
          </a:prstGeom>
          <a:effectLst>
            <a:outerShdw blurRad="50800" dist="762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ru-RU" sz="4500" b="1" dirty="0">
                <a:solidFill>
                  <a:schemeClr val="tx2">
                    <a:lumMod val="75000"/>
                  </a:schemeClr>
                </a:solidFill>
              </a:rPr>
              <a:t>Первичная медико-санитарная помощь как основной инструмент в достижении здоровья </a:t>
            </a:r>
            <a:r>
              <a:rPr lang="ru-RU" sz="4500" b="1" dirty="0" smtClean="0">
                <a:solidFill>
                  <a:schemeClr val="tx2">
                    <a:lumMod val="75000"/>
                  </a:schemeClr>
                </a:solidFill>
              </a:rPr>
              <a:t>нации</a:t>
            </a:r>
            <a:endParaRPr lang="ru-RU" sz="45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048597"/>
            <a:ext cx="590756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Плеханова </a:t>
            </a:r>
            <a:r>
              <a:rPr lang="ru-RU" sz="2600" b="1" i="1" dirty="0" err="1">
                <a:solidFill>
                  <a:schemeClr val="accent2">
                    <a:lumMod val="50000"/>
                  </a:schemeClr>
                </a:solidFill>
              </a:rPr>
              <a:t>Г.В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.,</a:t>
            </a:r>
            <a:endParaRPr lang="ru-RU" sz="2600" i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заместитель главного врача</a:t>
            </a:r>
            <a:endParaRPr lang="ru-RU" sz="2600" i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по поликлиническому разделу работы</a:t>
            </a:r>
            <a:endParaRPr lang="ru-RU" sz="2600" i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БУЗОО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«ОКБ»,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г. Омск</a:t>
            </a:r>
            <a:endParaRPr lang="ru-RU" sz="2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800px-Flag-map_of_Russi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992451"/>
            <a:ext cx="3600400" cy="2092733"/>
          </a:xfrm>
          <a:prstGeom prst="rect">
            <a:avLst/>
          </a:prstGeom>
          <a:noFill/>
        </p:spPr>
      </p:pic>
      <p:pic>
        <p:nvPicPr>
          <p:cNvPr id="1030" name="Picture 6" descr="C:\Users\User\Desktop\Без имени-1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79" t="52919" r="28181" b="24401"/>
          <a:stretch>
            <a:fillRect/>
          </a:stretch>
        </p:blipFill>
        <p:spPr bwMode="auto">
          <a:xfrm>
            <a:off x="755950" y="4408084"/>
            <a:ext cx="460701" cy="345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2389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Третий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уровень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системы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211960" y="1124744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066072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учреждения, в которых граждане могут получить плановую специализированную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             и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высокотехнологичную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медицинскую помощь</a:t>
            </a:r>
            <a:endParaRPr lang="ru-RU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Sveta\Desktop\4897293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8683" y="4222328"/>
            <a:ext cx="3414397" cy="2375024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veta\Desktop\1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2978" y="4211932"/>
            <a:ext cx="3375026" cy="2385420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5590" y="188640"/>
            <a:ext cx="419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«Дорожная  карта» </a:t>
            </a:r>
          </a:p>
        </p:txBody>
      </p:sp>
      <p:pic>
        <p:nvPicPr>
          <p:cNvPr id="9219" name="Picture 3" descr="C:\Users\Sveta\Desktop\health2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419401"/>
            <a:ext cx="2902636" cy="181562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Sveta\Desktop\e5031bde742798b4cda9e690091619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3419401"/>
            <a:ext cx="2952329" cy="1960531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735648"/>
            <a:ext cx="79673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повышение качества медицинской помощи на основе повышения эффективности деятельности медицинских работников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211960" y="980728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18" name="Picture 2" descr="C:\Users\Sveta\Desktop\f4dc5d548331368d7a0e79494de87cf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969268"/>
            <a:ext cx="3126515" cy="170537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-27384"/>
            <a:ext cx="79208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Общероссийские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целевые показатели здоровья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371974"/>
              </p:ext>
            </p:extLst>
          </p:nvPr>
        </p:nvGraphicFramePr>
        <p:xfrm>
          <a:off x="611560" y="476672"/>
          <a:ext cx="8532441" cy="6302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1944216"/>
                <a:gridCol w="648072"/>
                <a:gridCol w="720080"/>
                <a:gridCol w="720080"/>
                <a:gridCol w="720080"/>
                <a:gridCol w="648072"/>
                <a:gridCol w="683569"/>
              </a:tblGrid>
              <a:tr h="3552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целевого показателя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Единица измерения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2013г.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2014г.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2015г.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2016 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2018г.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4965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Ожидаемая продолжительность жизни при рождении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лет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70,8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71,6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72,2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72,7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73,4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74</a:t>
                      </a:r>
                      <a:endParaRPr lang="ru-RU" sz="1400" b="1" dirty="0"/>
                    </a:p>
                  </a:txBody>
                  <a:tcPr/>
                </a:tc>
              </a:tr>
              <a:tr h="22301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Смертность</a:t>
                      </a:r>
                      <a:r>
                        <a:rPr lang="ru-RU" sz="1400" b="1" baseline="0" dirty="0" smtClean="0"/>
                        <a:t> от всех причин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 1000 населения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11,8</a:t>
                      </a:r>
                      <a:endParaRPr lang="ru-RU" sz="1400" b="1" dirty="0"/>
                    </a:p>
                  </a:txBody>
                  <a:tcPr/>
                </a:tc>
              </a:tr>
              <a:tr h="54965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Материнская смертность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случаев на 100 тыс. </a:t>
                      </a:r>
                      <a:r>
                        <a:rPr lang="ru-RU" sz="1400" b="1" dirty="0" err="1" smtClean="0"/>
                        <a:t>родивш</a:t>
                      </a:r>
                      <a:r>
                        <a:rPr lang="ru-RU" sz="1400" b="1" dirty="0" smtClean="0"/>
                        <a:t>. живыми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15,9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15,9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15,8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15,7</a:t>
                      </a:r>
                      <a:endParaRPr lang="ru-RU" sz="1400" b="1" dirty="0"/>
                    </a:p>
                  </a:txBody>
                  <a:tcPr/>
                </a:tc>
              </a:tr>
              <a:tr h="37346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Младенческая</a:t>
                      </a:r>
                      <a:r>
                        <a:rPr lang="ru-RU" sz="1400" b="1" baseline="0" dirty="0" smtClean="0"/>
                        <a:t> смертность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случаев на 1000  </a:t>
                      </a:r>
                      <a:r>
                        <a:rPr lang="ru-RU" sz="1400" b="1" dirty="0" err="1" smtClean="0"/>
                        <a:t>родивш</a:t>
                      </a:r>
                      <a:r>
                        <a:rPr lang="ru-RU" sz="1400" b="1" dirty="0" smtClean="0"/>
                        <a:t>. живыми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7,5</a:t>
                      </a:r>
                      <a:endParaRPr lang="ru-RU" sz="1400" b="1" dirty="0"/>
                    </a:p>
                  </a:txBody>
                  <a:tcPr/>
                </a:tc>
              </a:tr>
              <a:tr h="54965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Смертность детей в возрасте 0-17 лет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случаев на 10 тыс. населения соотв. возраста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8,1</a:t>
                      </a:r>
                      <a:endParaRPr lang="ru-RU" sz="1400" b="1" dirty="0"/>
                    </a:p>
                  </a:txBody>
                  <a:tcPr/>
                </a:tc>
              </a:tr>
              <a:tr h="300176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Смертность от болезней системы кровообращения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 100 тыс. населения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721,7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706,6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691,7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677,2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663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649,4</a:t>
                      </a:r>
                      <a:endParaRPr lang="ru-RU" sz="1400" b="1" dirty="0"/>
                    </a:p>
                  </a:txBody>
                  <a:tcPr/>
                </a:tc>
              </a:tr>
              <a:tr h="35808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Смертность от ДТП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 100 тыс. населения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10,6</a:t>
                      </a:r>
                      <a:endParaRPr lang="ru-RU" sz="1400" b="1" dirty="0"/>
                    </a:p>
                  </a:txBody>
                  <a:tcPr/>
                </a:tc>
              </a:tr>
              <a:tr h="56000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Смертность от </a:t>
                      </a:r>
                      <a:r>
                        <a:rPr lang="ru-RU" sz="1400" b="1" dirty="0" err="1" smtClean="0"/>
                        <a:t>новообра-зований</a:t>
                      </a:r>
                      <a:r>
                        <a:rPr lang="ru-RU" sz="1400" b="1" dirty="0" smtClean="0"/>
                        <a:t> (в том числе, от злокачественных)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-»»-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199,4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197,8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196,1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194,4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192,8</a:t>
                      </a:r>
                      <a:endParaRPr lang="ru-RU" sz="14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indent="0"/>
                      <a:r>
                        <a:rPr lang="ru-RU" sz="1400" b="1" dirty="0" smtClean="0"/>
                        <a:t>Смертность от ТБ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-»»-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11,8</a:t>
                      </a:r>
                      <a:endParaRPr lang="ru-RU" sz="14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Заболеваемость ТБ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-»»-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64,56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60,34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56,12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51,9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47,68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43,46</a:t>
                      </a:r>
                      <a:endParaRPr lang="ru-RU" sz="1400" b="1" dirty="0"/>
                    </a:p>
                  </a:txBody>
                  <a:tcPr/>
                </a:tc>
              </a:tr>
              <a:tr h="54965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Доля выездов бригад </a:t>
                      </a:r>
                      <a:r>
                        <a:rPr lang="ru-RU" sz="1400" b="1" dirty="0" err="1" smtClean="0"/>
                        <a:t>СМП</a:t>
                      </a:r>
                      <a:r>
                        <a:rPr lang="ru-RU" sz="1400" b="1" baseline="0" dirty="0" smtClean="0"/>
                        <a:t> со временем </a:t>
                      </a:r>
                      <a:r>
                        <a:rPr lang="ru-RU" sz="1400" b="1" baseline="0" dirty="0" err="1" smtClean="0"/>
                        <a:t>доезда</a:t>
                      </a:r>
                      <a:r>
                        <a:rPr lang="ru-RU" sz="1400" b="1" baseline="0" dirty="0" smtClean="0"/>
                        <a:t> до больного менее 20 мин.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84,7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85,5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86,;4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87,2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88,1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89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8441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Амбулаторно-поликлиническая помощь </a:t>
            </a:r>
          </a:p>
        </p:txBody>
      </p:sp>
      <p:pic>
        <p:nvPicPr>
          <p:cNvPr id="10243" name="Picture 3" descr="C:\Users\Sveta\Desktop\kardio2_b7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9968" y="1124744"/>
            <a:ext cx="3332661" cy="2334733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Sveta\Desktop\big_418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9056" y="3168202"/>
            <a:ext cx="3390694" cy="233286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5517232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самый массовый вид лечебно-профилактической помощи населению</a:t>
            </a:r>
          </a:p>
        </p:txBody>
      </p:sp>
      <p:pic>
        <p:nvPicPr>
          <p:cNvPr id="10245" name="Picture 5" descr="C:\Users\Sveta\Desktop\103-1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435" y="1036300"/>
            <a:ext cx="3332660" cy="233286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8230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Первичная медико-санитарная помощь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594247"/>
            <a:ext cx="49878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Основной принцип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</a:p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территориально-участковый</a:t>
            </a:r>
            <a:endParaRPr lang="ru-RU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8274" y="3129349"/>
            <a:ext cx="526589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В качестве норматива объема медицинской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помощи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введены посещения с профилактической целью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и по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оказанию паллиативной и неотложной  медицинской помощи</a:t>
            </a:r>
          </a:p>
        </p:txBody>
      </p:sp>
      <p:pic>
        <p:nvPicPr>
          <p:cNvPr id="11266" name="Picture 2" descr="C:\Users\Sveta\Desktop\115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5575" y="3789040"/>
            <a:ext cx="2738913" cy="203175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veta\Desktop\employment_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481" y="1412776"/>
            <a:ext cx="2736304" cy="205222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16632"/>
            <a:ext cx="34842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Профилактика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83529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осуществление мероприятий </a:t>
            </a:r>
            <a:endParaRPr lang="ru-RU" sz="3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по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предупреждению и раннему выявлению заболеваний, в том числе предупреждению социально-значимых заболеваний </a:t>
            </a:r>
            <a:endParaRPr lang="ru-RU" sz="3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борьбе с ними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211960" y="908720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290" name="Picture 2" descr="C:\Users\Sveta\Desktop\dgb-8470-4-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275094"/>
            <a:ext cx="3096344" cy="232225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cvmr-mzo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275094"/>
            <a:ext cx="3096344" cy="232225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16632"/>
            <a:ext cx="53323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Законодательные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акты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016724"/>
            <a:ext cx="82089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4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Федеральный закон № 15 от 23.02.2013 г. «Об охране здоровья граждан от воздействия окружающего табачного дыма и последствий потребления табака»;</a:t>
            </a:r>
          </a:p>
          <a:p>
            <a:pPr marL="342900" indent="-342900">
              <a:spcAft>
                <a:spcPts val="24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Федеральный закон № 365 от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21.12.2013 г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«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 внесении изменений в отдельные законодательные акты РФ в связи с усилением уголовной и административной ответственности за нарушения в сфере производства и оборота этилового спирта, алкогольной и спиртосодержащей продукции»;</a:t>
            </a:r>
          </a:p>
          <a:p>
            <a:pPr marL="342900" indent="-342900">
              <a:spcAft>
                <a:spcPts val="24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Федеральный закон № 120 от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07.06.2013 г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«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 внесении изменений в отдельные законодательные акты РФ по вопросам профилактики незаконного потребления наркотических средств и психотропных веществ».</a:t>
            </a:r>
          </a:p>
        </p:txBody>
      </p:sp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16632"/>
            <a:ext cx="5442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Диспансеризация населения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80728"/>
            <a:ext cx="83675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</a:rPr>
              <a:t>Основная цель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- выявление хронических неинфекционных заболеваний, являющихся основной причиной инвалидности и преждевременной смертности населения  Российской Федерации, основных  факторов риска и развития.</a:t>
            </a:r>
          </a:p>
        </p:txBody>
      </p:sp>
      <p:pic>
        <p:nvPicPr>
          <p:cNvPr id="13314" name="Picture 2" descr="C:\Users\Sveta\Desktop\f186eaff022dfeb0e9e0addf97412ff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954" y="4302534"/>
            <a:ext cx="3035950" cy="227696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Sveta\Desktop\060820120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7754" y="4365104"/>
            <a:ext cx="2992579" cy="2244434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Sveta\Desktop\5daf50d1-ace0-4110-999b-ae0b7dba9b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250" y="3816334"/>
            <a:ext cx="3035950" cy="227696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5940" y="116632"/>
            <a:ext cx="637842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Итоги диспансеризации в 2013 г.</a:t>
            </a:r>
            <a:endParaRPr lang="ru-RU" sz="3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169762"/>
              </p:ext>
            </p:extLst>
          </p:nvPr>
        </p:nvGraphicFramePr>
        <p:xfrm>
          <a:off x="251520" y="764704"/>
          <a:ext cx="871296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4196636"/>
            <a:ext cx="2592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имеют хронические неинфекционные заболевания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4196636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имеют высокий риск смерти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результате сердечно-сосудистой патологии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84257" y="4231834"/>
            <a:ext cx="22481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поставлены на диспансерный учет</a:t>
            </a:r>
          </a:p>
        </p:txBody>
      </p:sp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28826"/>
            <a:ext cx="66508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Выездные формы работы</a:t>
            </a:r>
          </a:p>
        </p:txBody>
      </p:sp>
      <p:pic>
        <p:nvPicPr>
          <p:cNvPr id="21506" name="Picture 2" descr="C:\Users\Sveta\Desktop\stomatolog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143472"/>
            <a:ext cx="3960575" cy="2970431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Sveta\Desktop\7facb9905ce947a6e1fcb3fc22ec18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04219"/>
            <a:ext cx="4232571" cy="280985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Sveta\Desktop\DSC07106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37557"/>
            <a:ext cx="4209709" cy="2363451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0439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Государственная  программа «Развитие здравоохранения»</a:t>
            </a:r>
          </a:p>
        </p:txBody>
      </p:sp>
      <p:pic>
        <p:nvPicPr>
          <p:cNvPr id="2050" name="Picture 2" descr="C:\Users\Sveta\Desktop\600px-Coat_of_Arms_of_the_Russian_Federation_2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93154"/>
            <a:ext cx="1182554" cy="12948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a\Desktop\253145-live-surgery-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060848"/>
            <a:ext cx="2856791" cy="386230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veta\Desktop\2186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17490"/>
            <a:ext cx="3866654" cy="257560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7ed2124c32e52faacae11874f80bad8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077072"/>
            <a:ext cx="3866654" cy="257919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20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9987"/>
            <a:ext cx="83164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err="1">
                <a:solidFill>
                  <a:schemeClr val="accent2">
                    <a:lumMod val="50000"/>
                  </a:schemeClr>
                </a:solidFill>
              </a:rPr>
              <a:t>Стационарозамещающие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 формы оказания медицинской помощи</a:t>
            </a:r>
          </a:p>
        </p:txBody>
      </p:sp>
      <p:pic>
        <p:nvPicPr>
          <p:cNvPr id="20481" name="Picture 1" descr="C:\Users\Sveta\Desktop\b_2010-01-28_1264733677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4149080"/>
            <a:ext cx="3705583" cy="244954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C:\Users\Sveta\Desktop\600_8567522eaf7fd27cfe5f91747ddbbe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401" y="1484784"/>
            <a:ext cx="3705583" cy="242590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Sveta\Desktop\bolnic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276872"/>
            <a:ext cx="3705583" cy="244573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32"/>
            <a:ext cx="83164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Организация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 кабинетов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неотложной медицинской помощи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13384" y="2330877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комплектация укладками для оказания неотложной медицинской помощи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493898" y="1340768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9457" name="Picture 1" descr="C:\Users\Sveta\Desktop\DETAIL_PICTURE__7581145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6168" y="3562802"/>
            <a:ext cx="3590811" cy="297790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Sveta\Desktop\17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3591" y="3562802"/>
            <a:ext cx="4132202" cy="297790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9987"/>
            <a:ext cx="82809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Улучшение доступности медицинской помощи для населения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7287" y="2404045"/>
            <a:ext cx="83272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организация предварительной записи на прием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к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врачам различных специальностей  посредством  многоканальной телефонной связи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283968" y="1484784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433" name="Picture 1" descr="C:\Users\Sveta\Desktop\zapis-na-priyom-k-vrachu-po-telefonu-zanesenie-dannyh-v-kompyuter-mdash-neobhodimye-usloviya-uluchsheniya-raboty-registratur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031" y="3933056"/>
            <a:ext cx="3881532" cy="258898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Sveta\Desktop\77df7a7d1a333dea87cc5a7a24bfa2c8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273" y="3933056"/>
            <a:ext cx="3893207" cy="258898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9" y="129987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Информатизация</a:t>
            </a:r>
          </a:p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системы здравоохранения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9" y="2132856"/>
            <a:ext cx="83164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запись на прием к врачу в электронном  виде (система «Электронная регистратура»)                            на информационно-справочном портале              «Омское здравоохранение»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www.omskzdrav.ru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512180" y="1340768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409" name="Picture 1" descr="C:\Users\Sveta\Desktop\Новый рисунок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3246" y="4057992"/>
            <a:ext cx="5385619" cy="261136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9" y="129987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Информатизация</a:t>
            </a:r>
          </a:p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системы здравоохранения</a:t>
            </a:r>
          </a:p>
        </p:txBody>
      </p:sp>
      <p:pic>
        <p:nvPicPr>
          <p:cNvPr id="16385" name="Picture 1" descr="C:\Users\Sveta\Desktop\image685685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411" y="3068960"/>
            <a:ext cx="6167273" cy="349478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40336" y="2276872"/>
            <a:ext cx="5367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информационные киоски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211960" y="1412776"/>
            <a:ext cx="563876" cy="79208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637546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Кабинеты доврачебной помощи</a:t>
            </a:r>
          </a:p>
        </p:txBody>
      </p:sp>
      <p:pic>
        <p:nvPicPr>
          <p:cNvPr id="15361" name="Picture 1" descr="C:\Users\Sveta\Desktop\tonometriya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7403" y="1014417"/>
            <a:ext cx="3563888" cy="270261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Sveta\Desktop\kak_vybrat_rostom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625" y="997572"/>
            <a:ext cx="3613853" cy="541654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Sveta\Desktop\alzheimers-blood-tes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824" y="4005064"/>
            <a:ext cx="3613584" cy="240905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192" y="116632"/>
            <a:ext cx="82562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Удовлетворенность населения оказанием первичной медико-санитарной помощи </a:t>
            </a:r>
          </a:p>
        </p:txBody>
      </p:sp>
      <p:pic>
        <p:nvPicPr>
          <p:cNvPr id="14338" name="Picture 2" descr="C:\Users\Sveta\Desktop\4561806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9923" y="3284984"/>
            <a:ext cx="4447247" cy="333543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Picture 1" descr="C:\Users\Sveta\Desktop\Senior_Special_Ca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92" y="1556792"/>
            <a:ext cx="4662938" cy="310862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346265"/>
            <a:ext cx="8087252" cy="938719"/>
          </a:xfrm>
          <a:prstGeom prst="rect">
            <a:avLst/>
          </a:prstGeom>
          <a:effectLst>
            <a:outerShdw blurRad="50800" dist="762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chemeClr val="tx2">
                    <a:lumMod val="50000"/>
                  </a:schemeClr>
                </a:solidFill>
              </a:rPr>
              <a:t>Благодарю за внимание!</a:t>
            </a:r>
            <a:endParaRPr lang="ru-RU" sz="55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09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6016" y="83446"/>
            <a:ext cx="7200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chemeClr val="accent2">
                    <a:lumMod val="50000"/>
                  </a:schemeClr>
                </a:solidFill>
              </a:rPr>
              <a:t>Государственная  программа </a:t>
            </a:r>
            <a:endParaRPr lang="ru-RU" sz="29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2900" b="1" dirty="0">
                <a:solidFill>
                  <a:schemeClr val="accent2">
                    <a:lumMod val="50000"/>
                  </a:schemeClr>
                </a:solidFill>
              </a:rPr>
              <a:t>Развитие здравоохранения»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451660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обеспечение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доступности медицинской помощи и повышение эффективности медицинских услуг, объемы,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виды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и качество которых должны соответствовать уровню заболеваемости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и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потребностям населения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,                                        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передовым достижениям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медицинской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науки.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20212" y="1362834"/>
            <a:ext cx="4392488" cy="770022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426142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Целевая установка</a:t>
            </a:r>
            <a:endParaRPr lang="ru-RU" sz="3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C:\Users\Sveta\Desktop\600px-Coat_of_Arms_of_the_Russian_Federation_2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895641" cy="9807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veta\Desktop\1ef86b7c-c970-4b46-b26a-edbe376e6a8a_LAR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713" y="4509120"/>
            <a:ext cx="3241835" cy="2160240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17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5914" y="35913"/>
            <a:ext cx="4642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Задачи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программы: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719400"/>
            <a:ext cx="842493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обеспечение приоритета профилактики в сфере охраны здоровья и развития первичной медико-санитарной помощи; </a:t>
            </a:r>
            <a:endParaRPr lang="ru-RU" sz="25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Aft>
                <a:spcPts val="12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повышение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эффективности оказания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специализированной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медицинской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и скорой медицинской помощи,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медицинской эвакуации;</a:t>
            </a:r>
          </a:p>
          <a:p>
            <a:pPr marL="342900" lvl="0" indent="-342900">
              <a:spcAft>
                <a:spcPts val="12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развитие и внедрение инновационных методов диагностики, профилактики и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лечения и основ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персонализированной медицины; </a:t>
            </a:r>
          </a:p>
          <a:p>
            <a:pPr marL="342900" indent="-342900">
              <a:spcAft>
                <a:spcPts val="12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повышение эффективности службы родовспоможения и детства; </a:t>
            </a:r>
            <a:endParaRPr lang="ru-RU" sz="25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Aft>
                <a:spcPts val="12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развитие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медицинской реабилитации населения и совершенствование системы санаторно-курортного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лечения;</a:t>
            </a:r>
            <a:endParaRPr lang="ru-R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7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5914" y="35913"/>
            <a:ext cx="464239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>
                <a:solidFill>
                  <a:schemeClr val="accent2">
                    <a:lumMod val="50000"/>
                  </a:schemeClr>
                </a:solidFill>
              </a:rPr>
              <a:t>Задачи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</a:rPr>
              <a:t>программы: </a:t>
            </a:r>
            <a:endParaRPr lang="ru-RU" sz="3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811733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8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обеспечение медицинской помощью неизлечимых больных, в том числе детей;</a:t>
            </a:r>
          </a:p>
          <a:p>
            <a:pPr marL="342900" lvl="0" indent="-342900">
              <a:spcAft>
                <a:spcPts val="18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обеспечение системы здравоохранения высококвалифицированными и мотивированными кадрами; </a:t>
            </a:r>
          </a:p>
          <a:p>
            <a:pPr marL="342900" lvl="0" indent="-342900">
              <a:spcAft>
                <a:spcPts val="18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повышение роли РФ в глобальном здравоохранении;</a:t>
            </a:r>
          </a:p>
          <a:p>
            <a:pPr marL="342900" lvl="0" indent="-342900">
              <a:spcAft>
                <a:spcPts val="18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повышение эффективности и прозрачности контрольно-надзорных функций в сфере охраны здоровья; </a:t>
            </a:r>
          </a:p>
          <a:p>
            <a:pPr marL="342900" lvl="0" indent="-342900">
              <a:spcAft>
                <a:spcPts val="18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медико-биологическое обеспечение охраны здоровья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137017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4624"/>
            <a:ext cx="78488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Программы модернизации </a:t>
            </a:r>
            <a:endParaRPr lang="ru-RU" sz="3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</a:rPr>
              <a:t>развития здравоохранения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484784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Создание условий для оказания качественной медицинской помощи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25318" y="3109496"/>
            <a:ext cx="2592288" cy="770022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03244" y="3102059"/>
            <a:ext cx="26428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трёхуровневая система</a:t>
            </a:r>
          </a:p>
        </p:txBody>
      </p:sp>
      <p:pic>
        <p:nvPicPr>
          <p:cNvPr id="4098" name="Picture 2" descr="C:\Users\Sveta\Desktop\crowd-of-people-h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88365"/>
            <a:ext cx="1296144" cy="1224493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veta\Desktop\JEkologiya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339374"/>
            <a:ext cx="1240855" cy="1620984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veta\Desktop\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673" y="5101310"/>
            <a:ext cx="1529407" cy="1413919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veta\Desktop\80757772_0_7809b_4274cd26_XLjpg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4607111"/>
            <a:ext cx="2353727" cy="1355050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veta\Desktop\0_a0f5f_1e9abb1_XL.pn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2996952"/>
            <a:ext cx="2305694" cy="1100174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4427984" y="2315781"/>
            <a:ext cx="327725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2569316" y="3176580"/>
            <a:ext cx="327725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 flipH="1">
            <a:off x="6152879" y="3248588"/>
            <a:ext cx="327725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flipV="1">
            <a:off x="4388291" y="4302529"/>
            <a:ext cx="327725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8900000" flipV="1">
            <a:off x="5682209" y="4123784"/>
            <a:ext cx="327725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2700000" flipH="1" flipV="1">
            <a:off x="3061868" y="4175739"/>
            <a:ext cx="327725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17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620688"/>
            <a:ext cx="4968552" cy="5450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«…данная </a:t>
            </a: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система  призвана устранить преобладание "неадекватно расширенной" и "выполняющей социальные функции" стационарной сети,  восстанавливать  и обновлять первичное амбулаторное звено и создать эффективную структуру стационарной 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помощи«…»</a:t>
            </a:r>
            <a:endParaRPr lang="ru-RU" sz="27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Sveta\Desktop\5125.Сковрцова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007" y="788511"/>
            <a:ext cx="3080925" cy="3960440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820959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</a:rPr>
              <a:t>В.И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 Скворцова,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министр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Здравоохранения РФ 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1426" y="190381"/>
            <a:ext cx="6088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Первый уровень системы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3" y="1559694"/>
            <a:ext cx="77768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учреждения, находящиеся в шаговой доступности от места жительства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296156" y="908720"/>
            <a:ext cx="471279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64097" y="3175808"/>
            <a:ext cx="81723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все виды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профилактики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и лечение самых распространенных заболеваний, не представляющих угрозы жизни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316283" y="2603813"/>
            <a:ext cx="471279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Sveta\Desktop\001_profilakti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797152"/>
            <a:ext cx="2571699" cy="1911630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veta\Desktop\ochere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960" y="4797152"/>
            <a:ext cx="2618803" cy="1964102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Второй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уровень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системы (межмуниципальный) 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637473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специально оснащенные и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укомплектованные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многопрофильные стационары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81289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лечение острых заболеваний и состояний: травм, инфарктов, инсультов и интоксикаций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296156" y="1340768"/>
            <a:ext cx="527872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316283" y="3035861"/>
            <a:ext cx="527872" cy="609163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Sveta\Desktop\palata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240" y="4725144"/>
            <a:ext cx="2825574" cy="188463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veta\Desktop\_MG_41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725144"/>
            <a:ext cx="2817392" cy="188463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763</Words>
  <Application>Microsoft Office PowerPoint</Application>
  <PresentationFormat>Экран (4:3)</PresentationFormat>
  <Paragraphs>172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Doomer</cp:lastModifiedBy>
  <cp:revision>108</cp:revision>
  <dcterms:created xsi:type="dcterms:W3CDTF">2014-10-24T15:28:38Z</dcterms:created>
  <dcterms:modified xsi:type="dcterms:W3CDTF">2014-11-12T17:12:03Z</dcterms:modified>
</cp:coreProperties>
</file>