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85" r:id="rId3"/>
    <p:sldId id="257" r:id="rId4"/>
    <p:sldId id="259" r:id="rId5"/>
    <p:sldId id="267" r:id="rId6"/>
    <p:sldId id="283" r:id="rId7"/>
    <p:sldId id="284" r:id="rId8"/>
    <p:sldId id="286" r:id="rId9"/>
    <p:sldId id="270" r:id="rId10"/>
    <p:sldId id="287" r:id="rId11"/>
    <p:sldId id="272" r:id="rId12"/>
    <p:sldId id="273" r:id="rId13"/>
    <p:sldId id="274" r:id="rId14"/>
    <p:sldId id="275" r:id="rId15"/>
    <p:sldId id="276" r:id="rId16"/>
    <p:sldId id="280" r:id="rId17"/>
    <p:sldId id="281" r:id="rId18"/>
    <p:sldId id="282" r:id="rId19"/>
    <p:sldId id="279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4C76F57-F4E5-4C54-8031-CCA52AEDCBCA}">
          <p14:sldIdLst>
            <p14:sldId id="278"/>
            <p14:sldId id="285"/>
            <p14:sldId id="257"/>
            <p14:sldId id="259"/>
            <p14:sldId id="267"/>
            <p14:sldId id="283"/>
            <p14:sldId id="284"/>
            <p14:sldId id="286"/>
            <p14:sldId id="270"/>
            <p14:sldId id="287"/>
            <p14:sldId id="272"/>
            <p14:sldId id="273"/>
            <p14:sldId id="274"/>
            <p14:sldId id="275"/>
            <p14:sldId id="276"/>
            <p14:sldId id="280"/>
            <p14:sldId id="281"/>
            <p14:sldId id="282"/>
            <p14:sldId id="279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3497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05" autoAdjust="0"/>
  </p:normalViewPr>
  <p:slideViewPr>
    <p:cSldViewPr>
      <p:cViewPr>
        <p:scale>
          <a:sx n="80" d="100"/>
          <a:sy n="80" d="100"/>
        </p:scale>
        <p:origin x="-1205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88B0000-7216-4E39-9C43-D6FDCD204842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0B1F153-BFE8-43CD-8463-63479B9EAA5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yandex.ru/yandsearch?source=wiz&amp;fp=0&amp;text=%D0%BC%D0%BE%D0%B1%D0%B8%D0%BB%D1%8C%D0%BD%D1%8B%D0%B5%20%D0%BF%D0%B0%D1%82%D1%80%D0%BE%D0%BD%D0%B0%D0%B6%D0%BD%D1%8B%D0%B5%20%D0%B1%D1%80%D0%B8%D0%B3%D0%B0%D0%B4%D1%8B%20%D0%B2%20%D0%BA%D0%B0%D1%80%D1%82%D0%B8%D0%BD%D0%BA%D0%B0%D1%85&amp;noreask=1&amp;pos=15&amp;lr=65&amp;rpt=simage&amp;uinfo=ww-1349-wh-673-fw-1124-fh-467-pd-1&amp;img_url=http://t2.ftcdn.net/jpg/00/13/42/63/400_F_13426368_K81MB8xFZmNjc6aolVfhLHbtYeWC9BfJ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hyperlink" Target="http://images.yandex.ru/yandsearch?text=%D0%BC%D0%BE%D0%B1%D0%B8%D0%BB%D1%8C%D0%BD%D1%8B%D0%B5%20%D0%BF%D0%B0%D1%82%D1%80%D0%BE%D0%BD%D0%B0%D0%B6%D0%BD%D1%8B%D0%B5%20%D0%B1%D1%80%D0%B8%D0%B3%D0%B0%D0%B4%D1%8B%20%D0%B2%20%D0%BA%D0%B0%D1%80%D1%82%D0%B8%D0%BD%D0%BA%D0%B0%D1%85&amp;img_url=http://www.mari-eparhia.ru/www/2007/fjhsgfahfg47628472647_36065740741.JPG&amp;pos=1&amp;rpt=simage&amp;lr=65&amp;noreask=1&amp;source=wiz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4423" cy="2232248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«</a:t>
            </a:r>
            <a:r>
              <a:rPr lang="ru-RU" sz="3200" b="1" dirty="0" smtClean="0">
                <a:solidFill>
                  <a:srgbClr val="FFFF00"/>
                </a:solidFill>
              </a:rPr>
              <a:t>Организации </a:t>
            </a:r>
            <a:r>
              <a:rPr lang="ru-RU" sz="3200" b="1" dirty="0">
                <a:solidFill>
                  <a:srgbClr val="FFFF00"/>
                </a:solidFill>
              </a:rPr>
              <a:t>работы мобильной патронажной сестринской бригады </a:t>
            </a:r>
            <a:r>
              <a:rPr lang="ru-RU" sz="3200" b="1" dirty="0" smtClean="0">
                <a:solidFill>
                  <a:srgbClr val="FFFF00"/>
                </a:solidFill>
              </a:rPr>
              <a:t/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на </a:t>
            </a:r>
            <a:r>
              <a:rPr lang="ru-RU" sz="3200" b="1" dirty="0">
                <a:solidFill>
                  <a:srgbClr val="FFFF00"/>
                </a:solidFill>
              </a:rPr>
              <a:t>территории Татарского района  </a:t>
            </a:r>
            <a:r>
              <a:rPr lang="ru-RU" sz="3200" b="1" dirty="0" smtClean="0">
                <a:solidFill>
                  <a:srgbClr val="FFFF00"/>
                </a:solidFill>
              </a:rPr>
              <a:t>Новосибирской области»</a:t>
            </a:r>
            <a:endParaRPr lang="ru-RU" sz="3200" dirty="0"/>
          </a:p>
        </p:txBody>
      </p:sp>
      <p:pic>
        <p:nvPicPr>
          <p:cNvPr id="2052" name="Picture 4" descr="C:\Documents and Settings\2040\Рабочий стол\ФОТО ЦРБ\104_PANA\P104091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5153" y="2996952"/>
            <a:ext cx="1547210" cy="2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1999" y="5270330"/>
            <a:ext cx="43274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ТАГАШЕВА ГАЛИНА АЛЕКСЕЕВНА 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 старшая медицинская сестра поликлинического отделения районной центральной больницы «им. 70-летия НСО» г. Татарска.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42" y="3116592"/>
            <a:ext cx="4355258" cy="314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505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16360" y="1268760"/>
            <a:ext cx="6096000" cy="2232247"/>
          </a:xfrm>
        </p:spPr>
        <p:txBody>
          <a:bodyPr/>
          <a:lstStyle/>
          <a:p>
            <a:r>
              <a:rPr lang="ru-RU" sz="2400" b="1" dirty="0"/>
              <a:t>расходным материалом </a:t>
            </a:r>
            <a:r>
              <a:rPr lang="ru-RU" sz="2400" b="1" dirty="0" smtClean="0"/>
              <a:t>,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медицинском оборудовании, </a:t>
            </a:r>
            <a:endParaRPr lang="ru-RU" sz="2400" b="1" dirty="0" smtClean="0"/>
          </a:p>
          <a:p>
            <a:r>
              <a:rPr lang="ru-RU" sz="2400" b="1" dirty="0" smtClean="0"/>
              <a:t>лекарственными </a:t>
            </a:r>
            <a:r>
              <a:rPr lang="ru-RU" sz="2400" b="1" dirty="0"/>
              <a:t>средствами, необходимыми для оказания медицинской помощи населения.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43800" cy="9144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FFFF00"/>
                </a:solidFill>
              </a:rPr>
              <a:t>Мобильная патронажная сестринская бригада обеспечена:</a:t>
            </a:r>
            <a:endParaRPr lang="ru-RU" sz="3200" dirty="0"/>
          </a:p>
        </p:txBody>
      </p:sp>
      <p:pic>
        <p:nvPicPr>
          <p:cNvPr id="4" name="Picture 4" descr="C:\Documents and Settings\2040\Рабочий стол\Машины мобильной помощи\Неотложка\IMG_045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2380" y="3533517"/>
            <a:ext cx="6587971" cy="306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942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22158" y="209839"/>
            <a:ext cx="4920481" cy="3083683"/>
          </a:xfrm>
        </p:spPr>
        <p:txBody>
          <a:bodyPr/>
          <a:lstStyle/>
          <a:p>
            <a:pPr algn="ctr"/>
            <a:r>
              <a:rPr lang="ru-RU" sz="2800" b="1" dirty="0" smtClean="0"/>
              <a:t>В машине имеется: </a:t>
            </a:r>
            <a:r>
              <a:rPr lang="ru-RU" sz="2800" b="1" dirty="0" smtClean="0">
                <a:solidFill>
                  <a:srgbClr val="FFFF00"/>
                </a:solidFill>
              </a:rPr>
              <a:t>электрокардиограф, анализатор крови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глюкозу,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укладка неотложной помощи.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C:\Documents and Settings\2040\Рабочий стол\Машины мобильной помощи\Неотложка\IMG_04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56" y="3792139"/>
            <a:ext cx="3779912" cy="283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2040\Рабочий стол\Машины мобильной помощи\Неотложка\78398463_1_644x461_diabet-ne-beda-kupite-glyukometrgospoda-belov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49596" y="3087132"/>
            <a:ext cx="283845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://www.medintech-m.ru/upload/iblock/533/533aeeaa3b590bb6bd95d55d5d8d434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://www.medintech-m.ru/upload/iblock/533/533aeeaa3b590bb6bd95d55d5d8d4340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://leohouseclinic.com/wp-content/uploads/2012/08/pic00184-150x15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://leohouseclinic.com/wp-content/uploads/2012/08/pic00184-150x15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http://leohouseclinic.com/wp-content/uploads/2012/08/pic00184-150x150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http://leohouseclinic.com/wp-content/uploads/2012/08/pic00184-150x150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330" y="312736"/>
            <a:ext cx="4213731" cy="333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239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858416"/>
            <a:ext cx="8640960" cy="2570584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С целью планирования работы мобильной патронажной сестринской бригады был создан реестр маломобильных граждан Татарского района в разрезе терапевтических участков.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>
                <a:solidFill>
                  <a:srgbClr val="FFFF00"/>
                </a:solidFill>
              </a:rPr>
              <a:t> </a:t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 smtClean="0"/>
              <a:t>Созданы реестры онкологических больных нуждающихся в симптоматической терапии и неврологических больных с последствием острого нарушения мозгового кровообращения. 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Активно участвует в работе мобильной бригады, врачи специалисты: онколог , невролог, хирург.</a:t>
            </a:r>
            <a:endParaRPr lang="ru-RU" sz="2000" b="1" dirty="0"/>
          </a:p>
        </p:txBody>
      </p:sp>
      <p:pic>
        <p:nvPicPr>
          <p:cNvPr id="5122" name="Picture 2" descr="C:\Documents and Settings\2040\Рабочий стол\с флешки\фото Галя работа\103NIKON\DSCN53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05064"/>
            <a:ext cx="3528461" cy="264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2040\Рабочий стол\с флешки\фото Галя работа\103NIKON\DSCN52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345610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2040\Рабочий стол\с флешки\фото Галя работа\103NIKON\DSCN5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182" y="3716824"/>
            <a:ext cx="3456384" cy="259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789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3068960"/>
            <a:ext cx="5184576" cy="344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Взаимодействие с социальной защитой осуществляется следующим образом : </a:t>
            </a:r>
          </a:p>
        </p:txBody>
      </p:sp>
      <p:sp>
        <p:nvSpPr>
          <p:cNvPr id="6" name="Объект 1"/>
          <p:cNvSpPr>
            <a:spLocks noGrp="1"/>
          </p:cNvSpPr>
          <p:nvPr>
            <p:ph idx="1"/>
          </p:nvPr>
        </p:nvSpPr>
        <p:spPr>
          <a:xfrm>
            <a:off x="611560" y="829817"/>
            <a:ext cx="8640960" cy="2239143"/>
          </a:xfrm>
        </p:spPr>
        <p:txBody>
          <a:bodyPr>
            <a:normAutofit/>
          </a:bodyPr>
          <a:lstStyle/>
          <a:p>
            <a:r>
              <a:rPr lang="ru-RU" sz="2000" dirty="0"/>
              <a:t>производиться заявка о необходимом совместном патронаже (тяжелое материальное положение, обеспечение продуктами питания , предметами санитарной гигиены) . </a:t>
            </a:r>
            <a:endParaRPr lang="ru-RU" sz="2000" dirty="0" smtClean="0"/>
          </a:p>
          <a:p>
            <a:r>
              <a:rPr lang="ru-RU" sz="2000" dirty="0" smtClean="0"/>
              <a:t>На </a:t>
            </a:r>
            <a:r>
              <a:rPr lang="ru-RU" sz="2000" dirty="0"/>
              <a:t>согласованное время автотранспортом мобильной бригады доставляется сотрудник </a:t>
            </a:r>
            <a:r>
              <a:rPr lang="ru-RU" sz="2000" dirty="0" smtClean="0"/>
              <a:t>социальной </a:t>
            </a:r>
            <a:r>
              <a:rPr lang="ru-RU" sz="2000" dirty="0"/>
              <a:t>защиты и осуществляется совместный патронаж</a:t>
            </a:r>
          </a:p>
        </p:txBody>
      </p:sp>
    </p:spTree>
    <p:extLst>
      <p:ext uri="{BB962C8B-B14F-4D97-AF65-F5344CB8AC3E}">
        <p14:creationId xmlns:p14="http://schemas.microsoft.com/office/powerpoint/2010/main" val="2987933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59215" y="188640"/>
            <a:ext cx="7543800" cy="914400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2. </a:t>
            </a:r>
            <a:r>
              <a:rPr lang="ru-RU" sz="2400" b="1" dirty="0" smtClean="0">
                <a:solidFill>
                  <a:srgbClr val="FFFF00"/>
                </a:solidFill>
              </a:rPr>
              <a:t>Взаимодействие с церковью 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осуществляется следующим образом :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934" y="2852936"/>
            <a:ext cx="561036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1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180020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Заявка </a:t>
            </a:r>
            <a:r>
              <a:rPr lang="ru-RU" sz="2000" b="1" dirty="0"/>
              <a:t>передается священнику церкви Покрова Святой Богородицы на нуждающихся в религиозных обрядах (причастия, исповедь, крещение). </a:t>
            </a:r>
            <a:endParaRPr lang="ru-RU" sz="2000" b="1" dirty="0" smtClean="0"/>
          </a:p>
          <a:p>
            <a:r>
              <a:rPr lang="ru-RU" sz="2000" b="1" dirty="0" smtClean="0"/>
              <a:t>На </a:t>
            </a:r>
            <a:r>
              <a:rPr lang="ru-RU" sz="2000" b="1" dirty="0"/>
              <a:t>согласованное время автотранспортом мобильной бригады доставляется священник и осуществляется совместный патронаж.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16684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7543800" cy="9144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3. Взаимодействие с обществом инвалидов осуществляется следующим образом: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0685">
            <a:off x="6203757" y="1532366"/>
            <a:ext cx="2281265" cy="2281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1"/>
          <p:cNvSpPr>
            <a:spLocks noGrp="1"/>
          </p:cNvSpPr>
          <p:nvPr>
            <p:ph idx="1"/>
          </p:nvPr>
        </p:nvSpPr>
        <p:spPr>
          <a:xfrm>
            <a:off x="395536" y="1484783"/>
            <a:ext cx="5328592" cy="2304257"/>
          </a:xfrm>
        </p:spPr>
        <p:txBody>
          <a:bodyPr>
            <a:noAutofit/>
          </a:bodyPr>
          <a:lstStyle/>
          <a:p>
            <a:r>
              <a:rPr lang="ru-RU" sz="2000" b="1" dirty="0"/>
              <a:t>согласовывается дата и время с председателем общества и автотранспортом мобильной </a:t>
            </a:r>
            <a:r>
              <a:rPr lang="ru-RU" sz="2000" b="1" dirty="0" smtClean="0"/>
              <a:t>бригады</a:t>
            </a:r>
          </a:p>
          <a:p>
            <a:r>
              <a:rPr lang="ru-RU" sz="2000" b="1" dirty="0" smtClean="0"/>
              <a:t>доставляется </a:t>
            </a:r>
            <a:r>
              <a:rPr lang="ru-RU" sz="2000" b="1" dirty="0"/>
              <a:t>председатель общества и осуществляется совместный патронаж.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-180528" y="3933056"/>
            <a:ext cx="9324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FFFF00"/>
                </a:solidFill>
              </a:rPr>
              <a:t>Мобильная патронажная сестринская бригада обеспечена </a:t>
            </a: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251520" y="4365104"/>
            <a:ext cx="8568951" cy="23042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учебно-методическими </a:t>
            </a:r>
            <a:r>
              <a:rPr lang="ru-RU" sz="2000" dirty="0"/>
              <a:t>пособиями, </a:t>
            </a:r>
            <a:endParaRPr lang="ru-RU" sz="2000" dirty="0" smtClean="0"/>
          </a:p>
          <a:p>
            <a:r>
              <a:rPr lang="ru-RU" sz="2000" dirty="0" smtClean="0"/>
              <a:t>санитарно-просветительной </a:t>
            </a:r>
            <a:r>
              <a:rPr lang="ru-RU" sz="2000" dirty="0"/>
              <a:t>литературой. </a:t>
            </a:r>
            <a:endParaRPr lang="ru-RU" sz="2000" dirty="0" smtClean="0"/>
          </a:p>
          <a:p>
            <a:r>
              <a:rPr lang="ru-RU" sz="2000" dirty="0" smtClean="0"/>
              <a:t>Разработаны </a:t>
            </a:r>
            <a:r>
              <a:rPr lang="ru-RU" sz="2000" dirty="0"/>
              <a:t>методические </a:t>
            </a:r>
            <a:r>
              <a:rPr lang="ru-RU" sz="2000" dirty="0" smtClean="0"/>
              <a:t>рекомендации: </a:t>
            </a:r>
            <a:r>
              <a:rPr lang="ru-RU" sz="2000" dirty="0"/>
              <a:t>по уходу за больными, кормление тяжело больных, правила смены нательного и постельного белья, профилактика пролежней, </a:t>
            </a:r>
            <a:r>
              <a:rPr lang="ru-RU" sz="2000" dirty="0" smtClean="0"/>
              <a:t>                                                                  </a:t>
            </a:r>
            <a:r>
              <a:rPr lang="ru-RU" sz="2800" b="1" dirty="0" smtClean="0">
                <a:solidFill>
                  <a:srgbClr val="FF99FF"/>
                </a:solidFill>
              </a:rPr>
              <a:t>которые </a:t>
            </a:r>
            <a:r>
              <a:rPr lang="ru-RU" sz="2800" b="1" dirty="0">
                <a:solidFill>
                  <a:srgbClr val="FF99FF"/>
                </a:solidFill>
              </a:rPr>
              <a:t>раздаются родственникам</a:t>
            </a:r>
            <a:r>
              <a:rPr lang="ru-RU" sz="2000" b="1" dirty="0">
                <a:solidFill>
                  <a:srgbClr val="FF99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1559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88640"/>
            <a:ext cx="8640960" cy="15121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Итоги работы мобильной бригады Татарского района 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Новосибирской области за 2013 год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9" name="Picture 2" descr="F:\Гололобова\Отчет министру 2014 Гололобова\Изображение 00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55" y="4997795"/>
            <a:ext cx="8039193" cy="188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300803"/>
              </p:ext>
            </p:extLst>
          </p:nvPr>
        </p:nvGraphicFramePr>
        <p:xfrm>
          <a:off x="611560" y="1772816"/>
          <a:ext cx="7967185" cy="347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0569"/>
                <a:gridCol w="204661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r>
                        <a:rPr lang="ru-RU" baseline="0" dirty="0" smtClean="0"/>
                        <a:t> работ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Среднее количество пациентов в день</a:t>
                      </a:r>
                      <a:endParaRPr lang="ru-RU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35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Сделано посещений медицинскими сестрами </a:t>
                      </a:r>
                      <a:endParaRPr lang="ru-RU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12306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Сделано лечебно-диагностических процедур</a:t>
                      </a:r>
                      <a:endParaRPr lang="ru-RU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18358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Взято биологического материала на анализы</a:t>
                      </a:r>
                      <a:endParaRPr lang="ru-RU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2416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Записано ЭКГ</a:t>
                      </a:r>
                      <a:endParaRPr lang="ru-RU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</a:rPr>
                        <a:t>946</a:t>
                      </a:r>
                      <a:endParaRPr lang="ru-RU" sz="32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5428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541" y="332656"/>
            <a:ext cx="7592291" cy="1426170"/>
          </a:xfrm>
        </p:spPr>
        <p:txBody>
          <a:bodyPr>
            <a:noAutofit/>
          </a:bodyPr>
          <a:lstStyle/>
          <a:p>
            <a:pPr algn="ctr"/>
            <a:r>
              <a:rPr lang="ru-RU" altLang="ru-RU" sz="3200" b="1" dirty="0" smtClean="0">
                <a:solidFill>
                  <a:srgbClr val="FFFF00"/>
                </a:solidFill>
              </a:rPr>
              <a:t>Мобильные патронажные </a:t>
            </a:r>
            <a:br>
              <a:rPr lang="ru-RU" altLang="ru-RU" sz="3200" b="1" dirty="0" smtClean="0">
                <a:solidFill>
                  <a:srgbClr val="FFFF00"/>
                </a:solidFill>
              </a:rPr>
            </a:br>
            <a:r>
              <a:rPr lang="ru-RU" altLang="ru-RU" sz="3200" b="1" dirty="0" smtClean="0">
                <a:solidFill>
                  <a:srgbClr val="FFFF00"/>
                </a:solidFill>
              </a:rPr>
              <a:t>сестринские бригады</a:t>
            </a:r>
            <a:r>
              <a:rPr lang="ru-RU" altLang="ru-RU" sz="3200" b="1" dirty="0">
                <a:solidFill>
                  <a:srgbClr val="FFFF00"/>
                </a:solidFill>
              </a:rPr>
              <a:t/>
            </a:r>
            <a:br>
              <a:rPr lang="ru-RU" altLang="ru-RU" sz="3200" b="1" dirty="0">
                <a:solidFill>
                  <a:srgbClr val="FFFF00"/>
                </a:solidFill>
              </a:rPr>
            </a:br>
            <a:r>
              <a:rPr lang="ru-RU" altLang="ru-RU" sz="2000" b="1" dirty="0">
                <a:solidFill>
                  <a:srgbClr val="FFFF00"/>
                </a:solidFill>
              </a:rPr>
              <a:t>(приказ МЗ НСО от </a:t>
            </a:r>
            <a:r>
              <a:rPr lang="ru-RU" altLang="ru-RU" sz="2000" b="1" dirty="0" smtClean="0">
                <a:solidFill>
                  <a:srgbClr val="FFFF00"/>
                </a:solidFill>
              </a:rPr>
              <a:t>02.08.2013 №2657)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844824"/>
            <a:ext cx="6480720" cy="4536504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/>
              <a:t>Мобильная бригада </a:t>
            </a:r>
            <a:endParaRPr lang="ru-RU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работает с </a:t>
            </a:r>
            <a:r>
              <a:rPr lang="ru-RU" sz="2800" dirty="0"/>
              <a:t>пациентами, </a:t>
            </a:r>
            <a:endParaRPr lang="ru-RU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получающими </a:t>
            </a:r>
            <a:r>
              <a:rPr lang="ru-RU" sz="2800" dirty="0"/>
              <a:t>лечение. </a:t>
            </a:r>
            <a:endParaRPr lang="ru-RU" sz="2800" dirty="0" smtClean="0"/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Все </a:t>
            </a:r>
            <a:r>
              <a:rPr lang="ru-RU" sz="2800" dirty="0"/>
              <a:t>назначенные врачом процедуры проводятся медицинскими сестрами мобильной бригады на дому</a:t>
            </a:r>
          </a:p>
        </p:txBody>
      </p:sp>
      <p:pic>
        <p:nvPicPr>
          <p:cNvPr id="2050" name="Picture 2" descr="http://www.isibenestar.com/wp-content/uploads/2010/06/sercicio_de_ayuda_a_domicilio-en-valenci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07" y="1378794"/>
            <a:ext cx="2346469" cy="249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mari-eparhia.ru/www/2007/qqqqqdfkijh94856_36065740741.JP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588" y="3971082"/>
            <a:ext cx="2335188" cy="269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2472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9144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Участковая </a:t>
            </a:r>
            <a:r>
              <a:rPr lang="ru-RU" sz="3200" b="1" dirty="0">
                <a:solidFill>
                  <a:srgbClr val="FFFF00"/>
                </a:solidFill>
              </a:rPr>
              <a:t>медицинская сестра занимается профилактической работой: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5554960" cy="5400600"/>
          </a:xfrm>
        </p:spPr>
        <p:txBody>
          <a:bodyPr>
            <a:noAutofit/>
          </a:bodyPr>
          <a:lstStyle/>
          <a:p>
            <a:pPr marL="530225" lvl="0" indent="-530225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b="1" dirty="0" smtClean="0"/>
              <a:t>вакцинацией</a:t>
            </a:r>
            <a:r>
              <a:rPr lang="ru-RU" sz="2800" b="1" dirty="0"/>
              <a:t>, </a:t>
            </a:r>
            <a:endParaRPr lang="ru-RU" sz="2800" b="1" dirty="0" smtClean="0"/>
          </a:p>
          <a:p>
            <a:pPr marL="530225" lvl="0" indent="-530225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b="1" dirty="0" smtClean="0"/>
              <a:t>диспансеризацией</a:t>
            </a:r>
            <a:r>
              <a:rPr lang="ru-RU" sz="2800" b="1" dirty="0"/>
              <a:t>, </a:t>
            </a:r>
            <a:endParaRPr lang="ru-RU" sz="2800" b="1" dirty="0" smtClean="0"/>
          </a:p>
          <a:p>
            <a:pPr marL="530225" lvl="0" indent="-530225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b="1" dirty="0" smtClean="0"/>
              <a:t>обслуживает </a:t>
            </a:r>
            <a:r>
              <a:rPr lang="ru-RU" sz="2800" b="1" dirty="0"/>
              <a:t>здоровых лиц и лиц с хроническими заболеваниями вне стадии обострения, </a:t>
            </a:r>
            <a:endParaRPr lang="ru-RU" sz="2800" b="1" dirty="0" smtClean="0"/>
          </a:p>
          <a:p>
            <a:pPr marL="530225" lvl="0" indent="-530225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b="1" dirty="0" smtClean="0"/>
              <a:t>наблюдают </a:t>
            </a:r>
            <a:r>
              <a:rPr lang="ru-RU" sz="2800" b="1" dirty="0"/>
              <a:t>за лицами, относящейся к группам риска и хроническими больными</a:t>
            </a:r>
            <a:r>
              <a:rPr lang="ru-RU" sz="2800" b="1" dirty="0" smtClean="0"/>
              <a:t>,</a:t>
            </a:r>
          </a:p>
          <a:p>
            <a:pPr marL="530225" lvl="0" indent="-530225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b="1" dirty="0" smtClean="0"/>
              <a:t>пропагандой </a:t>
            </a:r>
            <a:r>
              <a:rPr lang="ru-RU" sz="2800" b="1" dirty="0"/>
              <a:t>здорового образа жизни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5122" name="Picture 2" descr="C:\Documents and Settings\otd4\Рабочий стол\Изображение 0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9081" y="1412776"/>
            <a:ext cx="308899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otd4\Рабочий стол\Изображение 0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8245" y="4131500"/>
            <a:ext cx="3029835" cy="232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982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1"/>
          <p:cNvSpPr>
            <a:spLocks noGrp="1"/>
          </p:cNvSpPr>
          <p:nvPr>
            <p:ph idx="1"/>
          </p:nvPr>
        </p:nvSpPr>
        <p:spPr>
          <a:xfrm>
            <a:off x="467544" y="908720"/>
            <a:ext cx="8280920" cy="5472608"/>
          </a:xfrm>
        </p:spPr>
        <p:txBody>
          <a:bodyPr>
            <a:noAutofit/>
          </a:bodyPr>
          <a:lstStyle/>
          <a:p>
            <a:r>
              <a:rPr lang="ru-RU" sz="2000" dirty="0" smtClean="0"/>
              <a:t>С помощью мобильной бригады разгружается участковая служба, уменьшается количество вызовов не по профилю. </a:t>
            </a:r>
          </a:p>
          <a:p>
            <a:r>
              <a:rPr lang="ru-RU" sz="2000" dirty="0" smtClean="0"/>
              <a:t>У участкового терапевта появляется больше времени для оказания помощи другим категориям населения.</a:t>
            </a:r>
          </a:p>
          <a:p>
            <a:r>
              <a:rPr lang="ru-RU" sz="2000" dirty="0" smtClean="0"/>
              <a:t>У участковых медсестер появилось больше времени для организации и проведения диспансеризации взрослого населения. </a:t>
            </a:r>
          </a:p>
          <a:p>
            <a:r>
              <a:rPr lang="ru-RU" sz="2000" dirty="0" smtClean="0"/>
              <a:t>Стационарные больные сразу переходят на реабилитационный амбулаторный этап.</a:t>
            </a:r>
          </a:p>
          <a:p>
            <a:r>
              <a:rPr lang="ru-RU" sz="2000" dirty="0" smtClean="0"/>
              <a:t>Улучшилось взаимодействие между стационаром и амбулаторно поликлинической службой. </a:t>
            </a:r>
          </a:p>
          <a:p>
            <a:r>
              <a:rPr lang="ru-RU" sz="2000" dirty="0" smtClean="0"/>
              <a:t>Маломобильные больные находятся под постоянным медицинским контролем, особенно с онкологическими заболеваниями. </a:t>
            </a:r>
          </a:p>
          <a:p>
            <a:r>
              <a:rPr lang="ru-RU" sz="2000" dirty="0" smtClean="0"/>
              <a:t>Организация патронажных  мобильных бригад дала возможность  пациентам сельских населенных пунктов так же своевременно получать медико</a:t>
            </a:r>
            <a:r>
              <a:rPr lang="ru-RU" sz="2000" dirty="0"/>
              <a:t>-</a:t>
            </a:r>
            <a:r>
              <a:rPr lang="ru-RU" sz="2000" dirty="0" smtClean="0"/>
              <a:t>социальную помощь </a:t>
            </a: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60648"/>
            <a:ext cx="8640960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Выводы: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893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89" y="188640"/>
            <a:ext cx="8883624" cy="645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6588224" y="400506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99592" y="350100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1115616" y="3609020"/>
            <a:ext cx="5472608" cy="504056"/>
          </a:xfrm>
          <a:prstGeom prst="straightConnector1">
            <a:avLst/>
          </a:prstGeom>
          <a:ln w="762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299265">
            <a:off x="3390427" y="2967335"/>
            <a:ext cx="2363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650 км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6643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" y="0"/>
            <a:ext cx="9144000" cy="6858000"/>
          </a:xfrm>
        </p:spPr>
      </p:pic>
      <p:sp>
        <p:nvSpPr>
          <p:cNvPr id="61443" name="TextBox 8"/>
          <p:cNvSpPr txBox="1">
            <a:spLocks noChangeArrowheads="1"/>
          </p:cNvSpPr>
          <p:nvPr/>
        </p:nvSpPr>
        <p:spPr bwMode="auto">
          <a:xfrm>
            <a:off x="179512" y="5478323"/>
            <a:ext cx="885698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54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«Благодарю за внимание!»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688190" y="116632"/>
            <a:ext cx="79215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Новосибирская область</a:t>
            </a:r>
          </a:p>
          <a:p>
            <a:pPr algn="ctr" eaLnBrk="1" hangingPunct="1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Татарская центральная районная больница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3292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65278" y="116632"/>
            <a:ext cx="7543800" cy="9144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Сеть лечебно-профилактических учреждений Татарского района Новосибирской области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5696" y="1052736"/>
            <a:ext cx="5688631" cy="561662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</p:pic>
      <p:sp>
        <p:nvSpPr>
          <p:cNvPr id="6" name="Плюс 5"/>
          <p:cNvSpPr/>
          <p:nvPr/>
        </p:nvSpPr>
        <p:spPr>
          <a:xfrm>
            <a:off x="3306434" y="1702704"/>
            <a:ext cx="185446" cy="214128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838" y="1692892"/>
            <a:ext cx="108000" cy="12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2244" y="1916832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176" y="2039069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564904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87761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651" y="2687141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780" y="2397595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5500" y="2809378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570148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267" y="2047800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916831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570147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069" y="2047800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1331" y="2451398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4638" y="2748259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779" y="3100585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930821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9882" y="3039466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1820" y="3356992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053058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210468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27111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153" y="3210468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376" y="3332706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418110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7093" y="3645024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838" y="3649499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155" y="3479229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567" y="3037196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178" y="3653974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58419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1175" y="4005064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1331" y="3931591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1749" y="4009539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1749" y="4365104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155" y="4242866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960" y="4413869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378" y="4435174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068" y="4181747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9505" y="4869160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306" y="4653136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9" name="Picture 4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406" y="4518143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960" y="4746922"/>
            <a:ext cx="103188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1" name="Picture 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924" y="4818292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8378" y="5373216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3" name="Picture 4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8454" y="5103584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4" name="Picture 5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1309" y="5373216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5" name="Picture 5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200" y="5254650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6" name="Picture 5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711" y="5132413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7" name="Picture 5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1712" y="5434334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8" name="Picture 5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711" y="5733256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9" name="Picture 5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584" y="5556571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0" name="Picture 5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5078" y="5620300"/>
            <a:ext cx="103188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1" name="Picture 5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860" y="3522787"/>
            <a:ext cx="103187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2" descr="D:\№1 Рабочая\Архив\фото ЦРБ\больница фото\больница+с+травкой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839200" cy="571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9" y="188913"/>
            <a:ext cx="864220" cy="10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5256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4664"/>
            <a:ext cx="8928992" cy="1728192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</a:rPr>
              <a:t>МЗ РФ от 15.05.2012 г. № 543н</a:t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1800" b="1" i="1" dirty="0" smtClean="0">
                <a:solidFill>
                  <a:schemeClr val="tx2"/>
                </a:solidFill>
              </a:rPr>
              <a:t> </a:t>
            </a:r>
            <a:r>
              <a:rPr lang="ru-RU" sz="1800" b="1" i="1" dirty="0" smtClean="0">
                <a:solidFill>
                  <a:srgbClr val="FFFF00"/>
                </a:solidFill>
              </a:rPr>
              <a:t>«Об утверждении положения об организации оказания </a:t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первичной медико-санитарной помощи взрослому населению» </a:t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2400" b="1" i="1" dirty="0" smtClean="0">
                <a:solidFill>
                  <a:schemeClr val="tx2"/>
                </a:solidFill>
              </a:rPr>
              <a:t>МЗ </a:t>
            </a:r>
            <a:r>
              <a:rPr lang="ru-RU" sz="2400" b="1" i="1" dirty="0">
                <a:solidFill>
                  <a:schemeClr val="tx2"/>
                </a:solidFill>
              </a:rPr>
              <a:t>НСО от 06.08.2012 </a:t>
            </a:r>
            <a:r>
              <a:rPr lang="ru-RU" sz="2400" b="1" i="1" dirty="0" smtClean="0">
                <a:solidFill>
                  <a:schemeClr val="tx2"/>
                </a:solidFill>
              </a:rPr>
              <a:t>г. № 1467 </a:t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«О создании мобильных патронажных сестринских бригад </a:t>
            </a:r>
            <a:br>
              <a:rPr lang="ru-RU" sz="1800" b="1" i="1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на территории Новосибирской области»</a:t>
            </a:r>
            <a:endParaRPr lang="ru-RU" sz="1800" b="1" i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2040\Рабочий стол\Машины мобильной помощи\103_PANA\P1030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916" y="2492896"/>
            <a:ext cx="716326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4953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60" y="1264545"/>
            <a:ext cx="4257070" cy="25244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008" y="282352"/>
            <a:ext cx="9036496" cy="84239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Кабинет  мобильной сестринской бригады 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при поликлиническом отделении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976008"/>
            <a:ext cx="8244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Утвержден порядок работы, 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назначен </a:t>
            </a:r>
            <a:r>
              <a:rPr lang="ru-RU" b="1" dirty="0">
                <a:solidFill>
                  <a:schemeClr val="tx2"/>
                </a:solidFill>
              </a:rPr>
              <a:t>диспетчер мобильной патронажной сестринской бригады</a:t>
            </a:r>
            <a:r>
              <a:rPr lang="ru-RU" b="1" dirty="0" smtClean="0">
                <a:solidFill>
                  <a:schemeClr val="tx2"/>
                </a:solidFill>
              </a:rPr>
              <a:t>,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порядок </a:t>
            </a:r>
            <a:r>
              <a:rPr lang="ru-RU" b="1" dirty="0">
                <a:solidFill>
                  <a:schemeClr val="tx2"/>
                </a:solidFill>
              </a:rPr>
              <a:t>их взаимодействия с фельдшерами </a:t>
            </a:r>
            <a:r>
              <a:rPr lang="ru-RU" b="1" dirty="0" err="1">
                <a:solidFill>
                  <a:schemeClr val="tx2"/>
                </a:solidFill>
              </a:rPr>
              <a:t>ФАПов</a:t>
            </a:r>
            <a:r>
              <a:rPr lang="ru-RU" b="1" dirty="0">
                <a:solidFill>
                  <a:schemeClr val="tx2"/>
                </a:solidFill>
              </a:rPr>
              <a:t>, врачебных амбулаторий, участковых больниц </a:t>
            </a:r>
            <a:endParaRPr lang="ru-RU" b="1" dirty="0" smtClean="0">
              <a:solidFill>
                <a:schemeClr val="tx2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согласно </a:t>
            </a:r>
            <a:r>
              <a:rPr lang="ru-RU" b="1" dirty="0">
                <a:solidFill>
                  <a:srgbClr val="FFFF00"/>
                </a:solidFill>
              </a:rPr>
              <a:t>приказу МЗ НСО № 1467 от 06.08.2012 г.</a:t>
            </a:r>
          </a:p>
        </p:txBody>
      </p:sp>
      <p:pic>
        <p:nvPicPr>
          <p:cNvPr id="5" name="Picture 2" descr="C:\Users\JOHN\Desktop\Жекин отпуск\DCIM\103_PANA\P10308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784" y="2476834"/>
            <a:ext cx="3907160" cy="249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32784" y="2051556"/>
            <a:ext cx="3907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Оформление документации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009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56200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Помощь на дому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Picture 2" descr="C:\Users\JOHN\Desktop\Жекин отпуск\DCIM\103_PANA\P103083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908719"/>
            <a:ext cx="3744416" cy="574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JOHN\Desktop\Жекин отпуск\DCIM\103_PANA\P10308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949" y="908719"/>
            <a:ext cx="2352261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JOHN\Desktop\Жекин отпуск\DCIM\103_PANA\P10307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948" y="2847349"/>
            <a:ext cx="2352261" cy="173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JOHN\Desktop\Жекин отпуск\DCIM\103_PANA\P10308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949" y="4962531"/>
            <a:ext cx="2352261" cy="1634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JOHN\Desktop\Жекин отпуск\DCIM\103_PANA\P103083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3" y="908719"/>
            <a:ext cx="2275336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JOHN\Desktop\Жекин отпуск\DCIM\103_PANA\P1030809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2847349"/>
            <a:ext cx="2382735" cy="173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JOHN\Desktop\Жекин отпуск\DCIM\103_PANA\P1030811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5013176"/>
            <a:ext cx="2354240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61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45841"/>
            <a:ext cx="6408712" cy="5191471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effectLst/>
              </a:rPr>
              <a:t>первичное </a:t>
            </a:r>
            <a:r>
              <a:rPr lang="ru-RU" dirty="0">
                <a:effectLst/>
              </a:rPr>
              <a:t>знакомство с пациентом и его родственниками, оценка состояния и прогноза, определение тактики </a:t>
            </a:r>
            <a:r>
              <a:rPr lang="ru-RU" dirty="0" smtClean="0">
                <a:effectLst/>
              </a:rPr>
              <a:t>ведения;</a:t>
            </a:r>
          </a:p>
          <a:p>
            <a:pPr lvl="0"/>
            <a:r>
              <a:rPr lang="ru-RU" dirty="0" smtClean="0">
                <a:effectLst/>
              </a:rPr>
              <a:t>динамическое </a:t>
            </a:r>
            <a:r>
              <a:rPr lang="ru-RU" dirty="0">
                <a:effectLst/>
              </a:rPr>
              <a:t>наблюдение на дому; </a:t>
            </a:r>
            <a:endParaRPr lang="ru-RU" dirty="0" smtClean="0">
              <a:effectLst/>
            </a:endParaRPr>
          </a:p>
          <a:p>
            <a:pPr lvl="0"/>
            <a:r>
              <a:rPr lang="ru-RU" dirty="0" smtClean="0">
                <a:effectLst/>
              </a:rPr>
              <a:t>стационар </a:t>
            </a:r>
            <a:r>
              <a:rPr lang="ru-RU" dirty="0">
                <a:effectLst/>
              </a:rPr>
              <a:t>на дому; </a:t>
            </a:r>
          </a:p>
          <a:p>
            <a:pPr lvl="0"/>
            <a:r>
              <a:rPr lang="ru-RU" dirty="0">
                <a:effectLst/>
              </a:rPr>
              <a:t>госпитализация; </a:t>
            </a:r>
            <a:endParaRPr lang="ru-RU" dirty="0" smtClean="0">
              <a:effectLst/>
            </a:endParaRPr>
          </a:p>
          <a:p>
            <a:pPr lvl="0"/>
            <a:r>
              <a:rPr lang="ru-RU" dirty="0" smtClean="0">
                <a:effectLst/>
              </a:rPr>
              <a:t>коррекция лечения; </a:t>
            </a:r>
          </a:p>
          <a:p>
            <a:pPr lvl="0"/>
            <a:r>
              <a:rPr lang="ru-RU" dirty="0" smtClean="0">
                <a:effectLst/>
              </a:rPr>
              <a:t>паллиативное </a:t>
            </a:r>
            <a:r>
              <a:rPr lang="ru-RU" dirty="0">
                <a:effectLst/>
              </a:rPr>
              <a:t>лечение в домашних условиях;</a:t>
            </a:r>
          </a:p>
          <a:p>
            <a:pPr lvl="0"/>
            <a:r>
              <a:rPr lang="ru-RU" dirty="0">
                <a:effectLst/>
              </a:rPr>
              <a:t>организация квалифицированного ухода, обучение родных и близких пациента навыкам общения и ухода за тяжелобольным; </a:t>
            </a:r>
          </a:p>
          <a:p>
            <a:pPr lvl="0"/>
            <a:r>
              <a:rPr lang="ru-RU" dirty="0">
                <a:effectLst/>
              </a:rPr>
              <a:t>оказание психотерапевтической помощи пациентам и его родственникам в домашних условиях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7543800" cy="56200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/>
              </a:rPr>
              <a:t>Основные задачи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Как выбирать сиделку - Будьте здоровы! - медицинский портал Нижнего Новгорода. Клиники, больницы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76672"/>
            <a:ext cx="1751728" cy="150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иделки уход за лежачими больными - Волгоград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279" y="2204864"/>
            <a:ext cx="1751728" cy="138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вой психологический центр: часть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4634432"/>
            <a:ext cx="1792007" cy="136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В Республиканском Онкодиспансере пройдет школа для пациентов - Министерство здравоохранения Республики Татарстан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81857" y="2204864"/>
            <a:ext cx="1751728" cy="212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137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196752"/>
            <a:ext cx="8496944" cy="2649487"/>
          </a:xfrm>
        </p:spPr>
        <p:txBody>
          <a:bodyPr>
            <a:noAutofit/>
          </a:bodyPr>
          <a:lstStyle/>
          <a:p>
            <a:r>
              <a:rPr lang="ru-RU" sz="1850" b="1" dirty="0"/>
              <a:t>информация о пациентах нуждающихся в патронаже поступает диспетчеру мобильной патронажной сестринской бригады из стационаров, от участковой службы и врачей специалистов. </a:t>
            </a:r>
            <a:endParaRPr lang="ru-RU" sz="1850" b="1" dirty="0" smtClean="0"/>
          </a:p>
          <a:p>
            <a:r>
              <a:rPr lang="ru-RU" sz="1850" b="1" dirty="0" smtClean="0"/>
              <a:t>В </a:t>
            </a:r>
            <a:r>
              <a:rPr lang="ru-RU" sz="1850" b="1" dirty="0"/>
              <a:t>день выписки пациента из стационара нуждающегося в патронаже на дому, лечащий врач в выписки делает отметку (литера-П</a:t>
            </a:r>
            <a:r>
              <a:rPr lang="ru-RU" sz="1850" b="1" dirty="0" smtClean="0"/>
              <a:t>).</a:t>
            </a:r>
          </a:p>
          <a:p>
            <a:r>
              <a:rPr lang="ru-RU" sz="1850" b="1" dirty="0" smtClean="0"/>
              <a:t>Выписки </a:t>
            </a:r>
            <a:r>
              <a:rPr lang="ru-RU" sz="1850" b="1" dirty="0"/>
              <a:t>передаются диспетчеру мобильной патронажной сестринской бригады. </a:t>
            </a:r>
            <a:endParaRPr lang="ru-RU" sz="1850" b="1" dirty="0" smtClean="0"/>
          </a:p>
          <a:p>
            <a:r>
              <a:rPr lang="ru-RU" sz="1850" b="1" dirty="0" smtClean="0"/>
              <a:t>Диспетчер </a:t>
            </a:r>
            <a:r>
              <a:rPr lang="ru-RU" sz="1850" b="1" dirty="0"/>
              <a:t>является координатором мобильной патронажной сестринской бригады</a:t>
            </a:r>
            <a:endParaRPr lang="ru-RU" sz="1850" dirty="0"/>
          </a:p>
        </p:txBody>
      </p:sp>
      <p:pic>
        <p:nvPicPr>
          <p:cNvPr id="4" name="Picture 3" descr="C:\Documents and Settings\2040\Рабочий стол\с флешки\фото Галя работа\103NIKON\DSCN52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4062117"/>
            <a:ext cx="7344816" cy="260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16632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FF00"/>
                </a:solidFill>
              </a:rPr>
              <a:t>Работа мобильной патронажной службы организована в следующем порядке : </a:t>
            </a:r>
            <a:endParaRPr lang="ru-RU" sz="3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897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980728"/>
            <a:ext cx="8280920" cy="5616624"/>
          </a:xfrm>
        </p:spPr>
        <p:txBody>
          <a:bodyPr>
            <a:noAutofit/>
          </a:bodyPr>
          <a:lstStyle/>
          <a:p>
            <a:r>
              <a:rPr lang="ru-RU" sz="1900" dirty="0" smtClean="0"/>
              <a:t>Принимает выписные эпикризы из стационара на пациентов нуждающихся в патронаже</a:t>
            </a:r>
          </a:p>
          <a:p>
            <a:r>
              <a:rPr lang="ru-RU" sz="1900" dirty="0" smtClean="0"/>
              <a:t>Учитывает пациентов подлежащих к патронажу в журнале учета работы мобильной патронажной сестринской бригады. </a:t>
            </a:r>
          </a:p>
          <a:p>
            <a:r>
              <a:rPr lang="ru-RU" sz="1900" dirty="0" smtClean="0"/>
              <a:t>Передает информацию о пациентах, нуждающихся в патронаже медицинским работникам мобильной патронажной сестринской бригады в ЦРБ, участковые бригады, врачебные амбулатории, </a:t>
            </a:r>
            <a:r>
              <a:rPr lang="ru-RU" sz="1900" dirty="0" err="1" smtClean="0"/>
              <a:t>ФАПы</a:t>
            </a:r>
            <a:r>
              <a:rPr lang="ru-RU" sz="1900" dirty="0" smtClean="0"/>
              <a:t>, как непосредственно , так и по телефону с отметкой в журнале.</a:t>
            </a:r>
          </a:p>
          <a:p>
            <a:r>
              <a:rPr lang="ru-RU" sz="1900" dirty="0" smtClean="0"/>
              <a:t>Принимает информацию от медицинских работников мобильной патронажной сестринской бригады о завершении патронажа пациента с отметкой в журнале, учета работы мобильной бригады.</a:t>
            </a:r>
          </a:p>
          <a:p>
            <a:r>
              <a:rPr lang="ru-RU" sz="1900" dirty="0" smtClean="0"/>
              <a:t>Составляет отчет о работе мобильной патронажной сестринской бригады за отчетный период( месяц, квартал, год).</a:t>
            </a:r>
          </a:p>
          <a:p>
            <a:r>
              <a:rPr lang="ru-RU" sz="1900" dirty="0" smtClean="0"/>
              <a:t>Предоставляет отчет, о работе мобильной патронажной сестринской бригады для анализа заместителю главного врача по внебольничной помощи и старшей медсестре участковой службы.</a:t>
            </a:r>
            <a:endParaRPr lang="ru-RU" sz="19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39"/>
            <a:ext cx="8856984" cy="725907"/>
          </a:xfrm>
        </p:spPr>
        <p:txBody>
          <a:bodyPr/>
          <a:lstStyle/>
          <a:p>
            <a:r>
              <a:rPr lang="ru-RU" sz="3000" b="1" dirty="0" smtClean="0">
                <a:solidFill>
                  <a:srgbClr val="FFFF00"/>
                </a:solidFill>
              </a:rPr>
              <a:t>Диспетчер выполняет следующие функции:</a:t>
            </a:r>
            <a:endParaRPr lang="ru-RU" sz="3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53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1878</TotalTime>
  <Words>733</Words>
  <Application>Microsoft Office PowerPoint</Application>
  <PresentationFormat>Экран (4:3)</PresentationFormat>
  <Paragraphs>89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Базовая</vt:lpstr>
      <vt:lpstr>«Организации работы мобильной патронажной сестринской бригады  на территории Татарского района  Новосибирской области»</vt:lpstr>
      <vt:lpstr>Презентация PowerPoint</vt:lpstr>
      <vt:lpstr>Сеть лечебно-профилактических учреждений Татарского района Новосибирской области</vt:lpstr>
      <vt:lpstr>МЗ РФ от 15.05.2012 г. № 543н  «Об утверждении положения об организации оказания  первичной медико-санитарной помощи взрослому населению»  МЗ НСО от 06.08.2012 г. № 1467  «О создании мобильных патронажных сестринских бригад  на территории Новосибирской области»</vt:lpstr>
      <vt:lpstr>Кабинет  мобильной сестринской бригады  при поликлиническом отделении</vt:lpstr>
      <vt:lpstr>Помощь на дому</vt:lpstr>
      <vt:lpstr>Основные задачи</vt:lpstr>
      <vt:lpstr>Презентация PowerPoint</vt:lpstr>
      <vt:lpstr>Диспетчер выполняет следующие функции:</vt:lpstr>
      <vt:lpstr>Мобильная патронажная сестринская бригада обеспечена:</vt:lpstr>
      <vt:lpstr>В машине имеется: электрокардиограф, анализатор крови  на глюкозу,  укладка неотложной помощи.</vt:lpstr>
      <vt:lpstr>С целью планирования работы мобильной патронажной сестринской бригады был создан реестр маломобильных граждан Татарского района в разрезе терапевтических участков.   Созданы реестры онкологических больных нуждающихся в симптоматической терапии и неврологических больных с последствием острого нарушения мозгового кровообращения.   Активно участвует в работе мобильной бригады, врачи специалисты: онколог , невролог, хирург.</vt:lpstr>
      <vt:lpstr>Презентация PowerPoint</vt:lpstr>
      <vt:lpstr>2. Взаимодействие с церковью  осуществляется следующим образом :</vt:lpstr>
      <vt:lpstr>3. Взаимодействие с обществом инвалидов осуществляется следующим образом:</vt:lpstr>
      <vt:lpstr>Презентация PowerPoint</vt:lpstr>
      <vt:lpstr>Мобильные патронажные  сестринские бригады (приказ МЗ НСО от 02.08.2013 №2657)</vt:lpstr>
      <vt:lpstr>Участковая медицинская сестра занимается профилактической работой: 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MAJ</dc:creator>
  <cp:lastModifiedBy>Doomer</cp:lastModifiedBy>
  <cp:revision>67</cp:revision>
  <dcterms:created xsi:type="dcterms:W3CDTF">2012-09-03T08:10:21Z</dcterms:created>
  <dcterms:modified xsi:type="dcterms:W3CDTF">2014-11-12T17:16:08Z</dcterms:modified>
</cp:coreProperties>
</file>