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handoutMasterIdLst>
    <p:handoutMasterId r:id="rId33"/>
  </p:handoutMasterIdLst>
  <p:sldIdLst>
    <p:sldId id="260" r:id="rId2"/>
    <p:sldId id="334" r:id="rId3"/>
    <p:sldId id="335" r:id="rId4"/>
    <p:sldId id="338" r:id="rId5"/>
    <p:sldId id="343" r:id="rId6"/>
    <p:sldId id="344" r:id="rId7"/>
    <p:sldId id="348" r:id="rId8"/>
    <p:sldId id="349" r:id="rId9"/>
    <p:sldId id="350" r:id="rId10"/>
    <p:sldId id="351" r:id="rId11"/>
    <p:sldId id="352" r:id="rId12"/>
    <p:sldId id="269" r:id="rId13"/>
    <p:sldId id="271" r:id="rId14"/>
    <p:sldId id="273" r:id="rId15"/>
    <p:sldId id="353" r:id="rId16"/>
    <p:sldId id="355" r:id="rId17"/>
    <p:sldId id="345" r:id="rId18"/>
    <p:sldId id="340" r:id="rId19"/>
    <p:sldId id="347" r:id="rId20"/>
    <p:sldId id="274" r:id="rId21"/>
    <p:sldId id="275" r:id="rId22"/>
    <p:sldId id="301" r:id="rId23"/>
    <p:sldId id="283" r:id="rId24"/>
    <p:sldId id="285" r:id="rId25"/>
    <p:sldId id="297" r:id="rId26"/>
    <p:sldId id="306" r:id="rId27"/>
    <p:sldId id="321" r:id="rId28"/>
    <p:sldId id="315" r:id="rId29"/>
    <p:sldId id="316" r:id="rId30"/>
    <p:sldId id="30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37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FB5E5-D025-4813-A90D-29BE9DD1D6CE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9F58E-5F14-469F-A03F-7EC78ADD5B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820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733F2-52ED-476C-A1FF-1401366CC903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FAB4B2-A110-4E7D-BC8D-F1F67D597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697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623D94-DBB7-448E-9497-33FE3D068AAB}" type="slidenum">
              <a:rPr lang="ru-RU" smtClean="0">
                <a:latin typeface="Arial" pitchFamily="34" charset="0"/>
              </a:rPr>
              <a:pPr/>
              <a:t>3</a:t>
            </a:fld>
            <a:endParaRPr lang="ru-RU" smtClean="0">
              <a:latin typeface="Arial" pitchFamily="34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DBEC94-7EA3-4EC1-B6A9-26FCF959A67E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203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87DD90-9ACC-4D98-B585-343BF2071C4F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87DD90-9ACC-4D98-B585-343BF2071C4F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PowerPoint_Presentation1.ppt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vseportrety.ru/gippokrat.html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jpeg"/><Relationship Id="rId3" Type="http://schemas.openxmlformats.org/officeDocument/2006/relationships/image" Target="../media/image16.png"/><Relationship Id="rId21" Type="http://schemas.openxmlformats.org/officeDocument/2006/relationships/image" Target="../media/image32.jpeg"/><Relationship Id="rId7" Type="http://schemas.openxmlformats.org/officeDocument/2006/relationships/image" Target="../media/image18.jpe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.jpeg"/><Relationship Id="rId20" Type="http://schemas.openxmlformats.org/officeDocument/2006/relationships/image" Target="../media/image31.jpeg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emf"/><Relationship Id="rId11" Type="http://schemas.openxmlformats.org/officeDocument/2006/relationships/image" Target="../media/image22.jpeg"/><Relationship Id="rId5" Type="http://schemas.openxmlformats.org/officeDocument/2006/relationships/oleObject" Target="../embeddings/oleObject3.bin"/><Relationship Id="rId15" Type="http://schemas.openxmlformats.org/officeDocument/2006/relationships/image" Target="../media/image26.png"/><Relationship Id="rId10" Type="http://schemas.openxmlformats.org/officeDocument/2006/relationships/image" Target="../media/image21.jpeg"/><Relationship Id="rId19" Type="http://schemas.openxmlformats.org/officeDocument/2006/relationships/image" Target="../media/image30.jpeg"/><Relationship Id="rId4" Type="http://schemas.openxmlformats.org/officeDocument/2006/relationships/image" Target="../media/image17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openxmlformats.org/officeDocument/2006/relationships/image" Target="../media/image29.jpeg"/><Relationship Id="rId3" Type="http://schemas.openxmlformats.org/officeDocument/2006/relationships/image" Target="../media/image33.png"/><Relationship Id="rId7" Type="http://schemas.openxmlformats.org/officeDocument/2006/relationships/image" Target="../media/image34.jpe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3.jpeg"/><Relationship Id="rId20" Type="http://schemas.openxmlformats.org/officeDocument/2006/relationships/image" Target="../media/image45.jpeg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emf"/><Relationship Id="rId11" Type="http://schemas.openxmlformats.org/officeDocument/2006/relationships/image" Target="../media/image38.jpeg"/><Relationship Id="rId5" Type="http://schemas.openxmlformats.org/officeDocument/2006/relationships/oleObject" Target="../embeddings/oleObject4.bin"/><Relationship Id="rId15" Type="http://schemas.openxmlformats.org/officeDocument/2006/relationships/image" Target="../media/image42.png"/><Relationship Id="rId10" Type="http://schemas.openxmlformats.org/officeDocument/2006/relationships/image" Target="../media/image37.jpeg"/><Relationship Id="rId19" Type="http://schemas.openxmlformats.org/officeDocument/2006/relationships/image" Target="../media/image31.jpeg"/><Relationship Id="rId4" Type="http://schemas.openxmlformats.org/officeDocument/2006/relationships/image" Target="../media/image17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Microsoft_Excel_97-2003_Worksheet1.xls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7768" y="836713"/>
            <a:ext cx="8278688" cy="2763738"/>
          </a:xfrm>
        </p:spPr>
        <p:txBody>
          <a:bodyPr>
            <a:noAutofit/>
          </a:bodyPr>
          <a:lstStyle/>
          <a:p>
            <a:r>
              <a:rPr lang="ru-RU" sz="4500" b="1" dirty="0" smtClean="0">
                <a:solidFill>
                  <a:srgbClr val="002060"/>
                </a:solidFill>
              </a:rPr>
              <a:t>Практические рекомендации </a:t>
            </a:r>
            <a:r>
              <a:rPr lang="en-US" sz="4500" b="1" dirty="0" smtClean="0">
                <a:solidFill>
                  <a:srgbClr val="002060"/>
                </a:solidFill>
              </a:rPr>
              <a:t/>
            </a:r>
            <a:br>
              <a:rPr lang="en-US" sz="4500" b="1" dirty="0" smtClean="0">
                <a:solidFill>
                  <a:srgbClr val="002060"/>
                </a:solidFill>
              </a:rPr>
            </a:br>
            <a:r>
              <a:rPr lang="ru-RU" sz="4500" b="1" dirty="0" smtClean="0">
                <a:solidFill>
                  <a:srgbClr val="002060"/>
                </a:solidFill>
              </a:rPr>
              <a:t>по выбору дезинфицирующих средств для обработки поверхностей</a:t>
            </a:r>
            <a:endParaRPr lang="ru-RU" sz="45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12704"/>
            <a:ext cx="6400800" cy="1752600"/>
          </a:xfrm>
        </p:spPr>
        <p:txBody>
          <a:bodyPr/>
          <a:lstStyle/>
          <a:p>
            <a:r>
              <a:rPr lang="ru-RU" b="1" dirty="0" err="1" smtClean="0">
                <a:solidFill>
                  <a:srgbClr val="002060"/>
                </a:solidFill>
              </a:rPr>
              <a:t>Сираева</a:t>
            </a:r>
            <a:r>
              <a:rPr lang="ru-RU" b="1" dirty="0" smtClean="0">
                <a:solidFill>
                  <a:srgbClr val="002060"/>
                </a:solidFill>
              </a:rPr>
              <a:t> И.Н., ведущий менеджер ООО «</a:t>
            </a:r>
            <a:r>
              <a:rPr lang="ru-RU" b="1" dirty="0" err="1" smtClean="0">
                <a:solidFill>
                  <a:srgbClr val="002060"/>
                </a:solidFill>
              </a:rPr>
              <a:t>Полисепт</a:t>
            </a:r>
            <a:r>
              <a:rPr lang="ru-RU" b="1" dirty="0" smtClean="0">
                <a:solidFill>
                  <a:srgbClr val="002060"/>
                </a:solidFill>
              </a:rPr>
              <a:t>», г. Москва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2014г.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Кислородактивные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268760"/>
            <a:ext cx="8712968" cy="5472608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2400"/>
              </a:spcAft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Высокая антимикробная активность.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2400"/>
              </a:spcAft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Безопасны для окружающей среды- быстро разлагаются на кислород и воду.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2400"/>
              </a:spcAft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Культура работы с группой средств – агрессивность в отношении обрабатываемых объектов устраняется выполнением инструкции.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2400"/>
              </a:spcAft>
            </a:pPr>
            <a:r>
              <a:rPr lang="ru-RU" b="1" dirty="0" smtClean="0">
                <a:solidFill>
                  <a:srgbClr val="C00000"/>
                </a:solidFill>
                <a:latin typeface="+mj-lt"/>
              </a:rPr>
              <a:t>Опасны для человека при ингаляционном воздействии – 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меры предосторожности!!!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Альдегиды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568952" cy="554461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2060"/>
                </a:solidFill>
                <a:latin typeface="+mj-lt"/>
              </a:rPr>
              <a:t>Высокая антимикробная активность.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Но для дезинфекции поверхностей не рекомендуется: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  <a:latin typeface="+mj-lt"/>
              </a:rPr>
              <a:t>Высокая токсичность.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  <a:latin typeface="+mj-lt"/>
              </a:rPr>
              <a:t>Обладают фиксирующим действием на органические вещества – т.е. обеззараживание достигается только незагрязненных поверхностей.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  <a:latin typeface="+mj-lt"/>
              </a:rPr>
              <a:t>В результате сорбции поверхностями  альдегиды долго выделяются в воздух – необходимо длительное проветривание и тщательное отмывание поверхности водой.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v"/>
            </a:pPr>
            <a:r>
              <a:rPr lang="ru-RU" sz="2200" b="1" u="sng" dirty="0" smtClean="0">
                <a:solidFill>
                  <a:srgbClr val="0070C0"/>
                </a:solidFill>
                <a:latin typeface="+mj-lt"/>
              </a:rPr>
              <a:t>Композиционные средства альдегиды с </a:t>
            </a:r>
            <a:r>
              <a:rPr lang="ru-RU" sz="2200" b="1" u="sng" dirty="0" err="1" smtClean="0">
                <a:solidFill>
                  <a:srgbClr val="0070C0"/>
                </a:solidFill>
                <a:latin typeface="+mj-lt"/>
              </a:rPr>
              <a:t>ЧАСами</a:t>
            </a:r>
            <a:r>
              <a:rPr lang="ru-RU" sz="2200" b="1" u="sng" dirty="0" smtClean="0">
                <a:solidFill>
                  <a:srgbClr val="0070C0"/>
                </a:solidFill>
                <a:latin typeface="+mj-lt"/>
              </a:rPr>
              <a:t>  разрешены: 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q"/>
            </a:pPr>
            <a:r>
              <a:rPr lang="ru-RU" sz="2200" b="1" dirty="0" smtClean="0">
                <a:solidFill>
                  <a:srgbClr val="002060"/>
                </a:solidFill>
                <a:latin typeface="+mj-lt"/>
              </a:rPr>
              <a:t>синергизм действия  на м/о позволяет  снизить концентрацию до безопасного уровня в рабочем растворе, а также появление моющего эффекта у средства.</a:t>
            </a:r>
            <a:endParaRPr lang="ru-RU" sz="22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ChangeArrowheads="1"/>
          </p:cNvSpPr>
          <p:nvPr/>
        </p:nvSpPr>
        <p:spPr bwMode="auto">
          <a:xfrm>
            <a:off x="0" y="-27384"/>
            <a:ext cx="9141678" cy="10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ru-RU" sz="2200" b="1" dirty="0" err="1">
                <a:solidFill>
                  <a:schemeClr val="tx2"/>
                </a:solidFill>
              </a:rPr>
              <a:t>СанПиН</a:t>
            </a:r>
            <a:r>
              <a:rPr lang="ru-RU" sz="2200" b="1" dirty="0">
                <a:solidFill>
                  <a:schemeClr val="tx2"/>
                </a:solidFill>
              </a:rPr>
              <a:t>  2.1.3.2630 – 10</a:t>
            </a:r>
            <a:br>
              <a:rPr lang="ru-RU" sz="2200" b="1" dirty="0">
                <a:solidFill>
                  <a:schemeClr val="tx2"/>
                </a:solidFill>
              </a:rPr>
            </a:br>
            <a:r>
              <a:rPr lang="ru-RU" sz="2200" b="1" dirty="0">
                <a:solidFill>
                  <a:schemeClr val="tx2"/>
                </a:solidFill>
              </a:rPr>
              <a:t>«САНИТАРНО-ЭПИДЕМИОЛОГИЧЕСКИЕ ТРЕБОВАНИЯ К ОРГАНИЗАЦИЯМ, ОСУЩЕСТВЛЯЮЩИМ МЕДИЦИНСКУЮ ДЕЯТЕЛЬНОСТЬ»</a:t>
            </a:r>
          </a:p>
        </p:txBody>
      </p:sp>
      <p:sp>
        <p:nvSpPr>
          <p:cNvPr id="80899" name="Rectangle 4"/>
          <p:cNvSpPr>
            <a:spLocks noChangeArrowheads="1"/>
          </p:cNvSpPr>
          <p:nvPr/>
        </p:nvSpPr>
        <p:spPr bwMode="auto">
          <a:xfrm>
            <a:off x="488633" y="1412776"/>
            <a:ext cx="8908257" cy="156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ru-RU" sz="2400" b="1" dirty="0">
                <a:solidFill>
                  <a:srgbClr val="000066"/>
                </a:solidFill>
              </a:rPr>
              <a:t> </a:t>
            </a:r>
            <a:r>
              <a:rPr lang="ru-RU" sz="2400" b="1" dirty="0" smtClean="0">
                <a:solidFill>
                  <a:srgbClr val="000066"/>
                </a:solidFill>
              </a:rPr>
              <a:t>Текущую </a:t>
            </a:r>
            <a:r>
              <a:rPr lang="ru-RU" sz="2400" b="1" dirty="0">
                <a:solidFill>
                  <a:srgbClr val="000066"/>
                </a:solidFill>
              </a:rPr>
              <a:t>уборку в помещениях проводят </a:t>
            </a:r>
            <a:r>
              <a:rPr lang="ru-RU" sz="2400" b="1" dirty="0">
                <a:solidFill>
                  <a:srgbClr val="CC0000"/>
                </a:solidFill>
              </a:rPr>
              <a:t>по  бактериальным режимам</a:t>
            </a:r>
            <a:r>
              <a:rPr lang="ru-RU" sz="2400" b="1" dirty="0">
                <a:solidFill>
                  <a:srgbClr val="000066"/>
                </a:solidFill>
              </a:rPr>
              <a:t>; </a:t>
            </a:r>
            <a:r>
              <a:rPr lang="ru-RU" sz="2400" b="1" dirty="0" smtClean="0">
                <a:solidFill>
                  <a:srgbClr val="000066"/>
                </a:solidFill>
              </a:rPr>
              <a:t> при </a:t>
            </a:r>
            <a:r>
              <a:rPr lang="ru-RU" sz="2400" b="1" dirty="0">
                <a:solidFill>
                  <a:srgbClr val="000066"/>
                </a:solidFill>
              </a:rPr>
              <a:t>ВБИ по режиму, эффективному в отношении возбудителя  ВБИ инфекции.</a:t>
            </a:r>
          </a:p>
          <a:p>
            <a:r>
              <a:rPr lang="ru-RU" sz="2400" b="1" dirty="0">
                <a:solidFill>
                  <a:srgbClr val="000066"/>
                </a:solidFill>
              </a:rPr>
              <a:t>           </a:t>
            </a:r>
            <a:endParaRPr lang="ru-RU" sz="2400" b="1" dirty="0">
              <a:solidFill>
                <a:srgbClr val="CC0000"/>
              </a:solidFill>
            </a:endParaRPr>
          </a:p>
        </p:txBody>
      </p:sp>
      <p:pic>
        <p:nvPicPr>
          <p:cNvPr id="80901" name="Picture 7" descr="Киш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263" y="2960072"/>
            <a:ext cx="1684497" cy="1333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2" name="Rectangle 8"/>
          <p:cNvSpPr>
            <a:spLocks noChangeArrowheads="1"/>
          </p:cNvSpPr>
          <p:nvPr/>
        </p:nvSpPr>
        <p:spPr bwMode="auto">
          <a:xfrm>
            <a:off x="179512" y="4941168"/>
            <a:ext cx="6999447" cy="119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ru-RU" sz="2400" b="1" dirty="0">
                <a:solidFill>
                  <a:srgbClr val="0B167B"/>
                </a:solidFill>
              </a:rPr>
              <a:t>При </a:t>
            </a:r>
            <a:r>
              <a:rPr lang="ru-RU" sz="2400" b="1" dirty="0">
                <a:solidFill>
                  <a:srgbClr val="000066"/>
                </a:solidFill>
              </a:rPr>
              <a:t>дезинфекции</a:t>
            </a:r>
            <a:r>
              <a:rPr lang="ru-RU" sz="2400" b="1" dirty="0">
                <a:solidFill>
                  <a:srgbClr val="0B167B"/>
                </a:solidFill>
              </a:rPr>
              <a:t> объектов, загрязненных кровью и др. </a:t>
            </a:r>
            <a:r>
              <a:rPr lang="ru-RU" sz="2400" b="1" dirty="0" err="1">
                <a:solidFill>
                  <a:srgbClr val="0B167B"/>
                </a:solidFill>
              </a:rPr>
              <a:t>биосубстратами</a:t>
            </a:r>
            <a:r>
              <a:rPr lang="ru-RU" sz="2400" b="1" dirty="0">
                <a:solidFill>
                  <a:srgbClr val="0B167B"/>
                </a:solidFill>
              </a:rPr>
              <a:t>, </a:t>
            </a:r>
            <a:r>
              <a:rPr lang="ru-RU" sz="2400" b="1" dirty="0" smtClean="0">
                <a:solidFill>
                  <a:srgbClr val="0B167B"/>
                </a:solidFill>
              </a:rPr>
              <a:t> </a:t>
            </a:r>
            <a:r>
              <a:rPr lang="ru-RU" sz="2400" b="1" dirty="0">
                <a:solidFill>
                  <a:srgbClr val="0B167B"/>
                </a:solidFill>
              </a:rPr>
              <a:t>опасными  в отношении ВГ  и ВИЧ-инфекции,</a:t>
            </a:r>
            <a:r>
              <a:rPr lang="ru-RU" sz="2400" b="1" dirty="0">
                <a:solidFill>
                  <a:srgbClr val="CC0000"/>
                </a:solidFill>
              </a:rPr>
              <a:t> по противовирусному режиму.</a:t>
            </a:r>
          </a:p>
        </p:txBody>
      </p:sp>
      <p:pic>
        <p:nvPicPr>
          <p:cNvPr id="80903" name="Picture 9" descr="Imag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8034" y="2996952"/>
            <a:ext cx="1814513" cy="138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4" name="Picture 10" descr="Вирус полиомиелит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4797152"/>
            <a:ext cx="1748790" cy="1531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3" y="44624"/>
            <a:ext cx="9036497" cy="1098762"/>
          </a:xfr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l"/>
            <a:r>
              <a:rPr lang="ru-RU" sz="22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СанПиН  2.1.3.2630 – 10</a:t>
            </a:r>
            <a:br>
              <a:rPr lang="ru-RU" sz="22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ru-RU" sz="2200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«САНИТАРНО-ЭПИДЕМИОЛОГИЧЕСКИЕ ТРЕБОВАНИЯ К ОРГАНИЗАЦИЯМ, ОСУЩЕСТВЛЯЮЩИМ МЕДИЦИНСКУЮ ДЕЯТЕЛЬНОСТЬ»</a:t>
            </a:r>
            <a:endParaRPr lang="ru-RU" sz="2200" b="1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412776"/>
            <a:ext cx="8640960" cy="2088232"/>
          </a:xfrm>
        </p:spPr>
        <p:txBody>
          <a:bodyPr>
            <a:noAutofit/>
          </a:bodyPr>
          <a:lstStyle/>
          <a:p>
            <a:pPr marL="0" indent="0" eaLnBrk="1" hangingPunct="1">
              <a:buFontTx/>
              <a:buNone/>
            </a:pPr>
            <a:r>
              <a:rPr lang="ru-RU" sz="2600" b="1" dirty="0" smtClean="0"/>
              <a:t>Генеральные уборки</a:t>
            </a:r>
            <a:r>
              <a:rPr lang="ru-RU" sz="2600" dirty="0" smtClean="0"/>
              <a:t> в операционных блоках, родильных залах, перевязочных, процедурных, манипуляционных, стерилизационных проводят дезинфицирующими средствами с широким спектром антимикробного действия </a:t>
            </a:r>
            <a:r>
              <a:rPr lang="ru-RU" sz="2600" b="1" dirty="0" smtClean="0">
                <a:solidFill>
                  <a:srgbClr val="FF3300"/>
                </a:solidFill>
              </a:rPr>
              <a:t>по режимам, обеспечивающим гибель</a:t>
            </a:r>
          </a:p>
        </p:txBody>
      </p:sp>
      <p:pic>
        <p:nvPicPr>
          <p:cNvPr id="86020" name="Picture 4" descr="Image (5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248" y="5085184"/>
            <a:ext cx="1684496" cy="15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1" name="Picture 5" descr="Вирус полиомиели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509120"/>
            <a:ext cx="1748790" cy="1531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2" name="Picture 6" descr="Киш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717032"/>
            <a:ext cx="1684497" cy="1333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3" name="Picture 7" descr="Imag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365104"/>
            <a:ext cx="1814513" cy="1387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940785" y="4077072"/>
            <a:ext cx="2551095" cy="6916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2400" b="1" dirty="0" smtClean="0">
                <a:solidFill>
                  <a:srgbClr val="FF3300"/>
                </a:solidFill>
              </a:rPr>
              <a:t>и грибов рода  </a:t>
            </a:r>
            <a:r>
              <a:rPr lang="ru-RU" sz="2400" b="1" dirty="0" err="1" smtClean="0">
                <a:solidFill>
                  <a:srgbClr val="FF3300"/>
                </a:solidFill>
              </a:rPr>
              <a:t>Кандида</a:t>
            </a:r>
            <a:endParaRPr lang="ru-RU" sz="2400" b="1" dirty="0" smtClean="0">
              <a:solidFill>
                <a:srgbClr val="FF3300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761050" y="3789040"/>
            <a:ext cx="2763278" cy="664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2400" b="1" dirty="0" smtClean="0">
                <a:solidFill>
                  <a:srgbClr val="FF3300"/>
                </a:solidFill>
              </a:rPr>
              <a:t>		бактерий 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244287" y="3941020"/>
            <a:ext cx="1548680" cy="5346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2400" b="1" dirty="0" smtClean="0">
                <a:solidFill>
                  <a:srgbClr val="FF3300"/>
                </a:solidFill>
              </a:rPr>
              <a:t>вирусов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332656"/>
            <a:ext cx="8838843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b="1" dirty="0" smtClean="0">
                <a:solidFill>
                  <a:srgbClr val="C00000"/>
                </a:solidFill>
              </a:rPr>
              <a:t>II</a:t>
            </a:r>
            <a:r>
              <a:rPr lang="ru-RU" sz="2800" b="1" dirty="0" smtClean="0">
                <a:solidFill>
                  <a:srgbClr val="C00000"/>
                </a:solidFill>
              </a:rPr>
              <a:t>. Организация дезинфекционных и стерилизационных мероприятий в организациях, осуществляющих медицинскую деятельность</a:t>
            </a:r>
            <a:r>
              <a:rPr lang="en-US" sz="2800" b="1" dirty="0" smtClean="0">
                <a:solidFill>
                  <a:srgbClr val="C00000"/>
                </a:solidFill>
              </a:rPr>
              <a:t/>
            </a:r>
            <a:br>
              <a:rPr lang="en-US" sz="2800" b="1" dirty="0" smtClean="0">
                <a:solidFill>
                  <a:srgbClr val="C00000"/>
                </a:solidFill>
              </a:rPr>
            </a:br>
            <a:endParaRPr 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0030" y="1980248"/>
            <a:ext cx="8619648" cy="4116229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2800" dirty="0" smtClean="0"/>
              <a:t>2.6. </a:t>
            </a:r>
            <a:r>
              <a:rPr lang="ru-RU" sz="2800" b="1" dirty="0" smtClean="0"/>
              <a:t>в туберкулезных медицинских организациях </a:t>
            </a:r>
          </a:p>
          <a:p>
            <a:pPr eaLnBrk="1" hangingPunct="1">
              <a:buFontTx/>
              <a:buNone/>
            </a:pPr>
            <a:r>
              <a:rPr lang="ru-RU" sz="2800" b="1" dirty="0" smtClean="0"/>
              <a:t>– </a:t>
            </a:r>
            <a:r>
              <a:rPr lang="ru-RU" sz="2800" b="1" dirty="0" smtClean="0">
                <a:solidFill>
                  <a:srgbClr val="C00000"/>
                </a:solidFill>
              </a:rPr>
              <a:t>по микобактериям туберкулеза;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eaLnBrk="1" hangingPunct="1">
              <a:buFontTx/>
              <a:buNone/>
            </a:pPr>
            <a:r>
              <a:rPr lang="ru-RU" sz="2800" b="1" dirty="0" smtClean="0"/>
              <a:t>в микологических стационарах </a:t>
            </a:r>
          </a:p>
          <a:p>
            <a:pPr eaLnBrk="1" hangingPunct="1">
              <a:buFontTx/>
              <a:buNone/>
            </a:pPr>
            <a:r>
              <a:rPr lang="ru-RU" sz="2800" b="1" dirty="0" smtClean="0"/>
              <a:t>(кабинетах) – по режимам, эффективным                             </a:t>
            </a:r>
            <a:r>
              <a:rPr lang="ru-RU" sz="2800" b="1" dirty="0" smtClean="0">
                <a:solidFill>
                  <a:srgbClr val="C00000"/>
                </a:solidFill>
              </a:rPr>
              <a:t>в отношении грибов рода </a:t>
            </a:r>
          </a:p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		Трихофитон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880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653136"/>
            <a:ext cx="2010252" cy="183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9" name="Picture 5" descr="Микобактерии туберкулез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2564904"/>
            <a:ext cx="1880235" cy="1550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93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8358462"/>
              </p:ext>
            </p:extLst>
          </p:nvPr>
        </p:nvGraphicFramePr>
        <p:xfrm>
          <a:off x="5846" y="116632"/>
          <a:ext cx="9030650" cy="6624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47" name="Презентация" r:id="rId4" imgW="3558433" imgH="2668391" progId="PowerPoint.Show.12">
                  <p:embed/>
                </p:oleObj>
              </mc:Choice>
              <mc:Fallback>
                <p:oleObj name="Презентация" r:id="rId4" imgW="3558433" imgH="2668391" progId="PowerPoint.Show.12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6" y="116632"/>
                        <a:ext cx="9030650" cy="66247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51460" y="188594"/>
            <a:ext cx="8726805" cy="1103079"/>
          </a:xfrm>
          <a:prstGeom prst="rect">
            <a:avLst/>
          </a:prstGeo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lIns="91439" tIns="45719" rIns="91439" bIns="45719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+mj-lt"/>
              </a:rPr>
              <a:t>ХОРТ актив</a:t>
            </a:r>
          </a:p>
          <a:p>
            <a:pPr algn="ctr">
              <a:spcAft>
                <a:spcPts val="1000"/>
              </a:spcAft>
            </a:pPr>
            <a:r>
              <a:rPr lang="ru-RU" sz="2000" b="1" dirty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Универсальное дезинфицирующее </a:t>
            </a:r>
            <a:r>
              <a:rPr lang="ru-RU" sz="2000" b="1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и стерилизующее                           </a:t>
            </a:r>
            <a:r>
              <a:rPr lang="ru-RU" sz="2000" b="1" dirty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кислородсодержащее средство </a:t>
            </a:r>
          </a:p>
          <a:p>
            <a:pPr algn="ctr"/>
            <a:endParaRPr lang="ru-RU" sz="1600" b="1" dirty="0" smtClean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 flipH="1">
            <a:off x="6804248" y="4577827"/>
            <a:ext cx="2016224" cy="20195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39" tIns="45719" rIns="91439" bIns="45719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solidFill>
                  <a:prstClr val="black"/>
                </a:solidFill>
                <a:latin typeface="+mj-lt"/>
              </a:rPr>
              <a:t>ДВ:  </a:t>
            </a:r>
            <a:r>
              <a:rPr lang="ru-RU" sz="1400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перекись </a:t>
            </a:r>
            <a:r>
              <a:rPr lang="ru-RU" sz="1400" dirty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водорода, активаторы органические кислоты  (с образованием </a:t>
            </a:r>
            <a:r>
              <a:rPr lang="ru-RU" sz="1400" dirty="0" err="1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пероксикислот</a:t>
            </a:r>
            <a:r>
              <a:rPr lang="ru-RU" sz="1400" dirty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) , </a:t>
            </a:r>
            <a:r>
              <a:rPr lang="ru-RU" sz="1400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  ингибиторы </a:t>
            </a:r>
            <a:r>
              <a:rPr lang="ru-RU" sz="1400" dirty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коррозии. </a:t>
            </a:r>
          </a:p>
          <a:p>
            <a:r>
              <a:rPr lang="ru-RU" dirty="0" smtClean="0">
                <a:solidFill>
                  <a:prstClr val="black"/>
                </a:solidFill>
                <a:latin typeface="+mj-lt"/>
              </a:rPr>
              <a:t>    </a:t>
            </a:r>
            <a:endParaRPr lang="ru-RU" dirty="0">
              <a:solidFill>
                <a:prstClr val="black"/>
              </a:solidFill>
              <a:latin typeface="+mj-lt"/>
            </a:endParaRPr>
          </a:p>
        </p:txBody>
      </p:sp>
      <p:pic>
        <p:nvPicPr>
          <p:cNvPr id="9" name="Picture 4" descr="Znak_Polisept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5769"/>
            <a:ext cx="1800225" cy="432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5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1337" y="1700808"/>
            <a:ext cx="3401183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1" name="Rectangle 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5496" y="1435690"/>
            <a:ext cx="6336704" cy="5449694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lIns="91439" tIns="45719" rIns="91439" bIns="45719" numCol="1"/>
          <a:lstStyle/>
          <a:p>
            <a:r>
              <a:rPr lang="ru-RU" sz="1300" b="1" dirty="0">
                <a:solidFill>
                  <a:prstClr val="black"/>
                </a:solidFill>
                <a:latin typeface="+mj-lt"/>
              </a:rPr>
              <a:t>Антимикробная активность: </a:t>
            </a:r>
            <a:endParaRPr lang="ru-RU" sz="1300" b="1" dirty="0" smtClean="0">
              <a:solidFill>
                <a:prstClr val="black"/>
              </a:solidFill>
              <a:latin typeface="+mj-lt"/>
            </a:endParaRPr>
          </a:p>
          <a:p>
            <a:endParaRPr lang="ru-RU" sz="1300" b="1" dirty="0">
              <a:solidFill>
                <a:prstClr val="black"/>
              </a:solidFill>
              <a:latin typeface="+mj-lt"/>
            </a:endParaRPr>
          </a:p>
          <a:p>
            <a:pPr marL="342900" indent="-250825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ru-RU" sz="1200" b="1" dirty="0" smtClean="0">
                <a:solidFill>
                  <a:prstClr val="black"/>
                </a:solidFill>
                <a:latin typeface="+mj-lt"/>
              </a:rPr>
              <a:t>бактерии</a:t>
            </a:r>
            <a:r>
              <a:rPr lang="ru-RU" sz="1200" dirty="0">
                <a:solidFill>
                  <a:prstClr val="black"/>
                </a:solidFill>
                <a:latin typeface="+mj-lt"/>
              </a:rPr>
              <a:t>, </a:t>
            </a:r>
            <a:r>
              <a:rPr lang="ru-RU" sz="1200" b="1" dirty="0" smtClean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1200" dirty="0">
                <a:solidFill>
                  <a:prstClr val="black"/>
                </a:solidFill>
                <a:latin typeface="+mj-lt"/>
              </a:rPr>
              <a:t>включая возбудителей внутрибольничных  инфекций  (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тестировано  на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полирезистентных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 к дезинфицирующим средствам  штаммах  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Pseudomonas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aerugienosa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,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Enterobacter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agglomerans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,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Acinetobacter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calcoaceticus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var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. </a:t>
            </a: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Baumanii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и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др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,); анаэробных инфекций, в т. ч. в отношении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C.perfringens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, туберкулеза (тестировано на штамме </a:t>
            </a:r>
            <a:r>
              <a:rPr lang="ru-RU" sz="1400" b="1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М.terrae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)</a:t>
            </a:r>
          </a:p>
          <a:p>
            <a:pPr marL="342900" indent="-250825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1200" b="1" dirty="0" smtClean="0">
                <a:solidFill>
                  <a:prstClr val="black"/>
                </a:solidFill>
                <a:latin typeface="+mj-lt"/>
              </a:rPr>
              <a:t>вирусы</a:t>
            </a:r>
            <a:r>
              <a:rPr lang="ru-RU" sz="1200" dirty="0" smtClean="0">
                <a:solidFill>
                  <a:prstClr val="black"/>
                </a:solidFill>
                <a:latin typeface="+mj-lt"/>
              </a:rPr>
              <a:t>,</a:t>
            </a:r>
            <a:r>
              <a:rPr lang="ru-RU" sz="1200" dirty="0">
                <a:solidFill>
                  <a:prstClr val="black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ru-RU" sz="1200" dirty="0">
                <a:solidFill>
                  <a:prstClr val="black"/>
                </a:solidFill>
                <a:latin typeface="+mj-lt"/>
              </a:rPr>
              <a:t>включая возбудителей  </a:t>
            </a:r>
            <a:r>
              <a:rPr lang="ru-RU" sz="1200" dirty="0" err="1">
                <a:solidFill>
                  <a:prstClr val="black"/>
                </a:solidFill>
                <a:latin typeface="+mj-lt"/>
              </a:rPr>
              <a:t>энтеральных</a:t>
            </a:r>
            <a:r>
              <a:rPr lang="ru-RU" sz="1200" dirty="0">
                <a:solidFill>
                  <a:prstClr val="black"/>
                </a:solidFill>
                <a:latin typeface="+mj-lt"/>
              </a:rPr>
              <a:t> и парентеральных гепатитов, в </a:t>
            </a:r>
            <a:r>
              <a:rPr lang="ru-RU" sz="1200" dirty="0" err="1">
                <a:solidFill>
                  <a:prstClr val="black"/>
                </a:solidFill>
                <a:latin typeface="+mj-lt"/>
              </a:rPr>
              <a:t>т.ч</a:t>
            </a:r>
            <a:r>
              <a:rPr lang="ru-RU" sz="1200" dirty="0">
                <a:solidFill>
                  <a:prstClr val="black"/>
                </a:solidFill>
                <a:latin typeface="+mj-lt"/>
              </a:rPr>
              <a:t>. гепатита А, В и С), ВИЧ-инфекции, полиомиелита, аденовирусов, вирусов «атипичной пневмонии» (SARS), «птичьего» гриппа (H5N1), «свиного» гриппа (H1N1), гриппа человека, герпеса и др</a:t>
            </a:r>
            <a:r>
              <a:rPr lang="ru-RU" sz="1200" dirty="0" smtClean="0">
                <a:solidFill>
                  <a:prstClr val="black"/>
                </a:solidFill>
                <a:latin typeface="+mj-lt"/>
              </a:rPr>
              <a:t>.</a:t>
            </a:r>
          </a:p>
          <a:p>
            <a:pPr marL="342900" indent="-250825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12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ru-RU" sz="1200" b="1" dirty="0" smtClean="0">
                <a:solidFill>
                  <a:prstClr val="black"/>
                </a:solidFill>
                <a:latin typeface="+mj-lt"/>
              </a:rPr>
              <a:t>патогенные грибы, </a:t>
            </a:r>
            <a:r>
              <a:rPr lang="ru-RU" sz="1200" b="1" dirty="0">
                <a:solidFill>
                  <a:prstClr val="black"/>
                </a:solidFill>
                <a:latin typeface="+mj-lt"/>
              </a:rPr>
              <a:t>включая плесневые </a:t>
            </a:r>
            <a:endParaRPr lang="ru-RU" sz="1200" b="1" dirty="0" smtClean="0">
              <a:solidFill>
                <a:prstClr val="black"/>
              </a:solidFill>
              <a:latin typeface="+mj-lt"/>
            </a:endParaRPr>
          </a:p>
          <a:p>
            <a:pPr marL="342900" indent="-250825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1200" b="1" dirty="0">
                <a:solidFill>
                  <a:prstClr val="black"/>
                </a:solidFill>
                <a:latin typeface="+mj-lt"/>
              </a:rPr>
              <a:t>споры бактерий </a:t>
            </a:r>
            <a:endParaRPr lang="ru-RU" sz="1200" b="1" dirty="0" smtClean="0">
              <a:solidFill>
                <a:prstClr val="black"/>
              </a:solidFill>
              <a:latin typeface="+mj-lt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b="1" dirty="0" smtClean="0">
                <a:solidFill>
                  <a:prstClr val="black"/>
                </a:solidFill>
                <a:latin typeface="+mj-lt"/>
              </a:rPr>
              <a:t>Назначение:</a:t>
            </a:r>
          </a:p>
          <a:p>
            <a:pPr marL="342900" lvl="0" indent="-250825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200" b="1" dirty="0">
                <a:latin typeface="+mj-lt"/>
                <a:ea typeface="Calibri"/>
                <a:cs typeface="Times New Roman"/>
              </a:rPr>
              <a:t>дезинфекция и </a:t>
            </a:r>
            <a:r>
              <a:rPr lang="ru-RU" sz="1200" b="1" dirty="0" err="1">
                <a:latin typeface="+mj-lt"/>
                <a:ea typeface="Calibri"/>
                <a:cs typeface="Times New Roman"/>
              </a:rPr>
              <a:t>предстерилизационная</a:t>
            </a:r>
            <a:r>
              <a:rPr lang="ru-RU" sz="1200" b="1" dirty="0">
                <a:latin typeface="+mj-lt"/>
                <a:ea typeface="Calibri"/>
                <a:cs typeface="Times New Roman"/>
              </a:rPr>
              <a:t> очистка, </a:t>
            </a:r>
            <a:r>
              <a:rPr lang="ru-RU" sz="1200" dirty="0">
                <a:latin typeface="+mj-lt"/>
                <a:ea typeface="Calibri"/>
                <a:cs typeface="Times New Roman"/>
              </a:rPr>
              <a:t>в </a:t>
            </a:r>
            <a:r>
              <a:rPr lang="ru-RU" sz="1200" dirty="0" err="1">
                <a:latin typeface="+mj-lt"/>
                <a:ea typeface="Calibri"/>
                <a:cs typeface="Times New Roman"/>
              </a:rPr>
              <a:t>т.ч</a:t>
            </a:r>
            <a:r>
              <a:rPr lang="ru-RU" sz="1200" dirty="0">
                <a:latin typeface="+mj-lt"/>
                <a:ea typeface="Calibri"/>
                <a:cs typeface="Times New Roman"/>
              </a:rPr>
              <a:t>. совмещенные в одном процессе, изделий медицинского назначения ручным и механизированным способом </a:t>
            </a:r>
            <a:endParaRPr lang="ru-RU" sz="1200" dirty="0" smtClean="0">
              <a:latin typeface="+mj-lt"/>
              <a:ea typeface="Calibri"/>
              <a:cs typeface="Times New Roman"/>
            </a:endParaRPr>
          </a:p>
          <a:p>
            <a:pPr marL="342900" lvl="0" indent="-250825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200" b="1" dirty="0" smtClean="0">
                <a:latin typeface="+mj-lt"/>
                <a:ea typeface="Calibri"/>
                <a:cs typeface="Times New Roman"/>
              </a:rPr>
              <a:t>дезинфекция </a:t>
            </a:r>
            <a:r>
              <a:rPr lang="ru-RU" sz="1200" b="1" dirty="0">
                <a:latin typeface="+mj-lt"/>
                <a:ea typeface="Calibri"/>
                <a:cs typeface="Times New Roman"/>
              </a:rPr>
              <a:t>высокого уровня (ДВУ) </a:t>
            </a:r>
            <a:r>
              <a:rPr lang="ru-RU" sz="1200" dirty="0">
                <a:latin typeface="+mj-lt"/>
                <a:ea typeface="Calibri"/>
                <a:cs typeface="Times New Roman"/>
              </a:rPr>
              <a:t>эндоскопов жестких и </a:t>
            </a:r>
            <a:r>
              <a:rPr lang="ru-RU" sz="1200" dirty="0" smtClean="0">
                <a:latin typeface="+mj-lt"/>
                <a:ea typeface="Calibri"/>
                <a:cs typeface="Times New Roman"/>
              </a:rPr>
              <a:t>гибких</a:t>
            </a:r>
            <a:endParaRPr lang="ru-RU" sz="1200" dirty="0">
              <a:latin typeface="+mj-lt"/>
              <a:ea typeface="Calibri"/>
              <a:cs typeface="Times New Roman"/>
            </a:endParaRPr>
          </a:p>
          <a:p>
            <a:pPr marL="342900" lvl="0" indent="-250825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200" b="1" dirty="0">
                <a:latin typeface="+mj-lt"/>
                <a:ea typeface="Calibri"/>
                <a:cs typeface="Times New Roman"/>
              </a:rPr>
              <a:t>стерилизация изделий медицинского назначения </a:t>
            </a:r>
            <a:endParaRPr lang="ru-RU" sz="1200" dirty="0" smtClean="0">
              <a:latin typeface="+mj-lt"/>
              <a:ea typeface="Calibri"/>
              <a:cs typeface="Times New Roman"/>
            </a:endParaRPr>
          </a:p>
          <a:p>
            <a:pPr marL="342900" lvl="0" indent="-250825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200" b="1" dirty="0" smtClean="0">
                <a:latin typeface="+mj-lt"/>
                <a:ea typeface="Calibri"/>
                <a:cs typeface="Times New Roman"/>
              </a:rPr>
              <a:t>дезинфекция </a:t>
            </a:r>
            <a:r>
              <a:rPr lang="ru-RU" sz="1200" b="1" dirty="0">
                <a:latin typeface="+mj-lt"/>
                <a:ea typeface="Calibri"/>
                <a:cs typeface="Times New Roman"/>
              </a:rPr>
              <a:t>и мытье </a:t>
            </a:r>
            <a:r>
              <a:rPr lang="ru-RU" sz="1200" dirty="0">
                <a:latin typeface="+mj-lt"/>
                <a:ea typeface="Calibri"/>
                <a:cs typeface="Times New Roman"/>
              </a:rPr>
              <a:t>поверхностей </a:t>
            </a:r>
            <a:r>
              <a:rPr lang="ru-RU" sz="1200" b="1" dirty="0" smtClean="0">
                <a:latin typeface="+mj-lt"/>
                <a:ea typeface="Calibri"/>
                <a:cs typeface="Times New Roman"/>
              </a:rPr>
              <a:t>дезинфекция </a:t>
            </a:r>
            <a:r>
              <a:rPr lang="ru-RU" sz="1200" dirty="0">
                <a:latin typeface="+mj-lt"/>
                <a:ea typeface="Calibri"/>
                <a:cs typeface="Times New Roman"/>
              </a:rPr>
              <a:t>медицинских отходов класса Б и </a:t>
            </a:r>
            <a:r>
              <a:rPr lang="ru-RU" sz="1200" dirty="0" smtClean="0">
                <a:latin typeface="+mj-lt"/>
                <a:ea typeface="Calibri"/>
                <a:cs typeface="Times New Roman"/>
              </a:rPr>
              <a:t>В</a:t>
            </a:r>
            <a:endParaRPr lang="ru-RU" sz="1200" dirty="0">
              <a:latin typeface="+mj-lt"/>
              <a:ea typeface="Calibri"/>
              <a:cs typeface="Times New Roman"/>
            </a:endParaRPr>
          </a:p>
          <a:p>
            <a:pPr marL="342900" lvl="0" indent="-250825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200" b="1" dirty="0">
                <a:latin typeface="+mj-lt"/>
                <a:ea typeface="Calibri"/>
                <a:cs typeface="Times New Roman"/>
              </a:rPr>
              <a:t>дезинфекция крови, </a:t>
            </a:r>
            <a:r>
              <a:rPr lang="ru-RU" sz="1200" dirty="0">
                <a:latin typeface="+mj-lt"/>
                <a:ea typeface="Calibri"/>
                <a:cs typeface="Times New Roman"/>
              </a:rPr>
              <a:t>сыворотки и других биологических жидкостей </a:t>
            </a:r>
            <a:r>
              <a:rPr lang="ru-RU" sz="1200" b="1" dirty="0" smtClean="0">
                <a:latin typeface="+mj-lt"/>
                <a:ea typeface="Calibri"/>
                <a:cs typeface="Times New Roman"/>
              </a:rPr>
              <a:t>проведение </a:t>
            </a:r>
            <a:r>
              <a:rPr lang="ru-RU" sz="1200" b="1" dirty="0">
                <a:latin typeface="+mj-lt"/>
                <a:ea typeface="Calibri"/>
                <a:cs typeface="Times New Roman"/>
              </a:rPr>
              <a:t>генеральных уборок, </a:t>
            </a:r>
            <a:r>
              <a:rPr lang="ru-RU" sz="1200" dirty="0">
                <a:latin typeface="+mj-lt"/>
                <a:ea typeface="Calibri"/>
                <a:cs typeface="Times New Roman"/>
              </a:rPr>
              <a:t>в </a:t>
            </a:r>
            <a:r>
              <a:rPr lang="ru-RU" sz="1200" dirty="0" err="1">
                <a:latin typeface="+mj-lt"/>
                <a:ea typeface="Calibri"/>
                <a:cs typeface="Times New Roman"/>
              </a:rPr>
              <a:t>т.ч</a:t>
            </a:r>
            <a:r>
              <a:rPr lang="ru-RU" sz="1200" dirty="0">
                <a:latin typeface="+mj-lt"/>
                <a:ea typeface="Calibri"/>
                <a:cs typeface="Times New Roman"/>
              </a:rPr>
              <a:t>. с использованием уборочных </a:t>
            </a:r>
            <a:r>
              <a:rPr lang="ru-RU" sz="1200" dirty="0" smtClean="0">
                <a:latin typeface="+mj-lt"/>
                <a:ea typeface="Calibri"/>
                <a:cs typeface="Times New Roman"/>
              </a:rPr>
              <a:t>технологий</a:t>
            </a:r>
            <a:endParaRPr lang="ru-RU" sz="1200" dirty="0">
              <a:latin typeface="+mj-lt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endParaRPr lang="ru-RU" sz="1300" b="1" dirty="0">
              <a:solidFill>
                <a:prstClr val="blac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0765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784976" cy="1143000"/>
          </a:xfrm>
        </p:spPr>
        <p:txBody>
          <a:bodyPr>
            <a:noAutofit/>
          </a:bodyPr>
          <a:lstStyle/>
          <a:p>
            <a:r>
              <a:rPr lang="ru-RU" sz="3300" b="1" dirty="0" smtClean="0">
                <a:solidFill>
                  <a:srgbClr val="002060"/>
                </a:solidFill>
              </a:rPr>
              <a:t>На эффективность дезинфекции поверхностей влияют следующие факты:</a:t>
            </a:r>
            <a:endParaRPr lang="ru-RU" sz="3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340768"/>
            <a:ext cx="9036496" cy="561662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900" dirty="0" smtClean="0"/>
              <a:t>Правила приготовления и хранения рабочего раствора ДС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900" dirty="0" smtClean="0"/>
              <a:t>Для приготовления необходимы: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</a:rPr>
              <a:t>СИЗ (ХАЛАТ, ПЕРЧАТКИ, МАСКА, РЕСПИРАТОР И ПР.)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</a:rPr>
              <a:t>ГРАДУИРОВАННАЯ ЕМКОСТЬ ТРЕБУЕМОГО ОБЪЕМА ИЗ ХИМИЧЕСКИХ СТОЙКИХ МАТЕРИАЛОВ ИЛИ МЕРНАЯ ЕМКОСТЬ; ОСОБОЕ ВНИМАНИЕ ПРИ НИЗКИХ КОНЦЕНТРАЦИЯХ В МАЛЫХ ОБХЕМАХ;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2060"/>
                </a:solidFill>
              </a:rPr>
              <a:t>ВОДА ВОДОПРОВОДНАЯ ПИТЬЕВОГО КАЧЕСТВА С ОПРЕДЕЛЕННОЙ ТЕМПЕРАТУРОЙ В ПРЕДЕЛАХ ДИАПАЗОНА, УКАЗАННОЙ В ИНСТРУКЦИИ </a:t>
            </a:r>
            <a:r>
              <a:rPr lang="ru-RU" sz="2200" b="1" i="1" dirty="0" smtClean="0"/>
              <a:t>(при более низких </a:t>
            </a:r>
            <a:r>
              <a:rPr lang="en-US" sz="2200" b="1" i="1" dirty="0" smtClean="0"/>
              <a:t>t </a:t>
            </a:r>
            <a:r>
              <a:rPr lang="ru-RU" sz="2200" b="1" i="1" dirty="0" smtClean="0"/>
              <a:t>активность рабочего раствора, растворимость таблеток, порошков снижается, а при более высоких может усилиться его токсичность или снизиться активность некоторых АДВ)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500" b="1" dirty="0" smtClean="0">
                <a:solidFill>
                  <a:srgbClr val="C00000"/>
                </a:solidFill>
              </a:rPr>
              <a:t>Рабочие растворы ДС необходимо защищать от вторичной контаминации путем однократного использования протирочного материала (салфеток)!!!</a:t>
            </a:r>
            <a:endParaRPr lang="ru-RU" sz="2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51460" y="188595"/>
            <a:ext cx="8726805" cy="1036960"/>
          </a:xfrm>
          <a:prstGeom prst="rect">
            <a:avLst/>
          </a:prstGeom>
          <a:gradFill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lIns="91439" tIns="45719" rIns="91439" bIns="45719"/>
          <a:lstStyle/>
          <a:p>
            <a:pPr algn="ctr"/>
            <a:r>
              <a:rPr lang="ru-RU" sz="3600" b="1" dirty="0" smtClean="0"/>
              <a:t> </a:t>
            </a:r>
            <a:r>
              <a:rPr lang="ru-RU" sz="4000" b="1" dirty="0" smtClean="0"/>
              <a:t>ДЕЗУПАК</a:t>
            </a:r>
            <a:endParaRPr lang="ru-RU" sz="4000" dirty="0"/>
          </a:p>
          <a:p>
            <a:pPr algn="ctr"/>
            <a:r>
              <a:rPr lang="ru-RU" sz="2400" b="1" dirty="0" smtClean="0"/>
              <a:t>     ДИСПЕНСЕР-КОНТЕЙНЕР ДЛЯ САЛФЕТОК</a:t>
            </a:r>
            <a:endParaRPr lang="ru-RU" sz="2400" b="1" dirty="0"/>
          </a:p>
          <a:p>
            <a:pPr algn="ctr"/>
            <a:endParaRPr lang="ru-RU" b="1" dirty="0"/>
          </a:p>
        </p:txBody>
      </p:sp>
      <p:pic>
        <p:nvPicPr>
          <p:cNvPr id="9" name="Picture 4" descr="Znak_Polisept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322" y="318612"/>
            <a:ext cx="1800225" cy="432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6021" y="2204633"/>
            <a:ext cx="3072483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1730" y="1340768"/>
            <a:ext cx="6108462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500" b="1" dirty="0"/>
              <a:t>Преимущества:</a:t>
            </a:r>
            <a:endParaRPr lang="ru-RU" sz="1500" dirty="0"/>
          </a:p>
          <a:p>
            <a:pPr marL="171450" lvl="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1500" dirty="0"/>
              <a:t>Уникальная нетканая </a:t>
            </a:r>
            <a:r>
              <a:rPr lang="ru-RU" sz="1500" dirty="0" err="1"/>
              <a:t>безворсовая</a:t>
            </a:r>
            <a:r>
              <a:rPr lang="ru-RU" sz="1500" dirty="0"/>
              <a:t> салфетка из </a:t>
            </a:r>
            <a:r>
              <a:rPr lang="ru-RU" sz="1500" dirty="0" err="1" smtClean="0"/>
              <a:t>нетканного</a:t>
            </a:r>
            <a:r>
              <a:rPr lang="ru-RU" sz="1500" dirty="0" smtClean="0"/>
              <a:t> материала </a:t>
            </a:r>
            <a:r>
              <a:rPr lang="ru-RU" sz="1500" b="1" dirty="0" smtClean="0">
                <a:solidFill>
                  <a:srgbClr val="0070C0"/>
                </a:solidFill>
              </a:rPr>
              <a:t>без содержания </a:t>
            </a:r>
            <a:r>
              <a:rPr lang="ru-RU" sz="1500" b="1" dirty="0">
                <a:solidFill>
                  <a:srgbClr val="0070C0"/>
                </a:solidFill>
              </a:rPr>
              <a:t>натуральных волокон, прекрасно сохраняющая форму, устойчивая к разрыву </a:t>
            </a:r>
          </a:p>
          <a:p>
            <a:pPr marL="171450" lvl="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1500" dirty="0"/>
              <a:t>Полное удаление видимых загрязнений</a:t>
            </a:r>
          </a:p>
          <a:p>
            <a:pPr marL="171450" lvl="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1500" dirty="0"/>
              <a:t>Площадь обеззараживаемой поверхности – не менее 1,8 м</a:t>
            </a:r>
            <a:r>
              <a:rPr lang="ru-RU" sz="1500" baseline="30000" dirty="0"/>
              <a:t>2</a:t>
            </a:r>
            <a:endParaRPr lang="ru-RU" sz="1500" dirty="0"/>
          </a:p>
          <a:p>
            <a:pPr marL="171450" lvl="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1500" dirty="0"/>
              <a:t>Экономичный расход рабочего раствора – 1,8 л на 100 салфеток</a:t>
            </a:r>
          </a:p>
          <a:p>
            <a:pPr marL="171450" lvl="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1500" dirty="0"/>
              <a:t>Быстрое впитывание рабочего раствора – время до начала работы не более 15 минут</a:t>
            </a:r>
          </a:p>
          <a:p>
            <a:pPr marL="171450" lvl="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1500" dirty="0"/>
              <a:t>Материал диспенсера-контейнера «</a:t>
            </a:r>
            <a:r>
              <a:rPr lang="ru-RU" sz="1500" dirty="0" err="1"/>
              <a:t>Дезупак</a:t>
            </a:r>
            <a:r>
              <a:rPr lang="ru-RU" sz="1500" dirty="0"/>
              <a:t>» и салфеток к нему полностью совместимы с рабочими растворами дезинфицирующих средств производства ООО «Полисепт» и ООО «Мир дезинфекции»</a:t>
            </a:r>
          </a:p>
          <a:p>
            <a:pPr marL="171450" lvl="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1500" dirty="0"/>
              <a:t>Научный отчет ИЛЦ ФБУН ЦНИИ Эпидемиологии </a:t>
            </a:r>
            <a:r>
              <a:rPr lang="ru-RU" sz="1500" dirty="0" err="1"/>
              <a:t>Роспотребнадзора</a:t>
            </a:r>
            <a:endParaRPr lang="ru-RU" sz="1500" dirty="0"/>
          </a:p>
          <a:p>
            <a:pPr marL="171450" lvl="0" indent="-171450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sz="1500" dirty="0"/>
              <a:t>Инструкция по применению, согласованная с ИЛЦ ФБУН ЦНИИ Эпидемиологии </a:t>
            </a:r>
            <a:r>
              <a:rPr lang="ru-RU" sz="1500" dirty="0" err="1"/>
              <a:t>Роспотребнадзора</a:t>
            </a:r>
            <a:endParaRPr lang="ru-RU" sz="15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0" y="5787261"/>
            <a:ext cx="87987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/>
              <a:t>Назначение</a:t>
            </a:r>
            <a:r>
              <a:rPr lang="ru-RU" sz="1400" b="1" dirty="0"/>
              <a:t>:</a:t>
            </a:r>
          </a:p>
          <a:p>
            <a:pPr marL="171450" lvl="0" indent="-171450" algn="just">
              <a:buFont typeface="Wingdings" panose="05000000000000000000" pitchFamily="2" charset="2"/>
              <a:buChar char="Ø"/>
            </a:pPr>
            <a:r>
              <a:rPr lang="ru-RU" sz="1400" dirty="0"/>
              <a:t>профессиональная уборка (мытье, очистка) и дезинфекция способом протирания поверхностей в помещении, включая предметы обстановки, медицинские приборы, аппаратуру, оборудование и пр. объекты, рабочими растворами дезинфицирующих средств в лечебно-профилактических организациях различного </a:t>
            </a:r>
            <a:r>
              <a:rPr lang="ru-RU" sz="1400" dirty="0" smtClean="0"/>
              <a:t>профиля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9735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ДЕЗУПАК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     ДИСПЕНСЕР-КОНТЕЙНЕР ДЛЯ САЛФЕТОК</a:t>
            </a:r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>
          <a:xfrm>
            <a:off x="-36512" y="1279301"/>
            <a:ext cx="9001000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100" dirty="0" err="1" smtClean="0"/>
              <a:t>Микроволокно</a:t>
            </a:r>
            <a:r>
              <a:rPr lang="ru-RU" sz="2100" dirty="0" smtClean="0"/>
              <a:t> за счет положительного заряда обладает более высокой абсорбцией м/о, заряженных отрицательно, чем хлопковая ткань. </a:t>
            </a:r>
          </a:p>
          <a:p>
            <a:pPr>
              <a:spcBef>
                <a:spcPts val="0"/>
              </a:spcBef>
              <a:spcAft>
                <a:spcPts val="2400"/>
              </a:spcAft>
              <a:buFontTx/>
              <a:buNone/>
            </a:pPr>
            <a:r>
              <a:rPr lang="ru-RU" sz="2100" dirty="0" smtClean="0"/>
              <a:t>      В исследовании </a:t>
            </a:r>
            <a:r>
              <a:rPr lang="en-US" sz="2100" dirty="0" err="1" smtClean="0"/>
              <a:t>Rutala</a:t>
            </a:r>
            <a:r>
              <a:rPr lang="en-US" sz="2100" dirty="0" smtClean="0"/>
              <a:t> W.A </a:t>
            </a:r>
            <a:r>
              <a:rPr lang="ru-RU" sz="2100" dirty="0" smtClean="0"/>
              <a:t>на однотипных поверхностях с одинаковым уровнем контаминации было показано, что с </a:t>
            </a:r>
            <a:r>
              <a:rPr lang="ru-RU" sz="2100" b="1" dirty="0" smtClean="0">
                <a:solidFill>
                  <a:srgbClr val="0B167B"/>
                </a:solidFill>
              </a:rPr>
              <a:t>помощью </a:t>
            </a:r>
            <a:r>
              <a:rPr lang="ru-RU" sz="2100" b="1" dirty="0" err="1" smtClean="0">
                <a:solidFill>
                  <a:srgbClr val="0B167B"/>
                </a:solidFill>
              </a:rPr>
              <a:t>мопов</a:t>
            </a:r>
            <a:r>
              <a:rPr lang="ru-RU" sz="2100" b="1" dirty="0" smtClean="0">
                <a:solidFill>
                  <a:srgbClr val="0B167B"/>
                </a:solidFill>
              </a:rPr>
              <a:t> из </a:t>
            </a:r>
            <a:r>
              <a:rPr lang="ru-RU" sz="2100" b="1" dirty="0" err="1" smtClean="0">
                <a:solidFill>
                  <a:srgbClr val="0B167B"/>
                </a:solidFill>
              </a:rPr>
              <a:t>микроволокна</a:t>
            </a:r>
            <a:r>
              <a:rPr lang="ru-RU" sz="2100" dirty="0" smtClean="0"/>
              <a:t> в сочетании с моющим средством </a:t>
            </a:r>
            <a:r>
              <a:rPr lang="ru-RU" sz="2100" b="1" dirty="0" smtClean="0">
                <a:solidFill>
                  <a:srgbClr val="0B167B"/>
                </a:solidFill>
              </a:rPr>
              <a:t>удалили 94% </a:t>
            </a:r>
            <a:r>
              <a:rPr lang="ru-RU" sz="2100" dirty="0" smtClean="0"/>
              <a:t>, с помощью </a:t>
            </a:r>
            <a:r>
              <a:rPr lang="ru-RU" sz="2100" dirty="0" err="1" smtClean="0"/>
              <a:t>мопов</a:t>
            </a:r>
            <a:r>
              <a:rPr lang="ru-RU" sz="2100" dirty="0" smtClean="0"/>
              <a:t> </a:t>
            </a:r>
            <a:r>
              <a:rPr lang="ru-RU" sz="2100" b="1" dirty="0" smtClean="0">
                <a:solidFill>
                  <a:srgbClr val="0B167B"/>
                </a:solidFill>
              </a:rPr>
              <a:t>из хлопковой ткани </a:t>
            </a:r>
            <a:r>
              <a:rPr lang="ru-RU" sz="2100" dirty="0" smtClean="0"/>
              <a:t>при тех же условиях – только </a:t>
            </a:r>
            <a:r>
              <a:rPr lang="ru-RU" sz="2100" b="1" dirty="0" smtClean="0">
                <a:solidFill>
                  <a:srgbClr val="0B167B"/>
                </a:solidFill>
              </a:rPr>
              <a:t>68% </a:t>
            </a:r>
            <a:r>
              <a:rPr lang="ru-RU" sz="2100" dirty="0" smtClean="0"/>
              <a:t>м/о.</a:t>
            </a:r>
          </a:p>
          <a:p>
            <a:pPr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100" b="1" dirty="0" smtClean="0">
                <a:solidFill>
                  <a:srgbClr val="0B167B"/>
                </a:solidFill>
              </a:rPr>
              <a:t>Положительно заряженные </a:t>
            </a:r>
            <a:r>
              <a:rPr lang="ru-RU" sz="2100" b="1" dirty="0" err="1" smtClean="0">
                <a:solidFill>
                  <a:srgbClr val="0B167B"/>
                </a:solidFill>
              </a:rPr>
              <a:t>микрофибра</a:t>
            </a:r>
            <a:r>
              <a:rPr lang="ru-RU" sz="2100" b="1" dirty="0" smtClean="0">
                <a:solidFill>
                  <a:srgbClr val="0B167B"/>
                </a:solidFill>
              </a:rPr>
              <a:t> и  </a:t>
            </a:r>
            <a:r>
              <a:rPr lang="ru-RU" sz="2100" b="1" dirty="0" err="1" smtClean="0">
                <a:solidFill>
                  <a:srgbClr val="0B167B"/>
                </a:solidFill>
              </a:rPr>
              <a:t>флис</a:t>
            </a:r>
            <a:r>
              <a:rPr lang="ru-RU" sz="2100" b="1" dirty="0" smtClean="0">
                <a:solidFill>
                  <a:srgbClr val="0B167B"/>
                </a:solidFill>
              </a:rPr>
              <a:t> не поглощают  </a:t>
            </a:r>
            <a:r>
              <a:rPr lang="ru-RU" sz="2100" dirty="0" smtClean="0"/>
              <a:t>из дезинфицирующего раствора  </a:t>
            </a:r>
            <a:r>
              <a:rPr lang="ru-RU" sz="2100" b="1" dirty="0" smtClean="0">
                <a:solidFill>
                  <a:srgbClr val="0B167B"/>
                </a:solidFill>
              </a:rPr>
              <a:t>катионные ПАВ</a:t>
            </a:r>
            <a:r>
              <a:rPr lang="ru-RU" sz="2100" dirty="0" smtClean="0"/>
              <a:t>, сохраняя его заявленную </a:t>
            </a:r>
            <a:r>
              <a:rPr lang="ru-RU" sz="2100" dirty="0" err="1" smtClean="0"/>
              <a:t>антимикробную</a:t>
            </a:r>
            <a:r>
              <a:rPr lang="ru-RU" sz="2100" dirty="0" smtClean="0"/>
              <a:t> активность.</a:t>
            </a:r>
          </a:p>
          <a:p>
            <a:pPr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100" b="1" dirty="0" smtClean="0">
                <a:solidFill>
                  <a:srgbClr val="0B167B"/>
                </a:solidFill>
              </a:rPr>
              <a:t>Протирочный материал  из хлопка и целлюлозы, заряженный отрицательно</a:t>
            </a:r>
            <a:r>
              <a:rPr lang="ru-RU" sz="2100" dirty="0" smtClean="0"/>
              <a:t> , адсорбирует катионы действующих веществ из группы КПАВ и нейтрализует рабочий раствор, делая обработку малоэффективной.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76672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</a:rPr>
              <a:t>Обеспечение </a:t>
            </a:r>
            <a:r>
              <a:rPr lang="ru-RU" sz="3000" b="1" i="1" dirty="0" smtClean="0">
                <a:solidFill>
                  <a:srgbClr val="002060"/>
                </a:solidFill>
              </a:rPr>
              <a:t>эпидемиологической безопасности </a:t>
            </a:r>
            <a:r>
              <a:rPr lang="ru-RU" sz="3000" b="1" dirty="0" smtClean="0">
                <a:solidFill>
                  <a:srgbClr val="002060"/>
                </a:solidFill>
              </a:rPr>
              <a:t>лечебно-диагностического процесса является одним из условий прогресса современной медицины.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3272204"/>
            <a:ext cx="511256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</a:pPr>
            <a:r>
              <a:rPr lang="ru-RU" sz="4500" b="1" dirty="0" smtClean="0">
                <a:solidFill>
                  <a:schemeClr val="tx2"/>
                </a:solidFill>
              </a:rPr>
              <a:t>«</a:t>
            </a:r>
            <a:r>
              <a:rPr lang="ru-RU" sz="4500" b="1" i="1" dirty="0" smtClean="0">
                <a:solidFill>
                  <a:schemeClr val="tx2"/>
                </a:solidFill>
              </a:rPr>
              <a:t>Прежде всего, </a:t>
            </a:r>
            <a:r>
              <a:rPr lang="en-US" sz="4500" b="1" i="1" dirty="0" smtClean="0">
                <a:solidFill>
                  <a:schemeClr val="tx2"/>
                </a:solidFill>
              </a:rPr>
              <a:t>    </a:t>
            </a:r>
            <a:r>
              <a:rPr lang="ru-RU" sz="4500" b="1" i="1" dirty="0" smtClean="0">
                <a:solidFill>
                  <a:schemeClr val="tx2"/>
                </a:solidFill>
              </a:rPr>
              <a:t> не  навреди…» </a:t>
            </a:r>
          </a:p>
          <a:p>
            <a:pPr>
              <a:spcBef>
                <a:spcPct val="20000"/>
              </a:spcBef>
              <a:buClr>
                <a:schemeClr val="hlink"/>
              </a:buClr>
            </a:pPr>
            <a:r>
              <a:rPr lang="ru-RU" sz="3200" b="1" dirty="0" smtClean="0">
                <a:solidFill>
                  <a:schemeClr val="tx2"/>
                </a:solidFill>
              </a:rPr>
              <a:t>приписывается Гиппократу (</a:t>
            </a:r>
            <a:r>
              <a:rPr lang="ru-RU" sz="3200" b="1" dirty="0" err="1" smtClean="0">
                <a:solidFill>
                  <a:schemeClr val="tx2"/>
                </a:solidFill>
              </a:rPr>
              <a:t>ок</a:t>
            </a:r>
            <a:r>
              <a:rPr lang="ru-RU" sz="3200" b="1" dirty="0" smtClean="0">
                <a:solidFill>
                  <a:schemeClr val="tx2"/>
                </a:solidFill>
              </a:rPr>
              <a:t>. 470-360 лет до н.э.)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6" name="Picture 15" descr="gippokrat-rz240">
            <a:hlinkClick r:id="rId2" tooltip="Портрет Гиппократа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328" y="3067065"/>
            <a:ext cx="2448272" cy="3376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Уборки в ЛПО относятся к профилактической дезинфекции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>
            <a:normAutofit/>
          </a:bodyPr>
          <a:lstStyle/>
          <a:p>
            <a:pPr hangingPunct="0">
              <a:spcBef>
                <a:spcPts val="0"/>
              </a:spcBef>
              <a:spcAft>
                <a:spcPts val="3600"/>
              </a:spcAft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Осуществляются: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en-US" dirty="0" smtClean="0">
              <a:solidFill>
                <a:srgbClr val="002060"/>
              </a:solidFill>
            </a:endParaRPr>
          </a:p>
          <a:p>
            <a:pPr hangingPunct="0">
              <a:spcBef>
                <a:spcPts val="0"/>
              </a:spcBef>
              <a:spcAft>
                <a:spcPts val="3600"/>
              </a:spcAft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в формах  текущей и генеральной уборках </a:t>
            </a:r>
          </a:p>
          <a:p>
            <a:pPr hangingPunct="0">
              <a:spcBef>
                <a:spcPts val="0"/>
              </a:spcBef>
              <a:spcAft>
                <a:spcPts val="3600"/>
              </a:spcAft>
              <a:buFontTx/>
              <a:buChar char="-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являются важной составной частью комплекса профилактических мероприятий, направленных на профилактику ИСМП. </a:t>
            </a:r>
            <a:endParaRPr lang="ru-RU" dirty="0" smtClean="0"/>
          </a:p>
          <a:p>
            <a:pPr>
              <a:spcBef>
                <a:spcPts val="0"/>
              </a:spcBef>
              <a:spcAft>
                <a:spcPts val="3600"/>
              </a:spcAft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688" y="116632"/>
            <a:ext cx="8686800" cy="1512168"/>
          </a:xfrm>
        </p:spPr>
        <p:txBody>
          <a:bodyPr>
            <a:noAutofit/>
          </a:bodyPr>
          <a:lstStyle/>
          <a:p>
            <a:r>
              <a:rPr lang="ru-RU" sz="3300" b="1" dirty="0" smtClean="0">
                <a:solidFill>
                  <a:srgbClr val="002060"/>
                </a:solidFill>
              </a:rPr>
              <a:t>Целью  уборок является </a:t>
            </a:r>
            <a:r>
              <a:rPr lang="ru-RU" sz="3300" b="1" i="1" u="sng" dirty="0" smtClean="0">
                <a:solidFill>
                  <a:srgbClr val="002060"/>
                </a:solidFill>
              </a:rPr>
              <a:t>удаление загрязнений и снижение микробной обсемененности в помещениях организаций</a:t>
            </a:r>
            <a:endParaRPr lang="ru-RU" sz="3300" b="1" i="1" u="sng" dirty="0">
              <a:solidFill>
                <a:srgbClr val="002060"/>
              </a:solidFill>
            </a:endParaRPr>
          </a:p>
        </p:txBody>
      </p:sp>
      <p:pic>
        <p:nvPicPr>
          <p:cNvPr id="47106" name="Picture 2" descr="C:\Users\marina.ujmenova\Desktop\hosp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988840"/>
            <a:ext cx="6840760" cy="451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ru-RU" sz="4700" b="1" dirty="0" smtClean="0">
                <a:solidFill>
                  <a:srgbClr val="C00000"/>
                </a:solidFill>
              </a:rPr>
              <a:t>Практические рекомендации: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712968" cy="489654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4200"/>
              </a:spcAft>
              <a:buFont typeface="Wingdings" pitchFamily="2" charset="2"/>
              <a:buChar char="Ø"/>
            </a:pPr>
            <a:r>
              <a:rPr lang="ru-RU" sz="3000" b="1" dirty="0" smtClean="0">
                <a:solidFill>
                  <a:srgbClr val="002060"/>
                </a:solidFill>
              </a:rPr>
              <a:t>рекомендовать для генеральной уборки применение средства на основе ДВ,  отличных от   средств с ДВ для текущей уборки (НИИД);  </a:t>
            </a:r>
          </a:p>
          <a:p>
            <a:pPr>
              <a:spcBef>
                <a:spcPts val="0"/>
              </a:spcBef>
              <a:spcAft>
                <a:spcPts val="4200"/>
              </a:spcAft>
              <a:buFont typeface="Wingdings" pitchFamily="2" charset="2"/>
              <a:buChar char="Ø"/>
            </a:pPr>
            <a:r>
              <a:rPr lang="ru-RU" sz="3000" b="1" dirty="0" smtClean="0">
                <a:solidFill>
                  <a:srgbClr val="002060"/>
                </a:solidFill>
              </a:rPr>
              <a:t>предусмотреть  резервный запас  ДС   на случай замены  препарата,  к которому появились устойчивые штаммы  м/о, циркулирующих в ЛПО,  при этом резервный препарат должен содержать АДВ другой группы;</a:t>
            </a:r>
          </a:p>
          <a:p>
            <a:pPr>
              <a:spcBef>
                <a:spcPts val="0"/>
              </a:spcBef>
              <a:spcAft>
                <a:spcPts val="4200"/>
              </a:spcAft>
            </a:pPr>
            <a:endParaRPr lang="ru-RU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512" y="125760"/>
            <a:ext cx="8964488" cy="1143000"/>
          </a:xfrm>
        </p:spPr>
        <p:txBody>
          <a:bodyPr>
            <a:noAutofit/>
          </a:bodyPr>
          <a:lstStyle/>
          <a:p>
            <a:r>
              <a:rPr lang="ru-RU" sz="2500" b="1" dirty="0" err="1" smtClean="0">
                <a:solidFill>
                  <a:srgbClr val="C00000"/>
                </a:solidFill>
              </a:rPr>
              <a:t>СанПиН</a:t>
            </a:r>
            <a:r>
              <a:rPr lang="ru-RU" sz="2500" b="1" dirty="0" smtClean="0">
                <a:solidFill>
                  <a:srgbClr val="C00000"/>
                </a:solidFill>
              </a:rPr>
              <a:t>  2.1.3.2630–10 Санитарно-эпидемиологические требования к организациям, осуществляемым медицинскую деятельность</a:t>
            </a:r>
            <a:endParaRPr lang="ru-RU" sz="25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496" y="1639341"/>
            <a:ext cx="9108504" cy="510202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3000"/>
              </a:spcAft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1.12. Хранение ДС допускается только                                в специально отведенных местах, отвечающих установленным требованиям, в оригинальной упаковке производителя отдельно                                 от лекарственных препаратов.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3000"/>
              </a:spcAft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1.10. В ООМД должен быть </a:t>
            </a:r>
            <a:r>
              <a:rPr lang="ru-RU" b="1" u="sng" dirty="0" smtClean="0">
                <a:solidFill>
                  <a:srgbClr val="002060"/>
                </a:solidFill>
              </a:rPr>
              <a:t>не менее чем месячный запас </a:t>
            </a:r>
            <a:r>
              <a:rPr lang="ru-RU" b="1" dirty="0" smtClean="0">
                <a:solidFill>
                  <a:srgbClr val="002060"/>
                </a:solidFill>
              </a:rPr>
              <a:t>разнообразных дезинфицирующих средств (ДС) различного химического состава и назначения в соответствии   с расчетной потребностью.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9776"/>
            <a:ext cx="91440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500" b="1" dirty="0" err="1">
                <a:solidFill>
                  <a:srgbClr val="C00000"/>
                </a:solidFill>
              </a:rPr>
              <a:t>СанПиН</a:t>
            </a:r>
            <a:r>
              <a:rPr lang="ru-RU" sz="2500" b="1" dirty="0">
                <a:solidFill>
                  <a:srgbClr val="C00000"/>
                </a:solidFill>
              </a:rPr>
              <a:t>  2.1.3.2630–10 Санитарно-эпидемиологические требования к организациям, осуществляемым медицинскую деятельность.</a:t>
            </a:r>
            <a:br>
              <a:rPr lang="ru-RU" sz="2500" b="1" dirty="0">
                <a:solidFill>
                  <a:srgbClr val="C00000"/>
                </a:solidFill>
              </a:rPr>
            </a:br>
            <a:endParaRPr lang="ru-RU" sz="2500" b="1" dirty="0">
              <a:solidFill>
                <a:srgbClr val="C00000"/>
              </a:solidFill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855365"/>
            <a:ext cx="8424936" cy="4741987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3000"/>
              </a:spcAft>
              <a:buFontTx/>
              <a:buNone/>
            </a:pPr>
            <a:r>
              <a:rPr lang="ru-RU" dirty="0" smtClean="0"/>
              <a:t>1.6. Медицинская техника, мебель, оборудование, </a:t>
            </a:r>
            <a:r>
              <a:rPr lang="ru-RU" b="1" i="1" dirty="0" smtClean="0">
                <a:solidFill>
                  <a:srgbClr val="002060"/>
                </a:solidFill>
              </a:rPr>
              <a:t>дезинфекционные средства,</a:t>
            </a:r>
            <a:r>
              <a:rPr lang="ru-RU" dirty="0" smtClean="0"/>
              <a:t> изделия медицинского назначения, строительные и отделочные материалы, а также используемые медицинские технологии, </a:t>
            </a:r>
            <a:r>
              <a:rPr lang="ru-RU" b="1" i="1" u="sng" dirty="0" smtClean="0"/>
              <a:t>должны быть разрешены к применению на территории Российской Федерации в установленном порядке.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СанПиН  2.1.3.2630 – 10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«САНИТАРНО-ЭПИДЕМИОЛОГИЧЕСКИЕ ТРЕБОВАНИЯ К ОРГАНИЗАЦИЯМ, ОСУЩЕСТВЛЯЮЩИМ МЕДИЦИНСКУЮ ДЕЯТЕЛЬНОСТЬ»</a:t>
            </a:r>
            <a:br>
              <a:rPr lang="ru-RU" sz="2000" b="1" dirty="0">
                <a:solidFill>
                  <a:srgbClr val="C00000"/>
                </a:solidFill>
              </a:rPr>
            </a:b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935485"/>
            <a:ext cx="8712968" cy="3661867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2400"/>
              </a:spcAft>
              <a:buFontTx/>
              <a:buNone/>
            </a:pPr>
            <a:r>
              <a:rPr lang="ru-RU" sz="2500" dirty="0" smtClean="0">
                <a:solidFill>
                  <a:srgbClr val="002060"/>
                </a:solidFill>
              </a:rPr>
              <a:t>1.2. Для проведения дезинфекционных и стерилизационных мероприятий ООМД должны регулярно обеспечиваться </a:t>
            </a:r>
            <a:r>
              <a:rPr lang="ru-RU" sz="2500" b="1" dirty="0" smtClean="0">
                <a:solidFill>
                  <a:srgbClr val="002060"/>
                </a:solidFill>
              </a:rPr>
              <a:t>моющими и дезинфицирующими средствами различного назначения, кожными антисептиками, средствами для стерилизации изделий медицинского назначения</a:t>
            </a:r>
            <a:r>
              <a:rPr lang="ru-RU" sz="2500" dirty="0" smtClean="0">
                <a:solidFill>
                  <a:srgbClr val="002060"/>
                </a:solidFill>
              </a:rPr>
              <a:t>, а также стерилизационными упаковочными материалами и </a:t>
            </a:r>
            <a:r>
              <a:rPr lang="ru-RU" sz="2500" b="1" i="1" u="sng" dirty="0" smtClean="0">
                <a:solidFill>
                  <a:srgbClr val="002060"/>
                </a:solidFill>
              </a:rPr>
              <a:t>средствами контроля (в том числе химическими индикаторами).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6512" y="127788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300" b="1" dirty="0" smtClean="0">
                <a:solidFill>
                  <a:schemeClr val="tx2">
                    <a:lumMod val="75000"/>
                  </a:schemeClr>
                </a:solidFill>
              </a:rPr>
              <a:t>II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  <a:t>. Организация дезинфекционных и стерилизационных мероприятий в организациях, осуществляющих медицинскую деятельность</a:t>
            </a:r>
          </a:p>
          <a:p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  <a:t>1. Общие положения</a:t>
            </a:r>
            <a:endParaRPr lang="ru-RU" sz="23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96" y="2791469"/>
            <a:ext cx="8964488" cy="4525963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  <a:t>1.9.  </a:t>
            </a:r>
            <a:r>
              <a:rPr lang="ru-RU" sz="2700" dirty="0" smtClean="0">
                <a:solidFill>
                  <a:srgbClr val="002060"/>
                </a:solidFill>
              </a:rPr>
              <a:t>В целях предупреждения возможного формирования резистентных к </a:t>
            </a:r>
            <a:r>
              <a:rPr lang="ru-RU" sz="2700" dirty="0" err="1" smtClean="0">
                <a:solidFill>
                  <a:srgbClr val="002060"/>
                </a:solidFill>
              </a:rPr>
              <a:t>дезинфектантам</a:t>
            </a:r>
            <a:r>
              <a:rPr lang="ru-RU" sz="2700" dirty="0" smtClean="0">
                <a:solidFill>
                  <a:srgbClr val="002060"/>
                </a:solidFill>
              </a:rPr>
              <a:t> штаммов микроорганизмов следует </a:t>
            </a:r>
            <a:r>
              <a:rPr lang="ru-RU" sz="2700" b="1" i="1" u="sng" dirty="0" smtClean="0">
                <a:solidFill>
                  <a:srgbClr val="002060"/>
                </a:solidFill>
              </a:rPr>
              <a:t>проводить мониторинг устойчивости госпитальных штаммов к применяемым дезинфицирующим средствам</a:t>
            </a:r>
            <a:r>
              <a:rPr lang="ru-RU" sz="2700" b="1" dirty="0" smtClean="0">
                <a:solidFill>
                  <a:srgbClr val="002060"/>
                </a:solidFill>
              </a:rPr>
              <a:t> с последующей их </a:t>
            </a:r>
            <a:r>
              <a:rPr lang="ru-RU" sz="2700" b="1" i="1" u="sng" dirty="0" smtClean="0">
                <a:solidFill>
                  <a:srgbClr val="002060"/>
                </a:solidFill>
              </a:rPr>
              <a:t>ротацией </a:t>
            </a:r>
            <a:r>
              <a:rPr lang="ru-RU" sz="2700" dirty="0" smtClean="0">
                <a:solidFill>
                  <a:srgbClr val="002060"/>
                </a:solidFill>
              </a:rPr>
              <a:t>(</a:t>
            </a:r>
            <a:r>
              <a:rPr lang="ru-RU" sz="2700" b="1" dirty="0" smtClean="0">
                <a:solidFill>
                  <a:srgbClr val="002060"/>
                </a:solidFill>
              </a:rPr>
              <a:t>последовательная замена </a:t>
            </a:r>
            <a:r>
              <a:rPr lang="ru-RU" sz="2700" b="1" dirty="0" err="1" smtClean="0">
                <a:solidFill>
                  <a:srgbClr val="002060"/>
                </a:solidFill>
              </a:rPr>
              <a:t>дезинфектанта</a:t>
            </a:r>
            <a:r>
              <a:rPr lang="ru-RU" sz="2700" b="1" dirty="0" smtClean="0">
                <a:solidFill>
                  <a:srgbClr val="002060"/>
                </a:solidFill>
              </a:rPr>
              <a:t> из одной химической группы на </a:t>
            </a:r>
            <a:r>
              <a:rPr lang="ru-RU" sz="2700" b="1" dirty="0" err="1" smtClean="0">
                <a:solidFill>
                  <a:srgbClr val="002060"/>
                </a:solidFill>
              </a:rPr>
              <a:t>дезинфектант</a:t>
            </a:r>
            <a:r>
              <a:rPr lang="ru-RU" sz="2700" b="1" dirty="0" smtClean="0">
                <a:solidFill>
                  <a:srgbClr val="002060"/>
                </a:solidFill>
              </a:rPr>
              <a:t> из другой химической группы) </a:t>
            </a:r>
            <a:r>
              <a:rPr lang="ru-RU" sz="2700" b="1" i="1" u="sng" dirty="0" smtClean="0">
                <a:solidFill>
                  <a:srgbClr val="002060"/>
                </a:solidFill>
              </a:rPr>
              <a:t>при необходимости.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СанПиН  2.1.3.2630 – 10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«САНИТАРНО-ЭПИДЕМИОЛОГИЧЕСКИЕ ТРЕБОВАНИЯ К ОРГАНИЗАЦИЯМ, ОСУЩЕСТВЛЯЮЩИМ МЕДИЦИНСКУЮ ДЕЯТЕЛЬНОСТЬ»</a:t>
            </a:r>
            <a:br>
              <a:rPr lang="ru-RU" sz="2000" b="1" dirty="0">
                <a:solidFill>
                  <a:srgbClr val="C00000"/>
                </a:solidFill>
              </a:rPr>
            </a:b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6512" y="127788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300" b="1" dirty="0" smtClean="0">
                <a:solidFill>
                  <a:schemeClr val="tx2">
                    <a:lumMod val="75000"/>
                  </a:schemeClr>
                </a:solidFill>
              </a:rPr>
              <a:t>II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  <a:t>. Организация дезинфекционных и стерилизационных мероприятий в организациях, осуществляющих медицинскую деятельность</a:t>
            </a:r>
          </a:p>
          <a:p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  <a:t>1. Общие положения</a:t>
            </a:r>
            <a:endParaRPr lang="ru-RU" sz="23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238125" y="260648"/>
            <a:ext cx="8905875" cy="1255713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Факторы, способствующие формированию устойчивости к ДС микрофлоры ЛПО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(</a:t>
            </a:r>
            <a:r>
              <a:rPr lang="ru-RU" sz="3200" b="1" dirty="0" err="1" smtClean="0">
                <a:solidFill>
                  <a:srgbClr val="C00000"/>
                </a:solidFill>
              </a:rPr>
              <a:t>Ковалишена</a:t>
            </a:r>
            <a:r>
              <a:rPr lang="ru-RU" sz="3200" b="1" dirty="0" smtClean="0">
                <a:solidFill>
                  <a:srgbClr val="C00000"/>
                </a:solidFill>
              </a:rPr>
              <a:t> О.В. и </a:t>
            </a:r>
            <a:r>
              <a:rPr lang="ru-RU" sz="3200" b="1" dirty="0" err="1" smtClean="0">
                <a:solidFill>
                  <a:srgbClr val="C00000"/>
                </a:solidFill>
              </a:rPr>
              <a:t>соавт</a:t>
            </a:r>
            <a:r>
              <a:rPr lang="ru-RU" sz="3200" b="1" dirty="0" smtClean="0">
                <a:solidFill>
                  <a:srgbClr val="C00000"/>
                </a:solidFill>
              </a:rPr>
              <a:t>., НГМА)</a:t>
            </a:r>
          </a:p>
        </p:txBody>
      </p:sp>
      <p:sp>
        <p:nvSpPr>
          <p:cNvPr id="83970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23528" y="2046312"/>
            <a:ext cx="8568952" cy="4551040"/>
          </a:xfrm>
          <a:noFill/>
        </p:spPr>
        <p:txBody>
          <a:bodyPr>
            <a:normAutofit lnSpcReduction="10000"/>
          </a:bodyPr>
          <a:lstStyle/>
          <a:p>
            <a:pPr marL="625475" indent="-625475" eaLnBrk="1" hangingPunct="1">
              <a:spcBef>
                <a:spcPts val="0"/>
              </a:spcBef>
              <a:spcAft>
                <a:spcPts val="3000"/>
              </a:spcAft>
              <a:buClr>
                <a:srgbClr val="FF0000"/>
              </a:buClr>
              <a:buFont typeface="Wingdings" pitchFamily="2" charset="2"/>
              <a:buChar char="q"/>
              <a:tabLst>
                <a:tab pos="625475" algn="l"/>
              </a:tabLst>
            </a:pPr>
            <a:r>
              <a:rPr lang="ru-RU" sz="3300" b="1" dirty="0" smtClean="0">
                <a:solidFill>
                  <a:srgbClr val="000066"/>
                </a:solidFill>
                <a:effectLst/>
              </a:rPr>
              <a:t>Недостаточное качество дезинфекции:</a:t>
            </a:r>
          </a:p>
          <a:p>
            <a:pPr marL="898525" indent="-533400" eaLnBrk="1" hangingPunct="1">
              <a:spcBef>
                <a:spcPts val="0"/>
              </a:spcBef>
              <a:spcAft>
                <a:spcPts val="3000"/>
              </a:spcAft>
              <a:buClr>
                <a:srgbClr val="FF0000"/>
              </a:buClr>
              <a:buFont typeface="Wingdings" pitchFamily="2" charset="2"/>
              <a:buChar char="Ø"/>
              <a:tabLst>
                <a:tab pos="715963" algn="l"/>
                <a:tab pos="898525" algn="l"/>
              </a:tabLst>
            </a:pPr>
            <a:r>
              <a:rPr lang="ru-RU" sz="3300" b="1" dirty="0" smtClean="0">
                <a:solidFill>
                  <a:srgbClr val="000066"/>
                </a:solidFill>
                <a:effectLst/>
              </a:rPr>
              <a:t>Занижение концентрации</a:t>
            </a:r>
          </a:p>
          <a:p>
            <a:pPr marL="898525" indent="-533400" eaLnBrk="1" hangingPunct="1">
              <a:spcBef>
                <a:spcPts val="0"/>
              </a:spcBef>
              <a:spcAft>
                <a:spcPts val="3000"/>
              </a:spcAft>
              <a:buClr>
                <a:srgbClr val="FF0000"/>
              </a:buClr>
              <a:buFont typeface="Wingdings" pitchFamily="2" charset="2"/>
              <a:buChar char="Ø"/>
              <a:tabLst>
                <a:tab pos="715963" algn="l"/>
                <a:tab pos="898525" algn="l"/>
              </a:tabLst>
            </a:pPr>
            <a:r>
              <a:rPr lang="ru-RU" sz="3300" b="1" dirty="0" smtClean="0">
                <a:solidFill>
                  <a:srgbClr val="000066"/>
                </a:solidFill>
                <a:effectLst/>
              </a:rPr>
              <a:t>Сокращение экспозиции и др.</a:t>
            </a:r>
          </a:p>
          <a:p>
            <a:pPr marL="625475" indent="-625475" eaLnBrk="1" hangingPunct="1">
              <a:spcBef>
                <a:spcPts val="0"/>
              </a:spcBef>
              <a:spcAft>
                <a:spcPts val="3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ru-RU" sz="3300" b="1" dirty="0" smtClean="0">
                <a:solidFill>
                  <a:srgbClr val="000066"/>
                </a:solidFill>
                <a:effectLst/>
              </a:rPr>
              <a:t>Частая ротация ДС (1 раз в квартал)</a:t>
            </a:r>
          </a:p>
          <a:p>
            <a:pPr marL="625475" indent="-625475" eaLnBrk="1" hangingPunct="1">
              <a:spcBef>
                <a:spcPts val="0"/>
              </a:spcBef>
              <a:spcAft>
                <a:spcPts val="3000"/>
              </a:spcAft>
              <a:buClr>
                <a:srgbClr val="FF0000"/>
              </a:buClr>
              <a:buFont typeface="Wingdings" pitchFamily="2" charset="2"/>
              <a:buChar char="q"/>
            </a:pPr>
            <a:r>
              <a:rPr lang="ru-RU" sz="3300" b="1" dirty="0" smtClean="0">
                <a:solidFill>
                  <a:srgbClr val="000066"/>
                </a:solidFill>
                <a:effectLst/>
              </a:rPr>
              <a:t>Неправильная смена ДС при ротации (на средства той же группы по АДВ)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4" descr="G:\фото от Полисепт  и МД 16.08.13\Полисепт\Альфадез\Альфадез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112" y="2824639"/>
            <a:ext cx="1175861" cy="1065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2" descr="Znak_Polisept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98" y="-1429"/>
            <a:ext cx="2284572" cy="582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2" name="Объект 1"/>
          <p:cNvGraphicFramePr>
            <a:graphicFrameLocks noChangeAspect="1"/>
          </p:cNvGraphicFramePr>
          <p:nvPr/>
        </p:nvGraphicFramePr>
        <p:xfrm>
          <a:off x="8256747" y="58579"/>
          <a:ext cx="812958" cy="787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8" name="CorelDRAW" r:id="rId5" imgW="1869840" imgH="1758960" progId="">
                  <p:embed/>
                </p:oleObj>
              </mc:Choice>
              <mc:Fallback>
                <p:oleObj name="CorelDRAW" r:id="rId5" imgW="1869840" imgH="175896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6747" y="58579"/>
                        <a:ext cx="812958" cy="7872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5" name="TextBox 23"/>
          <p:cNvSpPr>
            <a:spLocks noGrp="1" noChangeArrowheads="1"/>
          </p:cNvSpPr>
          <p:nvPr>
            <p:ph type="title"/>
          </p:nvPr>
        </p:nvSpPr>
        <p:spPr>
          <a:xfrm>
            <a:off x="707232" y="637223"/>
            <a:ext cx="7156608" cy="480060"/>
          </a:xfrm>
        </p:spPr>
        <p:txBody>
          <a:bodyPr lIns="91439" tIns="45719" rIns="91439" bIns="45719">
            <a:spAutoFit/>
          </a:bodyPr>
          <a:lstStyle/>
          <a:p>
            <a:r>
              <a:rPr lang="ru-RU" altLang="ru-RU" sz="2500" b="1" i="1" u="sng" dirty="0" smtClean="0">
                <a:solidFill>
                  <a:srgbClr val="006600"/>
                </a:solidFill>
              </a:rPr>
              <a:t>Универсальные дезинфицирующие средства</a:t>
            </a:r>
            <a:endParaRPr lang="ru-RU" altLang="ru-RU" sz="2500" b="1" dirty="0" smtClean="0">
              <a:solidFill>
                <a:srgbClr val="002060"/>
              </a:solidFill>
            </a:endParaRPr>
          </a:p>
        </p:txBody>
      </p:sp>
      <p:pic>
        <p:nvPicPr>
          <p:cNvPr id="5126" name="Picture 8" descr="G:\фото от Полисепт  и МД 16.08.13\Мир дезинфекции\Экобриз окси\ЭКОБРИЗ ОКСИ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" y="3493343"/>
            <a:ext cx="894398" cy="1221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9" descr="G:\фото от Полисепт  и МД 16.08.13\Мир дезинфекции\Экобриз окси ЛАЙТ\Экобриз окси лай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98" y="1775937"/>
            <a:ext cx="1208723" cy="1208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0" descr="G:\фото от Полисепт  и МД 16.08.13\Мир дезинфекции\Миродез пур\Миродез ПУ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2127" y="1588770"/>
            <a:ext cx="1167288" cy="1052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2" descr="G:\фото от Полисепт  и МД 16.08.13\Мир дезинфекции\Экобриз\ЭКОБРИЗ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1909" y="3437573"/>
            <a:ext cx="1540193" cy="136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3" descr="G:\фото от Полисепт  и МД 16.08.13\Мир дезинфекции\Экобриз концентрат\ЭКОБРИЗ КОНЦЕНТРАТ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1909" y="1993107"/>
            <a:ext cx="1331595" cy="1205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5" descr="G:\фото от Полисепт  и МД 16.08.13\Мир дезинфекции\Мирацид\Мирацид композиция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968" y="1775937"/>
            <a:ext cx="1427322" cy="1288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6" descr="G:\фото от Полисепт  и МД 16.08.13\Мир дезинфекции\Миродез базик\Миродез БАЗИК композиция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9344" y="3366135"/>
            <a:ext cx="1214438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9" descr="G:\фото от Полисепт  и МД 16.08.13\Мир дезинфекции\Миродез универ\Миродез универ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5003" y="5353611"/>
            <a:ext cx="1627679" cy="131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4" name="Picture 21" descr="G:\фото от Полисепт  и МД 16.08.13\Полисепт\Хорт\Хорт (2)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9813" y="2130981"/>
            <a:ext cx="1530192" cy="1387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6" name="Picture 30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3153" y="4398409"/>
            <a:ext cx="1170077" cy="990660"/>
          </a:xfrm>
          <a:prstGeom prst="rect">
            <a:avLst/>
          </a:prstGeom>
          <a:ln>
            <a:noFill/>
          </a:ln>
          <a:effectLst>
            <a:softEdge rad="12700"/>
          </a:effectLst>
          <a:extLst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5905" y="1095852"/>
            <a:ext cx="5694998" cy="261461"/>
          </a:xfrm>
        </p:spPr>
        <p:txBody>
          <a:bodyPr>
            <a:noAutofit/>
          </a:bodyPr>
          <a:lstStyle/>
          <a:p>
            <a:pPr marL="0" indent="0" algn="ctr">
              <a:buNone/>
              <a:defRPr/>
            </a:pPr>
            <a:r>
              <a:rPr lang="ru-RU" sz="2400" b="1" i="1" u="sng" dirty="0" smtClean="0">
                <a:solidFill>
                  <a:srgbClr val="002060"/>
                </a:solidFill>
              </a:rPr>
              <a:t>ДЛЯ ГЕНЕРАЛЬНЫХ УБОРОК</a:t>
            </a:r>
            <a:endParaRPr lang="ru-RU" sz="2400" b="1" i="1" u="sng" dirty="0">
              <a:solidFill>
                <a:srgbClr val="002060"/>
              </a:solidFill>
            </a:endParaRPr>
          </a:p>
        </p:txBody>
      </p:sp>
      <p:pic>
        <p:nvPicPr>
          <p:cNvPr id="5137" name="Picture 37" descr="G:\фото от Полисепт  и МД 16.08.13\Полисепт\Изумруд\Изумруд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0807" y="1735932"/>
            <a:ext cx="1290161" cy="11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Объект 2"/>
          <p:cNvSpPr txBox="1">
            <a:spLocks/>
          </p:cNvSpPr>
          <p:nvPr/>
        </p:nvSpPr>
        <p:spPr bwMode="auto">
          <a:xfrm>
            <a:off x="5910740" y="1315879"/>
            <a:ext cx="1790223" cy="225743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400" b="1" i="1" u="sng" kern="0" dirty="0" smtClean="0">
                <a:solidFill>
                  <a:srgbClr val="002060"/>
                </a:solidFill>
              </a:rPr>
              <a:t>ПГМГ+ЧАС</a:t>
            </a:r>
            <a:endParaRPr lang="ru-RU" sz="1400" b="1" i="1" u="sng" kern="0" dirty="0">
              <a:solidFill>
                <a:srgbClr val="002060"/>
              </a:solidFill>
            </a:endParaRPr>
          </a:p>
        </p:txBody>
      </p:sp>
      <p:sp>
        <p:nvSpPr>
          <p:cNvPr id="21" name="Объект 2"/>
          <p:cNvSpPr txBox="1">
            <a:spLocks/>
          </p:cNvSpPr>
          <p:nvPr/>
        </p:nvSpPr>
        <p:spPr bwMode="auto">
          <a:xfrm>
            <a:off x="7859555" y="1177290"/>
            <a:ext cx="1310163" cy="502920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400" b="1" i="1" u="sng" kern="0" dirty="0" smtClean="0">
                <a:solidFill>
                  <a:srgbClr val="002060"/>
                </a:solidFill>
              </a:rPr>
              <a:t>ПГМБ+ЧАС+ кислоты</a:t>
            </a:r>
            <a:endParaRPr lang="ru-RU" sz="1400" b="1" i="1" u="sng" kern="0" dirty="0">
              <a:solidFill>
                <a:srgbClr val="002060"/>
              </a:solidFill>
            </a:endParaRPr>
          </a:p>
        </p:txBody>
      </p:sp>
      <p:sp>
        <p:nvSpPr>
          <p:cNvPr id="22" name="Объект 2"/>
          <p:cNvSpPr txBox="1">
            <a:spLocks/>
          </p:cNvSpPr>
          <p:nvPr/>
        </p:nvSpPr>
        <p:spPr bwMode="auto">
          <a:xfrm>
            <a:off x="3644742" y="1557338"/>
            <a:ext cx="1684496" cy="355759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400" b="1" i="1" u="sng" kern="0" dirty="0" smtClean="0">
                <a:solidFill>
                  <a:srgbClr val="002060"/>
                </a:solidFill>
              </a:rPr>
              <a:t>АМИНЫ+ЧАС</a:t>
            </a:r>
            <a:endParaRPr lang="ru-RU" sz="1400" b="1" i="1" u="sng" kern="0" dirty="0">
              <a:solidFill>
                <a:srgbClr val="002060"/>
              </a:solidFill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 bwMode="auto">
          <a:xfrm>
            <a:off x="3654490" y="5129686"/>
            <a:ext cx="1999074" cy="350043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300" b="1" i="1" u="sng" kern="0" dirty="0" smtClean="0">
                <a:solidFill>
                  <a:srgbClr val="002060"/>
                </a:solidFill>
              </a:rPr>
              <a:t>ГЛИОКСАЛЬ+ЧАС</a:t>
            </a:r>
            <a:endParaRPr lang="ru-RU" sz="1300" b="1" i="1" u="sng" kern="0" dirty="0">
              <a:solidFill>
                <a:srgbClr val="002060"/>
              </a:solidFill>
            </a:endParaRPr>
          </a:p>
        </p:txBody>
      </p:sp>
      <p:sp>
        <p:nvSpPr>
          <p:cNvPr id="24" name="Объект 2"/>
          <p:cNvSpPr txBox="1">
            <a:spLocks/>
          </p:cNvSpPr>
          <p:nvPr/>
        </p:nvSpPr>
        <p:spPr bwMode="auto">
          <a:xfrm>
            <a:off x="7458075" y="5540693"/>
            <a:ext cx="1277303" cy="260033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endParaRPr lang="ru-RU" sz="1400" b="1" i="1" u="sng" kern="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 bwMode="auto">
          <a:xfrm>
            <a:off x="-34262" y="2984660"/>
            <a:ext cx="1884522" cy="502920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300" b="1" i="1" u="sng" kern="0" dirty="0" smtClean="0">
                <a:solidFill>
                  <a:srgbClr val="002060"/>
                </a:solidFill>
              </a:rPr>
              <a:t>ПЕРЕКИСЬ ВОДОРОДА+ПГМГ</a:t>
            </a:r>
            <a:endParaRPr lang="ru-RU" sz="1300" b="1" i="1" u="sng" kern="0" dirty="0">
              <a:solidFill>
                <a:srgbClr val="002060"/>
              </a:solidFill>
            </a:endParaRPr>
          </a:p>
        </p:txBody>
      </p:sp>
      <p:sp>
        <p:nvSpPr>
          <p:cNvPr id="26" name="Объект 2"/>
          <p:cNvSpPr txBox="1">
            <a:spLocks/>
          </p:cNvSpPr>
          <p:nvPr/>
        </p:nvSpPr>
        <p:spPr bwMode="auto">
          <a:xfrm>
            <a:off x="0" y="1313022"/>
            <a:ext cx="1745933" cy="377190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300" b="1" i="1" u="sng" kern="0" dirty="0" smtClean="0">
                <a:solidFill>
                  <a:srgbClr val="002060"/>
                </a:solidFill>
              </a:rPr>
              <a:t>ПЕРЕКИСЬ ВОДОРОДА+ЧАС</a:t>
            </a:r>
            <a:endParaRPr lang="ru-RU" sz="1300" b="1" i="1" u="sng" kern="0" dirty="0">
              <a:solidFill>
                <a:srgbClr val="002060"/>
              </a:solidFill>
            </a:endParaRPr>
          </a:p>
        </p:txBody>
      </p:sp>
      <p:sp>
        <p:nvSpPr>
          <p:cNvPr id="27" name="Объект 2"/>
          <p:cNvSpPr txBox="1">
            <a:spLocks/>
          </p:cNvSpPr>
          <p:nvPr/>
        </p:nvSpPr>
        <p:spPr bwMode="auto">
          <a:xfrm>
            <a:off x="1745932" y="1854518"/>
            <a:ext cx="1817955" cy="357188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400" b="1" i="1" u="sng" kern="0" dirty="0" smtClean="0">
                <a:solidFill>
                  <a:srgbClr val="002060"/>
                </a:solidFill>
              </a:rPr>
              <a:t>АМИНЫ+ПГМБ+ЧАС</a:t>
            </a:r>
            <a:endParaRPr lang="ru-RU" sz="1400" b="1" i="1" u="sng" kern="0" dirty="0">
              <a:solidFill>
                <a:srgbClr val="002060"/>
              </a:solidFill>
            </a:endParaRPr>
          </a:p>
        </p:txBody>
      </p:sp>
      <p:sp>
        <p:nvSpPr>
          <p:cNvPr id="28" name="Объект 2"/>
          <p:cNvSpPr txBox="1">
            <a:spLocks/>
          </p:cNvSpPr>
          <p:nvPr/>
        </p:nvSpPr>
        <p:spPr bwMode="auto">
          <a:xfrm>
            <a:off x="7952423" y="3048953"/>
            <a:ext cx="1310164" cy="300038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400" b="1" i="1" u="sng" kern="0" dirty="0" smtClean="0">
                <a:solidFill>
                  <a:srgbClr val="002060"/>
                </a:solidFill>
              </a:rPr>
              <a:t>ЧАС</a:t>
            </a:r>
            <a:endParaRPr lang="ru-RU" sz="1400" b="1" i="1" u="sng" kern="0" dirty="0">
              <a:solidFill>
                <a:srgbClr val="002060"/>
              </a:solidFill>
            </a:endParaRPr>
          </a:p>
        </p:txBody>
      </p:sp>
      <p:pic>
        <p:nvPicPr>
          <p:cNvPr id="5147" name="Picture 7" descr="G:\фото от Полисепт  и МД 16.08.13\Полисепт\Хорт лайт\ХОРТ лайт группа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0983" y="3466148"/>
            <a:ext cx="1268730" cy="1150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8" name="Picture 8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9443" y="5542122"/>
            <a:ext cx="1357313" cy="1291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Объект 2"/>
          <p:cNvSpPr txBox="1">
            <a:spLocks/>
          </p:cNvSpPr>
          <p:nvPr/>
        </p:nvSpPr>
        <p:spPr bwMode="auto">
          <a:xfrm>
            <a:off x="5462112" y="5369243"/>
            <a:ext cx="3661886" cy="251460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100" b="1" i="1" u="sng" kern="0" dirty="0" smtClean="0">
                <a:solidFill>
                  <a:srgbClr val="002060"/>
                </a:solidFill>
              </a:rPr>
              <a:t>ГЛИОКСАЛЬ+ГЛУТАРОВЫЙ АЛЬДЕГИД+ЧАС</a:t>
            </a:r>
            <a:endParaRPr lang="ru-RU" sz="1100" b="1" i="1" u="sng" kern="0" dirty="0">
              <a:solidFill>
                <a:srgbClr val="002060"/>
              </a:solidFill>
            </a:endParaRPr>
          </a:p>
        </p:txBody>
      </p:sp>
      <p:pic>
        <p:nvPicPr>
          <p:cNvPr id="45060" name="Picture 4" descr="Z:\Уйменова Марина\Типография\Копиринг\Макеты флаконов\Хорт актив (2).jp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091" y="5334973"/>
            <a:ext cx="2056985" cy="156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1" name="Picture 5" descr="Z:\Уйменова Марина\Типография\Копиринг\Макеты флаконов\Дезольвер окси.jpg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0754" y="4280675"/>
            <a:ext cx="839749" cy="1340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4297" y="4810014"/>
            <a:ext cx="228457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i="1" u="sng" kern="0" dirty="0" smtClean="0">
                <a:solidFill>
                  <a:srgbClr val="002060"/>
                </a:solidFill>
              </a:rPr>
              <a:t> </a:t>
            </a:r>
            <a:r>
              <a:rPr lang="ru-RU" sz="1200" b="1" i="1" u="sng" kern="0" dirty="0" smtClean="0">
                <a:solidFill>
                  <a:srgbClr val="002060"/>
                </a:solidFill>
              </a:rPr>
              <a:t>ПЕРЕКИСЬ</a:t>
            </a:r>
          </a:p>
          <a:p>
            <a:r>
              <a:rPr lang="ru-RU" sz="1200" b="1" i="1" u="sng" kern="0" dirty="0" smtClean="0">
                <a:solidFill>
                  <a:srgbClr val="002060"/>
                </a:solidFill>
              </a:rPr>
              <a:t> </a:t>
            </a:r>
            <a:r>
              <a:rPr lang="ru-RU" sz="1200" b="1" i="1" u="sng" kern="0" dirty="0">
                <a:solidFill>
                  <a:srgbClr val="002060"/>
                </a:solidFill>
              </a:rPr>
              <a:t>ВОДОРОДА</a:t>
            </a:r>
            <a:r>
              <a:rPr lang="ru-RU" sz="1200" b="1" i="1" u="sng" kern="0" dirty="0" smtClean="0">
                <a:solidFill>
                  <a:srgbClr val="002060"/>
                </a:solidFill>
              </a:rPr>
              <a:t>+ АКТИВАТОРЫ  ОРГ. КИСЛОТ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1236583" y="3810387"/>
            <a:ext cx="2686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i="1" u="sng" kern="0" dirty="0" smtClean="0">
                <a:solidFill>
                  <a:srgbClr val="002060"/>
                </a:solidFill>
              </a:rPr>
              <a:t>ПЕРКАРБОНАТ НАТРИЯ+</a:t>
            </a:r>
          </a:p>
          <a:p>
            <a:pPr algn="ctr"/>
            <a:r>
              <a:rPr lang="ru-RU" sz="1200" b="1" i="1" u="sng" kern="0" dirty="0">
                <a:solidFill>
                  <a:srgbClr val="002060"/>
                </a:solidFill>
              </a:rPr>
              <a:t>АКТИВАТОРЫ ПЕРЕКИСИ </a:t>
            </a:r>
            <a:r>
              <a:rPr lang="ru-RU" sz="1200" b="1" i="1" u="sng" kern="0" dirty="0" smtClean="0">
                <a:solidFill>
                  <a:srgbClr val="002060"/>
                </a:solidFill>
              </a:rPr>
              <a:t>ВОДОРОДА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4" descr="G:\фото от Полисепт  и МД 16.08.13\Полисепт\Альфадез\Альфадез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6545" y="3793332"/>
            <a:ext cx="1214438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2" descr="Znak_Polisept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327" y="318612"/>
            <a:ext cx="2284571" cy="582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46" name="Объект 1"/>
          <p:cNvGraphicFramePr>
            <a:graphicFrameLocks noChangeAspect="1"/>
          </p:cNvGraphicFramePr>
          <p:nvPr/>
        </p:nvGraphicFramePr>
        <p:xfrm>
          <a:off x="8006715" y="415767"/>
          <a:ext cx="812959" cy="787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2" name="CorelDRAW" r:id="rId5" imgW="1869840" imgH="1758960" progId="">
                  <p:embed/>
                </p:oleObj>
              </mc:Choice>
              <mc:Fallback>
                <p:oleObj name="CorelDRAW" r:id="rId5" imgW="1869840" imgH="175896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6715" y="415767"/>
                        <a:ext cx="812959" cy="7872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TextBox 23"/>
          <p:cNvSpPr>
            <a:spLocks noGrp="1" noChangeArrowheads="1"/>
          </p:cNvSpPr>
          <p:nvPr>
            <p:ph type="title"/>
          </p:nvPr>
        </p:nvSpPr>
        <p:spPr>
          <a:xfrm>
            <a:off x="665798" y="851849"/>
            <a:ext cx="7658100" cy="969494"/>
          </a:xfrm>
        </p:spPr>
        <p:txBody>
          <a:bodyPr lIns="91439" tIns="45719" rIns="91439" bIns="45719">
            <a:spAutoFit/>
          </a:bodyPr>
          <a:lstStyle/>
          <a:p>
            <a:r>
              <a:rPr lang="ru-RU" altLang="ru-RU" sz="3200" i="1" dirty="0" smtClean="0">
                <a:solidFill>
                  <a:srgbClr val="006600"/>
                </a:solidFill>
              </a:rPr>
              <a:t> </a:t>
            </a:r>
            <a:r>
              <a:rPr lang="ru-RU" altLang="ru-RU" sz="2500" b="1" i="1" u="sng" dirty="0" smtClean="0">
                <a:solidFill>
                  <a:srgbClr val="006600"/>
                </a:solidFill>
              </a:rPr>
              <a:t>Универсальные дезинфицирующие средства</a:t>
            </a:r>
            <a:r>
              <a:rPr lang="ru-RU" altLang="ru-RU" sz="2500" i="1" u="sng" dirty="0" smtClean="0">
                <a:solidFill>
                  <a:srgbClr val="006600"/>
                </a:solidFill>
              </a:rPr>
              <a:t/>
            </a:r>
            <a:br>
              <a:rPr lang="ru-RU" altLang="ru-RU" sz="2500" i="1" u="sng" dirty="0" smtClean="0">
                <a:solidFill>
                  <a:srgbClr val="006600"/>
                </a:solidFill>
              </a:rPr>
            </a:br>
            <a:endParaRPr lang="ru-RU" altLang="ru-RU" sz="2500" b="1" dirty="0" smtClean="0">
              <a:solidFill>
                <a:srgbClr val="002060"/>
              </a:solidFill>
            </a:endParaRPr>
          </a:p>
        </p:txBody>
      </p:sp>
      <p:pic>
        <p:nvPicPr>
          <p:cNvPr id="6150" name="Picture 8" descr="G:\фото от Полисепт  и МД 16.08.13\Мир дезинфекции\Экобриз окси\ЭКОБРИЗ ОКСИ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912" y="3603516"/>
            <a:ext cx="725805" cy="99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9" descr="G:\фото от Полисепт  и МД 16.08.13\Мир дезинфекции\Экобриз окси ЛАЙТ\Экобриз окси лай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395" y="1980248"/>
            <a:ext cx="1131570" cy="113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0" descr="G:\фото от Полисепт  и МД 16.08.13\Мир дезинфекции\Миродез пур\Миродез ПУ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0710" y="2800350"/>
            <a:ext cx="1454468" cy="131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12" descr="G:\фото от Полисепт  и МД 16.08.13\Мир дезинфекции\Экобриз\ЭКОБРИЗ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7853" y="5390675"/>
            <a:ext cx="1457325" cy="130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3" descr="G:\фото от Полисепт  и МД 16.08.13\Мир дезинфекции\Экобриз концентрат\ЭКОБРИЗ КОНЦЕНТРАТ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3765" y="5127784"/>
            <a:ext cx="1641633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5" descr="G:\фото от Полисепт  и МД 16.08.13\Мир дезинфекции\Мирацид\Мирацид композиция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0448" y="2467452"/>
            <a:ext cx="1428750" cy="1288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16" descr="G:\фото от Полисепт  и МД 16.08.13\Мир дезинфекции\Миродез базик\Миродез БАЗИК композиция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5258" y="3003233"/>
            <a:ext cx="1237298" cy="111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Picture 18" descr="G:\фото от Полисепт  и МД 16.08.13\Мир дезинфекции\Миродез специаль\Миродез Специаль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4743" y="5805012"/>
            <a:ext cx="1174433" cy="1061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Picture 21" descr="G:\фото от Полисепт  и МД 16.08.13\Полисепт\Хорт\Хорт (2)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3933" y="4151081"/>
            <a:ext cx="1427423" cy="1294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6" name="Picture 30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4996" y="1830783"/>
            <a:ext cx="1160279" cy="982364"/>
          </a:xfrm>
          <a:prstGeom prst="rect">
            <a:avLst/>
          </a:prstGeom>
          <a:ln>
            <a:noFill/>
          </a:ln>
          <a:effectLst>
            <a:softEdge rad="12700"/>
          </a:effectLst>
          <a:extLst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4499" y="1464469"/>
            <a:ext cx="5694998" cy="261461"/>
          </a:xfrm>
        </p:spPr>
        <p:txBody>
          <a:bodyPr>
            <a:noAutofit/>
          </a:bodyPr>
          <a:lstStyle/>
          <a:p>
            <a:pPr marL="0" indent="0" algn="ctr">
              <a:buNone/>
              <a:defRPr/>
            </a:pPr>
            <a:r>
              <a:rPr lang="ru-RU" sz="2400" b="1" i="1" u="sng" dirty="0" smtClean="0">
                <a:solidFill>
                  <a:srgbClr val="002060"/>
                </a:solidFill>
              </a:rPr>
              <a:t>ДЛЯ ТЕКУЩИХ УБОРОК</a:t>
            </a:r>
            <a:endParaRPr lang="ru-RU" sz="2400" b="1" i="1" u="sng" dirty="0">
              <a:solidFill>
                <a:srgbClr val="002060"/>
              </a:solidFill>
            </a:endParaRPr>
          </a:p>
        </p:txBody>
      </p:sp>
      <p:pic>
        <p:nvPicPr>
          <p:cNvPr id="6161" name="Picture 37" descr="G:\фото от Полисепт  и МД 16.08.13\Полисепт\Изумруд\Изумруд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2114" y="1890237"/>
            <a:ext cx="1274445" cy="1155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Объект 2"/>
          <p:cNvSpPr txBox="1">
            <a:spLocks/>
          </p:cNvSpPr>
          <p:nvPr/>
        </p:nvSpPr>
        <p:spPr bwMode="auto">
          <a:xfrm>
            <a:off x="6375083" y="1667352"/>
            <a:ext cx="1295877" cy="354330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400" b="1" i="1" u="sng" kern="0" dirty="0" smtClean="0">
                <a:solidFill>
                  <a:srgbClr val="002060"/>
                </a:solidFill>
              </a:rPr>
              <a:t>ПГМГ+ЧАС</a:t>
            </a:r>
            <a:endParaRPr lang="ru-RU" sz="1400" b="1" i="1" u="sng" kern="0" dirty="0">
              <a:solidFill>
                <a:srgbClr val="002060"/>
              </a:solidFill>
            </a:endParaRPr>
          </a:p>
        </p:txBody>
      </p:sp>
      <p:sp>
        <p:nvSpPr>
          <p:cNvPr id="21" name="Объект 2"/>
          <p:cNvSpPr txBox="1">
            <a:spLocks/>
          </p:cNvSpPr>
          <p:nvPr/>
        </p:nvSpPr>
        <p:spPr bwMode="auto">
          <a:xfrm>
            <a:off x="3460433" y="1910239"/>
            <a:ext cx="1311593" cy="502920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400" b="1" i="1" u="sng" kern="0" dirty="0" smtClean="0">
                <a:solidFill>
                  <a:srgbClr val="002060"/>
                </a:solidFill>
              </a:rPr>
              <a:t>ПГМБ+ЧАС+ кислоты</a:t>
            </a:r>
            <a:endParaRPr lang="ru-RU" sz="1400" b="1" i="1" u="sng" kern="0" dirty="0">
              <a:solidFill>
                <a:srgbClr val="002060"/>
              </a:solidFill>
            </a:endParaRPr>
          </a:p>
        </p:txBody>
      </p:sp>
      <p:sp>
        <p:nvSpPr>
          <p:cNvPr id="22" name="Объект 2"/>
          <p:cNvSpPr txBox="1">
            <a:spLocks/>
          </p:cNvSpPr>
          <p:nvPr/>
        </p:nvSpPr>
        <p:spPr bwMode="auto">
          <a:xfrm>
            <a:off x="6349365" y="5034915"/>
            <a:ext cx="1995964" cy="355759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400" b="1" i="1" u="sng" kern="0" dirty="0" smtClean="0">
                <a:solidFill>
                  <a:srgbClr val="002060"/>
                </a:solidFill>
              </a:rPr>
              <a:t>АМИНЫ+ЧАС</a:t>
            </a:r>
            <a:endParaRPr lang="ru-RU" sz="1400" b="1" i="1" u="sng" kern="0" dirty="0">
              <a:solidFill>
                <a:srgbClr val="002060"/>
              </a:solidFill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 bwMode="auto">
          <a:xfrm>
            <a:off x="6632258" y="5139214"/>
            <a:ext cx="1310164" cy="251460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endParaRPr lang="ru-RU" sz="1400" b="1" i="1" u="sng" kern="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Объект 2"/>
          <p:cNvSpPr txBox="1">
            <a:spLocks/>
          </p:cNvSpPr>
          <p:nvPr/>
        </p:nvSpPr>
        <p:spPr bwMode="auto">
          <a:xfrm>
            <a:off x="3640455" y="5570697"/>
            <a:ext cx="1308735" cy="300038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400" b="1" i="1" u="sng" kern="0" dirty="0" smtClean="0">
                <a:solidFill>
                  <a:srgbClr val="002060"/>
                </a:solidFill>
              </a:rPr>
              <a:t>ЧАС+ ПАВ</a:t>
            </a:r>
            <a:endParaRPr lang="ru-RU" sz="1400" b="1" i="1" u="sng" kern="0" dirty="0">
              <a:solidFill>
                <a:srgbClr val="002060"/>
              </a:solidFill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 bwMode="auto">
          <a:xfrm>
            <a:off x="-69578" y="3104245"/>
            <a:ext cx="2063115" cy="502920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400" b="1" i="1" u="sng" kern="0" dirty="0" smtClean="0">
                <a:solidFill>
                  <a:srgbClr val="002060"/>
                </a:solidFill>
              </a:rPr>
              <a:t>ПЕРЕКИСЬ ВОДОРОДА+ПГМГ</a:t>
            </a:r>
            <a:endParaRPr lang="ru-RU" sz="1400" b="1" i="1" u="sng" kern="0" dirty="0">
              <a:solidFill>
                <a:srgbClr val="002060"/>
              </a:solidFill>
            </a:endParaRPr>
          </a:p>
        </p:txBody>
      </p:sp>
      <p:sp>
        <p:nvSpPr>
          <p:cNvPr id="26" name="Объект 2"/>
          <p:cNvSpPr txBox="1">
            <a:spLocks/>
          </p:cNvSpPr>
          <p:nvPr/>
        </p:nvSpPr>
        <p:spPr bwMode="auto">
          <a:xfrm>
            <a:off x="-80010" y="1424464"/>
            <a:ext cx="2223135" cy="377190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400" b="1" i="1" u="sng" kern="0" dirty="0" smtClean="0">
                <a:solidFill>
                  <a:srgbClr val="002060"/>
                </a:solidFill>
              </a:rPr>
              <a:t>ПЕРЕКИСЬ ВОДОРОДА+ЧАС</a:t>
            </a:r>
            <a:endParaRPr lang="ru-RU" sz="1400" b="1" i="1" u="sng" kern="0" dirty="0">
              <a:solidFill>
                <a:srgbClr val="002060"/>
              </a:solidFill>
            </a:endParaRPr>
          </a:p>
        </p:txBody>
      </p:sp>
      <p:sp>
        <p:nvSpPr>
          <p:cNvPr id="27" name="Объект 2"/>
          <p:cNvSpPr txBox="1">
            <a:spLocks/>
          </p:cNvSpPr>
          <p:nvPr/>
        </p:nvSpPr>
        <p:spPr bwMode="auto">
          <a:xfrm>
            <a:off x="3247549" y="3933349"/>
            <a:ext cx="2257425" cy="357188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400" b="1" i="1" u="sng" kern="0" dirty="0" smtClean="0">
                <a:solidFill>
                  <a:srgbClr val="002060"/>
                </a:solidFill>
              </a:rPr>
              <a:t>АМИНЫ+ПГМБ+ЧАС</a:t>
            </a:r>
            <a:endParaRPr lang="ru-RU" sz="1400" b="1" i="1" u="sng" kern="0" dirty="0">
              <a:solidFill>
                <a:srgbClr val="002060"/>
              </a:solidFill>
            </a:endParaRPr>
          </a:p>
        </p:txBody>
      </p:sp>
      <p:sp>
        <p:nvSpPr>
          <p:cNvPr id="28" name="Объект 2"/>
          <p:cNvSpPr txBox="1">
            <a:spLocks/>
          </p:cNvSpPr>
          <p:nvPr/>
        </p:nvSpPr>
        <p:spPr bwMode="auto">
          <a:xfrm>
            <a:off x="1829884" y="2037397"/>
            <a:ext cx="1310163" cy="300038"/>
          </a:xfrm>
          <a:prstGeom prst="rect">
            <a:avLst/>
          </a:prstGeom>
          <a:noFill/>
          <a:ln>
            <a:noFill/>
          </a:ln>
          <a:extLst/>
        </p:spPr>
        <p:txBody>
          <a:bodyPr lIns="82296" tIns="41148" rIns="82296" bIns="41148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ru-RU" sz="1400" b="1" i="1" u="sng" kern="0" dirty="0" smtClean="0">
                <a:solidFill>
                  <a:srgbClr val="002060"/>
                </a:solidFill>
              </a:rPr>
              <a:t>ЧАС</a:t>
            </a:r>
            <a:endParaRPr lang="ru-RU" sz="1400" b="1" i="1" u="sng" kern="0" dirty="0">
              <a:solidFill>
                <a:srgbClr val="002060"/>
              </a:solidFill>
            </a:endParaRPr>
          </a:p>
        </p:txBody>
      </p:sp>
      <p:pic>
        <p:nvPicPr>
          <p:cNvPr id="6171" name="Picture 7" descr="G:\фото от Полисепт  и МД 16.08.13\Полисепт\Хорт лайт\ХОРТ лайт группа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1481" y="2337435"/>
            <a:ext cx="1408748" cy="1275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 descr="Z:\Уйменова Марина\Типография\Копиринг\Макеты флаконов\Хорт актив (2).jp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7584" y="4277806"/>
            <a:ext cx="1696542" cy="1292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5" name="Picture 5" descr="Z:\Уйменова Марина\Типография\Копиринг\Макеты флаконов\Дезольвер окси.jp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312" y="5445225"/>
            <a:ext cx="770633" cy="124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34965" y="3789656"/>
            <a:ext cx="2086342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300" b="1" i="1" u="sng" kern="0" dirty="0">
                <a:solidFill>
                  <a:srgbClr val="002060"/>
                </a:solidFill>
              </a:rPr>
              <a:t> </a:t>
            </a:r>
            <a:r>
              <a:rPr lang="ru-RU" sz="1200" b="1" i="1" u="sng" kern="0" dirty="0">
                <a:solidFill>
                  <a:srgbClr val="002060"/>
                </a:solidFill>
              </a:rPr>
              <a:t>ПЕРЕКИСЬ</a:t>
            </a:r>
          </a:p>
          <a:p>
            <a:pPr lvl="0"/>
            <a:r>
              <a:rPr lang="ru-RU" sz="1200" b="1" i="1" u="sng" kern="0" dirty="0">
                <a:solidFill>
                  <a:srgbClr val="002060"/>
                </a:solidFill>
              </a:rPr>
              <a:t> ВОДОРОДА+ АКТИВАТОРЫ  ОРГ. КИСЛОТ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1238" y="4887806"/>
            <a:ext cx="185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u="sng" kern="0" dirty="0">
                <a:solidFill>
                  <a:srgbClr val="002060"/>
                </a:solidFill>
              </a:rPr>
              <a:t>ПЕРКАРБОНАТ НАТРИЯ+</a:t>
            </a:r>
          </a:p>
          <a:p>
            <a:pPr lvl="0" algn="ctr"/>
            <a:r>
              <a:rPr lang="ru-RU" sz="1200" b="1" i="1" u="sng" kern="0" dirty="0">
                <a:solidFill>
                  <a:srgbClr val="002060"/>
                </a:solidFill>
              </a:rPr>
              <a:t>АКТИВАТОРЫ ПЕРЕКИСИ ВОДОРОДА</a:t>
            </a:r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5000" b="1" dirty="0">
                <a:solidFill>
                  <a:srgbClr val="C00000"/>
                </a:solidFill>
              </a:rPr>
              <a:t>Российская </a:t>
            </a:r>
            <a:r>
              <a:rPr lang="ru-RU" sz="5000" b="1" dirty="0" smtClean="0">
                <a:solidFill>
                  <a:srgbClr val="C00000"/>
                </a:solidFill>
              </a:rPr>
              <a:t>Федерация</a:t>
            </a:r>
            <a:endParaRPr lang="ru-RU" sz="5000" b="1" dirty="0">
              <a:solidFill>
                <a:srgbClr val="C00000"/>
              </a:solidFill>
            </a:endParaRPr>
          </a:p>
        </p:txBody>
      </p:sp>
      <p:sp>
        <p:nvSpPr>
          <p:cNvPr id="256003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204784"/>
            <a:ext cx="6264696" cy="5544616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2800" b="1" dirty="0"/>
              <a:t>По </a:t>
            </a:r>
            <a:r>
              <a:rPr lang="ru-RU" sz="2800" b="1" dirty="0" smtClean="0"/>
              <a:t>данным </a:t>
            </a:r>
            <a:r>
              <a:rPr lang="ru-RU" sz="2800" b="1" dirty="0"/>
              <a:t>официальной </a:t>
            </a:r>
            <a:r>
              <a:rPr lang="ru-RU" sz="2800" b="1" dirty="0" smtClean="0"/>
              <a:t>статистики</a:t>
            </a:r>
            <a:r>
              <a:rPr lang="en-US" sz="2800" b="1" dirty="0" smtClean="0"/>
              <a:t>?</a:t>
            </a:r>
            <a:r>
              <a:rPr lang="ru-RU" sz="2800" b="1" dirty="0" smtClean="0"/>
              <a:t> </a:t>
            </a:r>
            <a:r>
              <a:rPr lang="ru-RU" sz="2800" b="1" dirty="0"/>
              <a:t>ежегодно в Российской Федерации регистрируется </a:t>
            </a:r>
            <a:r>
              <a:rPr lang="ru-RU" sz="2800" b="1" dirty="0" smtClean="0"/>
              <a:t>25-26 </a:t>
            </a:r>
            <a:r>
              <a:rPr lang="ru-RU" sz="2800" b="1" dirty="0"/>
              <a:t>тыс. случаев внутрибольничных </a:t>
            </a:r>
            <a:r>
              <a:rPr lang="ru-RU" sz="2800" b="1" dirty="0" smtClean="0"/>
              <a:t>инфекций</a:t>
            </a:r>
          </a:p>
          <a:p>
            <a:pPr algn="just" eaLnBrk="1" hangingPunct="1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ОДНАКО</a:t>
            </a:r>
            <a:endParaRPr lang="ru-RU" sz="28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2800" b="1" dirty="0" err="1" smtClean="0"/>
              <a:t>проспективные</a:t>
            </a:r>
            <a:r>
              <a:rPr lang="ru-RU" sz="2800" b="1" dirty="0" smtClean="0"/>
              <a:t> </a:t>
            </a:r>
            <a:r>
              <a:rPr lang="ru-RU" sz="2800" b="1" dirty="0"/>
              <a:t>исследования, выполненные учеными ЦНИИ </a:t>
            </a:r>
            <a:r>
              <a:rPr lang="ru-RU" sz="2800" b="1" dirty="0" smtClean="0"/>
              <a:t>эпидемиологии (г.Москва), </a:t>
            </a:r>
            <a:r>
              <a:rPr lang="ru-RU" sz="2800" b="1" dirty="0"/>
              <a:t>позволяют предположить, что их ежегодное количество - не менее </a:t>
            </a:r>
            <a:r>
              <a:rPr lang="ru-RU" sz="2800" b="1" dirty="0">
                <a:solidFill>
                  <a:srgbClr val="FF0000"/>
                </a:solidFill>
              </a:rPr>
              <a:t>2-2,5 млн</a:t>
            </a:r>
            <a:r>
              <a:rPr lang="ru-RU" sz="2800" b="1" dirty="0" smtClean="0">
                <a:solidFill>
                  <a:srgbClr val="FF0000"/>
                </a:solidFill>
              </a:rPr>
              <a:t>. человек  </a:t>
            </a:r>
            <a:r>
              <a:rPr lang="ru-RU" sz="2800" b="1" dirty="0"/>
              <a:t>(1-1,5% населения страны). </a:t>
            </a:r>
          </a:p>
          <a:p>
            <a:pPr eaLnBrk="1" hangingPunct="1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ru-RU" sz="2800" b="1" dirty="0"/>
              <a:t>Ежегодный экономический ущерб составляет более </a:t>
            </a:r>
            <a:r>
              <a:rPr lang="ru-RU" sz="2800" b="1" dirty="0" smtClean="0">
                <a:solidFill>
                  <a:srgbClr val="FF0000"/>
                </a:solidFill>
              </a:rPr>
              <a:t>10-15 </a:t>
            </a:r>
            <a:r>
              <a:rPr lang="ru-RU" sz="2800" b="1" dirty="0">
                <a:solidFill>
                  <a:srgbClr val="FF0000"/>
                </a:solidFill>
              </a:rPr>
              <a:t>млрд. рублей.</a:t>
            </a:r>
          </a:p>
        </p:txBody>
      </p:sp>
      <p:pic>
        <p:nvPicPr>
          <p:cNvPr id="4" name="Picture 4" descr="iceberg copy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88224" y="2708920"/>
            <a:ext cx="1992313" cy="2376487"/>
          </a:xfrm>
          <a:prstGeom prst="rect">
            <a:avLst/>
          </a:prstGeom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948264" y="1196752"/>
            <a:ext cx="21803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Официальная регистрация</a:t>
            </a: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H="1">
            <a:off x="8316416" y="1988840"/>
            <a:ext cx="144016" cy="935732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" name="AutoShape 6"/>
          <p:cNvSpPr>
            <a:spLocks/>
          </p:cNvSpPr>
          <p:nvPr/>
        </p:nvSpPr>
        <p:spPr bwMode="auto">
          <a:xfrm>
            <a:off x="8100392" y="2708920"/>
            <a:ext cx="73025" cy="576262"/>
          </a:xfrm>
          <a:prstGeom prst="rightBrace">
            <a:avLst>
              <a:gd name="adj1" fmla="val 65761"/>
              <a:gd name="adj2" fmla="val 50000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1584176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chemeClr val="tx2"/>
                </a:solidFill>
              </a:rPr>
              <a:t>СПАСИБО ЗА</a:t>
            </a:r>
            <a:endParaRPr lang="ru-RU" sz="6600" b="1" dirty="0">
              <a:solidFill>
                <a:schemeClr val="tx2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2016224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endParaRPr lang="ru-RU" sz="7200" dirty="0" smtClean="0"/>
          </a:p>
          <a:p>
            <a:pPr algn="ctr">
              <a:buNone/>
            </a:pPr>
            <a:r>
              <a:rPr lang="ru-RU" sz="26400" b="1" dirty="0" smtClean="0">
                <a:solidFill>
                  <a:schemeClr val="tx2"/>
                </a:solidFill>
              </a:rPr>
              <a:t>ВНИМАНИЕ!</a:t>
            </a:r>
            <a:endParaRPr lang="ru-RU" sz="26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Прямоугольник 1"/>
          <p:cNvSpPr>
            <a:spLocks noChangeArrowheads="1"/>
          </p:cNvSpPr>
          <p:nvPr/>
        </p:nvSpPr>
        <p:spPr bwMode="auto">
          <a:xfrm>
            <a:off x="144526" y="0"/>
            <a:ext cx="8963978" cy="153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9" tIns="45719" rIns="91439" bIns="45719">
            <a:spAutoFit/>
          </a:bodyPr>
          <a:lstStyle/>
          <a:p>
            <a:pPr algn="ctr"/>
            <a:r>
              <a:rPr lang="ru-RU" altLang="ru-RU" sz="2500" b="1" dirty="0">
                <a:solidFill>
                  <a:srgbClr val="000000"/>
                </a:solidFill>
                <a:cs typeface="Times New Roman" pitchFamily="18" charset="0"/>
              </a:rPr>
              <a:t>Структура ИСМП в Российской Федерации                           </a:t>
            </a:r>
          </a:p>
          <a:p>
            <a:pPr algn="ctr"/>
            <a:r>
              <a:rPr lang="ru-RU" altLang="ru-RU" sz="2500" b="1" dirty="0">
                <a:solidFill>
                  <a:srgbClr val="000000"/>
                </a:solidFill>
                <a:cs typeface="Times New Roman" pitchFamily="18" charset="0"/>
              </a:rPr>
              <a:t>по видам лечебно-профилактических организаций.</a:t>
            </a:r>
          </a:p>
          <a:p>
            <a:pPr algn="ctr"/>
            <a:r>
              <a:rPr lang="ru-RU" altLang="ru-RU" sz="2200" dirty="0">
                <a:solidFill>
                  <a:srgbClr val="000000"/>
                </a:solidFill>
                <a:cs typeface="Times New Roman" pitchFamily="18" charset="0"/>
              </a:rPr>
              <a:t>(Государственный доклад «О состоянии санитарно-эпидемиологического</a:t>
            </a:r>
          </a:p>
          <a:p>
            <a:pPr algn="ctr"/>
            <a:r>
              <a:rPr lang="ru-RU" altLang="ru-RU" sz="2200" dirty="0">
                <a:solidFill>
                  <a:srgbClr val="000000"/>
                </a:solidFill>
                <a:cs typeface="Times New Roman" pitchFamily="18" charset="0"/>
              </a:rPr>
              <a:t>благополучия населения в Российской Федерации  в 2012 году»)</a:t>
            </a:r>
          </a:p>
        </p:txBody>
      </p:sp>
      <p:graphicFrame>
        <p:nvGraphicFramePr>
          <p:cNvPr id="3074" name="Диаграмма 2"/>
          <p:cNvGraphicFramePr>
            <a:graphicFrameLocks/>
          </p:cNvGraphicFramePr>
          <p:nvPr/>
        </p:nvGraphicFramePr>
        <p:xfrm>
          <a:off x="134303" y="1147287"/>
          <a:ext cx="8875395" cy="5496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2" r:id="rId4" imgW="9864183" imgH="6108721" progId="Excel.Sheet.8">
                  <p:embed/>
                </p:oleObj>
              </mc:Choice>
              <mc:Fallback>
                <p:oleObj r:id="rId4" imgW="9864183" imgH="6108721" progId="Excel.Sheet.8">
                  <p:embed/>
                  <p:pic>
                    <p:nvPicPr>
                      <p:cNvPr id="0" name="Picture 6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303" y="1147287"/>
                        <a:ext cx="8875395" cy="54964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Необходимо учитывать следующие свойства м/о возбудителей ИСМП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484784"/>
            <a:ext cx="8892480" cy="537321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Сохранять жизнеспособность на объектах больничной среды (от нескольких дней, недель, месяцев).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Формирование резервуаров инфекции </a:t>
            </a:r>
            <a:r>
              <a:rPr lang="ru-RU" sz="2400" b="1" dirty="0" err="1" smtClean="0">
                <a:solidFill>
                  <a:srgbClr val="002060"/>
                </a:solidFill>
              </a:rPr>
              <a:t>неферментирующими</a:t>
            </a:r>
            <a:r>
              <a:rPr lang="ru-RU" sz="2400" b="1" dirty="0" smtClean="0">
                <a:solidFill>
                  <a:srgbClr val="002060"/>
                </a:solidFill>
              </a:rPr>
              <a:t> грамотрицательными м/о в местах с повышенной влажностью, где они могут не только сохранять жизнеспособность, но и накапливаться (дистилляторы, увлажнители, дыхательная аппаратура, трубки моющих машин), растворы дезинфектантов  заниженной концентрацией и пр.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Наличие различной степени видовой устойчивости к средствам дезинфекции (наиболее высокая С</a:t>
            </a:r>
            <a:r>
              <a:rPr lang="en-US" sz="2400" b="1" dirty="0" err="1" smtClean="0">
                <a:solidFill>
                  <a:srgbClr val="002060"/>
                </a:solidFill>
              </a:rPr>
              <a:t>lostridium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difficile</a:t>
            </a:r>
            <a:r>
              <a:rPr lang="ru-RU" sz="2400" b="1" dirty="0" smtClean="0">
                <a:solidFill>
                  <a:srgbClr val="002060"/>
                </a:solidFill>
              </a:rPr>
              <a:t>, </a:t>
            </a:r>
            <a:r>
              <a:rPr lang="en-US" sz="2400" b="1" dirty="0" err="1" smtClean="0">
                <a:solidFill>
                  <a:srgbClr val="002060"/>
                </a:solidFill>
              </a:rPr>
              <a:t>Norovirus</a:t>
            </a:r>
            <a:r>
              <a:rPr lang="ru-RU" sz="2400" b="1" dirty="0" smtClean="0">
                <a:solidFill>
                  <a:srgbClr val="002060"/>
                </a:solidFill>
              </a:rPr>
              <a:t>, </a:t>
            </a:r>
            <a:r>
              <a:rPr lang="en-US" sz="2400" b="1" dirty="0" smtClean="0">
                <a:solidFill>
                  <a:srgbClr val="002060"/>
                </a:solidFill>
              </a:rPr>
              <a:t>Rotavirus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</a:rPr>
              <a:t>Возможность формирования приобретенной устойчивости к рабочим растворам ДС в госпитальных условиях.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7688" y="116632"/>
            <a:ext cx="86868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На эффективность дезинфекции поверхностей влияют следующие факты: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556792"/>
            <a:ext cx="8496944" cy="5112568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Свойства ДС и режимы его применения: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ru-RU" dirty="0" smtClean="0"/>
              <a:t>т.е. необходимые антимикробные свойства ДС – </a:t>
            </a:r>
            <a:r>
              <a:rPr lang="ru-RU" b="1" i="1" dirty="0" smtClean="0">
                <a:solidFill>
                  <a:srgbClr val="002060"/>
                </a:solidFill>
              </a:rPr>
              <a:t>ВЫБИРАЕТСЯ РЕЖИМ, ДОСТАТОЧНЫЙ ДЛЯ УНИЧТОЖЕНИЯ</a:t>
            </a:r>
            <a:r>
              <a:rPr lang="ru-RU" dirty="0" smtClean="0"/>
              <a:t> установленных или наиболее устойчивых из потенциально опасных возбудителей.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Токсикологические характеристики не должны препятствовать его использованию в присутствии пациента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Свойства ДС в зависимости от групп активно действующих веществ: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72208"/>
            <a:ext cx="8568952" cy="506916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q"/>
            </a:pPr>
            <a:r>
              <a:rPr lang="ru-RU" sz="3000" b="1" dirty="0" smtClean="0">
                <a:solidFill>
                  <a:srgbClr val="002060"/>
                </a:solidFill>
                <a:latin typeface="+mj-lt"/>
              </a:rPr>
              <a:t>Катионные ПАВ – ЧАС, производные </a:t>
            </a:r>
            <a:r>
              <a:rPr lang="ru-RU" sz="3000" b="1" dirty="0" err="1" smtClean="0">
                <a:solidFill>
                  <a:srgbClr val="002060"/>
                </a:solidFill>
                <a:latin typeface="+mj-lt"/>
              </a:rPr>
              <a:t>гуанидинов</a:t>
            </a:r>
            <a:r>
              <a:rPr lang="ru-RU" sz="3000" b="1" dirty="0" smtClean="0">
                <a:solidFill>
                  <a:srgbClr val="002060"/>
                </a:solidFill>
                <a:latin typeface="+mj-lt"/>
              </a:rPr>
              <a:t>, третичные амины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2060"/>
                </a:solidFill>
                <a:latin typeface="+mj-lt"/>
              </a:rPr>
              <a:t>Не портят обрабатываемые поверхности.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2060"/>
                </a:solidFill>
                <a:latin typeface="+mj-lt"/>
              </a:rPr>
              <a:t>Хорошие моющие свойства (объединяют уборку с дезинфекцией).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2060"/>
                </a:solidFill>
                <a:latin typeface="+mj-lt"/>
              </a:rPr>
              <a:t>Не имеют резкого запаха, не обладают летучестью и токсичностью при ингаляционном воздействии (</a:t>
            </a:r>
            <a:r>
              <a:rPr lang="ru-RU" sz="2600" u="sng" dirty="0" smtClean="0">
                <a:solidFill>
                  <a:srgbClr val="002060"/>
                </a:solidFill>
                <a:latin typeface="+mj-lt"/>
              </a:rPr>
              <a:t>при использовании методом протирания  используют только резиновые перчатки, не требуют длительного проветривания и смывания с поверхности).</a:t>
            </a:r>
            <a:endParaRPr lang="ru-RU" sz="2600" u="sng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Различаются по спектру </a:t>
            </a:r>
            <a:r>
              <a:rPr lang="ru-RU" b="1" dirty="0" err="1" smtClean="0">
                <a:solidFill>
                  <a:srgbClr val="C00000"/>
                </a:solidFill>
              </a:rPr>
              <a:t>антимикробного</a:t>
            </a:r>
            <a:r>
              <a:rPr lang="ru-RU" b="1" dirty="0" smtClean="0">
                <a:solidFill>
                  <a:srgbClr val="C00000"/>
                </a:solidFill>
              </a:rPr>
              <a:t> воздействия: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55365"/>
            <a:ext cx="8856984" cy="481399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ЧАС И ГУАНИДИНЫ – НЕ ЭФФЕКТИВНЫ В ОТНОШЕНИИ ВОЗБУДИТЕЛЕЙ ТУБЕРКУЛЕЗА (</a:t>
            </a:r>
            <a:r>
              <a:rPr lang="ru-RU" b="1" dirty="0" err="1" smtClean="0">
                <a:solidFill>
                  <a:srgbClr val="002060"/>
                </a:solidFill>
                <a:latin typeface="+mj-lt"/>
              </a:rPr>
              <a:t>НИИД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).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ТРЕТИЧНЫЕ АМИНЫ – ЭФФЕКТИВНЫ В ОТНОШЕНИИ ВОЗБУДИТЕЛЕЙ ТУБЕРКУЛЕЗА.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Катионные ПАВ не обладают </a:t>
            </a:r>
            <a:r>
              <a:rPr lang="ru-RU" b="1" dirty="0" err="1" smtClean="0">
                <a:solidFill>
                  <a:srgbClr val="002060"/>
                </a:solidFill>
                <a:latin typeface="+mj-lt"/>
              </a:rPr>
              <a:t>спороцидностью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.</a:t>
            </a:r>
            <a:endParaRPr lang="ru-RU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Хлорактивные</a:t>
            </a:r>
            <a:r>
              <a:rPr lang="ru-RU" sz="4000" b="1" dirty="0" smtClean="0">
                <a:solidFill>
                  <a:srgbClr val="C00000"/>
                </a:solidFill>
              </a:rPr>
              <a:t> соединения: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07293"/>
            <a:ext cx="8712968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Высокая антимикробная активность.</a:t>
            </a:r>
          </a:p>
          <a:p>
            <a:pPr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Отбеливающее, дезодорирующее действие.</a:t>
            </a:r>
          </a:p>
          <a:p>
            <a:pPr>
              <a:spcBef>
                <a:spcPts val="0"/>
              </a:spcBef>
              <a:spcAft>
                <a:spcPts val="2400"/>
              </a:spcAft>
              <a:buNone/>
            </a:pPr>
            <a:r>
              <a:rPr lang="ru-RU" b="1" dirty="0" smtClean="0">
                <a:solidFill>
                  <a:srgbClr val="C00000"/>
                </a:solidFill>
                <a:latin typeface="+mj-lt"/>
              </a:rPr>
              <a:t>Ограничения:</a:t>
            </a:r>
          </a:p>
          <a:p>
            <a:pPr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Резкий запах, раздражающее действие на слизистые глаз и верхних дыхательных путей.</a:t>
            </a:r>
          </a:p>
          <a:p>
            <a:pPr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Коррозионное действие на металлы.</a:t>
            </a:r>
          </a:p>
          <a:p>
            <a:pPr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Обесцвечивание некоторых видов поверхностей.</a:t>
            </a:r>
            <a:endParaRPr lang="ru-RU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1134</TotalTime>
  <Words>1641</Words>
  <Application>Microsoft Office PowerPoint</Application>
  <PresentationFormat>Экран (4:3)</PresentationFormat>
  <Paragraphs>174</Paragraphs>
  <Slides>30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Тема Office</vt:lpstr>
      <vt:lpstr>Лист Microsoft Excel 97-2003</vt:lpstr>
      <vt:lpstr>Презентация</vt:lpstr>
      <vt:lpstr>CorelDRAW</vt:lpstr>
      <vt:lpstr>Практические рекомендации  по выбору дезинфицирующих средств для обработки поверхностей</vt:lpstr>
      <vt:lpstr>Презентация PowerPoint</vt:lpstr>
      <vt:lpstr>Российская Федерация</vt:lpstr>
      <vt:lpstr>Презентация PowerPoint</vt:lpstr>
      <vt:lpstr>Необходимо учитывать следующие свойства м/о возбудителей ИСМП</vt:lpstr>
      <vt:lpstr>На эффективность дезинфекции поверхностей влияют следующие факты:</vt:lpstr>
      <vt:lpstr>Свойства ДС в зависимости от групп активно действующих веществ:</vt:lpstr>
      <vt:lpstr>Различаются по спектру антимикробного воздействия:</vt:lpstr>
      <vt:lpstr>Хлорактивные соединения:</vt:lpstr>
      <vt:lpstr>Кислородактивные</vt:lpstr>
      <vt:lpstr>Альдегиды</vt:lpstr>
      <vt:lpstr>Презентация PowerPoint</vt:lpstr>
      <vt:lpstr>СанПиН  2.1.3.2630 – 10 «САНИТАРНО-ЭПИДЕМИОЛОГИЧЕСКИЕ ТРЕБОВАНИЯ К ОРГАНИЗАЦИЯМ, ОСУЩЕСТВЛЯЮЩИМ МЕДИЦИНСКУЮ ДЕЯТЕЛЬНОСТЬ»</vt:lpstr>
      <vt:lpstr>II. Организация дезинфекционных и стерилизационных мероприятий в организациях, осуществляющих медицинскую деятельность </vt:lpstr>
      <vt:lpstr>Презентация PowerPoint</vt:lpstr>
      <vt:lpstr>Презентация PowerPoint</vt:lpstr>
      <vt:lpstr>На эффективность дезинфекции поверхностей влияют следующие факты:</vt:lpstr>
      <vt:lpstr>Презентация PowerPoint</vt:lpstr>
      <vt:lpstr>ДЕЗУПАК      ДИСПЕНСЕР-КОНТЕЙНЕР ДЛЯ САЛФЕТОК</vt:lpstr>
      <vt:lpstr>Уборки в ЛПО относятся к профилактической дезинфекции</vt:lpstr>
      <vt:lpstr>Целью  уборок является удаление загрязнений и снижение микробной обсемененности в помещениях организаций</vt:lpstr>
      <vt:lpstr>Практические рекомендации:</vt:lpstr>
      <vt:lpstr>СанПиН  2.1.3.2630–10 Санитарно-эпидемиологические требования к организациям, осуществляемым медицинскую деятельность</vt:lpstr>
      <vt:lpstr>СанПиН  2.1.3.2630–10 Санитарно-эпидемиологические требования к организациям, осуществляемым медицинскую деятельность. </vt:lpstr>
      <vt:lpstr>СанПиН  2.1.3.2630 – 10 «САНИТАРНО-ЭПИДЕМИОЛОГИЧЕСКИЕ ТРЕБОВАНИЯ К ОРГАНИЗАЦИЯМ, ОСУЩЕСТВЛЯЮЩИМ МЕДИЦИНСКУЮ ДЕЯТЕЛЬНОСТЬ» </vt:lpstr>
      <vt:lpstr>СанПиН  2.1.3.2630 – 10 «САНИТАРНО-ЭПИДЕМИОЛОГИЧЕСКИЕ ТРЕБОВАНИЯ К ОРГАНИЗАЦИЯМ, ОСУЩЕСТВЛЯЮЩИМ МЕДИЦИНСКУЮ ДЕЯТЕЛЬНОСТЬ» </vt:lpstr>
      <vt:lpstr>Факторы, способствующие формированию устойчивости к ДС микрофлоры ЛПО (Ковалишена О.В. и соавт., НГМА)</vt:lpstr>
      <vt:lpstr>Универсальные дезинфицирующие средства</vt:lpstr>
      <vt:lpstr> Универсальные дезинфицирующие средства </vt:lpstr>
      <vt:lpstr>СПАСИБО ЗА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Романова</dc:creator>
  <cp:lastModifiedBy>Doomer</cp:lastModifiedBy>
  <cp:revision>105</cp:revision>
  <dcterms:created xsi:type="dcterms:W3CDTF">2014-02-20T10:43:33Z</dcterms:created>
  <dcterms:modified xsi:type="dcterms:W3CDTF">2014-11-12T17:15:08Z</dcterms:modified>
</cp:coreProperties>
</file>