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32" r:id="rId2"/>
    <p:sldId id="387" r:id="rId3"/>
    <p:sldId id="389" r:id="rId4"/>
    <p:sldId id="391" r:id="rId5"/>
    <p:sldId id="392" r:id="rId6"/>
    <p:sldId id="399" r:id="rId7"/>
    <p:sldId id="394" r:id="rId8"/>
    <p:sldId id="396" r:id="rId9"/>
    <p:sldId id="386" r:id="rId10"/>
    <p:sldId id="400" r:id="rId11"/>
    <p:sldId id="409" r:id="rId12"/>
    <p:sldId id="421" r:id="rId13"/>
    <p:sldId id="408" r:id="rId14"/>
    <p:sldId id="422" r:id="rId15"/>
    <p:sldId id="428" r:id="rId16"/>
    <p:sldId id="429" r:id="rId17"/>
    <p:sldId id="430" r:id="rId18"/>
    <p:sldId id="417" r:id="rId19"/>
    <p:sldId id="418" r:id="rId20"/>
    <p:sldId id="431" r:id="rId21"/>
    <p:sldId id="404" r:id="rId22"/>
    <p:sldId id="423" r:id="rId23"/>
    <p:sldId id="331" r:id="rId24"/>
    <p:sldId id="424" r:id="rId25"/>
    <p:sldId id="334" r:id="rId26"/>
    <p:sldId id="425" r:id="rId27"/>
    <p:sldId id="276" r:id="rId28"/>
    <p:sldId id="303" r:id="rId29"/>
    <p:sldId id="343" r:id="rId30"/>
    <p:sldId id="426" r:id="rId3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7ABC32"/>
    <a:srgbClr val="009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05" autoAdjust="0"/>
  </p:normalViewPr>
  <p:slideViewPr>
    <p:cSldViewPr snapToGrid="0">
      <p:cViewPr varScale="1">
        <p:scale>
          <a:sx n="74" d="100"/>
          <a:sy n="74" d="100"/>
        </p:scale>
        <p:origin x="-1373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374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57811C-72D0-4C76-99CB-F6219B969F2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197955-F0B8-4DC2-886E-FE4EF624E078}">
      <dgm:prSet phldrT="[Текст]" custT="1"/>
      <dgm:spPr>
        <a:solidFill>
          <a:srgbClr val="FF0000">
            <a:alpha val="76000"/>
          </a:srgbClr>
        </a:solidFill>
      </dgm:spPr>
      <dgm:t>
        <a:bodyPr/>
        <a:lstStyle/>
        <a:p>
          <a:r>
            <a:rPr lang="ru-RU" sz="2900" b="1" dirty="0" smtClean="0">
              <a:solidFill>
                <a:schemeClr val="tx2">
                  <a:lumMod val="75000"/>
                </a:schemeClr>
              </a:solidFill>
            </a:rPr>
            <a:t>1</a:t>
          </a:r>
          <a:endParaRPr lang="ru-RU" sz="2900" b="1" dirty="0">
            <a:solidFill>
              <a:schemeClr val="tx2">
                <a:lumMod val="75000"/>
              </a:schemeClr>
            </a:solidFill>
          </a:endParaRPr>
        </a:p>
      </dgm:t>
    </dgm:pt>
    <dgm:pt modelId="{E59A98E3-7EC6-421A-91B4-11CD7AF737BC}" type="parTrans" cxnId="{620CCDB0-BE7E-4861-84FA-C93E6029C68C}">
      <dgm:prSet/>
      <dgm:spPr/>
      <dgm:t>
        <a:bodyPr/>
        <a:lstStyle/>
        <a:p>
          <a:endParaRPr lang="ru-RU"/>
        </a:p>
      </dgm:t>
    </dgm:pt>
    <dgm:pt modelId="{E2E65BF8-4E37-465B-947E-0AEB273FC3AE}" type="sibTrans" cxnId="{620CCDB0-BE7E-4861-84FA-C93E6029C68C}">
      <dgm:prSet/>
      <dgm:spPr/>
      <dgm:t>
        <a:bodyPr/>
        <a:lstStyle/>
        <a:p>
          <a:endParaRPr lang="ru-RU"/>
        </a:p>
      </dgm:t>
    </dgm:pt>
    <dgm:pt modelId="{BABC8DA3-EA5C-436E-897B-70EC85BBB0A0}">
      <dgm:prSet phldrT="[Текст]"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Вещества чрезвычайно опасные</a:t>
          </a:r>
          <a:endParaRPr lang="ru-RU" sz="2500" b="1" dirty="0">
            <a:solidFill>
              <a:srgbClr val="002060"/>
            </a:solidFill>
          </a:endParaRPr>
        </a:p>
      </dgm:t>
    </dgm:pt>
    <dgm:pt modelId="{894CC808-11AD-43AB-84E5-D29B82A6C750}" type="parTrans" cxnId="{65212911-4B2E-43C3-AD58-C928D826EFAC}">
      <dgm:prSet/>
      <dgm:spPr/>
      <dgm:t>
        <a:bodyPr/>
        <a:lstStyle/>
        <a:p>
          <a:endParaRPr lang="ru-RU"/>
        </a:p>
      </dgm:t>
    </dgm:pt>
    <dgm:pt modelId="{D9A379E8-E639-44D7-BA50-256933B72F43}" type="sibTrans" cxnId="{65212911-4B2E-43C3-AD58-C928D826EFAC}">
      <dgm:prSet/>
      <dgm:spPr/>
      <dgm:t>
        <a:bodyPr/>
        <a:lstStyle/>
        <a:p>
          <a:endParaRPr lang="ru-RU"/>
        </a:p>
      </dgm:t>
    </dgm:pt>
    <dgm:pt modelId="{BC5C6F25-E6A4-408A-99FE-CB2D2F6E4006}">
      <dgm:prSet phldrT="[Текст]" custT="1"/>
      <dgm:spPr>
        <a:solidFill>
          <a:schemeClr val="accent6">
            <a:lumMod val="75000"/>
            <a:alpha val="76000"/>
          </a:schemeClr>
        </a:solidFill>
      </dgm:spPr>
      <dgm:t>
        <a:bodyPr/>
        <a:lstStyle/>
        <a:p>
          <a:r>
            <a:rPr lang="ru-RU" sz="2900" b="1" dirty="0" smtClean="0">
              <a:solidFill>
                <a:schemeClr val="tx2">
                  <a:lumMod val="75000"/>
                </a:schemeClr>
              </a:solidFill>
            </a:rPr>
            <a:t>2</a:t>
          </a:r>
          <a:endParaRPr lang="ru-RU" sz="2900" b="1" dirty="0">
            <a:solidFill>
              <a:schemeClr val="tx2">
                <a:lumMod val="75000"/>
              </a:schemeClr>
            </a:solidFill>
          </a:endParaRPr>
        </a:p>
      </dgm:t>
    </dgm:pt>
    <dgm:pt modelId="{0B30A9E7-7F23-408F-8789-EEF9DD9E70D6}" type="parTrans" cxnId="{9B471621-76B1-4453-841B-C8690075C544}">
      <dgm:prSet/>
      <dgm:spPr/>
      <dgm:t>
        <a:bodyPr/>
        <a:lstStyle/>
        <a:p>
          <a:endParaRPr lang="ru-RU"/>
        </a:p>
      </dgm:t>
    </dgm:pt>
    <dgm:pt modelId="{AD59C60F-9EA4-4665-9C4A-E1194567E3F1}" type="sibTrans" cxnId="{9B471621-76B1-4453-841B-C8690075C544}">
      <dgm:prSet/>
      <dgm:spPr/>
      <dgm:t>
        <a:bodyPr/>
        <a:lstStyle/>
        <a:p>
          <a:endParaRPr lang="ru-RU"/>
        </a:p>
      </dgm:t>
    </dgm:pt>
    <dgm:pt modelId="{17D62CA9-D9FA-4CC3-92FB-DF69EC7147B7}">
      <dgm:prSet phldrT="[Текст]"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Вещества  </a:t>
          </a:r>
          <a:r>
            <a:rPr lang="ru-RU" sz="2500" b="1" dirty="0" err="1" smtClean="0">
              <a:solidFill>
                <a:srgbClr val="002060"/>
              </a:solidFill>
            </a:rPr>
            <a:t>высокоопасные</a:t>
          </a:r>
          <a:endParaRPr lang="ru-RU" sz="2500" b="1" dirty="0">
            <a:solidFill>
              <a:srgbClr val="002060"/>
            </a:solidFill>
          </a:endParaRPr>
        </a:p>
      </dgm:t>
    </dgm:pt>
    <dgm:pt modelId="{024D683E-6681-40DC-B09D-C538C9F85F29}" type="parTrans" cxnId="{3621F55B-74D2-43A4-B8B3-3AAD33CD02C8}">
      <dgm:prSet/>
      <dgm:spPr/>
      <dgm:t>
        <a:bodyPr/>
        <a:lstStyle/>
        <a:p>
          <a:endParaRPr lang="ru-RU"/>
        </a:p>
      </dgm:t>
    </dgm:pt>
    <dgm:pt modelId="{23B4D8CB-DE3F-4F92-BF4A-900F91584D66}" type="sibTrans" cxnId="{3621F55B-74D2-43A4-B8B3-3AAD33CD02C8}">
      <dgm:prSet/>
      <dgm:spPr/>
      <dgm:t>
        <a:bodyPr/>
        <a:lstStyle/>
        <a:p>
          <a:endParaRPr lang="ru-RU"/>
        </a:p>
      </dgm:t>
    </dgm:pt>
    <dgm:pt modelId="{654D0E45-8124-4803-991B-F1A2F8EEB213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900" b="1" dirty="0" smtClean="0">
              <a:solidFill>
                <a:schemeClr val="tx2">
                  <a:lumMod val="75000"/>
                </a:schemeClr>
              </a:solidFill>
            </a:rPr>
            <a:t>3</a:t>
          </a:r>
          <a:endParaRPr lang="ru-RU" sz="2900" b="1" dirty="0">
            <a:solidFill>
              <a:schemeClr val="tx2">
                <a:lumMod val="75000"/>
              </a:schemeClr>
            </a:solidFill>
          </a:endParaRPr>
        </a:p>
      </dgm:t>
    </dgm:pt>
    <dgm:pt modelId="{480E2D6F-FE0A-4816-B993-3F7FB321EF30}" type="parTrans" cxnId="{F2A9B5E3-F94C-481C-B5A7-D4E072A66652}">
      <dgm:prSet/>
      <dgm:spPr/>
      <dgm:t>
        <a:bodyPr/>
        <a:lstStyle/>
        <a:p>
          <a:endParaRPr lang="ru-RU"/>
        </a:p>
      </dgm:t>
    </dgm:pt>
    <dgm:pt modelId="{913D491C-C08B-4448-BE5B-766911B2F9A6}" type="sibTrans" cxnId="{F2A9B5E3-F94C-481C-B5A7-D4E072A66652}">
      <dgm:prSet/>
      <dgm:spPr/>
      <dgm:t>
        <a:bodyPr/>
        <a:lstStyle/>
        <a:p>
          <a:endParaRPr lang="ru-RU"/>
        </a:p>
      </dgm:t>
    </dgm:pt>
    <dgm:pt modelId="{00400091-6089-4C06-8C4B-9AE752FDDE3C}">
      <dgm:prSet phldrT="[Текст]"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Вещества умеренно опасные</a:t>
          </a:r>
          <a:endParaRPr lang="ru-RU" sz="2500" b="1" dirty="0">
            <a:solidFill>
              <a:srgbClr val="002060"/>
            </a:solidFill>
          </a:endParaRPr>
        </a:p>
      </dgm:t>
    </dgm:pt>
    <dgm:pt modelId="{F018B4C0-6D26-4DFD-B989-3057F9B9C143}" type="parTrans" cxnId="{B12EE1FD-B7D5-4769-A574-E3A4958407AA}">
      <dgm:prSet/>
      <dgm:spPr/>
      <dgm:t>
        <a:bodyPr/>
        <a:lstStyle/>
        <a:p>
          <a:endParaRPr lang="ru-RU"/>
        </a:p>
      </dgm:t>
    </dgm:pt>
    <dgm:pt modelId="{0D60AF07-5F42-4522-9EE5-347F7B0AF14C}" type="sibTrans" cxnId="{B12EE1FD-B7D5-4769-A574-E3A4958407AA}">
      <dgm:prSet/>
      <dgm:spPr/>
      <dgm:t>
        <a:bodyPr/>
        <a:lstStyle/>
        <a:p>
          <a:endParaRPr lang="ru-RU"/>
        </a:p>
      </dgm:t>
    </dgm:pt>
    <dgm:pt modelId="{7A75FAFD-1CFB-41AC-8B7A-A0F198FBDF1C}">
      <dgm:prSet custT="1"/>
      <dgm:spPr>
        <a:solidFill>
          <a:srgbClr val="92D050"/>
        </a:solidFill>
      </dgm:spPr>
      <dgm:t>
        <a:bodyPr/>
        <a:lstStyle/>
        <a:p>
          <a:r>
            <a:rPr lang="ru-RU" sz="2900" b="1" dirty="0" smtClean="0">
              <a:solidFill>
                <a:schemeClr val="tx2">
                  <a:lumMod val="75000"/>
                </a:schemeClr>
              </a:solidFill>
            </a:rPr>
            <a:t>4</a:t>
          </a:r>
          <a:endParaRPr lang="ru-RU" sz="2900" b="1" dirty="0">
            <a:solidFill>
              <a:schemeClr val="tx2">
                <a:lumMod val="75000"/>
              </a:schemeClr>
            </a:solidFill>
          </a:endParaRPr>
        </a:p>
      </dgm:t>
    </dgm:pt>
    <dgm:pt modelId="{D800E4BF-F684-4794-B63F-13DA954C1895}" type="parTrans" cxnId="{65B0FB33-FB8E-4C06-B194-4787045BA53F}">
      <dgm:prSet/>
      <dgm:spPr/>
      <dgm:t>
        <a:bodyPr/>
        <a:lstStyle/>
        <a:p>
          <a:endParaRPr lang="ru-RU"/>
        </a:p>
      </dgm:t>
    </dgm:pt>
    <dgm:pt modelId="{DDDF0E02-5848-44E5-BC31-1E3AE027259F}" type="sibTrans" cxnId="{65B0FB33-FB8E-4C06-B194-4787045BA53F}">
      <dgm:prSet/>
      <dgm:spPr/>
      <dgm:t>
        <a:bodyPr/>
        <a:lstStyle/>
        <a:p>
          <a:endParaRPr lang="ru-RU"/>
        </a:p>
      </dgm:t>
    </dgm:pt>
    <dgm:pt modelId="{7053CA53-87B0-4FD3-A17B-39E1E4319EF6}">
      <dgm:prSet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Вещества малоопасные</a:t>
          </a:r>
          <a:endParaRPr lang="ru-RU" sz="2500" b="1" dirty="0">
            <a:solidFill>
              <a:srgbClr val="002060"/>
            </a:solidFill>
          </a:endParaRPr>
        </a:p>
      </dgm:t>
    </dgm:pt>
    <dgm:pt modelId="{511CDAC9-E79B-48D6-B470-90907284F58C}" type="parTrans" cxnId="{EEEC72DD-C907-4C64-9FC9-5F7415CAD856}">
      <dgm:prSet/>
      <dgm:spPr/>
      <dgm:t>
        <a:bodyPr/>
        <a:lstStyle/>
        <a:p>
          <a:endParaRPr lang="ru-RU"/>
        </a:p>
      </dgm:t>
    </dgm:pt>
    <dgm:pt modelId="{2186DE05-74B8-482E-BD93-FC7E75E9F23F}" type="sibTrans" cxnId="{EEEC72DD-C907-4C64-9FC9-5F7415CAD856}">
      <dgm:prSet/>
      <dgm:spPr/>
      <dgm:t>
        <a:bodyPr/>
        <a:lstStyle/>
        <a:p>
          <a:endParaRPr lang="ru-RU"/>
        </a:p>
      </dgm:t>
    </dgm:pt>
    <dgm:pt modelId="{495C7B70-8254-42EE-99EA-CF1824001255}">
      <dgm:prSet phldrT="[Текст]"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Ртуть</a:t>
          </a:r>
          <a:endParaRPr lang="ru-RU" sz="2500" b="1" dirty="0">
            <a:solidFill>
              <a:srgbClr val="002060"/>
            </a:solidFill>
          </a:endParaRPr>
        </a:p>
      </dgm:t>
    </dgm:pt>
    <dgm:pt modelId="{C7DF827D-CBDA-46A9-A442-8A792BE7D94A}" type="parTrans" cxnId="{D9D80526-CC27-4321-AA82-803835133BA8}">
      <dgm:prSet/>
      <dgm:spPr/>
      <dgm:t>
        <a:bodyPr/>
        <a:lstStyle/>
        <a:p>
          <a:endParaRPr lang="ru-RU"/>
        </a:p>
      </dgm:t>
    </dgm:pt>
    <dgm:pt modelId="{1F432516-7E77-4C98-AFFC-76179A136618}" type="sibTrans" cxnId="{D9D80526-CC27-4321-AA82-803835133BA8}">
      <dgm:prSet/>
      <dgm:spPr/>
      <dgm:t>
        <a:bodyPr/>
        <a:lstStyle/>
        <a:p>
          <a:endParaRPr lang="ru-RU"/>
        </a:p>
      </dgm:t>
    </dgm:pt>
    <dgm:pt modelId="{A9454852-9E64-4E08-88E5-747153E14F78}">
      <dgm:prSet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Серная кислота</a:t>
          </a:r>
        </a:p>
      </dgm:t>
    </dgm:pt>
    <dgm:pt modelId="{9DF3682A-2832-415D-A74E-DD2012AB8424}" type="parTrans" cxnId="{AC315C4B-510B-467C-9A18-0F8BC730451B}">
      <dgm:prSet/>
      <dgm:spPr/>
      <dgm:t>
        <a:bodyPr/>
        <a:lstStyle/>
        <a:p>
          <a:endParaRPr lang="ru-RU"/>
        </a:p>
      </dgm:t>
    </dgm:pt>
    <dgm:pt modelId="{E0BFE99E-55D9-49BB-B715-1A047EB2B25B}" type="sibTrans" cxnId="{AC315C4B-510B-467C-9A18-0F8BC730451B}">
      <dgm:prSet/>
      <dgm:spPr/>
      <dgm:t>
        <a:bodyPr/>
        <a:lstStyle/>
        <a:p>
          <a:endParaRPr lang="ru-RU"/>
        </a:p>
      </dgm:t>
    </dgm:pt>
    <dgm:pt modelId="{06673739-AFF0-4D3C-BD3E-6CF7B44B58B3}">
      <dgm:prSet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Метиловый спирт и Изопропиловый спирт</a:t>
          </a:r>
        </a:p>
      </dgm:t>
    </dgm:pt>
    <dgm:pt modelId="{40351E51-D833-432D-8B1A-FD9F33FC060D}" type="parTrans" cxnId="{22352825-3E54-4B95-AD86-01288023E10E}">
      <dgm:prSet/>
      <dgm:spPr/>
      <dgm:t>
        <a:bodyPr/>
        <a:lstStyle/>
        <a:p>
          <a:endParaRPr lang="ru-RU"/>
        </a:p>
      </dgm:t>
    </dgm:pt>
    <dgm:pt modelId="{17AE8DC4-360D-4006-B28A-B9F199097C18}" type="sibTrans" cxnId="{22352825-3E54-4B95-AD86-01288023E10E}">
      <dgm:prSet/>
      <dgm:spPr/>
      <dgm:t>
        <a:bodyPr/>
        <a:lstStyle/>
        <a:p>
          <a:endParaRPr lang="ru-RU"/>
        </a:p>
      </dgm:t>
    </dgm:pt>
    <dgm:pt modelId="{3B377755-7C5F-4A2A-AEE1-4B2E483D418C}">
      <dgm:prSet custT="1"/>
      <dgm:spPr/>
      <dgm:t>
        <a:bodyPr/>
        <a:lstStyle/>
        <a:p>
          <a:r>
            <a:rPr lang="ru-RU" sz="2500" b="1" dirty="0" smtClean="0">
              <a:solidFill>
                <a:srgbClr val="002060"/>
              </a:solidFill>
            </a:rPr>
            <a:t>Этиловый спирт</a:t>
          </a:r>
        </a:p>
      </dgm:t>
    </dgm:pt>
    <dgm:pt modelId="{5E1F3B2B-4B43-4FBE-95A5-5F139A283CCC}" type="parTrans" cxnId="{DBB408D8-E688-4519-BA2C-7F6BFDB86320}">
      <dgm:prSet/>
      <dgm:spPr/>
      <dgm:t>
        <a:bodyPr/>
        <a:lstStyle/>
        <a:p>
          <a:endParaRPr lang="ru-RU"/>
        </a:p>
      </dgm:t>
    </dgm:pt>
    <dgm:pt modelId="{77D21F14-7C16-40DD-B914-3E6FC9D7897F}" type="sibTrans" cxnId="{DBB408D8-E688-4519-BA2C-7F6BFDB86320}">
      <dgm:prSet/>
      <dgm:spPr/>
      <dgm:t>
        <a:bodyPr/>
        <a:lstStyle/>
        <a:p>
          <a:endParaRPr lang="ru-RU"/>
        </a:p>
      </dgm:t>
    </dgm:pt>
    <dgm:pt modelId="{5E03403E-4F37-4504-AE73-BE7C199C78AA}" type="pres">
      <dgm:prSet presAssocID="{C057811C-72D0-4C76-99CB-F6219B969F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F20A92-4C71-468C-B92E-A4AD6AFBABD6}" type="pres">
      <dgm:prSet presAssocID="{40197955-F0B8-4DC2-886E-FE4EF624E078}" presName="composite" presStyleCnt="0"/>
      <dgm:spPr/>
    </dgm:pt>
    <dgm:pt modelId="{340199FD-1044-4294-A75A-59754ED68BE2}" type="pres">
      <dgm:prSet presAssocID="{40197955-F0B8-4DC2-886E-FE4EF624E07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F5062-663E-428A-BB9A-51A11616D663}" type="pres">
      <dgm:prSet presAssocID="{40197955-F0B8-4DC2-886E-FE4EF624E07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F8DA2-BFEF-43CE-A019-53BD20436EE1}" type="pres">
      <dgm:prSet presAssocID="{E2E65BF8-4E37-465B-947E-0AEB273FC3AE}" presName="sp" presStyleCnt="0"/>
      <dgm:spPr/>
    </dgm:pt>
    <dgm:pt modelId="{B226EC72-6C35-4C19-A867-B9BF74E58CF5}" type="pres">
      <dgm:prSet presAssocID="{BC5C6F25-E6A4-408A-99FE-CB2D2F6E4006}" presName="composite" presStyleCnt="0"/>
      <dgm:spPr/>
    </dgm:pt>
    <dgm:pt modelId="{D487DB0B-E137-44FD-849B-2FC7EB47224A}" type="pres">
      <dgm:prSet presAssocID="{BC5C6F25-E6A4-408A-99FE-CB2D2F6E400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27C38-425E-45A7-B76C-CA80887CC200}" type="pres">
      <dgm:prSet presAssocID="{BC5C6F25-E6A4-408A-99FE-CB2D2F6E4006}" presName="descendantText" presStyleLbl="alignAcc1" presStyleIdx="1" presStyleCnt="4" custScaleY="127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0EC31-BA10-4303-A3DF-9488AE93A2AB}" type="pres">
      <dgm:prSet presAssocID="{AD59C60F-9EA4-4665-9C4A-E1194567E3F1}" presName="sp" presStyleCnt="0"/>
      <dgm:spPr/>
    </dgm:pt>
    <dgm:pt modelId="{3273224A-9286-4447-9748-169355479A44}" type="pres">
      <dgm:prSet presAssocID="{654D0E45-8124-4803-991B-F1A2F8EEB213}" presName="composite" presStyleCnt="0"/>
      <dgm:spPr/>
    </dgm:pt>
    <dgm:pt modelId="{B6ED80D9-408A-4255-8BE2-DF3FFBE4CCD7}" type="pres">
      <dgm:prSet presAssocID="{654D0E45-8124-4803-991B-F1A2F8EEB213}" presName="parentText" presStyleLbl="alignNode1" presStyleIdx="2" presStyleCnt="4" custLinFactNeighborX="-3442" custLinFactNeighborY="16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8FE4-5AD0-4AAE-B948-AFF55DA25312}" type="pres">
      <dgm:prSet presAssocID="{654D0E45-8124-4803-991B-F1A2F8EEB213}" presName="descendantText" presStyleLbl="alignAcc1" presStyleIdx="2" presStyleCnt="4" custScaleY="113156" custLinFactNeighborX="-124" custLinFactNeighborY="-3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7F34E-1D19-4E30-9531-7BE220A52CA1}" type="pres">
      <dgm:prSet presAssocID="{913D491C-C08B-4448-BE5B-766911B2F9A6}" presName="sp" presStyleCnt="0"/>
      <dgm:spPr/>
    </dgm:pt>
    <dgm:pt modelId="{44AAA8B8-5F43-4F31-BCF5-6C493F21A64F}" type="pres">
      <dgm:prSet presAssocID="{7A75FAFD-1CFB-41AC-8B7A-A0F198FBDF1C}" presName="composite" presStyleCnt="0"/>
      <dgm:spPr/>
    </dgm:pt>
    <dgm:pt modelId="{9D18E2B0-057D-4EE2-AF7F-4B572F2B72DA}" type="pres">
      <dgm:prSet presAssocID="{7A75FAFD-1CFB-41AC-8B7A-A0F198FBDF1C}" presName="parentText" presStyleLbl="alignNode1" presStyleIdx="3" presStyleCnt="4" custLinFactNeighborX="3442" custLinFactNeighborY="-8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7B969-9DA5-4113-B78D-3740B3F29972}" type="pres">
      <dgm:prSet presAssocID="{7A75FAFD-1CFB-41AC-8B7A-A0F198FBDF1C}" presName="descendantText" presStyleLbl="alignAcc1" presStyleIdx="3" presStyleCnt="4" custScaleY="115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0CCDB0-BE7E-4861-84FA-C93E6029C68C}" srcId="{C057811C-72D0-4C76-99CB-F6219B969F21}" destId="{40197955-F0B8-4DC2-886E-FE4EF624E078}" srcOrd="0" destOrd="0" parTransId="{E59A98E3-7EC6-421A-91B4-11CD7AF737BC}" sibTransId="{E2E65BF8-4E37-465B-947E-0AEB273FC3AE}"/>
    <dgm:cxn modelId="{92A49DD9-7122-4860-B06E-8D2B31090288}" type="presOf" srcId="{A9454852-9E64-4E08-88E5-747153E14F78}" destId="{BFF27C38-425E-45A7-B76C-CA80887CC200}" srcOrd="0" destOrd="1" presId="urn:microsoft.com/office/officeart/2005/8/layout/chevron2"/>
    <dgm:cxn modelId="{88691A09-0E1A-4177-8899-2CD827C987C3}" type="presOf" srcId="{BC5C6F25-E6A4-408A-99FE-CB2D2F6E4006}" destId="{D487DB0B-E137-44FD-849B-2FC7EB47224A}" srcOrd="0" destOrd="0" presId="urn:microsoft.com/office/officeart/2005/8/layout/chevron2"/>
    <dgm:cxn modelId="{D59499D9-2B0A-403F-ADD7-956D77F6B4AF}" type="presOf" srcId="{7A75FAFD-1CFB-41AC-8B7A-A0F198FBDF1C}" destId="{9D18E2B0-057D-4EE2-AF7F-4B572F2B72DA}" srcOrd="0" destOrd="0" presId="urn:microsoft.com/office/officeart/2005/8/layout/chevron2"/>
    <dgm:cxn modelId="{B12EE1FD-B7D5-4769-A574-E3A4958407AA}" srcId="{654D0E45-8124-4803-991B-F1A2F8EEB213}" destId="{00400091-6089-4C06-8C4B-9AE752FDDE3C}" srcOrd="0" destOrd="0" parTransId="{F018B4C0-6D26-4DFD-B989-3057F9B9C143}" sibTransId="{0D60AF07-5F42-4522-9EE5-347F7B0AF14C}"/>
    <dgm:cxn modelId="{ABBC0C2E-FFB8-475E-B2D4-72537A5B6950}" type="presOf" srcId="{C057811C-72D0-4C76-99CB-F6219B969F21}" destId="{5E03403E-4F37-4504-AE73-BE7C199C78AA}" srcOrd="0" destOrd="0" presId="urn:microsoft.com/office/officeart/2005/8/layout/chevron2"/>
    <dgm:cxn modelId="{22352825-3E54-4B95-AD86-01288023E10E}" srcId="{654D0E45-8124-4803-991B-F1A2F8EEB213}" destId="{06673739-AFF0-4D3C-BD3E-6CF7B44B58B3}" srcOrd="1" destOrd="0" parTransId="{40351E51-D833-432D-8B1A-FD9F33FC060D}" sibTransId="{17AE8DC4-360D-4006-B28A-B9F199097C18}"/>
    <dgm:cxn modelId="{D9D80526-CC27-4321-AA82-803835133BA8}" srcId="{40197955-F0B8-4DC2-886E-FE4EF624E078}" destId="{495C7B70-8254-42EE-99EA-CF1824001255}" srcOrd="1" destOrd="0" parTransId="{C7DF827D-CBDA-46A9-A442-8A792BE7D94A}" sibTransId="{1F432516-7E77-4C98-AFFC-76179A136618}"/>
    <dgm:cxn modelId="{3621F55B-74D2-43A4-B8B3-3AAD33CD02C8}" srcId="{BC5C6F25-E6A4-408A-99FE-CB2D2F6E4006}" destId="{17D62CA9-D9FA-4CC3-92FB-DF69EC7147B7}" srcOrd="0" destOrd="0" parTransId="{024D683E-6681-40DC-B09D-C538C9F85F29}" sibTransId="{23B4D8CB-DE3F-4F92-BF4A-900F91584D66}"/>
    <dgm:cxn modelId="{65B0FB33-FB8E-4C06-B194-4787045BA53F}" srcId="{C057811C-72D0-4C76-99CB-F6219B969F21}" destId="{7A75FAFD-1CFB-41AC-8B7A-A0F198FBDF1C}" srcOrd="3" destOrd="0" parTransId="{D800E4BF-F684-4794-B63F-13DA954C1895}" sibTransId="{DDDF0E02-5848-44E5-BC31-1E3AE027259F}"/>
    <dgm:cxn modelId="{DBB408D8-E688-4519-BA2C-7F6BFDB86320}" srcId="{7A75FAFD-1CFB-41AC-8B7A-A0F198FBDF1C}" destId="{3B377755-7C5F-4A2A-AEE1-4B2E483D418C}" srcOrd="1" destOrd="0" parTransId="{5E1F3B2B-4B43-4FBE-95A5-5F139A283CCC}" sibTransId="{77D21F14-7C16-40DD-B914-3E6FC9D7897F}"/>
    <dgm:cxn modelId="{EEEC72DD-C907-4C64-9FC9-5F7415CAD856}" srcId="{7A75FAFD-1CFB-41AC-8B7A-A0F198FBDF1C}" destId="{7053CA53-87B0-4FD3-A17B-39E1E4319EF6}" srcOrd="0" destOrd="0" parTransId="{511CDAC9-E79B-48D6-B470-90907284F58C}" sibTransId="{2186DE05-74B8-482E-BD93-FC7E75E9F23F}"/>
    <dgm:cxn modelId="{D725716B-2780-4F22-9DBD-E80C7F599999}" type="presOf" srcId="{00400091-6089-4C06-8C4B-9AE752FDDE3C}" destId="{1D908FE4-5AD0-4AAE-B948-AFF55DA25312}" srcOrd="0" destOrd="0" presId="urn:microsoft.com/office/officeart/2005/8/layout/chevron2"/>
    <dgm:cxn modelId="{AC315C4B-510B-467C-9A18-0F8BC730451B}" srcId="{BC5C6F25-E6A4-408A-99FE-CB2D2F6E4006}" destId="{A9454852-9E64-4E08-88E5-747153E14F78}" srcOrd="1" destOrd="0" parTransId="{9DF3682A-2832-415D-A74E-DD2012AB8424}" sibTransId="{E0BFE99E-55D9-49BB-B715-1A047EB2B25B}"/>
    <dgm:cxn modelId="{A6449AAF-F348-4E12-AE3E-8B799D7BC67A}" type="presOf" srcId="{06673739-AFF0-4D3C-BD3E-6CF7B44B58B3}" destId="{1D908FE4-5AD0-4AAE-B948-AFF55DA25312}" srcOrd="0" destOrd="1" presId="urn:microsoft.com/office/officeart/2005/8/layout/chevron2"/>
    <dgm:cxn modelId="{C8B966F7-61CD-44EE-895B-C2AC5BE611C6}" type="presOf" srcId="{7053CA53-87B0-4FD3-A17B-39E1E4319EF6}" destId="{5907B969-9DA5-4113-B78D-3740B3F29972}" srcOrd="0" destOrd="0" presId="urn:microsoft.com/office/officeart/2005/8/layout/chevron2"/>
    <dgm:cxn modelId="{FFEEF655-26CD-411B-AF16-BA0C1E3F9EBE}" type="presOf" srcId="{BABC8DA3-EA5C-436E-897B-70EC85BBB0A0}" destId="{B73F5062-663E-428A-BB9A-51A11616D663}" srcOrd="0" destOrd="0" presId="urn:microsoft.com/office/officeart/2005/8/layout/chevron2"/>
    <dgm:cxn modelId="{8EAF598A-A609-4A43-9B38-64224F70A77D}" type="presOf" srcId="{3B377755-7C5F-4A2A-AEE1-4B2E483D418C}" destId="{5907B969-9DA5-4113-B78D-3740B3F29972}" srcOrd="0" destOrd="1" presId="urn:microsoft.com/office/officeart/2005/8/layout/chevron2"/>
    <dgm:cxn modelId="{9B471621-76B1-4453-841B-C8690075C544}" srcId="{C057811C-72D0-4C76-99CB-F6219B969F21}" destId="{BC5C6F25-E6A4-408A-99FE-CB2D2F6E4006}" srcOrd="1" destOrd="0" parTransId="{0B30A9E7-7F23-408F-8789-EEF9DD9E70D6}" sibTransId="{AD59C60F-9EA4-4665-9C4A-E1194567E3F1}"/>
    <dgm:cxn modelId="{81B496EF-4CA0-4ACB-AA8F-9E492E9F31C6}" type="presOf" srcId="{495C7B70-8254-42EE-99EA-CF1824001255}" destId="{B73F5062-663E-428A-BB9A-51A11616D663}" srcOrd="0" destOrd="1" presId="urn:microsoft.com/office/officeart/2005/8/layout/chevron2"/>
    <dgm:cxn modelId="{F2A9B5E3-F94C-481C-B5A7-D4E072A66652}" srcId="{C057811C-72D0-4C76-99CB-F6219B969F21}" destId="{654D0E45-8124-4803-991B-F1A2F8EEB213}" srcOrd="2" destOrd="0" parTransId="{480E2D6F-FE0A-4816-B993-3F7FB321EF30}" sibTransId="{913D491C-C08B-4448-BE5B-766911B2F9A6}"/>
    <dgm:cxn modelId="{0660FF9C-D0B4-458D-8DCF-78B39E8B0CAB}" type="presOf" srcId="{40197955-F0B8-4DC2-886E-FE4EF624E078}" destId="{340199FD-1044-4294-A75A-59754ED68BE2}" srcOrd="0" destOrd="0" presId="urn:microsoft.com/office/officeart/2005/8/layout/chevron2"/>
    <dgm:cxn modelId="{530E166F-1CD7-423C-B7AA-CAC8A9AA45F7}" type="presOf" srcId="{17D62CA9-D9FA-4CC3-92FB-DF69EC7147B7}" destId="{BFF27C38-425E-45A7-B76C-CA80887CC200}" srcOrd="0" destOrd="0" presId="urn:microsoft.com/office/officeart/2005/8/layout/chevron2"/>
    <dgm:cxn modelId="{65212911-4B2E-43C3-AD58-C928D826EFAC}" srcId="{40197955-F0B8-4DC2-886E-FE4EF624E078}" destId="{BABC8DA3-EA5C-436E-897B-70EC85BBB0A0}" srcOrd="0" destOrd="0" parTransId="{894CC808-11AD-43AB-84E5-D29B82A6C750}" sibTransId="{D9A379E8-E639-44D7-BA50-256933B72F43}"/>
    <dgm:cxn modelId="{F3038F9A-F5C9-41EB-8B38-78542FF6C52D}" type="presOf" srcId="{654D0E45-8124-4803-991B-F1A2F8EEB213}" destId="{B6ED80D9-408A-4255-8BE2-DF3FFBE4CCD7}" srcOrd="0" destOrd="0" presId="urn:microsoft.com/office/officeart/2005/8/layout/chevron2"/>
    <dgm:cxn modelId="{536249AC-1142-4EF0-A2FB-6C44D3218C97}" type="presParOf" srcId="{5E03403E-4F37-4504-AE73-BE7C199C78AA}" destId="{46F20A92-4C71-468C-B92E-A4AD6AFBABD6}" srcOrd="0" destOrd="0" presId="urn:microsoft.com/office/officeart/2005/8/layout/chevron2"/>
    <dgm:cxn modelId="{AB219368-72A9-4B40-882F-E1007CF47AD3}" type="presParOf" srcId="{46F20A92-4C71-468C-B92E-A4AD6AFBABD6}" destId="{340199FD-1044-4294-A75A-59754ED68BE2}" srcOrd="0" destOrd="0" presId="urn:microsoft.com/office/officeart/2005/8/layout/chevron2"/>
    <dgm:cxn modelId="{6AC3DDC5-CB87-406C-9611-CAA5191D7568}" type="presParOf" srcId="{46F20A92-4C71-468C-B92E-A4AD6AFBABD6}" destId="{B73F5062-663E-428A-BB9A-51A11616D663}" srcOrd="1" destOrd="0" presId="urn:microsoft.com/office/officeart/2005/8/layout/chevron2"/>
    <dgm:cxn modelId="{C71013A2-25D1-49BE-8AB6-2F18B47C1E06}" type="presParOf" srcId="{5E03403E-4F37-4504-AE73-BE7C199C78AA}" destId="{98EF8DA2-BFEF-43CE-A019-53BD20436EE1}" srcOrd="1" destOrd="0" presId="urn:microsoft.com/office/officeart/2005/8/layout/chevron2"/>
    <dgm:cxn modelId="{5C557C0A-27CE-4595-A519-FE2F7515D90B}" type="presParOf" srcId="{5E03403E-4F37-4504-AE73-BE7C199C78AA}" destId="{B226EC72-6C35-4C19-A867-B9BF74E58CF5}" srcOrd="2" destOrd="0" presId="urn:microsoft.com/office/officeart/2005/8/layout/chevron2"/>
    <dgm:cxn modelId="{51EA47B6-0978-4F54-9809-65AF93B987F3}" type="presParOf" srcId="{B226EC72-6C35-4C19-A867-B9BF74E58CF5}" destId="{D487DB0B-E137-44FD-849B-2FC7EB47224A}" srcOrd="0" destOrd="0" presId="urn:microsoft.com/office/officeart/2005/8/layout/chevron2"/>
    <dgm:cxn modelId="{E2658E32-A4E4-49CA-B6AB-D13945394825}" type="presParOf" srcId="{B226EC72-6C35-4C19-A867-B9BF74E58CF5}" destId="{BFF27C38-425E-45A7-B76C-CA80887CC200}" srcOrd="1" destOrd="0" presId="urn:microsoft.com/office/officeart/2005/8/layout/chevron2"/>
    <dgm:cxn modelId="{50746889-9027-408E-BFD1-9DB2E10752EA}" type="presParOf" srcId="{5E03403E-4F37-4504-AE73-BE7C199C78AA}" destId="{6320EC31-BA10-4303-A3DF-9488AE93A2AB}" srcOrd="3" destOrd="0" presId="urn:microsoft.com/office/officeart/2005/8/layout/chevron2"/>
    <dgm:cxn modelId="{546D1C85-D1F6-4446-BF4C-BFE7E02E94B2}" type="presParOf" srcId="{5E03403E-4F37-4504-AE73-BE7C199C78AA}" destId="{3273224A-9286-4447-9748-169355479A44}" srcOrd="4" destOrd="0" presId="urn:microsoft.com/office/officeart/2005/8/layout/chevron2"/>
    <dgm:cxn modelId="{0EE85EA4-D162-458F-9964-EF14D979B2D3}" type="presParOf" srcId="{3273224A-9286-4447-9748-169355479A44}" destId="{B6ED80D9-408A-4255-8BE2-DF3FFBE4CCD7}" srcOrd="0" destOrd="0" presId="urn:microsoft.com/office/officeart/2005/8/layout/chevron2"/>
    <dgm:cxn modelId="{051DFE42-B7E3-4944-934A-DA74582A33DD}" type="presParOf" srcId="{3273224A-9286-4447-9748-169355479A44}" destId="{1D908FE4-5AD0-4AAE-B948-AFF55DA25312}" srcOrd="1" destOrd="0" presId="urn:microsoft.com/office/officeart/2005/8/layout/chevron2"/>
    <dgm:cxn modelId="{EA389393-17D0-4AD3-9DD4-51DB0C34DB77}" type="presParOf" srcId="{5E03403E-4F37-4504-AE73-BE7C199C78AA}" destId="{C3A7F34E-1D19-4E30-9531-7BE220A52CA1}" srcOrd="5" destOrd="0" presId="urn:microsoft.com/office/officeart/2005/8/layout/chevron2"/>
    <dgm:cxn modelId="{C7576394-C497-4F13-90EB-55DEF6EDB1D3}" type="presParOf" srcId="{5E03403E-4F37-4504-AE73-BE7C199C78AA}" destId="{44AAA8B8-5F43-4F31-BCF5-6C493F21A64F}" srcOrd="6" destOrd="0" presId="urn:microsoft.com/office/officeart/2005/8/layout/chevron2"/>
    <dgm:cxn modelId="{8A6761D3-6970-4A1B-A5E4-8046B22846BB}" type="presParOf" srcId="{44AAA8B8-5F43-4F31-BCF5-6C493F21A64F}" destId="{9D18E2B0-057D-4EE2-AF7F-4B572F2B72DA}" srcOrd="0" destOrd="0" presId="urn:microsoft.com/office/officeart/2005/8/layout/chevron2"/>
    <dgm:cxn modelId="{9E5436D9-DAA8-46B0-AB5E-4F05AFAC98F2}" type="presParOf" srcId="{44AAA8B8-5F43-4F31-BCF5-6C493F21A64F}" destId="{5907B969-9DA5-4113-B78D-3740B3F2997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832B80-02B8-4223-A03D-D683720C37C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738FE8-5EA3-4A35-ABA5-685B800498D2}">
      <dgm:prSet phldrT="[Текст]"/>
      <dgm:spPr>
        <a:solidFill>
          <a:srgbClr val="7ABC32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</a:rPr>
            <a:t>4</a:t>
          </a:r>
          <a:endParaRPr lang="ru-RU" b="1" dirty="0">
            <a:solidFill>
              <a:schemeClr val="tx2">
                <a:lumMod val="75000"/>
              </a:schemeClr>
            </a:solidFill>
          </a:endParaRPr>
        </a:p>
      </dgm:t>
    </dgm:pt>
    <dgm:pt modelId="{C01D61FA-D28C-4F7F-820E-3D3E74B903F0}" type="parTrans" cxnId="{4FE39C33-FA3F-4256-B447-8CE83ACEC47A}">
      <dgm:prSet/>
      <dgm:spPr/>
      <dgm:t>
        <a:bodyPr/>
        <a:lstStyle/>
        <a:p>
          <a:endParaRPr lang="ru-RU"/>
        </a:p>
      </dgm:t>
    </dgm:pt>
    <dgm:pt modelId="{302DA946-9168-4AD0-A6D9-D8188741F347}" type="sibTrans" cxnId="{4FE39C33-FA3F-4256-B447-8CE83ACEC47A}">
      <dgm:prSet/>
      <dgm:spPr/>
      <dgm:t>
        <a:bodyPr/>
        <a:lstStyle/>
        <a:p>
          <a:endParaRPr lang="ru-RU"/>
        </a:p>
      </dgm:t>
    </dgm:pt>
    <dgm:pt modelId="{92A95DC3-7AF2-4CA9-B800-21CBF2F105F0}">
      <dgm:prSet phldrT="[Текст]"/>
      <dgm:spPr/>
      <dgm:t>
        <a:bodyPr/>
        <a:lstStyle/>
        <a:p>
          <a:r>
            <a:rPr lang="ru-RU" b="1" dirty="0" smtClean="0"/>
            <a:t>СПИРТ ЭТИЛОВЫЙ </a:t>
          </a:r>
          <a:endParaRPr lang="ru-RU" b="1" dirty="0"/>
        </a:p>
      </dgm:t>
    </dgm:pt>
    <dgm:pt modelId="{6C3329F9-9788-473F-B670-BD5E5012B2EE}" type="parTrans" cxnId="{F9AF458D-023E-4F20-8645-9394CC2192BB}">
      <dgm:prSet/>
      <dgm:spPr/>
      <dgm:t>
        <a:bodyPr/>
        <a:lstStyle/>
        <a:p>
          <a:endParaRPr lang="ru-RU"/>
        </a:p>
      </dgm:t>
    </dgm:pt>
    <dgm:pt modelId="{76069754-AB5A-453F-8D45-56AADE6428C9}" type="sibTrans" cxnId="{F9AF458D-023E-4F20-8645-9394CC2192BB}">
      <dgm:prSet/>
      <dgm:spPr/>
      <dgm:t>
        <a:bodyPr/>
        <a:lstStyle/>
        <a:p>
          <a:endParaRPr lang="ru-RU"/>
        </a:p>
      </dgm:t>
    </dgm:pt>
    <dgm:pt modelId="{5E4C4C0E-4F8C-40F7-B4FE-D74722F4A9DF}">
      <dgm:prSet phldrT="[Текст]"/>
      <dgm:spPr/>
      <dgm:t>
        <a:bodyPr/>
        <a:lstStyle/>
        <a:p>
          <a:r>
            <a:rPr lang="ru-RU" b="1" dirty="0" smtClean="0"/>
            <a:t> ПДК – 1000 мг/м3</a:t>
          </a:r>
          <a:endParaRPr lang="ru-RU" b="1" dirty="0"/>
        </a:p>
      </dgm:t>
    </dgm:pt>
    <dgm:pt modelId="{B56012BA-19BD-4EF8-8D2C-A31108D02152}" type="parTrans" cxnId="{18740BD0-E0B0-4B0F-AF80-10D5622CE3DF}">
      <dgm:prSet/>
      <dgm:spPr/>
      <dgm:t>
        <a:bodyPr/>
        <a:lstStyle/>
        <a:p>
          <a:endParaRPr lang="ru-RU"/>
        </a:p>
      </dgm:t>
    </dgm:pt>
    <dgm:pt modelId="{4F330296-6211-4D52-B99F-064C59B54A6D}" type="sibTrans" cxnId="{18740BD0-E0B0-4B0F-AF80-10D5622CE3DF}">
      <dgm:prSet/>
      <dgm:spPr/>
      <dgm:t>
        <a:bodyPr/>
        <a:lstStyle/>
        <a:p>
          <a:endParaRPr lang="ru-RU"/>
        </a:p>
      </dgm:t>
    </dgm:pt>
    <dgm:pt modelId="{175D9979-6DED-48D6-8A7C-DAECABC89463}">
      <dgm:prSet phldrT="[Текст]"/>
      <dgm:spPr/>
      <dgm:t>
        <a:bodyPr/>
        <a:lstStyle/>
        <a:p>
          <a:r>
            <a:rPr lang="ru-RU" b="1" dirty="0" smtClean="0"/>
            <a:t>ПДК – 10 мг/м3</a:t>
          </a:r>
          <a:endParaRPr lang="ru-RU" b="1" dirty="0"/>
        </a:p>
      </dgm:t>
    </dgm:pt>
    <dgm:pt modelId="{ABF7480F-35E2-46AA-B691-BCCCC070ECAF}" type="sibTrans" cxnId="{51F352FC-05F0-4469-B7E9-F1D17CEDCC7F}">
      <dgm:prSet/>
      <dgm:spPr/>
      <dgm:t>
        <a:bodyPr/>
        <a:lstStyle/>
        <a:p>
          <a:endParaRPr lang="ru-RU"/>
        </a:p>
      </dgm:t>
    </dgm:pt>
    <dgm:pt modelId="{F1BB0644-CE0E-452F-A5BE-FAFA43B67E93}" type="parTrans" cxnId="{51F352FC-05F0-4469-B7E9-F1D17CEDCC7F}">
      <dgm:prSet/>
      <dgm:spPr/>
      <dgm:t>
        <a:bodyPr/>
        <a:lstStyle/>
        <a:p>
          <a:endParaRPr lang="ru-RU"/>
        </a:p>
      </dgm:t>
    </dgm:pt>
    <dgm:pt modelId="{CF37C740-4A84-4C84-9DCB-D2BFB778EDEF}">
      <dgm:prSet phldrT="[Текст]"/>
      <dgm:spPr/>
      <dgm:t>
        <a:bodyPr/>
        <a:lstStyle/>
        <a:p>
          <a:r>
            <a:rPr lang="ru-RU" b="1" dirty="0" smtClean="0"/>
            <a:t>СПИРТ ИЗОПРОПИЛОВЫЙ </a:t>
          </a:r>
          <a:endParaRPr lang="ru-RU" b="1" dirty="0"/>
        </a:p>
      </dgm:t>
    </dgm:pt>
    <dgm:pt modelId="{64A78AF3-4059-4BF3-AD04-5A1B326BF3E7}" type="sibTrans" cxnId="{25A87C64-5EC4-4E07-9413-9622327E72C7}">
      <dgm:prSet/>
      <dgm:spPr/>
      <dgm:t>
        <a:bodyPr/>
        <a:lstStyle/>
        <a:p>
          <a:endParaRPr lang="ru-RU"/>
        </a:p>
      </dgm:t>
    </dgm:pt>
    <dgm:pt modelId="{73D90EEC-752E-4390-B89F-0E093E768A36}" type="parTrans" cxnId="{25A87C64-5EC4-4E07-9413-9622327E72C7}">
      <dgm:prSet/>
      <dgm:spPr/>
      <dgm:t>
        <a:bodyPr/>
        <a:lstStyle/>
        <a:p>
          <a:endParaRPr lang="ru-RU"/>
        </a:p>
      </dgm:t>
    </dgm:pt>
    <dgm:pt modelId="{43221C0C-7134-46BF-B5DB-C7585EBE9097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</a:rPr>
            <a:t>3</a:t>
          </a:r>
          <a:endParaRPr lang="ru-RU" b="1" dirty="0">
            <a:solidFill>
              <a:schemeClr val="tx2">
                <a:lumMod val="75000"/>
              </a:schemeClr>
            </a:solidFill>
          </a:endParaRPr>
        </a:p>
      </dgm:t>
    </dgm:pt>
    <dgm:pt modelId="{70C36A33-95DC-45B8-9AC5-664FFC2287DF}" type="sibTrans" cxnId="{549A98BF-7352-4B1D-9BF9-CD5BBBFD7A2D}">
      <dgm:prSet/>
      <dgm:spPr/>
      <dgm:t>
        <a:bodyPr/>
        <a:lstStyle/>
        <a:p>
          <a:endParaRPr lang="ru-RU"/>
        </a:p>
      </dgm:t>
    </dgm:pt>
    <dgm:pt modelId="{8ABE3EB4-D2B2-44B3-9A20-C21DB5EC30EE}" type="parTrans" cxnId="{549A98BF-7352-4B1D-9BF9-CD5BBBFD7A2D}">
      <dgm:prSet/>
      <dgm:spPr/>
      <dgm:t>
        <a:bodyPr/>
        <a:lstStyle/>
        <a:p>
          <a:endParaRPr lang="ru-RU"/>
        </a:p>
      </dgm:t>
    </dgm:pt>
    <dgm:pt modelId="{3052D538-1DEF-476B-A631-3A61C04CFAE7}" type="pres">
      <dgm:prSet presAssocID="{87832B80-02B8-4223-A03D-D683720C37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82CC90-CDEA-46E4-A9CF-C9B210186A28}" type="pres">
      <dgm:prSet presAssocID="{43221C0C-7134-46BF-B5DB-C7585EBE9097}" presName="composite" presStyleCnt="0"/>
      <dgm:spPr/>
    </dgm:pt>
    <dgm:pt modelId="{05FB541B-B98F-43D3-98AF-C744F8DA483D}" type="pres">
      <dgm:prSet presAssocID="{43221C0C-7134-46BF-B5DB-C7585EBE9097}" presName="parentText" presStyleLbl="alignNode1" presStyleIdx="0" presStyleCnt="2" custLinFactNeighborX="2379" custLinFactNeighborY="-12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B0047-509F-40D3-B4D4-FB0C88410DE8}" type="pres">
      <dgm:prSet presAssocID="{43221C0C-7134-46BF-B5DB-C7585EBE9097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50439-4101-4DA0-A9DA-40249B2F20A3}" type="pres">
      <dgm:prSet presAssocID="{70C36A33-95DC-45B8-9AC5-664FFC2287DF}" presName="sp" presStyleCnt="0"/>
      <dgm:spPr/>
    </dgm:pt>
    <dgm:pt modelId="{95DA9E96-7EA3-4493-88CA-61D2714820B2}" type="pres">
      <dgm:prSet presAssocID="{7B738FE8-5EA3-4A35-ABA5-685B800498D2}" presName="composite" presStyleCnt="0"/>
      <dgm:spPr/>
    </dgm:pt>
    <dgm:pt modelId="{C2545ACA-8CC9-48DE-ACB3-C3936EC24150}" type="pres">
      <dgm:prSet presAssocID="{7B738FE8-5EA3-4A35-ABA5-685B800498D2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B5457-404D-4EEC-99F8-7F5206BA82C7}" type="pres">
      <dgm:prSet presAssocID="{7B738FE8-5EA3-4A35-ABA5-685B800498D2}" presName="descendantText" presStyleLbl="alignAcc1" presStyleIdx="1" presStyleCnt="2" custLinFactNeighborX="-1224" custLinFactNeighborY="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E39C33-FA3F-4256-B447-8CE83ACEC47A}" srcId="{87832B80-02B8-4223-A03D-D683720C37CD}" destId="{7B738FE8-5EA3-4A35-ABA5-685B800498D2}" srcOrd="1" destOrd="0" parTransId="{C01D61FA-D28C-4F7F-820E-3D3E74B903F0}" sibTransId="{302DA946-9168-4AD0-A6D9-D8188741F347}"/>
    <dgm:cxn modelId="{CFB10BBF-D424-49B6-AE10-BF333988FE79}" type="presOf" srcId="{7B738FE8-5EA3-4A35-ABA5-685B800498D2}" destId="{C2545ACA-8CC9-48DE-ACB3-C3936EC24150}" srcOrd="0" destOrd="0" presId="urn:microsoft.com/office/officeart/2005/8/layout/chevron2"/>
    <dgm:cxn modelId="{549A98BF-7352-4B1D-9BF9-CD5BBBFD7A2D}" srcId="{87832B80-02B8-4223-A03D-D683720C37CD}" destId="{43221C0C-7134-46BF-B5DB-C7585EBE9097}" srcOrd="0" destOrd="0" parTransId="{8ABE3EB4-D2B2-44B3-9A20-C21DB5EC30EE}" sibTransId="{70C36A33-95DC-45B8-9AC5-664FFC2287DF}"/>
    <dgm:cxn modelId="{25A87C64-5EC4-4E07-9413-9622327E72C7}" srcId="{43221C0C-7134-46BF-B5DB-C7585EBE9097}" destId="{CF37C740-4A84-4C84-9DCB-D2BFB778EDEF}" srcOrd="0" destOrd="0" parTransId="{73D90EEC-752E-4390-B89F-0E093E768A36}" sibTransId="{64A78AF3-4059-4BF3-AD04-5A1B326BF3E7}"/>
    <dgm:cxn modelId="{875A29E4-4731-484B-B965-8D1F497C3222}" type="presOf" srcId="{92A95DC3-7AF2-4CA9-B800-21CBF2F105F0}" destId="{CE5B5457-404D-4EEC-99F8-7F5206BA82C7}" srcOrd="0" destOrd="0" presId="urn:microsoft.com/office/officeart/2005/8/layout/chevron2"/>
    <dgm:cxn modelId="{F9AF458D-023E-4F20-8645-9394CC2192BB}" srcId="{7B738FE8-5EA3-4A35-ABA5-685B800498D2}" destId="{92A95DC3-7AF2-4CA9-B800-21CBF2F105F0}" srcOrd="0" destOrd="0" parTransId="{6C3329F9-9788-473F-B670-BD5E5012B2EE}" sibTransId="{76069754-AB5A-453F-8D45-56AADE6428C9}"/>
    <dgm:cxn modelId="{904B2BCB-10C5-499E-9EF7-6788DD50460F}" type="presOf" srcId="{175D9979-6DED-48D6-8A7C-DAECABC89463}" destId="{04AB0047-509F-40D3-B4D4-FB0C88410DE8}" srcOrd="0" destOrd="1" presId="urn:microsoft.com/office/officeart/2005/8/layout/chevron2"/>
    <dgm:cxn modelId="{431013CC-9A31-472A-82AD-29CCDA5B3784}" type="presOf" srcId="{43221C0C-7134-46BF-B5DB-C7585EBE9097}" destId="{05FB541B-B98F-43D3-98AF-C744F8DA483D}" srcOrd="0" destOrd="0" presId="urn:microsoft.com/office/officeart/2005/8/layout/chevron2"/>
    <dgm:cxn modelId="{528A0AE7-D714-4FDF-92DF-5B3416EC2F70}" type="presOf" srcId="{5E4C4C0E-4F8C-40F7-B4FE-D74722F4A9DF}" destId="{CE5B5457-404D-4EEC-99F8-7F5206BA82C7}" srcOrd="0" destOrd="1" presId="urn:microsoft.com/office/officeart/2005/8/layout/chevron2"/>
    <dgm:cxn modelId="{18740BD0-E0B0-4B0F-AF80-10D5622CE3DF}" srcId="{7B738FE8-5EA3-4A35-ABA5-685B800498D2}" destId="{5E4C4C0E-4F8C-40F7-B4FE-D74722F4A9DF}" srcOrd="1" destOrd="0" parTransId="{B56012BA-19BD-4EF8-8D2C-A31108D02152}" sibTransId="{4F330296-6211-4D52-B99F-064C59B54A6D}"/>
    <dgm:cxn modelId="{51F352FC-05F0-4469-B7E9-F1D17CEDCC7F}" srcId="{43221C0C-7134-46BF-B5DB-C7585EBE9097}" destId="{175D9979-6DED-48D6-8A7C-DAECABC89463}" srcOrd="1" destOrd="0" parTransId="{F1BB0644-CE0E-452F-A5BE-FAFA43B67E93}" sibTransId="{ABF7480F-35E2-46AA-B691-BCCCC070ECAF}"/>
    <dgm:cxn modelId="{09D3C5A9-EF19-4F45-B20C-017EEBD94035}" type="presOf" srcId="{87832B80-02B8-4223-A03D-D683720C37CD}" destId="{3052D538-1DEF-476B-A631-3A61C04CFAE7}" srcOrd="0" destOrd="0" presId="urn:microsoft.com/office/officeart/2005/8/layout/chevron2"/>
    <dgm:cxn modelId="{60702E3E-22E7-470B-9ECC-F40D51E71E39}" type="presOf" srcId="{CF37C740-4A84-4C84-9DCB-D2BFB778EDEF}" destId="{04AB0047-509F-40D3-B4D4-FB0C88410DE8}" srcOrd="0" destOrd="0" presId="urn:microsoft.com/office/officeart/2005/8/layout/chevron2"/>
    <dgm:cxn modelId="{62C3BEC4-0076-4215-925C-A9FD05C644B5}" type="presParOf" srcId="{3052D538-1DEF-476B-A631-3A61C04CFAE7}" destId="{3F82CC90-CDEA-46E4-A9CF-C9B210186A28}" srcOrd="0" destOrd="0" presId="urn:microsoft.com/office/officeart/2005/8/layout/chevron2"/>
    <dgm:cxn modelId="{FC31B88D-24D5-4F34-9625-33476A636433}" type="presParOf" srcId="{3F82CC90-CDEA-46E4-A9CF-C9B210186A28}" destId="{05FB541B-B98F-43D3-98AF-C744F8DA483D}" srcOrd="0" destOrd="0" presId="urn:microsoft.com/office/officeart/2005/8/layout/chevron2"/>
    <dgm:cxn modelId="{6A6EFCAF-CEC1-4AFE-B883-447DF9317F05}" type="presParOf" srcId="{3F82CC90-CDEA-46E4-A9CF-C9B210186A28}" destId="{04AB0047-509F-40D3-B4D4-FB0C88410DE8}" srcOrd="1" destOrd="0" presId="urn:microsoft.com/office/officeart/2005/8/layout/chevron2"/>
    <dgm:cxn modelId="{A98659FC-62B0-4292-A4A7-2AF1B891E287}" type="presParOf" srcId="{3052D538-1DEF-476B-A631-3A61C04CFAE7}" destId="{A7E50439-4101-4DA0-A9DA-40249B2F20A3}" srcOrd="1" destOrd="0" presId="urn:microsoft.com/office/officeart/2005/8/layout/chevron2"/>
    <dgm:cxn modelId="{96D4E275-37CA-4C1D-BB03-EB970FD38AFB}" type="presParOf" srcId="{3052D538-1DEF-476B-A631-3A61C04CFAE7}" destId="{95DA9E96-7EA3-4493-88CA-61D2714820B2}" srcOrd="2" destOrd="0" presId="urn:microsoft.com/office/officeart/2005/8/layout/chevron2"/>
    <dgm:cxn modelId="{49576076-1AF0-4CF9-9341-6030883BC636}" type="presParOf" srcId="{95DA9E96-7EA3-4493-88CA-61D2714820B2}" destId="{C2545ACA-8CC9-48DE-ACB3-C3936EC24150}" srcOrd="0" destOrd="0" presId="urn:microsoft.com/office/officeart/2005/8/layout/chevron2"/>
    <dgm:cxn modelId="{6D4D3249-25BE-42C1-BEC7-43000E561517}" type="presParOf" srcId="{95DA9E96-7EA3-4493-88CA-61D2714820B2}" destId="{CE5B5457-404D-4EEC-99F8-7F5206BA82C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0199FD-1044-4294-A75A-59754ED68BE2}">
      <dsp:nvSpPr>
        <dsp:cNvPr id="0" name=""/>
        <dsp:cNvSpPr/>
      </dsp:nvSpPr>
      <dsp:spPr>
        <a:xfrm rot="5400000">
          <a:off x="-182270" y="186688"/>
          <a:ext cx="1215134" cy="850594"/>
        </a:xfrm>
        <a:prstGeom prst="chevron">
          <a:avLst/>
        </a:prstGeom>
        <a:solidFill>
          <a:srgbClr val="FF0000">
            <a:alpha val="76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2">
                  <a:lumMod val="75000"/>
                </a:schemeClr>
              </a:solidFill>
            </a:rPr>
            <a:t>1</a:t>
          </a:r>
          <a:endParaRPr lang="ru-RU" sz="29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0" y="429715"/>
        <a:ext cx="850594" cy="364540"/>
      </dsp:txXfrm>
    </dsp:sp>
    <dsp:sp modelId="{B73F5062-663E-428A-BB9A-51A11616D663}">
      <dsp:nvSpPr>
        <dsp:cNvPr id="0" name=""/>
        <dsp:cNvSpPr/>
      </dsp:nvSpPr>
      <dsp:spPr>
        <a:xfrm rot="5400000">
          <a:off x="3993505" y="-3138492"/>
          <a:ext cx="790252" cy="7076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Вещества чрезвычайно опасные</a:t>
          </a:r>
          <a:endParaRPr lang="ru-RU" sz="2500" b="1" kern="1200" dirty="0">
            <a:solidFill>
              <a:srgbClr val="002060"/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Ртуть</a:t>
          </a:r>
          <a:endParaRPr lang="ru-RU" sz="2500" b="1" kern="1200" dirty="0">
            <a:solidFill>
              <a:srgbClr val="002060"/>
            </a:solidFill>
          </a:endParaRPr>
        </a:p>
      </dsp:txBody>
      <dsp:txXfrm rot="-5400000">
        <a:off x="850595" y="42995"/>
        <a:ext cx="7037497" cy="713098"/>
      </dsp:txXfrm>
    </dsp:sp>
    <dsp:sp modelId="{D487DB0B-E137-44FD-849B-2FC7EB47224A}">
      <dsp:nvSpPr>
        <dsp:cNvPr id="0" name=""/>
        <dsp:cNvSpPr/>
      </dsp:nvSpPr>
      <dsp:spPr>
        <a:xfrm rot="5400000">
          <a:off x="-182270" y="1369782"/>
          <a:ext cx="1215134" cy="850594"/>
        </a:xfrm>
        <a:prstGeom prst="chevron">
          <a:avLst/>
        </a:prstGeom>
        <a:solidFill>
          <a:schemeClr val="accent6">
            <a:lumMod val="75000"/>
            <a:alpha val="76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2">
                  <a:lumMod val="75000"/>
                </a:schemeClr>
              </a:solidFill>
            </a:rPr>
            <a:t>2</a:t>
          </a:r>
          <a:endParaRPr lang="ru-RU" sz="29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0" y="1612809"/>
        <a:ext cx="850594" cy="364540"/>
      </dsp:txXfrm>
    </dsp:sp>
    <dsp:sp modelId="{BFF27C38-425E-45A7-B76C-CA80887CC200}">
      <dsp:nvSpPr>
        <dsp:cNvPr id="0" name=""/>
        <dsp:cNvSpPr/>
      </dsp:nvSpPr>
      <dsp:spPr>
        <a:xfrm rot="5400000">
          <a:off x="3886476" y="-1955606"/>
          <a:ext cx="1004310" cy="7076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Вещества  </a:t>
          </a:r>
          <a:r>
            <a:rPr lang="ru-RU" sz="2500" b="1" kern="1200" dirty="0" err="1" smtClean="0">
              <a:solidFill>
                <a:srgbClr val="002060"/>
              </a:solidFill>
            </a:rPr>
            <a:t>высокоопасные</a:t>
          </a:r>
          <a:endParaRPr lang="ru-RU" sz="2500" b="1" kern="1200" dirty="0">
            <a:solidFill>
              <a:srgbClr val="002060"/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Серная кислота</a:t>
          </a:r>
        </a:p>
      </dsp:txBody>
      <dsp:txXfrm rot="-5400000">
        <a:off x="850594" y="1129302"/>
        <a:ext cx="7027048" cy="906258"/>
      </dsp:txXfrm>
    </dsp:sp>
    <dsp:sp modelId="{B6ED80D9-408A-4255-8BE2-DF3FFBE4CCD7}">
      <dsp:nvSpPr>
        <dsp:cNvPr id="0" name=""/>
        <dsp:cNvSpPr/>
      </dsp:nvSpPr>
      <dsp:spPr>
        <a:xfrm rot="5400000">
          <a:off x="-182270" y="2517123"/>
          <a:ext cx="1215134" cy="85059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2">
                  <a:lumMod val="75000"/>
                </a:schemeClr>
              </a:solidFill>
            </a:rPr>
            <a:t>3</a:t>
          </a:r>
          <a:endParaRPr lang="ru-RU" sz="29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0" y="2760150"/>
        <a:ext cx="850594" cy="364540"/>
      </dsp:txXfrm>
    </dsp:sp>
    <dsp:sp modelId="{1D908FE4-5AD0-4AAE-B948-AFF55DA25312}">
      <dsp:nvSpPr>
        <dsp:cNvPr id="0" name=""/>
        <dsp:cNvSpPr/>
      </dsp:nvSpPr>
      <dsp:spPr>
        <a:xfrm rot="5400000">
          <a:off x="3932983" y="-855097"/>
          <a:ext cx="893748" cy="7076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Вещества умеренно опасные</a:t>
          </a:r>
          <a:endParaRPr lang="ru-RU" sz="2500" b="1" kern="1200" dirty="0">
            <a:solidFill>
              <a:srgbClr val="002060"/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Метиловый спирт и Изопропиловый спирт</a:t>
          </a:r>
        </a:p>
      </dsp:txBody>
      <dsp:txXfrm rot="-5400000">
        <a:off x="841821" y="2279694"/>
        <a:ext cx="7032445" cy="806490"/>
      </dsp:txXfrm>
    </dsp:sp>
    <dsp:sp modelId="{9D18E2B0-057D-4EE2-AF7F-4B572F2B72DA}">
      <dsp:nvSpPr>
        <dsp:cNvPr id="0" name=""/>
        <dsp:cNvSpPr/>
      </dsp:nvSpPr>
      <dsp:spPr>
        <a:xfrm rot="5400000">
          <a:off x="-152992" y="3626560"/>
          <a:ext cx="1215134" cy="85059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tx2">
                  <a:lumMod val="75000"/>
                </a:schemeClr>
              </a:solidFill>
            </a:rPr>
            <a:t>4</a:t>
          </a:r>
          <a:endParaRPr lang="ru-RU" sz="29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29278" y="3869587"/>
        <a:ext cx="850594" cy="364540"/>
      </dsp:txXfrm>
    </dsp:sp>
    <dsp:sp modelId="{5907B969-9DA5-4113-B78D-3740B3F29972}">
      <dsp:nvSpPr>
        <dsp:cNvPr id="0" name=""/>
        <dsp:cNvSpPr/>
      </dsp:nvSpPr>
      <dsp:spPr>
        <a:xfrm rot="5400000">
          <a:off x="3930849" y="310928"/>
          <a:ext cx="915564" cy="70760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Вещества малоопасные</a:t>
          </a:r>
          <a:endParaRPr lang="ru-RU" sz="2500" b="1" kern="1200" dirty="0">
            <a:solidFill>
              <a:srgbClr val="002060"/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solidFill>
                <a:srgbClr val="002060"/>
              </a:solidFill>
            </a:rPr>
            <a:t>Этиловый спирт</a:t>
          </a:r>
        </a:p>
      </dsp:txBody>
      <dsp:txXfrm rot="-5400000">
        <a:off x="850594" y="3435877"/>
        <a:ext cx="7031380" cy="8261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FB541B-B98F-43D3-98AF-C744F8DA483D}">
      <dsp:nvSpPr>
        <dsp:cNvPr id="0" name=""/>
        <dsp:cNvSpPr/>
      </dsp:nvSpPr>
      <dsp:spPr>
        <a:xfrm rot="5400000">
          <a:off x="-236502" y="266037"/>
          <a:ext cx="1773584" cy="124150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2">
                  <a:lumMod val="75000"/>
                </a:schemeClr>
              </a:solidFill>
            </a:rPr>
            <a:t>3</a:t>
          </a:r>
          <a:endParaRPr lang="ru-RU" sz="34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29536" y="620753"/>
        <a:ext cx="1241508" cy="532076"/>
      </dsp:txXfrm>
    </dsp:sp>
    <dsp:sp modelId="{04AB0047-509F-40D3-B4D4-FB0C88410DE8}">
      <dsp:nvSpPr>
        <dsp:cNvPr id="0" name=""/>
        <dsp:cNvSpPr/>
      </dsp:nvSpPr>
      <dsp:spPr>
        <a:xfrm rot="5400000">
          <a:off x="3266510" y="-2022598"/>
          <a:ext cx="1152829" cy="52028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СПИРТ ИЗОПРОПИЛОВЫЙ </a:t>
          </a:r>
          <a:endParaRPr lang="ru-RU" sz="3200" b="1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ПДК – 10 мг/м3</a:t>
          </a:r>
          <a:endParaRPr lang="ru-RU" sz="3200" b="1" kern="1200" dirty="0"/>
        </a:p>
      </dsp:txBody>
      <dsp:txXfrm rot="-5400000">
        <a:off x="1241509" y="58679"/>
        <a:ext cx="5146556" cy="1040277"/>
      </dsp:txXfrm>
    </dsp:sp>
    <dsp:sp modelId="{C2545ACA-8CC9-48DE-ACB3-C3936EC24150}">
      <dsp:nvSpPr>
        <dsp:cNvPr id="0" name=""/>
        <dsp:cNvSpPr/>
      </dsp:nvSpPr>
      <dsp:spPr>
        <a:xfrm rot="5400000">
          <a:off x="-266037" y="1750643"/>
          <a:ext cx="1773584" cy="1241508"/>
        </a:xfrm>
        <a:prstGeom prst="chevron">
          <a:avLst/>
        </a:prstGeom>
        <a:solidFill>
          <a:srgbClr val="7ABC3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2">
                  <a:lumMod val="75000"/>
                </a:schemeClr>
              </a:solidFill>
            </a:rPr>
            <a:t>4</a:t>
          </a:r>
          <a:endParaRPr lang="ru-RU" sz="34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1" y="2105359"/>
        <a:ext cx="1241508" cy="532076"/>
      </dsp:txXfrm>
    </dsp:sp>
    <dsp:sp modelId="{CE5B5457-404D-4EEC-99F8-7F5206BA82C7}">
      <dsp:nvSpPr>
        <dsp:cNvPr id="0" name=""/>
        <dsp:cNvSpPr/>
      </dsp:nvSpPr>
      <dsp:spPr>
        <a:xfrm rot="5400000">
          <a:off x="3202827" y="-517568"/>
          <a:ext cx="1152829" cy="52028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СПИРТ ЭТИЛОВЫЙ </a:t>
          </a:r>
          <a:endParaRPr lang="ru-RU" sz="3200" b="1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/>
            <a:t> ПДК – 1000 мг/м3</a:t>
          </a:r>
          <a:endParaRPr lang="ru-RU" sz="3200" b="1" kern="1200" dirty="0"/>
        </a:p>
      </dsp:txBody>
      <dsp:txXfrm rot="-5400000">
        <a:off x="1177826" y="1563709"/>
        <a:ext cx="5146556" cy="1040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74B230C-72E8-409C-A47F-C79A44D5939A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2F40621-FEA0-4D3A-A3BF-DD71E7D49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83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1B680AC-F3DC-4261-B4A6-C8F41E4712B6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860286-EA3F-47E3-8975-92FD2A6E5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9434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52D8BA1-6123-4545-BF05-E8DBB1EC43C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394DF3B-33B3-4644-86E5-249764C34E0D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856B566-06AC-472F-A0AF-041479A29A5F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3"/>
          <p:cNvCxnSpPr/>
          <p:nvPr userDrawn="1"/>
        </p:nvCxnSpPr>
        <p:spPr>
          <a:xfrm>
            <a:off x="314325" y="5516563"/>
            <a:ext cx="5616575" cy="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4"/>
          <p:cNvGrpSpPr>
            <a:grpSpLocks/>
          </p:cNvGrpSpPr>
          <p:nvPr userDrawn="1"/>
        </p:nvGrpSpPr>
        <p:grpSpPr bwMode="auto">
          <a:xfrm>
            <a:off x="4632325" y="2165350"/>
            <a:ext cx="3179763" cy="2357438"/>
            <a:chOff x="4572000" y="1493363"/>
            <a:chExt cx="3179845" cy="2356842"/>
          </a:xfrm>
        </p:grpSpPr>
        <p:pic>
          <p:nvPicPr>
            <p:cNvPr id="4" name="Рисунок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836"/>
            <a:stretch>
              <a:fillRect/>
            </a:stretch>
          </p:blipFill>
          <p:spPr bwMode="auto">
            <a:xfrm>
              <a:off x="5117806" y="1493363"/>
              <a:ext cx="2088232" cy="127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16"/>
            <p:cNvSpPr txBox="1">
              <a:spLocks noChangeArrowheads="1"/>
            </p:cNvSpPr>
            <p:nvPr/>
          </p:nvSpPr>
          <p:spPr bwMode="auto">
            <a:xfrm>
              <a:off x="4572000" y="2772565"/>
              <a:ext cx="3179845" cy="1077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3200" b="1" dirty="0" smtClean="0">
                  <a:solidFill>
                    <a:srgbClr val="002060"/>
                  </a:solidFill>
                </a:rPr>
                <a:t>КОРПОРАЦИЯ </a:t>
              </a:r>
            </a:p>
            <a:p>
              <a:pPr algn="ctr" eaLnBrk="1" hangingPunct="1">
                <a:defRPr/>
              </a:pPr>
              <a:r>
                <a:rPr lang="ru-RU" sz="3200" b="1" dirty="0" smtClean="0">
                  <a:solidFill>
                    <a:srgbClr val="002060"/>
                  </a:solidFill>
                </a:rPr>
                <a:t>«АСЕПТИКА»</a:t>
              </a:r>
            </a:p>
          </p:txBody>
        </p:sp>
      </p:grpSp>
      <p:pic>
        <p:nvPicPr>
          <p:cNvPr id="6" name="Рисунок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56"/>
          <a:stretch>
            <a:fillRect/>
          </a:stretch>
        </p:blipFill>
        <p:spPr bwMode="auto">
          <a:xfrm>
            <a:off x="8389938" y="-1588"/>
            <a:ext cx="754062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/>
          <p:cNvSpPr txBox="1">
            <a:spLocks noChangeArrowheads="1"/>
          </p:cNvSpPr>
          <p:nvPr userDrawn="1"/>
        </p:nvSpPr>
        <p:spPr bwMode="auto">
          <a:xfrm>
            <a:off x="863600" y="5510213"/>
            <a:ext cx="4518025" cy="8001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</a:rPr>
              <a:t>Медицинское направление</a:t>
            </a:r>
          </a:p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13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>
            <a:off x="4572000" y="274638"/>
            <a:ext cx="3600400" cy="5620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6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>
            <a:off x="4572000" y="274638"/>
            <a:ext cx="3600400" cy="5620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15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F8043978-9F36-4002-AC10-0B287E037F8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4912D4DD-7350-464B-A8CF-C937F99AE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14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>
            <a:off x="4572000" y="274638"/>
            <a:ext cx="3600400" cy="5620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357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2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656"/>
          <a:stretch>
            <a:fillRect/>
          </a:stretch>
        </p:blipFill>
        <p:spPr bwMode="auto">
          <a:xfrm>
            <a:off x="8389938" y="-1588"/>
            <a:ext cx="754062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 userDrawn="1"/>
        </p:nvSpPr>
        <p:spPr>
          <a:xfrm>
            <a:off x="0" y="6192838"/>
            <a:ext cx="9144000" cy="692150"/>
          </a:xfrm>
          <a:prstGeom prst="rect">
            <a:avLst/>
          </a:prstGeom>
          <a:solidFill>
            <a:srgbClr val="009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1028" name="Группа 14"/>
          <p:cNvGrpSpPr>
            <a:grpSpLocks/>
          </p:cNvGrpSpPr>
          <p:nvPr userDrawn="1"/>
        </p:nvGrpSpPr>
        <p:grpSpPr bwMode="auto">
          <a:xfrm>
            <a:off x="8459788" y="6237288"/>
            <a:ext cx="627062" cy="574675"/>
            <a:chOff x="9324528" y="6021288"/>
            <a:chExt cx="683568" cy="62760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9378175" y="6035158"/>
              <a:ext cx="576275" cy="547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24528" y="6021288"/>
              <a:ext cx="683568" cy="627608"/>
            </a:xfrm>
            <a:prstGeom prst="rect">
              <a:avLst/>
            </a:prstGeom>
            <a:effectLst>
              <a:glow rad="63500">
                <a:schemeClr val="bg1">
                  <a:alpha val="82000"/>
                </a:schemeClr>
              </a:glow>
            </a:effectLst>
          </p:spPr>
        </p:pic>
      </p:grpSp>
      <p:sp>
        <p:nvSpPr>
          <p:cNvPr id="18" name="TextBox 17"/>
          <p:cNvSpPr txBox="1"/>
          <p:nvPr userDrawn="1"/>
        </p:nvSpPr>
        <p:spPr>
          <a:xfrm>
            <a:off x="390525" y="6305550"/>
            <a:ext cx="8137525" cy="4302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latin typeface="+mn-lt"/>
                <a:cs typeface="+mn-cs"/>
              </a:rPr>
              <a:t>Тел.: +7(495)660-18-00		</a:t>
            </a:r>
            <a:r>
              <a:rPr lang="en-US" sz="2200" dirty="0">
                <a:solidFill>
                  <a:schemeClr val="bg1"/>
                </a:solidFill>
                <a:latin typeface="+mn-lt"/>
                <a:cs typeface="+mn-cs"/>
              </a:rPr>
              <a:t>	           www.aseptica.ru</a:t>
            </a:r>
            <a:endParaRPr lang="ru-RU" sz="22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030" name="Заголовок 3"/>
          <p:cNvSpPr>
            <a:spLocks noGrp="1"/>
          </p:cNvSpPr>
          <p:nvPr>
            <p:ph type="title"/>
          </p:nvPr>
        </p:nvSpPr>
        <p:spPr bwMode="auto">
          <a:xfrm>
            <a:off x="4572000" y="274638"/>
            <a:ext cx="36004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1" name="Текст 4"/>
          <p:cNvSpPr>
            <a:spLocks noGrp="1"/>
          </p:cNvSpPr>
          <p:nvPr>
            <p:ph type="body" idx="1"/>
          </p:nvPr>
        </p:nvSpPr>
        <p:spPr bwMode="auto">
          <a:xfrm>
            <a:off x="390525" y="1052513"/>
            <a:ext cx="7781925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	Образец текста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57" r:id="rId2"/>
    <p:sldLayoutId id="2147483958" r:id="rId3"/>
    <p:sldLayoutId id="2147483961" r:id="rId4"/>
    <p:sldLayoutId id="2147483959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5.jpeg"/><Relationship Id="rId2" Type="http://schemas.openxmlformats.org/officeDocument/2006/relationships/hyperlink" Target="http://images.yandex.ru/yandsearch?text=%D0%BC%D0%B0%D1%80%D0%BB%D1%8F&amp;img_url=2.imimg.com/data2/FE/IT/IMFCP-4225600/laboratory-equipments-absorbent-gauze-swabs-250x250.jpg&amp;pos=6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8%D0%BD%D0%B4%D0%B8%D0%BA%D0%B0%D1%82%D0%BE%D1%80%20%D1%81%D1%83%D1%85%D0%BE%D0%B6%D0%B0%D1%80%D0%BE%D0%B2%D0%BE%D0%B9&amp;noreask=1&amp;img_url=forexaw.com/TERMs/Economic_terms_and_concepts/Economic_and_legal_terminology/img25413_2-3_Lakmusovyie_indikatoryi.jpg&amp;pos=5&amp;rpt=simage&amp;lr=213" TargetMode="External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hyperlink" Target="http://images.yandex.ru/yandsearch?text=%D0%B8%D0%BD%D0%B4%D0%B8%D0%BA%D0%B0%D1%82%D0%BE%D1%80%20%D1%81%D1%83%D1%85%D0%BE%D0%B6%D0%B0%D1%80%D0%BE%D0%B2%D0%BE%D0%B9&amp;noreask=1&amp;img_url=www.xajans.com/image/cache/data/FN032-500x500.jpg&amp;pos=9&amp;rpt=simage&amp;lr=213" TargetMode="External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C%D0%B8%D0%BA%D1%80%D0%BE%D0%B1%D1%8B%20%D0%BF%D0%BE%D0%B4%20%D0%BC%D0%B8%D0%BA%D1%80%D0%BE%D1%81%D0%BA%D0%BE%D0%BF%D0%BE%D0%BC&amp;noreask=1&amp;img_url=img1.liveinternet.ru/images/foto/b/3/606/2927606/f_18229957.jpg&amp;pos=15&amp;rpt=simage&amp;lr=213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diagramLayout" Target="../diagrams/layout2.xml"/><Relationship Id="rId7" Type="http://schemas.openxmlformats.org/officeDocument/2006/relationships/hyperlink" Target="//upload.wikimedia.org/wikipedia/commons/9/9c/Diaphragmatic_breathing.gif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//upload.wikimedia.org/wikipedia/commons/0/04/Hydrogen-peroxide-3D-balls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hyperlink" Target="//upload.wikimedia.org/wikipedia/commons/8/89/6-Aminocaproic_acid.pn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2%D0%B8%D1%80%D1%83%D1%81%20%D0%B3%D0%B5%D1%80%D0%BF%D0%B5%D1%81%D0%B0&amp;noreask=1&amp;img_url=900igr.net/datas/meditsina/Virusnye-zabolevanija/0018-018-Virus-gerpesa.jpg&amp;pos=0&amp;rpt=simage&amp;lr=213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2%D0%B8%D1%80%D1%83%D1%81%20%D0%B3%D0%B5%D1%80%D0%BF%D0%B5%D1%81%D0%B0&amp;noreask=1&amp;img_url=www.medtransport.ru/images/herpes.jpg&amp;pos=9&amp;rpt=simage&amp;lr=213" TargetMode="External"/><Relationship Id="rId7" Type="http://schemas.openxmlformats.org/officeDocument/2006/relationships/image" Target="../media/image59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3%D0%B3%D0%BB%D0%B5%D1%80%D0%BE%D0%B4" TargetMode="External"/><Relationship Id="rId7" Type="http://schemas.openxmlformats.org/officeDocument/2006/relationships/hyperlink" Target="http://ru.wikipedia.org/wiki/%D0%9A%D0%B8%D1%81%D0%BB%D0%BE%D1%80%D0%BE%D0%B4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0%B7%D0%BE%D1%82" TargetMode="External"/><Relationship Id="rId5" Type="http://schemas.openxmlformats.org/officeDocument/2006/relationships/hyperlink" Target="http://ru.wikipedia.org/wiki/%D0%98%D0%BE%D0%B4" TargetMode="External"/><Relationship Id="rId4" Type="http://schemas.openxmlformats.org/officeDocument/2006/relationships/hyperlink" Target="http://ru.wikipedia.org/wiki/%D0%92%D0%BE%D0%B4%D0%BE%D1%80%D0%BE%D0%B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18" Type="http://schemas.openxmlformats.org/officeDocument/2006/relationships/image" Target="../media/image79.jpeg"/><Relationship Id="rId3" Type="http://schemas.openxmlformats.org/officeDocument/2006/relationships/image" Target="../media/image64.jpeg"/><Relationship Id="rId21" Type="http://schemas.openxmlformats.org/officeDocument/2006/relationships/image" Target="../media/image8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jpe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20" Type="http://schemas.openxmlformats.org/officeDocument/2006/relationships/image" Target="../media/image8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24" Type="http://schemas.openxmlformats.org/officeDocument/2006/relationships/image" Target="../media/image85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10" Type="http://schemas.openxmlformats.org/officeDocument/2006/relationships/image" Target="../media/image71.jpeg"/><Relationship Id="rId19" Type="http://schemas.openxmlformats.org/officeDocument/2006/relationships/image" Target="../media/image80.png"/><Relationship Id="rId4" Type="http://schemas.openxmlformats.org/officeDocument/2006/relationships/image" Target="../media/image65.jpeg"/><Relationship Id="rId9" Type="http://schemas.openxmlformats.org/officeDocument/2006/relationships/image" Target="../media/image70.jpe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jpe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png"/><Relationship Id="rId7" Type="http://schemas.openxmlformats.org/officeDocument/2006/relationships/image" Target="../media/image97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Relationship Id="rId9" Type="http://schemas.openxmlformats.org/officeDocument/2006/relationships/image" Target="../media/image9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25514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C%D0%B8%D0%BA%D1%80%D0%BE%D0%B1%D1%8B%20%D0%BF%D0%BE%D0%B4%20%D0%BC%D0%B8%D0%BA%D1%80%D0%BE%D1%81%D0%BA%D0%BE%D0%BF%D0%BE%D0%BC&amp;noreask=1&amp;img_url=900igr.net/datai/okruzhajuschij-mir/Mnogoobrazie-organizmov/0009-031-6.-ORGANIZMENNAJA-parazity-boleznetvornye-bakterii-paraziticheskie.jpg&amp;pos=21&amp;rpt=simage&amp;lr=213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hyperlink" Target="http://images.yandex.ru/yandsearch?text=%D0%B8%D0%BD%D0%B4%D0%B8%D0%BA%D0%B0%D1%82%D0%BE%D1%80%20%D1%81%D1%83%D1%85%D0%BE%D0%B6%D0%B0%D1%80%D0%BE%D0%B2%D0%BE%D0%B9&amp;noreask=1&amp;img_url=www.xajans.com/image/cache/data/FN032-500x500.jpg&amp;pos=9&amp;rpt=simage&amp;lr=213" TargetMode="External"/><Relationship Id="rId12" Type="http://schemas.openxmlformats.org/officeDocument/2006/relationships/image" Target="../media/image24.jpeg"/><Relationship Id="rId2" Type="http://schemas.openxmlformats.org/officeDocument/2006/relationships/hyperlink" Target="http://images.yandex.ru/yandsearch?text=%D0%BC%D0%B0%D1%80%D0%BB%D1%8F&amp;img_url=2.imimg.com/data2/FE/IT/IMFCP-4225600/laboratory-equipments-absorbent-gauze-swabs-250x250.jpg&amp;pos=6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hyperlink" Target="http://images.yandex.ru/yandsearch?text=%D0%BC%D0%B5%D0%B4%D1%81%D0%B5%D1%81%D1%82%D1%80%D0%B0&amp;img_url=mediksister.narod2.ru/sposobi_lekarst/2-13.jpg?rand=160752059797901&amp;pos=0&amp;rpt=simage&amp;lr=213&amp;noreask=1" TargetMode="External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7063" y="1430338"/>
            <a:ext cx="1841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grpSp>
        <p:nvGrpSpPr>
          <p:cNvPr id="4099" name="Группа 14"/>
          <p:cNvGrpSpPr>
            <a:grpSpLocks/>
          </p:cNvGrpSpPr>
          <p:nvPr/>
        </p:nvGrpSpPr>
        <p:grpSpPr bwMode="auto">
          <a:xfrm>
            <a:off x="212725" y="246063"/>
            <a:ext cx="1939925" cy="1541462"/>
            <a:chOff x="4300457" y="1493363"/>
            <a:chExt cx="3722931" cy="2459985"/>
          </a:xfrm>
        </p:grpSpPr>
        <p:pic>
          <p:nvPicPr>
            <p:cNvPr id="4102" name="Рисунок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836"/>
            <a:stretch>
              <a:fillRect/>
            </a:stretch>
          </p:blipFill>
          <p:spPr bwMode="auto">
            <a:xfrm>
              <a:off x="5117806" y="1493363"/>
              <a:ext cx="2088232" cy="127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3" name="TextBox 16"/>
            <p:cNvSpPr txBox="1">
              <a:spLocks noChangeArrowheads="1"/>
            </p:cNvSpPr>
            <p:nvPr/>
          </p:nvSpPr>
          <p:spPr bwMode="auto">
            <a:xfrm>
              <a:off x="4300457" y="2772564"/>
              <a:ext cx="3722931" cy="118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200" b="1">
                  <a:solidFill>
                    <a:srgbClr val="002060"/>
                  </a:solidFill>
                </a:rPr>
                <a:t>КОРПОРАЦИЯ </a:t>
              </a:r>
            </a:p>
            <a:p>
              <a:pPr algn="ctr" eaLnBrk="1" hangingPunct="1"/>
              <a:r>
                <a:rPr lang="ru-RU" altLang="ru-RU" sz="2200" b="1">
                  <a:solidFill>
                    <a:srgbClr val="002060"/>
                  </a:solidFill>
                </a:rPr>
                <a:t>«АСЕПТИКА»</a:t>
              </a:r>
            </a:p>
          </p:txBody>
        </p:sp>
      </p:grpSp>
      <p:sp>
        <p:nvSpPr>
          <p:cNvPr id="4100" name="Заголовок 1"/>
          <p:cNvSpPr txBox="1">
            <a:spLocks/>
          </p:cNvSpPr>
          <p:nvPr/>
        </p:nvSpPr>
        <p:spPr bwMode="auto">
          <a:xfrm>
            <a:off x="811213" y="1673225"/>
            <a:ext cx="691515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700" b="1">
                <a:solidFill>
                  <a:srgbClr val="002060"/>
                </a:solidFill>
                <a:latin typeface="Calibri" pitchFamily="34" charset="0"/>
              </a:rPr>
              <a:t>Инфекционная безопасность в работе медицинской сестры</a:t>
            </a:r>
          </a:p>
        </p:txBody>
      </p:sp>
      <p:sp>
        <p:nvSpPr>
          <p:cNvPr id="4101" name="Заголовок 1"/>
          <p:cNvSpPr txBox="1">
            <a:spLocks/>
          </p:cNvSpPr>
          <p:nvPr/>
        </p:nvSpPr>
        <p:spPr bwMode="auto">
          <a:xfrm>
            <a:off x="1296988" y="4645025"/>
            <a:ext cx="691515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2500" b="1">
                <a:solidFill>
                  <a:srgbClr val="002060"/>
                </a:solidFill>
                <a:latin typeface="Calibri" pitchFamily="34" charset="0"/>
              </a:rPr>
              <a:t>Е.П. Тузова, </a:t>
            </a:r>
          </a:p>
          <a:p>
            <a:pPr algn="r" eaLnBrk="1" hangingPunct="1"/>
            <a:r>
              <a:rPr lang="ru-RU" altLang="ru-RU" sz="2500" b="1">
                <a:solidFill>
                  <a:srgbClr val="002060"/>
                </a:solidFill>
                <a:latin typeface="Calibri" pitchFamily="34" charset="0"/>
              </a:rPr>
              <a:t>руководитель отдела развития </a:t>
            </a:r>
          </a:p>
          <a:p>
            <a:pPr algn="r" eaLnBrk="1" hangingPunct="1"/>
            <a:r>
              <a:rPr lang="ru-RU" altLang="ru-RU" sz="2500" b="1">
                <a:solidFill>
                  <a:srgbClr val="002060"/>
                </a:solidFill>
                <a:latin typeface="Calibri" pitchFamily="34" charset="0"/>
              </a:rPr>
              <a:t>ООО «М.К. Асептика», г. Москва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5"/>
          <p:cNvSpPr>
            <a:spLocks noGrp="1"/>
          </p:cNvSpPr>
          <p:nvPr>
            <p:ph type="title"/>
          </p:nvPr>
        </p:nvSpPr>
        <p:spPr>
          <a:xfrm>
            <a:off x="4495800" y="1109663"/>
            <a:ext cx="3748088" cy="561975"/>
          </a:xfrm>
        </p:spPr>
        <p:txBody>
          <a:bodyPr/>
          <a:lstStyle/>
          <a:p>
            <a:r>
              <a:rPr lang="ru-RU" altLang="ru-RU" sz="3000" smtClean="0"/>
              <a:t/>
            </a:r>
            <a:br>
              <a:rPr lang="ru-RU" altLang="ru-RU" sz="3000" smtClean="0"/>
            </a:br>
            <a:r>
              <a:rPr lang="ru-RU" altLang="ru-RU" sz="3000" smtClean="0"/>
              <a:t>Хранение материалов и оборудования</a:t>
            </a:r>
          </a:p>
        </p:txBody>
      </p:sp>
      <p:pic>
        <p:nvPicPr>
          <p:cNvPr id="13315" name="Рисунок 10" descr="http://im6-tub-ru.yandex.net/i?id=82918171-09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3213"/>
            <a:ext cx="13779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11" descr="http://im4-tub-ru.yandex.net/i?id=171625983-00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306388"/>
            <a:ext cx="123348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13" descr="http://im7-tub-ru.yandex.net/i?id=335963139-51-7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235200"/>
            <a:ext cx="1214438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fancy_img" descr="http://medspirt.ru/images/product_images/popup_images/4_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2239963"/>
            <a:ext cx="12811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16" descr="Журнал учета прихода и расхода спирт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4003675"/>
            <a:ext cx="10858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10"/>
          <p:cNvSpPr>
            <a:spLocks noChangeArrowheads="1"/>
          </p:cNvSpPr>
          <p:nvPr/>
        </p:nvSpPr>
        <p:spPr bwMode="auto">
          <a:xfrm>
            <a:off x="374650" y="1527175"/>
            <a:ext cx="16541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/>
              <a:t>  1. Марля                      </a:t>
            </a:r>
          </a:p>
        </p:txBody>
      </p:sp>
      <p:sp>
        <p:nvSpPr>
          <p:cNvPr id="13321" name="Rectangle 11"/>
          <p:cNvSpPr>
            <a:spLocks noChangeArrowheads="1"/>
          </p:cNvSpPr>
          <p:nvPr/>
        </p:nvSpPr>
        <p:spPr bwMode="auto">
          <a:xfrm>
            <a:off x="0" y="41370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468313" y="3394075"/>
            <a:ext cx="2273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3. Индикаторы</a:t>
            </a:r>
            <a:endParaRPr lang="ru-RU" altLang="ru-RU" sz="22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3" name="Rectangle 13"/>
          <p:cNvSpPr>
            <a:spLocks noChangeArrowheads="1"/>
          </p:cNvSpPr>
          <p:nvPr/>
        </p:nvSpPr>
        <p:spPr bwMode="auto">
          <a:xfrm>
            <a:off x="0" y="67516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4" name="Rectangle 10"/>
          <p:cNvSpPr>
            <a:spLocks noChangeArrowheads="1"/>
          </p:cNvSpPr>
          <p:nvPr/>
        </p:nvSpPr>
        <p:spPr bwMode="auto">
          <a:xfrm>
            <a:off x="2401888" y="1527175"/>
            <a:ext cx="14589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/>
              <a:t>2. Шкаф</a:t>
            </a:r>
          </a:p>
        </p:txBody>
      </p:sp>
      <p:sp>
        <p:nvSpPr>
          <p:cNvPr id="13325" name="Rectangle 12"/>
          <p:cNvSpPr>
            <a:spLocks noChangeArrowheads="1"/>
          </p:cNvSpPr>
          <p:nvPr/>
        </p:nvSpPr>
        <p:spPr bwMode="auto">
          <a:xfrm>
            <a:off x="2366963" y="3363913"/>
            <a:ext cx="15557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4. Спирт</a:t>
            </a:r>
            <a:endParaRPr lang="ru-RU" altLang="ru-RU" sz="22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6" name="Rectangle 12"/>
          <p:cNvSpPr>
            <a:spLocks noChangeArrowheads="1"/>
          </p:cNvSpPr>
          <p:nvPr/>
        </p:nvSpPr>
        <p:spPr bwMode="auto">
          <a:xfrm>
            <a:off x="1033463" y="5268913"/>
            <a:ext cx="22717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5. Документы  </a:t>
            </a:r>
            <a:endParaRPr lang="ru-RU" altLang="ru-RU" sz="22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" name="Заголовок 5"/>
          <p:cNvSpPr txBox="1">
            <a:spLocks/>
          </p:cNvSpPr>
          <p:nvPr/>
        </p:nvSpPr>
        <p:spPr bwMode="auto">
          <a:xfrm>
            <a:off x="4495800" y="3106738"/>
            <a:ext cx="36004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000" dirty="0" smtClean="0"/>
              <a:t>Хранение салфеток</a:t>
            </a:r>
            <a:endParaRPr lang="ru-RU" sz="3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43425" y="925513"/>
            <a:ext cx="3506788" cy="14843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46063" y="160338"/>
            <a:ext cx="3681412" cy="57372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591050" y="2827338"/>
            <a:ext cx="3505200" cy="1236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591050" y="4491038"/>
            <a:ext cx="3505200" cy="14065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8375" y="4622800"/>
            <a:ext cx="1101725" cy="1046163"/>
          </a:xfrm>
          <a:prstGeom prst="rect">
            <a:avLst/>
          </a:prstGeom>
          <a:effectLst>
            <a:outerShdw blurRad="127000" dist="38100" dir="2700000" sx="102000" sy="102000" algn="tl" rotWithShape="0">
              <a:prstClr val="black">
                <a:alpha val="37000"/>
              </a:prstClr>
            </a:outerShdw>
          </a:effectLst>
        </p:spPr>
      </p:pic>
      <p:sp>
        <p:nvSpPr>
          <p:cNvPr id="13333" name="Заголовок 5"/>
          <p:cNvSpPr txBox="1">
            <a:spLocks/>
          </p:cNvSpPr>
          <p:nvPr/>
        </p:nvSpPr>
        <p:spPr bwMode="auto">
          <a:xfrm>
            <a:off x="5805488" y="4581525"/>
            <a:ext cx="2273300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>
                <a:latin typeface="Calibri" pitchFamily="34" charset="0"/>
              </a:rPr>
              <a:t/>
            </a:r>
            <a:br>
              <a:rPr lang="ru-RU" altLang="ru-RU">
                <a:latin typeface="Calibri" pitchFamily="34" charset="0"/>
              </a:rPr>
            </a:br>
            <a:r>
              <a:rPr lang="ru-RU" altLang="ru-RU">
                <a:latin typeface="Calibri" pitchFamily="34" charset="0"/>
              </a:rPr>
              <a:t>5 лет гарантии сохранения потребительских свойств  и упаковки, и содержимого!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063" y="574675"/>
            <a:ext cx="7920037" cy="56626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СВОЙСТВА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пропитана 70% этиловым спиртом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обеспечивает эффективную санацию кожи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сокращает количество манипуляций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свойства продукта сохраняются 5 лет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упаковка легко вскрывается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rgbClr val="0070C0"/>
                </a:solidFill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ОБЛАСТЬ ПРИМЕНЕНИЯ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лабораторные исследования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внутримышечные и подкожные инъекции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обработка локтевого сгиба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Обработка рук и  оборудования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rgbClr val="0070C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РАЗМЕРНЫЙ РЯД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30*60 мм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56*65 мм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60*100 мм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75*80  мм</a:t>
            </a:r>
            <a:endParaRPr lang="ru-RU" dirty="0">
              <a:solidFill>
                <a:srgbClr val="002060"/>
              </a:solidFill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110*125 мм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135*185 мм     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200* 250 </a:t>
            </a:r>
            <a:r>
              <a:rPr lang="ru-RU" dirty="0">
                <a:solidFill>
                  <a:srgbClr val="002060"/>
                </a:solidFill>
                <a:latin typeface="+mn-lt"/>
                <a:cs typeface="+mn-cs"/>
              </a:rPr>
              <a:t>мм</a:t>
            </a:r>
            <a:endParaRPr lang="ru-RU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3521075" y="231775"/>
            <a:ext cx="4752975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САЛФЕТКИ СПИРТОВЫЕ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2001838"/>
            <a:ext cx="1400175" cy="1258887"/>
          </a:xfrm>
          <a:prstGeom prst="rect">
            <a:avLst/>
          </a:prstGeom>
          <a:effectLst>
            <a:outerShdw blurRad="127000" dist="38100" dir="2700000" sx="102000" sy="102000" algn="tl" rotWithShape="0">
              <a:prstClr val="black">
                <a:alpha val="37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8638" y="2638425"/>
            <a:ext cx="1325562" cy="1258888"/>
          </a:xfrm>
          <a:prstGeom prst="rect">
            <a:avLst/>
          </a:prstGeom>
          <a:effectLst>
            <a:outerShdw blurRad="127000" dist="38100" dir="2700000" sx="102000" sy="102000" algn="tl" rotWithShape="0">
              <a:prstClr val="black">
                <a:alpha val="37000"/>
              </a:prstClr>
            </a:outerShdw>
          </a:effectLst>
        </p:spPr>
      </p:pic>
      <p:sp>
        <p:nvSpPr>
          <p:cNvPr id="14342" name="Рисунок 3"/>
          <p:cNvSpPr>
            <a:spLocks noChangeAspect="1"/>
          </p:cNvSpPr>
          <p:nvPr/>
        </p:nvSpPr>
        <p:spPr bwMode="auto">
          <a:xfrm>
            <a:off x="6464300" y="4054475"/>
            <a:ext cx="1706563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963" y="4351338"/>
            <a:ext cx="1728787" cy="134461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37000"/>
              </a:prstClr>
            </a:outerShdw>
          </a:effectLst>
        </p:spPr>
      </p:pic>
      <p:sp>
        <p:nvSpPr>
          <p:cNvPr id="9224" name="Прямоугольник 9"/>
          <p:cNvSpPr>
            <a:spLocks noChangeArrowheads="1"/>
          </p:cNvSpPr>
          <p:nvPr/>
        </p:nvSpPr>
        <p:spPr bwMode="auto">
          <a:xfrm>
            <a:off x="266700" y="4249738"/>
            <a:ext cx="242888" cy="338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70C0"/>
                </a:solidFill>
              </a:rPr>
              <a:t> </a:t>
            </a:r>
            <a:endParaRPr lang="ru-RU" sz="16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14345" name="Группа 13"/>
          <p:cNvGrpSpPr>
            <a:grpSpLocks/>
          </p:cNvGrpSpPr>
          <p:nvPr/>
        </p:nvGrpSpPr>
        <p:grpSpPr bwMode="auto">
          <a:xfrm>
            <a:off x="6970713" y="1038225"/>
            <a:ext cx="1200150" cy="1143000"/>
            <a:chOff x="5117806" y="1493363"/>
            <a:chExt cx="2088232" cy="1864251"/>
          </a:xfrm>
        </p:grpSpPr>
        <p:pic>
          <p:nvPicPr>
            <p:cNvPr id="14346" name="Рисунок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836"/>
            <a:stretch>
              <a:fillRect/>
            </a:stretch>
          </p:blipFill>
          <p:spPr bwMode="auto">
            <a:xfrm>
              <a:off x="5117806" y="1493363"/>
              <a:ext cx="2088232" cy="127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7" name="TextBox 12"/>
            <p:cNvSpPr txBox="1">
              <a:spLocks noChangeArrowheads="1"/>
            </p:cNvSpPr>
            <p:nvPr/>
          </p:nvSpPr>
          <p:spPr bwMode="auto">
            <a:xfrm>
              <a:off x="6069555" y="2772987"/>
              <a:ext cx="184736" cy="584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3200" b="1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584575" y="201613"/>
            <a:ext cx="5022850" cy="561975"/>
          </a:xfrm>
        </p:spPr>
        <p:txBody>
          <a:bodyPr/>
          <a:lstStyle/>
          <a:p>
            <a:r>
              <a:rPr lang="ru-RU" altLang="ru-RU" sz="3000" b="1" smtClean="0"/>
              <a:t>ОБЛАСТЬ ПРИМЕНЕНИЯ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635375" y="838200"/>
            <a:ext cx="51784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 sz="2200" b="1">
                <a:solidFill>
                  <a:srgbClr val="000000"/>
                </a:solidFill>
              </a:rPr>
              <a:t>ЛАБОРАТОРНЫЕ</a:t>
            </a:r>
            <a:r>
              <a:rPr lang="en-US" altLang="ru-RU" sz="2200" b="1">
                <a:solidFill>
                  <a:srgbClr val="000000"/>
                </a:solidFill>
              </a:rPr>
              <a:t> </a:t>
            </a:r>
            <a:r>
              <a:rPr lang="ru-RU" altLang="ru-RU" sz="2200" b="1">
                <a:solidFill>
                  <a:srgbClr val="000000"/>
                </a:solidFill>
              </a:rPr>
              <a:t>ИССЛЕДОВАНИЯ  </a:t>
            </a:r>
          </a:p>
          <a:p>
            <a:pPr eaLnBrk="1" hangingPunct="1">
              <a:buFontTx/>
              <a:buChar char="-"/>
            </a:pPr>
            <a:r>
              <a:rPr lang="ru-RU" altLang="ru-RU" sz="2200" b="1">
                <a:solidFill>
                  <a:srgbClr val="000000"/>
                </a:solidFill>
              </a:rPr>
              <a:t>ОБРАБОТКА ПОКРОВНОГО СТЕКЛА И АНАЛИЗАТОРОВ</a:t>
            </a:r>
          </a:p>
          <a:p>
            <a:pPr eaLnBrk="1" hangingPunct="1">
              <a:buFontTx/>
              <a:buChar char="-"/>
            </a:pPr>
            <a:r>
              <a:rPr lang="ru-RU" altLang="ru-RU" sz="2200" b="1">
                <a:solidFill>
                  <a:srgbClr val="000000"/>
                </a:solidFill>
              </a:rPr>
              <a:t>ОБРАБОТКА  ЛОГТЕВОГО  СГИБА            </a:t>
            </a:r>
          </a:p>
        </p:txBody>
      </p:sp>
      <p:pic>
        <p:nvPicPr>
          <p:cNvPr id="1536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749300"/>
            <a:ext cx="34036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8" y="3176588"/>
            <a:ext cx="3721100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322">
            <a:off x="279400" y="3571875"/>
            <a:ext cx="2881313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3309938" y="863600"/>
            <a:ext cx="51228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ru-RU" altLang="ru-RU" sz="2400"/>
              <a:t>-   </a:t>
            </a:r>
            <a:r>
              <a:rPr lang="ru-RU" altLang="ru-RU" sz="2400" b="1"/>
              <a:t>ВНУТРИВЕННЫЕ, ВНУТРИМЫШЕЧНЫЕ И ПОДКОЖНЫЕ ИНЪЕКЦИИ   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1"/>
              <a:t>-   ОБРАБОТКА РУК</a:t>
            </a:r>
          </a:p>
        </p:txBody>
      </p:sp>
      <p:pic>
        <p:nvPicPr>
          <p:cNvPr id="16387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517525"/>
            <a:ext cx="3106738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>
          <a:xfrm>
            <a:off x="3430588" y="220663"/>
            <a:ext cx="5253037" cy="561975"/>
          </a:xfrm>
        </p:spPr>
        <p:txBody>
          <a:bodyPr/>
          <a:lstStyle/>
          <a:p>
            <a:r>
              <a:rPr lang="ru-RU" altLang="ru-RU" sz="3000" b="1" smtClean="0"/>
              <a:t>ОБЛАСТЬ ПРИМЕНЕНИЯ</a:t>
            </a:r>
          </a:p>
        </p:txBody>
      </p:sp>
      <p:pic>
        <p:nvPicPr>
          <p:cNvPr id="16389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3249613"/>
            <a:ext cx="2300287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9938" y="2708275"/>
            <a:ext cx="2103437" cy="1868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1338" y="3551238"/>
            <a:ext cx="2543175" cy="2105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3600450" cy="561975"/>
          </a:xfrm>
        </p:spPr>
        <p:txBody>
          <a:bodyPr/>
          <a:lstStyle/>
          <a:p>
            <a:r>
              <a:rPr lang="ru-RU" altLang="ru-RU" sz="3500" b="1" smtClean="0"/>
              <a:t>ВАКЦИНАЦИЯ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3068638" y="1022350"/>
            <a:ext cx="566896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500" b="1"/>
              <a:t>- </a:t>
            </a:r>
            <a:r>
              <a:rPr lang="ru-RU" altLang="ru-RU" sz="2500" b="1"/>
              <a:t>ВАКЦИНАЦИЯ В ШКОЛЬНО-ДОШКОЛЬНЫХ УЧРЕЖДЕНИЯХ </a:t>
            </a:r>
            <a:r>
              <a:rPr lang="en-US" altLang="ru-RU" sz="2500" b="1"/>
              <a:t>                                        </a:t>
            </a:r>
            <a:r>
              <a:rPr lang="ru-RU" altLang="ru-RU" sz="2500" b="1"/>
              <a:t> </a:t>
            </a:r>
            <a:r>
              <a:rPr lang="en-US" altLang="ru-RU" sz="2500" b="1"/>
              <a:t>          - </a:t>
            </a:r>
            <a:r>
              <a:rPr lang="ru-RU" altLang="ru-RU" sz="2500" b="1"/>
              <a:t>ВАКЦИНАЦИЯ ВЗРОСЛОГО НАСЕЛЕНИЯ</a:t>
            </a:r>
          </a:p>
        </p:txBody>
      </p:sp>
      <p:pic>
        <p:nvPicPr>
          <p:cNvPr id="17412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88" y="409575"/>
            <a:ext cx="2543175" cy="1925638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29100" y="3008313"/>
            <a:ext cx="3827463" cy="2763837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3008313"/>
            <a:ext cx="3113088" cy="2841625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100638" y="173038"/>
            <a:ext cx="3600450" cy="561975"/>
          </a:xfrm>
        </p:spPr>
        <p:txBody>
          <a:bodyPr/>
          <a:lstStyle/>
          <a:p>
            <a:r>
              <a:rPr lang="ru-RU" altLang="ru-RU" sz="3700" b="1" smtClean="0"/>
              <a:t>ПАТРОНАЖ</a:t>
            </a:r>
          </a:p>
        </p:txBody>
      </p:sp>
      <p:pic>
        <p:nvPicPr>
          <p:cNvPr id="1843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895350"/>
            <a:ext cx="274478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876300"/>
            <a:ext cx="2903537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895350"/>
            <a:ext cx="2344737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7100"/>
            <a:ext cx="8382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2684463" y="3384550"/>
            <a:ext cx="58928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ru-RU" altLang="ru-RU" sz="2500" b="1"/>
              <a:t>- </a:t>
            </a:r>
            <a:r>
              <a:rPr lang="ru-RU" altLang="ru-RU" sz="2500"/>
              <a:t> </a:t>
            </a:r>
            <a:r>
              <a:rPr lang="ru-RU" altLang="ru-RU" sz="2500" b="1"/>
              <a:t>АПТЕЧЕК                                                               -  УКЛАДОК                                                                    -  ТРЕВОЖНОГО ЧЕМОДАНЧИКА:</a:t>
            </a:r>
          </a:p>
        </p:txBody>
      </p:sp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4645025" y="274638"/>
            <a:ext cx="3903663" cy="561975"/>
          </a:xfrm>
        </p:spPr>
        <p:txBody>
          <a:bodyPr/>
          <a:lstStyle/>
          <a:p>
            <a:r>
              <a:rPr lang="ru-RU" altLang="ru-RU" sz="3500" b="1" smtClean="0"/>
              <a:t>ФОРМИРОВАНИЕ:</a:t>
            </a:r>
          </a:p>
        </p:txBody>
      </p:sp>
      <p:pic>
        <p:nvPicPr>
          <p:cNvPr id="1946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" t="26791" r="7697" b="32835"/>
          <a:stretch>
            <a:fillRect/>
          </a:stretch>
        </p:blipFill>
        <p:spPr bwMode="auto">
          <a:xfrm>
            <a:off x="-134938" y="168275"/>
            <a:ext cx="5099051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3281363" y="4540250"/>
            <a:ext cx="3735387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ru-RU" altLang="ru-RU" sz="2500" b="1"/>
              <a:t>ВРАЧА                                                                ФЕЛЬДШЕРА ФАП                                                         ПАТРОНАЖНОЙ МЕДСЕСТРЫ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12725" y="1016000"/>
            <a:ext cx="8002588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600">
                <a:latin typeface="Calibri" pitchFamily="34" charset="0"/>
              </a:rPr>
              <a:t> Использование одноразовых спиртовых салфеток в практической деятельности  медицинских организаций, позволяет значительно повысить качество и эффективность услуг, путем сокращения манипуляций связанных с использованием ватных тампонов и дезсредств во флаконах,  а также  существенно упростить учет расходования  материалов. </a:t>
            </a:r>
          </a:p>
          <a:p>
            <a:pPr eaLnBrk="1" hangingPunct="1">
              <a:spcBef>
                <a:spcPct val="20000"/>
              </a:spcBef>
            </a:pPr>
            <a:r>
              <a:rPr lang="ru-RU" altLang="ru-RU" sz="2600">
                <a:latin typeface="Calibri" pitchFamily="34" charset="0"/>
              </a:rPr>
              <a:t>Дозировка этилового спирта в одноразовых салфетках «АСЕПТИКА» оптимальна, что позволяет тщательно обработать нужную поверхность, руки, без увеличения стоимости</a:t>
            </a:r>
            <a:r>
              <a:rPr lang="ru-RU" altLang="ru-RU" sz="2600"/>
              <a:t>  </a:t>
            </a:r>
          </a:p>
        </p:txBody>
      </p:sp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3279775" y="274638"/>
            <a:ext cx="4892675" cy="561975"/>
          </a:xfrm>
        </p:spPr>
        <p:txBody>
          <a:bodyPr/>
          <a:lstStyle/>
          <a:p>
            <a:r>
              <a:rPr lang="ru-RU" altLang="ru-RU" sz="3500" b="1" smtClean="0"/>
              <a:t>ОБЛАСТЬ ПРИМЕНЕНИЯ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711450" y="274638"/>
            <a:ext cx="5548313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СПИРТ ИЗОПРОПИЛОВЫЙ</a:t>
            </a:r>
          </a:p>
        </p:txBody>
      </p:sp>
      <p:sp>
        <p:nvSpPr>
          <p:cNvPr id="21507" name="Прямоугольник 5"/>
          <p:cNvSpPr>
            <a:spLocks noChangeArrowheads="1"/>
          </p:cNvSpPr>
          <p:nvPr/>
        </p:nvSpPr>
        <p:spPr bwMode="auto">
          <a:xfrm>
            <a:off x="5486400" y="4724400"/>
            <a:ext cx="30051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>
                <a:solidFill>
                  <a:srgbClr val="FF0000"/>
                </a:solidFill>
              </a:rPr>
              <a:t>производства изопропанола —            гидрирование ацетона</a:t>
            </a:r>
          </a:p>
        </p:txBody>
      </p: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5694363" y="3700463"/>
            <a:ext cx="3159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200" b="1"/>
              <a:t>CH</a:t>
            </a:r>
            <a:r>
              <a:rPr lang="ru-RU" altLang="ru-RU" sz="2200" b="1" baseline="-25000"/>
              <a:t>3</a:t>
            </a:r>
            <a:r>
              <a:rPr lang="ru-RU" altLang="ru-RU" sz="2200" b="1"/>
              <a:t>CH(OH)CH</a:t>
            </a:r>
            <a:r>
              <a:rPr lang="ru-RU" altLang="ru-RU" sz="2200" b="1" baseline="-25000"/>
              <a:t>3</a:t>
            </a:r>
            <a:endParaRPr lang="ru-RU" altLang="ru-RU" sz="2200" b="1"/>
          </a:p>
        </p:txBody>
      </p:sp>
      <p:sp>
        <p:nvSpPr>
          <p:cNvPr id="10245" name="Прямоугольник 8"/>
          <p:cNvSpPr>
            <a:spLocks noChangeArrowheads="1"/>
          </p:cNvSpPr>
          <p:nvPr/>
        </p:nvSpPr>
        <p:spPr bwMode="auto">
          <a:xfrm>
            <a:off x="74613" y="1690688"/>
            <a:ext cx="5194300" cy="44942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 err="1">
                <a:solidFill>
                  <a:srgbClr val="002060"/>
                </a:solidFill>
                <a:latin typeface="+mn-lt"/>
              </a:rPr>
              <a:t>Изопропанол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– </a:t>
            </a:r>
            <a:r>
              <a:rPr lang="ru-RU" sz="2200" b="1" dirty="0">
                <a:solidFill>
                  <a:srgbClr val="002060"/>
                </a:solidFill>
                <a:latin typeface="+mn-lt"/>
              </a:rPr>
              <a:t>в 100 раз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 токсичнее этанола !!!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имеет неприятный запах.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негативно воздействует на кожу.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раздражающее воздействие на глаза и дыхательные пути,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при кратком воздействии больших концентраций паров вызывает головную боль,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угнетающее действие на ЦНС,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воздействие на уровне, значительно превышающем ПДК вызывает потерю сознания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.</a:t>
            </a:r>
            <a:endParaRPr lang="ru-RU" sz="2200" dirty="0"/>
          </a:p>
        </p:txBody>
      </p:sp>
      <p:pic>
        <p:nvPicPr>
          <p:cNvPr id="21510" name="Picture 2" descr="C:\Users\Пользователь\Desktop\Isopropanol-3D-vdW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1582738"/>
            <a:ext cx="21240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 descr="http://im0-tub-ru.yandex.net/i?id=679442113-6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47638"/>
            <a:ext cx="148748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75771" y="986971"/>
          <a:ext cx="7926669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Заголовок 1"/>
          <p:cNvSpPr txBox="1">
            <a:spLocks/>
          </p:cNvSpPr>
          <p:nvPr/>
        </p:nvSpPr>
        <p:spPr bwMode="auto">
          <a:xfrm>
            <a:off x="3646488" y="5538788"/>
            <a:ext cx="4752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</a:rPr>
              <a:t>ГОСТ 12.1.007</a:t>
            </a:r>
          </a:p>
        </p:txBody>
      </p:sp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>
          <a:xfrm>
            <a:off x="3419475" y="274638"/>
            <a:ext cx="4752975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КЛАССЫ 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7063" y="1430338"/>
            <a:ext cx="1841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025" y="625475"/>
            <a:ext cx="8286750" cy="32940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35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Компания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«М.К. Асептика» была основана в 1999 году, как компания по производству одноразовых влажных салфеток, пропитанных лекарственными средствами. </a:t>
            </a:r>
          </a:p>
          <a:p>
            <a:pPr indent="3635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На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сегодняшний день ООО «М.К. Асептика» является одной из крупнейших европейских компаний-производителей медицинских, гигиенических и косметических  изделий в индивидуальной упаковке.</a:t>
            </a:r>
          </a:p>
          <a:p>
            <a:pPr indent="3635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Производство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ООО «М.К. Асептика» оснащено самым современным европейским оборудованием и постоянно модернизируется. Система менеджмента качества соответствует требованиям ГОСТ Р ИСО 9001–2008 (ИСО 9001:2008)</a:t>
            </a:r>
            <a:r>
              <a:rPr lang="en-US" sz="1600" dirty="0">
                <a:solidFill>
                  <a:srgbClr val="002060"/>
                </a:solidFill>
                <a:latin typeface="Calibri"/>
                <a:cs typeface="+mn-cs"/>
              </a:rPr>
              <a:t>.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 Компания </a:t>
            </a:r>
            <a:r>
              <a:rPr lang="ru-RU" sz="1600" dirty="0" err="1">
                <a:solidFill>
                  <a:srgbClr val="002060"/>
                </a:solidFill>
                <a:latin typeface="Calibri"/>
                <a:cs typeface="+mn-cs"/>
              </a:rPr>
              <a:t>устехнический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аудит,  аудит по охране труда и социальный аудит по заказу компаний «</a:t>
            </a:r>
            <a:r>
              <a:rPr lang="ru-RU" sz="1600" dirty="0" err="1">
                <a:solidFill>
                  <a:srgbClr val="002060"/>
                </a:solidFill>
                <a:latin typeface="Calibri"/>
                <a:cs typeface="+mn-cs"/>
              </a:rPr>
              <a:t>L’Oreal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» и «</a:t>
            </a:r>
            <a:r>
              <a:rPr lang="ru-RU" sz="1600" dirty="0" err="1">
                <a:solidFill>
                  <a:srgbClr val="002060"/>
                </a:solidFill>
                <a:latin typeface="Calibri"/>
                <a:cs typeface="+mn-cs"/>
              </a:rPr>
              <a:t>М</a:t>
            </a:r>
            <a:r>
              <a:rPr lang="ru-RU" sz="1600" dirty="0" err="1">
                <a:solidFill>
                  <a:srgbClr val="002060"/>
                </a:solidFill>
                <a:latin typeface="Calibri"/>
                <a:cs typeface="+mn-cs"/>
              </a:rPr>
              <a:t>пешно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 прошла ряд аудитов со стороны международных компаний INTERTEK и </a:t>
            </a:r>
            <a:r>
              <a:rPr lang="en-US" sz="1600" dirty="0">
                <a:solidFill>
                  <a:srgbClr val="002060"/>
                </a:solidFill>
                <a:latin typeface="Calibri"/>
                <a:cs typeface="+mn-cs"/>
              </a:rPr>
              <a:t>Bureau </a:t>
            </a:r>
            <a:r>
              <a:rPr lang="en-US" sz="1600" dirty="0" err="1">
                <a:solidFill>
                  <a:srgbClr val="002060"/>
                </a:solidFill>
                <a:latin typeface="Calibri"/>
                <a:cs typeface="+mn-cs"/>
              </a:rPr>
              <a:t>Veritas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: </a:t>
            </a:r>
            <a:r>
              <a:rPr lang="ru-RU" sz="1600" dirty="0" err="1">
                <a:solidFill>
                  <a:srgbClr val="002060"/>
                </a:solidFill>
                <a:latin typeface="Calibri"/>
                <a:cs typeface="+mn-cs"/>
              </a:rPr>
              <a:t>акдоналдс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».	</a:t>
            </a:r>
          </a:p>
          <a:p>
            <a:pPr indent="3635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Производственные </a:t>
            </a:r>
            <a:r>
              <a:rPr lang="ru-RU" sz="1600" dirty="0">
                <a:solidFill>
                  <a:srgbClr val="002060"/>
                </a:solidFill>
                <a:latin typeface="Calibri"/>
                <a:cs typeface="+mn-cs"/>
              </a:rPr>
              <a:t>мощности компании позволяют выпускать более 420 млн. единиц продукции в год.</a:t>
            </a:r>
          </a:p>
        </p:txBody>
      </p:sp>
      <p:sp>
        <p:nvSpPr>
          <p:cNvPr id="5124" name="Заголовок 1"/>
          <p:cNvSpPr txBox="1">
            <a:spLocks/>
          </p:cNvSpPr>
          <p:nvPr/>
        </p:nvSpPr>
        <p:spPr bwMode="auto">
          <a:xfrm>
            <a:off x="4630738" y="114300"/>
            <a:ext cx="36004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</a:rPr>
              <a:t>О КОМПАНИИ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463" y="3919538"/>
            <a:ext cx="1614487" cy="217963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50" y="3919538"/>
            <a:ext cx="1603375" cy="217963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8313" y="3921125"/>
            <a:ext cx="1465262" cy="21637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775" y="3917950"/>
            <a:ext cx="1804988" cy="216693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958975" y="230188"/>
            <a:ext cx="6061075" cy="561975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Классы опасности спиртов 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481138" y="1248228"/>
          <a:ext cx="6444341" cy="326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6" name="Picture 2" descr="File:Diaphragmatic breathing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0225"/>
            <a:ext cx="2443163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350" y="1155700"/>
            <a:ext cx="6518275" cy="2046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b="1" dirty="0">
                <a:solidFill>
                  <a:srgbClr val="0070C0"/>
                </a:solidFill>
                <a:latin typeface="+mn-lt"/>
                <a:cs typeface="+mn-cs"/>
              </a:rPr>
              <a:t>ФЕРАКРИЛ </a:t>
            </a:r>
            <a:r>
              <a:rPr lang="ru-RU" sz="3500" b="1" dirty="0">
                <a:solidFill>
                  <a:srgbClr val="0070C0"/>
                </a:solidFill>
                <a:latin typeface="+mn-lt"/>
                <a:cs typeface="+mn-cs"/>
              </a:rPr>
              <a:t>– железная соль полиакриловой кислоты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/>
              <a:t>(CH</a:t>
            </a:r>
            <a:r>
              <a:rPr lang="ru-RU" sz="2500" b="1" baseline="-25000" dirty="0"/>
              <a:t>2</a:t>
            </a:r>
            <a:r>
              <a:rPr lang="ru-RU" sz="2500" b="1" dirty="0"/>
              <a:t>—CHCOOH)</a:t>
            </a:r>
            <a:r>
              <a:rPr lang="ru-RU" sz="2500" b="1" baseline="-25000" dirty="0"/>
              <a:t>m</a:t>
            </a:r>
            <a:r>
              <a:rPr lang="ru-RU" sz="2500" b="1" dirty="0"/>
              <a:t> — (CH</a:t>
            </a:r>
            <a:r>
              <a:rPr lang="ru-RU" sz="2500" b="1" baseline="-25000" dirty="0"/>
              <a:t>2</a:t>
            </a:r>
            <a:r>
              <a:rPr lang="ru-RU" sz="2500" b="1" dirty="0"/>
              <a:t>CHCOOFe</a:t>
            </a:r>
            <a:r>
              <a:rPr lang="ru-RU" sz="2500" b="1" baseline="30000" dirty="0"/>
              <a:t>x</a:t>
            </a:r>
            <a:r>
              <a:rPr lang="ru-RU" sz="2500" b="1" baseline="-25000" dirty="0"/>
              <a:t>1/x</a:t>
            </a:r>
            <a:r>
              <a:rPr lang="ru-RU" sz="2500" b="1" dirty="0"/>
              <a:t>)</a:t>
            </a:r>
            <a:r>
              <a:rPr lang="ru-RU" sz="2500" b="1" baseline="-25000" dirty="0"/>
              <a:t>n</a:t>
            </a:r>
            <a:endParaRPr lang="ru-RU" sz="25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335088" y="274638"/>
            <a:ext cx="6837362" cy="561975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002060"/>
                </a:solidFill>
              </a:rPr>
              <a:t> ОСТАНОВКА КРОВОТЕЧЕНИЯ ИЗ РАН</a:t>
            </a:r>
          </a:p>
        </p:txBody>
      </p:sp>
      <p:pic>
        <p:nvPicPr>
          <p:cNvPr id="24580" name="Picture 2" descr="File:Hydrogen-peroxide-3D-balls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338" y="3529013"/>
            <a:ext cx="18034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 descr="File:6-Aminocaproic acid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4483100"/>
            <a:ext cx="333692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Прямоугольник 2"/>
          <p:cNvSpPr>
            <a:spLocks noChangeArrowheads="1"/>
          </p:cNvSpPr>
          <p:nvPr/>
        </p:nvSpPr>
        <p:spPr bwMode="auto">
          <a:xfrm>
            <a:off x="3792538" y="3529013"/>
            <a:ext cx="3365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/>
              <a:t>Перекись водорода</a:t>
            </a:r>
          </a:p>
        </p:txBody>
      </p:sp>
      <p:sp>
        <p:nvSpPr>
          <p:cNvPr id="24583" name="Прямоугольник 8"/>
          <p:cNvSpPr>
            <a:spLocks noChangeArrowheads="1"/>
          </p:cNvSpPr>
          <p:nvPr/>
        </p:nvSpPr>
        <p:spPr bwMode="auto">
          <a:xfrm>
            <a:off x="3944938" y="4856163"/>
            <a:ext cx="3365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/>
              <a:t>Аминокапроновая кислота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9538" y="1295400"/>
            <a:ext cx="4808537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ФЕРАКРИЛ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(железная соль полиакриловой кислоты) – </a:t>
            </a:r>
            <a:r>
              <a:rPr lang="ru-RU" sz="2000" b="1" dirty="0" err="1">
                <a:solidFill>
                  <a:srgbClr val="002060"/>
                </a:solidFill>
                <a:latin typeface="+mn-lt"/>
                <a:cs typeface="+mn-cs"/>
              </a:rPr>
              <a:t>гемостатическое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 средство местного применения с умеренным </a:t>
            </a:r>
            <a:r>
              <a:rPr lang="ru-RU" sz="2000" b="1" dirty="0" err="1">
                <a:solidFill>
                  <a:srgbClr val="002060"/>
                </a:solidFill>
                <a:latin typeface="+mn-lt"/>
                <a:cs typeface="+mn-cs"/>
              </a:rPr>
              <a:t>местноанестезирующим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 действием. Обеспечивает  эффективный гемостаз преимущественно при капиллярном  кровотечении.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Не имеет противопоказаний к применению.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Размерный ряд: 135*185 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Срок годности: 2 года</a:t>
            </a:r>
          </a:p>
        </p:txBody>
      </p:sp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1576388" y="130175"/>
            <a:ext cx="6624637" cy="56197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 САЛФЕТКА КРОВООСТАНАВЛИВАЮЩАЯ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1628775"/>
            <a:ext cx="1731962" cy="1368425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pic>
        <p:nvPicPr>
          <p:cNvPr id="25605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23087" r="30431" b="32964"/>
          <a:stretch>
            <a:fillRect/>
          </a:stretch>
        </p:blipFill>
        <p:spPr bwMode="auto">
          <a:xfrm>
            <a:off x="6443663" y="981075"/>
            <a:ext cx="2055812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" descr="http://cfile30.uf.tistory.com/image/231A1E445292FE172B65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025" y="3211513"/>
            <a:ext cx="33337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00" y="808038"/>
            <a:ext cx="5834063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САНГВИРИТРИН – уникальный </a:t>
            </a:r>
            <a:r>
              <a:rPr lang="ru-RU" sz="2000" b="1" i="1" dirty="0" err="1">
                <a:solidFill>
                  <a:srgbClr val="002060"/>
                </a:solidFill>
                <a:latin typeface="+mn-lt"/>
                <a:cs typeface="+mn-cs"/>
              </a:rPr>
              <a:t>гипоаллергенный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 растительный антисептик получаемый из растения </a:t>
            </a:r>
            <a:r>
              <a:rPr lang="ru-RU" sz="2000" b="1" dirty="0" err="1">
                <a:solidFill>
                  <a:srgbClr val="002060"/>
                </a:solidFill>
                <a:latin typeface="+mn-lt"/>
                <a:cs typeface="+mn-cs"/>
              </a:rPr>
              <a:t>Маклеи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 сердцевидной (</a:t>
            </a:r>
            <a:r>
              <a:rPr lang="en-US" sz="2000" b="1" dirty="0" err="1">
                <a:solidFill>
                  <a:srgbClr val="002060"/>
                </a:solidFill>
                <a:latin typeface="+mn-lt"/>
                <a:cs typeface="+mn-cs"/>
              </a:rPr>
              <a:t>Macleya</a:t>
            </a:r>
            <a:r>
              <a:rPr lang="en-US" sz="20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n-lt"/>
                <a:cs typeface="+mn-cs"/>
              </a:rPr>
              <a:t>cordata</a:t>
            </a:r>
            <a:r>
              <a:rPr lang="en-US" sz="2000" b="1" dirty="0">
                <a:solidFill>
                  <a:srgbClr val="002060"/>
                </a:solidFill>
                <a:latin typeface="+mn-lt"/>
                <a:cs typeface="+mn-cs"/>
              </a:rPr>
              <a:t> Will. L.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Применяется для лечения и профилактики :  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инфекционных заболеваний кожи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слизистых оболочек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первичной  обработки травматических  повреждений  кожи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поверхностных ожогов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-    санации ран перед перевязкой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лечения герпеса Симплекса (1 и 2 тип)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Антисептическая обработка кожи лица и рук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Может быть использован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даже у новорожденных детей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!</a:t>
            </a:r>
            <a:endParaRPr lang="ru-RU" sz="20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3608388" y="231775"/>
            <a:ext cx="4752975" cy="561975"/>
          </a:xfrm>
        </p:spPr>
        <p:txBody>
          <a:bodyPr/>
          <a:lstStyle/>
          <a:p>
            <a:pPr eaLnBrk="1" hangingPunct="1"/>
            <a:r>
              <a:rPr lang="ru-RU" altLang="ru-RU" sz="3700" b="1" smtClean="0">
                <a:solidFill>
                  <a:srgbClr val="002060"/>
                </a:solidFill>
              </a:rPr>
              <a:t>САНГВИРИТРИН</a:t>
            </a:r>
          </a:p>
        </p:txBody>
      </p:sp>
      <p:pic>
        <p:nvPicPr>
          <p:cNvPr id="26628" name="Picture 2" descr="http://im6-tub-ru.yandex.net/i?id=399681688-28-72&amp;n=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85863"/>
            <a:ext cx="1924050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http://im6-tub-ru.yandex.net/i?id=121929575-23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4078288"/>
            <a:ext cx="25685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888" y="1031875"/>
            <a:ext cx="6230937" cy="31702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САЛФЕТКА С САНГВИРИТРИНОМ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АНТИСЕПТИЧЕСКАЯ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пропитана 0,2% водно-спиртовым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раствором </a:t>
            </a:r>
            <a:r>
              <a:rPr lang="ru-RU" sz="2500" b="1" dirty="0" err="1">
                <a:solidFill>
                  <a:srgbClr val="002060"/>
                </a:solidFill>
                <a:latin typeface="+mn-lt"/>
                <a:cs typeface="+mn-cs"/>
              </a:rPr>
              <a:t>сангвиритрина</a:t>
            </a: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5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Размерный ряд: 135*185 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5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Срок годности: 3 </a:t>
            </a:r>
            <a:r>
              <a:rPr lang="ru-RU" sz="2500" b="1" dirty="0">
                <a:solidFill>
                  <a:srgbClr val="002060"/>
                </a:solidFill>
                <a:latin typeface="+mn-lt"/>
                <a:cs typeface="+mn-cs"/>
              </a:rPr>
              <a:t>года</a:t>
            </a:r>
            <a:endParaRPr lang="ru-RU" sz="25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1425575" y="215900"/>
            <a:ext cx="7632700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САЛФЕТКА АНТИСЕПТИЧЕСКАЯ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588" y="1274763"/>
            <a:ext cx="2330450" cy="181610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pic>
        <p:nvPicPr>
          <p:cNvPr id="27653" name="Picture 2" descr="http://im8-tub-ru.yandex.net/i?id=152977667-4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4294188"/>
            <a:ext cx="21844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2" descr="http://bloknot-voronezh.ru/thumb/350x0xcut/upload/iblock/464/2053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9" t="10628" r="19617" b="25867"/>
          <a:stretch>
            <a:fillRect/>
          </a:stretch>
        </p:blipFill>
        <p:spPr bwMode="auto">
          <a:xfrm>
            <a:off x="2727325" y="4297363"/>
            <a:ext cx="18192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4" descr="http://www.moy-vrach.ru/img/gallery1/ssadin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3" y="4297363"/>
            <a:ext cx="108902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6" descr="http://static2.aif.ru/public/dontknow/big/513/da51e350898546dbafd0fd2d19540e44.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5" y="4289425"/>
            <a:ext cx="2192338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750" y="977900"/>
            <a:ext cx="5784850" cy="5156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</a:rPr>
              <a:t>САЛФЕТКА </a:t>
            </a:r>
            <a:r>
              <a:rPr lang="ru-RU" sz="2300" b="1" dirty="0">
                <a:solidFill>
                  <a:srgbClr val="002060"/>
                </a:solidFill>
              </a:rPr>
              <a:t>С ЙОДОВИДОНОМ АНТИСЕПТИЧЕСКАЯ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  <a:cs typeface="+mn-cs"/>
              </a:rPr>
              <a:t>ЙОДОВИДОН – это антисептическое, дезинфицирующее средство с широким спектром противомикробного действия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  <a:cs typeface="+mn-cs"/>
              </a:rPr>
              <a:t>Раствор </a:t>
            </a:r>
            <a:r>
              <a:rPr lang="ru-RU" sz="2300" b="1" dirty="0" err="1">
                <a:solidFill>
                  <a:srgbClr val="002060"/>
                </a:solidFill>
                <a:latin typeface="+mn-lt"/>
                <a:cs typeface="+mn-cs"/>
              </a:rPr>
              <a:t>йодовидона</a:t>
            </a:r>
            <a:endParaRPr lang="ru-RU" sz="23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  <a:cs typeface="+mn-cs"/>
              </a:rPr>
              <a:t>- не оказывает раздражающего действия,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  <a:cs typeface="+mn-cs"/>
              </a:rPr>
              <a:t>- не впитывается кожей и слизистыми,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  <a:cs typeface="+mn-cs"/>
              </a:rPr>
              <a:t>- образует защитную пленку на их поверхности.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</a:rPr>
              <a:t>Размерный </a:t>
            </a:r>
            <a:r>
              <a:rPr lang="ru-RU" sz="2300" b="1" dirty="0">
                <a:solidFill>
                  <a:srgbClr val="002060"/>
                </a:solidFill>
                <a:latin typeface="+mn-lt"/>
              </a:rPr>
              <a:t>ряд: 135*185 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2060"/>
                </a:solidFill>
                <a:latin typeface="+mn-lt"/>
              </a:rPr>
              <a:t>Срок годности: 2 </a:t>
            </a:r>
            <a:r>
              <a:rPr lang="ru-RU" sz="2300" b="1" dirty="0">
                <a:solidFill>
                  <a:srgbClr val="002060"/>
                </a:solidFill>
                <a:latin typeface="+mn-lt"/>
              </a:rPr>
              <a:t>года</a:t>
            </a:r>
            <a:endParaRPr lang="ru-RU" sz="23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2497138" y="201613"/>
            <a:ext cx="6067425" cy="561975"/>
          </a:xfrm>
        </p:spPr>
        <p:txBody>
          <a:bodyPr/>
          <a:lstStyle/>
          <a:p>
            <a:pPr eaLnBrk="1" hangingPunct="1"/>
            <a:r>
              <a:rPr lang="ru-RU" altLang="ru-RU" sz="3000" b="1" smtClean="0">
                <a:solidFill>
                  <a:srgbClr val="002060"/>
                </a:solidFill>
              </a:rPr>
              <a:t>САЛФЕТКА АНТИСЕПТИЧЕСКАЯ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848100"/>
            <a:ext cx="2298700" cy="1789113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138" y="1733550"/>
            <a:ext cx="2298700" cy="1792288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963" y="2713038"/>
            <a:ext cx="2298700" cy="178911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sp>
        <p:nvSpPr>
          <p:cNvPr id="28679" name="Прямоугольник 2"/>
          <p:cNvSpPr>
            <a:spLocks noChangeArrowheads="1"/>
          </p:cNvSpPr>
          <p:nvPr/>
        </p:nvSpPr>
        <p:spPr bwMode="auto">
          <a:xfrm>
            <a:off x="6203950" y="998538"/>
            <a:ext cx="16319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500" b="1">
                <a:hlinkClick r:id="rId3" action="ppaction://hlinkfile" tooltip="Углерод"/>
              </a:rPr>
              <a:t>C</a:t>
            </a:r>
            <a:r>
              <a:rPr lang="ru-RU" altLang="ru-RU" sz="2500" baseline="-25000"/>
              <a:t>6</a:t>
            </a:r>
            <a:r>
              <a:rPr lang="ru-RU" altLang="ru-RU" sz="2500" b="1">
                <a:hlinkClick r:id="rId4" action="ppaction://hlinkfile" tooltip="Водород"/>
              </a:rPr>
              <a:t>H</a:t>
            </a:r>
            <a:r>
              <a:rPr lang="ru-RU" altLang="ru-RU" sz="2500" baseline="-25000"/>
              <a:t>9</a:t>
            </a:r>
            <a:r>
              <a:rPr lang="ru-RU" altLang="ru-RU" sz="2500" b="1">
                <a:hlinkClick r:id="rId5" action="ppaction://hlinkfile" tooltip="Иод"/>
              </a:rPr>
              <a:t>I</a:t>
            </a:r>
            <a:r>
              <a:rPr lang="ru-RU" altLang="ru-RU" sz="2500" baseline="-25000"/>
              <a:t>2</a:t>
            </a:r>
            <a:r>
              <a:rPr lang="ru-RU" altLang="ru-RU" sz="2500" b="1">
                <a:hlinkClick r:id="rId6" action="ppaction://hlinkfile" tooltip="Азот"/>
              </a:rPr>
              <a:t>N</a:t>
            </a:r>
            <a:r>
              <a:rPr lang="ru-RU" altLang="ru-RU" sz="2500" b="1">
                <a:hlinkClick r:id="rId7" action="ppaction://hlinkfile" tooltip="Кислород"/>
              </a:rPr>
              <a:t>O</a:t>
            </a:r>
            <a:r>
              <a:rPr lang="ru-RU" altLang="ru-RU" sz="2500" baseline="30000"/>
              <a:t> </a:t>
            </a:r>
            <a:endParaRPr lang="ru-RU" altLang="ru-RU" sz="2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913" y="995363"/>
            <a:ext cx="5648325" cy="50625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САЛФЕТКА С РЕЗОРЦИНОМ ПРОТИВОГРИБКОВАЯ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Резорцин – противомикробное средство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9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Салфетки пропитанные 2% водно-спиртовым раствором резорцина, </a:t>
            </a:r>
            <a:r>
              <a:rPr lang="ru-RU" sz="1900" b="1" dirty="0" err="1">
                <a:solidFill>
                  <a:srgbClr val="002060"/>
                </a:solidFill>
                <a:latin typeface="+mn-lt"/>
                <a:cs typeface="+mn-cs"/>
              </a:rPr>
              <a:t>предназначе-ны</a:t>
            </a: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для профилактики и лечения заболеваний кожи (экзема, себорея, грибковые поражения, зуд) и применяются:                         </a:t>
            </a:r>
            <a:b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</a:b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  в клинических и поликлинических условиях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  в дорожных условиях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  в полевых условиях и быту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  в спортклубах  бассейнах,  банях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  в школьных и дошкольных учреждениях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      -  на производственных предприятиях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9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Размерный ряд: 135*185 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Срок годности: 3 </a:t>
            </a:r>
            <a:r>
              <a:rPr lang="ru-RU" sz="1900" b="1" dirty="0">
                <a:solidFill>
                  <a:srgbClr val="002060"/>
                </a:solidFill>
                <a:latin typeface="+mn-lt"/>
                <a:cs typeface="+mn-cs"/>
              </a:rPr>
              <a:t>года</a:t>
            </a:r>
            <a:endParaRPr lang="ru-RU" sz="19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1639888" y="274638"/>
            <a:ext cx="6851650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САЛФЕТКА ПРОТИВОГРИБКОВАЯ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525" y="1125538"/>
            <a:ext cx="2447925" cy="1906587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</p:pic>
      <p:pic>
        <p:nvPicPr>
          <p:cNvPr id="29701" name="Picture 2" descr="http://www.chayka-sport.ru/uploads/images/basseyn-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3286125"/>
            <a:ext cx="31003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00" y="865188"/>
            <a:ext cx="5102225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Вся продукция компании «М.К. Асептика» отличается легкостью и удобством применения, высоким качеством и потребительским спросом. Это подтверждают многочисленные дипломы, грамоты и награды, последние из которых: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Независимая премия Товар Года-2011 в номинации «Абсолютный лидер в сфере выпуска одноразовых асептических салфеток и за выдающиеся заслуги в деле сохранения здоровья нации».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Национальная премия Торгово-Промышленной палаты РФ в области предпринимательской деятельности «ЗОЛОТОЙ МЕРКУРИЙ» лучшему малому предприятию в сфере потребительской продукции.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  <a:latin typeface="+mn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Премия «Московское качество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»-2012 в номинации «Производство продукции производственно-технического назначения».</a:t>
            </a:r>
            <a:endParaRPr lang="ru-RU" sz="16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30723" name="Заголовок 1"/>
          <p:cNvSpPr txBox="1">
            <a:spLocks/>
          </p:cNvSpPr>
          <p:nvPr/>
        </p:nvSpPr>
        <p:spPr bwMode="auto">
          <a:xfrm>
            <a:off x="3594100" y="158750"/>
            <a:ext cx="4752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000" b="1">
                <a:solidFill>
                  <a:srgbClr val="002060"/>
                </a:solidFill>
                <a:latin typeface="Calibri" pitchFamily="34" charset="0"/>
              </a:rPr>
              <a:t>НАШИ НАГРАДЫ</a:t>
            </a:r>
          </a:p>
        </p:txBody>
      </p:sp>
      <p:grpSp>
        <p:nvGrpSpPr>
          <p:cNvPr id="30724" name="Группа 4"/>
          <p:cNvGrpSpPr>
            <a:grpSpLocks/>
          </p:cNvGrpSpPr>
          <p:nvPr/>
        </p:nvGrpSpPr>
        <p:grpSpPr bwMode="auto">
          <a:xfrm>
            <a:off x="5165725" y="706438"/>
            <a:ext cx="3065463" cy="5300662"/>
            <a:chOff x="4963626" y="465057"/>
            <a:chExt cx="3173899" cy="5486767"/>
          </a:xfrm>
        </p:grpSpPr>
        <p:pic>
          <p:nvPicPr>
            <p:cNvPr id="30725" name="Picture 10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2711" y="4176854"/>
              <a:ext cx="644814" cy="90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6" name="Picture 12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5288" y="2692246"/>
              <a:ext cx="1044134" cy="78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Picture 6" descr="12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1153" y="2450275"/>
              <a:ext cx="899755" cy="1268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8" name="Picture 9"/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480" y="1240979"/>
              <a:ext cx="1012050" cy="799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9" name="Picture 10" descr="P7080442"/>
            <p:cNvPicPr>
              <a:picLocks noChangeAspect="1" noChangeArrowheads="1"/>
            </p:cNvPicPr>
            <p:nvPr/>
          </p:nvPicPr>
          <p:blipFill>
            <a:blip r:embed="rId6">
              <a:lum bright="12000" contras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1972" y="4047943"/>
              <a:ext cx="1053903" cy="141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0" name="Picture 6"/>
            <p:cNvPicPr preferRelativeResize="0"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0160" y="2914116"/>
              <a:ext cx="946360" cy="133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1" name="Picture 11"/>
            <p:cNvPicPr preferRelativeResize="0"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388" y="3906113"/>
              <a:ext cx="902740" cy="133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2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3626" y="3288992"/>
              <a:ext cx="1019715" cy="84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3" name="Picture 8" descr="merkur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071" y="4247055"/>
              <a:ext cx="848061" cy="83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4" name="Picture 9" descr="CCF08072010_0000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6434" y="1583129"/>
              <a:ext cx="990303" cy="1425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5" name="Picture 4"/>
            <p:cNvPicPr preferRelativeResize="0"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2762" y="2498208"/>
              <a:ext cx="891614" cy="1219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6" name="Picture 8"/>
            <p:cNvPicPr preferRelativeResize="0"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2034" y="1711797"/>
              <a:ext cx="741774" cy="1044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7" name="Picture 12"/>
            <p:cNvPicPr preferRelativeResize="0"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129" y="2899806"/>
              <a:ext cx="716026" cy="10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8" name="Picture 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3509" y="1302959"/>
              <a:ext cx="757644" cy="160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9" name="Picture 15" descr="Untitled-4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1102" y="2257014"/>
              <a:ext cx="496713" cy="496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0" name="Picture 14" descr="10"/>
            <p:cNvPicPr preferRelativeResize="0"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6208" y="3084490"/>
              <a:ext cx="701056" cy="98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1" name="Picture 7"/>
            <p:cNvPicPr preferRelativeResize="0"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8142" y="3476734"/>
              <a:ext cx="839036" cy="1219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2" name="Picture 13"/>
            <p:cNvPicPr preferRelativeResize="0"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0772" y="1225550"/>
              <a:ext cx="1087331" cy="814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3" name="Picture 9"/>
            <p:cNvPicPr preferRelativeResize="0"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0182" y="1260629"/>
              <a:ext cx="602143" cy="90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4" name="Рисунок 3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0160" y="4843514"/>
              <a:ext cx="1118032" cy="1108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5" name="Picture 5" descr="Untitled-3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7136" y="465057"/>
              <a:ext cx="1092768" cy="1092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6" name="Picture 8" descr="Untitled-2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428" y="503397"/>
              <a:ext cx="1043826" cy="1015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7" name="Picture 11" descr="Untitled-1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5690" y="502728"/>
              <a:ext cx="1049670" cy="106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157163" y="1098550"/>
            <a:ext cx="6316662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</a:rPr>
              <a:t>На протяжении 13 лет компания «Асептика» плодотворно сотрудничает с ведущими ЛПУ, крупными фармацевтическими дистрибьюторами,  федеральными и региональными аптечными сетями. </a:t>
            </a:r>
          </a:p>
          <a:p>
            <a:pPr eaLnBrk="1" hangingPunct="1"/>
            <a:endParaRPr lang="ru-RU" altLang="ru-RU" sz="2400" b="1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</a:rPr>
              <a:t>Все это время, основой деятельности нашей компании являются ключевые ценности – забота, защита, здоровье, которые влияют на наш подход к делу, возлагая на нас ответственность за каждый наш продукт и услугу, побуждая нас к постоянному развитию и совершенствованию.</a:t>
            </a:r>
          </a:p>
        </p:txBody>
      </p:sp>
      <p:sp>
        <p:nvSpPr>
          <p:cNvPr id="31747" name="Заголовок 1"/>
          <p:cNvSpPr>
            <a:spLocks noGrp="1"/>
          </p:cNvSpPr>
          <p:nvPr>
            <p:ph type="title"/>
          </p:nvPr>
        </p:nvSpPr>
        <p:spPr>
          <a:xfrm>
            <a:off x="3419475" y="203200"/>
            <a:ext cx="4752975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НАШИ ПАРТНЕРЫ</a:t>
            </a:r>
          </a:p>
        </p:txBody>
      </p:sp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35777" r="17334" b="32111"/>
          <a:stretch>
            <a:fillRect/>
          </a:stretch>
        </p:blipFill>
        <p:spPr bwMode="auto">
          <a:xfrm>
            <a:off x="6689725" y="4094163"/>
            <a:ext cx="123190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11" descr="http://cs10244.vkontakte.ru/u139672720/a_333018a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0" b="19673"/>
          <a:stretch>
            <a:fillRect/>
          </a:stretch>
        </p:blipFill>
        <p:spPr bwMode="auto">
          <a:xfrm>
            <a:off x="6897688" y="5418138"/>
            <a:ext cx="9239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38" y="1096963"/>
            <a:ext cx="12303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1885950"/>
            <a:ext cx="8159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38" y="3344863"/>
            <a:ext cx="554037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Картинка 4 из 89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5" y="4683125"/>
            <a:ext cx="43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2" descr="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636838"/>
            <a:ext cx="1309687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58738" y="839788"/>
            <a:ext cx="6315075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462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На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протяжении 13 лет компания «М.К. Асептика» плодотворно сотрудничает со множеством компаний: с 2006 года с авиакомпаниями «Аэрофлот-Российские авиалинии» и «S7 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Airlines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», РЖД, сетевыми ресторанами и кафе (торговые марки: Макдоналдс,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КФС,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Якитория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Bocconcino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Пицца-Фабрика, Теремок,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Сбарро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Кантри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Чикен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Восточный Базар, ГУМ и пр.), косметическим концерном «Калина», Натура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Сиберика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торговой сетью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Metro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Cash&amp;Carry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, парфюмерно-косметической сетью  Иль Де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Ботэ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; аптечными сетями «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  <a:cs typeface="+mn-cs"/>
              </a:rPr>
              <a:t>Ригла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», «36,6», «А5» и многими другими. </a:t>
            </a:r>
          </a:p>
          <a:p>
            <a:pPr indent="17462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нашем активе плодотворное сотрудничество более чем с 580 известными отечественными и зарубежными брендами.</a:t>
            </a:r>
          </a:p>
          <a:p>
            <a:pPr indent="17462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Все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это время, основой деятельности нашей компании являются ключевые ценности – забота, защита, здоровье, которые влияют на наш подход к делу, возлагая на нас ответственность за каждый наш продукт и услугу, побуждая нас к постоянному развитию и совершенствованию.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	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+mn-cs"/>
              </a:rPr>
              <a:t>Мы всегда рады новым партнерам.</a:t>
            </a:r>
            <a:endParaRPr lang="en-US" b="1" dirty="0">
              <a:solidFill>
                <a:srgbClr val="00206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2771" name="Заголовок 1"/>
          <p:cNvSpPr txBox="1">
            <a:spLocks/>
          </p:cNvSpPr>
          <p:nvPr/>
        </p:nvSpPr>
        <p:spPr bwMode="auto">
          <a:xfrm>
            <a:off x="3752850" y="215900"/>
            <a:ext cx="4752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500" b="1">
                <a:solidFill>
                  <a:srgbClr val="002060"/>
                </a:solidFill>
                <a:latin typeface="Calibri" pitchFamily="34" charset="0"/>
              </a:rPr>
              <a:t>НАШИ ПАРТНЕРЫ</a:t>
            </a:r>
          </a:p>
        </p:txBody>
      </p:sp>
      <p:grpSp>
        <p:nvGrpSpPr>
          <p:cNvPr id="32772" name="Группа 3"/>
          <p:cNvGrpSpPr>
            <a:grpSpLocks/>
          </p:cNvGrpSpPr>
          <p:nvPr/>
        </p:nvGrpSpPr>
        <p:grpSpPr bwMode="auto">
          <a:xfrm>
            <a:off x="6481763" y="928688"/>
            <a:ext cx="1828800" cy="5194300"/>
            <a:chOff x="6542218" y="844950"/>
            <a:chExt cx="1858560" cy="5278499"/>
          </a:xfrm>
        </p:grpSpPr>
        <p:pic>
          <p:nvPicPr>
            <p:cNvPr id="32773" name="Picture 11" descr="http://cs10244.vkontakte.ru/u139672720/a_333018a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30" b="19673"/>
            <a:stretch>
              <a:fillRect/>
            </a:stretch>
          </p:blipFill>
          <p:spPr bwMode="auto">
            <a:xfrm>
              <a:off x="6818272" y="5674497"/>
              <a:ext cx="1306452" cy="44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4" name="Picture 9" descr="Картинка 4 из 89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7527" y="4984720"/>
              <a:ext cx="627942" cy="623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5" name="Picture 2" descr="http://www.utstravel.ru/img/progs/aeroflo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2218" y="844950"/>
              <a:ext cx="1858560" cy="47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6" name="Picture 4" descr="http://www.lainernv.ru/img/logo/s7airlines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0395" y="1382644"/>
              <a:ext cx="1462206" cy="52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7" name="Picture 6" descr="http://www.infovending.ru/wp-content/uploads/2011/01/19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75" b="29878"/>
            <a:stretch>
              <a:fillRect/>
            </a:stretch>
          </p:blipFill>
          <p:spPr bwMode="auto">
            <a:xfrm>
              <a:off x="6797951" y="1971619"/>
              <a:ext cx="1347095" cy="524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8" name="Picture 8" descr="http://www.frio.ru/Image/deystvit.chleny/Logo%20McD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02" b="7556"/>
            <a:stretch>
              <a:fillRect/>
            </a:stretch>
          </p:blipFill>
          <p:spPr bwMode="auto">
            <a:xfrm>
              <a:off x="6933579" y="2562968"/>
              <a:ext cx="1075839" cy="90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9" name="Picture 12" descr="http://www.fashiontime.ru/upload/iblock/1e9/772569s33384flogoldbw600h600w556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0731" y="4288307"/>
              <a:ext cx="641535" cy="62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0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655" y="3535709"/>
              <a:ext cx="797687" cy="686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8575" y="1098550"/>
            <a:ext cx="8253413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19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С 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момента своего создания, компания «М.К. Асептика» специализируется на производстве продукции медицинского и гигиенического назначения в индивидуальной упаковке, а также косметической продукции в упаковке-саше.</a:t>
            </a:r>
          </a:p>
          <a:p>
            <a:pPr indent="2619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Наряду 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с основной специализацией, компания «М.К. Асептика» предоставляет полный спектр услуг по производству продукции на контрактной основе </a:t>
            </a:r>
            <a:r>
              <a:rPr lang="en-US" sz="1600" b="1" dirty="0">
                <a:solidFill>
                  <a:srgbClr val="002060"/>
                </a:solidFill>
                <a:latin typeface="Calibri"/>
                <a:cs typeface="+mn-cs"/>
              </a:rPr>
              <a:t>(Private label)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: от разработки дизайна и эксклюзивной рецептуры до изготовления и доставки продукции на склад заказчика. </a:t>
            </a:r>
          </a:p>
          <a:p>
            <a:pPr indent="26193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Индивидуальный 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подход позволяет воплотить в реальность самые смелые задумки и фантазии заказчика.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2060"/>
              </a:solidFill>
              <a:latin typeface="Calibri"/>
              <a:cs typeface="+mn-cs"/>
            </a:endParaRPr>
          </a:p>
          <a:p>
            <a:pPr indent="2619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Контрактное 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производство развивается в нескольких направлениях :</a:t>
            </a:r>
          </a:p>
          <a:p>
            <a:pPr marL="174625" lvl="1" indent="-1746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производство </a:t>
            </a: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влажных салфеток различного назначения в индивидуальной упаковке</a:t>
            </a:r>
          </a:p>
          <a:p>
            <a:pPr marL="174625" lvl="1" indent="-1746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фасовка давальческого сырья в упаковку-саше</a:t>
            </a:r>
          </a:p>
          <a:p>
            <a:pPr marL="174625" lvl="1" indent="-1746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rgbClr val="002060"/>
                </a:solidFill>
                <a:latin typeface="Calibri"/>
                <a:cs typeface="+mn-cs"/>
              </a:rPr>
              <a:t>разработка нового продукта  </a:t>
            </a:r>
          </a:p>
        </p:txBody>
      </p:sp>
      <p:sp>
        <p:nvSpPr>
          <p:cNvPr id="6147" name="Заголовок 1"/>
          <p:cNvSpPr txBox="1">
            <a:spLocks/>
          </p:cNvSpPr>
          <p:nvPr/>
        </p:nvSpPr>
        <p:spPr bwMode="auto">
          <a:xfrm>
            <a:off x="2844800" y="246063"/>
            <a:ext cx="53562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700" b="1">
                <a:solidFill>
                  <a:srgbClr val="002060"/>
                </a:solidFill>
                <a:latin typeface="Calibri" pitchFamily="34" charset="0"/>
              </a:rPr>
              <a:t>КОНТРАКТНОЕ ПРОИЗВОДСТВО </a:t>
            </a:r>
            <a:r>
              <a:rPr lang="en-US" altLang="ru-RU" sz="2700" b="1">
                <a:solidFill>
                  <a:srgbClr val="002060"/>
                </a:solidFill>
                <a:latin typeface="Calibri" pitchFamily="34" charset="0"/>
              </a:rPr>
              <a:t>(Private Label)</a:t>
            </a:r>
            <a:endParaRPr lang="ru-RU" altLang="ru-RU" sz="27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6148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" y="4767263"/>
            <a:ext cx="8037513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784225" y="246063"/>
            <a:ext cx="7388225" cy="561975"/>
          </a:xfrm>
        </p:spPr>
        <p:txBody>
          <a:bodyPr/>
          <a:lstStyle/>
          <a:p>
            <a:r>
              <a:rPr lang="ru-RU" altLang="ru-RU" sz="5000" b="1" smtClean="0">
                <a:solidFill>
                  <a:srgbClr val="002060"/>
                </a:solidFill>
              </a:rPr>
              <a:t>Спасибо за внимание!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6"/>
          <a:stretch>
            <a:fillRect/>
          </a:stretch>
        </p:blipFill>
        <p:spPr bwMode="auto">
          <a:xfrm>
            <a:off x="1081088" y="987425"/>
            <a:ext cx="6253162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Прямоугольник 1"/>
          <p:cNvSpPr>
            <a:spLocks noChangeArrowheads="1"/>
          </p:cNvSpPr>
          <p:nvPr/>
        </p:nvSpPr>
        <p:spPr bwMode="auto">
          <a:xfrm>
            <a:off x="160338" y="923925"/>
            <a:ext cx="819943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1938"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Calibri" pitchFamily="34" charset="0"/>
              </a:rPr>
              <a:t>ООО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Calibri" pitchFamily="34" charset="0"/>
              </a:rPr>
              <a:t>«М.К. Асептика» - ведущий российский производитель салфеток в индивидуальной упаковке. </a:t>
            </a:r>
          </a:p>
          <a:p>
            <a:pPr indent="261938"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Ассортимент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:</a:t>
            </a:r>
          </a:p>
          <a:p>
            <a:pPr marL="174625" indent="-174625"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влажные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салфетки различного назначения, </a:t>
            </a:r>
          </a:p>
          <a:p>
            <a:pPr marL="174625" indent="-174625"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биологически активные перевязочные средства, </a:t>
            </a:r>
          </a:p>
          <a:p>
            <a:pPr marL="174625" indent="-174625"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повязки с 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</a:rPr>
              <a:t>наноструктурным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 покрытием серебра.</a:t>
            </a:r>
          </a:p>
          <a:p>
            <a:pPr indent="363538">
              <a:defRPr/>
            </a:pP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Научный 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партнер: Государственный центр перевязочных, шовных и полимерных материалов на базе Института хирургии им. А. В. Вишневского РАМН. 	</a:t>
            </a:r>
          </a:p>
        </p:txBody>
      </p:sp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2757488" y="158750"/>
            <a:ext cx="5545137" cy="561975"/>
          </a:xfrm>
        </p:spPr>
        <p:txBody>
          <a:bodyPr/>
          <a:lstStyle/>
          <a:p>
            <a:pPr eaLnBrk="1" hangingPunct="1"/>
            <a:r>
              <a:rPr lang="ru-RU" altLang="ru-RU" sz="3000" b="1" smtClean="0">
                <a:solidFill>
                  <a:srgbClr val="002060"/>
                </a:solidFill>
              </a:rPr>
              <a:t>МЕДИЦИНСКОЕ НАПРАВЛЕНИЕ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2150" y="3535363"/>
            <a:ext cx="2073275" cy="2382837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/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88" y="3535363"/>
            <a:ext cx="1935162" cy="2382837"/>
          </a:xfrm>
          <a:prstGeom prst="rect">
            <a:avLst/>
          </a:prstGeom>
          <a:ln w="3175">
            <a:solidFill>
              <a:schemeClr val="bg1">
                <a:lumMod val="65000"/>
              </a:schemeClr>
            </a:solidFill>
          </a:ln>
        </p:spPr>
      </p:pic>
      <p:pic>
        <p:nvPicPr>
          <p:cNvPr id="7174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535363"/>
            <a:ext cx="2252663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84350" y="754063"/>
            <a:ext cx="4752975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500" b="1" i="1" smtClean="0">
                <a:solidFill>
                  <a:srgbClr val="002060"/>
                </a:solidFill>
              </a:rPr>
              <a:t>АСЕПТИКА</a:t>
            </a:r>
          </a:p>
        </p:txBody>
      </p:sp>
      <p:grpSp>
        <p:nvGrpSpPr>
          <p:cNvPr id="8195" name="Группа 13"/>
          <p:cNvGrpSpPr>
            <a:grpSpLocks/>
          </p:cNvGrpSpPr>
          <p:nvPr/>
        </p:nvGrpSpPr>
        <p:grpSpPr bwMode="auto">
          <a:xfrm>
            <a:off x="6757988" y="377825"/>
            <a:ext cx="1495425" cy="1366838"/>
            <a:chOff x="5117806" y="1493363"/>
            <a:chExt cx="2088232" cy="1864251"/>
          </a:xfrm>
        </p:grpSpPr>
        <p:pic>
          <p:nvPicPr>
            <p:cNvPr id="8200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836"/>
            <a:stretch>
              <a:fillRect/>
            </a:stretch>
          </p:blipFill>
          <p:spPr bwMode="auto">
            <a:xfrm>
              <a:off x="5117806" y="1493363"/>
              <a:ext cx="2088232" cy="127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TextBox 11"/>
            <p:cNvSpPr txBox="1">
              <a:spLocks noChangeArrowheads="1"/>
            </p:cNvSpPr>
            <p:nvPr/>
          </p:nvSpPr>
          <p:spPr bwMode="auto">
            <a:xfrm>
              <a:off x="6069555" y="2772987"/>
              <a:ext cx="184736" cy="584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3200" b="1">
                <a:solidFill>
                  <a:srgbClr val="002060"/>
                </a:solidFill>
              </a:endParaRPr>
            </a:p>
          </p:txBody>
        </p:sp>
      </p:grpSp>
      <p:sp>
        <p:nvSpPr>
          <p:cNvPr id="8196" name="Прямоугольник 1"/>
          <p:cNvSpPr>
            <a:spLocks noChangeArrowheads="1"/>
          </p:cNvSpPr>
          <p:nvPr/>
        </p:nvSpPr>
        <p:spPr bwMode="auto">
          <a:xfrm>
            <a:off x="1454150" y="1744663"/>
            <a:ext cx="584676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/>
              <a:t>(от греч. а — отрицательная частица и septikos — гнойный, вызывающий нагноение) комплекс мероприятий, направленных на предупреждение попадания микробов в рану.</a:t>
            </a:r>
          </a:p>
        </p:txBody>
      </p:sp>
      <p:sp>
        <p:nvSpPr>
          <p:cNvPr id="8197" name="Прямоугольник 5"/>
          <p:cNvSpPr>
            <a:spLocks noChangeArrowheads="1"/>
          </p:cNvSpPr>
          <p:nvPr/>
        </p:nvSpPr>
        <p:spPr bwMode="auto">
          <a:xfrm>
            <a:off x="1408113" y="3913188"/>
            <a:ext cx="55356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/>
              <a:t>Эрнст фон Бергман, немецкий хирург -</a:t>
            </a:r>
          </a:p>
          <a:p>
            <a:pPr algn="ctr" eaLnBrk="1" hangingPunct="1"/>
            <a:r>
              <a:rPr lang="ru-RU" altLang="ru-RU" sz="2600" b="1"/>
              <a:t>основатель асептики.</a:t>
            </a:r>
          </a:p>
        </p:txBody>
      </p:sp>
      <p:pic>
        <p:nvPicPr>
          <p:cNvPr id="8198" name="Picture 4" descr="http://im8-tub-ru.yandex.net/i?id=37088325-32-72&amp;n=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363" y="263525"/>
            <a:ext cx="1220787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Пользователь\Desktop\ПРЕЗЕНТАЦИЯ\275px-Pseudomonas[1]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3138" y="4451350"/>
            <a:ext cx="22304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33375" y="923925"/>
            <a:ext cx="79200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>
                <a:latin typeface="Calibri" pitchFamily="34" charset="0"/>
              </a:rPr>
              <a:t>	</a:t>
            </a:r>
          </a:p>
          <a:p>
            <a:pPr algn="ctr" eaLnBrk="1" hangingPunct="1"/>
            <a:endParaRPr lang="ru-RU" altLang="ru-RU" sz="1600" b="1">
              <a:latin typeface="Calibri" pitchFamily="34" charset="0"/>
            </a:endParaRPr>
          </a:p>
          <a:p>
            <a:pPr algn="ctr" eaLnBrk="1" hangingPunct="1"/>
            <a:endParaRPr lang="ru-RU" altLang="ru-RU" sz="1600" b="1">
              <a:latin typeface="Calibri" pitchFamily="34" charset="0"/>
            </a:endParaRPr>
          </a:p>
        </p:txBody>
      </p:sp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1743075" y="334963"/>
            <a:ext cx="4752975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АНТИСЕПТИКА</a:t>
            </a:r>
          </a:p>
        </p:txBody>
      </p:sp>
      <p:grpSp>
        <p:nvGrpSpPr>
          <p:cNvPr id="9220" name="Группа 13"/>
          <p:cNvGrpSpPr>
            <a:grpSpLocks/>
          </p:cNvGrpSpPr>
          <p:nvPr/>
        </p:nvGrpSpPr>
        <p:grpSpPr bwMode="auto">
          <a:xfrm>
            <a:off x="6757988" y="377825"/>
            <a:ext cx="1495425" cy="1366838"/>
            <a:chOff x="5117806" y="1493363"/>
            <a:chExt cx="2088232" cy="1864251"/>
          </a:xfrm>
        </p:grpSpPr>
        <p:pic>
          <p:nvPicPr>
            <p:cNvPr id="9224" name="Рисунок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836"/>
            <a:stretch>
              <a:fillRect/>
            </a:stretch>
          </p:blipFill>
          <p:spPr bwMode="auto">
            <a:xfrm>
              <a:off x="5117806" y="1493363"/>
              <a:ext cx="2088232" cy="127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TextBox 11"/>
            <p:cNvSpPr txBox="1">
              <a:spLocks noChangeArrowheads="1"/>
            </p:cNvSpPr>
            <p:nvPr/>
          </p:nvSpPr>
          <p:spPr bwMode="auto">
            <a:xfrm>
              <a:off x="6069555" y="2772987"/>
              <a:ext cx="184736" cy="584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3200" b="1">
                <a:solidFill>
                  <a:srgbClr val="002060"/>
                </a:solidFill>
              </a:endParaRPr>
            </a:p>
          </p:txBody>
        </p:sp>
      </p:grpSp>
      <p:sp>
        <p:nvSpPr>
          <p:cNvPr id="9221" name="Прямоугольник 3"/>
          <p:cNvSpPr>
            <a:spLocks noChangeArrowheads="1"/>
          </p:cNvSpPr>
          <p:nvPr/>
        </p:nvSpPr>
        <p:spPr bwMode="auto">
          <a:xfrm>
            <a:off x="536575" y="1333500"/>
            <a:ext cx="71850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700" b="1"/>
              <a:t>Антисептика</a:t>
            </a:r>
            <a:r>
              <a:rPr lang="ru-RU" altLang="ru-RU" sz="2700"/>
              <a:t> (лат. </a:t>
            </a:r>
            <a:r>
              <a:rPr lang="la-Latn" altLang="ru-RU" sz="2700" i="1"/>
              <a:t>anti</a:t>
            </a:r>
            <a:r>
              <a:rPr lang="ru-RU" altLang="ru-RU" sz="2700"/>
              <a:t> — против, </a:t>
            </a:r>
            <a:r>
              <a:rPr lang="ru-RU" altLang="ru-RU" sz="2700" i="1"/>
              <a:t>septicus</a:t>
            </a:r>
            <a:r>
              <a:rPr lang="ru-RU" altLang="ru-RU" sz="2700"/>
              <a:t> — гниение) — система мероприятий, направленных на уничтожение микроорганизмов в ране,  органах и тканях, а также в организме больного в целом.</a:t>
            </a:r>
          </a:p>
        </p:txBody>
      </p:sp>
      <p:sp>
        <p:nvSpPr>
          <p:cNvPr id="9222" name="Прямоугольник 4"/>
          <p:cNvSpPr>
            <a:spLocks noChangeArrowheads="1"/>
          </p:cNvSpPr>
          <p:nvPr/>
        </p:nvSpPr>
        <p:spPr bwMode="auto">
          <a:xfrm>
            <a:off x="2171700" y="4446588"/>
            <a:ext cx="60436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700"/>
              <a:t>Термин введён в 1750 г. английским хирургом Дж. Принглом</a:t>
            </a:r>
          </a:p>
        </p:txBody>
      </p:sp>
      <p:pic>
        <p:nvPicPr>
          <p:cNvPr id="9223" name="Picture 2" descr="http://dic.academic.ru/preview/17420637/pringl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88" y="3783013"/>
            <a:ext cx="1751012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394075" y="249238"/>
            <a:ext cx="4752975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СПИРТ ЭТИЛОВЫЙ</a:t>
            </a:r>
          </a:p>
        </p:txBody>
      </p:sp>
      <p:pic>
        <p:nvPicPr>
          <p:cNvPr id="10243" name="Picture 2" descr="C:\Users\Пользователь\Desktop\750px-Ethanol-3D-vdW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8138" y="1044575"/>
            <a:ext cx="255905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Прямоугольник 2"/>
          <p:cNvSpPr>
            <a:spLocks noChangeArrowheads="1"/>
          </p:cNvSpPr>
          <p:nvPr/>
        </p:nvSpPr>
        <p:spPr bwMode="auto">
          <a:xfrm>
            <a:off x="6092825" y="3041650"/>
            <a:ext cx="16017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000" b="1"/>
              <a:t>C</a:t>
            </a:r>
            <a:r>
              <a:rPr lang="ru-RU" altLang="ru-RU" sz="3000" b="1" baseline="-25000"/>
              <a:t>2</a:t>
            </a:r>
            <a:r>
              <a:rPr lang="ru-RU" altLang="ru-RU" sz="3000" b="1"/>
              <a:t>H</a:t>
            </a:r>
            <a:r>
              <a:rPr lang="ru-RU" altLang="ru-RU" sz="3000" b="1" baseline="-25000"/>
              <a:t>5</a:t>
            </a:r>
            <a:r>
              <a:rPr lang="ru-RU" altLang="ru-RU" sz="3000" b="1"/>
              <a:t>OH</a:t>
            </a:r>
          </a:p>
        </p:txBody>
      </p:sp>
      <p:sp>
        <p:nvSpPr>
          <p:cNvPr id="10245" name="Прямоугольник 3"/>
          <p:cNvSpPr>
            <a:spLocks noChangeArrowheads="1"/>
          </p:cNvSpPr>
          <p:nvPr/>
        </p:nvSpPr>
        <p:spPr bwMode="auto">
          <a:xfrm>
            <a:off x="263525" y="1131888"/>
            <a:ext cx="53101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Этимология слова «спирт»</a:t>
            </a:r>
          </a:p>
          <a:p>
            <a:pPr eaLnBrk="1" hangingPunct="1"/>
            <a:r>
              <a:rPr lang="ru-RU" altLang="ru-RU" sz="2400"/>
              <a:t>Наименование этанола </a:t>
            </a:r>
            <a:r>
              <a:rPr lang="ru-RU" altLang="ru-RU" sz="2400" i="1"/>
              <a:t>винный спирт</a:t>
            </a:r>
            <a:r>
              <a:rPr lang="ru-RU" altLang="ru-RU" sz="2400"/>
              <a:t> произошло от </a:t>
            </a:r>
            <a:r>
              <a:rPr lang="la-Latn" altLang="ru-RU" sz="2400" i="1"/>
              <a:t>spiritus vini</a:t>
            </a:r>
            <a:r>
              <a:rPr lang="ru-RU" altLang="ru-RU" sz="2400"/>
              <a:t>. </a:t>
            </a:r>
          </a:p>
          <a:p>
            <a:pPr eaLnBrk="1" hangingPunct="1"/>
            <a:r>
              <a:rPr lang="ru-RU" altLang="ru-RU" sz="2400"/>
              <a:t>В русский язык слово «спирт» пришло через английский его вариант </a:t>
            </a:r>
            <a:r>
              <a:rPr lang="ru-RU" altLang="ru-RU" sz="2400" i="1"/>
              <a:t>spirit</a:t>
            </a:r>
            <a:r>
              <a:rPr lang="ru-RU" altLang="ru-RU" sz="2400"/>
              <a:t>.</a:t>
            </a:r>
          </a:p>
        </p:txBody>
      </p:sp>
      <p:sp>
        <p:nvSpPr>
          <p:cNvPr id="10246" name="Прямоугольник 4"/>
          <p:cNvSpPr>
            <a:spLocks noChangeArrowheads="1"/>
          </p:cNvSpPr>
          <p:nvPr/>
        </p:nvSpPr>
        <p:spPr bwMode="auto">
          <a:xfrm>
            <a:off x="2708275" y="4265613"/>
            <a:ext cx="55641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Этимология названия «алкоголь»</a:t>
            </a:r>
          </a:p>
          <a:p>
            <a:pPr eaLnBrk="1" hangingPunct="1"/>
            <a:r>
              <a:rPr lang="ru-RU" altLang="ru-RU" sz="2400"/>
              <a:t>Название </a:t>
            </a:r>
            <a:r>
              <a:rPr lang="ru-RU" altLang="ru-RU" sz="2400" i="1"/>
              <a:t>алкоголь</a:t>
            </a:r>
            <a:r>
              <a:rPr lang="ru-RU" altLang="ru-RU" sz="2400"/>
              <a:t> происходит от </a:t>
            </a:r>
            <a:r>
              <a:rPr lang="ar-SA" altLang="ru-RU" sz="2400"/>
              <a:t>‏الكحل</a:t>
            </a:r>
            <a:r>
              <a:rPr lang="ru-RU" altLang="ru-RU" sz="2400"/>
              <a:t>‎‎ </a:t>
            </a:r>
            <a:r>
              <a:rPr lang="ru-RU" altLang="ru-RU" sz="2400" i="1"/>
              <a:t>аль-кухуль</a:t>
            </a:r>
            <a:r>
              <a:rPr lang="ru-RU" altLang="ru-RU" sz="2400"/>
              <a:t>, означающего </a:t>
            </a:r>
            <a:r>
              <a:rPr lang="ru-RU" altLang="ru-RU" sz="2400" i="1"/>
              <a:t>мелкий порошок, полученный возгонкой.</a:t>
            </a:r>
            <a:endParaRPr lang="ru-RU" alt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275" y="2403475"/>
            <a:ext cx="7920038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dirty="0"/>
              <a:t>Применение </a:t>
            </a:r>
            <a:r>
              <a:rPr lang="ru-RU" sz="2600" b="1" dirty="0"/>
              <a:t>в медицине</a:t>
            </a:r>
          </a:p>
          <a:p>
            <a:pPr marL="285750" indent="-285750">
              <a:buFontTx/>
              <a:buChar char="-"/>
              <a:defRPr/>
            </a:pPr>
            <a:r>
              <a:rPr lang="ru-RU" sz="2600" dirty="0"/>
              <a:t>Антисептик  (уничтожает все </a:t>
            </a:r>
            <a:r>
              <a:rPr lang="ru-RU" sz="2600" dirty="0" err="1"/>
              <a:t>штамы</a:t>
            </a:r>
            <a:r>
              <a:rPr lang="ru-RU" sz="2600" dirty="0"/>
              <a:t>)</a:t>
            </a:r>
          </a:p>
          <a:p>
            <a:pPr marL="285750" indent="-285750">
              <a:buFontTx/>
              <a:buChar char="-"/>
              <a:defRPr/>
            </a:pPr>
            <a:r>
              <a:rPr lang="ru-RU" sz="2600" dirty="0"/>
              <a:t>растворитель (эфирных масел, смол и др. веществ, которые в воде растворяются плохо.</a:t>
            </a:r>
          </a:p>
          <a:p>
            <a:pPr marL="285750" indent="-285750">
              <a:buFontTx/>
              <a:buChar char="-"/>
              <a:defRPr/>
            </a:pPr>
            <a:r>
              <a:rPr lang="ru-RU" sz="2600" dirty="0"/>
              <a:t>Консервант (спиртовые настойки)</a:t>
            </a:r>
          </a:p>
          <a:p>
            <a:pPr marL="285750" indent="-285750">
              <a:buFontTx/>
              <a:buChar char="-"/>
              <a:defRPr/>
            </a:pPr>
            <a:r>
              <a:rPr lang="ru-RU" sz="2600" dirty="0"/>
              <a:t>для физического охлаждения</a:t>
            </a:r>
          </a:p>
          <a:p>
            <a:pPr marL="285750" indent="-285750">
              <a:buFontTx/>
              <a:buChar char="-"/>
              <a:defRPr/>
            </a:pPr>
            <a:r>
              <a:rPr lang="ru-RU" sz="2600" dirty="0" err="1"/>
              <a:t>пеногаситель</a:t>
            </a:r>
            <a:endParaRPr lang="ru-RU" sz="2600" dirty="0"/>
          </a:p>
          <a:p>
            <a:pPr marL="285750" indent="-285750">
              <a:buFontTx/>
              <a:buChar char="-"/>
              <a:defRPr/>
            </a:pPr>
            <a:r>
              <a:rPr lang="ru-RU" sz="2600" dirty="0"/>
              <a:t>противоядие</a:t>
            </a:r>
          </a:p>
        </p:txBody>
      </p:sp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3448050" y="260350"/>
            <a:ext cx="4752975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СПИРТ</a:t>
            </a:r>
            <a:r>
              <a:rPr lang="ru-RU" altLang="ru-RU" sz="4000" smtClean="0">
                <a:solidFill>
                  <a:srgbClr val="002060"/>
                </a:solidFill>
              </a:rPr>
              <a:t> </a:t>
            </a:r>
            <a:r>
              <a:rPr lang="ru-RU" altLang="ru-RU" sz="4000" b="1" smtClean="0">
                <a:solidFill>
                  <a:srgbClr val="002060"/>
                </a:solidFill>
              </a:rPr>
              <a:t>ЭТИЛОВЫЙ</a:t>
            </a:r>
          </a:p>
        </p:txBody>
      </p:sp>
      <p:pic>
        <p:nvPicPr>
          <p:cNvPr id="11268" name="Picture 2" descr="C:\Users\Пользователь\Desktop\750px-Ethanol-3D-vdW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4838" y="981075"/>
            <a:ext cx="255905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Прямоугольник 2"/>
          <p:cNvSpPr>
            <a:spLocks noChangeArrowheads="1"/>
          </p:cNvSpPr>
          <p:nvPr/>
        </p:nvSpPr>
        <p:spPr bwMode="auto">
          <a:xfrm>
            <a:off x="6716713" y="4627563"/>
            <a:ext cx="1363662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500" b="1"/>
              <a:t>C</a:t>
            </a:r>
            <a:r>
              <a:rPr lang="ru-RU" altLang="ru-RU" sz="2500" b="1" baseline="-25000"/>
              <a:t>2</a:t>
            </a:r>
            <a:r>
              <a:rPr lang="ru-RU" altLang="ru-RU" sz="2500" b="1"/>
              <a:t>H</a:t>
            </a:r>
            <a:r>
              <a:rPr lang="ru-RU" altLang="ru-RU" sz="2500" b="1" baseline="-25000"/>
              <a:t>5</a:t>
            </a:r>
            <a:r>
              <a:rPr lang="ru-RU" altLang="ru-RU" sz="2500" b="1"/>
              <a:t>OH</a:t>
            </a:r>
          </a:p>
        </p:txBody>
      </p:sp>
      <p:pic>
        <p:nvPicPr>
          <p:cNvPr id="11270" name="Picture 2" descr="http://im4-tub-ru.yandex.net/i?id=360673152-09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113" y="155575"/>
            <a:ext cx="2378075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568575" y="114300"/>
            <a:ext cx="5748338" cy="561975"/>
          </a:xfrm>
        </p:spPr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002060"/>
                </a:solidFill>
              </a:rPr>
              <a:t>«ПРОИЗВОДСТВО» ШАРИКА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00025" y="903288"/>
          <a:ext cx="8113713" cy="5395912"/>
        </p:xfrm>
        <a:graphic>
          <a:graphicData uri="http://schemas.openxmlformats.org/drawingml/2006/table">
            <a:tbl>
              <a:tblPr/>
              <a:tblGrid>
                <a:gridCol w="1977118"/>
                <a:gridCol w="1942420"/>
                <a:gridCol w="2513466"/>
                <a:gridCol w="1680709"/>
              </a:tblGrid>
              <a:tr h="12592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Закупка  марли и ваты (материал + время). </a:t>
                      </a: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5. Стерилизация!  </a:t>
                      </a: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Энергозатрата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!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1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Ручное изготовление шарика!</a:t>
                      </a: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6. Закупка спирта, пузырьков со спиртом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87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3. Заполнение бикса            Покупка новых  биксов</a:t>
                      </a: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7. ДОКУМЕНТООБОРОТ  (предметно-количественный учёт)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6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4. Проверка стерильности (индикаторы -       5 шт. на один бикс)</a:t>
                      </a: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Труд  медперсонала бесценен!!!           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35" marB="45735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12" name="Рисунок 10" descr="http://im6-tub-ru.yandex.net/i?id=82918171-09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830263"/>
            <a:ext cx="13430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Рисунок 1" descr="Тампо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8" y="2255838"/>
            <a:ext cx="14351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3" descr="C:\Users\Тузова Елена\Desktop\kf-3-6-9-12-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3" y="3551238"/>
            <a:ext cx="1670050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5" name="Picture 2" descr="C:\Users\Тузова Елена\Desktop\bioster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4956175"/>
            <a:ext cx="1708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6" name="Рисунок 11" descr="http://im4-tub-ru.yandex.net/i?id=171625983-00-72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8" y="850900"/>
            <a:ext cx="15271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fancy_img" descr="http://medspirt.ru/images/product_images/popup_images/4_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2198688"/>
            <a:ext cx="1163638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Рисунок 16" descr="Журнал учета прихода и расхода спирт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3551238"/>
            <a:ext cx="1471612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Рисунок 15" descr="http://im3-tub-ru.yandex.net/i?id=337000399-71-72&amp;n=17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4956175"/>
            <a:ext cx="100965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ОРНАМЕНТ ЦИА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3933</TotalTime>
  <Words>1431</Words>
  <Application>Microsoft Office PowerPoint</Application>
  <PresentationFormat>Экран (4:3)</PresentationFormat>
  <Paragraphs>228</Paragraphs>
  <Slides>30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ОРНАМЕНТ ЦИАН</vt:lpstr>
      <vt:lpstr>Презентация PowerPoint</vt:lpstr>
      <vt:lpstr>Презентация PowerPoint</vt:lpstr>
      <vt:lpstr>Презентация PowerPoint</vt:lpstr>
      <vt:lpstr>МЕДИЦИНСКОЕ НАПРАВЛЕНИЕ</vt:lpstr>
      <vt:lpstr>АСЕПТИКА</vt:lpstr>
      <vt:lpstr>АНТИСЕПТИКА</vt:lpstr>
      <vt:lpstr>СПИРТ ЭТИЛОВЫЙ</vt:lpstr>
      <vt:lpstr>СПИРТ ЭТИЛОВЫЙ</vt:lpstr>
      <vt:lpstr>«ПРОИЗВОДСТВО» ШАРИКА</vt:lpstr>
      <vt:lpstr> Хранение материалов и оборудования</vt:lpstr>
      <vt:lpstr>САЛФЕТКИ СПИРТОВЫЕ </vt:lpstr>
      <vt:lpstr>ОБЛАСТЬ ПРИМЕНЕНИЯ</vt:lpstr>
      <vt:lpstr>ОБЛАСТЬ ПРИМЕНЕНИЯ</vt:lpstr>
      <vt:lpstr>ВАКЦИНАЦИЯ</vt:lpstr>
      <vt:lpstr>ПАТРОНАЖ</vt:lpstr>
      <vt:lpstr>ФОРМИРОВАНИЕ:</vt:lpstr>
      <vt:lpstr>ОБЛАСТЬ ПРИМЕНЕНИЯ</vt:lpstr>
      <vt:lpstr>СПИРТ ИЗОПРОПИЛОВЫЙ</vt:lpstr>
      <vt:lpstr>КЛАССЫ ОПАСНОСТИ</vt:lpstr>
      <vt:lpstr>Классы опасности спиртов </vt:lpstr>
      <vt:lpstr> ОСТАНОВКА КРОВОТЕЧЕНИЯ ИЗ РАН</vt:lpstr>
      <vt:lpstr> САЛФЕТКА КРОВООСТАНАВЛИВАЮЩАЯ</vt:lpstr>
      <vt:lpstr>САНГВИРИТРИН</vt:lpstr>
      <vt:lpstr>САЛФЕТКА АНТИСЕПТИЧЕСКАЯ</vt:lpstr>
      <vt:lpstr>САЛФЕТКА АНТИСЕПТИЧЕСКАЯ</vt:lpstr>
      <vt:lpstr>САЛФЕТКА ПРОТИВОГРИБКОВАЯ</vt:lpstr>
      <vt:lpstr>Презентация PowerPoint</vt:lpstr>
      <vt:lpstr>НАШИ ПАРТНЕРЫ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Doomer</cp:lastModifiedBy>
  <cp:revision>353</cp:revision>
  <cp:lastPrinted>2012-10-31T16:24:33Z</cp:lastPrinted>
  <dcterms:created xsi:type="dcterms:W3CDTF">2012-02-14T12:14:22Z</dcterms:created>
  <dcterms:modified xsi:type="dcterms:W3CDTF">2014-11-12T17:16:34Z</dcterms:modified>
</cp:coreProperties>
</file>