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9" r:id="rId1"/>
  </p:sldMasterIdLst>
  <p:notesMasterIdLst>
    <p:notesMasterId r:id="rId13"/>
  </p:notesMasterIdLst>
  <p:sldIdLst>
    <p:sldId id="275" r:id="rId2"/>
    <p:sldId id="279" r:id="rId3"/>
    <p:sldId id="278" r:id="rId4"/>
    <p:sldId id="264" r:id="rId5"/>
    <p:sldId id="258" r:id="rId6"/>
    <p:sldId id="270" r:id="rId7"/>
    <p:sldId id="284" r:id="rId8"/>
    <p:sldId id="285" r:id="rId9"/>
    <p:sldId id="287" r:id="rId10"/>
    <p:sldId id="289" r:id="rId11"/>
    <p:sldId id="288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480000"/>
    <a:srgbClr val="CC3300"/>
    <a:srgbClr val="009900"/>
    <a:srgbClr val="FF9966"/>
    <a:srgbClr val="FF99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13" autoAdjust="0"/>
  </p:normalViewPr>
  <p:slideViewPr>
    <p:cSldViewPr>
      <p:cViewPr>
        <p:scale>
          <a:sx n="66" d="100"/>
          <a:sy n="66" d="100"/>
        </p:scale>
        <p:origin x="-1411" y="-2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User\Desktop\&#1088;&#1077;&#1075;&#1080;&#1089;&#1090;&#1088;&#1072;&#1090;&#1091;&#1088;&#1072;%20&#1080;%20&#1087;&#1088;&#1086;&#1094;.%20%20&#1057;&#1045;&#1053;&#1058;&#1071;&#1041;&#1056;&#1068;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1518468069374176"/>
          <c:y val="4.4778953132191733E-2"/>
          <c:w val="0.69405418538929853"/>
          <c:h val="0.775425349564334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Лист1!$C$52</c:f>
              <c:strCache>
                <c:ptCount val="1"/>
                <c:pt idx="0">
                  <c:v>июнь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4820948932844989E-2"/>
                  <c:y val="-7.558683955750952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446284679853499E-3"/>
                  <c:y val="-5.039122637167209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6303043826129442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3.1123992758974536E-2"/>
                  <c:y val="5.039122637167301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Лист1!$A$53:$B$56</c:f>
              <c:strCache>
                <c:ptCount val="4"/>
                <c:pt idx="0">
                  <c:v>кол-во от пациентов</c:v>
                </c:pt>
                <c:pt idx="1">
                  <c:v>кол-во ССМП</c:v>
                </c:pt>
                <c:pt idx="2">
                  <c:v>"активы" СМП</c:v>
                </c:pt>
                <c:pt idx="3">
                  <c:v>Всего:</c:v>
                </c:pt>
              </c:strCache>
            </c:strRef>
          </c:cat>
          <c:val>
            <c:numRef>
              <c:f>Лист1!$C$53:$C$56</c:f>
              <c:numCache>
                <c:formatCode>General</c:formatCode>
                <c:ptCount val="4"/>
                <c:pt idx="0">
                  <c:v>129</c:v>
                </c:pt>
                <c:pt idx="1">
                  <c:v>22</c:v>
                </c:pt>
                <c:pt idx="2">
                  <c:v>103</c:v>
                </c:pt>
                <c:pt idx="3">
                  <c:v>830</c:v>
                </c:pt>
              </c:numCache>
            </c:numRef>
          </c:val>
        </c:ser>
        <c:ser>
          <c:idx val="1"/>
          <c:order val="1"/>
          <c:tx>
            <c:strRef>
              <c:f>Лист1!$D$52</c:f>
              <c:strCache>
                <c:ptCount val="1"/>
                <c:pt idx="0">
                  <c:v>июль</c:v>
                </c:pt>
              </c:strCache>
            </c:strRef>
          </c:tx>
          <c:invertIfNegative val="0"/>
          <c:dLbls>
            <c:dLbl>
              <c:idx val="3"/>
              <c:layout>
                <c:manualLayout>
                  <c:x val="-1.1856759146276012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Лист1!$A$53:$B$56</c:f>
              <c:strCache>
                <c:ptCount val="4"/>
                <c:pt idx="0">
                  <c:v>кол-во от пациентов</c:v>
                </c:pt>
                <c:pt idx="1">
                  <c:v>кол-во ССМП</c:v>
                </c:pt>
                <c:pt idx="2">
                  <c:v>"активы" СМП</c:v>
                </c:pt>
                <c:pt idx="3">
                  <c:v>Всего:</c:v>
                </c:pt>
              </c:strCache>
            </c:strRef>
          </c:cat>
          <c:val>
            <c:numRef>
              <c:f>Лист1!$D$53:$D$56</c:f>
              <c:numCache>
                <c:formatCode>General</c:formatCode>
                <c:ptCount val="4"/>
                <c:pt idx="0">
                  <c:v>125</c:v>
                </c:pt>
                <c:pt idx="1">
                  <c:v>21</c:v>
                </c:pt>
                <c:pt idx="2">
                  <c:v>97</c:v>
                </c:pt>
                <c:pt idx="3">
                  <c:v>824</c:v>
                </c:pt>
              </c:numCache>
            </c:numRef>
          </c:val>
        </c:ser>
        <c:ser>
          <c:idx val="2"/>
          <c:order val="2"/>
          <c:tx>
            <c:strRef>
              <c:f>Лист1!$E$52</c:f>
              <c:strCache>
                <c:ptCount val="1"/>
                <c:pt idx="0">
                  <c:v>август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1"/>
              <c:layout>
                <c:manualLayout>
                  <c:x val="7.4104744664224998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5.9283795731380016E-3"/>
                  <c:y val="-1.007844366498960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Лист1!$A$53:$B$56</c:f>
              <c:strCache>
                <c:ptCount val="4"/>
                <c:pt idx="0">
                  <c:v>кол-во от пациентов</c:v>
                </c:pt>
                <c:pt idx="1">
                  <c:v>кол-во ССМП</c:v>
                </c:pt>
                <c:pt idx="2">
                  <c:v>"активы" СМП</c:v>
                </c:pt>
                <c:pt idx="3">
                  <c:v>Всего:</c:v>
                </c:pt>
              </c:strCache>
            </c:strRef>
          </c:cat>
          <c:val>
            <c:numRef>
              <c:f>Лист1!$E$53:$E$56</c:f>
              <c:numCache>
                <c:formatCode>General</c:formatCode>
                <c:ptCount val="4"/>
                <c:pt idx="0">
                  <c:v>77</c:v>
                </c:pt>
                <c:pt idx="1">
                  <c:v>28</c:v>
                </c:pt>
                <c:pt idx="2">
                  <c:v>89</c:v>
                </c:pt>
                <c:pt idx="3">
                  <c:v>810</c:v>
                </c:pt>
              </c:numCache>
            </c:numRef>
          </c:val>
        </c:ser>
        <c:ser>
          <c:idx val="3"/>
          <c:order val="3"/>
          <c:tx>
            <c:strRef>
              <c:f>Лист1!$F$52</c:f>
              <c:strCache>
                <c:ptCount val="1"/>
                <c:pt idx="0">
                  <c:v>сентябрь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0374664252991498E-2"/>
                  <c:y val="-5.039122637167209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1856759146276012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7785138719414024E-2"/>
                  <c:y val="1.007824527433459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Лист1!$A$53:$B$56</c:f>
              <c:strCache>
                <c:ptCount val="4"/>
                <c:pt idx="0">
                  <c:v>кол-во от пациентов</c:v>
                </c:pt>
                <c:pt idx="1">
                  <c:v>кол-во ССМП</c:v>
                </c:pt>
                <c:pt idx="2">
                  <c:v>"активы" СМП</c:v>
                </c:pt>
                <c:pt idx="3">
                  <c:v>Всего:</c:v>
                </c:pt>
              </c:strCache>
            </c:strRef>
          </c:cat>
          <c:val>
            <c:numRef>
              <c:f>Лист1!$F$53:$F$56</c:f>
              <c:numCache>
                <c:formatCode>General</c:formatCode>
                <c:ptCount val="4"/>
                <c:pt idx="0">
                  <c:v>77</c:v>
                </c:pt>
                <c:pt idx="1">
                  <c:v>28</c:v>
                </c:pt>
                <c:pt idx="2">
                  <c:v>81</c:v>
                </c:pt>
                <c:pt idx="3">
                  <c:v>802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1445248"/>
        <c:axId val="41446784"/>
      </c:barChart>
      <c:catAx>
        <c:axId val="414452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200" b="1"/>
            </a:pPr>
            <a:endParaRPr lang="ru-RU"/>
          </a:p>
        </c:txPr>
        <c:crossAx val="41446784"/>
        <c:crosses val="autoZero"/>
        <c:auto val="1"/>
        <c:lblAlgn val="ctr"/>
        <c:lblOffset val="100"/>
        <c:noMultiLvlLbl val="0"/>
      </c:catAx>
      <c:valAx>
        <c:axId val="414467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200" b="1"/>
            </a:pPr>
            <a:endParaRPr lang="ru-RU"/>
          </a:p>
        </c:txPr>
        <c:crossAx val="41445248"/>
        <c:crosses val="autoZero"/>
        <c:crossBetween val="between"/>
        <c:majorUnit val="200"/>
      </c:valAx>
      <c:spPr>
        <a:solidFill>
          <a:sysClr val="window" lastClr="FFFFFF"/>
        </a:solidFill>
      </c:spPr>
    </c:plotArea>
    <c:legend>
      <c:legendPos val="r"/>
      <c:layout>
        <c:manualLayout>
          <c:xMode val="edge"/>
          <c:yMode val="edge"/>
          <c:x val="0.80331048650990222"/>
          <c:y val="0.31461345564778531"/>
          <c:w val="0.18779694413039105"/>
          <c:h val="0.34305791420000981"/>
        </c:manualLayout>
      </c:layout>
      <c:overlay val="0"/>
      <c:txPr>
        <a:bodyPr/>
        <a:lstStyle/>
        <a:p>
          <a:pPr>
            <a:defRPr sz="2200"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000"/>
      </a:pPr>
      <a:endParaRPr lang="ru-RU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ADBD648-832D-4CA7-8329-5EADC08AF74C}" type="datetimeFigureOut">
              <a:rPr lang="ru-RU"/>
              <a:pPr>
                <a:defRPr/>
              </a:pPr>
              <a:t>12.11.2014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3168E9B-3364-46D1-A35F-2437CE0080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9702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A746D-A2F1-401A-AF0B-1F0F9D4576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067262"/>
      </p:ext>
    </p:extLst>
  </p:cSld>
  <p:clrMapOvr>
    <a:masterClrMapping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C9062-3C1B-40E1-844B-E600476A38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168189"/>
      </p:ext>
    </p:extLst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5A23A-CC3E-4C00-8D03-6DA5741766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439689"/>
      </p:ext>
    </p:extLst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EC442-E2B6-43C3-BFCF-9A44F7E741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516914"/>
      </p:ext>
    </p:extLst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A503B-2987-4C0E-BB8C-D9FF15E1CF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81258"/>
      </p:ext>
    </p:extLst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69B96-3DC2-4A5B-8A4A-75F1D5E244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87894"/>
      </p:ext>
    </p:extLst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B59BF-D16E-4B3F-9959-0D324209BE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288004"/>
      </p:ext>
    </p:extLst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3BA8D-1A32-45A9-B2C5-0952FC8602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498943"/>
      </p:ext>
    </p:extLst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8B1298-3B25-4A25-81D6-DC33217B08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792547"/>
      </p:ext>
    </p:extLst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A4B46-F17C-45BE-9982-669035B947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550908"/>
      </p:ext>
    </p:extLst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124A6-DA30-4FBE-BA94-4E206B45A3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065703"/>
      </p:ext>
    </p:extLst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0EE61D3-13D2-48A1-91AD-FACCD901A6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0" r:id="rId1"/>
    <p:sldLayoutId id="2147483911" r:id="rId2"/>
    <p:sldLayoutId id="2147483912" r:id="rId3"/>
    <p:sldLayoutId id="2147483913" r:id="rId4"/>
    <p:sldLayoutId id="2147483914" r:id="rId5"/>
    <p:sldLayoutId id="2147483915" r:id="rId6"/>
    <p:sldLayoutId id="2147483916" r:id="rId7"/>
    <p:sldLayoutId id="2147483917" r:id="rId8"/>
    <p:sldLayoutId id="2147483918" r:id="rId9"/>
    <p:sldLayoutId id="2147483919" r:id="rId10"/>
    <p:sldLayoutId id="2147483920" r:id="rId11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9538" y="1844675"/>
            <a:ext cx="8926512" cy="20891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700" b="1" dirty="0" smtClean="0">
                <a:solidFill>
                  <a:schemeClr val="tx2">
                    <a:lumMod val="50000"/>
                  </a:schemeClr>
                </a:solidFill>
              </a:rPr>
              <a:t>Организация кабинета неотложной помощи в условиях поликлиники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3573463"/>
            <a:ext cx="91440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ru-RU" sz="5400" b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-19050" y="-19050"/>
            <a:ext cx="9163050" cy="287338"/>
          </a:xfrm>
          <a:prstGeom prst="rect">
            <a:avLst/>
          </a:prstGeom>
          <a:solidFill>
            <a:schemeClr val="accent2">
              <a:lumMod val="7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6570663"/>
            <a:ext cx="9163050" cy="287337"/>
          </a:xfrm>
          <a:prstGeom prst="rect">
            <a:avLst/>
          </a:prstGeom>
          <a:solidFill>
            <a:schemeClr val="accent2">
              <a:lumMod val="7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54" name="Прямоугольник 2"/>
          <p:cNvSpPr>
            <a:spLocks noChangeArrowheads="1"/>
          </p:cNvSpPr>
          <p:nvPr/>
        </p:nvSpPr>
        <p:spPr bwMode="auto">
          <a:xfrm>
            <a:off x="3203575" y="4760913"/>
            <a:ext cx="5761038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ru-RU" altLang="ru-RU" sz="2600" b="1">
                <a:solidFill>
                  <a:srgbClr val="480000"/>
                </a:solidFill>
              </a:rPr>
              <a:t>О.В. Кавун, </a:t>
            </a:r>
          </a:p>
          <a:p>
            <a:pPr algn="r" eaLnBrk="1" hangingPunct="1"/>
            <a:r>
              <a:rPr lang="ru-RU" altLang="ru-RU" sz="2600" b="1">
                <a:solidFill>
                  <a:srgbClr val="480000"/>
                </a:solidFill>
              </a:rPr>
              <a:t>главная медицинская сестра</a:t>
            </a:r>
            <a:endParaRPr lang="ru-RU" altLang="ru-RU" sz="2600">
              <a:solidFill>
                <a:srgbClr val="480000"/>
              </a:solidFill>
            </a:endParaRPr>
          </a:p>
          <a:p>
            <a:pPr algn="r" eaLnBrk="1" hangingPunct="1"/>
            <a:r>
              <a:rPr lang="ru-RU" altLang="ru-RU" sz="2600" b="1">
                <a:solidFill>
                  <a:srgbClr val="480000"/>
                </a:solidFill>
              </a:rPr>
              <a:t> БУЗОО «ГП № 3», </a:t>
            </a:r>
          </a:p>
          <a:p>
            <a:pPr algn="r" eaLnBrk="1" hangingPunct="1"/>
            <a:r>
              <a:rPr lang="ru-RU" altLang="ru-RU" sz="2600" b="1">
                <a:solidFill>
                  <a:srgbClr val="480000"/>
                </a:solidFill>
              </a:rPr>
              <a:t>г. Омск</a:t>
            </a:r>
            <a:endParaRPr lang="ru-RU" altLang="ru-RU" sz="2600">
              <a:solidFill>
                <a:srgbClr val="480000"/>
              </a:solidFill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41313"/>
            <a:ext cx="8229600" cy="107156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500" b="1" dirty="0" smtClean="0">
                <a:solidFill>
                  <a:srgbClr val="800000"/>
                </a:solidFill>
                <a:latin typeface="Arial" charset="0"/>
                <a:ea typeface="+mn-ea"/>
                <a:cs typeface="+mn-cs"/>
              </a:rPr>
              <a:t>РЕГИСТРАТУРА</a:t>
            </a:r>
          </a:p>
        </p:txBody>
      </p:sp>
      <p:pic>
        <p:nvPicPr>
          <p:cNvPr id="15363" name="Picture 3" descr="C:\Documents and Settings\Ольга\Рабочий стол\работа\Новая папка (2)\SDC1126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504" y="1484784"/>
            <a:ext cx="4430124" cy="3423616"/>
          </a:xfrm>
          <a:ln w="22225">
            <a:solidFill>
              <a:srgbClr val="48000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15364" name="Picture 2" descr="C:\Documents and Settings\Ольга\Рабочий стол\работа\Новая папка (2)\SDC1126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9594" y="2780928"/>
            <a:ext cx="4361531" cy="3271521"/>
          </a:xfrm>
          <a:prstGeom prst="rect">
            <a:avLst/>
          </a:prstGeom>
          <a:noFill/>
          <a:ln w="22225">
            <a:solidFill>
              <a:srgbClr val="480000"/>
            </a:solidFill>
            <a:miter lim="800000"/>
            <a:headEnd/>
            <a:tailEnd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  <a:extLst/>
        </p:spPr>
      </p:pic>
      <p:sp>
        <p:nvSpPr>
          <p:cNvPr id="5" name="Прямоугольник 4"/>
          <p:cNvSpPr/>
          <p:nvPr/>
        </p:nvSpPr>
        <p:spPr>
          <a:xfrm>
            <a:off x="-19050" y="-19050"/>
            <a:ext cx="9163050" cy="287338"/>
          </a:xfrm>
          <a:prstGeom prst="rect">
            <a:avLst/>
          </a:prstGeom>
          <a:solidFill>
            <a:schemeClr val="accent2">
              <a:lumMod val="7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6570663"/>
            <a:ext cx="9163050" cy="287337"/>
          </a:xfrm>
          <a:prstGeom prst="rect">
            <a:avLst/>
          </a:prstGeom>
          <a:solidFill>
            <a:schemeClr val="accent2">
              <a:lumMod val="7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WordArt 4"/>
          <p:cNvSpPr>
            <a:spLocks noChangeArrowheads="1" noChangeShapeType="1" noTextEdit="1"/>
          </p:cNvSpPr>
          <p:nvPr/>
        </p:nvSpPr>
        <p:spPr bwMode="auto">
          <a:xfrm>
            <a:off x="0" y="1571625"/>
            <a:ext cx="8358188" cy="250031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71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Спасибо за внимание</a:t>
            </a:r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447675" y="5589588"/>
            <a:ext cx="8229600" cy="792162"/>
          </a:xfrm>
        </p:spPr>
        <p:txBody>
          <a:bodyPr rtlCol="0">
            <a:normAutofit lnSpcReduction="1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n-US" sz="4800" dirty="0" smtClean="0"/>
              <a:t>kavun.olga2013@yandex.ru</a:t>
            </a:r>
            <a:endParaRPr lang="ru-RU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4320" indent="-274320" algn="ctr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sz="4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-19050" y="-19050"/>
            <a:ext cx="9163050" cy="287338"/>
          </a:xfrm>
          <a:prstGeom prst="rect">
            <a:avLst/>
          </a:prstGeom>
          <a:solidFill>
            <a:schemeClr val="accent2">
              <a:lumMod val="7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6570663"/>
            <a:ext cx="9163050" cy="287337"/>
          </a:xfrm>
          <a:prstGeom prst="rect">
            <a:avLst/>
          </a:prstGeom>
          <a:solidFill>
            <a:schemeClr val="accent2">
              <a:lumMod val="7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7171" name="Picture 2" descr="C:\Documents and Settings\Ольга\Рабочий стол\Recoverd_jpg_file(115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>
          <a:xfrm>
            <a:off x="-2604" y="0"/>
            <a:ext cx="9146604" cy="6860902"/>
          </a:xfrm>
        </p:spPr>
      </p:pic>
      <p:sp>
        <p:nvSpPr>
          <p:cNvPr id="7172" name="Прямоугольник 4"/>
          <p:cNvSpPr>
            <a:spLocks noChangeArrowheads="1"/>
          </p:cNvSpPr>
          <p:nvPr/>
        </p:nvSpPr>
        <p:spPr bwMode="auto">
          <a:xfrm>
            <a:off x="323850" y="549275"/>
            <a:ext cx="8496300" cy="255428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200" b="1" dirty="0" smtClean="0">
                <a:solidFill>
                  <a:schemeClr val="tx2">
                    <a:lumMod val="50000"/>
                  </a:schemeClr>
                </a:solidFill>
              </a:rPr>
              <a:t>приказ № 543н </a:t>
            </a:r>
          </a:p>
          <a:p>
            <a:pPr algn="ctr" eaLnBrk="1" hangingPunct="1">
              <a:defRPr/>
            </a:pPr>
            <a:r>
              <a:rPr lang="ru-RU" altLang="ru-RU" sz="3200" b="1" dirty="0" smtClean="0">
                <a:solidFill>
                  <a:schemeClr val="tx2">
                    <a:lumMod val="50000"/>
                  </a:schemeClr>
                </a:solidFill>
              </a:rPr>
              <a:t>«Об утверждении положения об организации оказания первичной медико-санитарной помощи взрослому населению»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0825" y="3846513"/>
            <a:ext cx="8821738" cy="2030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200" b="1" dirty="0">
                <a:solidFill>
                  <a:schemeClr val="tx2">
                    <a:lumMod val="50000"/>
                  </a:schemeClr>
                </a:solidFill>
              </a:rPr>
              <a:t>50% выездов </a:t>
            </a:r>
          </a:p>
          <a:p>
            <a:pPr algn="ctr">
              <a:defRPr/>
            </a:pPr>
            <a:r>
              <a:rPr lang="ru-RU" sz="4200" b="1" dirty="0">
                <a:solidFill>
                  <a:schemeClr val="tx2">
                    <a:lumMod val="50000"/>
                  </a:schemeClr>
                </a:solidFill>
              </a:rPr>
              <a:t>бригад скорой помощи являются необоснованными</a:t>
            </a:r>
            <a:endParaRPr lang="ru-RU" sz="42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D:\конкурсные работы и ОПСА\100CASIO\CIMG00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12086" y="3717032"/>
            <a:ext cx="2376138" cy="2787650"/>
          </a:xfrm>
          <a:ln w="22225">
            <a:solidFill>
              <a:srgbClr val="48000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8196" name="Picture 2" descr="D:\конкурсные работы и ОПСА\100CASIO\CIMG001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68726" y="3717032"/>
            <a:ext cx="2195762" cy="2787650"/>
          </a:xfrm>
          <a:prstGeom prst="rect">
            <a:avLst/>
          </a:prstGeom>
          <a:noFill/>
          <a:ln w="22225">
            <a:solidFill>
              <a:srgbClr val="480000"/>
            </a:solidFill>
            <a:miter lim="800000"/>
            <a:headEnd/>
            <a:tailEnd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  <a:extLst/>
        </p:spPr>
      </p:pic>
      <p:pic>
        <p:nvPicPr>
          <p:cNvPr id="8197" name="Picture 4" descr="D:\конкурсные работы и ОПСА\100CASIO\CIMG0017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12086" y="376832"/>
            <a:ext cx="4752402" cy="3124176"/>
          </a:xfrm>
          <a:prstGeom prst="rect">
            <a:avLst/>
          </a:prstGeom>
          <a:noFill/>
          <a:ln w="22225">
            <a:solidFill>
              <a:srgbClr val="480000"/>
            </a:solidFill>
            <a:miter lim="800000"/>
            <a:headEnd/>
            <a:tailEnd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  <a:extLst/>
        </p:spPr>
      </p:pic>
      <p:sp>
        <p:nvSpPr>
          <p:cNvPr id="8198" name="Прямоугольник 7"/>
          <p:cNvSpPr>
            <a:spLocks noChangeArrowheads="1"/>
          </p:cNvSpPr>
          <p:nvPr/>
        </p:nvSpPr>
        <p:spPr bwMode="auto">
          <a:xfrm>
            <a:off x="107950" y="931863"/>
            <a:ext cx="3028950" cy="120173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3600" b="1" dirty="0" smtClean="0">
                <a:solidFill>
                  <a:schemeClr val="tx2">
                    <a:lumMod val="50000"/>
                  </a:schemeClr>
                </a:solidFill>
              </a:rPr>
              <a:t>дневные стационары</a:t>
            </a:r>
          </a:p>
        </p:txBody>
      </p:sp>
      <p:sp>
        <p:nvSpPr>
          <p:cNvPr id="8199" name="Прямоугольник 8"/>
          <p:cNvSpPr>
            <a:spLocks noChangeArrowheads="1"/>
          </p:cNvSpPr>
          <p:nvPr/>
        </p:nvSpPr>
        <p:spPr bwMode="auto">
          <a:xfrm>
            <a:off x="173038" y="2516188"/>
            <a:ext cx="3535362" cy="12001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3600" b="1" dirty="0" smtClean="0">
                <a:solidFill>
                  <a:schemeClr val="tx2">
                    <a:lumMod val="50000"/>
                  </a:schemeClr>
                </a:solidFill>
              </a:rPr>
              <a:t>стационар              на дому</a:t>
            </a:r>
          </a:p>
        </p:txBody>
      </p:sp>
      <p:sp>
        <p:nvSpPr>
          <p:cNvPr id="8201" name="Прямоугольник 10"/>
          <p:cNvSpPr>
            <a:spLocks noChangeArrowheads="1"/>
          </p:cNvSpPr>
          <p:nvPr/>
        </p:nvSpPr>
        <p:spPr bwMode="auto">
          <a:xfrm>
            <a:off x="131763" y="4051300"/>
            <a:ext cx="3576637" cy="175418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defRPr/>
            </a:pPr>
            <a:r>
              <a:rPr lang="ru-RU" altLang="ru-RU" sz="3600" b="1" dirty="0" smtClean="0">
                <a:solidFill>
                  <a:schemeClr val="tx2">
                    <a:lumMod val="50000"/>
                  </a:schemeClr>
                </a:solidFill>
              </a:rPr>
              <a:t>центры амбулаторной хирургии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-19050" y="-19050"/>
            <a:ext cx="9163050" cy="287338"/>
          </a:xfrm>
          <a:prstGeom prst="rect">
            <a:avLst/>
          </a:prstGeom>
          <a:solidFill>
            <a:schemeClr val="accent2">
              <a:lumMod val="7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70663"/>
            <a:ext cx="9163050" cy="287337"/>
          </a:xfrm>
          <a:prstGeom prst="rect">
            <a:avLst/>
          </a:prstGeom>
          <a:solidFill>
            <a:schemeClr val="accent2">
              <a:lumMod val="7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idx="1"/>
          </p:nvPr>
        </p:nvSpPr>
        <p:spPr>
          <a:xfrm>
            <a:off x="971550" y="1290638"/>
            <a:ext cx="8229600" cy="5162550"/>
          </a:xfrm>
        </p:spPr>
        <p:txBody>
          <a:bodyPr rtlCol="0">
            <a:noAutofit/>
          </a:bodyPr>
          <a:lstStyle/>
          <a:p>
            <a:pPr indent="-247650" eaLnBrk="1" fontAlgn="auto" hangingPunct="1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2600" b="1" dirty="0" smtClean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острый коронарный синдром;</a:t>
            </a:r>
          </a:p>
          <a:p>
            <a:pPr indent="-247650" eaLnBrk="1" fontAlgn="auto" hangingPunct="1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2600" b="1" dirty="0" smtClean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декомпенсации артериальной гипертензии              в виде осложненных и не осложненных  кризов;</a:t>
            </a:r>
          </a:p>
          <a:p>
            <a:pPr indent="-247650" eaLnBrk="1" fontAlgn="auto" hangingPunct="1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2600" b="1" dirty="0" smtClean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бронхиальная астма  в виде учащения                    и утяжеления бронхиальной обструкции;</a:t>
            </a:r>
          </a:p>
          <a:p>
            <a:pPr indent="-247650" eaLnBrk="1" fontAlgn="auto" hangingPunct="1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2600" b="1" dirty="0" smtClean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пароксизмальные нарушения ритма;</a:t>
            </a:r>
          </a:p>
          <a:p>
            <a:pPr indent="-247650" eaLnBrk="1" fontAlgn="auto" hangingPunct="1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2600" b="1" dirty="0" smtClean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нетравматические  поражения позвоночника с  явлениями выраженного болевого синдрома;</a:t>
            </a:r>
          </a:p>
          <a:p>
            <a:pPr indent="-247650" eaLnBrk="1" fontAlgn="auto" hangingPunct="1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2600" b="1" dirty="0" smtClean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различные клинические варианты нейроциркуляторной  дистонии. </a:t>
            </a:r>
          </a:p>
        </p:txBody>
      </p:sp>
      <p:pic>
        <p:nvPicPr>
          <p:cNvPr id="5123" name="Picture 3" descr="H:\Documents and Settings\Doctor\Мои документы\Мои документы\Мои рисунки\рисунки\гипертония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3" y="1462088"/>
            <a:ext cx="1044576" cy="110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5" descr="http://sfw.org.ua/uploads/posts/2010-08/1281542236_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55950"/>
            <a:ext cx="1008063" cy="113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6" descr="H:\Documents and Settings\Doctor\Мои документы\Мои документы\Мои рисунки\рисунки\почки 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830763"/>
            <a:ext cx="1044575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-19050" y="-19050"/>
            <a:ext cx="9163050" cy="287338"/>
          </a:xfrm>
          <a:prstGeom prst="rect">
            <a:avLst/>
          </a:prstGeom>
          <a:solidFill>
            <a:schemeClr val="accent2">
              <a:lumMod val="7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6570663"/>
            <a:ext cx="9163050" cy="287337"/>
          </a:xfrm>
          <a:prstGeom prst="rect">
            <a:avLst/>
          </a:prstGeom>
          <a:solidFill>
            <a:schemeClr val="accent2">
              <a:lumMod val="7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128" name="Прямоугольник 7"/>
          <p:cNvSpPr>
            <a:spLocks noChangeArrowheads="1"/>
          </p:cNvSpPr>
          <p:nvPr/>
        </p:nvSpPr>
        <p:spPr bwMode="auto">
          <a:xfrm>
            <a:off x="712788" y="284163"/>
            <a:ext cx="818038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3000" b="1">
                <a:solidFill>
                  <a:srgbClr val="800000"/>
                </a:solidFill>
              </a:rPr>
              <a:t>Заболевания, наиболее часто требующие неотложной помощи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750" y="404813"/>
            <a:ext cx="8208963" cy="738187"/>
          </a:xfrm>
          <a:extLst/>
        </p:spPr>
        <p:txBody>
          <a:bodyPr rtlCol="0">
            <a:spAutoFit/>
          </a:bodyPr>
          <a:lstStyle/>
          <a:p>
            <a:pPr eaLnBrk="1" hangingPunct="1">
              <a:defRPr/>
            </a:pPr>
            <a:r>
              <a:rPr lang="ru-RU" sz="4200" b="1" dirty="0" smtClean="0">
                <a:solidFill>
                  <a:srgbClr val="800000"/>
                </a:solidFill>
                <a:latin typeface="Arial" charset="0"/>
                <a:ea typeface="+mn-ea"/>
                <a:cs typeface="+mn-cs"/>
              </a:rPr>
              <a:t>Кабинет неотложной помощи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altLang="ru-RU" sz="3300" smtClean="0"/>
          </a:p>
          <a:p>
            <a:pPr algn="just" eaLnBrk="1" hangingPunct="1">
              <a:lnSpc>
                <a:spcPct val="90000"/>
              </a:lnSpc>
            </a:pPr>
            <a:endParaRPr lang="ru-RU" altLang="ru-RU" sz="2100" smtClean="0"/>
          </a:p>
        </p:txBody>
      </p:sp>
      <p:pic>
        <p:nvPicPr>
          <p:cNvPr id="4" name="Picture 5" descr="DSC0366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1613" y="2852936"/>
            <a:ext cx="4356770" cy="3267578"/>
          </a:xfrm>
          <a:prstGeom prst="rect">
            <a:avLst/>
          </a:prstGeom>
          <a:noFill/>
          <a:ln w="22225">
            <a:solidFill>
              <a:srgbClr val="480000"/>
            </a:solidFill>
            <a:miter lim="800000"/>
            <a:headEnd/>
            <a:tailEnd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  <a:extLst/>
        </p:spPr>
      </p:pic>
      <p:pic>
        <p:nvPicPr>
          <p:cNvPr id="10245" name="Picture 3" descr="D:\конкурсные работы и ОПСА\сборка\фото ГП №\IMG_003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734" y="1744854"/>
            <a:ext cx="4358258" cy="3268322"/>
          </a:xfrm>
          <a:prstGeom prst="rect">
            <a:avLst/>
          </a:prstGeom>
          <a:noFill/>
          <a:ln w="22225">
            <a:solidFill>
              <a:srgbClr val="480000"/>
            </a:solidFill>
            <a:miter lim="800000"/>
            <a:headEnd/>
            <a:tailEnd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  <a:extLst/>
        </p:spPr>
      </p:pic>
      <p:sp>
        <p:nvSpPr>
          <p:cNvPr id="6" name="Прямоугольник 5"/>
          <p:cNvSpPr/>
          <p:nvPr/>
        </p:nvSpPr>
        <p:spPr>
          <a:xfrm>
            <a:off x="-19050" y="-19050"/>
            <a:ext cx="9163050" cy="287338"/>
          </a:xfrm>
          <a:prstGeom prst="rect">
            <a:avLst/>
          </a:prstGeom>
          <a:solidFill>
            <a:schemeClr val="accent2">
              <a:lumMod val="7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6570663"/>
            <a:ext cx="9163050" cy="287337"/>
          </a:xfrm>
          <a:prstGeom prst="rect">
            <a:avLst/>
          </a:prstGeom>
          <a:solidFill>
            <a:schemeClr val="accent2">
              <a:lumMod val="7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>
          <a:xfrm>
            <a:off x="158750" y="2205038"/>
            <a:ext cx="8805863" cy="3573462"/>
          </a:xfrm>
        </p:spPr>
        <p:txBody>
          <a:bodyPr rtlCol="0">
            <a:noAutofit/>
          </a:bodyPr>
          <a:lstStyle/>
          <a:p>
            <a:pPr indent="-24765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2800" b="1" dirty="0" smtClean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обратившихся в медицинскую организацию с признаками неотложных состояний самостоятельно;</a:t>
            </a:r>
          </a:p>
          <a:p>
            <a:pPr indent="-24765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2800" b="1" dirty="0" smtClean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обратившихся в регистратуру по телефону;</a:t>
            </a:r>
          </a:p>
          <a:p>
            <a:pPr indent="-24765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  <a:defRPr/>
            </a:pPr>
            <a:r>
              <a:rPr lang="ru-RU" altLang="ru-RU" sz="2800" b="1" dirty="0" smtClean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обратившихся  в оперативный отдел станции скорой медицинской помощи.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-19050" y="-19050"/>
            <a:ext cx="9163050" cy="287338"/>
          </a:xfrm>
          <a:prstGeom prst="rect">
            <a:avLst/>
          </a:prstGeom>
          <a:solidFill>
            <a:schemeClr val="accent2">
              <a:lumMod val="7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6570663"/>
            <a:ext cx="9163050" cy="287337"/>
          </a:xfrm>
          <a:prstGeom prst="rect">
            <a:avLst/>
          </a:prstGeom>
          <a:solidFill>
            <a:schemeClr val="accent2">
              <a:lumMod val="7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750" y="404813"/>
            <a:ext cx="8208963" cy="738187"/>
          </a:xfrm>
          <a:extLst/>
        </p:spPr>
        <p:txBody>
          <a:bodyPr rtlCol="0">
            <a:spAutoFit/>
          </a:bodyPr>
          <a:lstStyle/>
          <a:p>
            <a:pPr eaLnBrk="1" hangingPunct="1">
              <a:defRPr/>
            </a:pPr>
            <a:r>
              <a:rPr lang="ru-RU" sz="4200" b="1" dirty="0" smtClean="0">
                <a:solidFill>
                  <a:srgbClr val="800000"/>
                </a:solidFill>
                <a:latin typeface="Arial" charset="0"/>
                <a:ea typeface="+mn-ea"/>
                <a:cs typeface="+mn-cs"/>
              </a:rPr>
              <a:t>Кабинет неотложной помощи</a:t>
            </a:r>
          </a:p>
        </p:txBody>
      </p:sp>
      <p:sp>
        <p:nvSpPr>
          <p:cNvPr id="6" name="Заголовок 4"/>
          <p:cNvSpPr txBox="1">
            <a:spLocks/>
          </p:cNvSpPr>
          <p:nvPr/>
        </p:nvSpPr>
        <p:spPr>
          <a:xfrm>
            <a:off x="477838" y="1333500"/>
            <a:ext cx="8207375" cy="538163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2900" b="1" i="1" dirty="0" smtClean="0">
                <a:solidFill>
                  <a:srgbClr val="800000"/>
                </a:solidFill>
                <a:latin typeface="Arial" charset="0"/>
                <a:ea typeface="+mn-ea"/>
                <a:cs typeface="+mn-cs"/>
              </a:rPr>
              <a:t>Организован для лиц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WordArt 4"/>
          <p:cNvSpPr>
            <a:spLocks noChangeArrowheads="1" noChangeShapeType="1" noTextEdit="1"/>
          </p:cNvSpPr>
          <p:nvPr/>
        </p:nvSpPr>
        <p:spPr bwMode="auto">
          <a:xfrm>
            <a:off x="0" y="2420938"/>
            <a:ext cx="8424863" cy="1871662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71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endParaRPr lang="ru-RU" sz="3600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Impact"/>
            </a:endParaRPr>
          </a:p>
        </p:txBody>
      </p:sp>
      <p:pic>
        <p:nvPicPr>
          <p:cNvPr id="8195" name="Picture 3" descr="C:\Users\Sveta\Desktop\y1202443424_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Заголовок 1"/>
          <p:cNvSpPr>
            <a:spLocks noGrp="1"/>
          </p:cNvSpPr>
          <p:nvPr>
            <p:ph type="title"/>
          </p:nvPr>
        </p:nvSpPr>
        <p:spPr>
          <a:xfrm>
            <a:off x="933450" y="115888"/>
            <a:ext cx="7239000" cy="661987"/>
          </a:xfrm>
        </p:spPr>
        <p:txBody>
          <a:bodyPr/>
          <a:lstStyle/>
          <a:p>
            <a:pPr eaLnBrk="1" hangingPunct="1"/>
            <a:r>
              <a:rPr lang="ru-RU" altLang="ru-RU" sz="4500" b="1" smtClean="0">
                <a:solidFill>
                  <a:schemeClr val="bg1"/>
                </a:solidFill>
              </a:rPr>
              <a:t>Вызов скорой помощи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1" dirty="0" smtClean="0">
                <a:solidFill>
                  <a:srgbClr val="800000"/>
                </a:solidFill>
                <a:latin typeface="Arial" charset="0"/>
                <a:ea typeface="+mn-ea"/>
                <a:cs typeface="+mn-cs"/>
              </a:rPr>
              <a:t>Преемственность отделения </a:t>
            </a:r>
            <a:r>
              <a:rPr lang="ru-RU" sz="3000" b="1" dirty="0">
                <a:solidFill>
                  <a:srgbClr val="800000"/>
                </a:solidFill>
                <a:latin typeface="Arial" charset="0"/>
                <a:ea typeface="+mn-ea"/>
                <a:cs typeface="+mn-cs"/>
              </a:rPr>
              <a:t>неотложной помощи </a:t>
            </a:r>
            <a:r>
              <a:rPr lang="ru-RU" sz="3000" b="1" dirty="0" smtClean="0">
                <a:solidFill>
                  <a:srgbClr val="800000"/>
                </a:solidFill>
                <a:latin typeface="Arial" charset="0"/>
                <a:ea typeface="+mn-ea"/>
                <a:cs typeface="+mn-cs"/>
              </a:rPr>
              <a:t>с </a:t>
            </a:r>
            <a:r>
              <a:rPr lang="ru-RU" sz="3000" b="1" dirty="0">
                <a:solidFill>
                  <a:srgbClr val="800000"/>
                </a:solidFill>
                <a:latin typeface="Arial" charset="0"/>
                <a:ea typeface="+mn-ea"/>
                <a:cs typeface="+mn-cs"/>
              </a:rPr>
              <a:t>участковой службой</a:t>
            </a:r>
          </a:p>
        </p:txBody>
      </p:sp>
      <p:pic>
        <p:nvPicPr>
          <p:cNvPr id="13315" name="Picture 2" descr="D:\конкурсные работы и ОПСА\сборка\фото ГП №\CIMG00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484784"/>
            <a:ext cx="6336704" cy="4752528"/>
          </a:xfrm>
          <a:ln w="22225">
            <a:solidFill>
              <a:srgbClr val="48000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-19050" y="-19050"/>
            <a:ext cx="9163050" cy="287338"/>
          </a:xfrm>
          <a:prstGeom prst="rect">
            <a:avLst/>
          </a:prstGeom>
          <a:solidFill>
            <a:schemeClr val="accent2">
              <a:lumMod val="7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6570663"/>
            <a:ext cx="9163050" cy="287337"/>
          </a:xfrm>
          <a:prstGeom prst="rect">
            <a:avLst/>
          </a:prstGeom>
          <a:solidFill>
            <a:schemeClr val="accent2">
              <a:lumMod val="7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3375"/>
            <a:ext cx="8229600" cy="1008063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1" dirty="0" smtClean="0">
                <a:solidFill>
                  <a:srgbClr val="800000"/>
                </a:solidFill>
                <a:latin typeface="Arial" charset="0"/>
                <a:ea typeface="+mn-ea"/>
                <a:cs typeface="+mn-cs"/>
              </a:rPr>
              <a:t>Количество пациентов обратившихся</a:t>
            </a:r>
            <a:br>
              <a:rPr lang="ru-RU" sz="3000" b="1" dirty="0" smtClean="0">
                <a:solidFill>
                  <a:srgbClr val="800000"/>
                </a:solidFill>
                <a:latin typeface="Arial" charset="0"/>
                <a:ea typeface="+mn-ea"/>
                <a:cs typeface="+mn-cs"/>
              </a:rPr>
            </a:br>
            <a:r>
              <a:rPr lang="ru-RU" sz="3000" b="1" dirty="0" smtClean="0">
                <a:solidFill>
                  <a:srgbClr val="800000"/>
                </a:solidFill>
                <a:latin typeface="Arial" charset="0"/>
                <a:ea typeface="+mn-ea"/>
                <a:cs typeface="+mn-cs"/>
              </a:rPr>
              <a:t>за оказанием неотложной помощи</a:t>
            </a: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297049" y="1196752"/>
          <a:ext cx="8568952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-19050" y="-19050"/>
            <a:ext cx="9163050" cy="287338"/>
          </a:xfrm>
          <a:prstGeom prst="rect">
            <a:avLst/>
          </a:prstGeom>
          <a:solidFill>
            <a:schemeClr val="accent2">
              <a:lumMod val="7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6570663"/>
            <a:ext cx="9163050" cy="287337"/>
          </a:xfrm>
          <a:prstGeom prst="rect">
            <a:avLst/>
          </a:prstGeom>
          <a:solidFill>
            <a:schemeClr val="accent2">
              <a:lumMod val="7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  <a:fontScheme name="Изящная">
    <a:majorFont>
      <a:latin typeface="Trebuchet MS"/>
      <a:ea typeface=""/>
      <a:cs typeface=""/>
      <a:font script="Jpan" typeface="HG丸ｺﾞｼｯｸM-PRO"/>
      <a:font script="Hang" typeface="HY그래픽M"/>
      <a:font script="Hans" typeface="黑体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Trebuchet MS"/>
      <a:ea typeface=""/>
      <a:cs typeface=""/>
      <a:font script="Jpan" typeface="HG丸ｺﾞｼｯｸM-PRO"/>
      <a:font script="Hang" typeface="HY그래픽M"/>
      <a:font script="Hans" typeface="华文新魏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Изящная">
    <a:fillStyleLst>
      <a:solidFill>
        <a:schemeClr val="phClr"/>
      </a:solidFill>
      <a:gradFill rotWithShape="1">
        <a:gsLst>
          <a:gs pos="0">
            <a:schemeClr val="phClr">
              <a:tint val="15000"/>
              <a:satMod val="250000"/>
            </a:schemeClr>
          </a:gs>
          <a:gs pos="49000">
            <a:schemeClr val="phClr">
              <a:tint val="50000"/>
              <a:satMod val="200000"/>
            </a:schemeClr>
          </a:gs>
          <a:gs pos="49100">
            <a:schemeClr val="phClr">
              <a:tint val="64000"/>
              <a:satMod val="160000"/>
            </a:schemeClr>
          </a:gs>
          <a:gs pos="92000">
            <a:schemeClr val="phClr">
              <a:tint val="50000"/>
              <a:satMod val="200000"/>
            </a:schemeClr>
          </a:gs>
          <a:gs pos="100000">
            <a:schemeClr val="phClr">
              <a:tint val="43000"/>
              <a:satMod val="190000"/>
            </a:schemeClr>
          </a:gs>
        </a:gsLst>
        <a:lin ang="5400000" scaled="1"/>
      </a:gradFill>
      <a:gradFill rotWithShape="1">
        <a:gsLst>
          <a:gs pos="0">
            <a:schemeClr val="phClr">
              <a:tint val="74000"/>
            </a:schemeClr>
          </a:gs>
          <a:gs pos="49000">
            <a:schemeClr val="phClr">
              <a:tint val="96000"/>
              <a:shade val="84000"/>
              <a:satMod val="110000"/>
            </a:schemeClr>
          </a:gs>
          <a:gs pos="49100">
            <a:schemeClr val="phClr">
              <a:shade val="55000"/>
              <a:satMod val="150000"/>
            </a:schemeClr>
          </a:gs>
          <a:gs pos="92000">
            <a:schemeClr val="phClr">
              <a:tint val="98000"/>
              <a:shade val="90000"/>
              <a:satMod val="128000"/>
            </a:schemeClr>
          </a:gs>
          <a:gs pos="100000">
            <a:schemeClr val="phClr">
              <a:tint val="90000"/>
              <a:shade val="97000"/>
              <a:satMod val="128000"/>
            </a:schemeClr>
          </a:gs>
        </a:gsLst>
        <a:lin ang="5400000" scaled="1"/>
      </a:gradFill>
    </a:fillStyleLst>
    <a:lnStyleLst>
      <a:ln w="11430" cap="flat" cmpd="sng" algn="ctr">
        <a:solidFill>
          <a:schemeClr val="phClr"/>
        </a:solidFill>
        <a:prstDash val="solid"/>
      </a:ln>
      <a:ln w="40000" cap="flat" cmpd="sng" algn="ctr">
        <a:solidFill>
          <a:schemeClr val="phClr"/>
        </a:solidFill>
        <a:prstDash val="solid"/>
      </a:ln>
      <a:ln w="318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0800" dist="25000" dir="5400000" rotWithShape="0">
            <a:schemeClr val="phClr">
              <a:shade val="30000"/>
              <a:satMod val="150000"/>
              <a:alpha val="38000"/>
            </a:schemeClr>
          </a:outerShdw>
        </a:effectLst>
      </a:effectStyle>
      <a:effectStyle>
        <a:effectLst>
          <a:outerShdw blurRad="39000" dist="25400" dir="5400000" rotWithShape="0">
            <a:schemeClr val="phClr">
              <a:shade val="33000"/>
              <a:alpha val="83000"/>
            </a:schemeClr>
          </a:outerShdw>
        </a:effectLst>
      </a:effectStyle>
      <a:effectStyle>
        <a:effectLst>
          <a:outerShdw blurRad="39000" dist="25400" dir="5400000" rotWithShape="0">
            <a:schemeClr val="phClr">
              <a:shade val="33000"/>
              <a:alpha val="83000"/>
            </a:scheme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500000"/>
          </a:lightRig>
        </a:scene3d>
        <a:sp3d extrusionH="127000" prstMaterial="powder">
          <a:bevelT w="50800" h="635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78000"/>
              <a:satMod val="220000"/>
            </a:schemeClr>
          </a:gs>
          <a:gs pos="100000">
            <a:schemeClr val="phClr">
              <a:shade val="35000"/>
              <a:satMod val="155000"/>
            </a:schemeClr>
          </a:gs>
        </a:gsLst>
        <a:path path="circle">
          <a:fillToRect l="50000" t="50000" r="50000" b="50000"/>
        </a:path>
      </a:gradFill>
      <a:blipFill>
        <a:blip xmlns:r="http://schemas.openxmlformats.org/officeDocument/2006/relationships" r:embed="rId1">
          <a:duotone>
            <a:schemeClr val="phClr">
              <a:shade val="60000"/>
              <a:satMod val="180000"/>
            </a:schemeClr>
            <a:schemeClr val="phClr">
              <a:tint val="500"/>
              <a:satMod val="150000"/>
            </a:schemeClr>
          </a:duotone>
        </a:blip>
        <a:tile tx="0" ty="0" sx="50000" sy="50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1074</TotalTime>
  <Words>159</Words>
  <Application>Microsoft Office PowerPoint</Application>
  <PresentationFormat>Экран (4:3)</PresentationFormat>
  <Paragraphs>31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Wingdings</vt:lpstr>
      <vt:lpstr>Wingdings 2</vt:lpstr>
      <vt:lpstr>Тема Office</vt:lpstr>
      <vt:lpstr>Организация кабинета неотложной помощи в условиях поликлиники</vt:lpstr>
      <vt:lpstr>Презентация PowerPoint</vt:lpstr>
      <vt:lpstr>Презентация PowerPoint</vt:lpstr>
      <vt:lpstr>Презентация PowerPoint</vt:lpstr>
      <vt:lpstr>Кабинет неотложной помощи</vt:lpstr>
      <vt:lpstr>Кабинет неотложной помощи</vt:lpstr>
      <vt:lpstr>Вызов скорой помощи</vt:lpstr>
      <vt:lpstr>Преемственность отделения неотложной помощи с участковой службой</vt:lpstr>
      <vt:lpstr>Количество пациентов обратившихся за оказанием неотложной помощи</vt:lpstr>
      <vt:lpstr>РЕГИСТРАТУРА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Doomer</cp:lastModifiedBy>
  <cp:revision>149</cp:revision>
  <dcterms:created xsi:type="dcterms:W3CDTF">1601-01-01T00:00:00Z</dcterms:created>
  <dcterms:modified xsi:type="dcterms:W3CDTF">2014-11-12T17:14:05Z</dcterms:modified>
</cp:coreProperties>
</file>