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0" r:id="rId1"/>
  </p:sldMasterIdLst>
  <p:notesMasterIdLst>
    <p:notesMasterId r:id="rId22"/>
  </p:notesMasterIdLst>
  <p:sldIdLst>
    <p:sldId id="256" r:id="rId2"/>
    <p:sldId id="271" r:id="rId3"/>
    <p:sldId id="258" r:id="rId4"/>
    <p:sldId id="272" r:id="rId5"/>
    <p:sldId id="291" r:id="rId6"/>
    <p:sldId id="292" r:id="rId7"/>
    <p:sldId id="293" r:id="rId8"/>
    <p:sldId id="294" r:id="rId9"/>
    <p:sldId id="284" r:id="rId10"/>
    <p:sldId id="295" r:id="rId11"/>
    <p:sldId id="273" r:id="rId12"/>
    <p:sldId id="277" r:id="rId13"/>
    <p:sldId id="274" r:id="rId14"/>
    <p:sldId id="276" r:id="rId15"/>
    <p:sldId id="275" r:id="rId16"/>
    <p:sldId id="297" r:id="rId17"/>
    <p:sldId id="296" r:id="rId18"/>
    <p:sldId id="282" r:id="rId19"/>
    <p:sldId id="290" r:id="rId20"/>
    <p:sldId id="269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CC66"/>
    <a:srgbClr val="CCFF99"/>
    <a:srgbClr val="CCCC00"/>
    <a:srgbClr val="FFCC99"/>
    <a:srgbClr val="FFFF99"/>
    <a:srgbClr val="FF9933"/>
    <a:srgbClr val="FFFFFF"/>
    <a:srgbClr val="FFFF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200" autoAdjust="0"/>
    <p:restoredTop sz="94309" autoAdjust="0"/>
  </p:normalViewPr>
  <p:slideViewPr>
    <p:cSldViewPr>
      <p:cViewPr varScale="1">
        <p:scale>
          <a:sx n="74" d="100"/>
          <a:sy n="74" d="100"/>
        </p:scale>
        <p:origin x="-11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oc\&#1056;&#1072;&#1073;&#1086;&#1095;&#1080;&#1081;%20&#1089;&#1090;&#1086;&#1083;\&#1085;&#1072;&#1091;&#1095;%20&#1088;&#1072;&#1073;&#1086;&#1090;&#1072;\&#1054;&#1089;&#1085;&#1086;&#1074;&#1085;&#1072;&#1103;%20&#1075;&#1088;&#1091;&#1087;&#1087;&#1072;%20&#1080;%20&#1075;&#1088;&#1091;&#1087;&#1087;&#1072;%20&#1089;&#1088;&#1072;&#1074;&#1085;&#1077;&#1085;&#1080;&#1103;30%20&#1087;&#1072;&#1094;&#1080;&#1077;&#1085;&#1090;&#1086;&#1074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%20&#1088;&#1072;&#1073;&#1086;&#1090;&#1072;\&#1084;&#1072;&#1090;&#1088;&#1080;&#1094;&#1072;%20&#1080;%20&#1090;&#1077;&#1089;&#1090;&#1099;\&#1076;&#1072;&#1085;&#1085;&#1099;&#1077;%20&#1076;&#1083;&#1103;%20&#1072;&#1085;&#1072;&#1083;&#1080;&#1079;&#1072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%20&#1088;&#1072;&#1073;&#1086;&#1090;&#1072;\&#1084;&#1072;&#1090;&#1088;&#1080;&#1094;&#1072;%20&#1080;%20&#1090;&#1077;&#1089;&#1090;&#1099;\&#1076;&#1072;&#1085;&#1085;&#1099;&#1077;%20&#1076;&#1083;&#1103;%20&#1072;&#1085;&#1072;&#1083;&#1080;&#1079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867925223344653E-2"/>
          <c:y val="2.8758116654202071E-2"/>
          <c:w val="0.87182432269818078"/>
          <c:h val="0.739580329118838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зигмонд!$Z$10</c:f>
              <c:strCache>
                <c:ptCount val="1"/>
                <c:pt idx="0">
                  <c:v>Группа сравнения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8069978973301834E-2"/>
                  <c:y val="5.228748482582209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зигмонд!$AA$9:$AC$9</c:f>
              <c:strCache>
                <c:ptCount val="3"/>
                <c:pt idx="0">
                  <c:v> 7 день шкала тревоги </c:v>
                </c:pt>
                <c:pt idx="1">
                  <c:v>14 день шкала тревоги </c:v>
                </c:pt>
                <c:pt idx="2">
                  <c:v>21 день шкала тревоги </c:v>
                </c:pt>
              </c:strCache>
            </c:strRef>
          </c:cat>
          <c:val>
            <c:numRef>
              <c:f>зигмонд!$AA$10:$AC$10</c:f>
              <c:numCache>
                <c:formatCode>General</c:formatCode>
                <c:ptCount val="3"/>
                <c:pt idx="0">
                  <c:v>11.46</c:v>
                </c:pt>
                <c:pt idx="1">
                  <c:v>12.33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зигмонд!$Z$11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5.9258844499192782E-2"/>
                  <c:y val="-2.614580097530569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594432762945467E-2"/>
                  <c:y val="-5.22874848258219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47554621035637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зигмонд!$AA$9:$AC$9</c:f>
              <c:strCache>
                <c:ptCount val="3"/>
                <c:pt idx="0">
                  <c:v> 7 день шкала тревоги </c:v>
                </c:pt>
                <c:pt idx="1">
                  <c:v>14 день шкала тревоги </c:v>
                </c:pt>
                <c:pt idx="2">
                  <c:v>21 день шкала тревоги </c:v>
                </c:pt>
              </c:strCache>
            </c:strRef>
          </c:cat>
          <c:val>
            <c:numRef>
              <c:f>зигмонд!$AA$11:$AC$11</c:f>
              <c:numCache>
                <c:formatCode>General</c:formatCode>
                <c:ptCount val="3"/>
                <c:pt idx="0">
                  <c:v>11.3</c:v>
                </c:pt>
                <c:pt idx="1">
                  <c:v>10.5</c:v>
                </c:pt>
                <c:pt idx="2">
                  <c:v>9.2000000000000011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517760"/>
        <c:axId val="36519296"/>
      </c:barChart>
      <c:catAx>
        <c:axId val="36517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36519296"/>
        <c:crosses val="autoZero"/>
        <c:auto val="1"/>
        <c:lblAlgn val="ctr"/>
        <c:lblOffset val="100"/>
        <c:noMultiLvlLbl val="0"/>
      </c:catAx>
      <c:valAx>
        <c:axId val="36519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36517760"/>
        <c:crosses val="autoZero"/>
        <c:crossBetween val="between"/>
        <c:majorUnit val="4"/>
      </c:valAx>
    </c:plotArea>
    <c:legend>
      <c:legendPos val="b"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03932881314142"/>
          <c:y val="3.494640749078249E-2"/>
          <c:w val="0.86065279272761386"/>
          <c:h val="0.74668186785247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зигмонд!$Z$10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323269343440589E-3"/>
                  <c:y val="-2.58003020057398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зигмонд!$AD$9:$AF$9</c:f>
              <c:strCache>
                <c:ptCount val="3"/>
                <c:pt idx="0">
                  <c:v>7 день шкала депрессии </c:v>
                </c:pt>
                <c:pt idx="1">
                  <c:v>14 день шкала депрессии </c:v>
                </c:pt>
                <c:pt idx="2">
                  <c:v>21 день шкала депрессии </c:v>
                </c:pt>
              </c:strCache>
            </c:strRef>
          </c:cat>
          <c:val>
            <c:numRef>
              <c:f>зигмонд!$AD$10:$AF$10</c:f>
              <c:numCache>
                <c:formatCode>General</c:formatCode>
                <c:ptCount val="3"/>
                <c:pt idx="0">
                  <c:v>11.2</c:v>
                </c:pt>
                <c:pt idx="1">
                  <c:v>11.53</c:v>
                </c:pt>
                <c:pt idx="2">
                  <c:v>11</c:v>
                </c:pt>
              </c:numCache>
            </c:numRef>
          </c:val>
        </c:ser>
        <c:ser>
          <c:idx val="1"/>
          <c:order val="1"/>
          <c:tx>
            <c:strRef>
              <c:f>зигмонд!$Z$11</c:f>
              <c:strCache>
                <c:ptCount val="1"/>
                <c:pt idx="0">
                  <c:v>Основная группа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2020250146472773E-2"/>
                  <c:y val="1.8060211404017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787923212128705E-2"/>
                  <c:y val="2.58003020057398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161634671720299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зигмонд!$AD$9:$AF$9</c:f>
              <c:strCache>
                <c:ptCount val="3"/>
                <c:pt idx="0">
                  <c:v>7 день шкала депрессии </c:v>
                </c:pt>
                <c:pt idx="1">
                  <c:v>14 день шкала депрессии </c:v>
                </c:pt>
                <c:pt idx="2">
                  <c:v>21 день шкала депрессии </c:v>
                </c:pt>
              </c:strCache>
            </c:strRef>
          </c:cat>
          <c:val>
            <c:numRef>
              <c:f>зигмонд!$AD$11:$AF$11</c:f>
              <c:numCache>
                <c:formatCode>General</c:formatCode>
                <c:ptCount val="3"/>
                <c:pt idx="0">
                  <c:v>11</c:v>
                </c:pt>
                <c:pt idx="1">
                  <c:v>9.5300000000000011</c:v>
                </c:pt>
                <c:pt idx="2">
                  <c:v>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565760"/>
        <c:axId val="36567296"/>
      </c:barChart>
      <c:catAx>
        <c:axId val="36565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36567296"/>
        <c:crosses val="autoZero"/>
        <c:auto val="1"/>
        <c:lblAlgn val="ctr"/>
        <c:lblOffset val="100"/>
        <c:noMultiLvlLbl val="0"/>
      </c:catAx>
      <c:valAx>
        <c:axId val="36567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36565760"/>
        <c:crosses val="autoZero"/>
        <c:crossBetween val="between"/>
        <c:majorUnit val="4"/>
      </c:valAx>
    </c:plotArea>
    <c:legend>
      <c:legendPos val="b"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34400008351443"/>
          <c:y val="3.7261199833517666E-2"/>
          <c:w val="0.85951122248473377"/>
          <c:h val="0.681210108110053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спилбергер!$M$10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спилбергер!$N$9:$P$9</c:f>
              <c:strCache>
                <c:ptCount val="3"/>
                <c:pt idx="0">
                  <c:v>7 день Ситуативная (реактивная) тревога 
</c:v>
                </c:pt>
                <c:pt idx="1">
                  <c:v>14 день Ситуативная (реактивная) тревога 
</c:v>
                </c:pt>
                <c:pt idx="2">
                  <c:v>21 день Ситуативная (реактивная) тревога 
</c:v>
                </c:pt>
              </c:strCache>
            </c:strRef>
          </c:cat>
          <c:val>
            <c:numRef>
              <c:f>спилбергер!$N$10:$P$10</c:f>
              <c:numCache>
                <c:formatCode>General</c:formatCode>
                <c:ptCount val="3"/>
                <c:pt idx="0">
                  <c:v>37.4</c:v>
                </c:pt>
                <c:pt idx="1">
                  <c:v>40.260000000000012</c:v>
                </c:pt>
                <c:pt idx="2">
                  <c:v>44.260000000000012</c:v>
                </c:pt>
              </c:numCache>
            </c:numRef>
          </c:val>
        </c:ser>
        <c:ser>
          <c:idx val="1"/>
          <c:order val="1"/>
          <c:tx>
            <c:strRef>
              <c:f>спилбергер!$M$11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4105292677637745E-2"/>
                  <c:y val="5.642300370303729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latin typeface="Calibri" panose="020F0502020204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спилбергер!$N$9:$P$9</c:f>
              <c:strCache>
                <c:ptCount val="3"/>
                <c:pt idx="0">
                  <c:v>7 день Ситуативная (реактивная) тревога 
</c:v>
                </c:pt>
                <c:pt idx="1">
                  <c:v>14 день Ситуативная (реактивная) тревога 
</c:v>
                </c:pt>
                <c:pt idx="2">
                  <c:v>21 день Ситуативная (реактивная) тревога 
</c:v>
                </c:pt>
              </c:strCache>
            </c:strRef>
          </c:cat>
          <c:val>
            <c:numRef>
              <c:f>спилбергер!$N$11:$P$11</c:f>
              <c:numCache>
                <c:formatCode>General</c:formatCode>
                <c:ptCount val="3"/>
                <c:pt idx="0">
                  <c:v>34.4</c:v>
                </c:pt>
                <c:pt idx="1">
                  <c:v>28.5</c:v>
                </c:pt>
                <c:pt idx="2">
                  <c:v>23.2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479744"/>
        <c:axId val="36481280"/>
      </c:barChart>
      <c:catAx>
        <c:axId val="36479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>
                <a:latin typeface="Calibri" panose="020F0502020204030204" pitchFamily="34" charset="0"/>
              </a:defRPr>
            </a:pPr>
            <a:endParaRPr lang="ru-RU"/>
          </a:p>
        </c:txPr>
        <c:crossAx val="36481280"/>
        <c:crosses val="autoZero"/>
        <c:auto val="1"/>
        <c:lblAlgn val="ctr"/>
        <c:lblOffset val="100"/>
        <c:noMultiLvlLbl val="0"/>
      </c:catAx>
      <c:valAx>
        <c:axId val="36481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Calibri" panose="020F0502020204030204" pitchFamily="34" charset="0"/>
              </a:defRPr>
            </a:pPr>
            <a:endParaRPr lang="ru-RU"/>
          </a:p>
        </c:txPr>
        <c:crossAx val="36479744"/>
        <c:crosses val="autoZero"/>
        <c:crossBetween val="between"/>
        <c:majorUnit val="20"/>
      </c:valAx>
      <c:spPr>
        <a:noFill/>
      </c:spPr>
    </c:plotArea>
    <c:legend>
      <c:legendPos val="b"/>
      <c:overlay val="0"/>
      <c:txPr>
        <a:bodyPr/>
        <a:lstStyle/>
        <a:p>
          <a:pPr>
            <a:defRPr sz="1400">
              <a:latin typeface="Calibri" panose="020F0502020204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b="1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3"/>
    </mc:Choice>
    <mc:Fallback>
      <c:style val="13"/>
    </mc:Fallback>
  </mc:AlternateContent>
  <c:chart>
    <c:autoTitleDeleted val="0"/>
    <c:plotArea>
      <c:layout>
        <c:manualLayout>
          <c:layoutTarget val="inner"/>
          <c:xMode val="edge"/>
          <c:yMode val="edge"/>
          <c:x val="8.1822853966108194E-2"/>
          <c:y val="2.7936446484007241E-2"/>
          <c:w val="0.88325647619695158"/>
          <c:h val="0.706458338499343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спилбергер!$M$10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спилбергер!$Q$9:$S$9</c:f>
              <c:strCache>
                <c:ptCount val="3"/>
                <c:pt idx="0">
                  <c:v>7 день Личностная тревога </c:v>
                </c:pt>
                <c:pt idx="1">
                  <c:v>14 день Личностная тревога </c:v>
                </c:pt>
                <c:pt idx="2">
                  <c:v> Личностная тревога </c:v>
                </c:pt>
              </c:strCache>
            </c:strRef>
          </c:cat>
          <c:val>
            <c:numRef>
              <c:f>спилбергер!$Q$10:$S$10</c:f>
              <c:numCache>
                <c:formatCode>General</c:formatCode>
                <c:ptCount val="3"/>
                <c:pt idx="0">
                  <c:v>51.730000000000011</c:v>
                </c:pt>
                <c:pt idx="1">
                  <c:v>53.2</c:v>
                </c:pt>
                <c:pt idx="2">
                  <c:v>56.06</c:v>
                </c:pt>
              </c:numCache>
            </c:numRef>
          </c:val>
        </c:ser>
        <c:ser>
          <c:idx val="1"/>
          <c:order val="1"/>
          <c:tx>
            <c:strRef>
              <c:f>спилбергер!$M$11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539685079050197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спилбергер!$Q$9:$S$9</c:f>
              <c:strCache>
                <c:ptCount val="3"/>
                <c:pt idx="0">
                  <c:v>7 день Личностная тревога </c:v>
                </c:pt>
                <c:pt idx="1">
                  <c:v>14 день Личностная тревога </c:v>
                </c:pt>
                <c:pt idx="2">
                  <c:v> Личностная тревога </c:v>
                </c:pt>
              </c:strCache>
            </c:strRef>
          </c:cat>
          <c:val>
            <c:numRef>
              <c:f>спилбергер!$Q$11:$S$11</c:f>
              <c:numCache>
                <c:formatCode>General</c:formatCode>
                <c:ptCount val="3"/>
                <c:pt idx="0">
                  <c:v>47.1</c:v>
                </c:pt>
                <c:pt idx="1">
                  <c:v>46.1</c:v>
                </c:pt>
                <c:pt idx="2">
                  <c:v>41.8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658560"/>
        <c:axId val="36672640"/>
      </c:barChart>
      <c:catAx>
        <c:axId val="366585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="1">
                <a:latin typeface="Calibri" panose="020F0502020204030204" pitchFamily="34" charset="0"/>
              </a:defRPr>
            </a:pPr>
            <a:endParaRPr lang="ru-RU"/>
          </a:p>
        </c:txPr>
        <c:crossAx val="36672640"/>
        <c:crosses val="autoZero"/>
        <c:auto val="1"/>
        <c:lblAlgn val="ctr"/>
        <c:lblOffset val="100"/>
        <c:noMultiLvlLbl val="0"/>
      </c:catAx>
      <c:valAx>
        <c:axId val="366726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 b="1">
                <a:latin typeface="Calibri" panose="020F0502020204030204" pitchFamily="34" charset="0"/>
              </a:defRPr>
            </a:pPr>
            <a:endParaRPr lang="ru-RU"/>
          </a:p>
        </c:txPr>
        <c:crossAx val="36658560"/>
        <c:crosses val="autoZero"/>
        <c:crossBetween val="between"/>
        <c:majorUnit val="20"/>
      </c:valAx>
      <c:spPr>
        <a:noFill/>
      </c:spPr>
    </c:plotArea>
    <c:legend>
      <c:legendPos val="b"/>
      <c:overlay val="0"/>
      <c:txPr>
        <a:bodyPr/>
        <a:lstStyle/>
        <a:p>
          <a:pPr>
            <a:defRPr sz="1400" b="1">
              <a:latin typeface="Calibri" panose="020F0502020204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4"/>
    </mc:Choice>
    <mc:Fallback>
      <c:style val="14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Позитивная агрессивность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Ильин!$BX$10</c:f>
              <c:strCache>
                <c:ptCount val="1"/>
                <c:pt idx="0">
                  <c:v>Группа сравнения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2694663252691644E-3"/>
                  <c:y val="2.87112801419997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734127513305702E-2"/>
                  <c:y val="2.05080572442855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Ильин!$BY$9:$CA$9</c:f>
              <c:strCache>
                <c:ptCount val="3"/>
                <c:pt idx="0">
                  <c:v>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Ильин!$BY$10:$CA$10</c:f>
              <c:numCache>
                <c:formatCode>General</c:formatCode>
                <c:ptCount val="3"/>
                <c:pt idx="0">
                  <c:v>8.5300000000000011</c:v>
                </c:pt>
                <c:pt idx="1">
                  <c:v>8.1300000000000008</c:v>
                </c:pt>
                <c:pt idx="2">
                  <c:v>8.8600000000000048</c:v>
                </c:pt>
              </c:numCache>
            </c:numRef>
          </c:val>
        </c:ser>
        <c:ser>
          <c:idx val="1"/>
          <c:order val="1"/>
          <c:tx>
            <c:strRef>
              <c:f>Ильин!$BX$11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7695983155608356E-2"/>
                  <c:y val="-4.10161144885710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771987366706272E-2"/>
                  <c:y val="4.10161144885710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Ильин!$BY$9:$CA$9</c:f>
              <c:strCache>
                <c:ptCount val="3"/>
                <c:pt idx="0">
                  <c:v>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Ильин!$BY$11:$CA$11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6.4</c:v>
                </c:pt>
                <c:pt idx="2">
                  <c:v>6.73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981760"/>
        <c:axId val="36987648"/>
      </c:barChart>
      <c:catAx>
        <c:axId val="36981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36987648"/>
        <c:crosses val="autoZero"/>
        <c:auto val="1"/>
        <c:lblAlgn val="ctr"/>
        <c:lblOffset val="100"/>
        <c:noMultiLvlLbl val="0"/>
      </c:catAx>
      <c:valAx>
        <c:axId val="36987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6981760"/>
        <c:crosses val="autoZero"/>
        <c:crossBetween val="between"/>
        <c:majorUnit val="5"/>
      </c:valAx>
    </c:plotArea>
    <c:legend>
      <c:legendPos val="b"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 dirty="0"/>
              <a:t>Негативная агрессивность</a:t>
            </a:r>
          </a:p>
        </c:rich>
      </c:tx>
      <c:layout>
        <c:manualLayout>
          <c:xMode val="edge"/>
          <c:yMode val="edge"/>
          <c:x val="0.12899329268425516"/>
          <c:y val="2.150845028059212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Ильин!$BX$10</c:f>
              <c:strCache>
                <c:ptCount val="1"/>
                <c:pt idx="0">
                  <c:v>Группа сравнения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4465499790360243E-3"/>
                  <c:y val="-1.72067602244737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893099958072104E-2"/>
                  <c:y val="-2.58101403367105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4.301690056118427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Ильин!$CB$9:$CD$9</c:f>
              <c:strCache>
                <c:ptCount val="3"/>
                <c:pt idx="0">
                  <c:v>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Ильин!$CB$10:$CD$10</c:f>
              <c:numCache>
                <c:formatCode>General</c:formatCode>
                <c:ptCount val="3"/>
                <c:pt idx="0">
                  <c:v>9.26</c:v>
                </c:pt>
                <c:pt idx="1">
                  <c:v>8.66</c:v>
                </c:pt>
                <c:pt idx="2">
                  <c:v>8.8600000000000048</c:v>
                </c:pt>
              </c:numCache>
            </c:numRef>
          </c:val>
        </c:ser>
        <c:ser>
          <c:idx val="1"/>
          <c:order val="1"/>
          <c:tx>
            <c:strRef>
              <c:f>Ильин!$BX$11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3832885670655303E-2"/>
                  <c:y val="8.603380112236852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Ильин!$CB$9:$CD$9</c:f>
              <c:strCache>
                <c:ptCount val="3"/>
                <c:pt idx="0">
                  <c:v>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Ильин!$CB$11:$CD$11</c:f>
              <c:numCache>
                <c:formatCode>General</c:formatCode>
                <c:ptCount val="3"/>
                <c:pt idx="0">
                  <c:v>7.87</c:v>
                </c:pt>
                <c:pt idx="1">
                  <c:v>6.2</c:v>
                </c:pt>
                <c:pt idx="2">
                  <c:v>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017856"/>
        <c:axId val="36708352"/>
      </c:barChart>
      <c:catAx>
        <c:axId val="370178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36708352"/>
        <c:crosses val="autoZero"/>
        <c:auto val="1"/>
        <c:lblAlgn val="ctr"/>
        <c:lblOffset val="100"/>
        <c:noMultiLvlLbl val="0"/>
      </c:catAx>
      <c:valAx>
        <c:axId val="36708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7017856"/>
        <c:crosses val="autoZero"/>
        <c:crossBetween val="between"/>
        <c:majorUnit val="5"/>
      </c:valAx>
    </c:plotArea>
    <c:legend>
      <c:legendPos val="b"/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Конфликтность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8.8335989878675608E-2"/>
          <c:y val="0.16180016652560536"/>
          <c:w val="0.5553260522073511"/>
          <c:h val="0.6271602300581468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Ильин!$BX$10</c:f>
              <c:strCache>
                <c:ptCount val="1"/>
                <c:pt idx="0">
                  <c:v>Группа сравнения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Ильин!$CE$9:$CG$9</c:f>
              <c:strCache>
                <c:ptCount val="3"/>
                <c:pt idx="0">
                  <c:v>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Ильин!$CE$10:$CG$10</c:f>
              <c:numCache>
                <c:formatCode>General</c:formatCode>
                <c:ptCount val="3"/>
                <c:pt idx="0">
                  <c:v>23</c:v>
                </c:pt>
                <c:pt idx="1">
                  <c:v>22.8</c:v>
                </c:pt>
                <c:pt idx="2">
                  <c:v>23.53</c:v>
                </c:pt>
              </c:numCache>
            </c:numRef>
          </c:val>
        </c:ser>
        <c:ser>
          <c:idx val="1"/>
          <c:order val="1"/>
          <c:tx>
            <c:strRef>
              <c:f>Ильин!$BX$11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Ильин!$CE$9:$CG$9</c:f>
              <c:strCache>
                <c:ptCount val="3"/>
                <c:pt idx="0">
                  <c:v> 7 день</c:v>
                </c:pt>
                <c:pt idx="1">
                  <c:v>14 день</c:v>
                </c:pt>
                <c:pt idx="2">
                  <c:v>21 день</c:v>
                </c:pt>
              </c:strCache>
            </c:strRef>
          </c:cat>
          <c:val>
            <c:numRef>
              <c:f>Ильин!$CE$11:$CG$11</c:f>
              <c:numCache>
                <c:formatCode>General</c:formatCode>
                <c:ptCount val="3"/>
                <c:pt idx="0">
                  <c:v>21.2</c:v>
                </c:pt>
                <c:pt idx="1">
                  <c:v>17</c:v>
                </c:pt>
                <c:pt idx="2">
                  <c:v>15.9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746752"/>
        <c:axId val="36748288"/>
      </c:barChart>
      <c:catAx>
        <c:axId val="367467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ru-RU"/>
          </a:p>
        </c:txPr>
        <c:crossAx val="36748288"/>
        <c:crosses val="autoZero"/>
        <c:auto val="1"/>
        <c:lblAlgn val="ctr"/>
        <c:lblOffset val="100"/>
        <c:noMultiLvlLbl val="0"/>
      </c:catAx>
      <c:valAx>
        <c:axId val="367482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Calibri" panose="020F0502020204030204" pitchFamily="34" charset="0"/>
              </a:defRPr>
            </a:pPr>
            <a:endParaRPr lang="ru-RU"/>
          </a:p>
        </c:txPr>
        <c:crossAx val="3674675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2567277105264949"/>
          <c:y val="0.33940976739345391"/>
          <c:w val="0.23832626873658025"/>
          <c:h val="0.2025998392626899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2500">
                <a:latin typeface="Calibri" panose="020F0502020204030204" pitchFamily="34" charset="0"/>
              </a:defRPr>
            </a:pPr>
            <a:r>
              <a:rPr lang="ru-RU" sz="2500" dirty="0">
                <a:latin typeface="Calibri" panose="020F0502020204030204" pitchFamily="34" charset="0"/>
              </a:rPr>
              <a:t>Физический компонент здоровья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9.6132191906600536E-2"/>
          <c:y val="0.20083260268378586"/>
          <c:w val="0.88277567700046655"/>
          <c:h val="0.487817419686100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Лист3!$A$2</c:f>
              <c:strCache>
                <c:ptCount val="1"/>
                <c:pt idx="0">
                  <c:v>Группа сравнения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2184262185866059E-2"/>
                  <c:y val="-1.19168440743821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1092131092933022E-2"/>
                  <c:y val="2.383368814876425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Лист3!$B$1:$C$1</c:f>
              <c:strCache>
                <c:ptCount val="2"/>
                <c:pt idx="0">
                  <c:v>7 день</c:v>
                </c:pt>
                <c:pt idx="1">
                  <c:v>21день</c:v>
                </c:pt>
              </c:strCache>
            </c:strRef>
          </c:cat>
          <c:val>
            <c:numRef>
              <c:f>Лист3!$B$2:$C$2</c:f>
              <c:numCache>
                <c:formatCode>General</c:formatCode>
                <c:ptCount val="2"/>
                <c:pt idx="0">
                  <c:v>44.13</c:v>
                </c:pt>
                <c:pt idx="1">
                  <c:v>41.4</c:v>
                </c:pt>
              </c:numCache>
            </c:numRef>
          </c:val>
        </c:ser>
        <c:ser>
          <c:idx val="1"/>
          <c:order val="1"/>
          <c:tx>
            <c:strRef>
              <c:f>Лист3!$A$3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4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Лист3!$B$1:$C$1</c:f>
              <c:strCache>
                <c:ptCount val="2"/>
                <c:pt idx="0">
                  <c:v>7 день</c:v>
                </c:pt>
                <c:pt idx="1">
                  <c:v>21день</c:v>
                </c:pt>
              </c:strCache>
            </c:strRef>
          </c:cat>
          <c:val>
            <c:numRef>
              <c:f>Лист3!$B$3:$C$3</c:f>
              <c:numCache>
                <c:formatCode>General</c:formatCode>
                <c:ptCount val="2"/>
                <c:pt idx="0">
                  <c:v>48.4</c:v>
                </c:pt>
                <c:pt idx="1">
                  <c:v>52.9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6787712"/>
        <c:axId val="36789248"/>
      </c:barChart>
      <c:catAx>
        <c:axId val="36787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Calibri" panose="020F0502020204030204" pitchFamily="34" charset="0"/>
              </a:defRPr>
            </a:pPr>
            <a:endParaRPr lang="ru-RU"/>
          </a:p>
        </c:txPr>
        <c:crossAx val="36789248"/>
        <c:crosses val="autoZero"/>
        <c:auto val="1"/>
        <c:lblAlgn val="ctr"/>
        <c:lblOffset val="100"/>
        <c:noMultiLvlLbl val="0"/>
      </c:catAx>
      <c:valAx>
        <c:axId val="36789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367877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7.6166318927257531E-2"/>
          <c:y val="0.79850640797526851"/>
          <c:w val="0.89587794750076044"/>
          <c:h val="0.17359576413431541"/>
        </c:manualLayout>
      </c:layout>
      <c:overlay val="0"/>
      <c:txPr>
        <a:bodyPr/>
        <a:lstStyle/>
        <a:p>
          <a:pPr>
            <a:defRPr sz="2200" b="1">
              <a:latin typeface="Calibri" panose="020F0502020204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2500">
                <a:latin typeface="Calibri" panose="020F0502020204030204" pitchFamily="34" charset="0"/>
              </a:defRPr>
            </a:pPr>
            <a:r>
              <a:rPr lang="ru-RU" sz="2500">
                <a:latin typeface="Calibri" panose="020F0502020204030204" pitchFamily="34" charset="0"/>
              </a:rPr>
              <a:t>Психологический компонент здоровья</a:t>
            </a:r>
          </a:p>
        </c:rich>
      </c:tx>
      <c:layout>
        <c:manualLayout>
          <c:xMode val="edge"/>
          <c:yMode val="edge"/>
          <c:x val="0.20151291304605246"/>
          <c:y val="3.470236196733486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9.7956117076815549E-2"/>
          <c:y val="0.22016528348295741"/>
          <c:w val="0.88216021949261281"/>
          <c:h val="0.485236899891447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Лист3!$K$2</c:f>
              <c:strCache>
                <c:ptCount val="1"/>
                <c:pt idx="0">
                  <c:v>Группа сравнения</c:v>
                </c:pt>
              </c:strCache>
            </c:strRef>
          </c:tx>
          <c:spPr>
            <a:solidFill>
              <a:srgbClr val="0070C0"/>
            </a:solidFill>
            <a:scene3d>
              <a:camera prst="orthographicFront"/>
              <a:lightRig rig="balanced" dir="t">
                <a:rot lat="0" lon="0" rev="0"/>
              </a:lightRig>
            </a:scene3d>
            <a:sp3d>
              <a:bevelT w="47625" h="69850" prst="relaxedInset"/>
              <a:contourClr>
                <a:srgbClr val="000000"/>
              </a:contourClr>
            </a:sp3d>
          </c:spPr>
          <c:invertIfNegative val="0"/>
          <c:dLbls>
            <c:dLbl>
              <c:idx val="1"/>
              <c:layout>
                <c:manualLayout>
                  <c:x val="-1.1657563211300679E-2"/>
                  <c:y val="1.167334130552075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Лист3!$L$1:$M$1</c:f>
              <c:strCache>
                <c:ptCount val="2"/>
                <c:pt idx="0">
                  <c:v>7 день</c:v>
                </c:pt>
                <c:pt idx="1">
                  <c:v>21день</c:v>
                </c:pt>
              </c:strCache>
            </c:strRef>
          </c:cat>
          <c:val>
            <c:numRef>
              <c:f>Лист3!$L$2:$M$2</c:f>
              <c:numCache>
                <c:formatCode>General</c:formatCode>
                <c:ptCount val="2"/>
                <c:pt idx="0">
                  <c:v>37</c:v>
                </c:pt>
                <c:pt idx="1">
                  <c:v>34.800000000000004</c:v>
                </c:pt>
              </c:numCache>
            </c:numRef>
          </c:val>
        </c:ser>
        <c:ser>
          <c:idx val="1"/>
          <c:order val="1"/>
          <c:tx>
            <c:strRef>
              <c:f>Лист3!$K$3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1.4571954014125846E-2"/>
                  <c:y val="1.40080095666249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latin typeface="Calibri" panose="020F050202020403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Лист3!$L$1:$M$1</c:f>
              <c:strCache>
                <c:ptCount val="2"/>
                <c:pt idx="0">
                  <c:v>7 день</c:v>
                </c:pt>
                <c:pt idx="1">
                  <c:v>21день</c:v>
                </c:pt>
              </c:strCache>
            </c:strRef>
          </c:cat>
          <c:val>
            <c:numRef>
              <c:f>Лист3!$L$3:$M$3</c:f>
              <c:numCache>
                <c:formatCode>General</c:formatCode>
                <c:ptCount val="2"/>
                <c:pt idx="0">
                  <c:v>40.700000000000003</c:v>
                </c:pt>
                <c:pt idx="1">
                  <c:v>46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6840192"/>
        <c:axId val="36841728"/>
      </c:barChart>
      <c:catAx>
        <c:axId val="368401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Calibri" panose="020F0502020204030204" pitchFamily="34" charset="0"/>
              </a:defRPr>
            </a:pPr>
            <a:endParaRPr lang="ru-RU"/>
          </a:p>
        </c:txPr>
        <c:crossAx val="36841728"/>
        <c:crosses val="autoZero"/>
        <c:auto val="1"/>
        <c:lblAlgn val="ctr"/>
        <c:lblOffset val="100"/>
        <c:noMultiLvlLbl val="0"/>
      </c:catAx>
      <c:valAx>
        <c:axId val="36841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36840192"/>
        <c:crosses val="autoZero"/>
        <c:crossBetween val="between"/>
        <c:majorUnit val="10"/>
      </c:valAx>
    </c:plotArea>
    <c:legend>
      <c:legendPos val="b"/>
      <c:layout>
        <c:manualLayout>
          <c:xMode val="edge"/>
          <c:yMode val="edge"/>
          <c:x val="6.6744368456102626E-2"/>
          <c:y val="0.81539171413365885"/>
          <c:w val="0.8665112630877948"/>
          <c:h val="0.15892693499419552"/>
        </c:manualLayout>
      </c:layout>
      <c:overlay val="0"/>
      <c:txPr>
        <a:bodyPr/>
        <a:lstStyle/>
        <a:p>
          <a:pPr>
            <a:defRPr sz="2200" b="1">
              <a:latin typeface="Calibri" panose="020F0502020204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C956F4-1408-4DD4-B52A-3B266E395D0D}" type="doc">
      <dgm:prSet loTypeId="urn:microsoft.com/office/officeart/2005/8/layout/pyramid2" loCatId="pyramid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92D5201-EFE0-4A4C-9AB3-D463957281D7}">
      <dgm:prSet phldrT="[Текст]" custT="1"/>
      <dgm:spPr/>
      <dgm:t>
        <a:bodyPr/>
        <a:lstStyle/>
        <a:p>
          <a:r>
            <a:rPr kumimoji="0" lang="ru-RU" sz="2700" b="1" i="0" u="none" strike="noStrike" cap="none" normalizeH="0" baseline="0" dirty="0" err="1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наступательность</a:t>
          </a:r>
          <a:r>
            <a:rPr kumimoji="0" lang="ru-RU" sz="27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 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AB54D3B0-FCD5-419D-8B1C-46FFC28BF6FA}" type="parTrans" cxnId="{6ACD998A-7122-4058-A925-403FB97F3185}">
      <dgm:prSet/>
      <dgm:spPr/>
      <dgm:t>
        <a:bodyPr/>
        <a:lstStyle/>
        <a:p>
          <a:endParaRPr lang="ru-RU"/>
        </a:p>
      </dgm:t>
    </dgm:pt>
    <dgm:pt modelId="{FA3DE0A4-6BE4-419B-A68C-74AAD245A682}" type="sibTrans" cxnId="{6ACD998A-7122-4058-A925-403FB97F3185}">
      <dgm:prSet/>
      <dgm:spPr/>
      <dgm:t>
        <a:bodyPr/>
        <a:lstStyle/>
        <a:p>
          <a:endParaRPr lang="ru-RU"/>
        </a:p>
      </dgm:t>
    </dgm:pt>
    <dgm:pt modelId="{CA0FC5EF-DCB4-45B6-8BF4-1B23A67302DA}">
      <dgm:prSet phldrT="[Текст]" custT="1"/>
      <dgm:spPr/>
      <dgm:t>
        <a:bodyPr/>
        <a:lstStyle/>
        <a:p>
          <a:r>
            <a:rPr kumimoji="0" lang="ru-RU" sz="27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мстительность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08DB3DFB-31B2-4EC6-976A-1B3A47D6116E}" type="parTrans" cxnId="{17343160-0B61-4632-BFAC-801F6CF70D9A}">
      <dgm:prSet/>
      <dgm:spPr/>
      <dgm:t>
        <a:bodyPr/>
        <a:lstStyle/>
        <a:p>
          <a:endParaRPr lang="ru-RU"/>
        </a:p>
      </dgm:t>
    </dgm:pt>
    <dgm:pt modelId="{3270B5CE-1D5D-453B-8BE7-796C17CF491E}" type="sibTrans" cxnId="{17343160-0B61-4632-BFAC-801F6CF70D9A}">
      <dgm:prSet/>
      <dgm:spPr/>
      <dgm:t>
        <a:bodyPr/>
        <a:lstStyle/>
        <a:p>
          <a:endParaRPr lang="ru-RU"/>
        </a:p>
      </dgm:t>
    </dgm:pt>
    <dgm:pt modelId="{7A846C14-A2B5-415E-9F30-C6B7AC1ECA37}">
      <dgm:prSet custT="1"/>
      <dgm:spPr/>
      <dgm:t>
        <a:bodyPr/>
        <a:lstStyle/>
        <a:p>
          <a:r>
            <a:rPr kumimoji="0" lang="ru-RU" sz="27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вспыльчивость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53F9535A-6EBD-4524-A7A2-F16C4B7D2217}" type="parTrans" cxnId="{B9DE00BF-FF33-4153-BEC9-5F91544F5741}">
      <dgm:prSet/>
      <dgm:spPr/>
      <dgm:t>
        <a:bodyPr/>
        <a:lstStyle/>
        <a:p>
          <a:endParaRPr lang="ru-RU"/>
        </a:p>
      </dgm:t>
    </dgm:pt>
    <dgm:pt modelId="{512F1E92-1598-4062-84D6-0F747BFAF058}" type="sibTrans" cxnId="{B9DE00BF-FF33-4153-BEC9-5F91544F5741}">
      <dgm:prSet/>
      <dgm:spPr/>
      <dgm:t>
        <a:bodyPr/>
        <a:lstStyle/>
        <a:p>
          <a:endParaRPr lang="ru-RU"/>
        </a:p>
      </dgm:t>
    </dgm:pt>
    <dgm:pt modelId="{77C02669-3101-4E49-8A42-F41A85CB1B56}">
      <dgm:prSet custT="1"/>
      <dgm:spPr/>
      <dgm:t>
        <a:bodyPr/>
        <a:lstStyle/>
        <a:p>
          <a:r>
            <a:rPr kumimoji="0" lang="ru-RU" sz="27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обидчивость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F1600866-D658-4C9D-B600-2954D963E02B}" type="parTrans" cxnId="{5243F25F-B015-41E6-91B8-3D21F03875AC}">
      <dgm:prSet/>
      <dgm:spPr/>
      <dgm:t>
        <a:bodyPr/>
        <a:lstStyle/>
        <a:p>
          <a:endParaRPr lang="ru-RU"/>
        </a:p>
      </dgm:t>
    </dgm:pt>
    <dgm:pt modelId="{60427D59-325B-4068-BF88-4EFD51696ABD}" type="sibTrans" cxnId="{5243F25F-B015-41E6-91B8-3D21F03875AC}">
      <dgm:prSet/>
      <dgm:spPr/>
      <dgm:t>
        <a:bodyPr/>
        <a:lstStyle/>
        <a:p>
          <a:endParaRPr lang="ru-RU"/>
        </a:p>
      </dgm:t>
    </dgm:pt>
    <dgm:pt modelId="{5C522B2A-F720-4B8F-8E94-63B99A1EEBA9}">
      <dgm:prSet custT="1"/>
      <dgm:spPr/>
      <dgm:t>
        <a:bodyPr/>
        <a:lstStyle/>
        <a:p>
          <a:r>
            <a:rPr kumimoji="0" lang="ru-RU" sz="27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подозрительность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61895E1E-AAC1-46C9-A067-566AB1D08B15}" type="parTrans" cxnId="{3A3F9A31-AFF1-4D16-8BE2-57C9E0C33777}">
      <dgm:prSet/>
      <dgm:spPr/>
      <dgm:t>
        <a:bodyPr/>
        <a:lstStyle/>
        <a:p>
          <a:endParaRPr lang="ru-RU"/>
        </a:p>
      </dgm:t>
    </dgm:pt>
    <dgm:pt modelId="{D82B583E-D76D-4781-B33F-DF01B0EC6496}" type="sibTrans" cxnId="{3A3F9A31-AFF1-4D16-8BE2-57C9E0C33777}">
      <dgm:prSet/>
      <dgm:spPr/>
      <dgm:t>
        <a:bodyPr/>
        <a:lstStyle/>
        <a:p>
          <a:endParaRPr lang="ru-RU"/>
        </a:p>
      </dgm:t>
    </dgm:pt>
    <dgm:pt modelId="{1D38327B-3937-4E49-8489-43732564E3C1}">
      <dgm:prSet custT="1"/>
      <dgm:spPr/>
      <dgm:t>
        <a:bodyPr/>
        <a:lstStyle/>
        <a:p>
          <a:r>
            <a:rPr kumimoji="0" lang="ru-RU" sz="27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неуступчивость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EB1297B5-13C1-4CDF-8071-3721B2DF21DF}" type="parTrans" cxnId="{72705191-A89E-428D-B1DD-F95EEB83009F}">
      <dgm:prSet/>
      <dgm:spPr/>
      <dgm:t>
        <a:bodyPr/>
        <a:lstStyle/>
        <a:p>
          <a:endParaRPr lang="ru-RU"/>
        </a:p>
      </dgm:t>
    </dgm:pt>
    <dgm:pt modelId="{68D4D262-D6AC-4FAE-8D0E-EC8FDB71FBBC}" type="sibTrans" cxnId="{72705191-A89E-428D-B1DD-F95EEB83009F}">
      <dgm:prSet/>
      <dgm:spPr/>
      <dgm:t>
        <a:bodyPr/>
        <a:lstStyle/>
        <a:p>
          <a:endParaRPr lang="ru-RU"/>
        </a:p>
      </dgm:t>
    </dgm:pt>
    <dgm:pt modelId="{B8A50872-883D-4C57-94DF-3163B9030795}">
      <dgm:prSet custT="1"/>
      <dgm:spPr/>
      <dgm:t>
        <a:bodyPr/>
        <a:lstStyle/>
        <a:p>
          <a:r>
            <a:rPr kumimoji="0" lang="ru-RU" sz="27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нетерпимость к мнению других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F398411E-7C38-4118-8C47-5465DBF458DD}" type="parTrans" cxnId="{58F387BC-53F0-412F-A3F5-F4C40BE06193}">
      <dgm:prSet/>
      <dgm:spPr/>
      <dgm:t>
        <a:bodyPr/>
        <a:lstStyle/>
        <a:p>
          <a:endParaRPr lang="ru-RU"/>
        </a:p>
      </dgm:t>
    </dgm:pt>
    <dgm:pt modelId="{3D030CD3-C72A-4A46-BA9C-3F9C9DBCF487}" type="sibTrans" cxnId="{58F387BC-53F0-412F-A3F5-F4C40BE06193}">
      <dgm:prSet/>
      <dgm:spPr/>
      <dgm:t>
        <a:bodyPr/>
        <a:lstStyle/>
        <a:p>
          <a:endParaRPr lang="ru-RU"/>
        </a:p>
      </dgm:t>
    </dgm:pt>
    <dgm:pt modelId="{1D6624A8-FCC1-4B0E-BBAB-FFB363330C0A}">
      <dgm:prSet custT="1"/>
      <dgm:spPr/>
      <dgm:t>
        <a:bodyPr/>
        <a:lstStyle/>
        <a:p>
          <a:r>
            <a:rPr kumimoji="0" lang="ru-RU" sz="2700" b="1" i="0" u="none" strike="noStrike" cap="none" normalizeH="0" baseline="0" dirty="0" err="1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компромиссность</a:t>
          </a:r>
          <a:endParaRPr lang="ru-RU" sz="2700" b="1" dirty="0">
            <a:solidFill>
              <a:schemeClr val="accent3">
                <a:lumMod val="50000"/>
              </a:schemeClr>
            </a:solidFill>
          </a:endParaRPr>
        </a:p>
      </dgm:t>
    </dgm:pt>
    <dgm:pt modelId="{E25D7DC6-6600-4741-895D-9B72A4727AD1}" type="parTrans" cxnId="{F25B0537-270F-47E8-A9C5-57D5FA52A6A3}">
      <dgm:prSet/>
      <dgm:spPr/>
      <dgm:t>
        <a:bodyPr/>
        <a:lstStyle/>
        <a:p>
          <a:endParaRPr lang="ru-RU"/>
        </a:p>
      </dgm:t>
    </dgm:pt>
    <dgm:pt modelId="{7EB8B77B-024B-42BC-A908-A575A1D4B930}" type="sibTrans" cxnId="{F25B0537-270F-47E8-A9C5-57D5FA52A6A3}">
      <dgm:prSet/>
      <dgm:spPr/>
      <dgm:t>
        <a:bodyPr/>
        <a:lstStyle/>
        <a:p>
          <a:endParaRPr lang="ru-RU"/>
        </a:p>
      </dgm:t>
    </dgm:pt>
    <dgm:pt modelId="{49D874E3-1F43-4963-9436-77FCD23482D4}" type="pres">
      <dgm:prSet presAssocID="{31C956F4-1408-4DD4-B52A-3B266E395D0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D576266-6380-4B23-91AD-73BE3544F01A}" type="pres">
      <dgm:prSet presAssocID="{31C956F4-1408-4DD4-B52A-3B266E395D0D}" presName="pyramid" presStyleLbl="node1" presStyleIdx="0" presStyleCnt="1"/>
      <dgm:spPr/>
    </dgm:pt>
    <dgm:pt modelId="{940AC5AD-0EB9-47F0-B00E-557E38DF6DBE}" type="pres">
      <dgm:prSet presAssocID="{31C956F4-1408-4DD4-B52A-3B266E395D0D}" presName="theList" presStyleCnt="0"/>
      <dgm:spPr/>
    </dgm:pt>
    <dgm:pt modelId="{7290C71C-C0A4-47D4-84AD-4EB1E172240E}" type="pres">
      <dgm:prSet presAssocID="{892D5201-EFE0-4A4C-9AB3-D463957281D7}" presName="aNode" presStyleLbl="fgAcc1" presStyleIdx="0" presStyleCnt="8" custScaleX="201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68B5F-746D-4AD6-8045-E951CBFE287B}" type="pres">
      <dgm:prSet presAssocID="{892D5201-EFE0-4A4C-9AB3-D463957281D7}" presName="aSpace" presStyleCnt="0"/>
      <dgm:spPr/>
    </dgm:pt>
    <dgm:pt modelId="{A801BE5B-ABC9-45EB-9805-736936FE5817}" type="pres">
      <dgm:prSet presAssocID="{1D38327B-3937-4E49-8489-43732564E3C1}" presName="aNode" presStyleLbl="fgAcc1" presStyleIdx="1" presStyleCnt="8" custScaleX="201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A564C-A14E-4B95-95B6-0CDADA686178}" type="pres">
      <dgm:prSet presAssocID="{1D38327B-3937-4E49-8489-43732564E3C1}" presName="aSpace" presStyleCnt="0"/>
      <dgm:spPr/>
    </dgm:pt>
    <dgm:pt modelId="{34FC90E6-954C-4609-BE41-5EA2AF115954}" type="pres">
      <dgm:prSet presAssocID="{B8A50872-883D-4C57-94DF-3163B9030795}" presName="aNode" presStyleLbl="fgAcc1" presStyleIdx="2" presStyleCnt="8" custScaleX="201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59134A-E5BB-40E7-908D-7EFCAC1E3BC7}" type="pres">
      <dgm:prSet presAssocID="{B8A50872-883D-4C57-94DF-3163B9030795}" presName="aSpace" presStyleCnt="0"/>
      <dgm:spPr/>
    </dgm:pt>
    <dgm:pt modelId="{6B3422FA-F411-4B5E-BE67-0F3C5DDF2FBE}" type="pres">
      <dgm:prSet presAssocID="{CA0FC5EF-DCB4-45B6-8BF4-1B23A67302DA}" presName="aNode" presStyleLbl="fgAcc1" presStyleIdx="3" presStyleCnt="8" custScaleX="200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8B32D3-6A6A-4426-9E8B-9C2288EE1E84}" type="pres">
      <dgm:prSet presAssocID="{CA0FC5EF-DCB4-45B6-8BF4-1B23A67302DA}" presName="aSpace" presStyleCnt="0"/>
      <dgm:spPr/>
    </dgm:pt>
    <dgm:pt modelId="{277726E6-3250-4E7A-9363-729B2C622D2E}" type="pres">
      <dgm:prSet presAssocID="{1D6624A8-FCC1-4B0E-BBAB-FFB363330C0A}" presName="aNode" presStyleLbl="fgAcc1" presStyleIdx="4" presStyleCnt="8" custScaleX="200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9B545-02C3-47A0-BAF7-A4C3A302C58A}" type="pres">
      <dgm:prSet presAssocID="{1D6624A8-FCC1-4B0E-BBAB-FFB363330C0A}" presName="aSpace" presStyleCnt="0"/>
      <dgm:spPr/>
    </dgm:pt>
    <dgm:pt modelId="{D03D5F63-4C70-4C5C-A79B-1BB7E0FB556C}" type="pres">
      <dgm:prSet presAssocID="{7A846C14-A2B5-415E-9F30-C6B7AC1ECA37}" presName="aNode" presStyleLbl="fgAcc1" presStyleIdx="5" presStyleCnt="8" custScaleX="200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495E51-929F-4749-AB57-58AC82821FBF}" type="pres">
      <dgm:prSet presAssocID="{7A846C14-A2B5-415E-9F30-C6B7AC1ECA37}" presName="aSpace" presStyleCnt="0"/>
      <dgm:spPr/>
    </dgm:pt>
    <dgm:pt modelId="{7E2F7632-7962-4664-9446-F0CB3C7145A0}" type="pres">
      <dgm:prSet presAssocID="{77C02669-3101-4E49-8A42-F41A85CB1B56}" presName="aNode" presStyleLbl="fgAcc1" presStyleIdx="6" presStyleCnt="8" custScaleX="200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A3B03-A1EC-4753-A884-A9999689E5EC}" type="pres">
      <dgm:prSet presAssocID="{77C02669-3101-4E49-8A42-F41A85CB1B56}" presName="aSpace" presStyleCnt="0"/>
      <dgm:spPr/>
    </dgm:pt>
    <dgm:pt modelId="{81EAE7B9-40C7-4B38-9300-E36008E9A0D6}" type="pres">
      <dgm:prSet presAssocID="{5C522B2A-F720-4B8F-8E94-63B99A1EEBA9}" presName="aNode" presStyleLbl="fgAcc1" presStyleIdx="7" presStyleCnt="8" custScaleX="200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71AA4-05D3-47F6-8B2B-AE8AE71524E6}" type="pres">
      <dgm:prSet presAssocID="{5C522B2A-F720-4B8F-8E94-63B99A1EEBA9}" presName="aSpace" presStyleCnt="0"/>
      <dgm:spPr/>
    </dgm:pt>
  </dgm:ptLst>
  <dgm:cxnLst>
    <dgm:cxn modelId="{42AD21CD-BCB3-462C-AB23-D4CC1A877C87}" type="presOf" srcId="{CA0FC5EF-DCB4-45B6-8BF4-1B23A67302DA}" destId="{6B3422FA-F411-4B5E-BE67-0F3C5DDF2FBE}" srcOrd="0" destOrd="0" presId="urn:microsoft.com/office/officeart/2005/8/layout/pyramid2"/>
    <dgm:cxn modelId="{3A3F9A31-AFF1-4D16-8BE2-57C9E0C33777}" srcId="{31C956F4-1408-4DD4-B52A-3B266E395D0D}" destId="{5C522B2A-F720-4B8F-8E94-63B99A1EEBA9}" srcOrd="7" destOrd="0" parTransId="{61895E1E-AAC1-46C9-A067-566AB1D08B15}" sibTransId="{D82B583E-D76D-4781-B33F-DF01B0EC6496}"/>
    <dgm:cxn modelId="{F0036E19-7288-4913-BCD7-FF0F997C0F55}" type="presOf" srcId="{1D38327B-3937-4E49-8489-43732564E3C1}" destId="{A801BE5B-ABC9-45EB-9805-736936FE5817}" srcOrd="0" destOrd="0" presId="urn:microsoft.com/office/officeart/2005/8/layout/pyramid2"/>
    <dgm:cxn modelId="{58F387BC-53F0-412F-A3F5-F4C40BE06193}" srcId="{31C956F4-1408-4DD4-B52A-3B266E395D0D}" destId="{B8A50872-883D-4C57-94DF-3163B9030795}" srcOrd="2" destOrd="0" parTransId="{F398411E-7C38-4118-8C47-5465DBF458DD}" sibTransId="{3D030CD3-C72A-4A46-BA9C-3F9C9DBCF487}"/>
    <dgm:cxn modelId="{BE5E8990-06FA-4358-9559-EA4B50E34364}" type="presOf" srcId="{892D5201-EFE0-4A4C-9AB3-D463957281D7}" destId="{7290C71C-C0A4-47D4-84AD-4EB1E172240E}" srcOrd="0" destOrd="0" presId="urn:microsoft.com/office/officeart/2005/8/layout/pyramid2"/>
    <dgm:cxn modelId="{8396AEA8-A7EC-4F68-9DDE-4A4439EE9396}" type="presOf" srcId="{5C522B2A-F720-4B8F-8E94-63B99A1EEBA9}" destId="{81EAE7B9-40C7-4B38-9300-E36008E9A0D6}" srcOrd="0" destOrd="0" presId="urn:microsoft.com/office/officeart/2005/8/layout/pyramid2"/>
    <dgm:cxn modelId="{6ACD998A-7122-4058-A925-403FB97F3185}" srcId="{31C956F4-1408-4DD4-B52A-3B266E395D0D}" destId="{892D5201-EFE0-4A4C-9AB3-D463957281D7}" srcOrd="0" destOrd="0" parTransId="{AB54D3B0-FCD5-419D-8B1C-46FFC28BF6FA}" sibTransId="{FA3DE0A4-6BE4-419B-A68C-74AAD245A682}"/>
    <dgm:cxn modelId="{F25B0537-270F-47E8-A9C5-57D5FA52A6A3}" srcId="{31C956F4-1408-4DD4-B52A-3B266E395D0D}" destId="{1D6624A8-FCC1-4B0E-BBAB-FFB363330C0A}" srcOrd="4" destOrd="0" parTransId="{E25D7DC6-6600-4741-895D-9B72A4727AD1}" sibTransId="{7EB8B77B-024B-42BC-A908-A575A1D4B930}"/>
    <dgm:cxn modelId="{17343160-0B61-4632-BFAC-801F6CF70D9A}" srcId="{31C956F4-1408-4DD4-B52A-3B266E395D0D}" destId="{CA0FC5EF-DCB4-45B6-8BF4-1B23A67302DA}" srcOrd="3" destOrd="0" parTransId="{08DB3DFB-31B2-4EC6-976A-1B3A47D6116E}" sibTransId="{3270B5CE-1D5D-453B-8BE7-796C17CF491E}"/>
    <dgm:cxn modelId="{B9DE00BF-FF33-4153-BEC9-5F91544F5741}" srcId="{31C956F4-1408-4DD4-B52A-3B266E395D0D}" destId="{7A846C14-A2B5-415E-9F30-C6B7AC1ECA37}" srcOrd="5" destOrd="0" parTransId="{53F9535A-6EBD-4524-A7A2-F16C4B7D2217}" sibTransId="{512F1E92-1598-4062-84D6-0F747BFAF058}"/>
    <dgm:cxn modelId="{9BEA59D5-F778-45DD-972C-C4C15692206C}" type="presOf" srcId="{7A846C14-A2B5-415E-9F30-C6B7AC1ECA37}" destId="{D03D5F63-4C70-4C5C-A79B-1BB7E0FB556C}" srcOrd="0" destOrd="0" presId="urn:microsoft.com/office/officeart/2005/8/layout/pyramid2"/>
    <dgm:cxn modelId="{5B54CB0E-F660-4953-8CD5-D3C76C7754F9}" type="presOf" srcId="{1D6624A8-FCC1-4B0E-BBAB-FFB363330C0A}" destId="{277726E6-3250-4E7A-9363-729B2C622D2E}" srcOrd="0" destOrd="0" presId="urn:microsoft.com/office/officeart/2005/8/layout/pyramid2"/>
    <dgm:cxn modelId="{7BEF9439-2655-46A2-9292-1DA7D8721A35}" type="presOf" srcId="{31C956F4-1408-4DD4-B52A-3B266E395D0D}" destId="{49D874E3-1F43-4963-9436-77FCD23482D4}" srcOrd="0" destOrd="0" presId="urn:microsoft.com/office/officeart/2005/8/layout/pyramid2"/>
    <dgm:cxn modelId="{72705191-A89E-428D-B1DD-F95EEB83009F}" srcId="{31C956F4-1408-4DD4-B52A-3B266E395D0D}" destId="{1D38327B-3937-4E49-8489-43732564E3C1}" srcOrd="1" destOrd="0" parTransId="{EB1297B5-13C1-4CDF-8071-3721B2DF21DF}" sibTransId="{68D4D262-D6AC-4FAE-8D0E-EC8FDB71FBBC}"/>
    <dgm:cxn modelId="{8BBCFE2D-CC76-40D9-A2FE-AB46A0126013}" type="presOf" srcId="{B8A50872-883D-4C57-94DF-3163B9030795}" destId="{34FC90E6-954C-4609-BE41-5EA2AF115954}" srcOrd="0" destOrd="0" presId="urn:microsoft.com/office/officeart/2005/8/layout/pyramid2"/>
    <dgm:cxn modelId="{5243F25F-B015-41E6-91B8-3D21F03875AC}" srcId="{31C956F4-1408-4DD4-B52A-3B266E395D0D}" destId="{77C02669-3101-4E49-8A42-F41A85CB1B56}" srcOrd="6" destOrd="0" parTransId="{F1600866-D658-4C9D-B600-2954D963E02B}" sibTransId="{60427D59-325B-4068-BF88-4EFD51696ABD}"/>
    <dgm:cxn modelId="{D91894D6-42A9-4D37-97EA-DBFFA3926AB8}" type="presOf" srcId="{77C02669-3101-4E49-8A42-F41A85CB1B56}" destId="{7E2F7632-7962-4664-9446-F0CB3C7145A0}" srcOrd="0" destOrd="0" presId="urn:microsoft.com/office/officeart/2005/8/layout/pyramid2"/>
    <dgm:cxn modelId="{0F08B6A0-A6D5-451F-9A8D-054E37A802AA}" type="presParOf" srcId="{49D874E3-1F43-4963-9436-77FCD23482D4}" destId="{1D576266-6380-4B23-91AD-73BE3544F01A}" srcOrd="0" destOrd="0" presId="urn:microsoft.com/office/officeart/2005/8/layout/pyramid2"/>
    <dgm:cxn modelId="{04D1E2C4-0369-4C9D-8155-0069BF1A10CB}" type="presParOf" srcId="{49D874E3-1F43-4963-9436-77FCD23482D4}" destId="{940AC5AD-0EB9-47F0-B00E-557E38DF6DBE}" srcOrd="1" destOrd="0" presId="urn:microsoft.com/office/officeart/2005/8/layout/pyramid2"/>
    <dgm:cxn modelId="{71A0282D-973E-45AB-A314-1C2579396963}" type="presParOf" srcId="{940AC5AD-0EB9-47F0-B00E-557E38DF6DBE}" destId="{7290C71C-C0A4-47D4-84AD-4EB1E172240E}" srcOrd="0" destOrd="0" presId="urn:microsoft.com/office/officeart/2005/8/layout/pyramid2"/>
    <dgm:cxn modelId="{7F3F122C-23B6-43BE-9399-0B30943FCCF1}" type="presParOf" srcId="{940AC5AD-0EB9-47F0-B00E-557E38DF6DBE}" destId="{A6F68B5F-746D-4AD6-8045-E951CBFE287B}" srcOrd="1" destOrd="0" presId="urn:microsoft.com/office/officeart/2005/8/layout/pyramid2"/>
    <dgm:cxn modelId="{DFF171F8-558D-40C1-9733-767D327C6FCB}" type="presParOf" srcId="{940AC5AD-0EB9-47F0-B00E-557E38DF6DBE}" destId="{A801BE5B-ABC9-45EB-9805-736936FE5817}" srcOrd="2" destOrd="0" presId="urn:microsoft.com/office/officeart/2005/8/layout/pyramid2"/>
    <dgm:cxn modelId="{5BCEDFA9-73EA-43B1-94BB-A19E80670A79}" type="presParOf" srcId="{940AC5AD-0EB9-47F0-B00E-557E38DF6DBE}" destId="{2B5A564C-A14E-4B95-95B6-0CDADA686178}" srcOrd="3" destOrd="0" presId="urn:microsoft.com/office/officeart/2005/8/layout/pyramid2"/>
    <dgm:cxn modelId="{7C644C79-EE6B-4A14-BDAE-EEAFAA8966CE}" type="presParOf" srcId="{940AC5AD-0EB9-47F0-B00E-557E38DF6DBE}" destId="{34FC90E6-954C-4609-BE41-5EA2AF115954}" srcOrd="4" destOrd="0" presId="urn:microsoft.com/office/officeart/2005/8/layout/pyramid2"/>
    <dgm:cxn modelId="{FC706EB5-CDE5-4EF3-A7D8-AB1151EB1B6F}" type="presParOf" srcId="{940AC5AD-0EB9-47F0-B00E-557E38DF6DBE}" destId="{C059134A-E5BB-40E7-908D-7EFCAC1E3BC7}" srcOrd="5" destOrd="0" presId="urn:microsoft.com/office/officeart/2005/8/layout/pyramid2"/>
    <dgm:cxn modelId="{7766460D-08A6-4514-8E7D-A91874783299}" type="presParOf" srcId="{940AC5AD-0EB9-47F0-B00E-557E38DF6DBE}" destId="{6B3422FA-F411-4B5E-BE67-0F3C5DDF2FBE}" srcOrd="6" destOrd="0" presId="urn:microsoft.com/office/officeart/2005/8/layout/pyramid2"/>
    <dgm:cxn modelId="{AC708E17-9EBC-430B-A72B-0C5F961796EE}" type="presParOf" srcId="{940AC5AD-0EB9-47F0-B00E-557E38DF6DBE}" destId="{DE8B32D3-6A6A-4426-9E8B-9C2288EE1E84}" srcOrd="7" destOrd="0" presId="urn:microsoft.com/office/officeart/2005/8/layout/pyramid2"/>
    <dgm:cxn modelId="{DC42CFD4-5BBB-48D4-93B9-3BF26A7C0166}" type="presParOf" srcId="{940AC5AD-0EB9-47F0-B00E-557E38DF6DBE}" destId="{277726E6-3250-4E7A-9363-729B2C622D2E}" srcOrd="8" destOrd="0" presId="urn:microsoft.com/office/officeart/2005/8/layout/pyramid2"/>
    <dgm:cxn modelId="{067F7819-D13E-4B4C-B8DD-FD7D494FAFD4}" type="presParOf" srcId="{940AC5AD-0EB9-47F0-B00E-557E38DF6DBE}" destId="{8D59B545-02C3-47A0-BAF7-A4C3A302C58A}" srcOrd="9" destOrd="0" presId="urn:microsoft.com/office/officeart/2005/8/layout/pyramid2"/>
    <dgm:cxn modelId="{7106ED68-D9EC-4C94-8CFD-EC7A9912FA5B}" type="presParOf" srcId="{940AC5AD-0EB9-47F0-B00E-557E38DF6DBE}" destId="{D03D5F63-4C70-4C5C-A79B-1BB7E0FB556C}" srcOrd="10" destOrd="0" presId="urn:microsoft.com/office/officeart/2005/8/layout/pyramid2"/>
    <dgm:cxn modelId="{2429002A-CD92-4691-B635-44B6D81FE9B8}" type="presParOf" srcId="{940AC5AD-0EB9-47F0-B00E-557E38DF6DBE}" destId="{21495E51-929F-4749-AB57-58AC82821FBF}" srcOrd="11" destOrd="0" presId="urn:microsoft.com/office/officeart/2005/8/layout/pyramid2"/>
    <dgm:cxn modelId="{9473C5F4-57C6-4D3C-8A7F-61157EB695F9}" type="presParOf" srcId="{940AC5AD-0EB9-47F0-B00E-557E38DF6DBE}" destId="{7E2F7632-7962-4664-9446-F0CB3C7145A0}" srcOrd="12" destOrd="0" presId="urn:microsoft.com/office/officeart/2005/8/layout/pyramid2"/>
    <dgm:cxn modelId="{120BE664-E4B4-4380-9047-20FCCBB0F4BA}" type="presParOf" srcId="{940AC5AD-0EB9-47F0-B00E-557E38DF6DBE}" destId="{D2AA3B03-A1EC-4753-A884-A9999689E5EC}" srcOrd="13" destOrd="0" presId="urn:microsoft.com/office/officeart/2005/8/layout/pyramid2"/>
    <dgm:cxn modelId="{EE2B23D8-D179-471C-A107-089E90BBD165}" type="presParOf" srcId="{940AC5AD-0EB9-47F0-B00E-557E38DF6DBE}" destId="{81EAE7B9-40C7-4B38-9300-E36008E9A0D6}" srcOrd="14" destOrd="0" presId="urn:microsoft.com/office/officeart/2005/8/layout/pyramid2"/>
    <dgm:cxn modelId="{B772F8B7-ADBD-4129-9B97-1AB27C455D37}" type="presParOf" srcId="{940AC5AD-0EB9-47F0-B00E-557E38DF6DBE}" destId="{C9C71AA4-05D3-47F6-8B2B-AE8AE71524E6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24C17-D9EF-4DA6-9314-FE5344F747E8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2F36A-46D0-42C1-B4F4-8904D054F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197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2F36A-46D0-42C1-B4F4-8904D054FD8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745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92F36A-46D0-42C1-B4F4-8904D054FD8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45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6104" y="1131584"/>
            <a:ext cx="8244408" cy="2009384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 smtClean="0"/>
              <a:t>Способы  немедикаментозного </a:t>
            </a:r>
            <a:br>
              <a:rPr lang="ru-RU" sz="3500" b="1" dirty="0" smtClean="0"/>
            </a:br>
            <a:r>
              <a:rPr lang="ru-RU" sz="3500" b="1" dirty="0" smtClean="0"/>
              <a:t>снижения уровня психоэмоциональных</a:t>
            </a:r>
            <a:br>
              <a:rPr lang="ru-RU" sz="3500" b="1" dirty="0" smtClean="0"/>
            </a:br>
            <a:r>
              <a:rPr lang="ru-RU" sz="3500" b="1" dirty="0" smtClean="0"/>
              <a:t> расстройств  у </a:t>
            </a:r>
            <a:r>
              <a:rPr lang="ru-RU" sz="3500" b="1" dirty="0"/>
              <a:t>пациентов</a:t>
            </a:r>
            <a:br>
              <a:rPr lang="ru-RU" sz="3500" b="1" dirty="0"/>
            </a:br>
            <a:r>
              <a:rPr lang="ru-RU" sz="3500" b="1" dirty="0"/>
              <a:t> наркологического </a:t>
            </a:r>
            <a:r>
              <a:rPr lang="ru-RU" sz="3500" b="1" dirty="0" smtClean="0"/>
              <a:t>стационара</a:t>
            </a:r>
            <a:endParaRPr lang="ru-RU" sz="3500" dirty="0"/>
          </a:p>
        </p:txBody>
      </p:sp>
      <p:pic>
        <p:nvPicPr>
          <p:cNvPr id="4" name="Рисунок 3" descr="DSC044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2" y="5293172"/>
            <a:ext cx="3143272" cy="1564827"/>
          </a:xfrm>
          <a:prstGeom prst="rect">
            <a:avLst/>
          </a:prstGeom>
        </p:spPr>
      </p:pic>
      <p:pic>
        <p:nvPicPr>
          <p:cNvPr id="5" name="Рисунок 4" descr="ЛРЦ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6644" y="5306983"/>
            <a:ext cx="1857388" cy="1551017"/>
          </a:xfrm>
          <a:prstGeom prst="rect">
            <a:avLst/>
          </a:prstGeom>
        </p:spPr>
      </p:pic>
      <p:pic>
        <p:nvPicPr>
          <p:cNvPr id="6" name="Рисунок 5" descr="диспансер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86387"/>
            <a:ext cx="2143108" cy="1571613"/>
          </a:xfrm>
          <a:prstGeom prst="rect">
            <a:avLst/>
          </a:prstGeom>
        </p:spPr>
      </p:pic>
      <p:pic>
        <p:nvPicPr>
          <p:cNvPr id="8" name="Рисунок 7" descr="день м с 2009год 05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12356" y="5286388"/>
            <a:ext cx="2031016" cy="157161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01345" y="3679864"/>
            <a:ext cx="523515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О.Г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Чаркова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старшая медицинская сестра </a:t>
            </a:r>
          </a:p>
          <a:p>
            <a:pPr algn="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амбулаторно-поликлинического отделения </a:t>
            </a:r>
          </a:p>
          <a:p>
            <a:pPr algn="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БУЗОО «Наркологический диспансер» </a:t>
            </a:r>
          </a:p>
          <a:p>
            <a:pPr algn="r"/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 Омск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99066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Полученные результаты</a:t>
            </a:r>
            <a:endParaRPr lang="ru-RU" sz="3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488841"/>
            <a:ext cx="81003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уменьшились факторы, приводящие </a:t>
            </a: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                         к 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чрезмерному психоэмоциональному напряжению и </a:t>
            </a: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тревожности; </a:t>
            </a:r>
          </a:p>
          <a:p>
            <a:pPr marL="457200" indent="-45720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сформировалось 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адекватное конструктивное </a:t>
            </a: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поведение;</a:t>
            </a:r>
          </a:p>
          <a:p>
            <a:pPr marL="457200" indent="-457200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ru-RU" sz="30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внутри 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отделения создана доброжелательная атмосфера и благоприятные условия для оказания квалифицированной и качественной наркологической помощи. </a:t>
            </a:r>
          </a:p>
        </p:txBody>
      </p:sp>
    </p:spTree>
    <p:extLst>
      <p:ext uri="{BB962C8B-B14F-4D97-AF65-F5344CB8AC3E}">
        <p14:creationId xmlns:p14="http://schemas.microsoft.com/office/powerpoint/2010/main" val="3211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0099" y="489030"/>
            <a:ext cx="8143901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Госпитальная шкала тревоги и депрессии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(A.S.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Zigmond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R.P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Snaith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ru-RU" sz="34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664538264"/>
              </p:ext>
            </p:extLst>
          </p:nvPr>
        </p:nvGraphicFramePr>
        <p:xfrm>
          <a:off x="1000057" y="1772816"/>
          <a:ext cx="4071966" cy="4857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670669461"/>
              </p:ext>
            </p:extLst>
          </p:nvPr>
        </p:nvGraphicFramePr>
        <p:xfrm>
          <a:off x="5072049" y="1746936"/>
          <a:ext cx="4071951" cy="4922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7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55576" y="469121"/>
            <a:ext cx="83884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Определение  уровня тревожности 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по методике 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Ч.Д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Спилбергера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,  </a:t>
            </a:r>
            <a:r>
              <a:rPr kumimoji="0" lang="ru-RU" sz="30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Ю.Л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. Ханин</a:t>
            </a:r>
            <a:r>
              <a:rPr lang="ru-RU" sz="30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392195565"/>
              </p:ext>
            </p:extLst>
          </p:nvPr>
        </p:nvGraphicFramePr>
        <p:xfrm>
          <a:off x="899592" y="1628800"/>
          <a:ext cx="421484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760612288"/>
              </p:ext>
            </p:extLst>
          </p:nvPr>
        </p:nvGraphicFramePr>
        <p:xfrm>
          <a:off x="5141197" y="1628800"/>
          <a:ext cx="4000496" cy="5000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6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00100" y="336271"/>
            <a:ext cx="81439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Диагностика  личностной агрессивности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(Е.  П.  Ильин, П. А. Ковалев)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val="984445169"/>
              </p:ext>
            </p:extLst>
          </p:nvPr>
        </p:nvGraphicFramePr>
        <p:xfrm>
          <a:off x="-357222" y="1000084"/>
          <a:ext cx="6143668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Правая фигурная скобка 31"/>
          <p:cNvSpPr/>
          <p:nvPr/>
        </p:nvSpPr>
        <p:spPr>
          <a:xfrm>
            <a:off x="5500694" y="2786058"/>
            <a:ext cx="500066" cy="1071570"/>
          </a:xfrm>
          <a:prstGeom prst="rightBrace">
            <a:avLst>
              <a:gd name="adj1" fmla="val 47370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авая фигурная скобка 32"/>
          <p:cNvSpPr/>
          <p:nvPr/>
        </p:nvSpPr>
        <p:spPr>
          <a:xfrm>
            <a:off x="5500694" y="1571612"/>
            <a:ext cx="500066" cy="1143008"/>
          </a:xfrm>
          <a:prstGeom prst="rightBrace">
            <a:avLst>
              <a:gd name="adj1" fmla="val 55588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фигурная скобка 33"/>
          <p:cNvSpPr/>
          <p:nvPr/>
        </p:nvSpPr>
        <p:spPr>
          <a:xfrm>
            <a:off x="5500694" y="3929066"/>
            <a:ext cx="500066" cy="2286016"/>
          </a:xfrm>
          <a:prstGeom prst="rightBrace">
            <a:avLst>
              <a:gd name="adj1" fmla="val 74079"/>
              <a:gd name="adj2" fmla="val 50928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Загнутый угол 34"/>
          <p:cNvSpPr/>
          <p:nvPr/>
        </p:nvSpPr>
        <p:spPr>
          <a:xfrm>
            <a:off x="6357950" y="1618540"/>
            <a:ext cx="2643206" cy="1234396"/>
          </a:xfrm>
          <a:prstGeom prst="foldedCorner">
            <a:avLst/>
          </a:prstGeom>
          <a:solidFill>
            <a:schemeClr val="accent5">
              <a:lumMod val="20000"/>
              <a:lumOff val="80000"/>
            </a:schemeClr>
          </a:solidFill>
          <a:ln cap="rnd">
            <a:solidFill>
              <a:srgbClr val="CC9900"/>
            </a:solidFill>
            <a:beve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показатель позитивной агрессивности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Загнутый угол 35"/>
          <p:cNvSpPr/>
          <p:nvPr/>
        </p:nvSpPr>
        <p:spPr>
          <a:xfrm>
            <a:off x="6357950" y="3058700"/>
            <a:ext cx="2643206" cy="1234396"/>
          </a:xfrm>
          <a:prstGeom prst="foldedCorner">
            <a:avLst/>
          </a:prstGeom>
          <a:solidFill>
            <a:schemeClr val="accent5">
              <a:lumMod val="60000"/>
              <a:lumOff val="40000"/>
            </a:schemeClr>
          </a:solidFill>
          <a:ln cap="rnd">
            <a:solidFill>
              <a:srgbClr val="CC9900"/>
            </a:solidFill>
            <a:beve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показатель негативной агрес­сивности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Загнутый угол 36"/>
          <p:cNvSpPr/>
          <p:nvPr/>
        </p:nvSpPr>
        <p:spPr>
          <a:xfrm>
            <a:off x="6357950" y="4642876"/>
            <a:ext cx="2643206" cy="1234396"/>
          </a:xfrm>
          <a:prstGeom prst="foldedCorner">
            <a:avLst/>
          </a:prstGeom>
          <a:solidFill>
            <a:srgbClr val="FFFF00"/>
          </a:solidFill>
          <a:ln cap="rnd">
            <a:solidFill>
              <a:srgbClr val="CC9900"/>
            </a:solidFill>
            <a:beve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показатель конфликтности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974045148"/>
              </p:ext>
            </p:extLst>
          </p:nvPr>
        </p:nvGraphicFramePr>
        <p:xfrm>
          <a:off x="1187624" y="1233530"/>
          <a:ext cx="388442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271522877"/>
              </p:ext>
            </p:extLst>
          </p:nvPr>
        </p:nvGraphicFramePr>
        <p:xfrm>
          <a:off x="5096404" y="1228823"/>
          <a:ext cx="394009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2343792642"/>
              </p:ext>
            </p:extLst>
          </p:nvPr>
        </p:nvGraphicFramePr>
        <p:xfrm>
          <a:off x="1543658" y="4365104"/>
          <a:ext cx="7056784" cy="276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00100" y="382437"/>
            <a:ext cx="81439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Диагностика  личностной агрессивности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23925" algn="l"/>
              </a:tabLst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(Е. П.  Ильин, </a:t>
            </a:r>
            <a:r>
              <a:rPr kumimoji="0" lang="ru-RU" sz="23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П.А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Ковалев)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1" y="404664"/>
            <a:ext cx="81438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SF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-36  п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оказатели качества жизни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4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907449364"/>
              </p:ext>
            </p:extLst>
          </p:nvPr>
        </p:nvGraphicFramePr>
        <p:xfrm>
          <a:off x="964680" y="1124744"/>
          <a:ext cx="399881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841831374"/>
              </p:ext>
            </p:extLst>
          </p:nvPr>
        </p:nvGraphicFramePr>
        <p:xfrm>
          <a:off x="5072050" y="1013591"/>
          <a:ext cx="4071924" cy="5439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548680"/>
            <a:ext cx="8143900" cy="95772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психотерапии 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деятельности сестринского персонала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Sveta\Desktop\psy_alter1_2501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30498"/>
            <a:ext cx="3679617" cy="2634606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veta\Desktop\139325737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730498"/>
            <a:ext cx="3679617" cy="2634606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:\Исследования\фото оригами 07.11.2013\DSC_007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149080"/>
            <a:ext cx="2007340" cy="2592288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58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48680"/>
            <a:ext cx="8143900" cy="95772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психотерапии </a:t>
            </a:r>
          </a:p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деятельности сестринского персонала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 descr="C:\Users\Sveta\Desktop\imageac5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3861048"/>
            <a:ext cx="4104456" cy="2776828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Sveta\Desktop\B6 Nurses with patien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4104456" cy="2736304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82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pic>
        <p:nvPicPr>
          <p:cNvPr id="1026" name="Picture 2" descr="D:\фото, рисунки и т д\10 апреля-С.конференция отделении\P10500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446" y="1685677"/>
            <a:ext cx="3500562" cy="2578918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7" name="Picture 3" descr="D:\фото, рисунки и т д\10 апреля-С.конференция отделении\P105008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2772" y="4005064"/>
            <a:ext cx="4085309" cy="2661163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 descr="D:\фото, рисунки и т д\10 апреля-С.конференция отделении\P105007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4011568" cy="2404247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000100" y="548680"/>
            <a:ext cx="8143900" cy="7200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Персонал наркологического отделения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1057960"/>
            <a:ext cx="864396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61963" marR="0" lvl="1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+mj-lt"/>
              <a:buAutoNum type="arabicPeriod"/>
              <a:tabLst>
                <a:tab pos="8096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itchFamily="34" charset="0"/>
              </a:rPr>
              <a:t>Проблема психоэмоциональных расстройств у наркологических пациентов в группе сравнения ярко выражена, а в основной группе имеет положительную динамику, что указывает на эффективность проводимых мероприятий.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6546" y="3094216"/>
            <a:ext cx="864396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 eaLnBrk="0" fontAlgn="base" hangingPunct="0">
              <a:spcBef>
                <a:spcPct val="0"/>
              </a:spcBef>
              <a:spcAft>
                <a:spcPts val="1800"/>
              </a:spcAft>
              <a:buClr>
                <a:schemeClr val="tx1"/>
              </a:buClr>
              <a:tabLst>
                <a:tab pos="801688" algn="l"/>
              </a:tabLs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itchFamily="34" charset="0"/>
              </a:rPr>
              <a:t>2.   Разработана программа, для медицинских сестер способствующая снижению уровня психоэмоциональных расстройств у пациентов в период пребывания                             в наркологическом стационаре.</a:t>
            </a:r>
          </a:p>
          <a:p>
            <a:pPr lvl="1" indent="-457200" eaLnBrk="0" fontAlgn="base" hangingPunct="0">
              <a:spcBef>
                <a:spcPct val="0"/>
              </a:spcBef>
              <a:spcAft>
                <a:spcPts val="1800"/>
              </a:spcAft>
              <a:buClr>
                <a:schemeClr val="tx1"/>
              </a:buClr>
              <a:tabLst>
                <a:tab pos="801688" algn="l"/>
              </a:tabLs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Times New Roman" pitchFamily="18" charset="0"/>
                <a:cs typeface="Arial" pitchFamily="34" charset="0"/>
              </a:rPr>
              <a:t>3.   Разработанная программа для медицинских сестер                 по снижению уровня психоэмоциональных расстройств               у пациентов в период пребывания в наркологическом стационаре, дала положительный результат, что свидетельствует об её эффективности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76672"/>
            <a:ext cx="8143900" cy="5092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666543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В процессе формирования алкогольной зависимости у пациентов происходит тяжелая деформация психоэмоциональной сферы, что отрицательно влияет на уровень качества жизни.</a:t>
            </a:r>
          </a:p>
        </p:txBody>
      </p:sp>
      <p:pic>
        <p:nvPicPr>
          <p:cNvPr id="1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642918"/>
            <a:ext cx="8143900" cy="76985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5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Sveta\Desktop\169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351102"/>
            <a:ext cx="3384376" cy="2370388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ic.pics.livejournal.com/semantica/12361339/54734/54734_6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8815" y="4371150"/>
            <a:ext cx="2713585" cy="2355532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652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15616" y="1772816"/>
            <a:ext cx="8028384" cy="776698"/>
          </a:xfrm>
        </p:spPr>
        <p:txBody>
          <a:bodyPr>
            <a:noAutofit/>
          </a:bodyPr>
          <a:lstStyle/>
          <a:p>
            <a:pPr algn="ctr"/>
            <a:r>
              <a:rPr lang="ru-RU" sz="55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Gautami" pitchFamily="2"/>
              </a:rPr>
              <a:t>Благодарю за внимание!</a:t>
            </a:r>
            <a:endParaRPr lang="ru-RU" sz="55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Gautami" pitchFamily="2"/>
            </a:endParaRPr>
          </a:p>
        </p:txBody>
      </p:sp>
      <p:pic>
        <p:nvPicPr>
          <p:cNvPr id="1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pic>
        <p:nvPicPr>
          <p:cNvPr id="4" name="Picture 2" descr="G:\Исследования\фото оригами 07.11.2013\P10605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924944"/>
            <a:ext cx="5581054" cy="3146122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548680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628800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способствовать уменьшению выраженности психоэмоциональных расстройств в период пребывания 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           в </a:t>
            </a:r>
            <a:r>
              <a:rPr lang="ru-RU" sz="35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наркологическом стационаре</a:t>
            </a:r>
          </a:p>
        </p:txBody>
      </p:sp>
      <p:pic>
        <p:nvPicPr>
          <p:cNvPr id="2050" name="Picture 2" descr="C:\Users\Sveta\Desktop\1327664950-цель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228184" y="3808226"/>
            <a:ext cx="1886123" cy="298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veta\Desktop\0b17ba0f7da3f843598b908f4ecaeec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9468" y="4221088"/>
            <a:ext cx="1387624" cy="203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2560" y="1714488"/>
            <a:ext cx="740664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10343" y="1340768"/>
            <a:ext cx="82444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организация 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благоприятной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среды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в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отделении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, способствующей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снижению   уровня  психоэмоционального напряжения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        у пациентов,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находящихся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                               в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наркологическом стационаре  </a:t>
            </a:r>
          </a:p>
        </p:txBody>
      </p:sp>
      <p:pic>
        <p:nvPicPr>
          <p:cNvPr id="1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48680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значимость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Sveta\Desktop\stopstres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757088"/>
            <a:ext cx="1984280" cy="1984280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75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48680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исследования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1412776"/>
            <a:ext cx="8180412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тестирование (госпитальная шкала тревоги и депрессии (</a:t>
            </a:r>
            <a:r>
              <a:rPr lang="ru-RU" sz="3100" b="1" dirty="0" err="1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A.S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. </a:t>
            </a:r>
            <a:r>
              <a:rPr lang="ru-RU" sz="3100" b="1" dirty="0" err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Zigmond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, 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             </a:t>
            </a:r>
            <a:r>
              <a:rPr lang="ru-RU" sz="3100" b="1" dirty="0" err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R.P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. </a:t>
            </a:r>
            <a:r>
              <a:rPr lang="ru-RU" sz="3100" b="1" dirty="0" err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Snaith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); </a:t>
            </a:r>
            <a:endParaRPr lang="ru-RU" sz="3100" b="1" dirty="0" smtClean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методика 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«Определение уровня тревожности» (</a:t>
            </a:r>
            <a:r>
              <a:rPr lang="ru-RU" sz="3100" b="1" dirty="0" err="1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Ч.Д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. </a:t>
            </a:r>
            <a:r>
              <a:rPr lang="ru-RU" sz="3100" b="1" dirty="0" err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Спилбергер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, 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                </a:t>
            </a:r>
            <a:r>
              <a:rPr lang="ru-RU" sz="3100" b="1" dirty="0" err="1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Ю.Л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. Ханин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); </a:t>
            </a:r>
            <a:endParaRPr lang="ru-RU" sz="3100" b="1" dirty="0" smtClean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диагностика    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личностной  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агрессивности  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(Е. 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П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.  Ильин, П. А. Ковалев); </a:t>
            </a:r>
            <a:endParaRPr lang="ru-RU" sz="3100" b="1" dirty="0" smtClean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en-US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SF</a:t>
            </a:r>
            <a:r>
              <a:rPr lang="ru-RU" sz="31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-36 (</a:t>
            </a:r>
            <a:r>
              <a:rPr lang="en-US" sz="3100" b="1" dirty="0" err="1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TheShortForm</a:t>
            </a:r>
            <a:r>
              <a:rPr lang="ru-RU" sz="31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-36).</a:t>
            </a:r>
            <a:endParaRPr lang="ru-RU" sz="3100" b="1" dirty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47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48680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Психотерапия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1460991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комплекс лечебных воздействий на психику и через психику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068960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Психотерапевтические методы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4073004"/>
            <a:ext cx="7812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специальные приемы воздействия на сознание человека с целью оказания ему помощи в разрешении его психологических проблем</a:t>
            </a:r>
          </a:p>
        </p:txBody>
      </p:sp>
    </p:spTree>
    <p:extLst>
      <p:ext uri="{BB962C8B-B14F-4D97-AF65-F5344CB8AC3E}">
        <p14:creationId xmlns:p14="http://schemas.microsoft.com/office/powerpoint/2010/main" val="124717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99066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Психотерапевтические методы</a:t>
            </a:r>
            <a:endParaRPr lang="ru-RU" sz="4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580599"/>
            <a:ext cx="27558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Терапия средой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1580599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Терапия занятостью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526840" y="1556792"/>
            <a:ext cx="2293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Арт-терапия </a:t>
            </a:r>
          </a:p>
        </p:txBody>
      </p:sp>
      <p:pic>
        <p:nvPicPr>
          <p:cNvPr id="9" name="Picture 3" descr="G:\Исследования\фото оригами 07.11.2013\P10605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8058" y="3133706"/>
            <a:ext cx="2374422" cy="1538117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8" name="Picture 2" descr="C:\Users\Sveta\Desktop\problema-opredeleniya-v-psixoanalize_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3094315"/>
            <a:ext cx="2088232" cy="3141434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myfant.ru/userfiles/image/3724/2000000017946/d11_09_2013t05_01_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7495" y="4869160"/>
            <a:ext cx="2364985" cy="1512168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9" name="Picture 3" descr="C:\Users\Sveta\Desktop\pulsera_de_agata_de_fuego_y__plata-18699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0060" y="3100846"/>
            <a:ext cx="2092100" cy="1570977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veta\Desktop\4077564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6159" y="4869161"/>
            <a:ext cx="2086001" cy="1512168"/>
          </a:xfrm>
          <a:prstGeom prst="rect">
            <a:avLst/>
          </a:prstGeom>
          <a:noFill/>
          <a:ln w="22225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2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99066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и методы исследования</a:t>
            </a:r>
            <a:endParaRPr lang="ru-RU" sz="3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1152291" y="3573016"/>
            <a:ext cx="3791814" cy="1000132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женщины возраст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30-50 лет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1120629" y="4941168"/>
            <a:ext cx="3772825" cy="1536170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7 день нахождения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стационаре 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восстановительном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лечении </a:t>
            </a:r>
            <a:endParaRPr lang="ru-RU" sz="2400" b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5072050" y="4941167"/>
            <a:ext cx="3964446" cy="1536171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одинаковая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медикаментозная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терапия</a:t>
            </a:r>
          </a:p>
        </p:txBody>
      </p:sp>
      <p:sp>
        <p:nvSpPr>
          <p:cNvPr id="9" name="Загнутый угол 8"/>
          <p:cNvSpPr/>
          <p:nvPr/>
        </p:nvSpPr>
        <p:spPr>
          <a:xfrm>
            <a:off x="5085820" y="3573016"/>
            <a:ext cx="3950676" cy="1000132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 стадия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заболевания</a:t>
            </a:r>
            <a:endParaRPr lang="ru-RU" sz="2400" b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Загнутый угол 10"/>
          <p:cNvSpPr/>
          <p:nvPr/>
        </p:nvSpPr>
        <p:spPr>
          <a:xfrm flipH="1">
            <a:off x="1691680" y="1715604"/>
            <a:ext cx="2071702" cy="1245344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Группа сравнения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15 чел.</a:t>
            </a:r>
            <a:endParaRPr lang="ru-RU" sz="2600" b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 flipH="1">
            <a:off x="6372200" y="1715604"/>
            <a:ext cx="2071702" cy="1245344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Основная группа</a:t>
            </a:r>
          </a:p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15 чел.</a:t>
            </a:r>
            <a:endParaRPr lang="ru-RU" sz="2600" b="1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923928" y="1484784"/>
            <a:ext cx="969527" cy="230820"/>
          </a:xfrm>
          <a:prstGeom prst="straightConnector1">
            <a:avLst/>
          </a:prstGeom>
          <a:ln w="34925">
            <a:solidFill>
              <a:schemeClr val="accent3">
                <a:lumMod val="60000"/>
                <a:lumOff val="4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436096" y="1484784"/>
            <a:ext cx="720080" cy="230820"/>
          </a:xfrm>
          <a:prstGeom prst="straightConnector1">
            <a:avLst/>
          </a:prstGeom>
          <a:ln w="34925">
            <a:solidFill>
              <a:schemeClr val="accent3">
                <a:lumMod val="60000"/>
                <a:lumOff val="4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923928" y="2564904"/>
            <a:ext cx="969526" cy="576064"/>
          </a:xfrm>
          <a:prstGeom prst="straightConnector1">
            <a:avLst/>
          </a:prstGeom>
          <a:ln w="66675">
            <a:solidFill>
              <a:schemeClr val="accent2">
                <a:lumMod val="60000"/>
                <a:lumOff val="4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5072050" y="2780928"/>
            <a:ext cx="1084126" cy="360040"/>
          </a:xfrm>
          <a:prstGeom prst="straightConnector1">
            <a:avLst/>
          </a:prstGeom>
          <a:ln w="66675">
            <a:solidFill>
              <a:schemeClr val="accent2">
                <a:lumMod val="60000"/>
                <a:lumOff val="4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3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ятиугольник 23"/>
          <p:cNvSpPr/>
          <p:nvPr/>
        </p:nvSpPr>
        <p:spPr>
          <a:xfrm flipH="1">
            <a:off x="1000100" y="3212976"/>
            <a:ext cx="7999884" cy="3573016"/>
          </a:xfrm>
          <a:prstGeom prst="homePlate">
            <a:avLst>
              <a:gd name="adj" fmla="val 20832"/>
            </a:avLst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163513" algn="just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внешний вид медицинской сестры, ее эмоционально состояние, умение слушать и слышать пациента; </a:t>
            </a:r>
          </a:p>
          <a:p>
            <a:pPr marL="342900" lvl="0" indent="-163513" algn="just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прослушивание музыкальных произведений во время приема пищи;</a:t>
            </a:r>
          </a:p>
          <a:p>
            <a:pPr marL="342900" lvl="0" indent="-163513" algn="just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профилактическая работа дополнена процессом рисования;</a:t>
            </a:r>
          </a:p>
          <a:p>
            <a:pPr marL="342900" lvl="0" indent="-163513" algn="just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1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анятие чтением, рисованием, оригами, настольными играми;</a:t>
            </a:r>
          </a:p>
          <a:p>
            <a:pPr marL="342900" lvl="0" indent="-163513" algn="just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просмотр фильмов, сказок, мультфильмом с позитивным сюжетом.</a:t>
            </a:r>
          </a:p>
        </p:txBody>
      </p:sp>
      <p:pic>
        <p:nvPicPr>
          <p:cNvPr id="25" name="Picture 8" descr="C:\Program Files\Microsoft Office\MEDIA\OFFICE12\Lines\BD21495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785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00100" y="599066"/>
            <a:ext cx="8143900" cy="6258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Распорядок дня пациентов</a:t>
            </a:r>
            <a:endParaRPr lang="ru-RU" sz="3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268760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Группа сравнения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2708920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Основная группа</a:t>
            </a:r>
            <a:endParaRPr lang="ru-RU" sz="2800" b="1" dirty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Пятиугольник 12"/>
          <p:cNvSpPr/>
          <p:nvPr/>
        </p:nvSpPr>
        <p:spPr>
          <a:xfrm flipH="1">
            <a:off x="1259632" y="1844824"/>
            <a:ext cx="7740352" cy="792088"/>
          </a:xfrm>
          <a:prstGeom prst="homePlate">
            <a:avLst>
              <a:gd name="adj" fmla="val 20832"/>
            </a:avLst>
          </a:prstGeom>
          <a:solidFill>
            <a:srgbClr val="FFCC66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</a:pPr>
            <a:r>
              <a:rPr lang="ru-RU" sz="21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Наркологическая помощь в полном объеме с соблюдением существующего распорядка дня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1847</TotalTime>
  <Words>494</Words>
  <Application>Microsoft Office PowerPoint</Application>
  <PresentationFormat>Экран (4:3)</PresentationFormat>
  <Paragraphs>89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Способы  немедикаментозного  снижения уровня психоэмоциональных  расстройств  у пациентов  наркологического стационара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Doomer</cp:lastModifiedBy>
  <cp:revision>224</cp:revision>
  <cp:lastPrinted>2013-04-04T04:12:57Z</cp:lastPrinted>
  <dcterms:modified xsi:type="dcterms:W3CDTF">2014-11-12T17:15:43Z</dcterms:modified>
</cp:coreProperties>
</file>