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7" r:id="rId3"/>
    <p:sldId id="305" r:id="rId4"/>
    <p:sldId id="297" r:id="rId5"/>
    <p:sldId id="294" r:id="rId6"/>
    <p:sldId id="298" r:id="rId7"/>
    <p:sldId id="300" r:id="rId8"/>
    <p:sldId id="306" r:id="rId9"/>
    <p:sldId id="308" r:id="rId10"/>
    <p:sldId id="309" r:id="rId11"/>
    <p:sldId id="310" r:id="rId12"/>
    <p:sldId id="311" r:id="rId13"/>
    <p:sldId id="303" r:id="rId14"/>
    <p:sldId id="312" r:id="rId15"/>
    <p:sldId id="28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911"/>
    <a:srgbClr val="37491F"/>
    <a:srgbClr val="6F9133"/>
    <a:srgbClr val="3E5224"/>
    <a:srgbClr val="D14A0D"/>
    <a:srgbClr val="475E28"/>
    <a:srgbClr val="F3E5F3"/>
    <a:srgbClr val="5400A8"/>
    <a:srgbClr val="AB57FF"/>
    <a:srgbClr val="4F4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7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35651793525805"/>
          <c:y val="8.966378236786704E-2"/>
          <c:w val="0.84266817342276668"/>
          <c:h val="0.568393914020510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прикрепленное население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864197530864204E-3"/>
                  <c:y val="-3.42958395262147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94940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запланировано на 2014 г.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23625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прошло за 9 месяцев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20465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245632"/>
        <c:axId val="34246016"/>
      </c:barChart>
      <c:catAx>
        <c:axId val="34245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246016"/>
        <c:crosses val="autoZero"/>
        <c:auto val="1"/>
        <c:lblAlgn val="ctr"/>
        <c:lblOffset val="100"/>
        <c:noMultiLvlLbl val="0"/>
      </c:catAx>
      <c:valAx>
        <c:axId val="34246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300" b="1" i="0"/>
            </a:pPr>
            <a:endParaRPr lang="ru-RU"/>
          </a:p>
        </c:txPr>
        <c:crossAx val="34245632"/>
        <c:crosses val="autoZero"/>
        <c:crossBetween val="between"/>
        <c:majorUnit val="50000"/>
      </c:valAx>
    </c:plotArea>
    <c:legend>
      <c:legendPos val="b"/>
      <c:layout>
        <c:manualLayout>
          <c:xMode val="edge"/>
          <c:yMode val="edge"/>
          <c:x val="2.5729197044813856E-2"/>
          <c:y val="0.70890890353608038"/>
          <c:w val="0.96243049479926079"/>
          <c:h val="0.27425499710157381"/>
        </c:manualLayout>
      </c:layout>
      <c:overlay val="0"/>
      <c:txPr>
        <a:bodyPr/>
        <a:lstStyle/>
        <a:p>
          <a:pPr>
            <a:defRPr sz="28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532079323418008E-2"/>
          <c:y val="0.1188776841525218"/>
          <c:w val="0.75582822980460773"/>
          <c:h val="0.75793284213768464"/>
        </c:manualLayout>
      </c:layout>
      <c:bar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91296"/>
        <c:axId val="39192832"/>
      </c:barChart>
      <c:catAx>
        <c:axId val="39191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9192832"/>
        <c:crosses val="autoZero"/>
        <c:auto val="1"/>
        <c:lblAlgn val="ctr"/>
        <c:lblOffset val="100"/>
        <c:noMultiLvlLbl val="0"/>
      </c:catAx>
      <c:valAx>
        <c:axId val="39192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1912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131404502813527E-2"/>
          <c:y val="4.5139467528299324E-2"/>
          <c:w val="0.54617920133630371"/>
          <c:h val="0.909721064943401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повышенный уровень АД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повышенный уровень сахара крови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злоупотребление табаком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злоупотребление алкоголем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нерациональное питание</c:v>
                </c:pt>
              </c:strCache>
            </c:strRef>
          </c:tx>
          <c:invertIfNegative val="0"/>
          <c:dLbls>
            <c:numFmt formatCode="General" sourceLinked="0"/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65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низкая физическая активность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General</c:formatCode>
                <c:ptCount val="1"/>
                <c:pt idx="0">
                  <c:v>31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избыточная масса тела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Лист1!$H$2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249408"/>
        <c:axId val="39250944"/>
      </c:barChart>
      <c:catAx>
        <c:axId val="392494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9250944"/>
        <c:crosses val="autoZero"/>
        <c:auto val="1"/>
        <c:lblAlgn val="ctr"/>
        <c:lblOffset val="100"/>
        <c:noMultiLvlLbl val="0"/>
      </c:catAx>
      <c:valAx>
        <c:axId val="39250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200" b="1"/>
            </a:pPr>
            <a:endParaRPr lang="ru-RU"/>
          </a:p>
        </c:txPr>
        <c:crossAx val="39249408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63159320017074139"/>
          <c:y val="1.428294232739572E-2"/>
          <c:w val="0.35912420549763485"/>
          <c:h val="0.98571705767260431"/>
        </c:manualLayout>
      </c:layout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81C92-306C-44D6-8AB3-4CF59E69FAD3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0978D-B178-4E14-82CB-4A562C1DE3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052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F09C3-3DDA-4371-AC77-2AFD6FFCCF54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8471C0-866C-4F1C-A87C-BAD2F82A01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095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91000"/>
            <a:ext cx="6400800" cy="1066800"/>
          </a:xfrm>
          <a:noFill/>
        </p:spPr>
        <p:txBody>
          <a:bodyPr>
            <a:scene3d>
              <a:camera prst="orthographicFront"/>
              <a:lightRig rig="threePt" dir="t"/>
            </a:scene3d>
          </a:bodyPr>
          <a:lstStyle>
            <a:lvl1pPr>
              <a:defRPr>
                <a:solidFill>
                  <a:srgbClr val="ECD8EC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6400800" cy="6858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rgbClr val="4B632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F43369E-8A06-4CB9-810B-116A10C8F45B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4A2E2-7313-411E-AE6E-35A73C87F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3A759-3933-4BAD-AB46-AD2E759A3F14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4B99D-4C18-4D18-9218-E6B171500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0B7BB-1DA0-47E6-B68D-800A2BD49464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86914-EE4F-473A-8AA3-D77A79CCE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E4EBE-80A0-44F5-95D4-7E7DA865D984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30AF9-6918-4E0A-9CC8-2C802DEE4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F1BB-481A-432E-886E-BAFB7CECDFCD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C339C-F81C-45A4-8576-94AEB13AC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AEC72-7256-4AF7-A296-9837FBE96A0D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C9AA-D731-4F20-95BE-10DC1D38E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8B436-A18B-4BB3-A5DB-5EFB3654126B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6B4E0-ECA6-454F-B83F-8ECF59B1E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ADD9D-A694-4DF5-A30F-168C7177D4FA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F2599-85B1-4A7A-9E5D-BCBE306F5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8C004-F2A9-4F4F-993F-E651CA984D73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ECB81-BE20-4333-A02D-F2EC97133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9126E-47F7-42C9-B4EA-5AA64910F0F6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EDA18-421E-4F3A-84A4-33AD07E11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1C2F1-3542-46DA-9422-F02B4323CC1B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73AD6-CA40-48A4-B06B-6491AAB7A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87057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CEDFCD-DF2B-4CB0-B931-B5570D6A49F3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E5F4C8-87DF-4A2D-BCC7-72502988E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3E5F3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B632B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5E8C30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E8C30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5E8C3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5E8C3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21" name="Content Placeholder 2"/>
          <p:cNvSpPr>
            <a:spLocks/>
          </p:cNvSpPr>
          <p:nvPr/>
        </p:nvSpPr>
        <p:spPr bwMode="auto">
          <a:xfrm>
            <a:off x="1739900" y="857232"/>
            <a:ext cx="7404100" cy="4319587"/>
          </a:xfrm>
          <a:prstGeom prst="rect">
            <a:avLst/>
          </a:prstGeom>
          <a:solidFill>
            <a:schemeClr val="bg1">
              <a:alpha val="87057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ru-RU" sz="3200">
              <a:solidFill>
                <a:srgbClr val="37491F"/>
              </a:solidFill>
              <a:latin typeface="Calibri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714480" y="1545523"/>
            <a:ext cx="7310436" cy="300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anchor="ctr">
            <a:spAutoFit/>
            <a:sp3d extrusionH="57150">
              <a:bevelT w="38100" h="38100"/>
            </a:sp3d>
          </a:bodyPr>
          <a:lstStyle/>
          <a:p>
            <a:pPr algn="ctr">
              <a:lnSpc>
                <a:spcPct val="110000"/>
              </a:lnSpc>
            </a:pPr>
            <a:r>
              <a:rPr lang="ru-RU" sz="3600" b="1" dirty="0" smtClean="0">
                <a:solidFill>
                  <a:srgbClr val="3E5224"/>
                </a:solidFill>
              </a:rPr>
              <a:t>Роль медицинской сестры участковой в осуществлении диспансеризации населения на современном этапе</a:t>
            </a:r>
            <a:r>
              <a:rPr lang="ru-RU" sz="3600" b="1" dirty="0" smtClean="0">
                <a:solidFill>
                  <a:srgbClr val="4B632B"/>
                </a:solidFill>
              </a:rPr>
              <a:t>        </a:t>
            </a:r>
            <a:endParaRPr lang="ru-RU" sz="3600" b="1" dirty="0">
              <a:solidFill>
                <a:srgbClr val="4B632B"/>
              </a:solidFill>
            </a:endParaRPr>
          </a:p>
          <a:p>
            <a:pPr algn="ctr">
              <a:lnSpc>
                <a:spcPct val="110000"/>
              </a:lnSpc>
            </a:pPr>
            <a:endParaRPr lang="ru-RU" sz="2800" b="1" dirty="0">
              <a:solidFill>
                <a:srgbClr val="4B632B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4549422"/>
            <a:ext cx="6858016" cy="193872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2143108" y="5143512"/>
            <a:ext cx="700089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0161" dir="20493903" algn="ctr" rotWithShape="0">
              <a:schemeClr val="tx1">
                <a:alpha val="5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r"/>
            <a:endParaRPr lang="ru-RU" sz="2700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52" y="4725144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err="1" smtClean="0">
                <a:ln>
                  <a:solidFill>
                    <a:srgbClr val="3E5224"/>
                  </a:solidFill>
                </a:ln>
              </a:rPr>
              <a:t>Н.С</a:t>
            </a:r>
            <a:r>
              <a:rPr lang="ru-RU" sz="2400" b="1" dirty="0" smtClean="0">
                <a:ln>
                  <a:solidFill>
                    <a:srgbClr val="3E5224"/>
                  </a:solidFill>
                </a:ln>
              </a:rPr>
              <a:t>. </a:t>
            </a:r>
            <a:r>
              <a:rPr lang="ru-RU" sz="2400" b="1" dirty="0" err="1" smtClean="0">
                <a:ln>
                  <a:solidFill>
                    <a:srgbClr val="3E5224"/>
                  </a:solidFill>
                </a:ln>
              </a:rPr>
              <a:t>Стогова</a:t>
            </a:r>
            <a:r>
              <a:rPr lang="ru-RU" sz="2400" b="1" dirty="0" smtClean="0">
                <a:ln>
                  <a:solidFill>
                    <a:srgbClr val="3E5224"/>
                  </a:solidFill>
                </a:ln>
              </a:rPr>
              <a:t>, </a:t>
            </a:r>
          </a:p>
          <a:p>
            <a:pPr algn="r"/>
            <a:r>
              <a:rPr lang="ru-RU" sz="2400" b="1" dirty="0" smtClean="0">
                <a:ln>
                  <a:solidFill>
                    <a:srgbClr val="3E5224"/>
                  </a:solidFill>
                </a:ln>
              </a:rPr>
              <a:t>старшая медицинская сестра 3-го терапевтического отд.</a:t>
            </a:r>
            <a:r>
              <a:rPr lang="en-US" sz="2400" b="1" dirty="0" smtClean="0">
                <a:ln>
                  <a:solidFill>
                    <a:srgbClr val="3E5224"/>
                  </a:solidFill>
                </a:ln>
              </a:rPr>
              <a:t> </a:t>
            </a:r>
            <a:r>
              <a:rPr lang="ru-RU" sz="2400" b="1" dirty="0" smtClean="0">
                <a:ln>
                  <a:solidFill>
                    <a:srgbClr val="3E5224"/>
                  </a:solidFill>
                </a:ln>
              </a:rPr>
              <a:t>БУЗОО «ГКБ №1 им. Кабанова </a:t>
            </a:r>
            <a:r>
              <a:rPr lang="ru-RU" sz="2400" b="1" dirty="0" err="1" smtClean="0">
                <a:ln>
                  <a:solidFill>
                    <a:srgbClr val="3E5224"/>
                  </a:solidFill>
                </a:ln>
              </a:rPr>
              <a:t>А.Н</a:t>
            </a:r>
            <a:r>
              <a:rPr lang="ru-RU" sz="2400" b="1" dirty="0" smtClean="0">
                <a:ln>
                  <a:solidFill>
                    <a:srgbClr val="3E5224"/>
                  </a:solidFill>
                </a:ln>
              </a:rPr>
              <a:t>.», г. Омск </a:t>
            </a:r>
          </a:p>
        </p:txBody>
      </p:sp>
      <p:pic>
        <p:nvPicPr>
          <p:cNvPr id="10" name="Рисунок 2" descr="G:\Фото\ОГКБ №1\simbol.bmp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927"/>
          <a:stretch>
            <a:fillRect/>
          </a:stretch>
        </p:blipFill>
        <p:spPr bwMode="auto">
          <a:xfrm>
            <a:off x="7715272" y="500042"/>
            <a:ext cx="1055084" cy="57150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976842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0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Проведение диспансеризации в БУЗОО </a:t>
            </a:r>
            <a:br>
              <a:rPr lang="ru-RU" sz="30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0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«ГКБ №1 им</a:t>
            </a:r>
            <a:r>
              <a:rPr lang="ru-RU" sz="30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Кабанова </a:t>
            </a:r>
            <a:r>
              <a:rPr lang="ru-RU" sz="30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А.Н.» в 2014 г.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2793457"/>
              </p:ext>
            </p:extLst>
          </p:nvPr>
        </p:nvGraphicFramePr>
        <p:xfrm>
          <a:off x="467544" y="1268760"/>
          <a:ext cx="8229600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508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976842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854968"/>
          </a:xfr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5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Выявленные факторы риска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17979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080773026"/>
              </p:ext>
            </p:extLst>
          </p:nvPr>
        </p:nvGraphicFramePr>
        <p:xfrm>
          <a:off x="683568" y="1484784"/>
          <a:ext cx="8208912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567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5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Выявлено с подозрением </a:t>
            </a:r>
            <a:br>
              <a:rPr lang="ru-RU" sz="35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5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3500" dirty="0" err="1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онкопатологию</a:t>
            </a:r>
            <a:endParaRPr lang="ru-RU" sz="3500" dirty="0">
              <a:ln>
                <a:solidFill>
                  <a:srgbClr val="3E5224"/>
                </a:solidFill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925144"/>
          </a:xfrm>
        </p:spPr>
        <p:txBody>
          <a:bodyPr/>
          <a:lstStyle/>
          <a:p>
            <a:pPr marL="0" indent="0"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Выявлено лиц с подозрением на </a:t>
            </a:r>
            <a:r>
              <a:rPr lang="ru-RU" sz="2600" b="1" dirty="0" err="1" smtClean="0">
                <a:solidFill>
                  <a:schemeClr val="tx1"/>
                </a:solidFill>
              </a:rPr>
              <a:t>онкопатологию</a:t>
            </a:r>
            <a:r>
              <a:rPr lang="ru-RU" sz="2600" b="1" dirty="0" smtClean="0">
                <a:solidFill>
                  <a:schemeClr val="tx1"/>
                </a:solidFill>
              </a:rPr>
              <a:t> 612 чел. (3%):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b="1" dirty="0" smtClean="0">
                <a:solidFill>
                  <a:schemeClr val="tx1"/>
                </a:solidFill>
              </a:rPr>
              <a:t>с подозрением на рак молочной железы – 192  чел. (подтверждено при </a:t>
            </a:r>
            <a:r>
              <a:rPr lang="ru-RU" sz="2600" b="1" dirty="0" err="1" smtClean="0">
                <a:solidFill>
                  <a:schemeClr val="tx1"/>
                </a:solidFill>
              </a:rPr>
              <a:t>дообследовании</a:t>
            </a:r>
            <a:r>
              <a:rPr lang="ru-RU" sz="2600" b="1" dirty="0" smtClean="0">
                <a:solidFill>
                  <a:schemeClr val="tx1"/>
                </a:solidFill>
              </a:rPr>
              <a:t> 31 чел.).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b="1" dirty="0" smtClean="0">
                <a:solidFill>
                  <a:schemeClr val="tx1"/>
                </a:solidFill>
              </a:rPr>
              <a:t>доброкачественные образования молочных желез -             180 чел. (33,4%).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600" b="1" dirty="0" smtClean="0">
                <a:solidFill>
                  <a:schemeClr val="tx1"/>
                </a:solidFill>
              </a:rPr>
              <a:t>подозрение на рак предстательной железы 70 чел (13%), подтвержден 11 чел.</a:t>
            </a:r>
          </a:p>
          <a:p>
            <a:pPr marL="0" indent="0">
              <a:buNone/>
            </a:pPr>
            <a:endParaRPr lang="ru-RU" sz="26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Всего выявлено за 9 месяцев 384 чел., из них при диспансеризации - 86 человек.</a:t>
            </a:r>
            <a:endParaRPr lang="ru-RU" sz="2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25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6517291"/>
              </p:ext>
            </p:extLst>
          </p:nvPr>
        </p:nvGraphicFramePr>
        <p:xfrm>
          <a:off x="107504" y="1484784"/>
          <a:ext cx="8858312" cy="5030958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8858312"/>
              </a:tblGrid>
              <a:tr h="543874">
                <a:tc>
                  <a:txBody>
                    <a:bodyPr/>
                    <a:lstStyle/>
                    <a:p>
                      <a:pPr algn="ctr"/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2600" kern="1200" dirty="0" smtClean="0">
                          <a:solidFill>
                            <a:srgbClr val="212911"/>
                          </a:solidFill>
                          <a:effectLst/>
                        </a:rPr>
                        <a:t>Полнота охвата диспансеризацией населения.</a:t>
                      </a:r>
                      <a:endParaRPr lang="ru-RU" sz="2600" b="1" dirty="0">
                        <a:solidFill>
                          <a:srgbClr val="21291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marL="449263" indent="0" algn="ctr"/>
                      <a:r>
                        <a:rPr lang="ru-RU" sz="2600" b="1" dirty="0" smtClean="0">
                          <a:solidFill>
                            <a:srgbClr val="212911"/>
                          </a:solidFill>
                          <a:effectLst/>
                        </a:rPr>
                        <a:t>        </a:t>
                      </a:r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/>
                        </a:rPr>
                        <a:t>Уменьшение частоты выявления и регистрации факторов риска хронических неинфекционных заболеваний</a:t>
                      </a:r>
                      <a:r>
                        <a:rPr lang="ru-RU" sz="2600" b="1" baseline="0" dirty="0" smtClean="0">
                          <a:solidFill>
                            <a:srgbClr val="212911"/>
                          </a:solidFill>
                          <a:effectLst/>
                        </a:rPr>
                        <a:t>.</a:t>
                      </a:r>
                      <a:endParaRPr lang="ru-RU" sz="2600" b="1" dirty="0">
                        <a:solidFill>
                          <a:srgbClr val="21291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marL="623888" indent="0" algn="ctr"/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Уменьшение числа граждан с первично выявленными заболеваниями на поздних стадиях их развития.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marL="623888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/>
                        </a:rPr>
                        <a:t>Снижение инвалидности и смертности от хронических неинфекционных заболеваний</a:t>
                      </a:r>
                      <a:r>
                        <a:rPr lang="ru-RU" sz="2600" b="1" dirty="0" smtClean="0">
                          <a:solidFill>
                            <a:srgbClr val="212911"/>
                          </a:solidFill>
                          <a:effectLst/>
                        </a:rPr>
                        <a:t>.</a:t>
                      </a:r>
                      <a:endParaRPr lang="ru-RU" sz="2600" b="1" dirty="0" smtClean="0">
                        <a:solidFill>
                          <a:srgbClr val="21291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marL="623888" indent="0" algn="ctr"/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Увеличение числа граждан, относящихся к 1 группе здоровья, и уменьшение числа граждан, относящихся ко 2 и 3 группам здоровья. 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0"/>
          </a:xfr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5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Основные критерии эффективности диспансеризации:</a:t>
            </a:r>
          </a:p>
        </p:txBody>
      </p: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214282" y="1484784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7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214282" y="2214554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15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214282" y="3356992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19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47"/>
          <p:cNvGrpSpPr>
            <a:grpSpLocks/>
          </p:cNvGrpSpPr>
          <p:nvPr/>
        </p:nvGrpSpPr>
        <p:grpSpPr bwMode="auto">
          <a:xfrm>
            <a:off x="214282" y="4388148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23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47"/>
          <p:cNvGrpSpPr>
            <a:grpSpLocks/>
          </p:cNvGrpSpPr>
          <p:nvPr/>
        </p:nvGrpSpPr>
        <p:grpSpPr bwMode="auto">
          <a:xfrm>
            <a:off x="214282" y="5324252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27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6632"/>
            <a:ext cx="8496944" cy="1800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300" dirty="0">
                <a:ln>
                  <a:solidFill>
                    <a:srgbClr val="3E5224"/>
                  </a:solidFill>
                </a:ln>
                <a:latin typeface="Arial" pitchFamily="34" charset="0"/>
                <a:ea typeface="+mj-ea"/>
                <a:cs typeface="Arial" pitchFamily="34" charset="0"/>
              </a:rPr>
              <a:t>Профилактика заболеваний и их осложнений, проводимая в рамках всеобщей диспансеризации</a:t>
            </a:r>
          </a:p>
        </p:txBody>
      </p:sp>
      <p:pic>
        <p:nvPicPr>
          <p:cNvPr id="1026" name="Picture 2" descr="C:\Users\Sveta\Desktop\image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2208" y="2132856"/>
            <a:ext cx="5943600" cy="4457700"/>
          </a:xfrm>
          <a:prstGeom prst="rect">
            <a:avLst/>
          </a:prstGeom>
          <a:noFill/>
          <a:ln w="28575">
            <a:solidFill>
              <a:srgbClr val="3E52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14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501650" y="1214422"/>
            <a:ext cx="8285192" cy="2071703"/>
          </a:xfrm>
          <a:prstGeom prst="rect">
            <a:avLst/>
          </a:prstGeom>
          <a:solidFill>
            <a:schemeClr val="bg1">
              <a:alpha val="86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1285852" y="1285860"/>
            <a:ext cx="69310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6000" b="1" dirty="0">
                <a:solidFill>
                  <a:srgbClr val="3E522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Благодарю за внимание!</a:t>
            </a:r>
          </a:p>
        </p:txBody>
      </p:sp>
      <p:pic>
        <p:nvPicPr>
          <p:cNvPr id="6" name="Picture 4" descr="http://stat18.privet.ru/lr/0a2bc16422bbae11ce9e1896962fbd38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4516">
            <a:off x="3270069" y="3308583"/>
            <a:ext cx="2664717" cy="321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76456" cy="1714512"/>
          </a:xfr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0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Приоритетное направление в реформировании здравоохранения – укрепление амбулаторно-поликлинической службы</a:t>
            </a:r>
          </a:p>
        </p:txBody>
      </p:sp>
      <p:pic>
        <p:nvPicPr>
          <p:cNvPr id="4" name="Picture 5" descr="124997215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71678"/>
            <a:ext cx="4773357" cy="3571900"/>
          </a:xfrm>
          <a:prstGeom prst="rect">
            <a:avLst/>
          </a:prstGeom>
          <a:noFill/>
          <a:ln w="9525">
            <a:solidFill>
              <a:srgbClr val="3E5224"/>
            </a:solidFill>
            <a:miter lim="800000"/>
            <a:headEnd/>
            <a:tailEnd/>
          </a:ln>
        </p:spPr>
      </p:pic>
      <p:pic>
        <p:nvPicPr>
          <p:cNvPr id="5" name="Picture 6" descr="45172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857496"/>
            <a:ext cx="3311525" cy="3529012"/>
          </a:xfrm>
          <a:prstGeom prst="rect">
            <a:avLst/>
          </a:prstGeom>
          <a:noFill/>
          <a:ln w="28575">
            <a:solidFill>
              <a:srgbClr val="3E5224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060" y="332656"/>
            <a:ext cx="8715436" cy="2160500"/>
          </a:xfr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600" dirty="0">
                <a:ln>
                  <a:solidFill>
                    <a:srgbClr val="3E5224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Диспансеризация –</a:t>
            </a:r>
            <a:r>
              <a:rPr lang="ru-RU" sz="36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активное </a:t>
            </a:r>
            <a:r>
              <a:rPr lang="ru-RU" sz="36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динамическое наблюдение </a:t>
            </a:r>
            <a:r>
              <a:rPr lang="ru-RU" sz="36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sz="36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состоянием здоровья населения</a:t>
            </a:r>
          </a:p>
        </p:txBody>
      </p:sp>
      <p:pic>
        <p:nvPicPr>
          <p:cNvPr id="4" name="Рисунок 3" descr="G:\Фото\поликлиника\DSC0104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4968552" cy="3600400"/>
          </a:xfrm>
          <a:prstGeom prst="rect">
            <a:avLst/>
          </a:prstGeom>
          <a:noFill/>
          <a:ln w="28575">
            <a:solidFill>
              <a:srgbClr val="3E5224"/>
            </a:solidFill>
            <a:miter lim="800000"/>
            <a:headEnd/>
            <a:tailEnd/>
          </a:ln>
        </p:spPr>
      </p:pic>
      <p:pic>
        <p:nvPicPr>
          <p:cNvPr id="5" name="Рисунок 4" descr="G:\Фото\лаборатория\P103008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7954" y="2844515"/>
            <a:ext cx="3000510" cy="3647184"/>
          </a:xfrm>
          <a:prstGeom prst="rect">
            <a:avLst/>
          </a:prstGeom>
          <a:noFill/>
          <a:ln w="28575">
            <a:solidFill>
              <a:srgbClr val="3E522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72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8864" y="4365104"/>
            <a:ext cx="8301608" cy="1584176"/>
          </a:xfrm>
          <a:ln w="28575">
            <a:solidFill>
              <a:srgbClr val="3E5224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3d extrusionH="57150">
              <a:bevelT w="38100" h="38100"/>
            </a:sp3d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3E5224"/>
                </a:solidFill>
              </a:rPr>
              <a:t>–  </a:t>
            </a:r>
            <a:r>
              <a:rPr lang="ru-RU" sz="2800" b="1" dirty="0" smtClean="0">
                <a:solidFill>
                  <a:schemeClr val="tx1"/>
                </a:solidFill>
              </a:rPr>
              <a:t>создание единой системы, обеспечивающей оценку и динамический контроль состояния здоровья каждого человека и общества в целом.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45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 диспансеризации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518864" y="1916832"/>
            <a:ext cx="8301608" cy="2016224"/>
          </a:xfrm>
          <a:prstGeom prst="rect">
            <a:avLst/>
          </a:prstGeom>
          <a:solidFill>
            <a:schemeClr val="bg1">
              <a:alpha val="87057"/>
            </a:schemeClr>
          </a:solidFill>
          <a:ln w="28575">
            <a:solidFill>
              <a:srgbClr val="3E5224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3d extrusionH="57150">
              <a:bevelT w="38100" h="38100"/>
            </a:sp3d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4B632B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5E8C3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E8C3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5E8C3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5E8C3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sz="2800" b="1" dirty="0" smtClean="0">
                <a:solidFill>
                  <a:srgbClr val="3E5224"/>
                </a:solidFill>
              </a:rPr>
              <a:t>–  </a:t>
            </a:r>
            <a:r>
              <a:rPr lang="ru-RU" sz="2800" b="1" dirty="0">
                <a:solidFill>
                  <a:schemeClr val="tx1"/>
                </a:solidFill>
              </a:rPr>
              <a:t>формирование, сохранение и укрепление здоровья населения, профилактика заболеваний, снижение заболеваемости, инвалидности, смертности, достижение активного </a:t>
            </a:r>
            <a:r>
              <a:rPr lang="ru-RU" sz="2800" b="1" dirty="0" smtClean="0">
                <a:solidFill>
                  <a:schemeClr val="tx1"/>
                </a:solidFill>
              </a:rPr>
              <a:t>долголетия.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0872" y="1772816"/>
            <a:ext cx="8229600" cy="2160240"/>
          </a:xfrm>
          <a:solidFill>
            <a:schemeClr val="bg1">
              <a:alpha val="87057"/>
            </a:schemeClr>
          </a:solidFill>
          <a:ln w="28575">
            <a:solidFill>
              <a:srgbClr val="3E5224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3d extrusionH="57150">
              <a:bevelT w="38100" h="38100"/>
            </a:sp3d>
          </a:bodyPr>
          <a:lstStyle/>
          <a:p>
            <a:pPr algn="ctr">
              <a:buNone/>
            </a:pPr>
            <a:r>
              <a:rPr lang="ru-RU" sz="3400" b="1" dirty="0">
                <a:solidFill>
                  <a:srgbClr val="3E5224"/>
                </a:solidFill>
              </a:rPr>
              <a:t>       </a:t>
            </a:r>
            <a:r>
              <a:rPr lang="ru-RU" sz="3400" b="1" dirty="0">
                <a:solidFill>
                  <a:schemeClr val="tx1"/>
                </a:solidFill>
              </a:rPr>
              <a:t>«Об утверждении порядка проведения диспансеризации определенных групп взрослого населения»</a:t>
            </a:r>
          </a:p>
        </p:txBody>
      </p:sp>
      <p:pic>
        <p:nvPicPr>
          <p:cNvPr id="5" name="Рисунок 4" descr="G:\2011 фото\Новая папка\DSC0810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293096"/>
            <a:ext cx="2714644" cy="1992284"/>
          </a:xfrm>
          <a:prstGeom prst="rect">
            <a:avLst/>
          </a:prstGeom>
          <a:noFill/>
          <a:ln w="28575">
            <a:solidFill>
              <a:srgbClr val="3E5224"/>
            </a:solidFill>
            <a:miter lim="800000"/>
            <a:headEnd/>
            <a:tailEnd/>
          </a:ln>
        </p:spPr>
      </p:pic>
      <p:pic>
        <p:nvPicPr>
          <p:cNvPr id="6" name="Рисунок 5" descr="G:\Фото\Профилактическая работа по укреплению здоровья населения\1 Индивидуальная беседа  на приеме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293096"/>
            <a:ext cx="2643206" cy="1992284"/>
          </a:xfrm>
          <a:prstGeom prst="rect">
            <a:avLst/>
          </a:prstGeom>
          <a:noFill/>
          <a:ln w="28575">
            <a:solidFill>
              <a:srgbClr val="3E5224"/>
            </a:solidFill>
            <a:miter lim="800000"/>
            <a:headEnd/>
            <a:tailEnd/>
          </a:ln>
        </p:spPr>
      </p:pic>
      <p:pic>
        <p:nvPicPr>
          <p:cNvPr id="7" name="rg_hi" descr="https://encrypted-tbn2.gstatic.com/images?q=tbn:ANd9GcQkIkSj5vfuMY_hpB_KEnjWs9aHxS2A4gOMY_eOPZGyFVYzWJEm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93096"/>
            <a:ext cx="2763282" cy="1992284"/>
          </a:xfrm>
          <a:prstGeom prst="rect">
            <a:avLst/>
          </a:prstGeom>
          <a:noFill/>
          <a:ln w="28575">
            <a:solidFill>
              <a:srgbClr val="3E5224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54162"/>
          </a:xfr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8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Приказ Минздрава России </a:t>
            </a:r>
            <a:r>
              <a:rPr lang="ru-RU" sz="38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от </a:t>
            </a:r>
            <a:r>
              <a:rPr lang="ru-RU" sz="38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03.12.2012г.  №1006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57" y="188640"/>
            <a:ext cx="8858312" cy="864096"/>
          </a:xfr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3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2013 года проводится диспансеризация: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429494"/>
              </p:ext>
            </p:extLst>
          </p:nvPr>
        </p:nvGraphicFramePr>
        <p:xfrm>
          <a:off x="142844" y="1428732"/>
          <a:ext cx="8858312" cy="495396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8858312"/>
              </a:tblGrid>
              <a:tr h="13573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212911"/>
                          </a:solidFill>
                          <a:effectLst/>
                        </a:rPr>
                        <a:t>Работающих</a:t>
                      </a:r>
                      <a:r>
                        <a:rPr lang="ru-RU" sz="2400" baseline="0" dirty="0" smtClean="0">
                          <a:solidFill>
                            <a:srgbClr val="212911"/>
                          </a:solidFill>
                          <a:effectLst/>
                        </a:rPr>
                        <a:t> и неработающих граждан, обучающихся в образовательных организациях по очной форме, тем, кому в текущем году исполнится 21 год и далее с кратностью три  года</a:t>
                      </a:r>
                      <a:endParaRPr lang="ru-RU" sz="2400" b="1" dirty="0">
                        <a:solidFill>
                          <a:srgbClr val="21291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3E5224"/>
                          </a:solidFill>
                          <a:effectLst/>
                        </a:rPr>
                        <a:t>          </a:t>
                      </a:r>
                      <a:r>
                        <a:rPr lang="ru-RU" sz="2400" b="1" dirty="0" smtClean="0">
                          <a:solidFill>
                            <a:srgbClr val="212911"/>
                          </a:solidFill>
                          <a:effectLst/>
                        </a:rPr>
                        <a:t>Граждане, желающие пройти</a:t>
                      </a:r>
                      <a:r>
                        <a:rPr lang="ru-RU" sz="2400" b="1" baseline="0" dirty="0" smtClean="0">
                          <a:solidFill>
                            <a:srgbClr val="212911"/>
                          </a:solidFill>
                          <a:effectLst/>
                        </a:rPr>
                        <a:t> диспансеризацию бесплатно должны обратиться к участковому терапевту по месту жительства.</a:t>
                      </a:r>
                      <a:endParaRPr lang="ru-RU" sz="2400" b="1" dirty="0">
                        <a:solidFill>
                          <a:srgbClr val="21291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811544">
                <a:tc>
                  <a:txBody>
                    <a:bodyPr/>
                    <a:lstStyle/>
                    <a:p>
                      <a:pPr algn="ctr"/>
                      <a:r>
                        <a:rPr lang="ru-RU" sz="2500" b="1" kern="1200" dirty="0" smtClean="0">
                          <a:ln>
                            <a:solidFill>
                              <a:srgbClr val="3E5224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Ежегодно, вне зависимости от возраста, </a:t>
                      </a:r>
                    </a:p>
                    <a:p>
                      <a:pPr algn="ctr"/>
                      <a:r>
                        <a:rPr lang="ru-RU" sz="2500" b="1" kern="1200" dirty="0" smtClean="0">
                          <a:ln>
                            <a:solidFill>
                              <a:srgbClr val="3E5224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j-ea"/>
                          <a:cs typeface="Arial" pitchFamily="34" charset="0"/>
                        </a:rPr>
                        <a:t>проходят диспансеризацию: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rgbClr val="21291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24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Инвалиды Великой Отечественной войны, лица, награжденные знаком «Жителю блокадного Ленинграда», лица, признанные инвалидами вследствие общего заболевания, трудового увечья и других причин.</a:t>
                      </a:r>
                      <a:endParaRPr lang="ru-RU" sz="2400" b="1" dirty="0">
                        <a:solidFill>
                          <a:srgbClr val="21291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214282" y="1500174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7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214282" y="2852936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19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47"/>
          <p:cNvGrpSpPr>
            <a:grpSpLocks/>
          </p:cNvGrpSpPr>
          <p:nvPr/>
        </p:nvGrpSpPr>
        <p:grpSpPr bwMode="auto">
          <a:xfrm>
            <a:off x="214282" y="4820196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27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0"/>
          </a:xfr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3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Задачи участковой медсестры </a:t>
            </a:r>
            <a:r>
              <a:rPr lang="ru-RU" sz="33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3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3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33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подготовительном этапе: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3637377"/>
              </p:ext>
            </p:extLst>
          </p:nvPr>
        </p:nvGraphicFramePr>
        <p:xfrm>
          <a:off x="142844" y="1857364"/>
          <a:ext cx="8821644" cy="417030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8821644"/>
              </a:tblGrid>
              <a:tr h="963382">
                <a:tc>
                  <a:txBody>
                    <a:bodyPr/>
                    <a:lstStyle/>
                    <a:p>
                      <a:pPr algn="ctr"/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Осуществление выборки по годам рождения и  подготовка списка, подлежащих диспансеризации.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solidFill>
                            <a:srgbClr val="21291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     </a:t>
                      </a:r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Приглашение для диспансеризации пациентов во  время врачебного приема в поликлинике</a:t>
                      </a:r>
                      <a:r>
                        <a:rPr lang="ru-RU" sz="2600" b="1" kern="1200" baseline="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при посещении на дому.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algn="ctr"/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Информирование населения о всеобщей диспансеризации средствами наглядной агитации.</a:t>
                      </a:r>
                      <a:endParaRPr lang="ru-RU" sz="2600" b="1" dirty="0">
                        <a:solidFill>
                          <a:srgbClr val="21291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solidFill>
                            <a:srgbClr val="21291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  </a:t>
                      </a:r>
                      <a:r>
                        <a:rPr lang="ru-RU" sz="2600" b="1" dirty="0" smtClean="0">
                          <a:solidFill>
                            <a:srgbClr val="212911"/>
                          </a:solidFill>
                          <a:effectLst/>
                        </a:rPr>
                        <a:t>Проведение </a:t>
                      </a:r>
                      <a:r>
                        <a:rPr lang="ru-RU" sz="26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учета  приглашенных  и  уже прошедших диспансеризацию.</a:t>
                      </a:r>
                      <a:endParaRPr lang="ru-RU" sz="2600" b="1" dirty="0">
                        <a:solidFill>
                          <a:srgbClr val="21291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214282" y="1928802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7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214282" y="2857496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15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214282" y="4172124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19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47"/>
          <p:cNvGrpSpPr>
            <a:grpSpLocks/>
          </p:cNvGrpSpPr>
          <p:nvPr/>
        </p:nvGrpSpPr>
        <p:grpSpPr bwMode="auto">
          <a:xfrm>
            <a:off x="214282" y="5180236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23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976842"/>
            <a:ext cx="9144000" cy="587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2058"/>
            <a:ext cx="8229600" cy="792088"/>
          </a:xfrm>
          <a:solidFill>
            <a:schemeClr val="accent3">
              <a:lumMod val="60000"/>
              <a:lumOff val="40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sz="20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Календарный план-график прохождения диспансеризации гражданами терапевтического участка №_____ в 20__году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1498098"/>
              </p:ext>
            </p:extLst>
          </p:nvPr>
        </p:nvGraphicFramePr>
        <p:xfrm>
          <a:off x="179512" y="1302178"/>
          <a:ext cx="8856985" cy="1478750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1660459"/>
                <a:gridCol w="1896854"/>
                <a:gridCol w="798581"/>
                <a:gridCol w="1451965"/>
                <a:gridCol w="1742358"/>
                <a:gridCol w="1306768"/>
              </a:tblGrid>
              <a:tr h="57606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Месяц,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рабочие </a:t>
                      </a:r>
                      <a:r>
                        <a:rPr lang="ru-RU" sz="2000" dirty="0">
                          <a:effectLst/>
                        </a:rPr>
                        <a:t>дни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Ф.И.О. гражданина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пол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возраст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Отметка о прохождении </a:t>
                      </a:r>
                      <a:r>
                        <a:rPr lang="ru-RU" sz="2000" dirty="0" smtClean="0">
                          <a:effectLst/>
                        </a:rPr>
                        <a:t>диспансеризации</a:t>
                      </a:r>
                      <a:endParaRPr lang="ru-RU" sz="2000" dirty="0">
                        <a:effectLst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6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1-го </a:t>
                      </a:r>
                      <a:r>
                        <a:rPr lang="ru-RU" sz="2000" b="1" dirty="0" smtClean="0">
                          <a:effectLst/>
                        </a:rPr>
                        <a:t>этапа</a:t>
                      </a:r>
                      <a:endParaRPr lang="ru-RU" sz="2000" b="1" dirty="0">
                        <a:effectLst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2-го </a:t>
                      </a:r>
                      <a:r>
                        <a:rPr lang="ru-RU" sz="2000" b="1" dirty="0" smtClean="0">
                          <a:effectLst/>
                        </a:rPr>
                        <a:t>этапа</a:t>
                      </a:r>
                      <a:endParaRPr lang="ru-RU" sz="2000" b="1" dirty="0">
                        <a:effectLst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3780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886" marR="6688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51520" y="3299275"/>
            <a:ext cx="8568952" cy="86409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>
                <a:ln>
                  <a:solidFill>
                    <a:srgbClr val="3E5224"/>
                  </a:solidFill>
                </a:ln>
                <a:latin typeface="Arial" pitchFamily="34" charset="0"/>
                <a:ea typeface="+mj-ea"/>
                <a:cs typeface="Arial" pitchFamily="34" charset="0"/>
              </a:defRPr>
            </a:lvl1pPr>
            <a:lvl2pPr algn="ctr">
              <a:defRPr sz="4400">
                <a:solidFill>
                  <a:srgbClr val="F3E5F3"/>
                </a:solidFill>
                <a:latin typeface="Calibri" pitchFamily="34" charset="0"/>
              </a:defRPr>
            </a:lvl2pPr>
            <a:lvl3pPr algn="ctr">
              <a:defRPr sz="4400">
                <a:solidFill>
                  <a:srgbClr val="F3E5F3"/>
                </a:solidFill>
                <a:latin typeface="Calibri" pitchFamily="34" charset="0"/>
              </a:defRPr>
            </a:lvl3pPr>
            <a:lvl4pPr algn="ctr">
              <a:defRPr sz="4400">
                <a:solidFill>
                  <a:srgbClr val="F3E5F3"/>
                </a:solidFill>
                <a:latin typeface="Calibri" pitchFamily="34" charset="0"/>
              </a:defRPr>
            </a:lvl4pPr>
            <a:lvl5pPr algn="ctr">
              <a:defRPr sz="4400">
                <a:solidFill>
                  <a:srgbClr val="F3E5F3"/>
                </a:solidFill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3E5F3"/>
                </a:solidFill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3E5F3"/>
                </a:solidFill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3E5F3"/>
                </a:solidFill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3E5F3"/>
                </a:solidFill>
                <a:latin typeface="Calibri" pitchFamily="34" charset="0"/>
              </a:defRPr>
            </a:lvl9pPr>
          </a:lstStyle>
          <a:p>
            <a:r>
              <a:rPr lang="ru-RU" dirty="0"/>
              <a:t>Поименный и повозрастной список граждан терапевтического участка №</a:t>
            </a:r>
            <a:r>
              <a:rPr lang="ru-RU" dirty="0" smtClean="0"/>
              <a:t>_____  по </a:t>
            </a:r>
            <a:r>
              <a:rPr lang="ru-RU" dirty="0"/>
              <a:t>состоянию на 1 января 20___</a:t>
            </a:r>
            <a:r>
              <a:rPr lang="ru-RU" dirty="0" smtClean="0"/>
              <a:t>года</a:t>
            </a:r>
            <a:r>
              <a:rPr lang="ru-RU" dirty="0"/>
              <a:t> </a:t>
            </a: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9909030"/>
              </p:ext>
            </p:extLst>
          </p:nvPr>
        </p:nvGraphicFramePr>
        <p:xfrm>
          <a:off x="107505" y="4393047"/>
          <a:ext cx="8856983" cy="1988281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076527"/>
                <a:gridCol w="1399182"/>
                <a:gridCol w="980674"/>
                <a:gridCol w="418508"/>
                <a:gridCol w="1021652"/>
                <a:gridCol w="308877"/>
                <a:gridCol w="1709242"/>
                <a:gridCol w="1942321"/>
              </a:tblGrid>
              <a:tr h="113847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Фамилия, имя,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отчество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Адрес места фактического проживания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Элект-ронный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адрес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Телефоны: домашний, мобильный, служебный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Дата информирования о порядке проведения диспансеризации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Согласованный с гражданином срок прохождения диспансеризации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  <a:tr h="432048">
                <a:tc gridSpan="8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Список </a:t>
                      </a:r>
                      <a:r>
                        <a:rPr lang="ru-RU" sz="1600" b="1" dirty="0">
                          <a:effectLst/>
                        </a:rPr>
                        <a:t>лиц, которым в 2014 </a:t>
                      </a:r>
                      <a:r>
                        <a:rPr lang="ru-RU" sz="1600" b="1" dirty="0" smtClean="0">
                          <a:effectLst/>
                        </a:rPr>
                        <a:t>году  исполняется ______ год  (</a:t>
                      </a:r>
                      <a:r>
                        <a:rPr lang="ru-RU" sz="1600" b="1" dirty="0">
                          <a:effectLst/>
                        </a:rPr>
                        <a:t>лет)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7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17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84" y="341784"/>
            <a:ext cx="8858312" cy="1143000"/>
          </a:xfr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0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Задачи участковой </a:t>
            </a:r>
            <a:r>
              <a:rPr lang="ru-RU" sz="30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медицинской сестры </a:t>
            </a:r>
            <a:br>
              <a:rPr lang="ru-RU" sz="30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3000" dirty="0" smtClean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3000" dirty="0">
                <a:ln>
                  <a:solidFill>
                    <a:srgbClr val="3E5224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подготовительном этапе: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8328808"/>
              </p:ext>
            </p:extLst>
          </p:nvPr>
        </p:nvGraphicFramePr>
        <p:xfrm>
          <a:off x="142844" y="2276871"/>
          <a:ext cx="8858312" cy="301752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8858312"/>
              </a:tblGrid>
              <a:tr h="543874">
                <a:tc>
                  <a:txBody>
                    <a:bodyPr/>
                    <a:lstStyle/>
                    <a:p>
                      <a:pPr algn="ctr"/>
                      <a:r>
                        <a:rPr lang="ru-RU" sz="30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Оформление приглашения для прохождения диспансеризации.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solidFill>
                            <a:srgbClr val="212911"/>
                          </a:solidFill>
                          <a:effectLst/>
                        </a:rPr>
                        <a:t>        </a:t>
                      </a:r>
                      <a:r>
                        <a:rPr lang="ru-RU" sz="30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Информирование</a:t>
                      </a:r>
                      <a:r>
                        <a:rPr lang="ru-RU" sz="3000" b="1" kern="1200" baseline="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населения</a:t>
                      </a:r>
                      <a:r>
                        <a:rPr lang="ru-RU" sz="30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 проведении </a:t>
                      </a:r>
                    </a:p>
                    <a:p>
                      <a:pPr algn="ctr"/>
                      <a:r>
                        <a:rPr lang="ru-RU" sz="30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диспансеризации.</a:t>
                      </a: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963382">
                <a:tc>
                  <a:txBody>
                    <a:bodyPr/>
                    <a:lstStyle/>
                    <a:p>
                      <a:pPr algn="ctr"/>
                      <a:r>
                        <a:rPr lang="ru-RU" sz="30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Ведение  учета приглашенных </a:t>
                      </a:r>
                    </a:p>
                    <a:p>
                      <a:pPr algn="ctr"/>
                      <a:r>
                        <a:rPr lang="ru-RU" sz="3000" b="1" kern="1200" dirty="0" smtClean="0">
                          <a:solidFill>
                            <a:srgbClr val="21291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прошедших диспансеризацию.</a:t>
                      </a:r>
                      <a:endParaRPr lang="ru-RU" sz="3000" b="1" dirty="0">
                        <a:solidFill>
                          <a:srgbClr val="212911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232812" y="2409814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7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236478" y="3338508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15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249971" y="4460156"/>
            <a:ext cx="482600" cy="481012"/>
            <a:chOff x="96" y="1578"/>
            <a:chExt cx="304" cy="303"/>
          </a:xfrm>
          <a:solidFill>
            <a:srgbClr val="3E5224"/>
          </a:solidFill>
        </p:grpSpPr>
        <p:sp>
          <p:nvSpPr>
            <p:cNvPr id="19" name="Oval 48"/>
            <p:cNvSpPr>
              <a:spLocks noChangeArrowheads="1"/>
            </p:cNvSpPr>
            <p:nvPr/>
          </p:nvSpPr>
          <p:spPr bwMode="gray">
            <a:xfrm>
              <a:off x="96" y="1578"/>
              <a:ext cx="304" cy="303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49"/>
            <p:cNvSpPr>
              <a:spLocks noChangeArrowheads="1"/>
            </p:cNvSpPr>
            <p:nvPr/>
          </p:nvSpPr>
          <p:spPr bwMode="gray">
            <a:xfrm>
              <a:off x="141" y="1623"/>
              <a:ext cx="211" cy="211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50"/>
            <p:cNvSpPr>
              <a:spLocks noChangeArrowheads="1"/>
            </p:cNvSpPr>
            <p:nvPr/>
          </p:nvSpPr>
          <p:spPr bwMode="gray">
            <a:xfrm>
              <a:off x="141" y="1623"/>
              <a:ext cx="197" cy="180"/>
            </a:xfrm>
            <a:prstGeom prst="ellipse">
              <a:avLst/>
            </a:prstGeom>
            <a:solidFill>
              <a:srgbClr val="6F9133"/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4249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00000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Ppt0000012</Template>
  <TotalTime>714</TotalTime>
  <Words>516</Words>
  <Application>Microsoft Office PowerPoint</Application>
  <PresentationFormat>Экран (4:3)</PresentationFormat>
  <Paragraphs>72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Ppt0000012</vt:lpstr>
      <vt:lpstr>Презентация PowerPoint</vt:lpstr>
      <vt:lpstr>Приоритетное направление в реформировании здравоохранения – укрепление амбулаторно-поликлинической службы</vt:lpstr>
      <vt:lpstr>Диспансеризация –  активное динамическое наблюдение  за состоянием здоровья населения</vt:lpstr>
      <vt:lpstr>Цель диспансеризации</vt:lpstr>
      <vt:lpstr>Приказ Минздрава России                  от 03.12.2012г.  №1006</vt:lpstr>
      <vt:lpstr>С 2013 года проводится диспансеризация:</vt:lpstr>
      <vt:lpstr>Задачи участковой медсестры  на подготовительном этапе:</vt:lpstr>
      <vt:lpstr>Календарный план-график прохождения диспансеризации гражданами терапевтического участка №_____ в 20__году</vt:lpstr>
      <vt:lpstr>Задачи участковой медицинской сестры  на подготовительном этапе:</vt:lpstr>
      <vt:lpstr>Проведение диспансеризации в БУЗОО  «ГКБ №1 им. Кабанова А.Н.» в 2014 г.</vt:lpstr>
      <vt:lpstr>Выявленные факторы риска</vt:lpstr>
      <vt:lpstr>Выявлено с подозрением  на онкопатологию</vt:lpstr>
      <vt:lpstr>Основные критерии эффективности диспансеризации: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keywords>Шаблон оформления</cp:keywords>
  <dc:description>Шаблон оформления</dc:description>
  <cp:lastModifiedBy>Doomer</cp:lastModifiedBy>
  <cp:revision>100</cp:revision>
  <dcterms:created xsi:type="dcterms:W3CDTF">2010-04-19T07:44:42Z</dcterms:created>
  <dcterms:modified xsi:type="dcterms:W3CDTF">2014-11-12T17:15:24Z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TC300054031049</vt:lpwstr>
  </property>
</Properties>
</file>