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97" r:id="rId4"/>
    <p:sldId id="294" r:id="rId5"/>
    <p:sldId id="295" r:id="rId6"/>
    <p:sldId id="263" r:id="rId7"/>
    <p:sldId id="267" r:id="rId8"/>
    <p:sldId id="260" r:id="rId9"/>
    <p:sldId id="268" r:id="rId10"/>
    <p:sldId id="269" r:id="rId11"/>
    <p:sldId id="272" r:id="rId12"/>
    <p:sldId id="291" r:id="rId13"/>
    <p:sldId id="275" r:id="rId14"/>
    <p:sldId id="278" r:id="rId15"/>
    <p:sldId id="286" r:id="rId16"/>
    <p:sldId id="279" r:id="rId17"/>
    <p:sldId id="280" r:id="rId18"/>
    <p:sldId id="284" r:id="rId19"/>
    <p:sldId id="296" r:id="rId20"/>
    <p:sldId id="29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611"/>
    <a:srgbClr val="6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5915" autoAdjust="0"/>
  </p:normalViewPr>
  <p:slideViewPr>
    <p:cSldViewPr>
      <p:cViewPr>
        <p:scale>
          <a:sx n="50" d="100"/>
          <a:sy n="50" d="100"/>
        </p:scale>
        <p:origin x="-186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A0468E3-6554-4309-BABC-F2F2E344DA5E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A9ED959-6C82-4B83-8EA5-55529E7CB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152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AAD95EB-514B-4101-BFBF-C3731159A32C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5EACB-A8A2-4ACE-86FB-D3FA615C6D1A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612C5-4E4B-489D-9808-1C9FF1031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768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80B3C-5ABF-4E21-925E-77ECFFFBF63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43307-DDCC-4759-AC9E-27B324FE0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32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DE441-9158-4A17-BE49-CE03ADA252D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321E4-8FAA-4F4B-9A74-463EF66A5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361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6317-0E08-4100-8AA4-7C2617D6A748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D5487-CEE7-4C41-8626-79961553A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77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3E670-D1E2-4068-B065-EB0FD04ED239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8814D-5095-4071-900A-5B36F5C1D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105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AFC3-E3F7-4A21-909F-FB726D8D506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60D75-1729-4A73-B521-8BA97A1AB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95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13BCE-9D15-4DB3-82CA-C3DC143043A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9C3AB-F6A6-4A7A-B9F1-D04B959F2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10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21E0D-1040-419B-A342-3414370D690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65796-DB29-4C28-8DA6-0771C29EE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9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2E2B1-DD26-48FA-9229-996AD2B41C04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3256A-DB88-499F-B78A-E710BB5D7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914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3D05A-3ADD-480A-87BD-0C4B2A0357F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0D76A-21CD-4A2D-AE2C-42DC1E7F6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421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63461-A503-43A4-90FB-F2AE274FC2C5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98A25-BD67-434E-A939-A8E2420852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04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2C0D931-A972-4959-86C0-2E5B12DA6B4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E0AC3F-A827-41D4-9B7D-09E52E400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0.jpeg"/><Relationship Id="rId7" Type="http://schemas.openxmlformats.org/officeDocument/2006/relationships/image" Target="../media/image44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рямоугольник 6"/>
          <p:cNvSpPr>
            <a:spLocks noChangeArrowheads="1"/>
          </p:cNvSpPr>
          <p:nvPr/>
        </p:nvSpPr>
        <p:spPr bwMode="auto">
          <a:xfrm>
            <a:off x="215900" y="1244600"/>
            <a:ext cx="8748713" cy="2400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altLang="ru-RU" sz="50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Кабинет здорового ребёнка: возможности и перспективы</a:t>
            </a:r>
            <a:r>
              <a:rPr lang="en-US" altLang="ru-RU" sz="50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50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Times New Roman" pitchFamily="18" charset="0"/>
              </a:rPr>
              <a:t>развития</a:t>
            </a:r>
            <a:endParaRPr lang="ru-RU" altLang="ru-RU" sz="5000" b="1" dirty="0" smtClean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77" name="Прямоугольник 7"/>
          <p:cNvSpPr>
            <a:spLocks noChangeArrowheads="1"/>
          </p:cNvSpPr>
          <p:nvPr/>
        </p:nvSpPr>
        <p:spPr bwMode="auto">
          <a:xfrm>
            <a:off x="2193925" y="4437063"/>
            <a:ext cx="6842125" cy="20939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r>
              <a:rPr lang="ru-RU" altLang="ru-RU" sz="26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С.А</a:t>
            </a:r>
            <a:r>
              <a:rPr lang="ru-RU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. Комарова,</a:t>
            </a:r>
          </a:p>
          <a:p>
            <a:pPr algn="r" eaLnBrk="1" hangingPunct="1">
              <a:defRPr/>
            </a:pPr>
            <a:r>
              <a:rPr lang="ru-RU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старшая медицинская сестра </a:t>
            </a:r>
          </a:p>
          <a:p>
            <a:pPr algn="r" eaLnBrk="1" hangingPunct="1">
              <a:defRPr/>
            </a:pPr>
            <a:r>
              <a:rPr lang="en-US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I</a:t>
            </a:r>
            <a:r>
              <a:rPr lang="ru-RU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педиатрического отделения </a:t>
            </a:r>
          </a:p>
          <a:p>
            <a:pPr algn="r" eaLnBrk="1" hangingPunct="1">
              <a:defRPr/>
            </a:pPr>
            <a:r>
              <a:rPr lang="ru-RU" altLang="ru-RU" sz="26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ГБУЗ</a:t>
            </a:r>
            <a:r>
              <a:rPr lang="ru-RU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АО «Архангельская городская</a:t>
            </a:r>
          </a:p>
          <a:p>
            <a:pPr algn="r" eaLnBrk="1" hangingPunct="1">
              <a:defRPr/>
            </a:pPr>
            <a:r>
              <a:rPr lang="ru-RU" altLang="ru-RU" sz="2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клиническая  поликлиника № 2»</a:t>
            </a:r>
          </a:p>
        </p:txBody>
      </p:sp>
      <p:pic>
        <p:nvPicPr>
          <p:cNvPr id="2052" name="Picture 6" descr="C:\Users\светлана\Pictures\фон\для групповых занятий\детишки\animashki-deti-79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3141663"/>
            <a:ext cx="3240087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1267" name="Picture 2" descr="C:\Users\светлана\Desktop\101MSDCF\DSC069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9688" y="0"/>
            <a:ext cx="91836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76338" y="274638"/>
            <a:ext cx="7643812" cy="1143000"/>
          </a:xfrm>
        </p:spPr>
        <p:txBody>
          <a:bodyPr/>
          <a:lstStyle/>
          <a:p>
            <a:pPr eaLnBrk="1" hangingPunct="1"/>
            <a:r>
              <a:rPr lang="ru-RU" altLang="ru-RU" sz="4200" b="1" u="sng" smtClean="0">
                <a:solidFill>
                  <a:srgbClr val="7030A0"/>
                </a:solidFill>
                <a:cs typeface="Times New Roman" pitchFamily="18" charset="0"/>
              </a:rPr>
              <a:t>Азбука питания беременных и кормящих женщин</a:t>
            </a:r>
            <a:endParaRPr lang="ru-RU" altLang="ru-RU" sz="4200" smtClean="0">
              <a:solidFill>
                <a:srgbClr val="7030A0"/>
              </a:solidFill>
            </a:endParaRPr>
          </a:p>
        </p:txBody>
      </p:sp>
      <p:pic>
        <p:nvPicPr>
          <p:cNvPr id="12291" name="Picture 2" descr="C:\Users\светлана\Pictures\фон\для групповых занятий\разное\people (38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80288" y="1125538"/>
            <a:ext cx="1263650" cy="2159000"/>
          </a:xfrm>
        </p:spPr>
      </p:pic>
      <p:pic>
        <p:nvPicPr>
          <p:cNvPr id="12292" name="Picture 4" descr="C:\Users\светлана\Pictures\фон\для групповых занятий\разное\166816_640x448_e3acad62796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3141663"/>
            <a:ext cx="4722813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C:\Users\светлана\Pictures\фон\фигурки и знаки\значки\eyes_2_hc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19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C:\Users\светлана\Pictures\фон\для групповых занятий\детишки\e05eb27daab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989138"/>
            <a:ext cx="309562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441450" y="188913"/>
            <a:ext cx="76676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cs typeface="Times New Roman" pitchFamily="18" charset="0"/>
              </a:rPr>
              <a:t>Переходные состояния и </a:t>
            </a:r>
            <a:r>
              <a:rPr lang="ru-RU" altLang="ru-RU" sz="3500" b="1" smtClean="0">
                <a:solidFill>
                  <a:schemeClr val="accent4">
                    <a:lumMod val="50000"/>
                  </a:schemeClr>
                </a:solidFill>
                <a:cs typeface="Times New Roman" pitchFamily="18" charset="0"/>
              </a:rPr>
              <a:t>заболевания       в </a:t>
            </a:r>
            <a: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cs typeface="Times New Roman" pitchFamily="18" charset="0"/>
              </a:rPr>
              <a:t>период новорожденности</a:t>
            </a:r>
          </a:p>
        </p:txBody>
      </p:sp>
      <p:pic>
        <p:nvPicPr>
          <p:cNvPr id="13315" name="Picture 2" descr="C:\Users\светлана\Pictures\фон\фигурки и знаки\значки\0_9680c_ee697dcb_XL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1530350" cy="17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C:\Users\светлана\Pictures\фон\для групповых занятий\детишки\16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4149725"/>
            <a:ext cx="33464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C:\Users\светлана\Pictures\фон\для групповых занятий\детишки\16.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628775"/>
            <a:ext cx="3311525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 descr="C:\Users\светлана\Pictures\фон\для групповых занятий\детишки\081110153725-large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59338" y="1628775"/>
            <a:ext cx="3673475" cy="2232025"/>
          </a:xfrm>
        </p:spPr>
      </p:pic>
      <p:pic>
        <p:nvPicPr>
          <p:cNvPr id="13319" name="Picture 6" descr="C:\Users\светлана\Pictures\фон\фигурки и знаки\медицинские фигурки\97645264_05841824_16_2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4019550"/>
            <a:ext cx="2239962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7" descr="C:\Users\светлана\Pictures\фон\фигурки и знаки\медицинские фигурки\631436879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82073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8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5013325"/>
            <a:ext cx="11207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331913" y="215900"/>
            <a:ext cx="6264275" cy="11969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500" b="1" dirty="0" smtClean="0">
                <a:solidFill>
                  <a:srgbClr val="7030A0"/>
                </a:solidFill>
                <a:latin typeface="+mn-lt"/>
                <a:cs typeface="Times New Roman" pitchFamily="18" charset="0"/>
              </a:rPr>
              <a:t>Учебно-методическая и научно-исследовательская деятельность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950" y="1998663"/>
            <a:ext cx="8964613" cy="4525962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Работа с целевыми группами.</a:t>
            </a:r>
          </a:p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Разработка лекций, презентаций.</a:t>
            </a:r>
          </a:p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Обмен опытом на сестринских конференциях, в детских поликлиниках.</a:t>
            </a:r>
          </a:p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Организовали работу КЗР в филиале (2012г.).</a:t>
            </a:r>
          </a:p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Участие в проектах, грантах, проведение научно-исследовательских, творческих работ.</a:t>
            </a:r>
          </a:p>
          <a:p>
            <a:pPr eaLnBrk="1" fontAlgn="auto" hangingPunct="1">
              <a:spcBef>
                <a:spcPts val="0"/>
              </a:spcBef>
              <a:spcAft>
                <a:spcPts val="180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4340" name="Picture 2" descr="C:\Users\светлана\Pictures\фон\фигурки и знаки\значки\4440093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188" y="0"/>
            <a:ext cx="1547812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C:\Users\светлана\Pictures\фон\фигурки и знаки\значки\14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763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ветлана\Pictures\Комарова Светлана Александровна\2011.03.03-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58671">
            <a:off x="395536" y="1628800"/>
            <a:ext cx="3313112" cy="4681537"/>
          </a:xfrm>
          <a:prstGeom prst="ellipse">
            <a:avLst/>
          </a:prstGeom>
          <a:ln w="76200">
            <a:solidFill>
              <a:schemeClr val="accent1">
                <a:lumMod val="75000"/>
              </a:schemeClr>
            </a:solidFill>
          </a:ln>
          <a:effectLst>
            <a:softEdge rad="112500"/>
          </a:effectLst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>
          <a:xfrm>
            <a:off x="-323850" y="44450"/>
            <a:ext cx="9467850" cy="158432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Calibri" pitchFamily="34" charset="0"/>
                <a:cs typeface="Arial" charset="0"/>
              </a:rPr>
              <a:t>	</a:t>
            </a:r>
            <a: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Участие в  городском конкурсе </a:t>
            </a:r>
            <a:b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</a:br>
            <a:r>
              <a:rPr lang="ru-RU" altLang="ru-RU" sz="35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по  поддержке и пропаганде грудного вскармливания</a:t>
            </a:r>
            <a:endParaRPr lang="ru-RU" altLang="ru-RU" sz="3500" b="1" dirty="0" smtClean="0">
              <a:solidFill>
                <a:schemeClr val="accent4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pic>
        <p:nvPicPr>
          <p:cNvPr id="21508" name="Picture 3" descr="C:\Users\светлана\Pictures\фон\для групповых занятий\детишки\UTPDl9_fQao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20105">
            <a:off x="4932363" y="1700213"/>
            <a:ext cx="3648075" cy="4608512"/>
          </a:xfrm>
          <a:prstGeom prst="ellipse">
            <a:avLst/>
          </a:prstGeom>
          <a:ln w="76200">
            <a:solidFill>
              <a:schemeClr val="accent1">
                <a:lumMod val="75000"/>
              </a:schemeClr>
            </a:solidFill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822700"/>
            <a:ext cx="9144000" cy="28463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Опыт ведения недоношенных детей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во </a:t>
            </a:r>
            <a:r>
              <a:rPr lang="en-US" sz="27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II</a:t>
            </a:r>
            <a:r>
              <a:rPr lang="ru-RU" sz="27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педиатрическом отделении ГБУЗ АО «Архангельская городская поликлиника №2»  </a:t>
            </a:r>
            <a:r>
              <a:rPr lang="ru-RU" sz="2400" b="1" dirty="0">
                <a:latin typeface="+mj-lt"/>
                <a:cs typeface="Times New Roman" pitchFamily="18" charset="0"/>
              </a:rPr>
              <a:t/>
            </a:r>
            <a:br>
              <a:rPr lang="ru-RU" sz="2400" b="1" dirty="0">
                <a:latin typeface="+mj-lt"/>
                <a:cs typeface="Times New Roman" pitchFamily="18" charset="0"/>
              </a:rPr>
            </a:br>
            <a:r>
              <a:rPr lang="ru-RU" b="1" dirty="0">
                <a:latin typeface="+mj-lt"/>
                <a:cs typeface="Times New Roman" pitchFamily="18" charset="0"/>
              </a:rPr>
              <a:t/>
            </a:r>
            <a:br>
              <a:rPr lang="ru-RU" b="1" dirty="0">
                <a:latin typeface="+mj-lt"/>
                <a:cs typeface="Times New Roman" pitchFamily="18" charset="0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ВЛАСОВА А.А.- УЧАСТКОВЫЙ ВРАЧ-ПЕДИАТР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ГБУЗ АО «Архангельская городская поликлиника №2» </a:t>
            </a:r>
            <a:b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</a:b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            КОМАРОВА С.А.- СТАРШАЯ  МЕДИЦИНСКАЯ СЕСТРА 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II 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ПЕДИАТРИЧЕСКОГО ОТДЕЛЕНИЯ ГБУЗ АО «Архангельская городская поликлиника №2» </a:t>
            </a:r>
            <a:endParaRPr lang="ru-RU" sz="2000" b="1" dirty="0">
              <a:latin typeface="+mj-lt"/>
              <a:cs typeface="+mn-cs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3463" y="188913"/>
            <a:ext cx="3538537" cy="3384550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88913"/>
            <a:ext cx="3475038" cy="3397250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1" name="Рисунок 3" descr="C:\Users\светлана\Desktop\научные конкурсы\Комарова Светлана Александровна\фото для конкурса\2011.16.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5" name="Picture 3" descr="C:\Users\светлана\Desktop\научные конкурсы\052_Постер_Здоровье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graphicFrame>
        <p:nvGraphicFramePr>
          <p:cNvPr id="19460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Слайд" r:id="rId3" imgW="4570656" imgH="3427323" progId="PowerPoint.Slide.12">
                  <p:embed/>
                </p:oleObj>
              </mc:Choice>
              <mc:Fallback>
                <p:oleObj name="Слайд" r:id="rId3" imgW="4570656" imgH="342732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4700" b="1" i="1" smtClean="0">
                <a:solidFill>
                  <a:srgbClr val="002060"/>
                </a:solidFill>
                <a:cs typeface="Times New Roman" pitchFamily="18" charset="0"/>
              </a:rPr>
              <a:t>Планы  на 2014-2015 гг.: 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107950" y="1484313"/>
            <a:ext cx="9036050" cy="49974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itchFamily="18" charset="0"/>
              </a:rPr>
              <a:t>1.Создание странички для родителей с полезными советами на сайте поликлиники.</a:t>
            </a:r>
          </a:p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itchFamily="18" charset="0"/>
              </a:rPr>
              <a:t>2.Продолжать работу с целевыми группами.</a:t>
            </a:r>
          </a:p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itchFamily="18" charset="0"/>
              </a:rPr>
              <a:t>3.Привлекать кадры для работы в кабинете здорового ребёнка из числа студентов при прохождении практики.</a:t>
            </a:r>
          </a:p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itchFamily="18" charset="0"/>
              </a:rPr>
              <a:t>4.Снять видеофильм по грудному вскармливанию, массажу и гимнастике для распространения на занятиях родителям.</a:t>
            </a:r>
          </a:p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r>
              <a:rPr lang="ru-RU" altLang="ru-RU" sz="2800" b="1" dirty="0" smtClean="0">
                <a:solidFill>
                  <a:schemeClr val="accent4">
                    <a:lumMod val="50000"/>
                  </a:schemeClr>
                </a:solidFill>
                <a:latin typeface="+mj-lt"/>
                <a:cs typeface="Times New Roman" pitchFamily="18" charset="0"/>
              </a:rPr>
              <a:t> 5. Подготовка печатной продукции для родителей и медицинских работников.</a:t>
            </a:r>
          </a:p>
          <a:p>
            <a:pPr marL="0" indent="0" eaLnBrk="1" hangingPunct="1">
              <a:spcBef>
                <a:spcPts val="0"/>
              </a:spcBef>
              <a:spcAft>
                <a:spcPts val="1800"/>
              </a:spcAft>
              <a:buFont typeface="Arial" charset="0"/>
              <a:buNone/>
              <a:defRPr/>
            </a:pPr>
            <a:endParaRPr lang="ru-RU" altLang="ru-RU" sz="2800" b="1" dirty="0" smtClean="0">
              <a:solidFill>
                <a:schemeClr val="accent4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0484" name="Picture 2" descr="C:\Users\светлана\Pictures\фон\детишки\смешные+ анимационные\wfnJp4BqJA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188913"/>
            <a:ext cx="1382713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C:\Users\светлана\Pictures\фон\фигурки и знаки\значки\7221362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8715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6000" smtClean="0">
                <a:latin typeface="+mn-lt"/>
                <a:cs typeface="Times New Roman" pitchFamily="18" charset="0"/>
              </a:rPr>
              <a:t>Как было…..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50825" y="1600200"/>
            <a:ext cx="8893175" cy="499745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cs typeface="Times New Roman" pitchFamily="18" charset="0"/>
              </a:rPr>
              <a:t>С 1970 -2002 гг. –индивидуальные занятия -2раза/нед. + лекции для беременных –               2 раза/мес.;</a:t>
            </a:r>
          </a:p>
          <a:p>
            <a:pPr eaLnBrk="1" hangingPunct="1"/>
            <a:endParaRPr lang="ru-RU" altLang="ru-RU" b="1" smtClean="0"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cs typeface="Times New Roman" pitchFamily="18" charset="0"/>
              </a:rPr>
              <a:t>С2002-2007 гг. - лекции для беременных –                2 раза/мес.  + педагог;</a:t>
            </a:r>
          </a:p>
          <a:p>
            <a:pPr eaLnBrk="1" hangingPunct="1"/>
            <a:endParaRPr lang="ru-RU" altLang="ru-RU" b="1" smtClean="0">
              <a:cs typeface="Times New Roman" pitchFamily="18" charset="0"/>
            </a:endParaRPr>
          </a:p>
          <a:p>
            <a:pPr eaLnBrk="1" hangingPunct="1"/>
            <a:r>
              <a:rPr lang="ru-RU" altLang="ru-RU" b="1" smtClean="0">
                <a:cs typeface="Times New Roman" pitchFamily="18" charset="0"/>
              </a:rPr>
              <a:t>С 2007г.- лекции для беременных - 3 раза в мес. + педагог;</a:t>
            </a:r>
          </a:p>
          <a:p>
            <a:pPr eaLnBrk="1" hangingPunct="1"/>
            <a:endParaRPr lang="ru-RU" altLang="ru-RU" b="1" smtClean="0">
              <a:cs typeface="Times New Roman" pitchFamily="18" charset="0"/>
            </a:endParaRPr>
          </a:p>
        </p:txBody>
      </p:sp>
      <p:pic>
        <p:nvPicPr>
          <p:cNvPr id="3076" name="Picture 4" descr="C:\Users\светлана\Pictures\фон\фигурки и знаки\значки\anime-deti-76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188913"/>
            <a:ext cx="14573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3" descr="C:\Users\светлана\Pictures\фон\фигурки и знаки\значки\eyes_1_hc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5873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5" descr="C:\Users\светлана\Pictures\фон\фигурки и знаки\значки\walking_2_hc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84538"/>
            <a:ext cx="7651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6" descr="C:\Users\светлана\Pictures\фон\фигурки и знаки\значки\0_9680c_ee697dcb_XL.gif"/>
          <p:cNvPicPr>
            <a:picLocks noChangeAspect="1" noChangeArrowheads="1" noCrop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97425"/>
            <a:ext cx="765175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8" descr="C:\Users\светлана\Pictures\фон\для групповых занятий\детишки\Детки\37212475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8953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5" descr="C:\Users\светлана\Pictures\фон\для групповых занятий\детишки\Детки\detia-244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27813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368152"/>
          </a:xfrm>
          <a:solidFill>
            <a:schemeClr val="accent6">
              <a:lumMod val="50000"/>
            </a:schemeClr>
          </a:solidFill>
          <a:ln>
            <a:miter lim="800000"/>
            <a:headEnd/>
            <a:tailEnd/>
          </a:ln>
          <a:extLst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5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55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2" descr="C:\Users\светлана\Pictures\фон\для групповых занятий\детишки\19116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908050"/>
            <a:ext cx="9144000" cy="66976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светлана\Pictures\фон\фигурки и знаки\значки\hep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692696"/>
            <a:ext cx="1800200" cy="19442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Выноска-облако 13"/>
          <p:cNvSpPr/>
          <p:nvPr/>
        </p:nvSpPr>
        <p:spPr>
          <a:xfrm>
            <a:off x="6084888" y="3500438"/>
            <a:ext cx="3059112" cy="3357562"/>
          </a:xfrm>
          <a:prstGeom prst="cloudCallout">
            <a:avLst>
              <a:gd name="adj1" fmla="val -84778"/>
              <a:gd name="adj2" fmla="val -68133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" name="Выноска-облако 15"/>
          <p:cNvSpPr/>
          <p:nvPr/>
        </p:nvSpPr>
        <p:spPr>
          <a:xfrm>
            <a:off x="0" y="0"/>
            <a:ext cx="2771775" cy="2708275"/>
          </a:xfrm>
          <a:prstGeom prst="cloudCallout">
            <a:avLst>
              <a:gd name="adj1" fmla="val 80957"/>
              <a:gd name="adj2" fmla="val 3727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" name="Рисунок 6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2016224" cy="1944216"/>
          </a:xfrm>
          <a:prstGeom prst="ellipse">
            <a:avLst/>
          </a:prstGeom>
          <a:ln w="127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8" name="Выноска-облако 17"/>
          <p:cNvSpPr/>
          <p:nvPr/>
        </p:nvSpPr>
        <p:spPr>
          <a:xfrm>
            <a:off x="6227763" y="0"/>
            <a:ext cx="2916237" cy="2781300"/>
          </a:xfrm>
          <a:prstGeom prst="cloudCallout">
            <a:avLst>
              <a:gd name="adj1" fmla="val -85907"/>
              <a:gd name="adj2" fmla="val 3274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" name="Выноска-облако 19"/>
          <p:cNvSpPr/>
          <p:nvPr/>
        </p:nvSpPr>
        <p:spPr>
          <a:xfrm>
            <a:off x="3348038" y="4149725"/>
            <a:ext cx="2590800" cy="2708275"/>
          </a:xfrm>
          <a:prstGeom prst="cloudCallout">
            <a:avLst>
              <a:gd name="adj1" fmla="val -5929"/>
              <a:gd name="adj2" fmla="val -9771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Облако 20"/>
          <p:cNvSpPr/>
          <p:nvPr/>
        </p:nvSpPr>
        <p:spPr>
          <a:xfrm rot="20529282">
            <a:off x="3514595" y="4497767"/>
            <a:ext cx="2102154" cy="1888146"/>
          </a:xfrm>
          <a:prstGeom prst="cloud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0070C0"/>
            </a:solidFill>
          </a:ln>
          <a:effectLst>
            <a:innerShdw blurRad="76200" dist="6223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107" name="AutoShape 2" descr="Изображение 023"/>
          <p:cNvSpPr>
            <a:spLocks noChangeArrowheads="1"/>
          </p:cNvSpPr>
          <p:nvPr/>
        </p:nvSpPr>
        <p:spPr bwMode="auto">
          <a:xfrm>
            <a:off x="0" y="3141663"/>
            <a:ext cx="3059113" cy="3716337"/>
          </a:xfrm>
          <a:prstGeom prst="cloudCallout">
            <a:avLst>
              <a:gd name="adj1" fmla="val 77486"/>
              <a:gd name="adj2" fmla="val -60514"/>
            </a:avLst>
          </a:prstGeom>
          <a:blipFill dpi="0" rotWithShape="0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pic>
        <p:nvPicPr>
          <p:cNvPr id="4108" name="Picture 3" descr="C:\Users\светлана\Pictures\фон\для групповых занятий\детишки\Детки\vector-toys-for-childrens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5463" y="549275"/>
            <a:ext cx="1584325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200" dirty="0" smtClean="0">
                <a:latin typeface="+mn-lt"/>
                <a:cs typeface="Times New Roman" pitchFamily="18" charset="0"/>
              </a:rPr>
              <a:t>Как стало……</a:t>
            </a:r>
            <a:r>
              <a:rPr lang="ru-RU" sz="4200" b="1" i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С ноября 2010 года: </a:t>
            </a:r>
            <a:endParaRPr lang="ru-RU" sz="4200" dirty="0">
              <a:latin typeface="+mn-lt"/>
            </a:endParaRPr>
          </a:p>
        </p:txBody>
      </p:sp>
      <p:sp>
        <p:nvSpPr>
          <p:cNvPr id="6147" name="Текст 6"/>
          <p:cNvSpPr>
            <a:spLocks noGrp="1"/>
          </p:cNvSpPr>
          <p:nvPr>
            <p:ph type="body" idx="1"/>
          </p:nvPr>
        </p:nvSpPr>
        <p:spPr>
          <a:xfrm>
            <a:off x="0" y="1341438"/>
            <a:ext cx="3851275" cy="6477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500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2010 год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1403350" y="692150"/>
            <a:ext cx="6985000" cy="504825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j-lt"/>
                <a:cs typeface="Times New Roman" pitchFamily="18" charset="0"/>
              </a:rPr>
              <a:t>Индивидуальные занятия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6149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485900"/>
            <a:ext cx="4041775" cy="5032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350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2013 – 2014 год</a:t>
            </a:r>
          </a:p>
        </p:txBody>
      </p:sp>
      <p:pic>
        <p:nvPicPr>
          <p:cNvPr id="5126" name="Picture 2" descr="C:\Users\светлана\Pictures\фон\фигурки и знаки\значки\14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20713"/>
            <a:ext cx="14033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" descr="C:\Users\светлана\Pictures\кзр\5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3816350" cy="44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2" descr="C:\Users\светлана\Desktop\май 2013\07.05.13г\DSC_04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2133600"/>
            <a:ext cx="41052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етлана\Desktop\май 2013\07.05.13г\DSC_04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0"/>
            <a:ext cx="44291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C:\Users\светлана\Desktop\май 2013\07.05.13г\DSC_04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3276600"/>
            <a:ext cx="47879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3" descr="C:\Users\светлана\Pictures\фон\фигурки и знаки\линеечки1\line (4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45639">
            <a:off x="-120650" y="5537200"/>
            <a:ext cx="47053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4" descr="C:\Users\светлана\Pictures\фон\фигурки и знаки\линеечки1\line (4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6109313">
            <a:off x="9278144" y="705644"/>
            <a:ext cx="190658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5" descr="C:\Users\светлана\Pictures\фон\фигурки и знаки\линеечки1\line (42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9753379">
            <a:off x="4338638" y="850900"/>
            <a:ext cx="46450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3"/>
          <p:cNvSpPr>
            <a:spLocks noGrp="1"/>
          </p:cNvSpPr>
          <p:nvPr>
            <p:ph type="title"/>
          </p:nvPr>
        </p:nvSpPr>
        <p:spPr>
          <a:xfrm>
            <a:off x="0" y="836613"/>
            <a:ext cx="9144000" cy="20161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Times New Roman" pitchFamily="18" charset="0"/>
              </a:rPr>
              <a:t>Особенности нервно-психического развития детей с 4 - 9 мес. +</a:t>
            </a:r>
            <a:b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+mn-lt"/>
                <a:cs typeface="Times New Roman" pitchFamily="18" charset="0"/>
              </a:rPr>
              <a:t>Рациональное питание детей первого года жизни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  <a:t/>
            </a:r>
            <a:b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+mn-lt"/>
              </a:rPr>
            </a:br>
            <a:endParaRPr lang="ru-RU" b="1" dirty="0" smtClean="0">
              <a:solidFill>
                <a:schemeClr val="accent4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7171" name="Picture 3" descr="C:\Users\светлана\Pictures\фон\для групповых занятий\детишки\R5jIbzaPSWQ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852738"/>
            <a:ext cx="4752975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:\Users\светлана\Pictures\фон\для групповых занятий\детишки\Детки\detia-63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79311">
            <a:off x="1827213" y="1773238"/>
            <a:ext cx="3201987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C:\Users\светлана\Pictures\фон\для групповых занятий\детишки\Детки\child (626)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2420938"/>
            <a:ext cx="19050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Прямоугольник 5"/>
          <p:cNvSpPr>
            <a:spLocks noChangeArrowheads="1"/>
          </p:cNvSpPr>
          <p:nvPr/>
        </p:nvSpPr>
        <p:spPr bwMode="auto">
          <a:xfrm>
            <a:off x="2124075" y="0"/>
            <a:ext cx="5467350" cy="784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4500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2012 - 2014 год</a:t>
            </a:r>
          </a:p>
        </p:txBody>
      </p:sp>
      <p:pic>
        <p:nvPicPr>
          <p:cNvPr id="7175" name="Picture 2" descr="C:\Users\светлана\Pictures\фон\для групповых занятий\детишки\Детки\detia-468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863" y="4076700"/>
            <a:ext cx="18732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2" descr="C:\Users\светлана\Pictures\фон\фигурки и знаки\значки\14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936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8195" name="Picture 2" descr="C:\Users\светлана\Pictures\кзр\6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24226">
            <a:off x="1497013" y="130175"/>
            <a:ext cx="6507162" cy="603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" descr="C:\Users\светлана\Pictures\фон\фоны для слайдов\для фона\ramka-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7" descr="C:\Users\светлана\Pictures\фон\для групповых занятий\детишки\Детки\detia-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5300663"/>
            <a:ext cx="12668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4" descr="C:\Users\светлана\Pictures\фон\для групповых занятий\детишки\Детки\detia-32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8238" y="5353050"/>
            <a:ext cx="1655762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светлана\Pictures\фон\для групповых занятий\детишки\wfnJp4BqJAg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16238" cy="218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светлана\Pictures\фон\для групповых занятий\аптечка\691b6d69958d2b6b9ffb432cc6a47b3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7675" y="2205038"/>
            <a:ext cx="5545138" cy="4392612"/>
          </a:xfrm>
        </p:spPr>
      </p:pic>
      <p:pic>
        <p:nvPicPr>
          <p:cNvPr id="9220" name="Picture 4" descr="C:\Users\светлана\Pictures\фон\фигурки и знаки\значки\eyes_1_h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420938"/>
            <a:ext cx="218122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975" y="274638"/>
            <a:ext cx="6804025" cy="178593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800" b="1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Занятия в «Школе молодых родителей»</a:t>
            </a:r>
            <a:br>
              <a:rPr lang="ru-RU" altLang="ru-RU" sz="3800" b="1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</a:br>
            <a:r>
              <a:rPr lang="ru-RU" altLang="ru-RU" sz="3800" b="1" u="sng" smtClean="0">
                <a:solidFill>
                  <a:srgbClr val="7030A0"/>
                </a:solidFill>
                <a:latin typeface="+mn-lt"/>
                <a:cs typeface="Times New Roman" pitchFamily="18" charset="0"/>
              </a:rPr>
              <a:t>Азбука ухода за малышом</a:t>
            </a:r>
            <a:endParaRPr lang="ru-RU" altLang="ru-RU" sz="3800" smtClean="0">
              <a:solidFill>
                <a:srgbClr val="7030A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0243" name="Picture 2" descr="C:\Users\светлана\Desktop\101MSDCF\DSC069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262</Words>
  <Application>Microsoft Office PowerPoint</Application>
  <PresentationFormat>Экран (4:3)</PresentationFormat>
  <Paragraphs>39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Слайд</vt:lpstr>
      <vt:lpstr>Презентация PowerPoint</vt:lpstr>
      <vt:lpstr>Как было…..</vt:lpstr>
      <vt:lpstr>Презентация PowerPoint</vt:lpstr>
      <vt:lpstr>Как стало……С ноября 2010 года: </vt:lpstr>
      <vt:lpstr>Презентация PowerPoint</vt:lpstr>
      <vt:lpstr>Особенности нервно-психического развития детей с 4 - 9 мес. + Рациональное питание детей первого года жизни </vt:lpstr>
      <vt:lpstr>Презентация PowerPoint</vt:lpstr>
      <vt:lpstr>Занятия в «Школе молодых родителей» Азбука ухода за малышом</vt:lpstr>
      <vt:lpstr>Презентация PowerPoint</vt:lpstr>
      <vt:lpstr>Презентация PowerPoint</vt:lpstr>
      <vt:lpstr>Азбука питания беременных и кормящих женщин</vt:lpstr>
      <vt:lpstr>Переходные состояния и заболевания       в период новорожденности</vt:lpstr>
      <vt:lpstr>Учебно-методическая и научно-исследовательская деятельность</vt:lpstr>
      <vt:lpstr> Участие в  городском конкурсе  по  поддержке и пропаганде грудного вскармливания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Планы  на 2014-2015 гг.: 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Doomer</cp:lastModifiedBy>
  <cp:revision>62</cp:revision>
  <dcterms:created xsi:type="dcterms:W3CDTF">2014-05-14T10:13:50Z</dcterms:created>
  <dcterms:modified xsi:type="dcterms:W3CDTF">2014-11-12T17:19:06Z</dcterms:modified>
</cp:coreProperties>
</file>