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notesMasterIdLst>
    <p:notesMasterId r:id="rId17"/>
  </p:notesMasterIdLst>
  <p:sldIdLst>
    <p:sldId id="256" r:id="rId2"/>
    <p:sldId id="319" r:id="rId3"/>
    <p:sldId id="335" r:id="rId4"/>
    <p:sldId id="257" r:id="rId5"/>
    <p:sldId id="341" r:id="rId6"/>
    <p:sldId id="342" r:id="rId7"/>
    <p:sldId id="339" r:id="rId8"/>
    <p:sldId id="331" r:id="rId9"/>
    <p:sldId id="312" r:id="rId10"/>
    <p:sldId id="310" r:id="rId11"/>
    <p:sldId id="299" r:id="rId12"/>
    <p:sldId id="343" r:id="rId13"/>
    <p:sldId id="344" r:id="rId14"/>
    <p:sldId id="315" r:id="rId15"/>
    <p:sldId id="320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A0E64"/>
    <a:srgbClr val="1D4F25"/>
    <a:srgbClr val="00421E"/>
    <a:srgbClr val="001007"/>
    <a:srgbClr val="5A923E"/>
    <a:srgbClr val="0033CC"/>
    <a:srgbClr val="95D367"/>
    <a:srgbClr val="2D7B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402" autoAdjust="0"/>
    <p:restoredTop sz="94660"/>
  </p:normalViewPr>
  <p:slideViewPr>
    <p:cSldViewPr>
      <p:cViewPr varScale="1">
        <p:scale>
          <a:sx n="74" d="100"/>
          <a:sy n="74" d="100"/>
        </p:scale>
        <p:origin x="-116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11FF345-6AB8-4CD3-89FA-5B3A65B88C9F}" type="datetimeFigureOut">
              <a:rPr lang="ru-RU"/>
              <a:pPr>
                <a:defRPr/>
              </a:pPr>
              <a:t>12.11.2014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B937B55-C771-4827-85D3-5B28178A91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03866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3072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8F60512-DD97-4291-B4D8-5602B290B7F2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411F4-4A56-4542-BE96-A0CF50198E7A}" type="datetimeFigureOut">
              <a:rPr lang="en-US"/>
              <a:pPr>
                <a:defRPr/>
              </a:pPr>
              <a:t>11/12/2014</a:t>
            </a:fld>
            <a:endParaRPr lang="en-US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C0F9D5-433A-4D19-9B7E-2FB6082A24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467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2BBA02-331F-4FE7-9362-9BA1D5DB3CDD}" type="datetimeFigureOut">
              <a:rPr lang="en-US"/>
              <a:pPr>
                <a:defRPr/>
              </a:pPr>
              <a:t>11/12/2014</a:t>
            </a:fld>
            <a:endParaRPr lang="en-US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7054D6-54A7-48C1-B899-3128063112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675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556F34-1771-40AC-897A-32E201E52DD2}" type="datetimeFigureOut">
              <a:rPr lang="en-US"/>
              <a:pPr>
                <a:defRPr/>
              </a:pPr>
              <a:t>11/12/2014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0EEEF-382B-4792-82EF-7092C39D96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159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E401D6-A49F-4A60-A80A-4A464AF56F93}" type="datetimeFigureOut">
              <a:rPr lang="en-US"/>
              <a:pPr>
                <a:defRPr/>
              </a:pPr>
              <a:t>11/12/2014</a:t>
            </a:fld>
            <a:endParaRPr lang="en-US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2D0585-9221-44A7-899A-3F689D112E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174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93A5D4-B94E-4745-8ADB-7F1DD7297C2C}" type="datetimeFigureOut">
              <a:rPr lang="en-US"/>
              <a:pPr>
                <a:defRPr/>
              </a:pPr>
              <a:t>11/12/2014</a:t>
            </a:fld>
            <a:endParaRPr lang="en-US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97DEFA-CDC3-45E8-9A7F-48B97617D5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62805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87C412-8B6B-4368-B796-D9AC7833907D}" type="datetimeFigureOut">
              <a:rPr lang="en-US"/>
              <a:pPr>
                <a:defRPr/>
              </a:pPr>
              <a:t>11/12/2014</a:t>
            </a:fld>
            <a:endParaRPr lang="en-US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6E6D8A-335B-4278-84C6-DA075B51E0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8350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3E1D55-A811-456D-8554-7ADC457F991D}" type="datetimeFigureOut">
              <a:rPr lang="en-US"/>
              <a:pPr>
                <a:defRPr/>
              </a:pPr>
              <a:t>11/12/2014</a:t>
            </a:fld>
            <a:endParaRPr lang="en-US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4012AF-73B4-4211-9CE2-F31C17E587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607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8E51F1-3375-4337-AF80-3C99FF032779}" type="datetimeFigureOut">
              <a:rPr lang="en-US"/>
              <a:pPr>
                <a:defRPr/>
              </a:pPr>
              <a:t>11/12/2014</a:t>
            </a:fld>
            <a:endParaRPr lang="en-US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47E012-8168-4125-BB79-2CEE4F3BE7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9328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8754C9-E34D-4323-AC11-63F519236925}" type="datetimeFigureOut">
              <a:rPr lang="en-US"/>
              <a:pPr>
                <a:defRPr/>
              </a:pPr>
              <a:t>11/12/2014</a:t>
            </a:fld>
            <a:endParaRPr lang="en-US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631E0C-6416-40CD-A021-95A55D18CC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359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B39D95-34D6-4723-86D8-6E99A2801097}" type="datetimeFigureOut">
              <a:rPr lang="en-US"/>
              <a:pPr>
                <a:defRPr/>
              </a:pPr>
              <a:t>11/12/2014</a:t>
            </a:fld>
            <a:endParaRPr lang="en-US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ECD653-7EEA-40E7-BCA5-D2E3287477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985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D2E8D1-2076-42B1-84DA-2F31AE0D8DC5}" type="datetimeFigureOut">
              <a:rPr lang="en-US"/>
              <a:pPr>
                <a:defRPr/>
              </a:pPr>
              <a:t>11/12/2014</a:t>
            </a:fld>
            <a:endParaRPr 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79DCDB-A363-4460-A069-20EA04A7A3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1363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B409E47-49B9-4CEA-84D2-34D31872DD5F}" type="datetimeFigureOut">
              <a:rPr lang="en-US"/>
              <a:pPr>
                <a:defRPr/>
              </a:pPr>
              <a:t>11/12/2014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7B7D7C0-3B63-4E58-A513-8F3761D98F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1" r:id="rId1"/>
    <p:sldLayoutId id="2147484092" r:id="rId2"/>
    <p:sldLayoutId id="2147484093" r:id="rId3"/>
    <p:sldLayoutId id="2147484088" r:id="rId4"/>
    <p:sldLayoutId id="2147484094" r:id="rId5"/>
    <p:sldLayoutId id="2147484089" r:id="rId6"/>
    <p:sldLayoutId id="2147484095" r:id="rId7"/>
    <p:sldLayoutId id="2147484096" r:id="rId8"/>
    <p:sldLayoutId id="2147484097" r:id="rId9"/>
    <p:sldLayoutId id="2147484090" r:id="rId10"/>
    <p:sldLayoutId id="2147484098" r:id="rId11"/>
  </p:sldLayoutIdLst>
  <p:transition>
    <p:checker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мп\Documents\калмыкия\11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5400" y="4970463"/>
            <a:ext cx="2286000" cy="158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2" descr="C:\Users\мп\Documents\калмыкия\'КАЛМЫКИЯ'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1613" y="3810000"/>
            <a:ext cx="2236787" cy="154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4" name="Rectangle 8"/>
          <p:cNvSpPr>
            <a:spLocks noChangeArrowheads="1"/>
          </p:cNvSpPr>
          <p:nvPr/>
        </p:nvSpPr>
        <p:spPr bwMode="auto">
          <a:xfrm>
            <a:off x="1012825" y="76200"/>
            <a:ext cx="72929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000" b="1">
                <a:solidFill>
                  <a:srgbClr val="1017A4"/>
                </a:solidFill>
                <a:cs typeface="Arial" charset="0"/>
              </a:rPr>
              <a:t>Министерство здравоохранения Республики Калмыкия</a:t>
            </a:r>
          </a:p>
        </p:txBody>
      </p:sp>
      <p:sp>
        <p:nvSpPr>
          <p:cNvPr id="10245" name="Rectangle 10"/>
          <p:cNvSpPr>
            <a:spLocks noChangeArrowheads="1"/>
          </p:cNvSpPr>
          <p:nvPr/>
        </p:nvSpPr>
        <p:spPr bwMode="auto">
          <a:xfrm>
            <a:off x="152400" y="1020763"/>
            <a:ext cx="8991600" cy="218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3400" b="1">
                <a:solidFill>
                  <a:srgbClr val="C00000"/>
                </a:solidFill>
                <a:cs typeface="Arial" charset="0"/>
              </a:rPr>
              <a:t>Роль сестринского персонала </a:t>
            </a:r>
          </a:p>
          <a:p>
            <a:pPr algn="ctr" eaLnBrk="1" hangingPunct="1"/>
            <a:r>
              <a:rPr lang="ru-RU" altLang="ru-RU" sz="3400" b="1">
                <a:solidFill>
                  <a:srgbClr val="C00000"/>
                </a:solidFill>
                <a:cs typeface="Arial" charset="0"/>
              </a:rPr>
              <a:t>в формировании здорового образа жизни среди населения </a:t>
            </a:r>
          </a:p>
          <a:p>
            <a:pPr algn="ctr" eaLnBrk="1" hangingPunct="1"/>
            <a:r>
              <a:rPr lang="ru-RU" altLang="ru-RU" sz="3400" b="1">
                <a:solidFill>
                  <a:srgbClr val="C00000"/>
                </a:solidFill>
                <a:cs typeface="Arial" charset="0"/>
              </a:rPr>
              <a:t>Республики Калмыкия</a:t>
            </a:r>
          </a:p>
        </p:txBody>
      </p:sp>
      <p:sp>
        <p:nvSpPr>
          <p:cNvPr id="10246" name="Rectangle 12"/>
          <p:cNvSpPr>
            <a:spLocks noChangeArrowheads="1"/>
          </p:cNvSpPr>
          <p:nvPr/>
        </p:nvSpPr>
        <p:spPr bwMode="auto">
          <a:xfrm>
            <a:off x="152400" y="3276600"/>
            <a:ext cx="8839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None/>
            </a:pPr>
            <a:r>
              <a:rPr lang="ru-RU" altLang="ru-RU" b="1">
                <a:solidFill>
                  <a:srgbClr val="001007"/>
                </a:solidFill>
                <a:cs typeface="Arial" charset="0"/>
              </a:rPr>
              <a:t>(из опыта работы медицинского  персонала БУРК «РЦСВМП № 2 «Сулда») </a:t>
            </a:r>
          </a:p>
        </p:txBody>
      </p:sp>
      <p:sp>
        <p:nvSpPr>
          <p:cNvPr id="10247" name="Rectangle 14"/>
          <p:cNvSpPr>
            <a:spLocks noChangeArrowheads="1"/>
          </p:cNvSpPr>
          <p:nvPr/>
        </p:nvSpPr>
        <p:spPr bwMode="auto">
          <a:xfrm>
            <a:off x="3657600" y="4244975"/>
            <a:ext cx="53340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r>
              <a:rPr lang="ru-RU" altLang="ru-RU" sz="2400" b="1">
                <a:solidFill>
                  <a:srgbClr val="0A0E64"/>
                </a:solidFill>
              </a:rPr>
              <a:t>О.Б. Эренценова, </a:t>
            </a:r>
          </a:p>
          <a:p>
            <a:pPr algn="r"/>
            <a:r>
              <a:rPr lang="ru-RU" altLang="ru-RU" sz="2400" b="1">
                <a:solidFill>
                  <a:srgbClr val="0A0E64"/>
                </a:solidFill>
              </a:rPr>
              <a:t>главная медицинская сестра </a:t>
            </a:r>
          </a:p>
          <a:p>
            <a:pPr algn="r"/>
            <a:r>
              <a:rPr lang="ru-RU" altLang="ru-RU" sz="2400" b="1">
                <a:solidFill>
                  <a:srgbClr val="0A0E64"/>
                </a:solidFill>
              </a:rPr>
              <a:t>РЦ специализированных видов медицинской помощи №2 «Сулда»,</a:t>
            </a:r>
          </a:p>
          <a:p>
            <a:pPr algn="r"/>
            <a:r>
              <a:rPr lang="ru-RU" altLang="ru-RU" sz="2400" b="1">
                <a:solidFill>
                  <a:srgbClr val="0A0E64"/>
                </a:solidFill>
              </a:rPr>
              <a:t>  Республика Калмыкия, г. Элиста 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мп\Desktop\Семинар КГЛ\IMG_20140529_10551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94500" y="685800"/>
            <a:ext cx="2120900" cy="2209800"/>
          </a:xfrm>
        </p:spPr>
      </p:pic>
      <p:pic>
        <p:nvPicPr>
          <p:cNvPr id="19459" name="Picture 4" descr="C:\Users\мп\Desktop\Семинар КГЛ\IMG_20140529_11081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0"/>
            <a:ext cx="2097088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Picture 6" descr="C:\Users\мп\Desktop\Семинар КГЛ\IMG_20140529_09533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962400"/>
            <a:ext cx="2125663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Picture 7" descr="C:\Users\мп\Desktop\Семинар КГЛ\IMG_20140529_095427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2971800"/>
            <a:ext cx="21336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2" name="Rectangle 8"/>
          <p:cNvSpPr>
            <a:spLocks noChangeArrowheads="1"/>
          </p:cNvSpPr>
          <p:nvPr/>
        </p:nvSpPr>
        <p:spPr bwMode="auto">
          <a:xfrm>
            <a:off x="2438400" y="5638800"/>
            <a:ext cx="66294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altLang="ru-RU" b="1">
                <a:solidFill>
                  <a:srgbClr val="C00000"/>
                </a:solidFill>
                <a:cs typeface="Arial" charset="0"/>
              </a:rPr>
              <a:t>Медицинскими сестрами ЦМП подготовлены стенды по профилактике табакокурения, розданы плакаты, буклеты, памятки  в ЛПУ, доклады  в электронном варианте переданы в каждое ЛПУ. Репортаж на ТВ</a:t>
            </a:r>
          </a:p>
        </p:txBody>
      </p:sp>
      <p:sp>
        <p:nvSpPr>
          <p:cNvPr id="19463" name="Text Box 9"/>
          <p:cNvSpPr txBox="1">
            <a:spLocks noChangeArrowheads="1"/>
          </p:cNvSpPr>
          <p:nvPr/>
        </p:nvSpPr>
        <p:spPr bwMode="auto">
          <a:xfrm>
            <a:off x="-228600" y="185738"/>
            <a:ext cx="7848600" cy="1338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ru-RU" altLang="ru-RU" sz="2300" b="1">
                <a:solidFill>
                  <a:srgbClr val="C00000"/>
                </a:solidFill>
                <a:cs typeface="Arial" charset="0"/>
              </a:rPr>
              <a:t>РЕСПУБЛИКАНСКИЙ СЕМИНАР, ПОСВЯЩЕННЫЙ ВСЕМИРНОМУ ДНЮ БЕЗ ТАБАКА</a:t>
            </a:r>
          </a:p>
        </p:txBody>
      </p:sp>
      <p:sp>
        <p:nvSpPr>
          <p:cNvPr id="19464" name="Rectangle 11"/>
          <p:cNvSpPr>
            <a:spLocks noChangeArrowheads="1"/>
          </p:cNvSpPr>
          <p:nvPr/>
        </p:nvSpPr>
        <p:spPr bwMode="auto">
          <a:xfrm>
            <a:off x="2133600" y="1066800"/>
            <a:ext cx="4800600" cy="463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58775" indent="-35877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</a:pPr>
            <a:r>
              <a:rPr lang="ru-RU" altLang="ru-RU" b="1">
                <a:solidFill>
                  <a:schemeClr val="hlink"/>
                </a:solidFill>
                <a:cs typeface="Arial" charset="0"/>
              </a:rPr>
              <a:t>Выступления по вопросам:</a:t>
            </a:r>
          </a:p>
          <a:p>
            <a:pPr>
              <a:spcAft>
                <a:spcPts val="600"/>
              </a:spcAft>
              <a:buFontTx/>
              <a:buChar char="•"/>
            </a:pPr>
            <a:r>
              <a:rPr lang="ru-RU" altLang="ru-RU" b="1">
                <a:solidFill>
                  <a:srgbClr val="0033CC"/>
                </a:solidFill>
                <a:cs typeface="Arial" charset="0"/>
              </a:rPr>
              <a:t>Табакокурение -  как фактор риска НИЗ в Республике Калмыкия</a:t>
            </a:r>
            <a:r>
              <a:rPr lang="ru-RU" altLang="ru-RU" b="1">
                <a:solidFill>
                  <a:srgbClr val="0033CC"/>
                </a:solidFill>
                <a:ea typeface="Calibri" pitchFamily="34" charset="0"/>
                <a:cs typeface="Arial" charset="0"/>
              </a:rPr>
              <a:t>.</a:t>
            </a:r>
            <a:endParaRPr lang="ru-RU" altLang="ru-RU" b="1">
              <a:solidFill>
                <a:srgbClr val="0033CC"/>
              </a:solidFill>
              <a:cs typeface="Arial" charset="0"/>
            </a:endParaRPr>
          </a:p>
          <a:p>
            <a:pPr>
              <a:spcAft>
                <a:spcPts val="600"/>
              </a:spcAft>
              <a:buFontTx/>
              <a:buChar char="•"/>
            </a:pPr>
            <a:r>
              <a:rPr lang="ru-RU" altLang="ru-RU" b="1">
                <a:solidFill>
                  <a:srgbClr val="0033CC"/>
                </a:solidFill>
                <a:cs typeface="Arial" charset="0"/>
              </a:rPr>
              <a:t>Организация «Школы отказа от курения» в медицинских учреждениях</a:t>
            </a:r>
          </a:p>
          <a:p>
            <a:pPr>
              <a:spcAft>
                <a:spcPts val="600"/>
              </a:spcAft>
              <a:buFontTx/>
              <a:buChar char="•"/>
            </a:pPr>
            <a:r>
              <a:rPr lang="ru-RU" altLang="ru-RU" b="1">
                <a:solidFill>
                  <a:srgbClr val="0033CC"/>
                </a:solidFill>
                <a:cs typeface="Arial" charset="0"/>
              </a:rPr>
              <a:t>Хронические обструктивные болезни легких и табакокурение. </a:t>
            </a:r>
          </a:p>
          <a:p>
            <a:pPr>
              <a:spcAft>
                <a:spcPts val="600"/>
              </a:spcAft>
              <a:buFontTx/>
              <a:buChar char="•"/>
            </a:pPr>
            <a:r>
              <a:rPr lang="ru-RU" altLang="ru-RU" b="1">
                <a:solidFill>
                  <a:srgbClr val="0033CC"/>
                </a:solidFill>
                <a:cs typeface="Arial" charset="0"/>
              </a:rPr>
              <a:t>Современные методы  лечения табачной зависимости.  </a:t>
            </a:r>
          </a:p>
          <a:p>
            <a:pPr>
              <a:spcAft>
                <a:spcPts val="600"/>
              </a:spcAft>
              <a:buFontTx/>
              <a:buChar char="•"/>
            </a:pPr>
            <a:r>
              <a:rPr lang="ru-RU" altLang="ru-RU" b="1">
                <a:solidFill>
                  <a:srgbClr val="0033CC"/>
                </a:solidFill>
                <a:cs typeface="Arial" charset="0"/>
              </a:rPr>
              <a:t>Центр здоровья взрослых ,   роль и значение в профилактике табакокурения и формировании навыков ЗОЖ среди  взрослого населения.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мп\Documents\DCIM\100OLYMP\P101002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00" y="1905000"/>
            <a:ext cx="2716213" cy="2286000"/>
          </a:xfrm>
        </p:spPr>
      </p:pic>
      <p:pic>
        <p:nvPicPr>
          <p:cNvPr id="20483" name="Picture 3" descr="C:\Users\мп\Documents\DCIM\100OLYMP\P101001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0575" y="304800"/>
            <a:ext cx="43434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Picture 4" descr="C:\Users\мп\Documents\DCIM\100OLYMP\P101002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07" r="2942"/>
          <a:stretch>
            <a:fillRect/>
          </a:stretch>
        </p:blipFill>
        <p:spPr bwMode="auto">
          <a:xfrm>
            <a:off x="6477000" y="1981200"/>
            <a:ext cx="25146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Picture 5" descr="C:\Users\мп\Documents\DCIM\100OLYMP\P101000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400550"/>
            <a:ext cx="2743200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6" name="Picture 6" descr="C:\Users\мп\Documents\DCIM\100OLYMP\P1010014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16"/>
          <a:stretch>
            <a:fillRect/>
          </a:stretch>
        </p:blipFill>
        <p:spPr bwMode="auto">
          <a:xfrm>
            <a:off x="6477000" y="4419600"/>
            <a:ext cx="25146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7" name="Picture 7" descr="C:\Users\мп\Documents\DCIM\100OLYMP\P1010010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4419600"/>
            <a:ext cx="31242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8" name="Text Box 10"/>
          <p:cNvSpPr txBox="1">
            <a:spLocks noChangeArrowheads="1"/>
          </p:cNvSpPr>
          <p:nvPr/>
        </p:nvSpPr>
        <p:spPr bwMode="auto">
          <a:xfrm>
            <a:off x="2819400" y="2330450"/>
            <a:ext cx="3733800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000" b="1">
                <a:solidFill>
                  <a:srgbClr val="0033CC"/>
                </a:solidFill>
                <a:cs typeface="Arial" charset="0"/>
              </a:rPr>
              <a:t>14 мая 2014 г. </a:t>
            </a:r>
          </a:p>
          <a:p>
            <a:pPr algn="ctr" eaLnBrk="1" hangingPunct="1"/>
            <a:r>
              <a:rPr lang="ru-RU" altLang="ru-RU" sz="2000" b="1">
                <a:solidFill>
                  <a:srgbClr val="0033CC"/>
                </a:solidFill>
                <a:cs typeface="Arial" charset="0"/>
              </a:rPr>
              <a:t>Всемирный день борьбы с АГ с участием медицинских работников ЦМП и центра здоровья</a:t>
            </a:r>
          </a:p>
        </p:txBody>
      </p:sp>
      <p:sp>
        <p:nvSpPr>
          <p:cNvPr id="20489" name="Rectangle 12"/>
          <p:cNvSpPr>
            <a:spLocks noChangeArrowheads="1"/>
          </p:cNvSpPr>
          <p:nvPr/>
        </p:nvSpPr>
        <p:spPr bwMode="auto">
          <a:xfrm>
            <a:off x="150813" y="119063"/>
            <a:ext cx="3848100" cy="163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ru-RU" altLang="ru-RU" sz="3000" b="1">
                <a:solidFill>
                  <a:srgbClr val="C00000"/>
                </a:solidFill>
                <a:cs typeface="Arial" charset="0"/>
              </a:rPr>
              <a:t>Акция</a:t>
            </a:r>
          </a:p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ru-RU" altLang="ru-RU" sz="3000" b="1">
                <a:solidFill>
                  <a:srgbClr val="C00000"/>
                </a:solidFill>
                <a:cs typeface="Arial" charset="0"/>
              </a:rPr>
              <a:t>«Измерь свое давление»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мп\Documents\калмыкия\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2971800"/>
            <a:ext cx="19050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7" name="Picture 2" descr="C:\Users\мп\Documents\Camera\2013-06-29 20.29.1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1" r="27499" b="7692"/>
          <a:stretch>
            <a:fillRect/>
          </a:stretch>
        </p:blipFill>
        <p:spPr bwMode="auto">
          <a:xfrm>
            <a:off x="3810000" y="4800600"/>
            <a:ext cx="19050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8" name="Picture 4" descr="C:\Users\мп\Documents\Camera\2013-06-29 19.02.1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4772025"/>
            <a:ext cx="25146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9" name="Прямоугольник 7"/>
          <p:cNvSpPr>
            <a:spLocks noChangeArrowheads="1"/>
          </p:cNvSpPr>
          <p:nvPr/>
        </p:nvSpPr>
        <p:spPr bwMode="auto">
          <a:xfrm>
            <a:off x="152400" y="1143000"/>
            <a:ext cx="5562600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200" b="1">
                <a:solidFill>
                  <a:srgbClr val="C00000"/>
                </a:solidFill>
                <a:cs typeface="Arial" charset="0"/>
              </a:rPr>
              <a:t>Сестринский персонал активно взаимодействует с учреждениями образования, культуры и спорта. </a:t>
            </a:r>
          </a:p>
          <a:p>
            <a:pPr eaLnBrk="1" hangingPunct="1"/>
            <a:r>
              <a:rPr lang="ru-RU" altLang="ru-RU" sz="2200" b="1">
                <a:solidFill>
                  <a:srgbClr val="C00000"/>
                </a:solidFill>
                <a:cs typeface="Arial" charset="0"/>
              </a:rPr>
              <a:t>Организует:</a:t>
            </a:r>
          </a:p>
        </p:txBody>
      </p:sp>
      <p:pic>
        <p:nvPicPr>
          <p:cNvPr id="21510" name="Picture 2" descr="C:\Users\мп\Documents\Camera\2013-06-29 20.29.29.jpg"/>
          <p:cNvPicPr>
            <a:picLocks noGrp="1" noChangeAspect="1" noChangeArrowheads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471"/>
          <a:stretch>
            <a:fillRect/>
          </a:stretch>
        </p:blipFill>
        <p:spPr>
          <a:xfrm>
            <a:off x="5867400" y="4114800"/>
            <a:ext cx="3124200" cy="2514600"/>
          </a:xfrm>
        </p:spPr>
      </p:pic>
      <p:pic>
        <p:nvPicPr>
          <p:cNvPr id="21511" name="Picture 2" descr="H:\ \фото с флешки\IMG_1903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1447800"/>
            <a:ext cx="312420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2" name="Text Box 10"/>
          <p:cNvSpPr txBox="1">
            <a:spLocks noChangeArrowheads="1"/>
          </p:cNvSpPr>
          <p:nvPr/>
        </p:nvSpPr>
        <p:spPr bwMode="auto">
          <a:xfrm>
            <a:off x="304800" y="0"/>
            <a:ext cx="86868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ru-RU" altLang="ru-RU" sz="3000" b="1">
                <a:solidFill>
                  <a:srgbClr val="C00000"/>
                </a:solidFill>
                <a:cs typeface="Arial" charset="0"/>
              </a:rPr>
              <a:t>РЕСПУБЛИКАНСКИЙ СПОРТИВНЫЙ ПРАЗДНИК «ВЫБОР ЗА ТОБОЙ» </a:t>
            </a:r>
          </a:p>
        </p:txBody>
      </p:sp>
      <p:sp>
        <p:nvSpPr>
          <p:cNvPr id="21513" name="Rectangle 13"/>
          <p:cNvSpPr>
            <a:spLocks noChangeArrowheads="1"/>
          </p:cNvSpPr>
          <p:nvPr/>
        </p:nvSpPr>
        <p:spPr bwMode="auto">
          <a:xfrm>
            <a:off x="76200" y="2778125"/>
            <a:ext cx="4572000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4625" indent="-1746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ru-RU" altLang="ru-RU" sz="2200" b="1">
                <a:solidFill>
                  <a:srgbClr val="0A0E64"/>
                </a:solidFill>
                <a:cs typeface="Arial" charset="0"/>
              </a:rPr>
              <a:t>праздники здоровья</a:t>
            </a:r>
          </a:p>
          <a:p>
            <a:pPr eaLnBrk="1" hangingPunct="1">
              <a:buFontTx/>
              <a:buChar char="•"/>
            </a:pPr>
            <a:r>
              <a:rPr lang="ru-RU" altLang="ru-RU" sz="2200" b="1">
                <a:solidFill>
                  <a:srgbClr val="0A0E64"/>
                </a:solidFill>
                <a:cs typeface="Arial" charset="0"/>
              </a:rPr>
              <a:t>тематические вечера</a:t>
            </a:r>
          </a:p>
          <a:p>
            <a:pPr eaLnBrk="1" hangingPunct="1">
              <a:buFontTx/>
              <a:buChar char="•"/>
            </a:pPr>
            <a:r>
              <a:rPr lang="ru-RU" altLang="ru-RU" sz="2200" b="1">
                <a:solidFill>
                  <a:srgbClr val="0A0E64"/>
                </a:solidFill>
                <a:cs typeface="Arial" charset="0"/>
              </a:rPr>
              <a:t>спортивные праздники</a:t>
            </a:r>
          </a:p>
        </p:txBody>
      </p:sp>
      <p:sp>
        <p:nvSpPr>
          <p:cNvPr id="21514" name="Rectangle 14"/>
          <p:cNvSpPr>
            <a:spLocks noChangeArrowheads="1"/>
          </p:cNvSpPr>
          <p:nvPr/>
        </p:nvSpPr>
        <p:spPr bwMode="auto">
          <a:xfrm>
            <a:off x="838200" y="4191000"/>
            <a:ext cx="2735263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400" b="1">
                <a:solidFill>
                  <a:srgbClr val="CC0000"/>
                </a:solidFill>
                <a:cs typeface="Arial" charset="0"/>
              </a:rPr>
              <a:t>28 ИЮНЯ 2014 г.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1449542">
            <a:off x="285457" y="180972"/>
            <a:ext cx="8333458" cy="278139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000" dirty="0" smtClean="0"/>
              <a:t>  </a:t>
            </a:r>
            <a:r>
              <a:rPr lang="ru-RU" sz="5400" dirty="0" smtClean="0"/>
              <a:t>проводятся</a:t>
            </a:r>
            <a:r>
              <a:rPr lang="ru-RU" sz="2200" dirty="0" smtClean="0"/>
              <a:t> </a:t>
            </a:r>
            <a:r>
              <a:rPr lang="ru-RU" sz="2500" dirty="0" smtClean="0"/>
              <a:t>занятия по ЗОЖ </a:t>
            </a:r>
            <a:br>
              <a:rPr lang="ru-RU" sz="2500" dirty="0" smtClean="0"/>
            </a:br>
            <a:r>
              <a:rPr lang="ru-RU" sz="2500" dirty="0" smtClean="0"/>
              <a:t>(</a:t>
            </a:r>
            <a:r>
              <a:rPr lang="ru-RU" sz="2500" dirty="0" err="1" smtClean="0"/>
              <a:t>медколледж</a:t>
            </a:r>
            <a:r>
              <a:rPr lang="ru-RU" sz="2500" dirty="0" smtClean="0"/>
              <a:t>, школы № 15, №17,№19,№23,№24),по профилактике табакокурения (КГУ, Школа №19,№18), на родительских собраниях (Школа №17,РНГ им Радонежского).</a:t>
            </a:r>
            <a:endParaRPr lang="ru-RU" sz="2500" dirty="0"/>
          </a:p>
        </p:txBody>
      </p:sp>
      <p:pic>
        <p:nvPicPr>
          <p:cNvPr id="22531" name="Picture 2" descr="I:\фото КГУ\DSC0030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8600" y="3962400"/>
            <a:ext cx="2674938" cy="2590800"/>
          </a:xfrm>
        </p:spPr>
      </p:pic>
      <p:pic>
        <p:nvPicPr>
          <p:cNvPr id="22532" name="Picture 2" descr="F:\ \Фото\Фото041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8025" y="3279775"/>
            <a:ext cx="2314575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Picture 2" descr="C:\Users\мп\Documents\DCIM\100OLYMP\P101002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2438400"/>
            <a:ext cx="2971800" cy="2373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" y="649287"/>
            <a:ext cx="8915400" cy="1789113"/>
          </a:xfrm>
        </p:spPr>
        <p:txBody>
          <a:bodyPr>
            <a:noAutofit/>
          </a:bodyPr>
          <a:lstStyle/>
          <a:p>
            <a:pPr algn="ctr" eaLnBrk="1" fontAlgn="auto" hangingPunct="1">
              <a:lnSpc>
                <a:spcPct val="130000"/>
              </a:lnSpc>
              <a:spcAft>
                <a:spcPts val="0"/>
              </a:spcAft>
              <a:defRPr/>
            </a:pPr>
            <a:r>
              <a:rPr lang="ru-RU" sz="2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Заседание круглого стола  01.03.2014 г.  Всемирный  день борьбы с наркобизнесом и наркомафией. </a:t>
            </a:r>
            <a:br>
              <a:rPr lang="ru-RU" sz="23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Организовано ЦМП совместно с БУРК «РЦМ» Мин. молодежи, с КУРК «РНД», Управлением </a:t>
            </a:r>
            <a:br>
              <a:rPr lang="ru-RU" sz="23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по  </a:t>
            </a:r>
            <a:r>
              <a:rPr lang="ru-RU" sz="23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наркоконтролю</a:t>
            </a:r>
            <a:r>
              <a:rPr lang="ru-RU" sz="2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по РК.</a:t>
            </a:r>
            <a:endParaRPr lang="ru-RU" sz="23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3555" name="Picture 2" descr="F:\Фото\Центр медпроф фото\Фото041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2895600"/>
            <a:ext cx="3821113" cy="3352800"/>
          </a:xfrm>
        </p:spPr>
      </p:pic>
      <p:pic>
        <p:nvPicPr>
          <p:cNvPr id="23556" name="Picture 3" descr="F:\Фото\Центр медпроф фото\Фото041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1363" y="2895600"/>
            <a:ext cx="3906837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914400"/>
            <a:ext cx="7848600" cy="116205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i="1" dirty="0" smtClean="0">
                <a:latin typeface="Arial" charset="0"/>
                <a:cs typeface="Arial" charset="0"/>
              </a:rPr>
              <a:t>Благодарю за внимание!</a:t>
            </a:r>
            <a:endParaRPr lang="ru-RU" sz="4000" i="1" dirty="0"/>
          </a:p>
        </p:txBody>
      </p:sp>
      <p:pic>
        <p:nvPicPr>
          <p:cNvPr id="24579" name="Picture 2" descr="C:\Users\Татьяна\Downloads\1984838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2438400"/>
            <a:ext cx="5562600" cy="356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Текст 2"/>
          <p:cNvSpPr>
            <a:spLocks noGrp="1"/>
          </p:cNvSpPr>
          <p:nvPr>
            <p:ph type="body" idx="2"/>
          </p:nvPr>
        </p:nvSpPr>
        <p:spPr>
          <a:xfrm>
            <a:off x="152400" y="304800"/>
            <a:ext cx="4114800" cy="3657600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  <a:buClr>
                <a:srgbClr val="B58B80"/>
              </a:buClr>
            </a:pPr>
            <a:r>
              <a:rPr lang="ru-RU" altLang="ru-RU" sz="2400" b="1" smtClean="0">
                <a:solidFill>
                  <a:schemeClr val="hlink"/>
                </a:solidFill>
                <a:latin typeface="Arial" charset="0"/>
                <a:cs typeface="Arial" charset="0"/>
              </a:rPr>
              <a:t>Республика Калмыкия</a:t>
            </a:r>
          </a:p>
          <a:p>
            <a:pPr algn="just" eaLnBrk="1" hangingPunct="1">
              <a:spcBef>
                <a:spcPct val="0"/>
              </a:spcBef>
              <a:buClr>
                <a:srgbClr val="B58B80"/>
              </a:buClr>
            </a:pPr>
            <a:endParaRPr lang="ru-RU" altLang="ru-RU" sz="2000" b="1" smtClean="0">
              <a:solidFill>
                <a:schemeClr val="hlink"/>
              </a:solidFill>
              <a:latin typeface="Arial" charset="0"/>
              <a:cs typeface="Arial" charset="0"/>
            </a:endParaRPr>
          </a:p>
          <a:p>
            <a:pPr algn="just" eaLnBrk="1" hangingPunct="1">
              <a:spcBef>
                <a:spcPct val="0"/>
              </a:spcBef>
              <a:spcAft>
                <a:spcPts val="1200"/>
              </a:spcAft>
              <a:buClr>
                <a:srgbClr val="B58B80"/>
              </a:buClr>
            </a:pPr>
            <a:r>
              <a:rPr lang="ru-RU" altLang="ru-RU" sz="2200" b="1" smtClean="0">
                <a:solidFill>
                  <a:srgbClr val="2D7B3A"/>
                </a:solidFill>
                <a:latin typeface="Arial" charset="0"/>
                <a:cs typeface="Arial" charset="0"/>
              </a:rPr>
              <a:t>Население региона</a:t>
            </a:r>
            <a:r>
              <a:rPr lang="ru-RU" altLang="ru-RU" sz="2200" b="1" smtClean="0">
                <a:latin typeface="Arial" charset="0"/>
                <a:cs typeface="Arial" charset="0"/>
              </a:rPr>
              <a:t> </a:t>
            </a:r>
            <a:r>
              <a:rPr lang="ru-RU" altLang="ru-RU" sz="2200" b="1" smtClean="0">
                <a:solidFill>
                  <a:srgbClr val="1017A4"/>
                </a:solidFill>
                <a:latin typeface="Arial" charset="0"/>
                <a:cs typeface="Arial" charset="0"/>
              </a:rPr>
              <a:t>– 286 289 человек, в том числе взрослое 222 021 чел., детское – 66 881 чел. Сельское население – 56%.</a:t>
            </a:r>
          </a:p>
          <a:p>
            <a:pPr algn="just" eaLnBrk="1" hangingPunct="1">
              <a:spcBef>
                <a:spcPct val="0"/>
              </a:spcBef>
              <a:spcAft>
                <a:spcPts val="1200"/>
              </a:spcAft>
              <a:buClr>
                <a:srgbClr val="B58B80"/>
              </a:buClr>
            </a:pPr>
            <a:r>
              <a:rPr lang="ru-RU" altLang="ru-RU" sz="2200" b="1" smtClean="0">
                <a:solidFill>
                  <a:srgbClr val="2D7B3A"/>
                </a:solidFill>
                <a:latin typeface="Arial" charset="0"/>
                <a:cs typeface="Arial" charset="0"/>
              </a:rPr>
              <a:t>Площадь региона</a:t>
            </a:r>
            <a:r>
              <a:rPr lang="ru-RU" altLang="ru-RU" sz="2200" b="1" smtClean="0">
                <a:latin typeface="Arial" charset="0"/>
                <a:cs typeface="Arial" charset="0"/>
              </a:rPr>
              <a:t> </a:t>
            </a:r>
            <a:r>
              <a:rPr lang="ru-RU" altLang="ru-RU" sz="2200" b="1" smtClean="0">
                <a:solidFill>
                  <a:srgbClr val="1017A4"/>
                </a:solidFill>
                <a:latin typeface="Arial" charset="0"/>
                <a:cs typeface="Arial" charset="0"/>
              </a:rPr>
              <a:t>– 76,1 тыс. кв.км.</a:t>
            </a:r>
          </a:p>
          <a:p>
            <a:pPr algn="just" eaLnBrk="1" hangingPunct="1">
              <a:spcBef>
                <a:spcPct val="0"/>
              </a:spcBef>
              <a:spcAft>
                <a:spcPts val="1200"/>
              </a:spcAft>
              <a:buClr>
                <a:srgbClr val="B58B80"/>
              </a:buClr>
            </a:pPr>
            <a:r>
              <a:rPr lang="ru-RU" altLang="ru-RU" sz="2200" b="1" smtClean="0">
                <a:solidFill>
                  <a:srgbClr val="2D7B3A"/>
                </a:solidFill>
                <a:latin typeface="Arial" charset="0"/>
                <a:cs typeface="Arial" charset="0"/>
              </a:rPr>
              <a:t>Плотность населения</a:t>
            </a:r>
            <a:r>
              <a:rPr lang="ru-RU" altLang="ru-RU" sz="2200" b="1" smtClean="0">
                <a:latin typeface="Arial" charset="0"/>
                <a:cs typeface="Arial" charset="0"/>
              </a:rPr>
              <a:t> </a:t>
            </a:r>
            <a:r>
              <a:rPr lang="ru-RU" altLang="ru-RU" sz="2200" b="1" smtClean="0">
                <a:solidFill>
                  <a:srgbClr val="1017A4"/>
                </a:solidFill>
                <a:latin typeface="Arial" charset="0"/>
                <a:cs typeface="Arial" charset="0"/>
              </a:rPr>
              <a:t>– 3,6 чел. на кв.км (РФ – 8,4 чел. на кв.км).</a:t>
            </a:r>
          </a:p>
        </p:txBody>
      </p:sp>
      <p:pic>
        <p:nvPicPr>
          <p:cNvPr id="11267" name="Picture 2" descr="C:\Users\мп\Documents\калмыкия\Моя Калмыкия.gif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33900" y="228600"/>
            <a:ext cx="4457700" cy="3962400"/>
          </a:xfrm>
        </p:spPr>
      </p:pic>
      <p:pic>
        <p:nvPicPr>
          <p:cNvPr id="11268" name="Picture 2" descr="C:\Users\мп\Documents\калмыкия\Герб Калмыкии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91400" y="152400"/>
            <a:ext cx="1371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9" name="Прямоугольник 8"/>
          <p:cNvSpPr>
            <a:spLocks noChangeArrowheads="1"/>
          </p:cNvSpPr>
          <p:nvPr/>
        </p:nvSpPr>
        <p:spPr bwMode="auto">
          <a:xfrm>
            <a:off x="0" y="5257800"/>
            <a:ext cx="9144000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buClr>
                <a:srgbClr val="B58B80"/>
              </a:buClr>
            </a:pPr>
            <a:r>
              <a:rPr lang="ru-RU" altLang="ru-RU" sz="2200" b="1">
                <a:solidFill>
                  <a:srgbClr val="1017A4"/>
                </a:solidFill>
                <a:cs typeface="Arial" charset="0"/>
              </a:rPr>
              <a:t>Медицинская помощь оказывается в 13 ГУЗ, 4-х МУЗ города Элисты, 13 ЦРБ, в состав которых входят 2 участковые больницы, 12 врачебных амбулаторий, 33 офиса врача общей практики, 13 отделений скорой медицинской помощи и 88 ФАП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827088" y="381000"/>
            <a:ext cx="7924800" cy="96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endParaRPr lang="ru-RU" b="1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0" y="76200"/>
            <a:ext cx="9144000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ru-RU" altLang="ru-RU" sz="3000" b="1">
                <a:solidFill>
                  <a:srgbClr val="C00000"/>
                </a:solidFill>
                <a:cs typeface="Arial" charset="0"/>
              </a:rPr>
              <a:t>Гигиеническое воспитание населения в РК осуществляется через:</a:t>
            </a:r>
          </a:p>
        </p:txBody>
      </p:sp>
      <p:sp>
        <p:nvSpPr>
          <p:cNvPr id="12292" name="Rectangle 6"/>
          <p:cNvSpPr>
            <a:spLocks noChangeArrowheads="1"/>
          </p:cNvSpPr>
          <p:nvPr/>
        </p:nvSpPr>
        <p:spPr bwMode="auto">
          <a:xfrm>
            <a:off x="838200" y="5392738"/>
            <a:ext cx="3200400" cy="1008062"/>
          </a:xfrm>
          <a:prstGeom prst="rect">
            <a:avLst/>
          </a:prstGeom>
          <a:solidFill>
            <a:srgbClr val="5A923E"/>
          </a:solidFill>
          <a:ln w="12700" algn="ctr">
            <a:solidFill>
              <a:srgbClr val="C0C0C0"/>
            </a:solidFill>
            <a:miter lim="800000"/>
            <a:headEnd/>
            <a:tailEnd/>
          </a:ln>
        </p:spPr>
        <p:txBody>
          <a:bodyPr lIns="0" r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ru-RU" altLang="ru-RU" b="1">
                <a:solidFill>
                  <a:schemeClr val="bg2"/>
                </a:solidFill>
                <a:cs typeface="Arial" charset="0"/>
              </a:rPr>
              <a:t>Лечебно-профилактические учреждения</a:t>
            </a:r>
          </a:p>
        </p:txBody>
      </p:sp>
      <p:sp>
        <p:nvSpPr>
          <p:cNvPr id="12293" name="Rectangle 10"/>
          <p:cNvSpPr>
            <a:spLocks noChangeArrowheads="1"/>
          </p:cNvSpPr>
          <p:nvPr/>
        </p:nvSpPr>
        <p:spPr bwMode="auto">
          <a:xfrm>
            <a:off x="4495800" y="4114800"/>
            <a:ext cx="2209800" cy="936625"/>
          </a:xfrm>
          <a:prstGeom prst="rect">
            <a:avLst/>
          </a:prstGeom>
          <a:solidFill>
            <a:srgbClr val="5A923E"/>
          </a:solidFill>
          <a:ln w="12700" algn="ctr">
            <a:solidFill>
              <a:srgbClr val="C0C0C0"/>
            </a:solidFill>
            <a:miter lim="800000"/>
            <a:headEnd/>
            <a:tailEnd/>
          </a:ln>
        </p:spPr>
        <p:txBody>
          <a:bodyPr lIns="0" r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ru-RU" altLang="ru-RU" b="1">
                <a:solidFill>
                  <a:schemeClr val="bg2"/>
                </a:solidFill>
                <a:cs typeface="Arial" charset="0"/>
              </a:rPr>
              <a:t>Детские образовательные учреждения</a:t>
            </a:r>
          </a:p>
        </p:txBody>
      </p:sp>
      <p:sp>
        <p:nvSpPr>
          <p:cNvPr id="12294" name="Rectangle 11"/>
          <p:cNvSpPr>
            <a:spLocks noChangeArrowheads="1"/>
          </p:cNvSpPr>
          <p:nvPr/>
        </p:nvSpPr>
        <p:spPr bwMode="auto">
          <a:xfrm>
            <a:off x="4495800" y="2743200"/>
            <a:ext cx="1933575" cy="954088"/>
          </a:xfrm>
          <a:prstGeom prst="rect">
            <a:avLst/>
          </a:prstGeom>
          <a:solidFill>
            <a:srgbClr val="5A923E"/>
          </a:solidFill>
          <a:ln w="12700" algn="ctr">
            <a:solidFill>
              <a:srgbClr val="C0C0C0"/>
            </a:solidFill>
            <a:miter lim="800000"/>
            <a:headEnd/>
            <a:tailEnd/>
          </a:ln>
        </p:spPr>
        <p:txBody>
          <a:bodyPr lIns="0" r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ru-RU" altLang="ru-RU" b="1">
                <a:solidFill>
                  <a:schemeClr val="bg2"/>
                </a:solidFill>
                <a:cs typeface="Arial" charset="0"/>
              </a:rPr>
              <a:t>Детские дошкольные учреждения</a:t>
            </a:r>
          </a:p>
        </p:txBody>
      </p:sp>
      <p:sp>
        <p:nvSpPr>
          <p:cNvPr id="12295" name="Line 12"/>
          <p:cNvSpPr>
            <a:spLocks noChangeShapeType="1"/>
          </p:cNvSpPr>
          <p:nvPr/>
        </p:nvSpPr>
        <p:spPr bwMode="auto">
          <a:xfrm>
            <a:off x="533400" y="2286000"/>
            <a:ext cx="0" cy="36576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296" name="Line 13"/>
          <p:cNvSpPr>
            <a:spLocks noChangeShapeType="1"/>
          </p:cNvSpPr>
          <p:nvPr/>
        </p:nvSpPr>
        <p:spPr bwMode="auto">
          <a:xfrm>
            <a:off x="533400" y="5926138"/>
            <a:ext cx="360363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297" name="Line 16"/>
          <p:cNvSpPr>
            <a:spLocks noChangeShapeType="1"/>
          </p:cNvSpPr>
          <p:nvPr/>
        </p:nvSpPr>
        <p:spPr bwMode="auto">
          <a:xfrm flipH="1">
            <a:off x="4191000" y="2362200"/>
            <a:ext cx="0" cy="22098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298" name="Rectangle 19"/>
          <p:cNvSpPr>
            <a:spLocks noChangeArrowheads="1"/>
          </p:cNvSpPr>
          <p:nvPr/>
        </p:nvSpPr>
        <p:spPr bwMode="auto">
          <a:xfrm>
            <a:off x="7315200" y="4151313"/>
            <a:ext cx="1828800" cy="954087"/>
          </a:xfrm>
          <a:prstGeom prst="rect">
            <a:avLst/>
          </a:prstGeom>
          <a:solidFill>
            <a:srgbClr val="5A923E"/>
          </a:solidFill>
          <a:ln w="12700" algn="ctr">
            <a:solidFill>
              <a:srgbClr val="C0C0C0"/>
            </a:solidFill>
            <a:miter lim="800000"/>
            <a:headEnd/>
            <a:tailEnd/>
          </a:ln>
        </p:spPr>
        <p:txBody>
          <a:bodyPr lIns="0" r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ru-RU" altLang="ru-RU" b="1">
                <a:solidFill>
                  <a:schemeClr val="bg2"/>
                </a:solidFill>
                <a:cs typeface="Arial" charset="0"/>
              </a:rPr>
              <a:t>Детские</a:t>
            </a:r>
            <a:br>
              <a:rPr lang="ru-RU" altLang="ru-RU" b="1">
                <a:solidFill>
                  <a:schemeClr val="bg2"/>
                </a:solidFill>
                <a:cs typeface="Arial" charset="0"/>
              </a:rPr>
            </a:br>
            <a:r>
              <a:rPr lang="ru-RU" altLang="ru-RU" b="1">
                <a:solidFill>
                  <a:schemeClr val="bg2"/>
                </a:solidFill>
                <a:cs typeface="Arial" charset="0"/>
              </a:rPr>
              <a:t>дома</a:t>
            </a:r>
          </a:p>
        </p:txBody>
      </p:sp>
      <p:sp>
        <p:nvSpPr>
          <p:cNvPr id="12299" name="Rectangle 20"/>
          <p:cNvSpPr>
            <a:spLocks noChangeArrowheads="1"/>
          </p:cNvSpPr>
          <p:nvPr/>
        </p:nvSpPr>
        <p:spPr bwMode="auto">
          <a:xfrm>
            <a:off x="7315200" y="2779713"/>
            <a:ext cx="1828800" cy="954087"/>
          </a:xfrm>
          <a:prstGeom prst="rect">
            <a:avLst/>
          </a:prstGeom>
          <a:solidFill>
            <a:srgbClr val="5A923E"/>
          </a:solidFill>
          <a:ln w="12700" algn="ctr">
            <a:solidFill>
              <a:srgbClr val="C0C0C0"/>
            </a:solidFill>
            <a:miter lim="800000"/>
            <a:headEnd/>
            <a:tailEnd/>
          </a:ln>
        </p:spPr>
        <p:txBody>
          <a:bodyPr lIns="0" r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ru-RU" altLang="ru-RU" b="1">
                <a:solidFill>
                  <a:schemeClr val="bg2"/>
                </a:solidFill>
                <a:cs typeface="Arial" charset="0"/>
              </a:rPr>
              <a:t>Дома для</a:t>
            </a:r>
            <a:br>
              <a:rPr lang="ru-RU" altLang="ru-RU" b="1">
                <a:solidFill>
                  <a:schemeClr val="bg2"/>
                </a:solidFill>
                <a:cs typeface="Arial" charset="0"/>
              </a:rPr>
            </a:br>
            <a:r>
              <a:rPr lang="ru-RU" altLang="ru-RU" b="1">
                <a:solidFill>
                  <a:schemeClr val="bg2"/>
                </a:solidFill>
                <a:cs typeface="Arial" charset="0"/>
              </a:rPr>
              <a:t>пожилых</a:t>
            </a:r>
            <a:br>
              <a:rPr lang="ru-RU" altLang="ru-RU" b="1">
                <a:solidFill>
                  <a:schemeClr val="bg2"/>
                </a:solidFill>
                <a:cs typeface="Arial" charset="0"/>
              </a:rPr>
            </a:br>
            <a:r>
              <a:rPr lang="ru-RU" altLang="ru-RU" b="1">
                <a:solidFill>
                  <a:schemeClr val="bg2"/>
                </a:solidFill>
                <a:cs typeface="Arial" charset="0"/>
              </a:rPr>
              <a:t>людей</a:t>
            </a:r>
          </a:p>
        </p:txBody>
      </p:sp>
      <p:sp>
        <p:nvSpPr>
          <p:cNvPr id="12300" name="Line 21"/>
          <p:cNvSpPr>
            <a:spLocks noChangeShapeType="1"/>
          </p:cNvSpPr>
          <p:nvPr/>
        </p:nvSpPr>
        <p:spPr bwMode="auto">
          <a:xfrm>
            <a:off x="7031038" y="2362200"/>
            <a:ext cx="0" cy="35052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01" name="Line 22"/>
          <p:cNvSpPr>
            <a:spLocks noChangeShapeType="1"/>
          </p:cNvSpPr>
          <p:nvPr/>
        </p:nvSpPr>
        <p:spPr bwMode="auto">
          <a:xfrm>
            <a:off x="7380288" y="3417888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02" name="Rectangle 25"/>
          <p:cNvSpPr>
            <a:spLocks noChangeArrowheads="1"/>
          </p:cNvSpPr>
          <p:nvPr/>
        </p:nvSpPr>
        <p:spPr bwMode="auto">
          <a:xfrm>
            <a:off x="7315200" y="5370513"/>
            <a:ext cx="1828800" cy="954087"/>
          </a:xfrm>
          <a:prstGeom prst="rect">
            <a:avLst/>
          </a:prstGeom>
          <a:solidFill>
            <a:srgbClr val="5A923E"/>
          </a:solidFill>
          <a:ln w="12700" algn="ctr">
            <a:solidFill>
              <a:srgbClr val="C0C0C0"/>
            </a:solidFill>
            <a:miter lim="800000"/>
            <a:headEnd/>
            <a:tailEnd/>
          </a:ln>
        </p:spPr>
        <p:txBody>
          <a:bodyPr lIns="0" r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</a:pPr>
            <a:r>
              <a:rPr lang="ru-RU" altLang="ru-RU" b="1">
                <a:solidFill>
                  <a:schemeClr val="bg2"/>
                </a:solidFill>
                <a:cs typeface="Arial" charset="0"/>
              </a:rPr>
              <a:t>Обслуживание пациентов на дому</a:t>
            </a:r>
          </a:p>
        </p:txBody>
      </p:sp>
      <p:sp>
        <p:nvSpPr>
          <p:cNvPr id="12303" name="Rectangle 6"/>
          <p:cNvSpPr>
            <a:spLocks noChangeArrowheads="1"/>
          </p:cNvSpPr>
          <p:nvPr/>
        </p:nvSpPr>
        <p:spPr bwMode="auto">
          <a:xfrm>
            <a:off x="838200" y="2725738"/>
            <a:ext cx="3200400" cy="1008062"/>
          </a:xfrm>
          <a:prstGeom prst="rect">
            <a:avLst/>
          </a:prstGeom>
          <a:solidFill>
            <a:srgbClr val="5A923E"/>
          </a:solidFill>
          <a:ln w="12700" algn="ctr">
            <a:solidFill>
              <a:srgbClr val="C0C0C0"/>
            </a:solidFill>
            <a:miter lim="800000"/>
            <a:headEnd/>
            <a:tailEnd/>
          </a:ln>
        </p:spPr>
        <p:txBody>
          <a:bodyPr lIns="0" r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ru-RU" altLang="ru-RU" sz="1400" b="1">
                <a:solidFill>
                  <a:schemeClr val="bg2"/>
                </a:solidFill>
                <a:cs typeface="Arial" charset="0"/>
              </a:rPr>
              <a:t>БУРК «РЦСВМП «Сулда» </a:t>
            </a:r>
          </a:p>
          <a:p>
            <a:pPr algn="ctr" eaLnBrk="1" hangingPunct="1">
              <a:spcBef>
                <a:spcPct val="20000"/>
              </a:spcBef>
            </a:pPr>
            <a:r>
              <a:rPr lang="ru-RU" altLang="ru-RU" sz="1400" b="1">
                <a:solidFill>
                  <a:schemeClr val="bg2"/>
                </a:solidFill>
                <a:cs typeface="Arial" charset="0"/>
              </a:rPr>
              <a:t>Центр медицинской профилактики</a:t>
            </a:r>
          </a:p>
          <a:p>
            <a:pPr algn="ctr" eaLnBrk="1" hangingPunct="1">
              <a:spcBef>
                <a:spcPct val="20000"/>
              </a:spcBef>
            </a:pPr>
            <a:r>
              <a:rPr lang="ru-RU" altLang="ru-RU" sz="1400" b="1">
                <a:solidFill>
                  <a:schemeClr val="bg2"/>
                </a:solidFill>
                <a:cs typeface="Arial" charset="0"/>
              </a:rPr>
              <a:t>Центр здоровья</a:t>
            </a:r>
          </a:p>
          <a:p>
            <a:pPr algn="ctr" eaLnBrk="1" hangingPunct="1">
              <a:spcBef>
                <a:spcPct val="20000"/>
              </a:spcBef>
            </a:pPr>
            <a:r>
              <a:rPr lang="ru-RU" altLang="ru-RU" sz="1400" b="1">
                <a:solidFill>
                  <a:schemeClr val="bg2"/>
                </a:solidFill>
                <a:cs typeface="Arial" charset="0"/>
              </a:rPr>
              <a:t>Центр спортивной медицины</a:t>
            </a:r>
          </a:p>
        </p:txBody>
      </p:sp>
      <p:sp>
        <p:nvSpPr>
          <p:cNvPr id="12304" name="Line 15"/>
          <p:cNvSpPr>
            <a:spLocks noChangeShapeType="1"/>
          </p:cNvSpPr>
          <p:nvPr/>
        </p:nvSpPr>
        <p:spPr bwMode="auto">
          <a:xfrm>
            <a:off x="533400" y="3259138"/>
            <a:ext cx="360363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05" name="Oval 7"/>
          <p:cNvSpPr>
            <a:spLocks noChangeArrowheads="1"/>
          </p:cNvSpPr>
          <p:nvPr/>
        </p:nvSpPr>
        <p:spPr bwMode="auto">
          <a:xfrm>
            <a:off x="228600" y="1143000"/>
            <a:ext cx="2438400" cy="1397000"/>
          </a:xfrm>
          <a:prstGeom prst="ellipse">
            <a:avLst/>
          </a:prstGeom>
          <a:solidFill>
            <a:srgbClr val="5A923E"/>
          </a:solidFill>
          <a:ln w="12700" algn="ctr">
            <a:solidFill>
              <a:srgbClr val="C0C0C0"/>
            </a:solidFill>
            <a:round/>
            <a:headEnd/>
            <a:tailEnd/>
          </a:ln>
        </p:spPr>
        <p:txBody>
          <a:bodyPr lIns="0" r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ru-RU" altLang="ru-RU" sz="2000" b="1">
                <a:solidFill>
                  <a:schemeClr val="bg2"/>
                </a:solidFill>
                <a:cs typeface="Arial" charset="0"/>
              </a:rPr>
              <a:t>Учреждения здравоохра-нения</a:t>
            </a:r>
          </a:p>
        </p:txBody>
      </p:sp>
      <p:sp>
        <p:nvSpPr>
          <p:cNvPr id="12306" name="Rectangle 6"/>
          <p:cNvSpPr>
            <a:spLocks noChangeArrowheads="1"/>
          </p:cNvSpPr>
          <p:nvPr/>
        </p:nvSpPr>
        <p:spPr bwMode="auto">
          <a:xfrm>
            <a:off x="838200" y="4097338"/>
            <a:ext cx="3200400" cy="1008062"/>
          </a:xfrm>
          <a:prstGeom prst="rect">
            <a:avLst/>
          </a:prstGeom>
          <a:solidFill>
            <a:srgbClr val="5A923E"/>
          </a:solidFill>
          <a:ln w="12700" algn="ctr">
            <a:solidFill>
              <a:srgbClr val="C0C0C0"/>
            </a:solidFill>
            <a:miter lim="800000"/>
            <a:headEnd/>
            <a:tailEnd/>
          </a:ln>
        </p:spPr>
        <p:txBody>
          <a:bodyPr lIns="0" r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ru-RU" altLang="ru-RU" b="1">
                <a:solidFill>
                  <a:schemeClr val="bg2"/>
                </a:solidFill>
                <a:cs typeface="Arial" charset="0"/>
              </a:rPr>
              <a:t>БУРК « РДБ» Центр здоровья детский</a:t>
            </a:r>
          </a:p>
        </p:txBody>
      </p:sp>
      <p:sp>
        <p:nvSpPr>
          <p:cNvPr id="12307" name="Line 14"/>
          <p:cNvSpPr>
            <a:spLocks noChangeShapeType="1"/>
          </p:cNvSpPr>
          <p:nvPr/>
        </p:nvSpPr>
        <p:spPr bwMode="auto">
          <a:xfrm>
            <a:off x="533400" y="4630738"/>
            <a:ext cx="360363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08" name="Line 15"/>
          <p:cNvSpPr>
            <a:spLocks noChangeShapeType="1"/>
          </p:cNvSpPr>
          <p:nvPr/>
        </p:nvSpPr>
        <p:spPr bwMode="auto">
          <a:xfrm>
            <a:off x="4211638" y="3124200"/>
            <a:ext cx="360362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09" name="Line 15"/>
          <p:cNvSpPr>
            <a:spLocks noChangeShapeType="1"/>
          </p:cNvSpPr>
          <p:nvPr/>
        </p:nvSpPr>
        <p:spPr bwMode="auto">
          <a:xfrm>
            <a:off x="4191000" y="4572000"/>
            <a:ext cx="360363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10" name="Oval 8"/>
          <p:cNvSpPr>
            <a:spLocks noChangeArrowheads="1"/>
          </p:cNvSpPr>
          <p:nvPr/>
        </p:nvSpPr>
        <p:spPr bwMode="auto">
          <a:xfrm>
            <a:off x="3429000" y="1143000"/>
            <a:ext cx="2438400" cy="1338263"/>
          </a:xfrm>
          <a:prstGeom prst="ellipse">
            <a:avLst/>
          </a:prstGeom>
          <a:solidFill>
            <a:srgbClr val="5A923E"/>
          </a:solidFill>
          <a:ln w="12700" algn="ctr">
            <a:solidFill>
              <a:srgbClr val="C0C0C0"/>
            </a:solidFill>
            <a:round/>
            <a:headEnd/>
            <a:tailEnd/>
          </a:ln>
        </p:spPr>
        <p:txBody>
          <a:bodyPr lIns="0" r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ru-RU" altLang="ru-RU" sz="2000" b="1">
                <a:solidFill>
                  <a:schemeClr val="bg2"/>
                </a:solidFill>
                <a:cs typeface="Arial" charset="0"/>
              </a:rPr>
              <a:t>Учреждения</a:t>
            </a:r>
            <a:br>
              <a:rPr lang="ru-RU" altLang="ru-RU" sz="2000" b="1">
                <a:solidFill>
                  <a:schemeClr val="bg2"/>
                </a:solidFill>
                <a:cs typeface="Arial" charset="0"/>
              </a:rPr>
            </a:br>
            <a:r>
              <a:rPr lang="ru-RU" altLang="ru-RU" sz="2000" b="1">
                <a:solidFill>
                  <a:schemeClr val="bg2"/>
                </a:solidFill>
                <a:cs typeface="Arial" charset="0"/>
              </a:rPr>
              <a:t>образования</a:t>
            </a:r>
          </a:p>
        </p:txBody>
      </p:sp>
      <p:sp>
        <p:nvSpPr>
          <p:cNvPr id="12311" name="Oval 9"/>
          <p:cNvSpPr>
            <a:spLocks noChangeArrowheads="1"/>
          </p:cNvSpPr>
          <p:nvPr/>
        </p:nvSpPr>
        <p:spPr bwMode="auto">
          <a:xfrm>
            <a:off x="6400800" y="1143000"/>
            <a:ext cx="2089150" cy="1338263"/>
          </a:xfrm>
          <a:prstGeom prst="ellipse">
            <a:avLst/>
          </a:prstGeom>
          <a:solidFill>
            <a:srgbClr val="5A923E"/>
          </a:solidFill>
          <a:ln w="12700" algn="ctr">
            <a:solidFill>
              <a:srgbClr val="C0C0C0"/>
            </a:solidFill>
            <a:round/>
            <a:headEnd/>
            <a:tailEnd/>
          </a:ln>
        </p:spPr>
        <p:txBody>
          <a:bodyPr lIns="0" r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ru-RU" altLang="ru-RU" b="1">
                <a:solidFill>
                  <a:schemeClr val="bg2"/>
                </a:solidFill>
                <a:cs typeface="Arial" charset="0"/>
              </a:rPr>
              <a:t>Учреждения</a:t>
            </a:r>
            <a:br>
              <a:rPr lang="ru-RU" altLang="ru-RU" b="1">
                <a:solidFill>
                  <a:schemeClr val="bg2"/>
                </a:solidFill>
                <a:cs typeface="Arial" charset="0"/>
              </a:rPr>
            </a:br>
            <a:r>
              <a:rPr lang="ru-RU" altLang="ru-RU" b="1">
                <a:solidFill>
                  <a:schemeClr val="bg2"/>
                </a:solidFill>
                <a:cs typeface="Arial" charset="0"/>
              </a:rPr>
              <a:t>социальные</a:t>
            </a:r>
          </a:p>
        </p:txBody>
      </p:sp>
      <p:sp>
        <p:nvSpPr>
          <p:cNvPr id="12312" name="Line 15"/>
          <p:cNvSpPr>
            <a:spLocks noChangeShapeType="1"/>
          </p:cNvSpPr>
          <p:nvPr/>
        </p:nvSpPr>
        <p:spPr bwMode="auto">
          <a:xfrm>
            <a:off x="7031038" y="3124200"/>
            <a:ext cx="360362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13" name="Line 15"/>
          <p:cNvSpPr>
            <a:spLocks noChangeShapeType="1"/>
          </p:cNvSpPr>
          <p:nvPr/>
        </p:nvSpPr>
        <p:spPr bwMode="auto">
          <a:xfrm>
            <a:off x="7031038" y="4572000"/>
            <a:ext cx="360362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14" name="Line 15"/>
          <p:cNvSpPr>
            <a:spLocks noChangeShapeType="1"/>
          </p:cNvSpPr>
          <p:nvPr/>
        </p:nvSpPr>
        <p:spPr bwMode="auto">
          <a:xfrm>
            <a:off x="7031038" y="5867400"/>
            <a:ext cx="360362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Содержимое 2"/>
          <p:cNvSpPr>
            <a:spLocks noGrp="1"/>
          </p:cNvSpPr>
          <p:nvPr>
            <p:ph idx="1"/>
          </p:nvPr>
        </p:nvSpPr>
        <p:spPr>
          <a:xfrm>
            <a:off x="139700" y="5486400"/>
            <a:ext cx="8686800" cy="13716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altLang="ru-RU" sz="2000" b="1" smtClean="0">
                <a:solidFill>
                  <a:srgbClr val="00421E"/>
                </a:solidFill>
                <a:latin typeface="Arial" charset="0"/>
                <a:cs typeface="Arial" charset="0"/>
              </a:rPr>
              <a:t>Кадры – в БУ РК «РЦСВМП № 2 «Сулда»:</a:t>
            </a:r>
          </a:p>
          <a:p>
            <a:pPr eaLnBrk="1" hangingPunct="1">
              <a:lnSpc>
                <a:spcPct val="80000"/>
              </a:lnSpc>
              <a:buClr>
                <a:srgbClr val="1017A4"/>
              </a:buClr>
              <a:buFont typeface="Wingdings" pitchFamily="2" charset="2"/>
              <a:buChar char="ь"/>
            </a:pPr>
            <a:r>
              <a:rPr lang="ru-RU" altLang="ru-RU" sz="2000" b="1" smtClean="0">
                <a:solidFill>
                  <a:srgbClr val="5F2809"/>
                </a:solidFill>
                <a:latin typeface="Arial" charset="0"/>
                <a:cs typeface="Arial" charset="0"/>
              </a:rPr>
              <a:t>29 врачей; </a:t>
            </a:r>
          </a:p>
          <a:p>
            <a:pPr eaLnBrk="1" hangingPunct="1">
              <a:lnSpc>
                <a:spcPct val="80000"/>
              </a:lnSpc>
              <a:buClr>
                <a:srgbClr val="1017A4"/>
              </a:buClr>
              <a:buFont typeface="Wingdings" pitchFamily="2" charset="2"/>
              <a:buChar char="ь"/>
            </a:pPr>
            <a:r>
              <a:rPr lang="ru-RU" altLang="ru-RU" sz="2000" b="1" smtClean="0">
                <a:solidFill>
                  <a:srgbClr val="5F2809"/>
                </a:solidFill>
                <a:latin typeface="Arial" charset="0"/>
                <a:cs typeface="Arial" charset="0"/>
              </a:rPr>
              <a:t>39 человек сестринского персонала – из них с высшей категорией - 18 чел. (46%), с первой категорией – 3 чел. (7%)</a:t>
            </a:r>
          </a:p>
        </p:txBody>
      </p:sp>
      <p:sp>
        <p:nvSpPr>
          <p:cNvPr id="13315" name="Text Box 4"/>
          <p:cNvSpPr txBox="1">
            <a:spLocks noChangeArrowheads="1"/>
          </p:cNvSpPr>
          <p:nvPr/>
        </p:nvSpPr>
        <p:spPr bwMode="auto">
          <a:xfrm>
            <a:off x="685800" y="228600"/>
            <a:ext cx="79248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ru-RU" altLang="ru-RU" sz="4000" b="1">
                <a:solidFill>
                  <a:srgbClr val="C00000"/>
                </a:solidFill>
                <a:cs typeface="Arial" charset="0"/>
              </a:rPr>
              <a:t>БУ РК «РЦСВМП № 2 «СУЛДА»</a:t>
            </a:r>
          </a:p>
        </p:txBody>
      </p:sp>
      <p:sp>
        <p:nvSpPr>
          <p:cNvPr id="13316" name="Rectangle 7"/>
          <p:cNvSpPr>
            <a:spLocks noChangeArrowheads="1"/>
          </p:cNvSpPr>
          <p:nvPr/>
        </p:nvSpPr>
        <p:spPr bwMode="auto">
          <a:xfrm>
            <a:off x="152400" y="1295400"/>
            <a:ext cx="8763000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indent="17145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ru-RU" altLang="ru-RU" b="1">
                <a:solidFill>
                  <a:srgbClr val="5F2809"/>
                </a:solidFill>
                <a:cs typeface="Arial" charset="0"/>
              </a:rPr>
              <a:t>С 01.01.2012 г. является учреждением республиканского уровня, головным учреждением  по медицинской профилактике в РК. </a:t>
            </a:r>
          </a:p>
          <a:p>
            <a:pPr algn="just" eaLnBrk="1" hangingPunct="1"/>
            <a:r>
              <a:rPr lang="ru-RU" altLang="ru-RU" b="1">
                <a:solidFill>
                  <a:srgbClr val="5F2809"/>
                </a:solidFill>
                <a:cs typeface="Arial" charset="0"/>
              </a:rPr>
              <a:t>Организует и координирует профилактическую деятельность 13 районных больниц, 17 республиканских и городских ЛПУ РК по вопросам профилактики неинфекционных и инфекционных заболеваний, пропаганды медицинских знаний, гигиенического обучения и воспитания населения, навыков ЗОЖ, охраны и укрепления здоровья. </a:t>
            </a:r>
          </a:p>
        </p:txBody>
      </p:sp>
      <p:sp>
        <p:nvSpPr>
          <p:cNvPr id="13317" name="Rectangle 8"/>
          <p:cNvSpPr>
            <a:spLocks noChangeArrowheads="1"/>
          </p:cNvSpPr>
          <p:nvPr/>
        </p:nvSpPr>
        <p:spPr bwMode="auto">
          <a:xfrm>
            <a:off x="152400" y="3609975"/>
            <a:ext cx="5880100" cy="149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61950" indent="-36195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000" b="1">
                <a:solidFill>
                  <a:srgbClr val="00421E"/>
                </a:solidFill>
                <a:cs typeface="Arial" charset="0"/>
              </a:rPr>
              <a:t>В структуре учреждения действуют:</a:t>
            </a:r>
          </a:p>
          <a:p>
            <a:pPr eaLnBrk="1" hangingPunct="1">
              <a:buClr>
                <a:srgbClr val="1017A4"/>
              </a:buClr>
              <a:buSzPct val="70000"/>
              <a:buFont typeface="Wingdings" pitchFamily="2" charset="2"/>
              <a:buChar char="ь"/>
            </a:pPr>
            <a:r>
              <a:rPr lang="ru-RU" altLang="ru-RU" b="1">
                <a:solidFill>
                  <a:srgbClr val="5F2809"/>
                </a:solidFill>
                <a:cs typeface="Arial" charset="0"/>
              </a:rPr>
              <a:t>Центр медицинской профилактики</a:t>
            </a:r>
          </a:p>
          <a:p>
            <a:pPr eaLnBrk="1" hangingPunct="1">
              <a:buClr>
                <a:srgbClr val="1017A4"/>
              </a:buClr>
              <a:buSzPct val="70000"/>
              <a:buFont typeface="Wingdings" pitchFamily="2" charset="2"/>
              <a:buChar char="ь"/>
            </a:pPr>
            <a:r>
              <a:rPr lang="ru-RU" altLang="ru-RU" b="1">
                <a:solidFill>
                  <a:srgbClr val="5F2809"/>
                </a:solidFill>
                <a:cs typeface="Arial" charset="0"/>
              </a:rPr>
              <a:t>Центр здоровья</a:t>
            </a:r>
          </a:p>
          <a:p>
            <a:pPr eaLnBrk="1" hangingPunct="1">
              <a:buClr>
                <a:srgbClr val="1017A4"/>
              </a:buClr>
              <a:buSzPct val="70000"/>
              <a:buFont typeface="Wingdings" pitchFamily="2" charset="2"/>
              <a:buChar char="ь"/>
            </a:pPr>
            <a:r>
              <a:rPr lang="ru-RU" altLang="ru-RU" b="1">
                <a:solidFill>
                  <a:srgbClr val="5F2809"/>
                </a:solidFill>
                <a:cs typeface="Arial" charset="0"/>
              </a:rPr>
              <a:t>Центр спортивной медицины</a:t>
            </a:r>
          </a:p>
          <a:p>
            <a:pPr eaLnBrk="1" hangingPunct="1">
              <a:buClr>
                <a:srgbClr val="1017A4"/>
              </a:buClr>
              <a:buSzPct val="70000"/>
              <a:buFont typeface="Wingdings" pitchFamily="2" charset="2"/>
              <a:buChar char="ь"/>
            </a:pPr>
            <a:r>
              <a:rPr lang="ru-RU" altLang="ru-RU" b="1">
                <a:solidFill>
                  <a:srgbClr val="5F2809"/>
                </a:solidFill>
                <a:cs typeface="Arial" charset="0"/>
              </a:rPr>
              <a:t>Центр профпатологии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Содержимое 2"/>
          <p:cNvSpPr>
            <a:spLocks noGrp="1"/>
          </p:cNvSpPr>
          <p:nvPr>
            <p:ph idx="1"/>
          </p:nvPr>
        </p:nvSpPr>
        <p:spPr>
          <a:xfrm>
            <a:off x="76200" y="5029200"/>
            <a:ext cx="6477000" cy="990600"/>
          </a:xfrm>
        </p:spPr>
        <p:txBody>
          <a:bodyPr/>
          <a:lstStyle/>
          <a:p>
            <a:pPr marL="363538" indent="-276225" eaLnBrk="1" hangingPunct="1">
              <a:buClr>
                <a:schemeClr val="accent2"/>
              </a:buClr>
              <a:buFont typeface="Wingdings" pitchFamily="2" charset="2"/>
              <a:buChar char="§"/>
            </a:pPr>
            <a:r>
              <a:rPr lang="ru-RU" altLang="ru-RU" sz="2500" b="1" smtClean="0">
                <a:solidFill>
                  <a:srgbClr val="1017A4"/>
                </a:solidFill>
                <a:latin typeface="Arial" charset="0"/>
                <a:cs typeface="Arial" charset="0"/>
              </a:rPr>
              <a:t>осуществляют реализацию мероприятий по информированию  и мотивированию населения                  к ведению ЗОЖ; </a:t>
            </a:r>
          </a:p>
        </p:txBody>
      </p:sp>
      <p:sp>
        <p:nvSpPr>
          <p:cNvPr id="14339" name="Text Box 5"/>
          <p:cNvSpPr txBox="1">
            <a:spLocks noChangeArrowheads="1"/>
          </p:cNvSpPr>
          <p:nvPr/>
        </p:nvSpPr>
        <p:spPr bwMode="auto">
          <a:xfrm>
            <a:off x="533400" y="228600"/>
            <a:ext cx="83058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ru-RU" altLang="ru-RU" sz="3000" b="1">
                <a:solidFill>
                  <a:srgbClr val="C00000"/>
                </a:solidFill>
                <a:cs typeface="Arial" charset="0"/>
              </a:rPr>
              <a:t>ЗАДАЧИ СЕСТРИНСКОГО ПЕРСОНАЛА</a:t>
            </a:r>
          </a:p>
        </p:txBody>
      </p:sp>
      <p:pic>
        <p:nvPicPr>
          <p:cNvPr id="14340" name="Picture 4" descr="SAM_669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7575" y="4572000"/>
            <a:ext cx="17018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1" name="Rectangle 8"/>
          <p:cNvSpPr>
            <a:spLocks noChangeArrowheads="1"/>
          </p:cNvSpPr>
          <p:nvPr/>
        </p:nvSpPr>
        <p:spPr bwMode="auto">
          <a:xfrm>
            <a:off x="152400" y="1295400"/>
            <a:ext cx="8599488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61938" indent="-261938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§"/>
            </a:pPr>
            <a:r>
              <a:rPr lang="ru-RU" altLang="ru-RU" sz="2500" b="1">
                <a:solidFill>
                  <a:srgbClr val="1017A4"/>
                </a:solidFill>
                <a:cs typeface="Arial" charset="0"/>
              </a:rPr>
              <a:t>осуществляют выявление и коррекцию основных факторов риска развития НИЗ на основе реализации стандартов амбулаторной медицинской помощи;</a:t>
            </a:r>
          </a:p>
        </p:txBody>
      </p:sp>
      <p:sp>
        <p:nvSpPr>
          <p:cNvPr id="14342" name="Rectangle 10"/>
          <p:cNvSpPr>
            <a:spLocks noChangeArrowheads="1"/>
          </p:cNvSpPr>
          <p:nvPr/>
        </p:nvSpPr>
        <p:spPr bwMode="auto">
          <a:xfrm>
            <a:off x="152400" y="3168650"/>
            <a:ext cx="8816975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61938" indent="-261938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§"/>
            </a:pPr>
            <a:r>
              <a:rPr lang="ru-RU" altLang="ru-RU" sz="2500" b="1">
                <a:solidFill>
                  <a:srgbClr val="1017A4"/>
                </a:solidFill>
                <a:cs typeface="Arial" charset="0"/>
              </a:rPr>
              <a:t>участвуют в организации и проведении диспансеризации и профилактических медицинских осмотров граждан, прикрепленных на медицинское обслуживание; 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Содержимое 2"/>
          <p:cNvSpPr>
            <a:spLocks noGrp="1"/>
          </p:cNvSpPr>
          <p:nvPr>
            <p:ph idx="1"/>
          </p:nvPr>
        </p:nvSpPr>
        <p:spPr>
          <a:xfrm>
            <a:off x="304800" y="1646238"/>
            <a:ext cx="8686800" cy="4906962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1200"/>
              </a:spcAft>
              <a:buFont typeface="Wingdings 2" pitchFamily="18" charset="2"/>
              <a:buNone/>
            </a:pPr>
            <a:r>
              <a:rPr lang="ru-RU" altLang="ru-RU" sz="2500" b="1" smtClean="0">
                <a:solidFill>
                  <a:srgbClr val="0A0E64"/>
                </a:solidFill>
              </a:rPr>
              <a:t>1. Конференции.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  <a:buFont typeface="Wingdings 2" pitchFamily="18" charset="2"/>
              <a:buNone/>
            </a:pPr>
            <a:r>
              <a:rPr lang="ru-RU" altLang="ru-RU" sz="2500" b="1" smtClean="0">
                <a:solidFill>
                  <a:srgbClr val="0A0E64"/>
                </a:solidFill>
              </a:rPr>
              <a:t>2. Праздники здоровья, спортивные праздники, акции.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  <a:buFont typeface="Wingdings 2" pitchFamily="18" charset="2"/>
              <a:buNone/>
            </a:pPr>
            <a:r>
              <a:rPr lang="ru-RU" altLang="ru-RU" sz="2500" b="1" smtClean="0">
                <a:solidFill>
                  <a:srgbClr val="0A0E64"/>
                </a:solidFill>
              </a:rPr>
              <a:t>3. Беседа (групповая, индивидуальная), «Школы здоровья».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  <a:buFont typeface="Wingdings 2" pitchFamily="18" charset="2"/>
              <a:buNone/>
            </a:pPr>
            <a:r>
              <a:rPr lang="ru-RU" altLang="ru-RU" sz="2500" b="1" smtClean="0">
                <a:solidFill>
                  <a:srgbClr val="0A0E64"/>
                </a:solidFill>
              </a:rPr>
              <a:t>4. Тематический вечер вопросов и ответов.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  <a:buFont typeface="Wingdings 2" pitchFamily="18" charset="2"/>
              <a:buNone/>
            </a:pPr>
            <a:r>
              <a:rPr lang="ru-RU" altLang="ru-RU" sz="2500" b="1" smtClean="0">
                <a:solidFill>
                  <a:srgbClr val="0A0E64"/>
                </a:solidFill>
              </a:rPr>
              <a:t>5. Аудио-, видеоматериалы.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  <a:buFont typeface="Wingdings 2" pitchFamily="18" charset="2"/>
              <a:buNone/>
            </a:pPr>
            <a:r>
              <a:rPr lang="ru-RU" altLang="ru-RU" sz="2500" b="1" smtClean="0">
                <a:solidFill>
                  <a:srgbClr val="0A0E64"/>
                </a:solidFill>
              </a:rPr>
              <a:t>6. Уголки здоровья, стенды, бюллетени.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  <a:buFont typeface="Wingdings 2" pitchFamily="18" charset="2"/>
              <a:buNone/>
            </a:pPr>
            <a:r>
              <a:rPr lang="ru-RU" altLang="ru-RU" sz="2500" b="1" smtClean="0">
                <a:solidFill>
                  <a:srgbClr val="0A0E64"/>
                </a:solidFill>
              </a:rPr>
              <a:t>7. Статьи в СМИ.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  <a:buFont typeface="Wingdings 2" pitchFamily="18" charset="2"/>
              <a:buNone/>
            </a:pPr>
            <a:r>
              <a:rPr lang="ru-RU" altLang="ru-RU" sz="2500" b="1" smtClean="0">
                <a:solidFill>
                  <a:srgbClr val="0A0E64"/>
                </a:solidFill>
              </a:rPr>
              <a:t>8. Буклеты, памятки.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  <a:buFont typeface="Wingdings 2" pitchFamily="18" charset="2"/>
              <a:buNone/>
            </a:pPr>
            <a:r>
              <a:rPr lang="ru-RU" altLang="ru-RU" sz="2500" b="1" smtClean="0">
                <a:solidFill>
                  <a:srgbClr val="0A0E64"/>
                </a:solidFill>
              </a:rPr>
              <a:t>9. Анкетирование.</a:t>
            </a:r>
          </a:p>
        </p:txBody>
      </p:sp>
      <p:sp>
        <p:nvSpPr>
          <p:cNvPr id="15363" name="Text Box 4"/>
          <p:cNvSpPr txBox="1">
            <a:spLocks noChangeArrowheads="1"/>
          </p:cNvSpPr>
          <p:nvPr/>
        </p:nvSpPr>
        <p:spPr bwMode="auto">
          <a:xfrm>
            <a:off x="76200" y="304800"/>
            <a:ext cx="89916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ru-RU" altLang="ru-RU" sz="2300" b="1">
                <a:solidFill>
                  <a:srgbClr val="C00000"/>
                </a:solidFill>
                <a:cs typeface="Arial" charset="0"/>
              </a:rPr>
              <a:t>МЕТОДЫ И СРЕДСТВА ГИГИЕНИЧЕСКОГО ВОСПИТАНИЯ И ОБУЧЕНИЯ НАСЕЛЕНИЯ, ИСПОЛЬЗУЕМЫЕ В РАБОТЕ СЕСТРИНСКОГО ПЕРСОНАЛА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0"/>
          <p:cNvSpPr>
            <a:spLocks noChangeArrowheads="1"/>
          </p:cNvSpPr>
          <p:nvPr/>
        </p:nvSpPr>
        <p:spPr bwMode="auto">
          <a:xfrm>
            <a:off x="3962400" y="1198563"/>
            <a:ext cx="49530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000" b="1">
                <a:solidFill>
                  <a:srgbClr val="0A0E64"/>
                </a:solidFill>
                <a:cs typeface="Arial" charset="0"/>
              </a:rPr>
              <a:t>Применение передвижного медицинского мобильного комплекса для:</a:t>
            </a:r>
          </a:p>
        </p:txBody>
      </p:sp>
      <p:pic>
        <p:nvPicPr>
          <p:cNvPr id="16387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17" t="41667" r="30469" b="20833"/>
          <a:stretch>
            <a:fillRect/>
          </a:stretch>
        </p:blipFill>
        <p:spPr bwMode="auto">
          <a:xfrm>
            <a:off x="228600" y="1295400"/>
            <a:ext cx="358140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54" t="48454" r="41048" b="20334"/>
          <a:stretch>
            <a:fillRect/>
          </a:stretch>
        </p:blipFill>
        <p:spPr bwMode="auto">
          <a:xfrm>
            <a:off x="228600" y="3962400"/>
            <a:ext cx="3581400" cy="241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9" name="Rectangle 11"/>
          <p:cNvSpPr>
            <a:spLocks noChangeArrowheads="1"/>
          </p:cNvSpPr>
          <p:nvPr/>
        </p:nvSpPr>
        <p:spPr bwMode="auto">
          <a:xfrm>
            <a:off x="914400" y="73025"/>
            <a:ext cx="72390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ru-RU" altLang="ru-RU" sz="2700" b="1">
                <a:solidFill>
                  <a:srgbClr val="C00000"/>
                </a:solidFill>
                <a:cs typeface="Arial" charset="0"/>
              </a:rPr>
              <a:t>Передвижной медицинский мобильный комплекс в центре «Сулда»</a:t>
            </a:r>
          </a:p>
        </p:txBody>
      </p:sp>
      <p:sp>
        <p:nvSpPr>
          <p:cNvPr id="16390" name="Rectangle 13"/>
          <p:cNvSpPr>
            <a:spLocks noChangeArrowheads="1"/>
          </p:cNvSpPr>
          <p:nvPr/>
        </p:nvSpPr>
        <p:spPr bwMode="auto">
          <a:xfrm>
            <a:off x="3962400" y="2306638"/>
            <a:ext cx="4953000" cy="447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61950" indent="-36195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800"/>
              </a:spcAft>
              <a:buFontTx/>
              <a:buChar char="•"/>
            </a:pPr>
            <a:r>
              <a:rPr lang="ru-RU" altLang="ru-RU" sz="2000" b="1">
                <a:solidFill>
                  <a:srgbClr val="0A0E64"/>
                </a:solidFill>
                <a:cs typeface="Arial" charset="0"/>
              </a:rPr>
              <a:t>повышения качества и доступности медицинской помощи сельскому населению РК; </a:t>
            </a:r>
          </a:p>
          <a:p>
            <a:pPr eaLnBrk="1" hangingPunct="1">
              <a:spcAft>
                <a:spcPts val="1800"/>
              </a:spcAft>
              <a:buFontTx/>
              <a:buChar char="•"/>
            </a:pPr>
            <a:r>
              <a:rPr lang="ru-RU" altLang="ru-RU" sz="2000" b="1">
                <a:solidFill>
                  <a:srgbClr val="0A0E64"/>
                </a:solidFill>
                <a:cs typeface="Arial" charset="0"/>
              </a:rPr>
              <a:t>проведения углубленных профилактических медицинских осмотров;</a:t>
            </a:r>
          </a:p>
          <a:p>
            <a:pPr eaLnBrk="1" hangingPunct="1">
              <a:spcAft>
                <a:spcPts val="1800"/>
              </a:spcAft>
              <a:buFontTx/>
              <a:buChar char="•"/>
            </a:pPr>
            <a:r>
              <a:rPr lang="ru-RU" altLang="ru-RU" sz="2000" b="1">
                <a:solidFill>
                  <a:srgbClr val="0A0E64"/>
                </a:solidFill>
                <a:cs typeface="Arial" charset="0"/>
              </a:rPr>
              <a:t>проведения  мероприятий по предотвращению социально значимых заболеваний;</a:t>
            </a:r>
          </a:p>
          <a:p>
            <a:pPr eaLnBrk="1" hangingPunct="1">
              <a:spcAft>
                <a:spcPts val="1800"/>
              </a:spcAft>
              <a:buFontTx/>
              <a:buChar char="•"/>
            </a:pPr>
            <a:r>
              <a:rPr lang="ru-RU" altLang="ru-RU" sz="2000" b="1">
                <a:solidFill>
                  <a:srgbClr val="0A0E64"/>
                </a:solidFill>
                <a:cs typeface="Arial" charset="0"/>
              </a:rPr>
              <a:t>профилактики и раннего выявление факторов риска возникновения заболеваний.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Содержимое 2"/>
          <p:cNvSpPr>
            <a:spLocks noGrp="1"/>
          </p:cNvSpPr>
          <p:nvPr>
            <p:ph idx="1"/>
          </p:nvPr>
        </p:nvSpPr>
        <p:spPr>
          <a:xfrm>
            <a:off x="76200" y="4648200"/>
            <a:ext cx="9144000" cy="1676400"/>
          </a:xfrm>
        </p:spPr>
        <p:txBody>
          <a:bodyPr/>
          <a:lstStyle/>
          <a:p>
            <a:pPr marL="361950" indent="-361950" algn="just" eaLnBrk="1" hangingPunct="1">
              <a:lnSpc>
                <a:spcPct val="80000"/>
              </a:lnSpc>
              <a:spcBef>
                <a:spcPct val="0"/>
              </a:spcBef>
              <a:spcAft>
                <a:spcPts val="1200"/>
              </a:spcAft>
              <a:buClr>
                <a:srgbClr val="0A0E64"/>
              </a:buClr>
              <a:buFont typeface="Wingdings" pitchFamily="2" charset="2"/>
              <a:buChar char="ь"/>
            </a:pPr>
            <a:r>
              <a:rPr lang="ru-RU" altLang="ru-RU" sz="2000" b="1" smtClean="0">
                <a:solidFill>
                  <a:srgbClr val="0A0E64"/>
                </a:solidFill>
                <a:latin typeface="Arial" charset="0"/>
                <a:cs typeface="Arial" charset="0"/>
              </a:rPr>
              <a:t>обследовано на флюромобиле (КУРК«РПТД») – 76 чел.</a:t>
            </a:r>
          </a:p>
          <a:p>
            <a:pPr marL="361950" indent="-361950" algn="just" eaLnBrk="1" hangingPunct="1">
              <a:lnSpc>
                <a:spcPct val="80000"/>
              </a:lnSpc>
              <a:spcBef>
                <a:spcPct val="0"/>
              </a:spcBef>
              <a:spcAft>
                <a:spcPts val="1200"/>
              </a:spcAft>
              <a:buClr>
                <a:srgbClr val="0A0E64"/>
              </a:buClr>
              <a:buFont typeface="Wingdings" pitchFamily="2" charset="2"/>
              <a:buChar char="ь"/>
            </a:pPr>
            <a:r>
              <a:rPr lang="ru-RU" altLang="ru-RU" sz="2000" b="1" smtClean="0">
                <a:solidFill>
                  <a:srgbClr val="0A0E64"/>
                </a:solidFill>
                <a:latin typeface="Arial" charset="0"/>
                <a:cs typeface="Arial" charset="0"/>
              </a:rPr>
              <a:t>роздано  памяток, буклетов – 155 шт.</a:t>
            </a:r>
          </a:p>
          <a:p>
            <a:pPr marL="361950" indent="-361950" algn="just" eaLnBrk="1" hangingPunct="1">
              <a:lnSpc>
                <a:spcPct val="80000"/>
              </a:lnSpc>
              <a:spcBef>
                <a:spcPct val="0"/>
              </a:spcBef>
              <a:spcAft>
                <a:spcPts val="1200"/>
              </a:spcAft>
              <a:buClr>
                <a:srgbClr val="0A0E64"/>
              </a:buClr>
              <a:buFont typeface="Wingdings" pitchFamily="2" charset="2"/>
              <a:buChar char="ь"/>
            </a:pPr>
            <a:r>
              <a:rPr lang="ru-RU" altLang="ru-RU" sz="2000" b="1" smtClean="0">
                <a:solidFill>
                  <a:srgbClr val="0A0E64"/>
                </a:solidFill>
                <a:latin typeface="Arial" charset="0"/>
                <a:cs typeface="Arial" charset="0"/>
              </a:rPr>
              <a:t>охвачено анкетированием  по ЗОЖ – 100 чел. </a:t>
            </a:r>
          </a:p>
          <a:p>
            <a:pPr marL="361950" indent="-361950" algn="just" eaLnBrk="1" hangingPunct="1">
              <a:lnSpc>
                <a:spcPct val="80000"/>
              </a:lnSpc>
              <a:spcBef>
                <a:spcPct val="0"/>
              </a:spcBef>
              <a:spcAft>
                <a:spcPts val="1200"/>
              </a:spcAft>
              <a:buClr>
                <a:srgbClr val="0A0E64"/>
              </a:buClr>
              <a:buFont typeface="Wingdings" pitchFamily="2" charset="2"/>
              <a:buChar char="ь"/>
            </a:pPr>
            <a:r>
              <a:rPr lang="ru-RU" altLang="ru-RU" sz="2000" b="1" smtClean="0">
                <a:solidFill>
                  <a:srgbClr val="0A0E64"/>
                </a:solidFill>
                <a:latin typeface="Arial" charset="0"/>
                <a:cs typeface="Arial" charset="0"/>
              </a:rPr>
              <a:t>проведено спиротестов на содержание окиси углерода в выдыхаемом воздухе – 21 чел.</a:t>
            </a:r>
          </a:p>
          <a:p>
            <a:pPr marL="361950" indent="-361950" algn="just" eaLnBrk="1" hangingPunct="1">
              <a:lnSpc>
                <a:spcPct val="80000"/>
              </a:lnSpc>
              <a:spcBef>
                <a:spcPct val="0"/>
              </a:spcBef>
              <a:spcAft>
                <a:spcPts val="1200"/>
              </a:spcAft>
              <a:buClr>
                <a:srgbClr val="0A0E64"/>
              </a:buClr>
              <a:buFont typeface="Wingdings" pitchFamily="2" charset="2"/>
              <a:buChar char="ь"/>
            </a:pPr>
            <a:r>
              <a:rPr lang="ru-RU" altLang="ru-RU" sz="2000" b="1" smtClean="0">
                <a:solidFill>
                  <a:srgbClr val="0A0E64"/>
                </a:solidFill>
                <a:latin typeface="Arial" charset="0"/>
                <a:cs typeface="Arial" charset="0"/>
              </a:rPr>
              <a:t>выявлено курящих – 6 чел.</a:t>
            </a:r>
          </a:p>
        </p:txBody>
      </p:sp>
      <p:pic>
        <p:nvPicPr>
          <p:cNvPr id="17411" name="Picture 2" descr="C:\Users\мп\Documents\100OLYMP\P101006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73"/>
          <a:stretch>
            <a:fillRect/>
          </a:stretch>
        </p:blipFill>
        <p:spPr bwMode="auto">
          <a:xfrm>
            <a:off x="1219200" y="1143000"/>
            <a:ext cx="3810000" cy="246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2" name="Rectangle 6"/>
          <p:cNvSpPr>
            <a:spLocks noChangeArrowheads="1"/>
          </p:cNvSpPr>
          <p:nvPr/>
        </p:nvSpPr>
        <p:spPr bwMode="auto">
          <a:xfrm>
            <a:off x="152400" y="25400"/>
            <a:ext cx="8763000" cy="142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ru-RU" altLang="ru-RU" sz="2700" b="1">
                <a:solidFill>
                  <a:srgbClr val="C00000"/>
                </a:solidFill>
                <a:cs typeface="Arial" charset="0"/>
              </a:rPr>
              <a:t>Межведомственная акция «День белой ромашки» к Всемирному дню борьбы с туберкулезом</a:t>
            </a:r>
          </a:p>
        </p:txBody>
      </p:sp>
      <p:sp>
        <p:nvSpPr>
          <p:cNvPr id="17413" name="Rectangle 7"/>
          <p:cNvSpPr>
            <a:spLocks noChangeArrowheads="1"/>
          </p:cNvSpPr>
          <p:nvPr/>
        </p:nvSpPr>
        <p:spPr bwMode="auto">
          <a:xfrm>
            <a:off x="31750" y="3657600"/>
            <a:ext cx="819785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None/>
            </a:pPr>
            <a:r>
              <a:rPr lang="ru-RU" altLang="ru-RU" sz="2200" b="1">
                <a:solidFill>
                  <a:srgbClr val="1D4F25"/>
                </a:solidFill>
                <a:cs typeface="Arial" charset="0"/>
              </a:rPr>
              <a:t>В ходе акции  сотрудниками центра  была проведена следующая работа:</a:t>
            </a:r>
          </a:p>
        </p:txBody>
      </p:sp>
      <p:sp>
        <p:nvSpPr>
          <p:cNvPr id="17414" name="Text Box 9"/>
          <p:cNvSpPr txBox="1">
            <a:spLocks noChangeArrowheads="1"/>
          </p:cNvSpPr>
          <p:nvPr/>
        </p:nvSpPr>
        <p:spPr bwMode="auto">
          <a:xfrm>
            <a:off x="5486400" y="1868488"/>
            <a:ext cx="30480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800" b="1">
                <a:solidFill>
                  <a:srgbClr val="0A0E64"/>
                </a:solidFill>
                <a:cs typeface="Arial" charset="0"/>
              </a:rPr>
              <a:t>25 марта 2014 г.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5" descr="C:\Users\мп\Desktop\Семинар КГЛ\IMG_20140531_1034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58" r="1416"/>
          <a:stretch>
            <a:fillRect/>
          </a:stretch>
        </p:blipFill>
        <p:spPr bwMode="auto">
          <a:xfrm>
            <a:off x="152400" y="4191000"/>
            <a:ext cx="220980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5" name="Picture 3" descr="C:\Users\мп\Desktop\Семинар КГЛ\IMG_20140531_10324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56" r="1277" b="2856"/>
          <a:stretch>
            <a:fillRect/>
          </a:stretch>
        </p:blipFill>
        <p:spPr bwMode="auto">
          <a:xfrm>
            <a:off x="6781800" y="1295400"/>
            <a:ext cx="220980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Picture 4" descr="C:\Users\мп\Desktop\Семинар КГЛ\IMG_20140531_10303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371600"/>
            <a:ext cx="220980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7" name="Rectangle 1"/>
          <p:cNvSpPr>
            <a:spLocks noChangeArrowheads="1"/>
          </p:cNvSpPr>
          <p:nvPr/>
        </p:nvSpPr>
        <p:spPr bwMode="auto">
          <a:xfrm>
            <a:off x="2438400" y="1273175"/>
            <a:ext cx="41910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000" b="1">
                <a:solidFill>
                  <a:srgbClr val="0A0E64"/>
                </a:solidFill>
                <a:cs typeface="Arial" charset="0"/>
              </a:rPr>
              <a:t>В рамках проведения акции были организованы площадки:</a:t>
            </a:r>
          </a:p>
        </p:txBody>
      </p:sp>
      <p:sp>
        <p:nvSpPr>
          <p:cNvPr id="18438" name="Rectangle 11"/>
          <p:cNvSpPr>
            <a:spLocks noChangeArrowheads="1"/>
          </p:cNvSpPr>
          <p:nvPr/>
        </p:nvSpPr>
        <p:spPr bwMode="auto">
          <a:xfrm>
            <a:off x="609600" y="96838"/>
            <a:ext cx="8001000" cy="969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ru-RU" altLang="ru-RU" sz="2700" b="1">
                <a:solidFill>
                  <a:srgbClr val="C00000"/>
                </a:solidFill>
                <a:cs typeface="Arial" charset="0"/>
              </a:rPr>
              <a:t>31 мая 2014 г. Всемирный день без табачного дыма. Акция «Я выбираю здоровье» </a:t>
            </a:r>
          </a:p>
        </p:txBody>
      </p:sp>
      <p:sp>
        <p:nvSpPr>
          <p:cNvPr id="18439" name="Rectangle 13"/>
          <p:cNvSpPr>
            <a:spLocks noChangeArrowheads="1"/>
          </p:cNvSpPr>
          <p:nvPr/>
        </p:nvSpPr>
        <p:spPr bwMode="auto">
          <a:xfrm>
            <a:off x="2438400" y="4535488"/>
            <a:ext cx="4343400" cy="224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000" b="1">
                <a:solidFill>
                  <a:srgbClr val="0A0E64"/>
                </a:solidFill>
                <a:cs typeface="Arial" charset="0"/>
              </a:rPr>
              <a:t>Раздавались: памятки по отказу от курения, буклеты по ЗОЖ, визитки для посещения Центра здоровье, проводилось консультирование по вопросам ЗОЖ врачами ЦМП и Центра здоровья</a:t>
            </a:r>
          </a:p>
        </p:txBody>
      </p:sp>
      <p:sp>
        <p:nvSpPr>
          <p:cNvPr id="18440" name="Rectangle 17"/>
          <p:cNvSpPr>
            <a:spLocks noChangeArrowheads="1"/>
          </p:cNvSpPr>
          <p:nvPr/>
        </p:nvSpPr>
        <p:spPr bwMode="auto">
          <a:xfrm>
            <a:off x="2514600" y="2057400"/>
            <a:ext cx="35814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71463" indent="-27146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buClr>
                <a:srgbClr val="800080"/>
              </a:buClr>
              <a:buFontTx/>
              <a:buChar char="•"/>
            </a:pPr>
            <a:r>
              <a:rPr lang="ru-RU" altLang="ru-RU" sz="2000" b="1">
                <a:solidFill>
                  <a:srgbClr val="0A0E64"/>
                </a:solidFill>
                <a:cs typeface="Arial" charset="0"/>
              </a:rPr>
              <a:t>«Проверь свои легкие»</a:t>
            </a:r>
          </a:p>
          <a:p>
            <a:pPr algn="just" eaLnBrk="1" hangingPunct="1">
              <a:buClr>
                <a:srgbClr val="800080"/>
              </a:buClr>
              <a:buFontTx/>
              <a:buChar char="•"/>
            </a:pPr>
            <a:r>
              <a:rPr lang="ru-RU" altLang="ru-RU" sz="2000" b="1">
                <a:solidFill>
                  <a:srgbClr val="0A0E64"/>
                </a:solidFill>
                <a:cs typeface="Arial" charset="0"/>
              </a:rPr>
              <a:t>«Измерь свой вес»</a:t>
            </a:r>
          </a:p>
          <a:p>
            <a:pPr algn="just" eaLnBrk="1" hangingPunct="1">
              <a:buClr>
                <a:srgbClr val="800080"/>
              </a:buClr>
              <a:buFontTx/>
              <a:buChar char="•"/>
            </a:pPr>
            <a:r>
              <a:rPr lang="ru-RU" altLang="ru-RU" sz="2000" b="1">
                <a:solidFill>
                  <a:srgbClr val="0A0E64"/>
                </a:solidFill>
                <a:cs typeface="Arial" charset="0"/>
              </a:rPr>
              <a:t>«Измерь свое АД»</a:t>
            </a:r>
          </a:p>
        </p:txBody>
      </p:sp>
      <p:sp>
        <p:nvSpPr>
          <p:cNvPr id="18441" name="Rectangle 19"/>
          <p:cNvSpPr>
            <a:spLocks noChangeArrowheads="1"/>
          </p:cNvSpPr>
          <p:nvPr/>
        </p:nvSpPr>
        <p:spPr bwMode="auto">
          <a:xfrm>
            <a:off x="2438400" y="3295650"/>
            <a:ext cx="41910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400" b="1">
                <a:solidFill>
                  <a:srgbClr val="C00000"/>
                </a:solidFill>
                <a:cs typeface="Arial" charset="0"/>
              </a:rPr>
              <a:t>Акция </a:t>
            </a:r>
          </a:p>
          <a:p>
            <a:pPr algn="ctr" eaLnBrk="1" hangingPunct="1"/>
            <a:r>
              <a:rPr lang="ru-RU" altLang="ru-RU" sz="2400" b="1">
                <a:solidFill>
                  <a:srgbClr val="C00000"/>
                </a:solidFill>
                <a:cs typeface="Arial" charset="0"/>
              </a:rPr>
              <a:t>«Обменяй сигарету </a:t>
            </a:r>
          </a:p>
          <a:p>
            <a:pPr algn="ctr" eaLnBrk="1" hangingPunct="1"/>
            <a:r>
              <a:rPr lang="ru-RU" altLang="ru-RU" sz="2400" b="1">
                <a:solidFill>
                  <a:srgbClr val="C00000"/>
                </a:solidFill>
                <a:cs typeface="Arial" charset="0"/>
              </a:rPr>
              <a:t>на конфету»</a:t>
            </a:r>
          </a:p>
        </p:txBody>
      </p:sp>
      <p:pic>
        <p:nvPicPr>
          <p:cNvPr id="18442" name="Picture 6" descr="C:\Users\мп\Desktop\Семинар КГЛ\IMG_20140531_10292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496" b="13158"/>
          <a:stretch>
            <a:fillRect/>
          </a:stretch>
        </p:blipFill>
        <p:spPr bwMode="auto">
          <a:xfrm>
            <a:off x="6781800" y="4267200"/>
            <a:ext cx="220980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1931</TotalTime>
  <Words>819</Words>
  <Application>Microsoft Office PowerPoint</Application>
  <PresentationFormat>Экран (4:3)</PresentationFormat>
  <Paragraphs>101</Paragraphs>
  <Slides>15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Arial</vt:lpstr>
      <vt:lpstr>Franklin Gothic Medium</vt:lpstr>
      <vt:lpstr>Franklin Gothic Book</vt:lpstr>
      <vt:lpstr>Wingdings 2</vt:lpstr>
      <vt:lpstr>Calibri</vt:lpstr>
      <vt:lpstr>Wingdings</vt:lpstr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проводятся занятия по ЗОЖ  (медколледж, школы № 15, №17,№19,№23,№24),по профилактике табакокурения (КГУ, Школа №19,№18), на родительских собраниях (Школа №17,РНГ им Радонежского).</vt:lpstr>
      <vt:lpstr>Заседание круглого стола  01.03.2014 г.  Всемирный  день борьбы с наркобизнесом и наркомафией.  Организовано ЦМП совместно с БУРК «РЦМ» Мин. молодежи, с КУРК «РНД», Управлением   по  наркоконтролю по РК.</vt:lpstr>
      <vt:lpstr>Благодарю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 взаимодействии и координации  Центра медицинской профилактики с Центрами здоровья, кабинетами медицинской профилактики ЛПУ РК по укреплению здоровья и профилактике НИЗ  за 1 квартал 2013г(сравнение с 1 кварталом 2012г</dc:title>
  <dc:creator>мп</dc:creator>
  <cp:lastModifiedBy>Doomer</cp:lastModifiedBy>
  <cp:revision>92</cp:revision>
  <dcterms:created xsi:type="dcterms:W3CDTF">2013-05-29T08:56:54Z</dcterms:created>
  <dcterms:modified xsi:type="dcterms:W3CDTF">2014-11-12T17:17:49Z</dcterms:modified>
</cp:coreProperties>
</file>