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3" r:id="rId1"/>
  </p:sldMasterIdLst>
  <p:notesMasterIdLst>
    <p:notesMasterId r:id="rId28"/>
  </p:notesMasterIdLst>
  <p:handoutMasterIdLst>
    <p:handoutMasterId r:id="rId29"/>
  </p:handoutMasterIdLst>
  <p:sldIdLst>
    <p:sldId id="391" r:id="rId2"/>
    <p:sldId id="372" r:id="rId3"/>
    <p:sldId id="373" r:id="rId4"/>
    <p:sldId id="374" r:id="rId5"/>
    <p:sldId id="392" r:id="rId6"/>
    <p:sldId id="340" r:id="rId7"/>
    <p:sldId id="375" r:id="rId8"/>
    <p:sldId id="380" r:id="rId9"/>
    <p:sldId id="381" r:id="rId10"/>
    <p:sldId id="386" r:id="rId11"/>
    <p:sldId id="387" r:id="rId12"/>
    <p:sldId id="389" r:id="rId13"/>
    <p:sldId id="390" r:id="rId14"/>
    <p:sldId id="367" r:id="rId15"/>
    <p:sldId id="321" r:id="rId16"/>
    <p:sldId id="297" r:id="rId17"/>
    <p:sldId id="357" r:id="rId18"/>
    <p:sldId id="358" r:id="rId19"/>
    <p:sldId id="359" r:id="rId20"/>
    <p:sldId id="360" r:id="rId21"/>
    <p:sldId id="369" r:id="rId22"/>
    <p:sldId id="363" r:id="rId23"/>
    <p:sldId id="364" r:id="rId24"/>
    <p:sldId id="365" r:id="rId25"/>
    <p:sldId id="366" r:id="rId26"/>
    <p:sldId id="326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46"/>
    <a:srgbClr val="005024"/>
    <a:srgbClr val="4A206A"/>
    <a:srgbClr val="BDFFDB"/>
    <a:srgbClr val="FFB9B9"/>
    <a:srgbClr val="6600FF"/>
    <a:srgbClr val="6C00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1" autoAdjust="0"/>
    <p:restoredTop sz="82029" autoAdjust="0"/>
  </p:normalViewPr>
  <p:slideViewPr>
    <p:cSldViewPr>
      <p:cViewPr varScale="1">
        <p:scale>
          <a:sx n="79" d="100"/>
          <a:sy n="79" d="100"/>
        </p:scale>
        <p:origin x="-112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2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NULL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400" b="1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Оценка отношения  медицинского персонала</a:t>
            </a:r>
          </a:p>
        </c:rich>
      </c:tx>
      <c:layout>
        <c:manualLayout>
          <c:xMode val="edge"/>
          <c:yMode val="edge"/>
          <c:x val="0.18921893716979951"/>
          <c:y val="1.8245099203536907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9892822689668522E-2"/>
          <c:y val="0.24711224896580194"/>
          <c:w val="0.58355191007380081"/>
          <c:h val="0.739698244312727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1.351790576473326E-2"/>
                  <c:y val="2.538778035398964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2400" b="1">
                      <a:solidFill>
                        <a:srgbClr val="FFFF0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818054520508878E-2"/>
                  <c:y val="-8.7144066255270196E-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318912599020295E-2"/>
                  <c:y val="-5.4084457422569433E-2"/>
                </c:manualLayout>
              </c:layout>
              <c:tx>
                <c:rich>
                  <a:bodyPr/>
                  <a:lstStyle/>
                  <a:p>
                    <a:r>
                      <a:rPr lang="ru-RU" sz="2400" b="1"/>
                      <a:t>1</a:t>
                    </a:r>
                    <a:r>
                      <a:rPr lang="en-US" sz="2400" b="1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Не очень внимательно</c:v>
                </c:pt>
                <c:pt idx="1">
                  <c:v>С вниманием и участием </c:v>
                </c:pt>
                <c:pt idx="2">
                  <c:v>С безразличием</c:v>
                </c:pt>
                <c:pt idx="3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5.0000000000000114E-2</c:v>
                </c:pt>
                <c:pt idx="1">
                  <c:v>0.93</c:v>
                </c:pt>
                <c:pt idx="2">
                  <c:v>1.0000000000000083E-2</c:v>
                </c:pt>
                <c:pt idx="3">
                  <c:v>2.0000000000000052E-2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823464650499871"/>
          <c:y val="0.31153005568825687"/>
          <c:w val="0.37050773909281964"/>
          <c:h val="0.55383256027108096"/>
        </c:manualLayout>
      </c:layout>
      <c:overlay val="0"/>
      <c:txPr>
        <a:bodyPr/>
        <a:lstStyle/>
        <a:p>
          <a:pPr>
            <a:defRPr sz="2000"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D9B6A9-DA8D-425F-B34C-04C381D7A8CE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14F4B06-DCDB-4CF5-8233-EB83CC096D62}">
      <dgm:prSet phldrT="[Текст]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dirty="0">
              <a:latin typeface="Arial Black" pitchFamily="34" charset="0"/>
            </a:rPr>
            <a:t>2010 г.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dirty="0">
              <a:latin typeface="Arial Black" pitchFamily="34" charset="0"/>
            </a:rPr>
            <a:t>5403 чел.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dirty="0">
              <a:latin typeface="Arial Black" pitchFamily="34" charset="0"/>
            </a:rPr>
            <a:t> 10 коллективов </a:t>
          </a:r>
        </a:p>
      </dgm:t>
    </dgm:pt>
    <dgm:pt modelId="{3E52AB38-79E1-4492-A64C-2C2CE3E78B47}" type="parTrans" cxnId="{868BB2D9-80C9-4C78-9E93-53B57CCC8BEA}">
      <dgm:prSet/>
      <dgm:spPr/>
      <dgm:t>
        <a:bodyPr/>
        <a:lstStyle/>
        <a:p>
          <a:endParaRPr lang="ru-RU"/>
        </a:p>
      </dgm:t>
    </dgm:pt>
    <dgm:pt modelId="{52569C69-81B0-4AA8-9A84-A34E0C0CE7F1}" type="sibTrans" cxnId="{868BB2D9-80C9-4C78-9E93-53B57CCC8BEA}">
      <dgm:prSet/>
      <dgm:spPr/>
      <dgm:t>
        <a:bodyPr/>
        <a:lstStyle/>
        <a:p>
          <a:endParaRPr lang="ru-RU"/>
        </a:p>
      </dgm:t>
    </dgm:pt>
    <dgm:pt modelId="{6E887A8F-FBE1-4EAA-8B97-535A9C187ED1}">
      <dgm:prSet phldrT="[Текст]" custT="1"/>
      <dgm:spPr/>
      <dgm:t>
        <a:bodyPr/>
        <a:lstStyle/>
        <a:p>
          <a:pPr algn="ctr"/>
          <a:r>
            <a:rPr lang="ru-RU" sz="2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28448     чел</a:t>
          </a:r>
          <a:r>
            <a:rPr lang="ru-RU" sz="2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.</a:t>
          </a:r>
        </a:p>
      </dgm:t>
    </dgm:pt>
    <dgm:pt modelId="{9AD1509B-E577-4572-9143-12BB75C47416}" type="parTrans" cxnId="{80F37A8F-9F8A-463B-A4C5-BC6CB1B5BCF1}">
      <dgm:prSet/>
      <dgm:spPr/>
      <dgm:t>
        <a:bodyPr/>
        <a:lstStyle/>
        <a:p>
          <a:endParaRPr lang="ru-RU"/>
        </a:p>
      </dgm:t>
    </dgm:pt>
    <dgm:pt modelId="{8B1FD15A-0502-4A11-86AE-CD5939E89158}" type="sibTrans" cxnId="{80F37A8F-9F8A-463B-A4C5-BC6CB1B5BCF1}">
      <dgm:prSet/>
      <dgm:spPr/>
      <dgm:t>
        <a:bodyPr/>
        <a:lstStyle/>
        <a:p>
          <a:endParaRPr lang="ru-RU"/>
        </a:p>
      </dgm:t>
    </dgm:pt>
    <dgm:pt modelId="{174D16E1-3746-4D7C-9DCD-A507EABF0A3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2011 г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7944 </a:t>
          </a:r>
          <a:r>
            <a:rPr lang="ru-RU" sz="1000" dirty="0" smtClean="0">
              <a:latin typeface="Arial Black" pitchFamily="34" charset="0"/>
            </a:rPr>
            <a:t>чел.</a:t>
          </a:r>
          <a:endParaRPr lang="ru-RU" sz="1000" dirty="0">
            <a:latin typeface="Arial Black" pitchFamily="34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5 коллективов</a:t>
          </a:r>
        </a:p>
      </dgm:t>
    </dgm:pt>
    <dgm:pt modelId="{882C4BDB-C798-4E2F-83B7-13FE7E5FD68D}" type="parTrans" cxnId="{798143B6-43F1-4AF1-BE12-7B2DEA26FF1F}">
      <dgm:prSet/>
      <dgm:spPr/>
      <dgm:t>
        <a:bodyPr/>
        <a:lstStyle/>
        <a:p>
          <a:endParaRPr lang="ru-RU"/>
        </a:p>
      </dgm:t>
    </dgm:pt>
    <dgm:pt modelId="{57A3DBA7-0B20-4B15-A003-436197402B73}" type="sibTrans" cxnId="{798143B6-43F1-4AF1-BE12-7B2DEA26FF1F}">
      <dgm:prSet/>
      <dgm:spPr/>
      <dgm:t>
        <a:bodyPr/>
        <a:lstStyle/>
        <a:p>
          <a:endParaRPr lang="ru-RU"/>
        </a:p>
      </dgm:t>
    </dgm:pt>
    <dgm:pt modelId="{AD91F59E-F208-4EE9-90EC-CB6600F1A096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2012 г.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7947 чел.</a:t>
          </a: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15 коллективов</a:t>
          </a:r>
        </a:p>
      </dgm:t>
    </dgm:pt>
    <dgm:pt modelId="{F6CAFAFF-39CC-4DD5-BDB7-01F7E50D6BAF}" type="parTrans" cxnId="{D36989A1-1345-4912-A92A-038B2C7DA5AD}">
      <dgm:prSet/>
      <dgm:spPr/>
      <dgm:t>
        <a:bodyPr/>
        <a:lstStyle/>
        <a:p>
          <a:endParaRPr lang="ru-RU"/>
        </a:p>
      </dgm:t>
    </dgm:pt>
    <dgm:pt modelId="{93F14839-59E4-4A5D-A530-F2FF89F8DBC5}" type="sibTrans" cxnId="{D36989A1-1345-4912-A92A-038B2C7DA5AD}">
      <dgm:prSet/>
      <dgm:spPr/>
      <dgm:t>
        <a:bodyPr/>
        <a:lstStyle/>
        <a:p>
          <a:endParaRPr lang="ru-RU"/>
        </a:p>
      </dgm:t>
    </dgm:pt>
    <dgm:pt modelId="{3F5CBA6D-9AC7-472C-BD2E-890D098A000E}">
      <dgm:prSet custT="1"/>
      <dgm:spPr/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 2013 г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000" dirty="0">
              <a:latin typeface="Arial Black" pitchFamily="34" charset="0"/>
            </a:rPr>
            <a:t>7154 </a:t>
          </a:r>
          <a:r>
            <a:rPr lang="ru-RU" sz="1000" dirty="0" smtClean="0">
              <a:latin typeface="Arial Black" pitchFamily="34" charset="0"/>
            </a:rPr>
            <a:t>чел.</a:t>
          </a:r>
          <a:endParaRPr lang="ru-RU" sz="1000" dirty="0">
            <a:latin typeface="Arial Black" pitchFamily="34" charset="0"/>
          </a:endParaRP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ru-RU" sz="1000" dirty="0" smtClean="0">
              <a:latin typeface="Arial Black" pitchFamily="34" charset="0"/>
            </a:rPr>
            <a:t>23 коллектива</a:t>
          </a:r>
          <a:r>
            <a:rPr lang="ru-RU" sz="1000" dirty="0">
              <a:latin typeface="Arial Black" pitchFamily="34" charset="0"/>
            </a:rPr>
            <a:t>.</a:t>
          </a:r>
        </a:p>
      </dgm:t>
    </dgm:pt>
    <dgm:pt modelId="{2A6DA9D4-6D1F-4FF6-B97F-68D9CECA68F8}" type="parTrans" cxnId="{D4DBC6CC-69BB-4DBB-A2F4-90D8688886CB}">
      <dgm:prSet/>
      <dgm:spPr/>
      <dgm:t>
        <a:bodyPr/>
        <a:lstStyle/>
        <a:p>
          <a:endParaRPr lang="ru-RU"/>
        </a:p>
      </dgm:t>
    </dgm:pt>
    <dgm:pt modelId="{7C5921FC-9D03-403F-9B88-9E0B406B24D1}" type="sibTrans" cxnId="{D4DBC6CC-69BB-4DBB-A2F4-90D8688886CB}">
      <dgm:prSet/>
      <dgm:spPr/>
      <dgm:t>
        <a:bodyPr/>
        <a:lstStyle/>
        <a:p>
          <a:endParaRPr lang="ru-RU"/>
        </a:p>
      </dgm:t>
    </dgm:pt>
    <dgm:pt modelId="{8B824F12-2E36-462F-B579-608141808116}" type="pres">
      <dgm:prSet presAssocID="{F6D9B6A9-DA8D-425F-B34C-04C381D7A8CE}" presName="arrowDiagram" presStyleCnt="0">
        <dgm:presLayoutVars>
          <dgm:chMax val="5"/>
          <dgm:dir/>
          <dgm:resizeHandles val="exact"/>
        </dgm:presLayoutVars>
      </dgm:prSet>
      <dgm:spPr/>
    </dgm:pt>
    <dgm:pt modelId="{B87A9F71-0CDA-426F-8698-9BDF700302D8}" type="pres">
      <dgm:prSet presAssocID="{F6D9B6A9-DA8D-425F-B34C-04C381D7A8CE}" presName="arrow" presStyleLbl="bgShp" presStyleIdx="0" presStyleCnt="1"/>
      <dgm:spPr>
        <a:solidFill>
          <a:srgbClr val="00B050"/>
        </a:solidFill>
      </dgm:spPr>
    </dgm:pt>
    <dgm:pt modelId="{7A8B1FC2-09DB-4AD3-B838-B0BF5CEC0CFE}" type="pres">
      <dgm:prSet presAssocID="{F6D9B6A9-DA8D-425F-B34C-04C381D7A8CE}" presName="arrowDiagram5" presStyleCnt="0"/>
      <dgm:spPr/>
    </dgm:pt>
    <dgm:pt modelId="{039846B5-31A5-4CD9-9814-351234C2617E}" type="pres">
      <dgm:prSet presAssocID="{D14F4B06-DCDB-4CF5-8233-EB83CC096D62}" presName="bullet5a" presStyleLbl="node1" presStyleIdx="0" presStyleCnt="5"/>
      <dgm:spPr/>
      <dgm:t>
        <a:bodyPr/>
        <a:lstStyle/>
        <a:p>
          <a:endParaRPr lang="ru-RU"/>
        </a:p>
      </dgm:t>
    </dgm:pt>
    <dgm:pt modelId="{431AC0E8-A92A-4F17-8EC6-EF6DDB73766B}" type="pres">
      <dgm:prSet presAssocID="{D14F4B06-DCDB-4CF5-8233-EB83CC096D62}" presName="textBox5a" presStyleLbl="revTx" presStyleIdx="0" presStyleCnt="5" custScaleX="1887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47F62E-FA57-4D81-AF87-FCF1F89AD408}" type="pres">
      <dgm:prSet presAssocID="{174D16E1-3746-4D7C-9DCD-A507EABF0A35}" presName="bullet5b" presStyleLbl="node1" presStyleIdx="1" presStyleCnt="5" custScaleX="110000" custScaleY="110000" custLinFactNeighborX="95157" custLinFactNeighborY="-28614"/>
      <dgm:spPr/>
    </dgm:pt>
    <dgm:pt modelId="{1D621848-F837-48EF-A44D-A00E6E6BF963}" type="pres">
      <dgm:prSet presAssocID="{174D16E1-3746-4D7C-9DCD-A507EABF0A35}" presName="textBox5b" presStyleLbl="revTx" presStyleIdx="1" presStyleCnt="5" custScaleX="154904" custScaleY="38206" custLinFactNeighborX="28841" custLinFactNeighborY="-20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20AE7-DF91-4C36-9ABC-C07EBFD26D29}" type="pres">
      <dgm:prSet presAssocID="{AD91F59E-F208-4EE9-90EC-CB6600F1A096}" presName="bullet5c" presStyleLbl="node1" presStyleIdx="2" presStyleCnt="5" custScaleX="110000" custScaleY="110000" custLinFactNeighborX="62745" custLinFactNeighborY="-21215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</dgm:pt>
    <dgm:pt modelId="{60DA96CE-7681-48F5-B39A-C4AACC5A6CBD}" type="pres">
      <dgm:prSet presAssocID="{AD91F59E-F208-4EE9-90EC-CB6600F1A096}" presName="textBox5c" presStyleLbl="revTx" presStyleIdx="2" presStyleCnt="5" custScaleX="131311" custScaleY="25507" custLinFactNeighborX="9155" custLinFactNeighborY="-215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250E80-7A9D-48CB-A7DC-85C3AD741822}" type="pres">
      <dgm:prSet presAssocID="{3F5CBA6D-9AC7-472C-BD2E-890D098A000E}" presName="bullet5d" presStyleLbl="node1" presStyleIdx="3" presStyleCnt="5" custLinFactX="27233" custLinFactNeighborX="100000" custLinFactNeighborY="-35144"/>
      <dgm:spPr/>
    </dgm:pt>
    <dgm:pt modelId="{81E97BCB-A416-4B26-ADBE-6AC899412719}" type="pres">
      <dgm:prSet presAssocID="{3F5CBA6D-9AC7-472C-BD2E-890D098A000E}" presName="textBox5d" presStyleLbl="revTx" presStyleIdx="3" presStyleCnt="5" custScaleX="123216" custScaleY="28040" custLinFactNeighborX="-3960" custLinFactNeighborY="-186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69B32-7FB0-4E63-8407-3A9044405F0A}" type="pres">
      <dgm:prSet presAssocID="{6E887A8F-FBE1-4EAA-8B97-535A9C187ED1}" presName="bullet5e" presStyleLbl="node1" presStyleIdx="4" presStyleCnt="5" custScaleX="515595" custScaleY="197724" custLinFactX="-362433" custLinFactNeighborX="-400000" custLinFactNeighborY="-57020"/>
      <dgm:spPr>
        <a:ln>
          <a:solidFill>
            <a:srgbClr val="00B050"/>
          </a:solidFill>
        </a:ln>
      </dgm:spPr>
    </dgm:pt>
    <dgm:pt modelId="{ABA04E24-D441-4007-A5DD-3361D5C06678}" type="pres">
      <dgm:prSet presAssocID="{6E887A8F-FBE1-4EAA-8B97-535A9C187ED1}" presName="textBox5e" presStyleLbl="revTx" presStyleIdx="4" presStyleCnt="5" custScaleX="137168" custScaleY="26404" custLinFactX="-154163" custLinFactNeighborX="-200000" custLinFactNeighborY="-60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376C01-9098-4319-9915-EAA479FADC46}" type="presOf" srcId="{6E887A8F-FBE1-4EAA-8B97-535A9C187ED1}" destId="{ABA04E24-D441-4007-A5DD-3361D5C06678}" srcOrd="0" destOrd="0" presId="urn:microsoft.com/office/officeart/2005/8/layout/arrow2"/>
    <dgm:cxn modelId="{718124AB-FBAE-4596-941A-D769671ADE7A}" type="presOf" srcId="{F6D9B6A9-DA8D-425F-B34C-04C381D7A8CE}" destId="{8B824F12-2E36-462F-B579-608141808116}" srcOrd="0" destOrd="0" presId="urn:microsoft.com/office/officeart/2005/8/layout/arrow2"/>
    <dgm:cxn modelId="{456226A8-F72A-4D5E-BF3D-9047374FED5C}" type="presOf" srcId="{3F5CBA6D-9AC7-472C-BD2E-890D098A000E}" destId="{81E97BCB-A416-4B26-ADBE-6AC899412719}" srcOrd="0" destOrd="0" presId="urn:microsoft.com/office/officeart/2005/8/layout/arrow2"/>
    <dgm:cxn modelId="{11D6FC3C-8A69-40C7-BC59-94A4E87FF7F0}" type="presOf" srcId="{D14F4B06-DCDB-4CF5-8233-EB83CC096D62}" destId="{431AC0E8-A92A-4F17-8EC6-EF6DDB73766B}" srcOrd="0" destOrd="0" presId="urn:microsoft.com/office/officeart/2005/8/layout/arrow2"/>
    <dgm:cxn modelId="{80F37A8F-9F8A-463B-A4C5-BC6CB1B5BCF1}" srcId="{F6D9B6A9-DA8D-425F-B34C-04C381D7A8CE}" destId="{6E887A8F-FBE1-4EAA-8B97-535A9C187ED1}" srcOrd="4" destOrd="0" parTransId="{9AD1509B-E577-4572-9143-12BB75C47416}" sibTransId="{8B1FD15A-0502-4A11-86AE-CD5939E89158}"/>
    <dgm:cxn modelId="{D4DBC6CC-69BB-4DBB-A2F4-90D8688886CB}" srcId="{F6D9B6A9-DA8D-425F-B34C-04C381D7A8CE}" destId="{3F5CBA6D-9AC7-472C-BD2E-890D098A000E}" srcOrd="3" destOrd="0" parTransId="{2A6DA9D4-6D1F-4FF6-B97F-68D9CECA68F8}" sibTransId="{7C5921FC-9D03-403F-9B88-9E0B406B24D1}"/>
    <dgm:cxn modelId="{798143B6-43F1-4AF1-BE12-7B2DEA26FF1F}" srcId="{F6D9B6A9-DA8D-425F-B34C-04C381D7A8CE}" destId="{174D16E1-3746-4D7C-9DCD-A507EABF0A35}" srcOrd="1" destOrd="0" parTransId="{882C4BDB-C798-4E2F-83B7-13FE7E5FD68D}" sibTransId="{57A3DBA7-0B20-4B15-A003-436197402B73}"/>
    <dgm:cxn modelId="{C7A60C7C-3A1F-4928-AA6A-259BC371897D}" type="presOf" srcId="{174D16E1-3746-4D7C-9DCD-A507EABF0A35}" destId="{1D621848-F837-48EF-A44D-A00E6E6BF963}" srcOrd="0" destOrd="0" presId="urn:microsoft.com/office/officeart/2005/8/layout/arrow2"/>
    <dgm:cxn modelId="{3D06C26E-CB26-4D1D-8AF5-52DF5DAB0453}" type="presOf" srcId="{AD91F59E-F208-4EE9-90EC-CB6600F1A096}" destId="{60DA96CE-7681-48F5-B39A-C4AACC5A6CBD}" srcOrd="0" destOrd="0" presId="urn:microsoft.com/office/officeart/2005/8/layout/arrow2"/>
    <dgm:cxn modelId="{868BB2D9-80C9-4C78-9E93-53B57CCC8BEA}" srcId="{F6D9B6A9-DA8D-425F-B34C-04C381D7A8CE}" destId="{D14F4B06-DCDB-4CF5-8233-EB83CC096D62}" srcOrd="0" destOrd="0" parTransId="{3E52AB38-79E1-4492-A64C-2C2CE3E78B47}" sibTransId="{52569C69-81B0-4AA8-9A84-A34E0C0CE7F1}"/>
    <dgm:cxn modelId="{D36989A1-1345-4912-A92A-038B2C7DA5AD}" srcId="{F6D9B6A9-DA8D-425F-B34C-04C381D7A8CE}" destId="{AD91F59E-F208-4EE9-90EC-CB6600F1A096}" srcOrd="2" destOrd="0" parTransId="{F6CAFAFF-39CC-4DD5-BDB7-01F7E50D6BAF}" sibTransId="{93F14839-59E4-4A5D-A530-F2FF89F8DBC5}"/>
    <dgm:cxn modelId="{DB9B1209-CA92-403F-8336-E3388D1661F0}" type="presParOf" srcId="{8B824F12-2E36-462F-B579-608141808116}" destId="{B87A9F71-0CDA-426F-8698-9BDF700302D8}" srcOrd="0" destOrd="0" presId="urn:microsoft.com/office/officeart/2005/8/layout/arrow2"/>
    <dgm:cxn modelId="{E68B6046-7B30-4E2A-B31D-88D74AA85846}" type="presParOf" srcId="{8B824F12-2E36-462F-B579-608141808116}" destId="{7A8B1FC2-09DB-4AD3-B838-B0BF5CEC0CFE}" srcOrd="1" destOrd="0" presId="urn:microsoft.com/office/officeart/2005/8/layout/arrow2"/>
    <dgm:cxn modelId="{9802D64A-FB7A-4745-A54E-9DE653E72DCC}" type="presParOf" srcId="{7A8B1FC2-09DB-4AD3-B838-B0BF5CEC0CFE}" destId="{039846B5-31A5-4CD9-9814-351234C2617E}" srcOrd="0" destOrd="0" presId="urn:microsoft.com/office/officeart/2005/8/layout/arrow2"/>
    <dgm:cxn modelId="{512E098D-6E9A-42C7-984D-2FEA4325FFE2}" type="presParOf" srcId="{7A8B1FC2-09DB-4AD3-B838-B0BF5CEC0CFE}" destId="{431AC0E8-A92A-4F17-8EC6-EF6DDB73766B}" srcOrd="1" destOrd="0" presId="urn:microsoft.com/office/officeart/2005/8/layout/arrow2"/>
    <dgm:cxn modelId="{717A4BE3-D9F5-47E1-B9BD-9BD324E48978}" type="presParOf" srcId="{7A8B1FC2-09DB-4AD3-B838-B0BF5CEC0CFE}" destId="{3447F62E-FA57-4D81-AF87-FCF1F89AD408}" srcOrd="2" destOrd="0" presId="urn:microsoft.com/office/officeart/2005/8/layout/arrow2"/>
    <dgm:cxn modelId="{FFDA47B9-437E-43AD-8CD4-2E1948B22414}" type="presParOf" srcId="{7A8B1FC2-09DB-4AD3-B838-B0BF5CEC0CFE}" destId="{1D621848-F837-48EF-A44D-A00E6E6BF963}" srcOrd="3" destOrd="0" presId="urn:microsoft.com/office/officeart/2005/8/layout/arrow2"/>
    <dgm:cxn modelId="{94556C9D-519C-4ECA-AEA1-8BBE9687E5F4}" type="presParOf" srcId="{7A8B1FC2-09DB-4AD3-B838-B0BF5CEC0CFE}" destId="{C3E20AE7-DF91-4C36-9ABC-C07EBFD26D29}" srcOrd="4" destOrd="0" presId="urn:microsoft.com/office/officeart/2005/8/layout/arrow2"/>
    <dgm:cxn modelId="{0FBFB41E-2053-448F-9CA1-164494A3F08E}" type="presParOf" srcId="{7A8B1FC2-09DB-4AD3-B838-B0BF5CEC0CFE}" destId="{60DA96CE-7681-48F5-B39A-C4AACC5A6CBD}" srcOrd="5" destOrd="0" presId="urn:microsoft.com/office/officeart/2005/8/layout/arrow2"/>
    <dgm:cxn modelId="{0186C8EC-2D57-4024-88FB-4C1B19A17042}" type="presParOf" srcId="{7A8B1FC2-09DB-4AD3-B838-B0BF5CEC0CFE}" destId="{E5250E80-7A9D-48CB-A7DC-85C3AD741822}" srcOrd="6" destOrd="0" presId="urn:microsoft.com/office/officeart/2005/8/layout/arrow2"/>
    <dgm:cxn modelId="{3D1D41C9-E7CC-4B04-92AF-F10CFC56DAD5}" type="presParOf" srcId="{7A8B1FC2-09DB-4AD3-B838-B0BF5CEC0CFE}" destId="{81E97BCB-A416-4B26-ADBE-6AC899412719}" srcOrd="7" destOrd="0" presId="urn:microsoft.com/office/officeart/2005/8/layout/arrow2"/>
    <dgm:cxn modelId="{17EA50DB-302F-4421-AB5E-C3EF7A7DFC3A}" type="presParOf" srcId="{7A8B1FC2-09DB-4AD3-B838-B0BF5CEC0CFE}" destId="{F9A69B32-7FB0-4E63-8407-3A9044405F0A}" srcOrd="8" destOrd="0" presId="urn:microsoft.com/office/officeart/2005/8/layout/arrow2"/>
    <dgm:cxn modelId="{DE870F1F-54BD-48F5-A6B6-FAA536B48765}" type="presParOf" srcId="{7A8B1FC2-09DB-4AD3-B838-B0BF5CEC0CFE}" destId="{ABA04E24-D441-4007-A5DD-3361D5C06678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39DAC2-5845-4871-80E3-A8C876326EFB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CAF059-37F4-4E43-87C7-137E97D17D55}">
      <dgm:prSet phldrT="[Текст]" custT="1"/>
      <dgm:spPr>
        <a:solidFill>
          <a:srgbClr val="FFB9B9">
            <a:alpha val="49804"/>
          </a:srgbClr>
        </a:solidFill>
        <a:ln>
          <a:solidFill>
            <a:srgbClr val="6600FF"/>
          </a:solidFill>
        </a:ln>
        <a:scene3d>
          <a:camera prst="obliqueTopRight"/>
          <a:lightRig rig="threePt" dir="t"/>
        </a:scene3d>
      </dgm:spPr>
      <dgm:t>
        <a:bodyPr/>
        <a:lstStyle/>
        <a:p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Долгосрочный </a:t>
          </a:r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межведомственный </a:t>
          </a:r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проект</a:t>
          </a:r>
        </a:p>
        <a:p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1400" i="1" dirty="0">
              <a:solidFill>
                <a:srgbClr val="002060"/>
              </a:solidFill>
              <a:latin typeface="Arial Black" pitchFamily="34" charset="0"/>
            </a:rPr>
            <a:t>«ФОРМУЛА ЗДОРОВЬЯ-ФОРМУЛА УСПЕХА</a:t>
          </a:r>
          <a:r>
            <a:rPr lang="ru-RU" sz="1400" i="1" dirty="0" smtClean="0">
              <a:solidFill>
                <a:srgbClr val="002060"/>
              </a:solidFill>
              <a:latin typeface="Arial Black" pitchFamily="34" charset="0"/>
            </a:rPr>
            <a:t>»</a:t>
          </a:r>
        </a:p>
        <a:p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в рамках федеральной программы </a:t>
          </a:r>
          <a:endParaRPr lang="ru-RU" sz="1400" dirty="0" smtClean="0">
            <a:solidFill>
              <a:srgbClr val="002060"/>
            </a:solidFill>
            <a:latin typeface="Arial Black" pitchFamily="34" charset="0"/>
          </a:endParaRPr>
        </a:p>
        <a:p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«</a:t>
          </a:r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ЗДОРОВАЯ РОССИЯ</a:t>
          </a:r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».</a:t>
          </a:r>
          <a:r>
            <a:rPr lang="ru-RU" sz="1400" b="1" dirty="0" smtClean="0">
              <a:solidFill>
                <a:srgbClr val="002060"/>
              </a:solidFill>
              <a:latin typeface="Arial Black" pitchFamily="34" charset="0"/>
            </a:rPr>
            <a:t> </a:t>
          </a:r>
          <a:endParaRPr lang="ru-RU" sz="1400" dirty="0">
            <a:solidFill>
              <a:srgbClr val="002060"/>
            </a:solidFill>
            <a:latin typeface="Arial Black" pitchFamily="34" charset="0"/>
          </a:endParaRPr>
        </a:p>
      </dgm:t>
    </dgm:pt>
    <dgm:pt modelId="{6D83E5B0-B874-4DFE-B912-0EB2BC79F5C4}" type="parTrans" cxnId="{A2219631-A668-4E11-9DBA-126CCC3DFFD0}">
      <dgm:prSet/>
      <dgm:spPr/>
      <dgm:t>
        <a:bodyPr/>
        <a:lstStyle/>
        <a:p>
          <a:endParaRPr lang="ru-RU"/>
        </a:p>
      </dgm:t>
    </dgm:pt>
    <dgm:pt modelId="{F4D97A4B-F273-4D15-A836-8F8D3CEFDCEC}" type="sibTrans" cxnId="{A2219631-A668-4E11-9DBA-126CCC3DFFD0}">
      <dgm:prSet/>
      <dgm:spPr/>
      <dgm:t>
        <a:bodyPr/>
        <a:lstStyle/>
        <a:p>
          <a:endParaRPr lang="ru-RU"/>
        </a:p>
      </dgm:t>
    </dgm:pt>
    <dgm:pt modelId="{95BF07F6-0154-4A84-8BC4-E431E714490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  <a:ln/>
      </dgm:spPr>
      <dgm:t>
        <a:bodyPr/>
        <a:lstStyle/>
        <a:p>
          <a:r>
            <a:rPr lang="ru-RU" sz="1400" dirty="0">
              <a:solidFill>
                <a:srgbClr val="002060"/>
              </a:solidFill>
              <a:effectLst/>
              <a:latin typeface="Arial Black" pitchFamily="34" charset="0"/>
            </a:rPr>
            <a:t>по инициативе Департамента Смоленской области по здравоохранению </a:t>
          </a:r>
        </a:p>
      </dgm:t>
    </dgm:pt>
    <dgm:pt modelId="{09D89F49-715F-4C36-BEF5-BBDC9487DB70}" type="parTrans" cxnId="{611E1569-CDCE-4FD7-82A5-2059A473C011}">
      <dgm:prSet/>
      <dgm:spPr/>
      <dgm:t>
        <a:bodyPr/>
        <a:lstStyle/>
        <a:p>
          <a:endParaRPr lang="ru-RU"/>
        </a:p>
      </dgm:t>
    </dgm:pt>
    <dgm:pt modelId="{73F43996-792B-40B4-BD99-3EE0368AC622}" type="sibTrans" cxnId="{611E1569-CDCE-4FD7-82A5-2059A473C011}">
      <dgm:prSet/>
      <dgm:spPr/>
      <dgm:t>
        <a:bodyPr/>
        <a:lstStyle/>
        <a:p>
          <a:endParaRPr lang="ru-RU"/>
        </a:p>
      </dgm:t>
    </dgm:pt>
    <dgm:pt modelId="{DDB88659-8186-4235-9F63-1742275670D7}">
      <dgm:prSet phldrT="[Текст]" custT="1"/>
      <dgm:spPr>
        <a:solidFill>
          <a:srgbClr val="BDFFDB">
            <a:alpha val="49804"/>
          </a:srgbClr>
        </a:solidFill>
        <a:ln>
          <a:solidFill>
            <a:srgbClr val="6600FF"/>
          </a:solidFill>
        </a:ln>
      </dgm:spPr>
      <dgm:t>
        <a:bodyPr/>
        <a:lstStyle/>
        <a:p>
          <a:r>
            <a:rPr lang="ru-RU" sz="1200" b="1" u="sng" dirty="0">
              <a:solidFill>
                <a:srgbClr val="002060"/>
              </a:solidFill>
              <a:latin typeface="Arial Black" pitchFamily="34" charset="0"/>
            </a:rPr>
            <a:t>Участники:</a:t>
          </a:r>
          <a:endParaRPr lang="ru-RU" sz="1200" dirty="0">
            <a:solidFill>
              <a:srgbClr val="002060"/>
            </a:solidFill>
            <a:latin typeface="Arial Black" pitchFamily="34" charset="0"/>
          </a:endParaRPr>
        </a:p>
        <a:p>
          <a:r>
            <a:rPr lang="ru-RU" sz="1200" dirty="0">
              <a:solidFill>
                <a:srgbClr val="002060"/>
              </a:solidFill>
              <a:latin typeface="Arial Black" pitchFamily="34" charset="0"/>
            </a:rPr>
            <a:t>Специалисты областного центра здоровья и центра медицинской профилактики ОГАУЗ «Смоленский областной врачебно-физкультурный диспансер», </a:t>
          </a:r>
          <a:r>
            <a:rPr lang="ru-RU" sz="1200" dirty="0" smtClean="0">
              <a:solidFill>
                <a:srgbClr val="002060"/>
              </a:solidFill>
              <a:latin typeface="Arial Black" pitchFamily="34" charset="0"/>
            </a:rPr>
            <a:t>Департамент </a:t>
          </a:r>
          <a:r>
            <a:rPr lang="ru-RU" sz="1200" dirty="0">
              <a:solidFill>
                <a:srgbClr val="002060"/>
              </a:solidFill>
              <a:latin typeface="Arial Black" pitchFamily="34" charset="0"/>
            </a:rPr>
            <a:t>Смоленской области по здравоохранению</a:t>
          </a:r>
        </a:p>
      </dgm:t>
    </dgm:pt>
    <dgm:pt modelId="{29A25BE7-6503-4E4A-91A5-A3D6A8DD670B}" type="parTrans" cxnId="{5799C5A3-3815-44F2-8826-E7FF3C5EE6A1}">
      <dgm:prSet/>
      <dgm:spPr/>
      <dgm:t>
        <a:bodyPr/>
        <a:lstStyle/>
        <a:p>
          <a:endParaRPr lang="ru-RU"/>
        </a:p>
      </dgm:t>
    </dgm:pt>
    <dgm:pt modelId="{2D78411B-9A06-4E5B-9D2D-6F3CA119CB52}" type="sibTrans" cxnId="{5799C5A3-3815-44F2-8826-E7FF3C5EE6A1}">
      <dgm:prSet/>
      <dgm:spPr/>
      <dgm:t>
        <a:bodyPr/>
        <a:lstStyle/>
        <a:p>
          <a:endParaRPr lang="ru-RU"/>
        </a:p>
      </dgm:t>
    </dgm:pt>
    <dgm:pt modelId="{B64E2179-4E90-42C7-8EA3-7874024BD43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  <a:ln/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при поддержке Департамента Смоленской области по образованию, науке и делам молодежи</a:t>
          </a:r>
        </a:p>
      </dgm:t>
    </dgm:pt>
    <dgm:pt modelId="{234D317C-9148-4164-B4E7-0B4D76238FDA}" type="parTrans" cxnId="{D5B13D80-214B-4356-BB18-DDD594237A75}">
      <dgm:prSet/>
      <dgm:spPr/>
      <dgm:t>
        <a:bodyPr/>
        <a:lstStyle/>
        <a:p>
          <a:endParaRPr lang="ru-RU"/>
        </a:p>
      </dgm:t>
    </dgm:pt>
    <dgm:pt modelId="{01B7673A-4998-4527-B870-9BA085DE925C}" type="sibTrans" cxnId="{D5B13D80-214B-4356-BB18-DDD594237A75}">
      <dgm:prSet/>
      <dgm:spPr/>
      <dgm:t>
        <a:bodyPr/>
        <a:lstStyle/>
        <a:p>
          <a:endParaRPr lang="ru-RU"/>
        </a:p>
      </dgm:t>
    </dgm:pt>
    <dgm:pt modelId="{3EC79797-AC90-4DCF-A0BC-303F7248297E}">
      <dgm:prSet phldrT="[Текст]" custT="1"/>
      <dgm:spPr>
        <a:solidFill>
          <a:srgbClr val="BDFFDB">
            <a:alpha val="50000"/>
          </a:srgbClr>
        </a:solidFill>
        <a:ln>
          <a:solidFill>
            <a:srgbClr val="6600FF"/>
          </a:solidFill>
        </a:ln>
      </dgm:spPr>
      <dgm:t>
        <a:bodyPr/>
        <a:lstStyle/>
        <a:p>
          <a:r>
            <a:rPr lang="ru-RU" sz="1400" b="1" u="sng" dirty="0">
              <a:solidFill>
                <a:srgbClr val="002060"/>
              </a:solidFill>
              <a:latin typeface="Arial Black" pitchFamily="34" charset="0"/>
            </a:rPr>
            <a:t>Участники:</a:t>
          </a:r>
          <a:endParaRPr lang="ru-RU" sz="1400" dirty="0">
            <a:solidFill>
              <a:srgbClr val="002060"/>
            </a:solidFill>
            <a:latin typeface="Arial Black" pitchFamily="34" charset="0"/>
          </a:endParaRPr>
        </a:p>
        <a:p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Администрация, профессорско-преподавательский состав и студенты </a:t>
          </a:r>
          <a:r>
            <a:rPr lang="ru-RU" sz="1400" dirty="0" smtClean="0">
              <a:solidFill>
                <a:srgbClr val="002060"/>
              </a:solidFill>
              <a:latin typeface="Arial Black" pitchFamily="34" charset="0"/>
            </a:rPr>
            <a:t>учебных заведений, </a:t>
          </a:r>
          <a:r>
            <a:rPr lang="ru-RU" sz="1400" dirty="0">
              <a:solidFill>
                <a:srgbClr val="002060"/>
              </a:solidFill>
              <a:latin typeface="Arial Black" pitchFamily="34" charset="0"/>
            </a:rPr>
            <a:t>Департамент Смоленской области по образованию.</a:t>
          </a:r>
        </a:p>
      </dgm:t>
    </dgm:pt>
    <dgm:pt modelId="{ADB96E0F-B63A-49F8-AA9D-AFAA5B742183}" type="parTrans" cxnId="{8BE52295-6086-4461-AA16-C7A679519C14}">
      <dgm:prSet/>
      <dgm:spPr/>
      <dgm:t>
        <a:bodyPr/>
        <a:lstStyle/>
        <a:p>
          <a:endParaRPr lang="ru-RU"/>
        </a:p>
      </dgm:t>
    </dgm:pt>
    <dgm:pt modelId="{043BE1F2-1E64-4702-934A-F8E8C2AC2835}" type="sibTrans" cxnId="{8BE52295-6086-4461-AA16-C7A679519C14}">
      <dgm:prSet/>
      <dgm:spPr/>
      <dgm:t>
        <a:bodyPr/>
        <a:lstStyle/>
        <a:p>
          <a:endParaRPr lang="ru-RU"/>
        </a:p>
      </dgm:t>
    </dgm:pt>
    <dgm:pt modelId="{2DA0A4C9-6D89-49C9-8398-FDBB811E4D37}">
      <dgm:prSet/>
      <dgm:spPr/>
      <dgm:t>
        <a:bodyPr/>
        <a:lstStyle/>
        <a:p>
          <a:endParaRPr lang="ru-RU" dirty="0"/>
        </a:p>
      </dgm:t>
    </dgm:pt>
    <dgm:pt modelId="{384DE2EA-DEC9-4597-A8A8-E1D56BB0C1A1}" type="parTrans" cxnId="{98A78A03-7A12-4547-8A89-E780E14A6BA6}">
      <dgm:prSet/>
      <dgm:spPr/>
      <dgm:t>
        <a:bodyPr/>
        <a:lstStyle/>
        <a:p>
          <a:endParaRPr lang="ru-RU"/>
        </a:p>
      </dgm:t>
    </dgm:pt>
    <dgm:pt modelId="{23946718-56E5-4E7D-8C79-A5071D45429E}" type="sibTrans" cxnId="{98A78A03-7A12-4547-8A89-E780E14A6BA6}">
      <dgm:prSet/>
      <dgm:spPr/>
      <dgm:t>
        <a:bodyPr/>
        <a:lstStyle/>
        <a:p>
          <a:endParaRPr lang="ru-RU"/>
        </a:p>
      </dgm:t>
    </dgm:pt>
    <dgm:pt modelId="{90D47A9C-50C9-4B9F-B724-317C243F3039}" type="pres">
      <dgm:prSet presAssocID="{D339DAC2-5845-4871-80E3-A8C876326EF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5C914C-95B2-4AB6-8EF4-FEE2DE653E07}" type="pres">
      <dgm:prSet presAssocID="{D339DAC2-5845-4871-80E3-A8C876326EFB}" presName="radial" presStyleCnt="0">
        <dgm:presLayoutVars>
          <dgm:animLvl val="ctr"/>
        </dgm:presLayoutVars>
      </dgm:prSet>
      <dgm:spPr/>
      <dgm:t>
        <a:bodyPr/>
        <a:lstStyle/>
        <a:p>
          <a:endParaRPr lang="ru-RU"/>
        </a:p>
      </dgm:t>
    </dgm:pt>
    <dgm:pt modelId="{5455FAC4-F93D-4541-9D00-6A9A420DD773}" type="pres">
      <dgm:prSet presAssocID="{6ACAF059-37F4-4E43-87C7-137E97D17D55}" presName="centerShape" presStyleLbl="vennNode1" presStyleIdx="0" presStyleCnt="5" custScaleX="112336" custScaleY="83853"/>
      <dgm:spPr/>
      <dgm:t>
        <a:bodyPr/>
        <a:lstStyle/>
        <a:p>
          <a:endParaRPr lang="ru-RU"/>
        </a:p>
      </dgm:t>
    </dgm:pt>
    <dgm:pt modelId="{7AAFC16D-F667-4F1E-8310-19B3CA487984}" type="pres">
      <dgm:prSet presAssocID="{95BF07F6-0154-4A84-8BC4-E431E7144909}" presName="node" presStyleLbl="vennNode1" presStyleIdx="1" presStyleCnt="5" custScaleX="134197" custScaleY="106390" custRadScaleRad="117161" custRadScaleInc="-620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0DD1FF-1741-4D4A-8321-98FCA6759445}" type="pres">
      <dgm:prSet presAssocID="{DDB88659-8186-4235-9F63-1742275670D7}" presName="node" presStyleLbl="vennNode1" presStyleIdx="2" presStyleCnt="5" custScaleX="200197" custScaleY="161895" custRadScaleRad="145477" custRadScaleInc="38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970AC-70A5-41E9-B228-D01EEFA41E85}" type="pres">
      <dgm:prSet presAssocID="{B64E2179-4E90-42C7-8EA3-7874024BD439}" presName="node" presStyleLbl="vennNode1" presStyleIdx="3" presStyleCnt="5" custScaleX="155800" custScaleY="125808" custRadScaleRad="127707" custRadScaleInc="59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D13317-B8DC-4324-BFEC-201045A8C82F}" type="pres">
      <dgm:prSet presAssocID="{3EC79797-AC90-4DCF-A0BC-303F7248297E}" presName="node" presStyleLbl="vennNode1" presStyleIdx="4" presStyleCnt="5" custScaleX="183659" custScaleY="167928" custRadScaleRad="139905" custRadScaleInc="1645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219631-A668-4E11-9DBA-126CCC3DFFD0}" srcId="{D339DAC2-5845-4871-80E3-A8C876326EFB}" destId="{6ACAF059-37F4-4E43-87C7-137E97D17D55}" srcOrd="0" destOrd="0" parTransId="{6D83E5B0-B874-4DFE-B912-0EB2BC79F5C4}" sibTransId="{F4D97A4B-F273-4D15-A836-8F8D3CEFDCEC}"/>
    <dgm:cxn modelId="{11F52407-6907-4B20-B4DB-6114A0ACA1A0}" type="presOf" srcId="{95BF07F6-0154-4A84-8BC4-E431E7144909}" destId="{7AAFC16D-F667-4F1E-8310-19B3CA487984}" srcOrd="0" destOrd="0" presId="urn:microsoft.com/office/officeart/2005/8/layout/radial3"/>
    <dgm:cxn modelId="{CBBDCC7C-9625-4473-9A6B-DA3AF690BD3F}" type="presOf" srcId="{3EC79797-AC90-4DCF-A0BC-303F7248297E}" destId="{A6D13317-B8DC-4324-BFEC-201045A8C82F}" srcOrd="0" destOrd="0" presId="urn:microsoft.com/office/officeart/2005/8/layout/radial3"/>
    <dgm:cxn modelId="{611E1569-CDCE-4FD7-82A5-2059A473C011}" srcId="{6ACAF059-37F4-4E43-87C7-137E97D17D55}" destId="{95BF07F6-0154-4A84-8BC4-E431E7144909}" srcOrd="0" destOrd="0" parTransId="{09D89F49-715F-4C36-BEF5-BBDC9487DB70}" sibTransId="{73F43996-792B-40B4-BD99-3EE0368AC622}"/>
    <dgm:cxn modelId="{ADC438A4-52CB-415D-8721-C893761077E3}" type="presOf" srcId="{6ACAF059-37F4-4E43-87C7-137E97D17D55}" destId="{5455FAC4-F93D-4541-9D00-6A9A420DD773}" srcOrd="0" destOrd="0" presId="urn:microsoft.com/office/officeart/2005/8/layout/radial3"/>
    <dgm:cxn modelId="{8BE52295-6086-4461-AA16-C7A679519C14}" srcId="{6ACAF059-37F4-4E43-87C7-137E97D17D55}" destId="{3EC79797-AC90-4DCF-A0BC-303F7248297E}" srcOrd="3" destOrd="0" parTransId="{ADB96E0F-B63A-49F8-AA9D-AFAA5B742183}" sibTransId="{043BE1F2-1E64-4702-934A-F8E8C2AC2835}"/>
    <dgm:cxn modelId="{E5E271E3-19AD-45B2-946F-09357EC96166}" type="presOf" srcId="{DDB88659-8186-4235-9F63-1742275670D7}" destId="{7E0DD1FF-1741-4D4A-8321-98FCA6759445}" srcOrd="0" destOrd="0" presId="urn:microsoft.com/office/officeart/2005/8/layout/radial3"/>
    <dgm:cxn modelId="{3D9F8CEF-A7BE-4806-A8B3-B116BE70BF57}" type="presOf" srcId="{B64E2179-4E90-42C7-8EA3-7874024BD439}" destId="{952970AC-70A5-41E9-B228-D01EEFA41E85}" srcOrd="0" destOrd="0" presId="urn:microsoft.com/office/officeart/2005/8/layout/radial3"/>
    <dgm:cxn modelId="{5799C5A3-3815-44F2-8826-E7FF3C5EE6A1}" srcId="{6ACAF059-37F4-4E43-87C7-137E97D17D55}" destId="{DDB88659-8186-4235-9F63-1742275670D7}" srcOrd="1" destOrd="0" parTransId="{29A25BE7-6503-4E4A-91A5-A3D6A8DD670B}" sibTransId="{2D78411B-9A06-4E5B-9D2D-6F3CA119CB52}"/>
    <dgm:cxn modelId="{0555A670-BD29-481F-A5DB-3EB858470D6B}" type="presOf" srcId="{D339DAC2-5845-4871-80E3-A8C876326EFB}" destId="{90D47A9C-50C9-4B9F-B724-317C243F3039}" srcOrd="0" destOrd="0" presId="urn:microsoft.com/office/officeart/2005/8/layout/radial3"/>
    <dgm:cxn modelId="{98A78A03-7A12-4547-8A89-E780E14A6BA6}" srcId="{D339DAC2-5845-4871-80E3-A8C876326EFB}" destId="{2DA0A4C9-6D89-49C9-8398-FDBB811E4D37}" srcOrd="1" destOrd="0" parTransId="{384DE2EA-DEC9-4597-A8A8-E1D56BB0C1A1}" sibTransId="{23946718-56E5-4E7D-8C79-A5071D45429E}"/>
    <dgm:cxn modelId="{D5B13D80-214B-4356-BB18-DDD594237A75}" srcId="{6ACAF059-37F4-4E43-87C7-137E97D17D55}" destId="{B64E2179-4E90-42C7-8EA3-7874024BD439}" srcOrd="2" destOrd="0" parTransId="{234D317C-9148-4164-B4E7-0B4D76238FDA}" sibTransId="{01B7673A-4998-4527-B870-9BA085DE925C}"/>
    <dgm:cxn modelId="{0FAFA7FB-E5AD-419B-9C48-74C99AD86A4C}" type="presParOf" srcId="{90D47A9C-50C9-4B9F-B724-317C243F3039}" destId="{A05C914C-95B2-4AB6-8EF4-FEE2DE653E07}" srcOrd="0" destOrd="0" presId="urn:microsoft.com/office/officeart/2005/8/layout/radial3"/>
    <dgm:cxn modelId="{239A3E11-E5F9-4DE4-944F-5362C42CA243}" type="presParOf" srcId="{A05C914C-95B2-4AB6-8EF4-FEE2DE653E07}" destId="{5455FAC4-F93D-4541-9D00-6A9A420DD773}" srcOrd="0" destOrd="0" presId="urn:microsoft.com/office/officeart/2005/8/layout/radial3"/>
    <dgm:cxn modelId="{7EB2BBCD-A876-49E7-AF74-F433EFE3F309}" type="presParOf" srcId="{A05C914C-95B2-4AB6-8EF4-FEE2DE653E07}" destId="{7AAFC16D-F667-4F1E-8310-19B3CA487984}" srcOrd="1" destOrd="0" presId="urn:microsoft.com/office/officeart/2005/8/layout/radial3"/>
    <dgm:cxn modelId="{680DADE6-1F93-4C98-971F-06A289F545E7}" type="presParOf" srcId="{A05C914C-95B2-4AB6-8EF4-FEE2DE653E07}" destId="{7E0DD1FF-1741-4D4A-8321-98FCA6759445}" srcOrd="2" destOrd="0" presId="urn:microsoft.com/office/officeart/2005/8/layout/radial3"/>
    <dgm:cxn modelId="{D4F41441-5053-41A2-963A-5B61882262DC}" type="presParOf" srcId="{A05C914C-95B2-4AB6-8EF4-FEE2DE653E07}" destId="{952970AC-70A5-41E9-B228-D01EEFA41E85}" srcOrd="3" destOrd="0" presId="urn:microsoft.com/office/officeart/2005/8/layout/radial3"/>
    <dgm:cxn modelId="{466C2DCA-FA2E-4154-BBA1-0A4D811AAB75}" type="presParOf" srcId="{A05C914C-95B2-4AB6-8EF4-FEE2DE653E07}" destId="{A6D13317-B8DC-4324-BFEC-201045A8C82F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6B2E03-9FB9-40A7-92B6-C170369AA9B8}" type="doc">
      <dgm:prSet loTypeId="urn:microsoft.com/office/officeart/2005/8/layout/target3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1E2CBD-D5F9-4C93-8505-FD93A0FB9785}">
      <dgm:prSet phldrT="[Текст]" custT="1"/>
      <dgm:spPr>
        <a:solidFill>
          <a:schemeClr val="bg2"/>
        </a:solidFill>
        <a:ln>
          <a:solidFill>
            <a:srgbClr val="C00000"/>
          </a:solidFill>
        </a:ln>
      </dgm:spPr>
      <dgm:t>
        <a:bodyPr/>
        <a:lstStyle/>
        <a:p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доступностью и организацией проведения </a:t>
          </a:r>
          <a:r>
            <a:rPr kumimoji="0" lang="ru-RU" sz="2400" b="1" i="0" u="none" strike="noStrike" cap="none" normalizeH="0" baseline="0" dirty="0" err="1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скринингового</a:t>
          </a: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тестирования</a:t>
          </a:r>
          <a:endParaRPr lang="ru-RU" sz="2400" b="1" dirty="0">
            <a:solidFill>
              <a:srgbClr val="C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9FC175-D84D-4158-990E-927E2A5A1A78}" type="parTrans" cxnId="{D79D38DD-C0E8-46F2-B3CC-669A62C7032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5B72D57-0214-4A4D-809B-64B0235A6F0D}" type="sibTrans" cxnId="{D79D38DD-C0E8-46F2-B3CC-669A62C7032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9A34B49-5029-4396-892E-8A24654A646E}">
      <dgm:prSet phldrT="[Текст]" custT="1"/>
      <dgm:spPr>
        <a:solidFill>
          <a:schemeClr val="bg2"/>
        </a:solidFill>
        <a:ln>
          <a:solidFill>
            <a:srgbClr val="7030A0"/>
          </a:solidFill>
        </a:ln>
      </dgm:spPr>
      <dgm:t>
        <a:bodyPr/>
        <a:lstStyle/>
        <a:p>
          <a:pPr rtl="0"/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rgbClr val="4A206A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материально-техническим оснащением ЦЗ</a:t>
          </a:r>
          <a:endParaRPr lang="ru-RU" sz="2400" b="1" dirty="0">
            <a:solidFill>
              <a:srgbClr val="4A206A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FD2DE6F-FF29-412E-B82D-813381870B44}" type="parTrans" cxnId="{FCC04C7A-236A-448C-ACB1-9166A2B3B61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8EFDFD-2C29-46B7-B4B0-58048E866711}" type="sibTrans" cxnId="{FCC04C7A-236A-448C-ACB1-9166A2B3B61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5886479-AF81-4E4D-B2D6-4D8188FEA527}">
      <dgm:prSet phldrT="[Текст]" custT="1"/>
      <dgm:spPr>
        <a:solidFill>
          <a:schemeClr val="bg2"/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rgbClr val="002846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результатами, проведенного обследования</a:t>
          </a:r>
          <a:endParaRPr lang="ru-RU" sz="2400" b="1" i="0" dirty="0">
            <a:solidFill>
              <a:srgbClr val="002846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6D894D-097D-4405-8359-9FD3A21DB737}" type="parTrans" cxnId="{8F593E65-47DC-44F3-8597-D2CB31A1F90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04277D-810D-4F4B-B0A6-2D14A0B7A541}" type="sibTrans" cxnId="{8F593E65-47DC-44F3-8597-D2CB31A1F90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27E0DD3-3808-40DF-8212-9D00088C9987}">
      <dgm:prSet custT="1"/>
      <dgm:spPr>
        <a:solidFill>
          <a:schemeClr val="bg2"/>
        </a:solidFill>
        <a:ln>
          <a:solidFill>
            <a:srgbClr val="00B050"/>
          </a:solidFill>
        </a:ln>
      </dgm:spPr>
      <dgm:t>
        <a:bodyPr/>
        <a:lstStyle/>
        <a:p>
          <a:pPr rtl="0"/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rgbClr val="005024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отношением со стороны медицинских работников</a:t>
          </a:r>
          <a:endParaRPr kumimoji="0" lang="ru-RU" sz="2400" b="1" i="0" u="none" strike="noStrike" cap="none" normalizeH="0" baseline="0" dirty="0" smtClean="0">
            <a:ln>
              <a:noFill/>
            </a:ln>
            <a:solidFill>
              <a:srgbClr val="005024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966461-830A-41EA-99B3-813942C8D8FF}" type="parTrans" cxnId="{70D2B24D-B726-42CC-AAC0-4B6B5EF8B08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04EF1E-7559-4E6D-A2CA-47A401316665}" type="sibTrans" cxnId="{70D2B24D-B726-42CC-AAC0-4B6B5EF8B08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73E7C7-7E09-42FE-8185-7D8D586792DD}" type="pres">
      <dgm:prSet presAssocID="{676B2E03-9FB9-40A7-92B6-C170369AA9B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DF081E2-4902-4D5B-BD6F-99D118FB5391}" type="pres">
      <dgm:prSet presAssocID="{B41E2CBD-D5F9-4C93-8505-FD93A0FB9785}" presName="circle1" presStyleLbl="node1" presStyleIdx="0" presStyleCnt="4" custScaleY="100756"/>
      <dgm:spPr>
        <a:solidFill>
          <a:srgbClr val="C00000"/>
        </a:solidFill>
      </dgm:spPr>
    </dgm:pt>
    <dgm:pt modelId="{DCA63AF6-2027-401C-9426-34E90BA66D5D}" type="pres">
      <dgm:prSet presAssocID="{B41E2CBD-D5F9-4C93-8505-FD93A0FB9785}" presName="space" presStyleCnt="0"/>
      <dgm:spPr/>
    </dgm:pt>
    <dgm:pt modelId="{03412AF8-E75E-4C26-86F6-6139EA675C48}" type="pres">
      <dgm:prSet presAssocID="{B41E2CBD-D5F9-4C93-8505-FD93A0FB9785}" presName="rect1" presStyleLbl="alignAcc1" presStyleIdx="0" presStyleCnt="4" custScaleY="103938" custLinFactNeighborX="-116" custLinFactNeighborY="2751"/>
      <dgm:spPr/>
      <dgm:t>
        <a:bodyPr/>
        <a:lstStyle/>
        <a:p>
          <a:endParaRPr lang="ru-RU"/>
        </a:p>
      </dgm:t>
    </dgm:pt>
    <dgm:pt modelId="{E21AE6C0-F7C4-4E50-AC0C-FAE625D514BF}" type="pres">
      <dgm:prSet presAssocID="{D9A34B49-5029-4396-892E-8A24654A646E}" presName="vertSpace2" presStyleLbl="node1" presStyleIdx="0" presStyleCnt="4"/>
      <dgm:spPr/>
    </dgm:pt>
    <dgm:pt modelId="{3D651BCD-D1B8-43BE-B9B3-5A384BE55DF2}" type="pres">
      <dgm:prSet presAssocID="{D9A34B49-5029-4396-892E-8A24654A646E}" presName="circle2" presStyleLbl="node1" presStyleIdx="1" presStyleCnt="4" custScaleY="88806"/>
      <dgm:spPr>
        <a:solidFill>
          <a:srgbClr val="7030A0"/>
        </a:solidFill>
      </dgm:spPr>
    </dgm:pt>
    <dgm:pt modelId="{A8B01718-0066-484F-B3F3-A1A61884341C}" type="pres">
      <dgm:prSet presAssocID="{D9A34B49-5029-4396-892E-8A24654A646E}" presName="rect2" presStyleLbl="alignAcc1" presStyleIdx="1" presStyleCnt="4" custScaleY="88294"/>
      <dgm:spPr/>
      <dgm:t>
        <a:bodyPr/>
        <a:lstStyle/>
        <a:p>
          <a:endParaRPr lang="ru-RU"/>
        </a:p>
      </dgm:t>
    </dgm:pt>
    <dgm:pt modelId="{B305065E-8F6E-43BC-A3C0-5C3FAF81BC90}" type="pres">
      <dgm:prSet presAssocID="{127E0DD3-3808-40DF-8212-9D00088C9987}" presName="vertSpace3" presStyleLbl="node1" presStyleIdx="1" presStyleCnt="4"/>
      <dgm:spPr/>
    </dgm:pt>
    <dgm:pt modelId="{5BCE7FE0-7C7A-436C-BF3F-10E17E09CCB0}" type="pres">
      <dgm:prSet presAssocID="{127E0DD3-3808-40DF-8212-9D00088C9987}" presName="circle3" presStyleLbl="node1" presStyleIdx="2" presStyleCnt="4"/>
      <dgm:spPr>
        <a:solidFill>
          <a:srgbClr val="00B050"/>
        </a:solidFill>
      </dgm:spPr>
    </dgm:pt>
    <dgm:pt modelId="{2CB3AE9B-0FAF-4EBE-B093-86677A044470}" type="pres">
      <dgm:prSet presAssocID="{127E0DD3-3808-40DF-8212-9D00088C9987}" presName="rect3" presStyleLbl="alignAcc1" presStyleIdx="2" presStyleCnt="4" custScaleY="93289" custLinFactNeighborX="126" custLinFactNeighborY="2438"/>
      <dgm:spPr/>
      <dgm:t>
        <a:bodyPr/>
        <a:lstStyle/>
        <a:p>
          <a:endParaRPr lang="ru-RU"/>
        </a:p>
      </dgm:t>
    </dgm:pt>
    <dgm:pt modelId="{653B26A9-5E5B-49DB-92E7-5A48B3FE76C4}" type="pres">
      <dgm:prSet presAssocID="{65886479-AF81-4E4D-B2D6-4D8188FEA527}" presName="vertSpace4" presStyleLbl="node1" presStyleIdx="2" presStyleCnt="4"/>
      <dgm:spPr/>
    </dgm:pt>
    <dgm:pt modelId="{CF492AD4-E520-4DE5-8C60-866D4EA89B02}" type="pres">
      <dgm:prSet presAssocID="{65886479-AF81-4E4D-B2D6-4D8188FEA527}" presName="circle4" presStyleLbl="node1" presStyleIdx="3" presStyleCnt="4"/>
      <dgm:spPr>
        <a:solidFill>
          <a:srgbClr val="00B0F0"/>
        </a:solidFill>
      </dgm:spPr>
    </dgm:pt>
    <dgm:pt modelId="{562EEE2E-18E2-4A11-AAF8-9A9690653E88}" type="pres">
      <dgm:prSet presAssocID="{65886479-AF81-4E4D-B2D6-4D8188FEA527}" presName="rect4" presStyleLbl="alignAcc1" presStyleIdx="3" presStyleCnt="4" custScaleY="107318" custLinFactNeighborX="2655" custLinFactNeighborY="6841"/>
      <dgm:spPr/>
      <dgm:t>
        <a:bodyPr/>
        <a:lstStyle/>
        <a:p>
          <a:endParaRPr lang="ru-RU"/>
        </a:p>
      </dgm:t>
    </dgm:pt>
    <dgm:pt modelId="{63EF3D0C-241C-46DD-A33A-0BEDF9CCAFDB}" type="pres">
      <dgm:prSet presAssocID="{B41E2CBD-D5F9-4C93-8505-FD93A0FB9785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BF4027-2ED5-488D-9877-BD72F421750E}" type="pres">
      <dgm:prSet presAssocID="{D9A34B49-5029-4396-892E-8A24654A646E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6C7C8B-D59D-4AB3-8510-96608D098BBC}" type="pres">
      <dgm:prSet presAssocID="{127E0DD3-3808-40DF-8212-9D00088C9987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F1F1A6-3869-4368-97A6-3820D759C1DF}" type="pres">
      <dgm:prSet presAssocID="{65886479-AF81-4E4D-B2D6-4D8188FEA527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FC3540-B474-40A8-9C05-CE0A40946346}" type="presOf" srcId="{676B2E03-9FB9-40A7-92B6-C170369AA9B8}" destId="{1673E7C7-7E09-42FE-8185-7D8D586792DD}" srcOrd="0" destOrd="0" presId="urn:microsoft.com/office/officeart/2005/8/layout/target3"/>
    <dgm:cxn modelId="{8F593E65-47DC-44F3-8597-D2CB31A1F906}" srcId="{676B2E03-9FB9-40A7-92B6-C170369AA9B8}" destId="{65886479-AF81-4E4D-B2D6-4D8188FEA527}" srcOrd="3" destOrd="0" parTransId="{096D894D-097D-4405-8359-9FD3A21DB737}" sibTransId="{A704277D-810D-4F4B-B0A6-2D14A0B7A541}"/>
    <dgm:cxn modelId="{D79D38DD-C0E8-46F2-B3CC-669A62C70321}" srcId="{676B2E03-9FB9-40A7-92B6-C170369AA9B8}" destId="{B41E2CBD-D5F9-4C93-8505-FD93A0FB9785}" srcOrd="0" destOrd="0" parTransId="{939FC175-D84D-4158-990E-927E2A5A1A78}" sibTransId="{05B72D57-0214-4A4D-809B-64B0235A6F0D}"/>
    <dgm:cxn modelId="{4524FAB9-AE76-48B8-808C-743D4CF5182B}" type="presOf" srcId="{127E0DD3-3808-40DF-8212-9D00088C9987}" destId="{626C7C8B-D59D-4AB3-8510-96608D098BBC}" srcOrd="1" destOrd="0" presId="urn:microsoft.com/office/officeart/2005/8/layout/target3"/>
    <dgm:cxn modelId="{70D2B24D-B726-42CC-AAC0-4B6B5EF8B087}" srcId="{676B2E03-9FB9-40A7-92B6-C170369AA9B8}" destId="{127E0DD3-3808-40DF-8212-9D00088C9987}" srcOrd="2" destOrd="0" parTransId="{18966461-830A-41EA-99B3-813942C8D8FF}" sibTransId="{4404EF1E-7559-4E6D-A2CA-47A401316665}"/>
    <dgm:cxn modelId="{F24BB5CA-E15A-496C-B512-F04D5C0AE642}" type="presOf" srcId="{127E0DD3-3808-40DF-8212-9D00088C9987}" destId="{2CB3AE9B-0FAF-4EBE-B093-86677A044470}" srcOrd="0" destOrd="0" presId="urn:microsoft.com/office/officeart/2005/8/layout/target3"/>
    <dgm:cxn modelId="{FCC04C7A-236A-448C-ACB1-9166A2B3B612}" srcId="{676B2E03-9FB9-40A7-92B6-C170369AA9B8}" destId="{D9A34B49-5029-4396-892E-8A24654A646E}" srcOrd="1" destOrd="0" parTransId="{0FD2DE6F-FF29-412E-B82D-813381870B44}" sibTransId="{168EFDFD-2C29-46B7-B4B0-58048E866711}"/>
    <dgm:cxn modelId="{41E106F7-C9F5-4E49-9178-E5A67EC4625D}" type="presOf" srcId="{65886479-AF81-4E4D-B2D6-4D8188FEA527}" destId="{562EEE2E-18E2-4A11-AAF8-9A9690653E88}" srcOrd="0" destOrd="0" presId="urn:microsoft.com/office/officeart/2005/8/layout/target3"/>
    <dgm:cxn modelId="{11FA2601-961E-4385-9004-EC20A6E984EA}" type="presOf" srcId="{65886479-AF81-4E4D-B2D6-4D8188FEA527}" destId="{E9F1F1A6-3869-4368-97A6-3820D759C1DF}" srcOrd="1" destOrd="0" presId="urn:microsoft.com/office/officeart/2005/8/layout/target3"/>
    <dgm:cxn modelId="{C1172479-52D3-4622-9949-B8FCAAEF448E}" type="presOf" srcId="{B41E2CBD-D5F9-4C93-8505-FD93A0FB9785}" destId="{63EF3D0C-241C-46DD-A33A-0BEDF9CCAFDB}" srcOrd="1" destOrd="0" presId="urn:microsoft.com/office/officeart/2005/8/layout/target3"/>
    <dgm:cxn modelId="{E7D62E46-B417-4E59-93CC-46AECA91806A}" type="presOf" srcId="{D9A34B49-5029-4396-892E-8A24654A646E}" destId="{A8B01718-0066-484F-B3F3-A1A61884341C}" srcOrd="0" destOrd="0" presId="urn:microsoft.com/office/officeart/2005/8/layout/target3"/>
    <dgm:cxn modelId="{E729D39A-AB49-47FF-93D1-CB55520F486E}" type="presOf" srcId="{D9A34B49-5029-4396-892E-8A24654A646E}" destId="{19BF4027-2ED5-488D-9877-BD72F421750E}" srcOrd="1" destOrd="0" presId="urn:microsoft.com/office/officeart/2005/8/layout/target3"/>
    <dgm:cxn modelId="{D09F2A9F-EE21-4C2B-98F8-0D9E49302C41}" type="presOf" srcId="{B41E2CBD-D5F9-4C93-8505-FD93A0FB9785}" destId="{03412AF8-E75E-4C26-86F6-6139EA675C48}" srcOrd="0" destOrd="0" presId="urn:microsoft.com/office/officeart/2005/8/layout/target3"/>
    <dgm:cxn modelId="{09CEB782-EEA8-4327-A8E9-0A0450187D3C}" type="presParOf" srcId="{1673E7C7-7E09-42FE-8185-7D8D586792DD}" destId="{0DF081E2-4902-4D5B-BD6F-99D118FB5391}" srcOrd="0" destOrd="0" presId="urn:microsoft.com/office/officeart/2005/8/layout/target3"/>
    <dgm:cxn modelId="{01A39C8C-B150-475A-85A9-AE41D4755698}" type="presParOf" srcId="{1673E7C7-7E09-42FE-8185-7D8D586792DD}" destId="{DCA63AF6-2027-401C-9426-34E90BA66D5D}" srcOrd="1" destOrd="0" presId="urn:microsoft.com/office/officeart/2005/8/layout/target3"/>
    <dgm:cxn modelId="{AC9C5B6F-E680-4634-9E19-738AF1DF0AE5}" type="presParOf" srcId="{1673E7C7-7E09-42FE-8185-7D8D586792DD}" destId="{03412AF8-E75E-4C26-86F6-6139EA675C48}" srcOrd="2" destOrd="0" presId="urn:microsoft.com/office/officeart/2005/8/layout/target3"/>
    <dgm:cxn modelId="{18AB7E90-B52C-45B8-BC6C-1456A6B720D2}" type="presParOf" srcId="{1673E7C7-7E09-42FE-8185-7D8D586792DD}" destId="{E21AE6C0-F7C4-4E50-AC0C-FAE625D514BF}" srcOrd="3" destOrd="0" presId="urn:microsoft.com/office/officeart/2005/8/layout/target3"/>
    <dgm:cxn modelId="{18E59E6C-41F6-4A7E-8FA2-E373B7989B0B}" type="presParOf" srcId="{1673E7C7-7E09-42FE-8185-7D8D586792DD}" destId="{3D651BCD-D1B8-43BE-B9B3-5A384BE55DF2}" srcOrd="4" destOrd="0" presId="urn:microsoft.com/office/officeart/2005/8/layout/target3"/>
    <dgm:cxn modelId="{7FF60F32-68DF-49DA-A1C6-436DD922F8AD}" type="presParOf" srcId="{1673E7C7-7E09-42FE-8185-7D8D586792DD}" destId="{A8B01718-0066-484F-B3F3-A1A61884341C}" srcOrd="5" destOrd="0" presId="urn:microsoft.com/office/officeart/2005/8/layout/target3"/>
    <dgm:cxn modelId="{08E3EA62-A808-422C-B398-04780A06EEC1}" type="presParOf" srcId="{1673E7C7-7E09-42FE-8185-7D8D586792DD}" destId="{B305065E-8F6E-43BC-A3C0-5C3FAF81BC90}" srcOrd="6" destOrd="0" presId="urn:microsoft.com/office/officeart/2005/8/layout/target3"/>
    <dgm:cxn modelId="{E665A502-6732-4B70-B1CF-364A12E531C4}" type="presParOf" srcId="{1673E7C7-7E09-42FE-8185-7D8D586792DD}" destId="{5BCE7FE0-7C7A-436C-BF3F-10E17E09CCB0}" srcOrd="7" destOrd="0" presId="urn:microsoft.com/office/officeart/2005/8/layout/target3"/>
    <dgm:cxn modelId="{BCF6D2A1-3412-497C-8587-6C28BA544F96}" type="presParOf" srcId="{1673E7C7-7E09-42FE-8185-7D8D586792DD}" destId="{2CB3AE9B-0FAF-4EBE-B093-86677A044470}" srcOrd="8" destOrd="0" presId="urn:microsoft.com/office/officeart/2005/8/layout/target3"/>
    <dgm:cxn modelId="{034E3813-4191-4957-A289-3CF2302D3044}" type="presParOf" srcId="{1673E7C7-7E09-42FE-8185-7D8D586792DD}" destId="{653B26A9-5E5B-49DB-92E7-5A48B3FE76C4}" srcOrd="9" destOrd="0" presId="urn:microsoft.com/office/officeart/2005/8/layout/target3"/>
    <dgm:cxn modelId="{A3F41A45-7D22-48BE-AEBE-E4DC4B64016E}" type="presParOf" srcId="{1673E7C7-7E09-42FE-8185-7D8D586792DD}" destId="{CF492AD4-E520-4DE5-8C60-866D4EA89B02}" srcOrd="10" destOrd="0" presId="urn:microsoft.com/office/officeart/2005/8/layout/target3"/>
    <dgm:cxn modelId="{84EF1608-3561-41CE-A1E7-DC6835E28ED3}" type="presParOf" srcId="{1673E7C7-7E09-42FE-8185-7D8D586792DD}" destId="{562EEE2E-18E2-4A11-AAF8-9A9690653E88}" srcOrd="11" destOrd="0" presId="urn:microsoft.com/office/officeart/2005/8/layout/target3"/>
    <dgm:cxn modelId="{F9E9DF13-11AA-4DC6-BE8E-AE9782B0CA5C}" type="presParOf" srcId="{1673E7C7-7E09-42FE-8185-7D8D586792DD}" destId="{63EF3D0C-241C-46DD-A33A-0BEDF9CCAFDB}" srcOrd="12" destOrd="0" presId="urn:microsoft.com/office/officeart/2005/8/layout/target3"/>
    <dgm:cxn modelId="{5D148EF2-182B-49B6-9461-7EBF314EE15A}" type="presParOf" srcId="{1673E7C7-7E09-42FE-8185-7D8D586792DD}" destId="{19BF4027-2ED5-488D-9877-BD72F421750E}" srcOrd="13" destOrd="0" presId="urn:microsoft.com/office/officeart/2005/8/layout/target3"/>
    <dgm:cxn modelId="{C9AC392F-27E1-4AA7-95D1-46FC0E734103}" type="presParOf" srcId="{1673E7C7-7E09-42FE-8185-7D8D586792DD}" destId="{626C7C8B-D59D-4AB3-8510-96608D098BBC}" srcOrd="14" destOrd="0" presId="urn:microsoft.com/office/officeart/2005/8/layout/target3"/>
    <dgm:cxn modelId="{C5B004DE-A654-48B0-8F0F-98E89A21257A}" type="presParOf" srcId="{1673E7C7-7E09-42FE-8185-7D8D586792DD}" destId="{E9F1F1A6-3869-4368-97A6-3820D759C1DF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6817D7-C303-46C1-BC57-A3CE09CAB2B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34E2A8-6DBA-4C26-917F-F79AAE060760}">
      <dgm:prSet phldrT="[Текст]" custT="1"/>
      <dgm:spPr>
        <a:solidFill>
          <a:srgbClr val="FFFF00"/>
        </a:solidFill>
        <a:ln>
          <a:solidFill>
            <a:srgbClr val="FF0000"/>
          </a:solidFill>
        </a:ln>
      </dgm:spPr>
      <dgm:t>
        <a:bodyPr/>
        <a:lstStyle/>
        <a:p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удовлетворенности = </a:t>
          </a: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1,0 - 0,81</a:t>
          </a:r>
          <a:endParaRPr lang="ru-RU" sz="2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B600D74-FFBD-40D6-B67D-A96B35150811}" type="parTrans" cxnId="{7F37B9D6-2CFD-40DB-BE89-540853EB5AEF}">
      <dgm:prSet/>
      <dgm:spPr/>
      <dgm:t>
        <a:bodyPr/>
        <a:lstStyle/>
        <a:p>
          <a:endParaRPr lang="ru-RU"/>
        </a:p>
      </dgm:t>
    </dgm:pt>
    <dgm:pt modelId="{92CD7BDD-E5A1-41EE-AD5E-2D248AAE93D4}" type="sibTrans" cxnId="{7F37B9D6-2CFD-40DB-BE89-540853EB5AEF}">
      <dgm:prSet/>
      <dgm:spPr/>
      <dgm:t>
        <a:bodyPr/>
        <a:lstStyle/>
        <a:p>
          <a:endParaRPr lang="ru-RU"/>
        </a:p>
      </dgm:t>
    </dgm:pt>
    <dgm:pt modelId="{2C6315C0-D17A-4264-9664-8B4561F610E6}">
      <dgm:prSet phldrT="[Текст]" custT="1"/>
      <dgm:spPr>
        <a:solidFill>
          <a:srgbClr val="FF0000">
            <a:alpha val="90000"/>
          </a:srgb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отличный результат</a:t>
          </a:r>
          <a:endParaRPr lang="ru-RU" sz="3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1DDFC7-8C0D-4C4E-A49B-6433033F10A7}" type="parTrans" cxnId="{A99A2C45-C77D-4F91-8121-E3FDB4FA70F1}">
      <dgm:prSet/>
      <dgm:spPr/>
      <dgm:t>
        <a:bodyPr/>
        <a:lstStyle/>
        <a:p>
          <a:endParaRPr lang="ru-RU"/>
        </a:p>
      </dgm:t>
    </dgm:pt>
    <dgm:pt modelId="{40F90D33-D109-485B-B76A-9D3F10192AAF}" type="sibTrans" cxnId="{A99A2C45-C77D-4F91-8121-E3FDB4FA70F1}">
      <dgm:prSet/>
      <dgm:spPr/>
      <dgm:t>
        <a:bodyPr/>
        <a:lstStyle/>
        <a:p>
          <a:endParaRPr lang="ru-RU"/>
        </a:p>
      </dgm:t>
    </dgm:pt>
    <dgm:pt modelId="{710B4E7E-5D1C-4840-9C43-2D7FCC7C3EEC}">
      <dgm:prSet phldrT="[Текст]" custT="1"/>
      <dgm:spPr>
        <a:solidFill>
          <a:srgbClr val="FFFF00"/>
        </a:solidFill>
        <a:ln>
          <a:solidFill>
            <a:srgbClr val="FF0000"/>
          </a:solidFill>
        </a:ln>
      </dgm:spPr>
      <dgm:t>
        <a:bodyPr/>
        <a:lstStyle/>
        <a:p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удовлетворенности = </a:t>
          </a:r>
          <a:r>
            <a: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0,8 - 0,71</a:t>
          </a:r>
          <a:endParaRPr lang="ru-RU" sz="24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7951397-4612-4581-A2B9-EF9557A11D24}" type="parTrans" cxnId="{616C472D-F0FE-4500-BA10-CE0DDEE4D98C}">
      <dgm:prSet/>
      <dgm:spPr/>
      <dgm:t>
        <a:bodyPr/>
        <a:lstStyle/>
        <a:p>
          <a:endParaRPr lang="ru-RU"/>
        </a:p>
      </dgm:t>
    </dgm:pt>
    <dgm:pt modelId="{CE495BB1-1A07-49F9-8525-BCF23863D759}" type="sibTrans" cxnId="{616C472D-F0FE-4500-BA10-CE0DDEE4D98C}">
      <dgm:prSet/>
      <dgm:spPr/>
      <dgm:t>
        <a:bodyPr/>
        <a:lstStyle/>
        <a:p>
          <a:endParaRPr lang="ru-RU"/>
        </a:p>
      </dgm:t>
    </dgm:pt>
    <dgm:pt modelId="{FA50828D-1F21-4BDB-B4B8-6D0B81915CC4}">
      <dgm:prSet phldrT="[Текст]" custT="1"/>
      <dgm:spPr>
        <a:solidFill>
          <a:srgbClr val="92D050">
            <a:alpha val="90000"/>
          </a:srgb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хороший результат</a:t>
          </a:r>
          <a:endParaRPr lang="ru-RU" sz="3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9BB9F4-0EB3-4D5E-A9E9-F6D03F25C2FB}" type="parTrans" cxnId="{B9E99CBF-A104-4F68-B4DE-448D25C6D52F}">
      <dgm:prSet/>
      <dgm:spPr/>
      <dgm:t>
        <a:bodyPr/>
        <a:lstStyle/>
        <a:p>
          <a:endParaRPr lang="ru-RU"/>
        </a:p>
      </dgm:t>
    </dgm:pt>
    <dgm:pt modelId="{DE1AD88E-0420-4A4B-A647-470C9389F0EF}" type="sibTrans" cxnId="{B9E99CBF-A104-4F68-B4DE-448D25C6D52F}">
      <dgm:prSet/>
      <dgm:spPr/>
      <dgm:t>
        <a:bodyPr/>
        <a:lstStyle/>
        <a:p>
          <a:endParaRPr lang="ru-RU"/>
        </a:p>
      </dgm:t>
    </dgm:pt>
    <dgm:pt modelId="{1118061E-4FA2-4316-8C0E-B8AB4DA4530C}" type="pres">
      <dgm:prSet presAssocID="{896817D7-C303-46C1-BC57-A3CE09CAB2B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675A8A-C73B-426B-8531-231F2B06D91A}" type="pres">
      <dgm:prSet presAssocID="{2A34E2A8-6DBA-4C26-917F-F79AAE060760}" presName="linNode" presStyleCnt="0"/>
      <dgm:spPr/>
    </dgm:pt>
    <dgm:pt modelId="{54807F34-A7DD-42B7-BB52-069ABBEA8A3B}" type="pres">
      <dgm:prSet presAssocID="{2A34E2A8-6DBA-4C26-917F-F79AAE060760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21282-A7DF-494D-B370-BFAE06203DA6}" type="pres">
      <dgm:prSet presAssocID="{2A34E2A8-6DBA-4C26-917F-F79AAE060760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59011-5760-481F-B0D7-C06407B8B433}" type="pres">
      <dgm:prSet presAssocID="{92CD7BDD-E5A1-41EE-AD5E-2D248AAE93D4}" presName="spacing" presStyleCnt="0"/>
      <dgm:spPr/>
    </dgm:pt>
    <dgm:pt modelId="{06CCF5E2-5DAE-4722-A26C-778F38CD3467}" type="pres">
      <dgm:prSet presAssocID="{710B4E7E-5D1C-4840-9C43-2D7FCC7C3EEC}" presName="linNode" presStyleCnt="0"/>
      <dgm:spPr/>
    </dgm:pt>
    <dgm:pt modelId="{CB7B8B8D-68C1-4F3A-91A4-938D3FC95212}" type="pres">
      <dgm:prSet presAssocID="{710B4E7E-5D1C-4840-9C43-2D7FCC7C3EEC}" presName="parentShp" presStyleLbl="node1" presStyleIdx="1" presStyleCnt="2" custLinFactNeighborX="-2674" custLinFactNeighborY="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D2DE5D-2EA7-4567-9AEF-05C590CB899F}" type="pres">
      <dgm:prSet presAssocID="{710B4E7E-5D1C-4840-9C43-2D7FCC7C3EEC}" presName="childShp" presStyleLbl="bgAccFollowNode1" presStyleIdx="1" presStyleCnt="2" custLinFactNeighborY="-8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4B3677-CDB6-41E2-ABAD-9451FF10E9E2}" type="presOf" srcId="{710B4E7E-5D1C-4840-9C43-2D7FCC7C3EEC}" destId="{CB7B8B8D-68C1-4F3A-91A4-938D3FC95212}" srcOrd="0" destOrd="0" presId="urn:microsoft.com/office/officeart/2005/8/layout/vList6"/>
    <dgm:cxn modelId="{A99A2C45-C77D-4F91-8121-E3FDB4FA70F1}" srcId="{2A34E2A8-6DBA-4C26-917F-F79AAE060760}" destId="{2C6315C0-D17A-4264-9664-8B4561F610E6}" srcOrd="0" destOrd="0" parTransId="{DC1DDFC7-8C0D-4C4E-A49B-6433033F10A7}" sibTransId="{40F90D33-D109-485B-B76A-9D3F10192AAF}"/>
    <dgm:cxn modelId="{B9E99CBF-A104-4F68-B4DE-448D25C6D52F}" srcId="{710B4E7E-5D1C-4840-9C43-2D7FCC7C3EEC}" destId="{FA50828D-1F21-4BDB-B4B8-6D0B81915CC4}" srcOrd="0" destOrd="0" parTransId="{FC9BB9F4-0EB3-4D5E-A9E9-F6D03F25C2FB}" sibTransId="{DE1AD88E-0420-4A4B-A647-470C9389F0EF}"/>
    <dgm:cxn modelId="{616C472D-F0FE-4500-BA10-CE0DDEE4D98C}" srcId="{896817D7-C303-46C1-BC57-A3CE09CAB2BA}" destId="{710B4E7E-5D1C-4840-9C43-2D7FCC7C3EEC}" srcOrd="1" destOrd="0" parTransId="{57951397-4612-4581-A2B9-EF9557A11D24}" sibTransId="{CE495BB1-1A07-49F9-8525-BCF23863D759}"/>
    <dgm:cxn modelId="{03CA654D-B277-467C-932B-DF53D3356CEC}" type="presOf" srcId="{896817D7-C303-46C1-BC57-A3CE09CAB2BA}" destId="{1118061E-4FA2-4316-8C0E-B8AB4DA4530C}" srcOrd="0" destOrd="0" presId="urn:microsoft.com/office/officeart/2005/8/layout/vList6"/>
    <dgm:cxn modelId="{7F37B9D6-2CFD-40DB-BE89-540853EB5AEF}" srcId="{896817D7-C303-46C1-BC57-A3CE09CAB2BA}" destId="{2A34E2A8-6DBA-4C26-917F-F79AAE060760}" srcOrd="0" destOrd="0" parTransId="{EB600D74-FFBD-40D6-B67D-A96B35150811}" sibTransId="{92CD7BDD-E5A1-41EE-AD5E-2D248AAE93D4}"/>
    <dgm:cxn modelId="{128429F4-0BAA-4153-8AC2-C8C47A45EA35}" type="presOf" srcId="{2C6315C0-D17A-4264-9664-8B4561F610E6}" destId="{62D21282-A7DF-494D-B370-BFAE06203DA6}" srcOrd="0" destOrd="0" presId="urn:microsoft.com/office/officeart/2005/8/layout/vList6"/>
    <dgm:cxn modelId="{FAD901A1-0D75-4F95-BB1E-98B27679E9C4}" type="presOf" srcId="{FA50828D-1F21-4BDB-B4B8-6D0B81915CC4}" destId="{BBD2DE5D-2EA7-4567-9AEF-05C590CB899F}" srcOrd="0" destOrd="0" presId="urn:microsoft.com/office/officeart/2005/8/layout/vList6"/>
    <dgm:cxn modelId="{258F4144-4483-4F2F-A026-A5A67AD9FD57}" type="presOf" srcId="{2A34E2A8-6DBA-4C26-917F-F79AAE060760}" destId="{54807F34-A7DD-42B7-BB52-069ABBEA8A3B}" srcOrd="0" destOrd="0" presId="urn:microsoft.com/office/officeart/2005/8/layout/vList6"/>
    <dgm:cxn modelId="{ECECF2AE-2427-4321-85A1-6FF7E3C7FBAD}" type="presParOf" srcId="{1118061E-4FA2-4316-8C0E-B8AB4DA4530C}" destId="{5C675A8A-C73B-426B-8531-231F2B06D91A}" srcOrd="0" destOrd="0" presId="urn:microsoft.com/office/officeart/2005/8/layout/vList6"/>
    <dgm:cxn modelId="{D6F3657F-CB34-4BD5-BD37-C15FAA9458F1}" type="presParOf" srcId="{5C675A8A-C73B-426B-8531-231F2B06D91A}" destId="{54807F34-A7DD-42B7-BB52-069ABBEA8A3B}" srcOrd="0" destOrd="0" presId="urn:microsoft.com/office/officeart/2005/8/layout/vList6"/>
    <dgm:cxn modelId="{60B3B267-55DD-49E0-9D72-CA0892D82EA2}" type="presParOf" srcId="{5C675A8A-C73B-426B-8531-231F2B06D91A}" destId="{62D21282-A7DF-494D-B370-BFAE06203DA6}" srcOrd="1" destOrd="0" presId="urn:microsoft.com/office/officeart/2005/8/layout/vList6"/>
    <dgm:cxn modelId="{59DFC1BF-B306-4C3D-8DF7-9429CD044A3C}" type="presParOf" srcId="{1118061E-4FA2-4316-8C0E-B8AB4DA4530C}" destId="{D4059011-5760-481F-B0D7-C06407B8B433}" srcOrd="1" destOrd="0" presId="urn:microsoft.com/office/officeart/2005/8/layout/vList6"/>
    <dgm:cxn modelId="{65780FB4-F607-42C6-90BD-745E838F73C1}" type="presParOf" srcId="{1118061E-4FA2-4316-8C0E-B8AB4DA4530C}" destId="{06CCF5E2-5DAE-4722-A26C-778F38CD3467}" srcOrd="2" destOrd="0" presId="urn:microsoft.com/office/officeart/2005/8/layout/vList6"/>
    <dgm:cxn modelId="{35987AE7-0FB5-48D1-A530-C17BE3AF5BCC}" type="presParOf" srcId="{06CCF5E2-5DAE-4722-A26C-778F38CD3467}" destId="{CB7B8B8D-68C1-4F3A-91A4-938D3FC95212}" srcOrd="0" destOrd="0" presId="urn:microsoft.com/office/officeart/2005/8/layout/vList6"/>
    <dgm:cxn modelId="{91DC4323-7B31-4533-9E31-EBB7D89E1C63}" type="presParOf" srcId="{06CCF5E2-5DAE-4722-A26C-778F38CD3467}" destId="{BBD2DE5D-2EA7-4567-9AEF-05C590CB899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5CBAF8-4659-4A50-897C-F44E887D17D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3C2AEB-CE56-403C-B355-A863B32CBFEE}">
      <dgm:prSet phldrT="[Текст]" custT="1"/>
      <dgm:spPr>
        <a:solidFill>
          <a:srgbClr val="FFFF00"/>
        </a:solidFill>
        <a:ln>
          <a:solidFill>
            <a:srgbClr val="FF0000"/>
          </a:solidFill>
        </a:ln>
      </dgm:spPr>
      <dgm:t>
        <a:bodyPr/>
        <a:lstStyle/>
        <a:p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довлетворенности </a:t>
          </a:r>
          <a:r>
            <a: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= </a:t>
          </a:r>
          <a:r>
            <a:rPr kumimoji="0" lang="ru-RU" sz="2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0,7- 0,41 </a:t>
          </a:r>
          <a:endParaRPr lang="ru-RU" sz="25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8E5D93-40BB-4493-8447-587E1E49757E}" type="parTrans" cxnId="{E8C1CD4D-362A-49F8-A100-8AEB1B861CB2}">
      <dgm:prSet/>
      <dgm:spPr/>
      <dgm:t>
        <a:bodyPr/>
        <a:lstStyle/>
        <a:p>
          <a:endParaRPr lang="ru-RU"/>
        </a:p>
      </dgm:t>
    </dgm:pt>
    <dgm:pt modelId="{8C52BC8A-5A2D-4B81-BD02-FD5135360985}" type="sibTrans" cxnId="{E8C1CD4D-362A-49F8-A100-8AEB1B861CB2}">
      <dgm:prSet/>
      <dgm:spPr/>
      <dgm:t>
        <a:bodyPr/>
        <a:lstStyle/>
        <a:p>
          <a:endParaRPr lang="ru-RU"/>
        </a:p>
      </dgm:t>
    </dgm:pt>
    <dgm:pt modelId="{2CC3799F-2EB4-47C3-BADE-BE940438CF7E}">
      <dgm:prSet phldrT="[Текст]" custT="1"/>
      <dgm:spPr>
        <a:solidFill>
          <a:srgbClr val="00B0F0">
            <a:alpha val="90000"/>
          </a:srgb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удовлетворительный   результат</a:t>
          </a:r>
          <a:endParaRPr lang="ru-RU" sz="3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D08F71-7ACF-4E25-857B-EAF3910BBBC5}" type="parTrans" cxnId="{D57463AC-877D-44F3-BE9D-F8BC20865A97}">
      <dgm:prSet/>
      <dgm:spPr/>
      <dgm:t>
        <a:bodyPr/>
        <a:lstStyle/>
        <a:p>
          <a:endParaRPr lang="ru-RU"/>
        </a:p>
      </dgm:t>
    </dgm:pt>
    <dgm:pt modelId="{43EE8FDD-C0A4-45EF-98AC-C26A16EEDA59}" type="sibTrans" cxnId="{D57463AC-877D-44F3-BE9D-F8BC20865A97}">
      <dgm:prSet/>
      <dgm:spPr/>
      <dgm:t>
        <a:bodyPr/>
        <a:lstStyle/>
        <a:p>
          <a:endParaRPr lang="ru-RU"/>
        </a:p>
      </dgm:t>
    </dgm:pt>
    <dgm:pt modelId="{043745FE-F7A7-4227-9F09-585FAAB8A1B7}">
      <dgm:prSet phldrT="[Текст]" custT="1"/>
      <dgm:spPr>
        <a:solidFill>
          <a:srgbClr val="FFFF00"/>
        </a:solidFill>
        <a:ln>
          <a:solidFill>
            <a:srgbClr val="FF0000"/>
          </a:solidFill>
        </a:ln>
      </dgm:spPr>
      <dgm:t>
        <a:bodyPr/>
        <a:lstStyle/>
        <a:p>
          <a:r>
            <a: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удовлетворенности </a:t>
          </a:r>
          <a:r>
            <a: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– </a:t>
          </a:r>
          <a:r>
            <a:rPr kumimoji="0" lang="ru-RU" sz="2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ниже 0,4 </a:t>
          </a:r>
          <a:endParaRPr lang="ru-RU" sz="25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243A8B-4BE4-4AB4-AAA4-EC2988378A65}" type="parTrans" cxnId="{BCBD192C-5226-4E03-AC9C-72F631E88E76}">
      <dgm:prSet/>
      <dgm:spPr/>
      <dgm:t>
        <a:bodyPr/>
        <a:lstStyle/>
        <a:p>
          <a:endParaRPr lang="ru-RU"/>
        </a:p>
      </dgm:t>
    </dgm:pt>
    <dgm:pt modelId="{6614B720-AC24-4F03-B9DD-09984FDEEA9E}" type="sibTrans" cxnId="{BCBD192C-5226-4E03-AC9C-72F631E88E76}">
      <dgm:prSet/>
      <dgm:spPr/>
      <dgm:t>
        <a:bodyPr/>
        <a:lstStyle/>
        <a:p>
          <a:endParaRPr lang="ru-RU"/>
        </a:p>
      </dgm:t>
    </dgm:pt>
    <dgm:pt modelId="{D018808E-4DE0-4C35-A248-1D90B37DCA80}">
      <dgm:prSet phldrT="[Текст]" custT="1"/>
      <dgm:spPr>
        <a:solidFill>
          <a:schemeClr val="accent6">
            <a:alpha val="90000"/>
          </a:schemeClr>
        </a:solidFill>
        <a:ln>
          <a:solidFill>
            <a:schemeClr val="accent6">
              <a:lumMod val="75000"/>
              <a:alpha val="90000"/>
            </a:schemeClr>
          </a:solidFill>
        </a:ln>
      </dgm:spPr>
      <dgm:t>
        <a:bodyPr/>
        <a:lstStyle/>
        <a:p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неудовлетворительный результат</a:t>
          </a:r>
          <a:endParaRPr lang="ru-RU" sz="3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55482D-1802-4CFF-AF89-19897B702D7F}" type="parTrans" cxnId="{838338F5-C2C6-42A1-BEF0-02DB4A4F3DAB}">
      <dgm:prSet/>
      <dgm:spPr/>
      <dgm:t>
        <a:bodyPr/>
        <a:lstStyle/>
        <a:p>
          <a:endParaRPr lang="ru-RU"/>
        </a:p>
      </dgm:t>
    </dgm:pt>
    <dgm:pt modelId="{DFACD579-4022-4E13-AD2D-0D483870EB69}" type="sibTrans" cxnId="{838338F5-C2C6-42A1-BEF0-02DB4A4F3DAB}">
      <dgm:prSet/>
      <dgm:spPr/>
      <dgm:t>
        <a:bodyPr/>
        <a:lstStyle/>
        <a:p>
          <a:endParaRPr lang="ru-RU"/>
        </a:p>
      </dgm:t>
    </dgm:pt>
    <dgm:pt modelId="{0E3AFB6D-00A7-4B76-80AC-E59556353F8F}" type="pres">
      <dgm:prSet presAssocID="{B05CBAF8-4659-4A50-897C-F44E887D17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2DF318-4F5B-4ECE-A72A-335C443E7C58}" type="pres">
      <dgm:prSet presAssocID="{BC3C2AEB-CE56-403C-B355-A863B32CBFEE}" presName="linNode" presStyleCnt="0"/>
      <dgm:spPr/>
    </dgm:pt>
    <dgm:pt modelId="{F0C3D213-658A-427E-8849-96E8249680A5}" type="pres">
      <dgm:prSet presAssocID="{BC3C2AEB-CE56-403C-B355-A863B32CBFEE}" presName="parentShp" presStyleLbl="node1" presStyleIdx="0" presStyleCnt="2" custLinFactNeighborX="-163" custLinFactNeighborY="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705205-EA5B-4F38-83A7-96537E951120}" type="pres">
      <dgm:prSet presAssocID="{BC3C2AEB-CE56-403C-B355-A863B32CBFEE}" presName="childShp" presStyleLbl="bgAccFollowNode1" presStyleIdx="0" presStyleCnt="2" custScaleY="130876" custLinFactNeighborX="16864" custLinFactNeighborY="-8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52A1E-5BEB-4476-ADC3-A668E78CB33D}" type="pres">
      <dgm:prSet presAssocID="{8C52BC8A-5A2D-4B81-BD02-FD5135360985}" presName="spacing" presStyleCnt="0"/>
      <dgm:spPr/>
    </dgm:pt>
    <dgm:pt modelId="{5309C86F-0C50-49F9-AC0F-16E87A4A1606}" type="pres">
      <dgm:prSet presAssocID="{043745FE-F7A7-4227-9F09-585FAAB8A1B7}" presName="linNode" presStyleCnt="0"/>
      <dgm:spPr/>
    </dgm:pt>
    <dgm:pt modelId="{F0F32688-7F8E-42CB-8D81-392F624162A9}" type="pres">
      <dgm:prSet presAssocID="{043745FE-F7A7-4227-9F09-585FAAB8A1B7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484B89-9B16-446D-B744-3FE914F6D878}" type="pres">
      <dgm:prSet presAssocID="{043745FE-F7A7-4227-9F09-585FAAB8A1B7}" presName="childShp" presStyleLbl="bgAccFollowNode1" presStyleIdx="1" presStyleCnt="2" custScaleY="140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8338F5-C2C6-42A1-BEF0-02DB4A4F3DAB}" srcId="{043745FE-F7A7-4227-9F09-585FAAB8A1B7}" destId="{D018808E-4DE0-4C35-A248-1D90B37DCA80}" srcOrd="0" destOrd="0" parTransId="{2355482D-1802-4CFF-AF89-19897B702D7F}" sibTransId="{DFACD579-4022-4E13-AD2D-0D483870EB69}"/>
    <dgm:cxn modelId="{E4527A41-13C7-4947-9055-A1D95E585505}" type="presOf" srcId="{043745FE-F7A7-4227-9F09-585FAAB8A1B7}" destId="{F0F32688-7F8E-42CB-8D81-392F624162A9}" srcOrd="0" destOrd="0" presId="urn:microsoft.com/office/officeart/2005/8/layout/vList6"/>
    <dgm:cxn modelId="{8313E03D-20D3-487C-8827-E6E7D8D46199}" type="presOf" srcId="{B05CBAF8-4659-4A50-897C-F44E887D17D5}" destId="{0E3AFB6D-00A7-4B76-80AC-E59556353F8F}" srcOrd="0" destOrd="0" presId="urn:microsoft.com/office/officeart/2005/8/layout/vList6"/>
    <dgm:cxn modelId="{A2D3BDD7-242C-4380-8C6A-82F0D0F30600}" type="presOf" srcId="{2CC3799F-2EB4-47C3-BADE-BE940438CF7E}" destId="{AD705205-EA5B-4F38-83A7-96537E951120}" srcOrd="0" destOrd="0" presId="urn:microsoft.com/office/officeart/2005/8/layout/vList6"/>
    <dgm:cxn modelId="{E8C1CD4D-362A-49F8-A100-8AEB1B861CB2}" srcId="{B05CBAF8-4659-4A50-897C-F44E887D17D5}" destId="{BC3C2AEB-CE56-403C-B355-A863B32CBFEE}" srcOrd="0" destOrd="0" parTransId="{738E5D93-40BB-4493-8447-587E1E49757E}" sibTransId="{8C52BC8A-5A2D-4B81-BD02-FD5135360985}"/>
    <dgm:cxn modelId="{B7DA64A8-7472-4088-BB54-68F22B5BDB0A}" type="presOf" srcId="{BC3C2AEB-CE56-403C-B355-A863B32CBFEE}" destId="{F0C3D213-658A-427E-8849-96E8249680A5}" srcOrd="0" destOrd="0" presId="urn:microsoft.com/office/officeart/2005/8/layout/vList6"/>
    <dgm:cxn modelId="{D57463AC-877D-44F3-BE9D-F8BC20865A97}" srcId="{BC3C2AEB-CE56-403C-B355-A863B32CBFEE}" destId="{2CC3799F-2EB4-47C3-BADE-BE940438CF7E}" srcOrd="0" destOrd="0" parTransId="{32D08F71-7ACF-4E25-857B-EAF3910BBBC5}" sibTransId="{43EE8FDD-C0A4-45EF-98AC-C26A16EEDA59}"/>
    <dgm:cxn modelId="{BCBD192C-5226-4E03-AC9C-72F631E88E76}" srcId="{B05CBAF8-4659-4A50-897C-F44E887D17D5}" destId="{043745FE-F7A7-4227-9F09-585FAAB8A1B7}" srcOrd="1" destOrd="0" parTransId="{D5243A8B-4BE4-4AB4-AAA4-EC2988378A65}" sibTransId="{6614B720-AC24-4F03-B9DD-09984FDEEA9E}"/>
    <dgm:cxn modelId="{29EC0333-EB78-434F-ADA4-012AE255ADF0}" type="presOf" srcId="{D018808E-4DE0-4C35-A248-1D90B37DCA80}" destId="{43484B89-9B16-446D-B744-3FE914F6D878}" srcOrd="0" destOrd="0" presId="urn:microsoft.com/office/officeart/2005/8/layout/vList6"/>
    <dgm:cxn modelId="{D521FF89-A5E3-4794-8C4F-CACAA205A450}" type="presParOf" srcId="{0E3AFB6D-00A7-4B76-80AC-E59556353F8F}" destId="{8C2DF318-4F5B-4ECE-A72A-335C443E7C58}" srcOrd="0" destOrd="0" presId="urn:microsoft.com/office/officeart/2005/8/layout/vList6"/>
    <dgm:cxn modelId="{C3BFDE96-A546-4DC6-A9B7-F21FD3CBE12D}" type="presParOf" srcId="{8C2DF318-4F5B-4ECE-A72A-335C443E7C58}" destId="{F0C3D213-658A-427E-8849-96E8249680A5}" srcOrd="0" destOrd="0" presId="urn:microsoft.com/office/officeart/2005/8/layout/vList6"/>
    <dgm:cxn modelId="{451F97C5-D016-4BC8-8E8A-B061565A9340}" type="presParOf" srcId="{8C2DF318-4F5B-4ECE-A72A-335C443E7C58}" destId="{AD705205-EA5B-4F38-83A7-96537E951120}" srcOrd="1" destOrd="0" presId="urn:microsoft.com/office/officeart/2005/8/layout/vList6"/>
    <dgm:cxn modelId="{486F57AC-CE2A-4848-B28F-27521BA16192}" type="presParOf" srcId="{0E3AFB6D-00A7-4B76-80AC-E59556353F8F}" destId="{CFF52A1E-5BEB-4476-ADC3-A668E78CB33D}" srcOrd="1" destOrd="0" presId="urn:microsoft.com/office/officeart/2005/8/layout/vList6"/>
    <dgm:cxn modelId="{E3449A1C-C018-4352-8548-BFEC18A70197}" type="presParOf" srcId="{0E3AFB6D-00A7-4B76-80AC-E59556353F8F}" destId="{5309C86F-0C50-49F9-AC0F-16E87A4A1606}" srcOrd="2" destOrd="0" presId="urn:microsoft.com/office/officeart/2005/8/layout/vList6"/>
    <dgm:cxn modelId="{42D3ADB6-C401-4E62-AF2C-A60627ECD5A8}" type="presParOf" srcId="{5309C86F-0C50-49F9-AC0F-16E87A4A1606}" destId="{F0F32688-7F8E-42CB-8D81-392F624162A9}" srcOrd="0" destOrd="0" presId="urn:microsoft.com/office/officeart/2005/8/layout/vList6"/>
    <dgm:cxn modelId="{0A957DB3-4B1A-4BB7-AB5C-6DB924D09F8E}" type="presParOf" srcId="{5309C86F-0C50-49F9-AC0F-16E87A4A1606}" destId="{43484B89-9B16-446D-B744-3FE914F6D87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7A9F71-0CDA-426F-8698-9BDF700302D8}">
      <dsp:nvSpPr>
        <dsp:cNvPr id="0" name=""/>
        <dsp:cNvSpPr/>
      </dsp:nvSpPr>
      <dsp:spPr>
        <a:xfrm>
          <a:off x="87718" y="0"/>
          <a:ext cx="5120640" cy="3200400"/>
        </a:xfrm>
        <a:prstGeom prst="swooshArrow">
          <a:avLst>
            <a:gd name="adj1" fmla="val 25000"/>
            <a:gd name="adj2" fmla="val 25000"/>
          </a:avLst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9846B5-31A5-4CD9-9814-351234C2617E}">
      <dsp:nvSpPr>
        <dsp:cNvPr id="0" name=""/>
        <dsp:cNvSpPr/>
      </dsp:nvSpPr>
      <dsp:spPr>
        <a:xfrm>
          <a:off x="592101" y="2379817"/>
          <a:ext cx="117774" cy="1177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1AC0E8-A92A-4F17-8EC6-EF6DDB73766B}">
      <dsp:nvSpPr>
        <dsp:cNvPr id="0" name=""/>
        <dsp:cNvSpPr/>
      </dsp:nvSpPr>
      <dsp:spPr>
        <a:xfrm>
          <a:off x="353429" y="2438704"/>
          <a:ext cx="1265920" cy="7616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406" tIns="0" rIns="0" bIns="0" numCol="1" spcCol="1270" anchor="t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2010 г.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5403 чел.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 10 коллективов </a:t>
          </a:r>
        </a:p>
      </dsp:txBody>
      <dsp:txXfrm>
        <a:off x="353429" y="2438704"/>
        <a:ext cx="1265920" cy="761695"/>
      </dsp:txXfrm>
    </dsp:sp>
    <dsp:sp modelId="{3447F62E-FA57-4D81-AF87-FCF1F89AD408}">
      <dsp:nvSpPr>
        <dsp:cNvPr id="0" name=""/>
        <dsp:cNvSpPr/>
      </dsp:nvSpPr>
      <dsp:spPr>
        <a:xfrm>
          <a:off x="1395818" y="1705295"/>
          <a:ext cx="202777" cy="2027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621848-F837-48EF-A44D-A00E6E6BF963}">
      <dsp:nvSpPr>
        <dsp:cNvPr id="0" name=""/>
        <dsp:cNvSpPr/>
      </dsp:nvSpPr>
      <dsp:spPr>
        <a:xfrm>
          <a:off x="1333599" y="2000260"/>
          <a:ext cx="1316724" cy="512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7680" tIns="0" rIns="0" bIns="0" numCol="1" spcCol="1270" anchor="t" anchorCtr="0">
          <a:noAutofit/>
        </a:bodyPr>
        <a:lstStyle/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2011 г</a:t>
          </a:r>
        </a:p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7944 </a:t>
          </a:r>
          <a:r>
            <a:rPr lang="ru-RU" sz="1000" kern="1200" dirty="0" smtClean="0">
              <a:latin typeface="Arial Black" pitchFamily="34" charset="0"/>
            </a:rPr>
            <a:t>чел.</a:t>
          </a:r>
          <a:endParaRPr lang="ru-RU" sz="1000" kern="1200" dirty="0">
            <a:latin typeface="Arial Black" pitchFamily="34" charset="0"/>
          </a:endParaRPr>
        </a:p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5 коллективов</a:t>
          </a:r>
        </a:p>
      </dsp:txBody>
      <dsp:txXfrm>
        <a:off x="1333599" y="2000260"/>
        <a:ext cx="1316724" cy="512330"/>
      </dsp:txXfrm>
    </dsp:sp>
    <dsp:sp modelId="{C3E20AE7-DF91-4C36-9ABC-C07EBFD26D29}">
      <dsp:nvSpPr>
        <dsp:cNvPr id="0" name=""/>
        <dsp:cNvSpPr/>
      </dsp:nvSpPr>
      <dsp:spPr>
        <a:xfrm>
          <a:off x="2190854" y="1214445"/>
          <a:ext cx="270369" cy="270369"/>
        </a:xfrm>
        <a:prstGeom prst="ellipse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</dsp:sp>
    <dsp:sp modelId="{60DA96CE-7681-48F5-B39A-C4AACC5A6CBD}">
      <dsp:nvSpPr>
        <dsp:cNvPr id="0" name=""/>
        <dsp:cNvSpPr/>
      </dsp:nvSpPr>
      <dsp:spPr>
        <a:xfrm>
          <a:off x="2107575" y="1684366"/>
          <a:ext cx="1297724" cy="4587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239" tIns="0" rIns="0" bIns="0" numCol="1" spcCol="1270" anchor="t" anchorCtr="0">
          <a:noAutofit/>
        </a:bodyPr>
        <a:lstStyle/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2012 г.</a:t>
          </a:r>
        </a:p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7947 чел.</a:t>
          </a:r>
        </a:p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15 коллективов</a:t>
          </a:r>
        </a:p>
      </dsp:txBody>
      <dsp:txXfrm>
        <a:off x="2107575" y="1684366"/>
        <a:ext cx="1297724" cy="458775"/>
      </dsp:txXfrm>
    </dsp:sp>
    <dsp:sp modelId="{E5250E80-7A9D-48CB-A7DC-85C3AD741822}">
      <dsp:nvSpPr>
        <dsp:cNvPr id="0" name=""/>
        <dsp:cNvSpPr/>
      </dsp:nvSpPr>
      <dsp:spPr>
        <a:xfrm>
          <a:off x="3405301" y="785817"/>
          <a:ext cx="317479" cy="31747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E97BCB-A416-4B26-ADBE-6AC899412719}">
      <dsp:nvSpPr>
        <dsp:cNvPr id="0" name=""/>
        <dsp:cNvSpPr/>
      </dsp:nvSpPr>
      <dsp:spPr>
        <a:xfrm>
          <a:off x="3000665" y="1428762"/>
          <a:ext cx="1261889" cy="601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8226" tIns="0" rIns="0" bIns="0" numCol="1" spcCol="1270" anchor="t" anchorCtr="0">
          <a:noAutofit/>
        </a:bodyPr>
        <a:lstStyle/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 2013 г</a:t>
          </a:r>
        </a:p>
        <a:p>
          <a:pPr lvl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>
              <a:latin typeface="Arial Black" pitchFamily="34" charset="0"/>
            </a:rPr>
            <a:t>7154 </a:t>
          </a:r>
          <a:r>
            <a:rPr lang="ru-RU" sz="1000" kern="1200" dirty="0" smtClean="0">
              <a:latin typeface="Arial Black" pitchFamily="34" charset="0"/>
            </a:rPr>
            <a:t>чел.</a:t>
          </a:r>
          <a:endParaRPr lang="ru-RU" sz="1000" kern="1200" dirty="0">
            <a:latin typeface="Arial Black" pitchFamily="34" charset="0"/>
          </a:endParaRPr>
        </a:p>
        <a:p>
          <a:pPr lvl="0" algn="l" defTabSz="444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latin typeface="Arial Black" pitchFamily="34" charset="0"/>
            </a:rPr>
            <a:t>23 коллектива</a:t>
          </a:r>
          <a:r>
            <a:rPr lang="ru-RU" sz="1000" kern="1200" dirty="0">
              <a:latin typeface="Arial Black" pitchFamily="34" charset="0"/>
            </a:rPr>
            <a:t>.</a:t>
          </a:r>
        </a:p>
      </dsp:txBody>
      <dsp:txXfrm>
        <a:off x="3000665" y="1428762"/>
        <a:ext cx="1261889" cy="601252"/>
      </dsp:txXfrm>
    </dsp:sp>
    <dsp:sp modelId="{F9A69B32-7FB0-4E63-8407-3A9044405F0A}">
      <dsp:nvSpPr>
        <dsp:cNvPr id="0" name=""/>
        <dsp:cNvSpPr/>
      </dsp:nvSpPr>
      <dsp:spPr>
        <a:xfrm>
          <a:off x="57085" y="214315"/>
          <a:ext cx="2085739" cy="7998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A04E24-D441-4007-A5DD-3361D5C06678}">
      <dsp:nvSpPr>
        <dsp:cNvPr id="0" name=""/>
        <dsp:cNvSpPr/>
      </dsp:nvSpPr>
      <dsp:spPr>
        <a:xfrm>
          <a:off x="366823" y="285758"/>
          <a:ext cx="1404775" cy="621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4352" tIns="0" rIns="0" bIns="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28448     чел</a:t>
          </a:r>
          <a:r>
            <a:rPr lang="ru-RU" sz="2200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.</a:t>
          </a:r>
        </a:p>
      </dsp:txBody>
      <dsp:txXfrm>
        <a:off x="366823" y="285758"/>
        <a:ext cx="1404775" cy="6219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55FAC4-F93D-4541-9D00-6A9A420DD773}">
      <dsp:nvSpPr>
        <dsp:cNvPr id="0" name=""/>
        <dsp:cNvSpPr/>
      </dsp:nvSpPr>
      <dsp:spPr>
        <a:xfrm>
          <a:off x="2276444" y="1524052"/>
          <a:ext cx="3739176" cy="2791101"/>
        </a:xfrm>
        <a:prstGeom prst="ellipse">
          <a:avLst/>
        </a:prstGeom>
        <a:solidFill>
          <a:srgbClr val="FFB9B9">
            <a:alpha val="49804"/>
          </a:srgbClr>
        </a:solidFill>
        <a:ln w="25400" cap="flat" cmpd="sng" algn="ctr">
          <a:solidFill>
            <a:srgbClr val="6600FF"/>
          </a:solidFill>
          <a:prstDash val="solid"/>
        </a:ln>
        <a:effectLst/>
        <a:scene3d>
          <a:camera prst="obliqueTopRight"/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Долгосрочный </a:t>
          </a: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межведомственный </a:t>
          </a: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проект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1400" i="1" kern="1200" dirty="0">
              <a:solidFill>
                <a:srgbClr val="002060"/>
              </a:solidFill>
              <a:latin typeface="Arial Black" pitchFamily="34" charset="0"/>
            </a:rPr>
            <a:t>«ФОРМУЛА ЗДОРОВЬЯ-ФОРМУЛА УСПЕХА</a:t>
          </a:r>
          <a:r>
            <a:rPr lang="ru-RU" sz="1400" i="1" kern="1200" dirty="0" smtClean="0">
              <a:solidFill>
                <a:srgbClr val="002060"/>
              </a:solidFill>
              <a:latin typeface="Arial Black" pitchFamily="34" charset="0"/>
            </a:rPr>
            <a:t>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в рамках федеральной программы </a:t>
          </a:r>
          <a:endParaRPr lang="ru-RU" sz="1400" kern="1200" dirty="0" smtClean="0">
            <a:solidFill>
              <a:srgbClr val="002060"/>
            </a:solidFill>
            <a:latin typeface="Arial Black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«</a:t>
          </a: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ЗДОРОВАЯ РОССИЯ</a:t>
          </a: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».</a:t>
          </a:r>
          <a:r>
            <a:rPr lang="ru-RU" sz="1400" b="1" kern="1200" dirty="0" smtClean="0">
              <a:solidFill>
                <a:srgbClr val="002060"/>
              </a:solidFill>
              <a:latin typeface="Arial Black" pitchFamily="34" charset="0"/>
            </a:rPr>
            <a:t> </a:t>
          </a:r>
          <a:endParaRPr lang="ru-RU" sz="1400" kern="1200" dirty="0">
            <a:solidFill>
              <a:srgbClr val="002060"/>
            </a:solidFill>
            <a:latin typeface="Arial Black" pitchFamily="34" charset="0"/>
          </a:endParaRPr>
        </a:p>
      </dsp:txBody>
      <dsp:txXfrm>
        <a:off x="2824034" y="1932799"/>
        <a:ext cx="2643996" cy="1973607"/>
      </dsp:txXfrm>
    </dsp:sp>
    <dsp:sp modelId="{7AAFC16D-F667-4F1E-8310-19B3CA487984}">
      <dsp:nvSpPr>
        <dsp:cNvPr id="0" name=""/>
        <dsp:cNvSpPr/>
      </dsp:nvSpPr>
      <dsp:spPr>
        <a:xfrm>
          <a:off x="928691" y="606989"/>
          <a:ext cx="2233416" cy="177062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60000"/>
              <a:satMod val="11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2060"/>
              </a:solidFill>
              <a:effectLst/>
              <a:latin typeface="Arial Black" pitchFamily="34" charset="0"/>
            </a:rPr>
            <a:t>по инициативе Департамента Смоленской области по здравоохранению </a:t>
          </a:r>
        </a:p>
      </dsp:txBody>
      <dsp:txXfrm>
        <a:off x="1255767" y="866292"/>
        <a:ext cx="1579264" cy="1252023"/>
      </dsp:txXfrm>
    </dsp:sp>
    <dsp:sp modelId="{7E0DD1FF-1741-4D4A-8321-98FCA6759445}">
      <dsp:nvSpPr>
        <dsp:cNvPr id="0" name=""/>
        <dsp:cNvSpPr/>
      </dsp:nvSpPr>
      <dsp:spPr>
        <a:xfrm>
          <a:off x="5072094" y="3306402"/>
          <a:ext cx="3331842" cy="2694389"/>
        </a:xfrm>
        <a:prstGeom prst="ellipse">
          <a:avLst/>
        </a:prstGeom>
        <a:solidFill>
          <a:srgbClr val="BDFFDB">
            <a:alpha val="49804"/>
          </a:srgbClr>
        </a:solidFill>
        <a:ln w="25400" cap="flat" cmpd="sng" algn="ctr">
          <a:solidFill>
            <a:srgbClr val="6600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u="sng" kern="1200" dirty="0">
              <a:solidFill>
                <a:srgbClr val="002060"/>
              </a:solidFill>
              <a:latin typeface="Arial Black" pitchFamily="34" charset="0"/>
            </a:rPr>
            <a:t>Участники:</a:t>
          </a:r>
          <a:endParaRPr lang="ru-RU" sz="1200" kern="1200" dirty="0">
            <a:solidFill>
              <a:srgbClr val="002060"/>
            </a:solidFill>
            <a:latin typeface="Arial Black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rgbClr val="002060"/>
              </a:solidFill>
              <a:latin typeface="Arial Black" pitchFamily="34" charset="0"/>
            </a:rPr>
            <a:t>Специалисты областного центра здоровья и центра медицинской профилактики ОГАУЗ «Смоленский областной врачебно-физкультурный диспансер», </a:t>
          </a:r>
          <a:r>
            <a:rPr lang="ru-RU" sz="1200" kern="1200" dirty="0" smtClean="0">
              <a:solidFill>
                <a:srgbClr val="002060"/>
              </a:solidFill>
              <a:latin typeface="Arial Black" pitchFamily="34" charset="0"/>
            </a:rPr>
            <a:t>Департамент </a:t>
          </a:r>
          <a:r>
            <a:rPr lang="ru-RU" sz="1200" kern="1200" dirty="0">
              <a:solidFill>
                <a:srgbClr val="002060"/>
              </a:solidFill>
              <a:latin typeface="Arial Black" pitchFamily="34" charset="0"/>
            </a:rPr>
            <a:t>Смоленской области по здравоохранению</a:t>
          </a:r>
        </a:p>
      </dsp:txBody>
      <dsp:txXfrm>
        <a:off x="5560031" y="3700986"/>
        <a:ext cx="2355968" cy="1905221"/>
      </dsp:txXfrm>
    </dsp:sp>
    <dsp:sp modelId="{952970AC-70A5-41E9-B228-D01EEFA41E85}">
      <dsp:nvSpPr>
        <dsp:cNvPr id="0" name=""/>
        <dsp:cNvSpPr/>
      </dsp:nvSpPr>
      <dsp:spPr>
        <a:xfrm>
          <a:off x="615011" y="3506729"/>
          <a:ext cx="2592951" cy="209380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shade val="60000"/>
              <a:satMod val="110000"/>
            </a:schemeClr>
          </a:contourClr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при поддержке Департамента Смоленской области по образованию, науке и делам молодежи</a:t>
          </a:r>
        </a:p>
      </dsp:txBody>
      <dsp:txXfrm>
        <a:off x="994740" y="3813359"/>
        <a:ext cx="1833493" cy="1480540"/>
      </dsp:txXfrm>
    </dsp:sp>
    <dsp:sp modelId="{A6D13317-B8DC-4324-BFEC-201045A8C82F}">
      <dsp:nvSpPr>
        <dsp:cNvPr id="0" name=""/>
        <dsp:cNvSpPr/>
      </dsp:nvSpPr>
      <dsp:spPr>
        <a:xfrm>
          <a:off x="5192111" y="0"/>
          <a:ext cx="3056603" cy="2794795"/>
        </a:xfrm>
        <a:prstGeom prst="ellipse">
          <a:avLst/>
        </a:prstGeom>
        <a:solidFill>
          <a:srgbClr val="BDFFDB">
            <a:alpha val="50000"/>
          </a:srgbClr>
        </a:solidFill>
        <a:ln w="25400" cap="flat" cmpd="sng" algn="ctr">
          <a:solidFill>
            <a:srgbClr val="6600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u="sng" kern="1200" dirty="0">
              <a:solidFill>
                <a:srgbClr val="002060"/>
              </a:solidFill>
              <a:latin typeface="Arial Black" pitchFamily="34" charset="0"/>
            </a:rPr>
            <a:t>Участники:</a:t>
          </a:r>
          <a:endParaRPr lang="ru-RU" sz="1400" kern="1200" dirty="0">
            <a:solidFill>
              <a:srgbClr val="002060"/>
            </a:solidFill>
            <a:latin typeface="Arial Black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Администрация, профессорско-преподавательский состав и студенты </a:t>
          </a:r>
          <a:r>
            <a:rPr lang="ru-RU" sz="1400" kern="1200" dirty="0" smtClean="0">
              <a:solidFill>
                <a:srgbClr val="002060"/>
              </a:solidFill>
              <a:latin typeface="Arial Black" pitchFamily="34" charset="0"/>
            </a:rPr>
            <a:t>учебных заведений, </a:t>
          </a:r>
          <a:r>
            <a:rPr lang="ru-RU" sz="1400" kern="1200" dirty="0">
              <a:solidFill>
                <a:srgbClr val="002060"/>
              </a:solidFill>
              <a:latin typeface="Arial Black" pitchFamily="34" charset="0"/>
            </a:rPr>
            <a:t>Департамент Смоленской области по образованию.</a:t>
          </a:r>
        </a:p>
      </dsp:txBody>
      <dsp:txXfrm>
        <a:off x="5639740" y="409288"/>
        <a:ext cx="2161345" cy="19762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F081E2-4902-4D5B-BD6F-99D118FB5391}">
      <dsp:nvSpPr>
        <dsp:cNvPr id="0" name=""/>
        <dsp:cNvSpPr/>
      </dsp:nvSpPr>
      <dsp:spPr>
        <a:xfrm>
          <a:off x="0" y="76530"/>
          <a:ext cx="4882142" cy="4919051"/>
        </a:xfrm>
        <a:prstGeom prst="pie">
          <a:avLst>
            <a:gd name="adj1" fmla="val 5400000"/>
            <a:gd name="adj2" fmla="val 16200000"/>
          </a:avLst>
        </a:prstGeom>
        <a:solidFill>
          <a:srgbClr val="C0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3412AF8-E75E-4C26-86F6-6139EA675C48}">
      <dsp:nvSpPr>
        <dsp:cNvPr id="0" name=""/>
        <dsp:cNvSpPr/>
      </dsp:nvSpPr>
      <dsp:spPr>
        <a:xfrm>
          <a:off x="2434464" y="-1144"/>
          <a:ext cx="5695832" cy="5074401"/>
        </a:xfrm>
        <a:prstGeom prst="rect">
          <a:avLst/>
        </a:prstGeom>
        <a:solidFill>
          <a:schemeClr val="bg2"/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доступностью и организацией проведения </a:t>
          </a:r>
          <a:r>
            <a:rPr kumimoji="0" lang="ru-RU" sz="2400" b="1" i="0" u="none" strike="noStrike" kern="1200" cap="none" normalizeH="0" baseline="0" dirty="0" err="1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скринингового</a:t>
          </a: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тестирования</a:t>
          </a:r>
          <a:endParaRPr lang="ru-RU" sz="2400" b="1" kern="1200" dirty="0">
            <a:solidFill>
              <a:srgbClr val="C00000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34464" y="-1144"/>
        <a:ext cx="5695832" cy="1078310"/>
      </dsp:txXfrm>
    </dsp:sp>
    <dsp:sp modelId="{3D651BCD-D1B8-43BE-B9B3-5A384BE55DF2}">
      <dsp:nvSpPr>
        <dsp:cNvPr id="0" name=""/>
        <dsp:cNvSpPr/>
      </dsp:nvSpPr>
      <dsp:spPr>
        <a:xfrm>
          <a:off x="640781" y="1132440"/>
          <a:ext cx="3600580" cy="3197531"/>
        </a:xfrm>
        <a:prstGeom prst="pie">
          <a:avLst>
            <a:gd name="adj1" fmla="val 5400000"/>
            <a:gd name="adj2" fmla="val 16200000"/>
          </a:avLst>
        </a:prstGeom>
        <a:solidFill>
          <a:srgbClr val="7030A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B01718-0066-484F-B3F3-A1A61884341C}">
      <dsp:nvSpPr>
        <dsp:cNvPr id="0" name=""/>
        <dsp:cNvSpPr/>
      </dsp:nvSpPr>
      <dsp:spPr>
        <a:xfrm>
          <a:off x="2441071" y="1343182"/>
          <a:ext cx="5695832" cy="3179096"/>
        </a:xfrm>
        <a:prstGeom prst="rect">
          <a:avLst/>
        </a:prstGeom>
        <a:solidFill>
          <a:schemeClr val="bg2"/>
        </a:solidFill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rgbClr val="4A206A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материально-техническим оснащением ЦЗ</a:t>
          </a:r>
          <a:endParaRPr lang="ru-RU" sz="2400" b="1" kern="1200" dirty="0">
            <a:solidFill>
              <a:srgbClr val="4A206A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41071" y="1343182"/>
        <a:ext cx="5695832" cy="916010"/>
      </dsp:txXfrm>
    </dsp:sp>
    <dsp:sp modelId="{5BCE7FE0-7C7A-436C-BF3F-10E17E09CCB0}">
      <dsp:nvSpPr>
        <dsp:cNvPr id="0" name=""/>
        <dsp:cNvSpPr/>
      </dsp:nvSpPr>
      <dsp:spPr>
        <a:xfrm>
          <a:off x="1281562" y="2169895"/>
          <a:ext cx="2319017" cy="2319017"/>
        </a:xfrm>
        <a:prstGeom prst="pie">
          <a:avLst>
            <a:gd name="adj1" fmla="val 5400000"/>
            <a:gd name="adj2" fmla="val 16200000"/>
          </a:avLst>
        </a:prstGeom>
        <a:solidFill>
          <a:srgbClr val="00B05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CB3AE9B-0FAF-4EBE-B093-86677A044470}">
      <dsp:nvSpPr>
        <dsp:cNvPr id="0" name=""/>
        <dsp:cNvSpPr/>
      </dsp:nvSpPr>
      <dsp:spPr>
        <a:xfrm>
          <a:off x="2441071" y="2304247"/>
          <a:ext cx="5695832" cy="2163388"/>
        </a:xfrm>
        <a:prstGeom prst="rect">
          <a:avLst/>
        </a:prstGeom>
        <a:solidFill>
          <a:schemeClr val="bg2"/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rgbClr val="005024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отношением со стороны медицинских работников</a:t>
          </a:r>
          <a:endParaRPr kumimoji="0" lang="ru-RU" sz="2400" b="1" i="0" u="none" strike="noStrike" kern="1200" cap="none" normalizeH="0" baseline="0" dirty="0" smtClean="0">
            <a:ln>
              <a:noFill/>
            </a:ln>
            <a:solidFill>
              <a:srgbClr val="005024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41071" y="2304247"/>
        <a:ext cx="5695832" cy="967831"/>
      </dsp:txXfrm>
    </dsp:sp>
    <dsp:sp modelId="{CF492AD4-E520-4DE5-8C60-866D4EA89B02}">
      <dsp:nvSpPr>
        <dsp:cNvPr id="0" name=""/>
        <dsp:cNvSpPr/>
      </dsp:nvSpPr>
      <dsp:spPr>
        <a:xfrm>
          <a:off x="1922343" y="3207350"/>
          <a:ext cx="1037455" cy="1037455"/>
        </a:xfrm>
        <a:prstGeom prst="pie">
          <a:avLst>
            <a:gd name="adj1" fmla="val 5400000"/>
            <a:gd name="adj2" fmla="val 16200000"/>
          </a:avLst>
        </a:prstGeom>
        <a:solidFill>
          <a:srgbClr val="00B0F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62EEE2E-18E2-4A11-AAF8-9A9690653E88}">
      <dsp:nvSpPr>
        <dsp:cNvPr id="0" name=""/>
        <dsp:cNvSpPr/>
      </dsp:nvSpPr>
      <dsp:spPr>
        <a:xfrm>
          <a:off x="2441071" y="3240362"/>
          <a:ext cx="5695832" cy="1113376"/>
        </a:xfrm>
        <a:prstGeom prst="rect">
          <a:avLst/>
        </a:prstGeom>
        <a:solidFill>
          <a:schemeClr val="bg2"/>
        </a:solidFill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rgbClr val="002846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удовлетворенность результатами, проведенного обследования</a:t>
          </a:r>
          <a:endParaRPr lang="ru-RU" sz="2400" b="1" i="0" kern="1200" dirty="0">
            <a:solidFill>
              <a:srgbClr val="002846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41071" y="3240362"/>
        <a:ext cx="5695832" cy="111337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21282-A7DF-494D-B370-BFAE06203DA6}">
      <dsp:nvSpPr>
        <dsp:cNvPr id="0" name=""/>
        <dsp:cNvSpPr/>
      </dsp:nvSpPr>
      <dsp:spPr>
        <a:xfrm>
          <a:off x="3528466" y="290"/>
          <a:ext cx="5292699" cy="1131278"/>
        </a:xfrm>
        <a:prstGeom prst="rightArrow">
          <a:avLst>
            <a:gd name="adj1" fmla="val 75000"/>
            <a:gd name="adj2" fmla="val 50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6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3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отличный результат</a:t>
          </a:r>
          <a:endParaRPr lang="ru-RU" sz="3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28466" y="141700"/>
        <a:ext cx="4868470" cy="848458"/>
      </dsp:txXfrm>
    </dsp:sp>
    <dsp:sp modelId="{54807F34-A7DD-42B7-BB52-069ABBEA8A3B}">
      <dsp:nvSpPr>
        <dsp:cNvPr id="0" name=""/>
        <dsp:cNvSpPr/>
      </dsp:nvSpPr>
      <dsp:spPr>
        <a:xfrm>
          <a:off x="0" y="290"/>
          <a:ext cx="3528466" cy="1131278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удовлетворенности = </a:t>
          </a: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1,0 - 0,81</a:t>
          </a:r>
          <a:endParaRPr lang="ru-RU" sz="2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224" y="55514"/>
        <a:ext cx="3418018" cy="1020830"/>
      </dsp:txXfrm>
    </dsp:sp>
    <dsp:sp modelId="{BBD2DE5D-2EA7-4567-9AEF-05C590CB899F}">
      <dsp:nvSpPr>
        <dsp:cNvPr id="0" name=""/>
        <dsp:cNvSpPr/>
      </dsp:nvSpPr>
      <dsp:spPr>
        <a:xfrm>
          <a:off x="3528466" y="1152123"/>
          <a:ext cx="5292699" cy="1131278"/>
        </a:xfrm>
        <a:prstGeom prst="rightArrow">
          <a:avLst>
            <a:gd name="adj1" fmla="val 75000"/>
            <a:gd name="adj2" fmla="val 50000"/>
          </a:avLst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хороший результат</a:t>
          </a:r>
          <a:endParaRPr lang="ru-RU" sz="3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28466" y="1293533"/>
        <a:ext cx="4868470" cy="848458"/>
      </dsp:txXfrm>
    </dsp:sp>
    <dsp:sp modelId="{CB7B8B8D-68C1-4F3A-91A4-938D3FC95212}">
      <dsp:nvSpPr>
        <dsp:cNvPr id="0" name=""/>
        <dsp:cNvSpPr/>
      </dsp:nvSpPr>
      <dsp:spPr>
        <a:xfrm>
          <a:off x="0" y="1244985"/>
          <a:ext cx="3528466" cy="1131278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удовлетворенности = </a:t>
          </a: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0,8 - 0,71</a:t>
          </a:r>
          <a:endParaRPr lang="ru-RU" sz="24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5224" y="1300209"/>
        <a:ext cx="3418018" cy="10208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705205-EA5B-4F38-83A7-96537E951120}">
      <dsp:nvSpPr>
        <dsp:cNvPr id="0" name=""/>
        <dsp:cNvSpPr/>
      </dsp:nvSpPr>
      <dsp:spPr>
        <a:xfrm>
          <a:off x="3533635" y="0"/>
          <a:ext cx="5287530" cy="1290198"/>
        </a:xfrm>
        <a:prstGeom prst="rightArrow">
          <a:avLst>
            <a:gd name="adj1" fmla="val 75000"/>
            <a:gd name="adj2" fmla="val 50000"/>
          </a:avLst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удовлетворительный   результат</a:t>
          </a:r>
          <a:endParaRPr lang="ru-RU" sz="3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33635" y="161275"/>
        <a:ext cx="4803706" cy="967648"/>
      </dsp:txXfrm>
    </dsp:sp>
    <dsp:sp modelId="{F0C3D213-658A-427E-8849-96E8249680A5}">
      <dsp:nvSpPr>
        <dsp:cNvPr id="0" name=""/>
        <dsp:cNvSpPr/>
      </dsp:nvSpPr>
      <dsp:spPr>
        <a:xfrm>
          <a:off x="0" y="162470"/>
          <a:ext cx="3525020" cy="985817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довлетворенности </a:t>
          </a: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= </a:t>
          </a:r>
          <a:r>
            <a:rPr kumimoji="0" lang="ru-RU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0,7- 0,41 </a:t>
          </a:r>
          <a:endParaRPr lang="ru-RU" sz="2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8124" y="210594"/>
        <a:ext cx="3428772" cy="889569"/>
      </dsp:txXfrm>
    </dsp:sp>
    <dsp:sp modelId="{43484B89-9B16-446D-B744-3FE914F6D878}">
      <dsp:nvSpPr>
        <dsp:cNvPr id="0" name=""/>
        <dsp:cNvSpPr/>
      </dsp:nvSpPr>
      <dsp:spPr>
        <a:xfrm>
          <a:off x="3529327" y="1390464"/>
          <a:ext cx="5287530" cy="1388779"/>
        </a:xfrm>
        <a:prstGeom prst="rightArrow">
          <a:avLst>
            <a:gd name="adj1" fmla="val 75000"/>
            <a:gd name="adj2" fmla="val 50000"/>
          </a:avLst>
        </a:prstGeom>
        <a:solidFill>
          <a:schemeClr val="accent6">
            <a:alpha val="90000"/>
          </a:schemeClr>
        </a:solidFill>
        <a:ln w="25400" cap="flat" cmpd="sng" algn="ctr">
          <a:solidFill>
            <a:schemeClr val="accent6">
              <a:lumMod val="75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ru-RU" sz="32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неудовлетворительный результат</a:t>
          </a:r>
          <a:endParaRPr lang="ru-RU" sz="3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529327" y="1564061"/>
        <a:ext cx="4766738" cy="1041585"/>
      </dsp:txXfrm>
    </dsp:sp>
    <dsp:sp modelId="{F0F32688-7F8E-42CB-8D81-392F624162A9}">
      <dsp:nvSpPr>
        <dsp:cNvPr id="0" name=""/>
        <dsp:cNvSpPr/>
      </dsp:nvSpPr>
      <dsp:spPr>
        <a:xfrm>
          <a:off x="4307" y="1591945"/>
          <a:ext cx="3525020" cy="985817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8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К</a:t>
          </a:r>
          <a:r>
            <a:rPr kumimoji="0" lang="ru-RU" sz="28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 </a:t>
          </a: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удовлетворенности </a:t>
          </a: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– </a:t>
          </a:r>
          <a:r>
            <a:rPr kumimoji="0" lang="ru-RU" sz="25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rPr>
            <a:t>ниже 0,4 </a:t>
          </a:r>
          <a:endParaRPr lang="ru-RU" sz="25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2431" y="1640069"/>
        <a:ext cx="3428772" cy="8895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4B78919-7DF1-4DA8-92DB-2F36D7DBE6A2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E6A4A0F-FC08-46A0-8BB2-76F288E61F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135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80CC6F9-99A3-4CB4-B6C6-7957032D006A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6652407-7566-44E5-937E-73B422F23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6184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Немного городов в России </a:t>
            </a:r>
            <a:br>
              <a:rPr lang="ru-RU" altLang="ru-RU" smtClean="0"/>
            </a:br>
            <a:r>
              <a:rPr lang="ru-RU" altLang="ru-RU" smtClean="0"/>
              <a:t>Таких как этот город-ключ</a:t>
            </a:r>
            <a:br>
              <a:rPr lang="ru-RU" altLang="ru-RU" smtClean="0"/>
            </a:br>
            <a:r>
              <a:rPr lang="ru-RU" altLang="ru-RU" smtClean="0"/>
              <a:t>На страже он всегда и ныне</a:t>
            </a:r>
            <a:br>
              <a:rPr lang="ru-RU" altLang="ru-RU" smtClean="0"/>
            </a:br>
            <a:r>
              <a:rPr lang="ru-RU" altLang="ru-RU" smtClean="0"/>
              <a:t>Единством духа он могуч </a:t>
            </a:r>
            <a:br>
              <a:rPr lang="ru-RU" altLang="ru-RU" smtClean="0"/>
            </a:br>
            <a:r>
              <a:rPr lang="ru-RU" altLang="ru-RU" smtClean="0"/>
              <a:t>Действительно именно в Смоленске часто скрещивались пути и судьбы нашего Отечества. И, пожалуй, нет другого города, который давал столько поэтических эпитетов: Наш город называют - птица Феникс, город – ключ, город – щит, ожерелье государства Российского, город – солдат. И все это верно, таков наш город, город герой Смоленск.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31CF57-B904-4D28-B5E3-52FB1383B1D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E25448-9AB4-4F46-B835-18BF4D561239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Большиство пациентов (93%) оценили внимательное отношение медицинских работников  максимальной оценкой (1 балл). Коэффициент удовлетворенности пациентов ЦЗ отношением к ним  со стороны медицинского персонала составил 97. </a:t>
            </a:r>
          </a:p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C5C8AC-9F7D-47CF-8D3A-7F1AE45F8D86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Коэффициент удовлетворенности пациентов результатами проведенного диагностического обследования  и    индивидуальной программой по здоровому образу жизни составил 0,8. </a:t>
            </a:r>
          </a:p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A7E87C-9E0A-4EE1-96DF-F1B37E7FDDD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При  ответе на вопрос о планах по изменению образа жизни после проведенного обследования в ЦЗ,  основная масса респондентов (80%) предполагают изменить свой образ жизни, причем 14% респондентов планирует это сделать в ближайшее время. Таким образом проведение скринингового тестирования может стать мотивационным фактором для отказа от вредных привычек и сокращения  факторов риска, имеющих лидирующее значение в смертности, инвалидности и  заболеваемость населения РФ.</a:t>
            </a:r>
          </a:p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14237D-A7AE-44E8-80C1-4DBEA22D962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Подавляющее большинство респондентов (96%) отметили, что будут рекомендовать своим родственникам и знакомым пройти скрининговое тестирование на факторы риска, что говорит о позитивном отношении пациентов  к деятельности Центра здоровья. </a:t>
            </a:r>
          </a:p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720BB6-D6FA-4C13-B300-F5B9DC2E1144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180975" algn="just"/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анализе показателей удовлетворенности пациентов  качеством проведенного скринингового тестирования для удобства и наглядности был определен интегральный показатель (Кудовл – коэффициент удовлетворенности). Этот показатель рассчитывается как среднее арифметическое от показателей удовлетворенности по блокам.</a:t>
            </a:r>
          </a:p>
          <a:p>
            <a:pPr indent="180975"/>
            <a:r>
              <a:rPr lang="ru-RU" altLang="ru-RU" smtClean="0">
                <a:ea typeface="Calibri" pitchFamily="34" charset="0"/>
                <a:cs typeface="Times New Roman" pitchFamily="18" charset="0"/>
              </a:rPr>
              <a:t>Интегральный показатель (Кудовл. – коэффициент удовлетворенности) составил 0,83. Полученный результат можно расценить как отличный в  соответствии с  таблицей интерпритации результата удовлетворенности и  как очень хороший результат в соответствии с таблицей интерпретации значений Индекса удовлетворенности (EPSI). Таким образом, пациенты Центра здоровья ОГУАЗ СОВФД практически полностью удовлетворены качеством, проведенного им скринингового тестирования на факторы риска.</a:t>
            </a:r>
          </a:p>
          <a:p>
            <a:pPr indent="180975"/>
            <a:endParaRPr lang="ru-RU" altLang="ru-RU" smtClean="0">
              <a:ea typeface="Calibri" pitchFamily="34" charset="0"/>
              <a:cs typeface="Times New Roman" pitchFamily="18" charset="0"/>
            </a:endParaRPr>
          </a:p>
          <a:p>
            <a:pPr indent="180975"/>
            <a:endParaRPr lang="ru-RU" alt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50DE39-5DE4-4DDD-A9CB-277395610FE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8AC148-20ED-4C88-AA42-2B7FE28CFE3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2B6F4A-8AA4-407E-B658-1F443A274F3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F3144E-0179-4D5E-88B6-32DC80DD25F8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7F615-DB13-4F7D-B8B6-53F8C328F45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В рамках дипломной работы была проведена  оценка социальной эффективности деятельности Центра здоровья. В оценку включен аспект удовлетворённости пациентов центра  качеством проведения скринингового тестирования</a:t>
            </a:r>
            <a:r>
              <a:rPr lang="ru-RU" altLang="ru-RU" smtClean="0">
                <a:cs typeface="Times New Roman" pitchFamily="18" charset="0"/>
              </a:rPr>
              <a:t>.</a:t>
            </a:r>
            <a:endParaRPr lang="ru-RU" altLang="ru-RU" smtClean="0">
              <a:latin typeface="Arial" charset="0"/>
            </a:endParaRPr>
          </a:p>
          <a:p>
            <a:r>
              <a:rPr lang="ru-RU" altLang="ru-RU" smtClean="0">
                <a:latin typeface="Times New Roman" pitchFamily="18" charset="0"/>
                <a:cs typeface="Times New Roman" pitchFamily="18" charset="0"/>
              </a:rPr>
              <a:t>Социальная эффективность напрямую связана с качеством медицинского обслуживания и удовлетворением потребностей населения  в услугах медицинского назначения и в общем виде может быть оценена также  как соотношение числа случаев удовлетворённости пациентов медицинской помощью к общему числу оцениваемых случаев.</a:t>
            </a:r>
          </a:p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DC83FBF-F275-4E20-ABF5-6B1529ADFB8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В качестве инструмента исследования было использовано анонимное анкетирование, которое проводилось в 2010 г. </a:t>
            </a:r>
          </a:p>
          <a:p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целях установления удовлетворённости пациентов качеством проведения скринингового тестирования на основе  анкеты, предложенной Федеральным фондом обязательного медицинского страхования для изучения удовлетворенности граждан качеством оказанной медицинской помощи в конкретных медицинских организациях, работающих в системе обязательного медицинского страхования (приказ ФФОМС № 118 от 29.05.2009 г), была  разработана  анкета, адаптированная  для применения в Центре Здоровья.</a:t>
            </a:r>
          </a:p>
          <a:p>
            <a:endParaRPr lang="ru-RU" alt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05E397-899B-4E45-9382-7B412A23730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180975" algn="just" eaLnBrk="1" hangingPunct="1">
              <a:spcBef>
                <a:spcPct val="0"/>
              </a:spcBef>
            </a:pPr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Изучалось мнение пациентов по целому ряду вопросов, посвященных их удовлетворенности различными компонентами качества медицинской помощи. Оценивались следующие блоки вопросов:</a:t>
            </a:r>
          </a:p>
          <a:p>
            <a:pPr indent="180975" algn="just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удовлетворенность доступностью и организацией проведения скринингового тестирования;</a:t>
            </a:r>
          </a:p>
          <a:p>
            <a:pPr indent="180975" algn="just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удовлетворенность материально-техническим оснащением Центра Здоровья;</a:t>
            </a:r>
          </a:p>
          <a:p>
            <a:pPr indent="180975" algn="just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удовлетворенность отношением со стороны медицинских работников;</a:t>
            </a:r>
          </a:p>
          <a:p>
            <a:pPr indent="180975" algn="just">
              <a:spcBef>
                <a:spcPct val="0"/>
              </a:spcBef>
              <a:buFont typeface="Wingdings" pitchFamily="2" charset="2"/>
              <a:buChar char="v"/>
            </a:pPr>
            <a:r>
              <a:rPr lang="ru-RU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удовлетворенность результатами, проведенного обследования.</a:t>
            </a:r>
          </a:p>
          <a:p>
            <a:pPr indent="180975"/>
            <a:endParaRPr lang="ru-RU" altLang="ru-RU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568EB0-EB1A-428A-B925-03E6474C012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4F48F0-3AA8-4A69-8B72-EA768663734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A057A-9C21-41BB-873B-AF7870C22F0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5E740-1F8B-4382-B46B-693DE5C77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406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41365-279C-4D04-9EA5-2D1ABA9A6AE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19104-0073-4AF0-A963-6501B8263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228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D9B09-67DB-439D-8E61-BA19D645B315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C02BD-180D-43DF-9ACA-48E6736F9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641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25729-5824-4DC5-A55E-2F37DA3B01C3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BF110-91A8-42B0-A82E-451BB7B0AA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2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88D49-3B95-48DF-A380-6D624F19B4FF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919F7-BFE4-4192-8B71-51425FCD3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997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E42E7-6E14-49D8-985D-82575D3DFBA0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250C6-0FF6-453A-AFB7-72DE3859F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429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98603-3C96-4196-A31D-A033056DE0B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EACC03-8C0D-4392-9B61-3D910E554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272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17B01-E011-4763-B31A-35495790FF8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49D0E-4693-4BDB-A236-0A3A5FB38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183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ED87-DB25-497C-AA41-7B5DEB726EF7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6AD8E-423B-449E-B230-B371E22F3B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28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EBD64-E838-4C6B-BDB0-E2F2DB35D521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D2F6A-0AD7-4FAC-94E3-9BE4CA6E9F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55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6BCB6-A7C6-490A-8FE9-7434D91A696C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784EF-7C8C-42C8-B95F-DCC8E1634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172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819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BC46226-74C7-40AF-8C5C-4D4F315EDD9D}" type="datetimeFigureOut">
              <a:rPr lang="ru-RU"/>
              <a:pPr>
                <a:defRPr/>
              </a:pPr>
              <a:t>12.11.2014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F378042-7D52-414D-9FE7-5554C244A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0" r:id="rId1"/>
    <p:sldLayoutId id="2147484401" r:id="rId2"/>
    <p:sldLayoutId id="2147484402" r:id="rId3"/>
    <p:sldLayoutId id="2147484397" r:id="rId4"/>
    <p:sldLayoutId id="2147484403" r:id="rId5"/>
    <p:sldLayoutId id="2147484398" r:id="rId6"/>
    <p:sldLayoutId id="2147484404" r:id="rId7"/>
    <p:sldLayoutId id="2147484405" r:id="rId8"/>
    <p:sldLayoutId id="2147484406" r:id="rId9"/>
    <p:sldLayoutId id="2147484399" r:id="rId10"/>
    <p:sldLayoutId id="21474844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31.png"/><Relationship Id="rId4" Type="http://schemas.openxmlformats.org/officeDocument/2006/relationships/diagramData" Target="../diagrams/data1.xml"/><Relationship Id="rId9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image" Target="../media/image35.jpeg"/><Relationship Id="rId7" Type="http://schemas.openxmlformats.org/officeDocument/2006/relationships/diagramData" Target="../diagrams/data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11" Type="http://schemas.microsoft.com/office/2007/relationships/diagramDrawing" Target="../diagrams/drawing2.xml"/><Relationship Id="rId5" Type="http://schemas.openxmlformats.org/officeDocument/2006/relationships/image" Target="../media/image37.jpeg"/><Relationship Id="rId10" Type="http://schemas.openxmlformats.org/officeDocument/2006/relationships/diagramColors" Target="../diagrams/colors2.xml"/><Relationship Id="rId4" Type="http://schemas.openxmlformats.org/officeDocument/2006/relationships/image" Target="../media/image36.jpeg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4.emf"/><Relationship Id="rId5" Type="http://schemas.openxmlformats.org/officeDocument/2006/relationships/oleObject" Target="../embeddings/Microsoft_Excel_97-2003_Worksheet1.xls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1%80%D1%8F%D0%BD%D1%81%D0%BA%D0%B0%D1%8F_%D0%BE%D0%B1%D0%BB%D0%B0%D1%81%D1%82%D1%8C" TargetMode="External"/><Relationship Id="rId13" Type="http://schemas.openxmlformats.org/officeDocument/2006/relationships/hyperlink" Target="https://ru.wikipedia.org/wiki/%D0%91%D0%B5%D0%BB%D0%BE%D1%80%D1%83%D1%81%D1%81%D0%B8%D1%8F" TargetMode="External"/><Relationship Id="rId3" Type="http://schemas.openxmlformats.org/officeDocument/2006/relationships/image" Target="../media/image6.jpeg"/><Relationship Id="rId7" Type="http://schemas.openxmlformats.org/officeDocument/2006/relationships/hyperlink" Target="https://ru.wikipedia.org/wiki/%D0%9A%D0%B0%D0%BB%D1%83%D0%B6%D1%81%D0%BA%D0%B0%D1%8F_%D0%BE%D0%B1%D0%BB%D0%B0%D1%81%D1%82%D1%8C" TargetMode="External"/><Relationship Id="rId12" Type="http://schemas.openxmlformats.org/officeDocument/2006/relationships/hyperlink" Target="https://ru.wikipedia.org/wiki/%D0%92%D0%B8%D1%82%D0%B5%D0%B1%D1%81%D0%BA%D0%B0%D1%8F_%D0%BE%D0%B1%D0%BB%D0%B0%D1%81%D1%82%D1%8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C%D0%BE%D1%81%D0%BA%D0%BE%D0%B2%D1%81%D0%BA%D0%B0%D1%8F_%D0%BE%D0%B1%D0%BB%D0%B0%D1%81%D1%82%D1%8C" TargetMode="External"/><Relationship Id="rId11" Type="http://schemas.openxmlformats.org/officeDocument/2006/relationships/hyperlink" Target="https://ru.wikipedia.org/wiki/%D0%9C%D0%BE%D0%B3%D0%B8%D0%BB%D1%91%D0%B2%D1%81%D0%BA%D0%B0%D1%8F_%D0%BE%D0%B1%D0%BB%D0%B0%D1%81%D1%82%D1%8C" TargetMode="External"/><Relationship Id="rId5" Type="http://schemas.openxmlformats.org/officeDocument/2006/relationships/hyperlink" Target="https://ru.wikipedia.org/wiki/%D0%A0%D0%A4" TargetMode="External"/><Relationship Id="rId15" Type="http://schemas.openxmlformats.org/officeDocument/2006/relationships/hyperlink" Target="https://ru.wikipedia.org/wiki/%D0%9C%D0%BE%D1%81%D0%BA%D0%B2%D0%B0" TargetMode="External"/><Relationship Id="rId10" Type="http://schemas.openxmlformats.org/officeDocument/2006/relationships/hyperlink" Target="https://ru.wikipedia.org/wiki/%D0%A2%D0%B2%D0%B5%D1%80%D1%81%D0%BA%D0%B0%D1%8F_%D0%BE%D0%B1%D0%BB%D0%B0%D1%81%D1%82%D1%8C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ru.wikipedia.org/wiki/%D0%9F%D1%81%D0%BA%D0%BE%D0%B2%D1%81%D0%BA%D0%B0%D1%8F_%D0%BE%D0%B1%D0%BB%D0%B0%D1%81%D1%82%D1%8C" TargetMode="External"/><Relationship Id="rId14" Type="http://schemas.openxmlformats.org/officeDocument/2006/relationships/hyperlink" Target="https://ru.wikipedia.org/wiki/%D0%A1%D0%BC%D0%BE%D0%BB%D0%B5%D0%BD%D1%81%D0%BA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5.emf"/><Relationship Id="rId5" Type="http://schemas.openxmlformats.org/officeDocument/2006/relationships/oleObject" Target="../embeddings/Microsoft_Excel_97-2003_Worksheet2.xls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6.emf"/><Relationship Id="rId5" Type="http://schemas.openxmlformats.org/officeDocument/2006/relationships/oleObject" Target="../embeddings/Microsoft_Excel_97-2003_Worksheet3.xls"/><Relationship Id="rId4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7.emf"/><Relationship Id="rId5" Type="http://schemas.openxmlformats.org/officeDocument/2006/relationships/oleObject" Target="../embeddings/Microsoft_Excel_97-2003_Worksheet4.xls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8.emf"/><Relationship Id="rId5" Type="http://schemas.openxmlformats.org/officeDocument/2006/relationships/oleObject" Target="../embeddings/Microsoft_Excel_97-2003_Worksheet5.xls"/><Relationship Id="rId4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5.jpeg"/><Relationship Id="rId5" Type="http://schemas.openxmlformats.org/officeDocument/2006/relationships/image" Target="../media/image11.jpeg"/><Relationship Id="rId10" Type="http://schemas.openxmlformats.org/officeDocument/2006/relationships/image" Target="../media/image14.jpeg"/><Relationship Id="rId4" Type="http://schemas.openxmlformats.org/officeDocument/2006/relationships/image" Target="../media/image10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Выборы главного символа России преподнесли первые сюрпризы - Газета Маяк Малоярославец. Новости, Объявления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07504" y="1340768"/>
            <a:ext cx="9144000" cy="294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lnSpc>
                <a:spcPct val="110000"/>
              </a:lnSpc>
              <a:defRPr/>
            </a:pPr>
            <a:r>
              <a:rPr lang="ru-RU" sz="3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imes New Roman" pitchFamily="18" charset="0"/>
                <a:cs typeface="Arial" pitchFamily="34" charset="0"/>
              </a:rPr>
              <a:t>СОЦИАЛЬНАЯ ЗНАЧИМОСТЬ ЦЕНТРОВ ЗДОРОВЬЯ </a:t>
            </a:r>
            <a:endParaRPr lang="ru-RU" sz="34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 eaLnBrk="0" hangingPunct="0">
              <a:lnSpc>
                <a:spcPct val="110000"/>
              </a:lnSpc>
              <a:defRPr/>
            </a:pPr>
            <a:r>
              <a:rPr lang="ru-RU" sz="34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imes New Roman" pitchFamily="18" charset="0"/>
                <a:cs typeface="Arial" pitchFamily="34" charset="0"/>
              </a:rPr>
              <a:t>НА ПРИМЕРЕ СМОЛЕНСКОГО ОБЛАСТНОГО ВРАЧЕБНО-ФИЗКУЛЬТУРНОГО ДИСПАНСЕРА </a:t>
            </a:r>
            <a:endParaRPr lang="ru-RU" sz="3400" dirty="0">
              <a:solidFill>
                <a:srgbClr val="00206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-34925" y="5207000"/>
            <a:ext cx="9144000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ru-RU" altLang="ru-RU" sz="2500" b="1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И.Г. Туфанова,</a:t>
            </a:r>
          </a:p>
          <a:p>
            <a:pPr algn="r"/>
            <a:r>
              <a:rPr lang="ru-RU" altLang="ru-RU" sz="2500" b="1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главная медсестра </a:t>
            </a:r>
          </a:p>
          <a:p>
            <a:pPr algn="r"/>
            <a:r>
              <a:rPr lang="ru-RU" altLang="ru-RU" sz="2500" b="1">
                <a:solidFill>
                  <a:srgbClr val="00206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ОГАУЗ СОВФД, г. Смоленск</a:t>
            </a:r>
            <a:endParaRPr lang="ru-RU" altLang="ru-RU" sz="2500">
              <a:solidFill>
                <a:srgbClr val="002060"/>
              </a:solidFill>
              <a:latin typeface="Arial Black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500042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2050" name="Диаграмма 2"/>
          <p:cNvGraphicFramePr>
            <a:graphicFrameLocks/>
          </p:cNvGraphicFramePr>
          <p:nvPr/>
        </p:nvGraphicFramePr>
        <p:xfrm>
          <a:off x="428625" y="3581400"/>
          <a:ext cx="6429375" cy="311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r:id="rId9" imgW="6431837" imgH="3115326" progId="Excel.Chart.8">
                  <p:embed/>
                </p:oleObj>
              </mc:Choice>
              <mc:Fallback>
                <p:oleObj r:id="rId9" imgW="6431837" imgH="3115326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3581400"/>
                        <a:ext cx="6429375" cy="311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70" name="AutoShape 2"/>
          <p:cNvSpPr>
            <a:spLocks noChangeArrowheads="1"/>
          </p:cNvSpPr>
          <p:nvPr/>
        </p:nvSpPr>
        <p:spPr bwMode="auto">
          <a:xfrm>
            <a:off x="5715000" y="2071688"/>
            <a:ext cx="3429000" cy="4572000"/>
          </a:xfrm>
          <a:prstGeom prst="vertic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200" b="1" i="1" u="sng" dirty="0">
                <a:solidFill>
                  <a:schemeClr val="tx1"/>
                </a:solidFill>
                <a:latin typeface="Arial Black" pitchFamily="34" charset="0"/>
              </a:rPr>
              <a:t>ФАКТОРЫ РИСКА</a:t>
            </a:r>
            <a:endParaRPr lang="ru-RU" sz="1200" i="1" u="sng" dirty="0">
              <a:latin typeface="Arial Black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Неправильное питание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Низкая физическая       активность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Вредные привычки (стереотипы поведения)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Избыточный вес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Повышенное АД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tabLst>
                <a:tab pos="268288" algn="l"/>
              </a:tabLst>
              <a:defRPr/>
            </a:pPr>
            <a:r>
              <a:rPr lang="ru-RU" sz="1500" dirty="0">
                <a:solidFill>
                  <a:schemeClr val="tx1"/>
                </a:solidFill>
                <a:latin typeface="Arial Black" pitchFamily="34" charset="0"/>
              </a:rPr>
              <a:t>Повышение уровня сахара и липидов крови.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ru-RU" sz="1500" dirty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Ø"/>
              <a:defRPr/>
            </a:pPr>
            <a:endParaRPr lang="ru-RU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3" name="Прямоугольник 4"/>
          <p:cNvSpPr>
            <a:spLocks noChangeArrowheads="1"/>
          </p:cNvSpPr>
          <p:nvPr/>
        </p:nvSpPr>
        <p:spPr bwMode="auto">
          <a:xfrm>
            <a:off x="249238" y="188913"/>
            <a:ext cx="864393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50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ОРГАНИЗАЦИЯ РАБОТЫ СМОЛЕНСКОГО ОЦЗ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7" descr="Новости-Международная Академия Бизнеса-Международная Академия Бизне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838" y="5691188"/>
            <a:ext cx="2316162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Прямоугольник 1"/>
          <p:cNvSpPr>
            <a:spLocks noChangeArrowheads="1"/>
          </p:cNvSpPr>
          <p:nvPr/>
        </p:nvSpPr>
        <p:spPr bwMode="auto">
          <a:xfrm>
            <a:off x="2963863" y="142875"/>
            <a:ext cx="5965825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Aft>
                <a:spcPts val="600"/>
              </a:spcAft>
            </a:pPr>
            <a:r>
              <a:rPr lang="ru-RU" altLang="ru-RU" sz="2000" i="1" u="sng">
                <a:solidFill>
                  <a:srgbClr val="C00000"/>
                </a:solidFill>
                <a:latin typeface="Arial Black" pitchFamily="34" charset="0"/>
              </a:rPr>
              <a:t>Задачи школы здоровья ––формирование у пациентов</a:t>
            </a:r>
            <a:endParaRPr lang="ru-RU" altLang="ru-RU" sz="2000">
              <a:solidFill>
                <a:srgbClr val="C00000"/>
              </a:solidFill>
              <a:latin typeface="Arial Black" pitchFamily="34" charset="0"/>
            </a:endParaRPr>
          </a:p>
          <a:p>
            <a:pPr algn="ctr" eaLnBrk="1" hangingPunct="1">
              <a:spcAft>
                <a:spcPts val="600"/>
              </a:spcAft>
            </a:pPr>
            <a:endParaRPr lang="ru-RU" altLang="ru-RU" sz="1600">
              <a:solidFill>
                <a:srgbClr val="C00000"/>
              </a:solidFill>
              <a:latin typeface="Arial Black" pitchFamily="34" charset="0"/>
            </a:endParaRP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ответственности за сохранение своего здоровья;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рационального и активного отношения к заболеванию;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мотивации к оздоровлению;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приверженности к лечению и выполнению рекомендаций врача;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умений и навыков по самоконтролю  за состоянием здоровья, оказанию первой доврачебной помощи в случаях обострений и кризисов;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навыков и умений по снижению неблагоприятного влияния на здоровье поведенческих факторов риска(питание, двигательная активность, управление стрессом, отказ от вредных привычек);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q"/>
            </a:pPr>
            <a:r>
              <a:rPr lang="ru-RU" altLang="ru-RU" sz="1600">
                <a:latin typeface="Arial Black" pitchFamily="34" charset="0"/>
              </a:rPr>
              <a:t>практических навыков по анализу                          причин, факторов, влияющих                                         на здоровье  и обучение                                 составлению плана                                    индивидуального оздоровления.</a:t>
            </a:r>
          </a:p>
        </p:txBody>
      </p:sp>
      <p:sp>
        <p:nvSpPr>
          <p:cNvPr id="11" name="Овал 10"/>
          <p:cNvSpPr/>
          <p:nvPr/>
        </p:nvSpPr>
        <p:spPr>
          <a:xfrm>
            <a:off x="178372" y="714356"/>
            <a:ext cx="2643206" cy="1214446"/>
          </a:xfrm>
          <a:prstGeom prst="ellipse">
            <a:avLst/>
          </a:prstGeom>
          <a:solidFill>
            <a:srgbClr val="C0000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Школа профилактики артериальной гипертонии</a:t>
            </a:r>
          </a:p>
        </p:txBody>
      </p:sp>
      <p:sp>
        <p:nvSpPr>
          <p:cNvPr id="12" name="Овал 11"/>
          <p:cNvSpPr/>
          <p:nvPr/>
        </p:nvSpPr>
        <p:spPr>
          <a:xfrm>
            <a:off x="106934" y="2000240"/>
            <a:ext cx="2714644" cy="1285884"/>
          </a:xfrm>
          <a:prstGeom prst="ellipse">
            <a:avLst/>
          </a:prstGeom>
          <a:solidFill>
            <a:srgbClr val="00B050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Школа для желающих отказаться от курения</a:t>
            </a:r>
          </a:p>
        </p:txBody>
      </p:sp>
      <p:sp>
        <p:nvSpPr>
          <p:cNvPr id="13" name="Овал 12"/>
          <p:cNvSpPr/>
          <p:nvPr/>
        </p:nvSpPr>
        <p:spPr>
          <a:xfrm>
            <a:off x="35496" y="3429000"/>
            <a:ext cx="2786082" cy="1214446"/>
          </a:xfrm>
          <a:prstGeom prst="ellipse">
            <a:avLst/>
          </a:prstGeom>
          <a:solidFill>
            <a:srgbClr val="FF9933"/>
          </a:solidFill>
          <a:scene3d>
            <a:camera prst="isometricOffAxis2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Школа профилактики бронхиальной астмы</a:t>
            </a:r>
          </a:p>
        </p:txBody>
      </p:sp>
      <p:sp>
        <p:nvSpPr>
          <p:cNvPr id="16" name="Овал 15"/>
          <p:cNvSpPr/>
          <p:nvPr/>
        </p:nvSpPr>
        <p:spPr>
          <a:xfrm>
            <a:off x="35496" y="4786322"/>
            <a:ext cx="2928926" cy="1571636"/>
          </a:xfrm>
          <a:prstGeom prst="ellipse">
            <a:avLst/>
          </a:prstGeom>
          <a:solidFill>
            <a:srgbClr val="FFFF00"/>
          </a:solidFill>
          <a:scene3d>
            <a:camera prst="isometricOffAxis2Left"/>
            <a:lightRig rig="threePt" dir="tl">
              <a:rot lat="0" lon="0" rev="0"/>
            </a:lightRig>
          </a:scene3d>
          <a:sp3d prstMaterial="metal">
            <a:bevelT w="10000" h="100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Школа профилактики заболеваний опорно-двигательного аппарата</a:t>
            </a:r>
          </a:p>
        </p:txBody>
      </p:sp>
      <p:pic>
        <p:nvPicPr>
          <p:cNvPr id="19" name="Рисунок 18" descr="http://www.rastut-goda.ru/images/image/image1/zdor1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5719467"/>
            <a:ext cx="1196609" cy="577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7" descr="http://www.molgvardia.ru/sites/default/files/14d-det-prazdnik-akcija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25717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Рисунок 6" descr="http://cs406722.vk.me/v406722706/90af/n7wY3AgjSV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2600325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лестнице Сток-фотографии, графику и векторные иллюстрации Stockfresh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5143512"/>
            <a:ext cx="2214546" cy="17144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Рисунок 8" descr="http://www.molgvardia.ru/sites/default/files/u56/dsc004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750"/>
            <a:ext cx="2643188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Рукопожатие показывает шансы на выживание раковых больных &quot; MEDIKFORUM.RU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071810"/>
            <a:ext cx="2571768" cy="12858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хема 1"/>
          <p:cNvGraphicFramePr/>
          <p:nvPr/>
        </p:nvGraphicFramePr>
        <p:xfrm>
          <a:off x="428596" y="714356"/>
          <a:ext cx="8429684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488" y="0"/>
            <a:ext cx="4523995" cy="144655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2014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J:\вечеринка брендов\Sequence 01.Still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0"/>
            <a:ext cx="2500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Рисунок 8" descr="J:\вечеринка брендов\Sequence 01.Still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929188"/>
            <a:ext cx="2427287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Рисунок 9" descr="http://smolnarod.ru/wp-content/themes/smolnarod=ru/timthumb/timthumb.php?src=http://smolnarod.ru/wp-content/uploads/2014/08/5551.jpg&amp;w=320&amp;h=240&amp;q=91&amp;zc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929188"/>
            <a:ext cx="28575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Рисунок 10" descr="В Смоленске стартовал «Марафон здоровья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2214563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Рисунок 11" descr="http://cs406722.vk.me/v406722706/9161/HM14Z4IFLh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4857750"/>
            <a:ext cx="25003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Рисунок 12" descr="http://cs303907.vk.me/v303907706/61fb/hdJSqAZjlPQ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830263"/>
            <a:ext cx="21653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Рисунок 7" descr="J:\фотки лебедева\2014-05-15 05-16-1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500"/>
            <a:ext cx="1571625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7" name="Picture 3" descr="J:\вечеринка брендов\DSC_053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81375"/>
            <a:ext cx="2214563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Рисунок 13" descr="http://cs303907.vk.me/v303907706/6216/P5pQQzwN_5M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000250"/>
            <a:ext cx="2500312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4" descr="J:\вечеринка брендов\АКЦИЯ 13 марта_табак СФМЭИ\PICT021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143250"/>
            <a:ext cx="2500312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Рисунок 14" descr="http://cs622630.vk.me/v622630682/1923/fgevbBHQDPw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831850"/>
            <a:ext cx="24272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1" name="Прямоугольник 1"/>
          <p:cNvSpPr>
            <a:spLocks noChangeArrowheads="1"/>
          </p:cNvSpPr>
          <p:nvPr/>
        </p:nvSpPr>
        <p:spPr bwMode="auto">
          <a:xfrm>
            <a:off x="2214563" y="2136775"/>
            <a:ext cx="46434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>
                <a:solidFill>
                  <a:srgbClr val="C00000"/>
                </a:solidFill>
                <a:latin typeface="Arial Black" pitchFamily="34" charset="0"/>
              </a:rPr>
              <a:t>В Смоленской области - первой из регионов ЦФО – стартовала</a:t>
            </a:r>
          </a:p>
          <a:p>
            <a:pPr eaLnBrk="1" hangingPunct="1"/>
            <a:r>
              <a:rPr lang="ru-RU" altLang="ru-RU">
                <a:solidFill>
                  <a:srgbClr val="C00000"/>
                </a:solidFill>
                <a:latin typeface="Arial Black" pitchFamily="34" charset="0"/>
              </a:rPr>
              <a:t> комплексная межрегиональная образовательно-профилактическая программа Общественной общероссийской организации ЛИГА ЗДОРОВЬЯ НАЦИИ по профилактике заболеваний и формированию ЗОЖ «Здоровье населения». </a:t>
            </a:r>
          </a:p>
        </p:txBody>
      </p:sp>
      <p:sp>
        <p:nvSpPr>
          <p:cNvPr id="27662" name="Rectangle 5"/>
          <p:cNvSpPr>
            <a:spLocks noChangeArrowheads="1"/>
          </p:cNvSpPr>
          <p:nvPr/>
        </p:nvSpPr>
        <p:spPr bwMode="auto">
          <a:xfrm>
            <a:off x="34925" y="0"/>
            <a:ext cx="67325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«СОХРАНИТЬ ЗДОРОВЬЕ ЗДОРОВЫХ - СОХРАНИТЬ ЗДОРОВЬЕ НАЦИИ!»    </a:t>
            </a:r>
            <a:endParaRPr lang="ru-RU" altLang="ru-RU" sz="240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0"/>
            <a:ext cx="9144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142875"/>
            <a:ext cx="9144000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*Социальная эффективность* </a:t>
            </a:r>
          </a:p>
          <a:p>
            <a:pPr algn="ctr">
              <a:defRPr/>
            </a:pPr>
            <a:r>
              <a:rPr lang="ru-RU" sz="2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</a:p>
        </p:txBody>
      </p:sp>
      <p:sp>
        <p:nvSpPr>
          <p:cNvPr id="28676" name="Прямоугольник 2"/>
          <p:cNvSpPr>
            <a:spLocks noChangeArrowheads="1"/>
          </p:cNvSpPr>
          <p:nvPr/>
        </p:nvSpPr>
        <p:spPr bwMode="auto">
          <a:xfrm>
            <a:off x="179388" y="1052513"/>
            <a:ext cx="8713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5000625" y="4786313"/>
            <a:ext cx="504825" cy="214312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5000625" y="5214938"/>
            <a:ext cx="504825" cy="214312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44623" y="3643314"/>
            <a:ext cx="4143401" cy="2809452"/>
          </a:xfrm>
          <a:prstGeom prst="ellipse">
            <a:avLst/>
          </a:prstGeom>
          <a:ln w="57150"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5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</a:t>
            </a:r>
            <a:r>
              <a:rPr lang="ru-RU" sz="2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>
              <a:defRPr/>
            </a:pPr>
            <a:r>
              <a:rPr lang="ru-RU" sz="25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ренность</a:t>
            </a:r>
            <a:r>
              <a:rPr lang="ru-RU" sz="25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пациентов медицинской помощью</a:t>
            </a:r>
          </a:p>
        </p:txBody>
      </p:sp>
      <p:sp>
        <p:nvSpPr>
          <p:cNvPr id="7" name="Овал 6"/>
          <p:cNvSpPr/>
          <p:nvPr/>
        </p:nvSpPr>
        <p:spPr>
          <a:xfrm>
            <a:off x="5072633" y="3155157"/>
            <a:ext cx="4035871" cy="1619040"/>
          </a:xfrm>
          <a:prstGeom prst="ellipse">
            <a:avLst/>
          </a:prstGeom>
          <a:ln w="57150"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Случаи удовлетворенности пациентов медицинской помощью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5786438" y="4929188"/>
            <a:ext cx="2736850" cy="214312"/>
          </a:xfrm>
          <a:prstGeom prst="flowChart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253037" y="5286388"/>
            <a:ext cx="3783459" cy="1285884"/>
          </a:xfrm>
          <a:prstGeom prst="ellipse">
            <a:avLst/>
          </a:prstGeom>
          <a:ln w="57150">
            <a:solidFill>
              <a:srgbClr val="C000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число оцениваемых случаев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428625" y="77788"/>
            <a:ext cx="856932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600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     МЕДИЦИНСКОЙ ПОМОЩЬЮ</a:t>
            </a:r>
            <a:endParaRPr lang="ru-RU" altLang="ru-RU" sz="2600" b="1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371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</a:tblGrid>
              <a:tr h="371475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98" marB="45798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98" marB="45798"/>
                </a:tc>
              </a:tr>
            </a:tbl>
          </a:graphicData>
        </a:graphic>
      </p:graphicFrame>
      <p:pic>
        <p:nvPicPr>
          <p:cNvPr id="6" name="Рисунок 5" descr="G:\ДИПЛОМ\диплом\фоточки)))\SDC12649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1813" y="1857375"/>
            <a:ext cx="3286125" cy="478631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1857375"/>
            <a:ext cx="2928938" cy="478631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2"/>
          <p:cNvSpPr>
            <a:spLocks noChangeArrowheads="1"/>
          </p:cNvSpPr>
          <p:nvPr/>
        </p:nvSpPr>
        <p:spPr bwMode="auto">
          <a:xfrm>
            <a:off x="179388" y="115888"/>
            <a:ext cx="896461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600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sz="2600" b="1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611560" y="1556792"/>
          <a:ext cx="8136904" cy="5072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4" name="Прямоугольник 5"/>
          <p:cNvSpPr>
            <a:spLocks noChangeArrowheads="1"/>
          </p:cNvSpPr>
          <p:nvPr/>
        </p:nvSpPr>
        <p:spPr bwMode="auto">
          <a:xfrm>
            <a:off x="1547813" y="981075"/>
            <a:ext cx="7629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>
                <a:latin typeface="Arial Black" pitchFamily="34" charset="0"/>
                <a:ea typeface="Calibri" pitchFamily="34" charset="0"/>
                <a:cs typeface="Times New Roman" pitchFamily="18" charset="0"/>
              </a:rPr>
              <a:t>Оценивались следующие блоки вопросов: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179388" y="1052513"/>
            <a:ext cx="8605837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2400">
                <a:cs typeface="Arial" charset="0"/>
              </a:rPr>
              <a:t>Удовлетворенность качеством медицинской помощи определялась </a:t>
            </a:r>
            <a:r>
              <a:rPr lang="ru-RU" altLang="ru-RU" sz="2400" b="1" i="1">
                <a:solidFill>
                  <a:srgbClr val="002060"/>
                </a:solidFill>
                <a:cs typeface="Arial" charset="0"/>
              </a:rPr>
              <a:t>коэффициентом удовлетворенности</a:t>
            </a:r>
            <a:r>
              <a:rPr lang="ru-RU" altLang="ru-RU" sz="2400">
                <a:cs typeface="Arial" charset="0"/>
              </a:rPr>
              <a:t>, который рассчитывался как средний балл, выставленный респондентами по всем случаям анкетирования (от 0,25 до 1,0).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950" y="115888"/>
            <a:ext cx="8928100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07504" y="3284984"/>
            <a:ext cx="2664296" cy="2592288"/>
          </a:xfrm>
          <a:prstGeom prst="ellipse">
            <a:avLst/>
          </a:prstGeom>
          <a:solidFill>
            <a:srgbClr val="FF0000"/>
          </a:solidFill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К.у.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27313" y="2852738"/>
            <a:ext cx="6192837" cy="40052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120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Шкала оценки оказанной помощи: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1,0 - удовлетворены полностью;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0,75 - больше удовлетворены, чем не удовлетворены;  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0,5 - удовлетворены не в полной мере;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0,25 - затруднялись ответить;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0 - не удовлетворены.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34925" y="404813"/>
            <a:ext cx="9074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b="1">
                <a:ea typeface="Calibri" pitchFamily="34" charset="0"/>
                <a:cs typeface="Arial" charset="0"/>
              </a:rPr>
              <a:t>Интерпретация коэффициента удовлетворенности осуществляется таким образом, что максимальное значение, равное 1, соответствует полной удовлетворенности пациента качеством оказанной ему медицинской помощи:</a:t>
            </a:r>
          </a:p>
        </p:txBody>
      </p: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287338" y="44450"/>
            <a:ext cx="8856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87338" y="1584176"/>
          <a:ext cx="8821166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287338" y="4032448"/>
          <a:ext cx="8821166" cy="27809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Диаграмма 1"/>
          <p:cNvGraphicFramePr>
            <a:graphicFrameLocks/>
          </p:cNvGraphicFramePr>
          <p:nvPr/>
        </p:nvGraphicFramePr>
        <p:xfrm>
          <a:off x="107950" y="620713"/>
          <a:ext cx="7088188" cy="536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Лист" r:id="rId5" imgW="6867566" imgH="5000520" progId="Excel.Sheet.8">
                  <p:embed/>
                </p:oleObj>
              </mc:Choice>
              <mc:Fallback>
                <p:oleObj name="Лист" r:id="rId5" imgW="6867566" imgH="5000520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620713"/>
                        <a:ext cx="7088188" cy="536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179388" y="5418138"/>
            <a:ext cx="87852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000" b="1">
                <a:cs typeface="Arial" charset="0"/>
              </a:rPr>
              <a:t>Коэффициент удовлетворенности пациентов организацией (доступностью) составил 0,77, в том числе 36% пациентов оценили организацию проведения скринингового тестирования в ЦЗ максимальной оценкой (1 балл). </a:t>
            </a: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71438" y="179388"/>
            <a:ext cx="8964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732240" y="1052736"/>
            <a:ext cx="2210544" cy="2664296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К.у.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0,77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Фотогалерея | Фотографии города | Фото Смоленск | Церкви и храмы Смоленска |  Церковь Воздвижения и Успенский кафедральный собо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285728"/>
            <a:ext cx="1285884" cy="1500198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8436" name="TextBox 11"/>
          <p:cNvSpPr txBox="1">
            <a:spLocks noChangeArrowheads="1"/>
          </p:cNvSpPr>
          <p:nvPr/>
        </p:nvSpPr>
        <p:spPr bwMode="auto">
          <a:xfrm>
            <a:off x="5929313" y="4929188"/>
            <a:ext cx="46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700338" y="3284538"/>
            <a:ext cx="6443662" cy="35734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b="1" u="sng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СМОЛЕНСКАЯ ОБЛАСТЬ 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— субъект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5" tooltip="РФ"/>
              </a:rPr>
              <a:t>Российской Федерации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,</a:t>
            </a:r>
          </a:p>
          <a:p>
            <a:pPr algn="ctr"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входит в состав </a:t>
            </a:r>
            <a:r>
              <a:rPr lang="ru-RU" dirty="0" err="1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ЦФО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. Граничит с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6" tooltip="Московская область"/>
              </a:rPr>
              <a:t>Московской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,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7" tooltip="Калужская область"/>
              </a:rPr>
              <a:t>Калужской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,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8" tooltip="Брянская область"/>
              </a:rPr>
              <a:t>Брянской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,</a:t>
            </a:r>
          </a:p>
          <a:p>
            <a:pPr algn="ctr"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9" tooltip="Псковская область"/>
              </a:rPr>
              <a:t>Псковской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и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0" tooltip="Тверская область"/>
              </a:rPr>
              <a:t>Тверской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областями России, а также с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1" tooltip="Могилёвская область"/>
              </a:rPr>
              <a:t>Могилёвской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и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2" tooltip="Витебская область"/>
              </a:rPr>
              <a:t>Витебской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областями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3" tooltip="Белоруссия"/>
              </a:rPr>
              <a:t>Белоруссии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.</a:t>
            </a:r>
          </a:p>
          <a:p>
            <a:pPr algn="ctr" eaLnBrk="0" hangingPunct="0">
              <a:defRPr/>
            </a:pPr>
            <a:r>
              <a:rPr lang="ru-RU" i="1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Площадь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— 49 779 км².</a:t>
            </a:r>
            <a:b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Население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— 967 896 чел. (2014)</a:t>
            </a:r>
            <a:b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i="1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Областной центр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— город-герой 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4" tooltip="Смоленск"/>
              </a:rPr>
              <a:t>Смоленск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,</a:t>
            </a:r>
          </a:p>
          <a:p>
            <a:pPr algn="ctr" eaLnBrk="0" hangingPunct="0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расстояние до 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  <a:hlinkClick r:id="rId15" tooltip="Москва"/>
              </a:rPr>
              <a:t>Москвы</a:t>
            </a:r>
            <a:r>
              <a:rPr lang="ru-RU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 — 365 км</a:t>
            </a:r>
            <a:r>
              <a:rPr lang="ru-RU" dirty="0">
                <a:solidFill>
                  <a:srgbClr val="252525"/>
                </a:solidFill>
                <a:latin typeface="Arial Black" pitchFamily="34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Диаграмма 1"/>
          <p:cNvGraphicFramePr>
            <a:graphicFrameLocks/>
          </p:cNvGraphicFramePr>
          <p:nvPr/>
        </p:nvGraphicFramePr>
        <p:xfrm>
          <a:off x="179388" y="1052513"/>
          <a:ext cx="6842125" cy="396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Лист" r:id="rId5" imgW="7162881" imgH="4057642" progId="Excel.Sheet.8">
                  <p:embed/>
                </p:oleObj>
              </mc:Choice>
              <mc:Fallback>
                <p:oleObj name="Лист" r:id="rId5" imgW="7162881" imgH="4057642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052513"/>
                        <a:ext cx="6842125" cy="3960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107950" y="5110163"/>
            <a:ext cx="87852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000" b="1">
                <a:cs typeface="Arial" charset="0"/>
              </a:rPr>
              <a:t>Коэффициент удовлетворенности пациентов </a:t>
            </a:r>
            <a:r>
              <a:rPr lang="ru-RU" altLang="ru-RU" sz="2000" b="1">
                <a:ea typeface="Calibri" pitchFamily="34" charset="0"/>
                <a:cs typeface="Arial" charset="0"/>
              </a:rPr>
              <a:t>материально-техническим оснащением Центра здоровья (наличие диагностической аппаратуры, лабораторной диагностики и т.п.) </a:t>
            </a:r>
            <a:r>
              <a:rPr lang="ru-RU" altLang="ru-RU" sz="2000" b="1">
                <a:cs typeface="Arial" charset="0"/>
              </a:rPr>
              <a:t>составил  0,77, в том числе 37% пациентов оценили </a:t>
            </a:r>
            <a:r>
              <a:rPr lang="ru-RU" altLang="ru-RU" sz="2000" b="1">
                <a:ea typeface="Calibri" pitchFamily="34" charset="0"/>
                <a:cs typeface="Calibri" pitchFamily="34" charset="0"/>
              </a:rPr>
              <a:t>материально-техническое оснащение</a:t>
            </a:r>
            <a:r>
              <a:rPr lang="ru-RU" altLang="ru-RU" sz="2000" b="1">
                <a:cs typeface="Arial" charset="0"/>
              </a:rPr>
              <a:t>м ЦЗ максимальной оценкой (1 балл).</a:t>
            </a:r>
          </a:p>
        </p:txBody>
      </p:sp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179388" y="188913"/>
            <a:ext cx="8964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732240" y="1052736"/>
            <a:ext cx="2210544" cy="2664296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К.у.</a:t>
            </a:r>
          </a:p>
          <a:p>
            <a:pPr algn="ctr">
              <a:defRPr/>
            </a:pPr>
            <a:r>
              <a:rPr lang="ru-RU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0,77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71167" y="1124744"/>
          <a:ext cx="676875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795" name="Rectangle 1"/>
          <p:cNvSpPr>
            <a:spLocks noChangeArrowheads="1"/>
          </p:cNvSpPr>
          <p:nvPr/>
        </p:nvSpPr>
        <p:spPr bwMode="auto">
          <a:xfrm>
            <a:off x="0" y="5445125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000" b="1">
                <a:cs typeface="Arial" charset="0"/>
              </a:rPr>
              <a:t>Коэффициент удовлетворенности пациентов ЦЗ отношением к ним  медицинского персонала 0,95, в том числе 93% пациентов оценили внимательное отношение медперсонала максимальной оценкой                (1 балл). </a:t>
            </a:r>
          </a:p>
        </p:txBody>
      </p:sp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179388" y="188913"/>
            <a:ext cx="8964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04248" y="764704"/>
            <a:ext cx="2066528" cy="2520280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К.у.0,95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Диаграмма 1"/>
          <p:cNvGraphicFramePr>
            <a:graphicFrameLocks/>
          </p:cNvGraphicFramePr>
          <p:nvPr/>
        </p:nvGraphicFramePr>
        <p:xfrm>
          <a:off x="179388" y="836613"/>
          <a:ext cx="8108950" cy="4779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Лист" r:id="rId5" imgW="8115232" imgH="4781603" progId="Excel.Sheet.8">
                  <p:embed/>
                </p:oleObj>
              </mc:Choice>
              <mc:Fallback>
                <p:oleObj name="Лист" r:id="rId5" imgW="8115232" imgH="4781603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836613"/>
                        <a:ext cx="8108950" cy="4779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107950" y="5445125"/>
            <a:ext cx="87852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sz="2000" b="1">
                <a:cs typeface="Arial" charset="0"/>
              </a:rPr>
              <a:t>Коэффициент удовлетворенности пациентов результатами проведенного диагностического обследования  и    индивидуальной программой по здоровому образу жизни составил 0,8. </a:t>
            </a: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179388" y="188913"/>
            <a:ext cx="8964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76256" y="1052736"/>
            <a:ext cx="2066528" cy="2592288"/>
          </a:xfrm>
          <a:prstGeom prst="ellips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perspectiveContrastingLeftFacing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К.у.0,80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Диаграмма 1"/>
          <p:cNvGraphicFramePr>
            <a:graphicFrameLocks/>
          </p:cNvGraphicFramePr>
          <p:nvPr/>
        </p:nvGraphicFramePr>
        <p:xfrm>
          <a:off x="468313" y="765175"/>
          <a:ext cx="8524875" cy="455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Лист" r:id="rId5" imgW="8525003" imgH="4562417" progId="Excel.Sheet.8">
                  <p:embed/>
                </p:oleObj>
              </mc:Choice>
              <mc:Fallback>
                <p:oleObj name="Лист" r:id="rId5" imgW="8525003" imgH="4562417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765175"/>
                        <a:ext cx="8524875" cy="455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179388" y="5013325"/>
            <a:ext cx="86423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b="1">
                <a:cs typeface="Arial" charset="0"/>
              </a:rPr>
              <a:t>Основная масса респондентов (80%) предполагают изменить свой образ жизни, причем 14% респондентов планирует это сделать в ближайшее время. Таким образом проведение скринингового тестирования может стать мотивационным фактором для отказа от вредных привычек и сокращения  факторов риска, имеющих лидирующее значение в смертности, инвалидности и  заболеваемость населения РФ.</a:t>
            </a: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179388" y="188913"/>
            <a:ext cx="89646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Диаграмма 1"/>
          <p:cNvGraphicFramePr>
            <a:graphicFrameLocks/>
          </p:cNvGraphicFramePr>
          <p:nvPr/>
        </p:nvGraphicFramePr>
        <p:xfrm>
          <a:off x="323850" y="549275"/>
          <a:ext cx="8383588" cy="485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Лист" r:id="rId5" imgW="8381934" imgH="4857725" progId="Excel.Sheet.8">
                  <p:embed/>
                </p:oleObj>
              </mc:Choice>
              <mc:Fallback>
                <p:oleObj name="Лист" r:id="rId5" imgW="8381934" imgH="4857725" progId="Excel.Shee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49275"/>
                        <a:ext cx="8383588" cy="485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179388" y="5392738"/>
            <a:ext cx="8713787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altLang="ru-RU" b="1">
                <a:cs typeface="Arial" charset="0"/>
              </a:rPr>
              <a:t>Подавляющее большинство респондентов (96%) будут рекомендовать своим родственникам и знакомым пройти скрининговое тестирование на факторы риска, что говорит о позитивном отношении пациентов  к деятельности Центра здоровья. </a:t>
            </a:r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0" y="142875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ПАЦИЕНТОВ МЕДИЦИНСКОЙ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3"/>
          <p:cNvSpPr>
            <a:spLocks noChangeArrowheads="1"/>
          </p:cNvSpPr>
          <p:nvPr/>
        </p:nvSpPr>
        <p:spPr bwMode="auto">
          <a:xfrm>
            <a:off x="0" y="188913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b="1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УДОВЛЕТВОРЕННОСТЬ  ПАЦИЕНТОВ  МЕДИЦИНСКОЙ  ПОМОЩЬЮ</a:t>
            </a:r>
            <a:endParaRPr lang="ru-RU" altLang="ru-RU" b="1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8914" name="AutoShape 2"/>
          <p:cNvSpPr>
            <a:spLocks noChangeArrowheads="1"/>
          </p:cNvSpPr>
          <p:nvPr/>
        </p:nvSpPr>
        <p:spPr bwMode="auto">
          <a:xfrm>
            <a:off x="179389" y="548680"/>
            <a:ext cx="8785224" cy="2448272"/>
          </a:xfrm>
          <a:prstGeom prst="notchedRightArrow">
            <a:avLst>
              <a:gd name="adj1" fmla="val 50000"/>
              <a:gd name="adj2" fmla="val 71591"/>
            </a:avLst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C00000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интегральный показатель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Коэффициент удовлетворенности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anose="020B0604020202020204" pitchFamily="34" charset="0"/>
              </a:rPr>
              <a:t>= 0,83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34822" name="Прямоугольник 4"/>
          <p:cNvSpPr>
            <a:spLocks noChangeArrowheads="1"/>
          </p:cNvSpPr>
          <p:nvPr/>
        </p:nvSpPr>
        <p:spPr bwMode="auto">
          <a:xfrm>
            <a:off x="179388" y="3068638"/>
            <a:ext cx="87852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/>
            <a:r>
              <a:rPr lang="ru-RU" altLang="ru-RU" sz="2000" b="1">
                <a:ea typeface="Calibri" pitchFamily="34" charset="0"/>
                <a:cs typeface="Arial" charset="0"/>
              </a:rPr>
              <a:t>При анализе показателей удовлетворенности пациентов  качеством проведенного скринингового тестирования для удобства и наглядности рассчитан интегральный показатель (коэффициент удовлетворенности). Этот показатель рассчитывается как среднее арифметическое от показателей удовлетворенности по блокам. </a:t>
            </a:r>
          </a:p>
        </p:txBody>
      </p:sp>
      <p:grpSp>
        <p:nvGrpSpPr>
          <p:cNvPr id="34823" name="Группа 4"/>
          <p:cNvGrpSpPr>
            <a:grpSpLocks/>
          </p:cNvGrpSpPr>
          <p:nvPr/>
        </p:nvGrpSpPr>
        <p:grpSpPr bwMode="auto">
          <a:xfrm>
            <a:off x="3563938" y="5176838"/>
            <a:ext cx="5400675" cy="1131887"/>
            <a:chOff x="3225958" y="290"/>
            <a:chExt cx="4838937" cy="1131278"/>
          </a:xfrm>
        </p:grpSpPr>
        <p:sp>
          <p:nvSpPr>
            <p:cNvPr id="6" name="Стрелка вправо 5"/>
            <p:cNvSpPr/>
            <p:nvPr/>
          </p:nvSpPr>
          <p:spPr>
            <a:xfrm>
              <a:off x="3225958" y="290"/>
              <a:ext cx="4838937" cy="1131278"/>
            </a:xfrm>
            <a:prstGeom prst="rightArrow">
              <a:avLst>
                <a:gd name="adj1" fmla="val 75000"/>
                <a:gd name="adj2" fmla="val 50000"/>
              </a:avLst>
            </a:prstGeom>
            <a:solidFill>
              <a:srgbClr val="FF0000">
                <a:alpha val="90000"/>
              </a:srgbClr>
            </a:solidFill>
            <a:ln>
              <a:solidFill>
                <a:schemeClr val="accent6">
                  <a:lumMod val="75000"/>
                  <a:alpha val="9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Стрелка вправо 4"/>
            <p:cNvSpPr/>
            <p:nvPr/>
          </p:nvSpPr>
          <p:spPr>
            <a:xfrm>
              <a:off x="3225958" y="141501"/>
              <a:ext cx="4415068" cy="8488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860" tIns="22860" rIns="22860" bIns="22860" spcCol="1270"/>
            <a:lstStyle/>
            <a:p>
              <a:pPr marL="285750" lvl="1" indent="-285750" defTabSz="16002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ru-RU" sz="3600" dirty="0">
                  <a:solidFill>
                    <a:schemeClr val="tx1"/>
                  </a:solidFill>
                  <a:latin typeface="Arial" panose="020B0604020202020204" pitchFamily="34" charset="0"/>
                  <a:ea typeface="Calibri" pitchFamily="34" charset="0"/>
                  <a:cs typeface="Arial" panose="020B0604020202020204" pitchFamily="34" charset="0"/>
                </a:rPr>
                <a:t> </a:t>
              </a:r>
              <a:r>
                <a:rPr lang="ru-RU" sz="3200" dirty="0">
                  <a:solidFill>
                    <a:schemeClr val="tx1"/>
                  </a:solidFill>
                  <a:latin typeface="Arial" panose="020B0604020202020204" pitchFamily="34" charset="0"/>
                  <a:ea typeface="Calibri" pitchFamily="34" charset="0"/>
                  <a:cs typeface="Arial" panose="020B0604020202020204" pitchFamily="34" charset="0"/>
                </a:rPr>
                <a:t>отличный результат</a:t>
              </a:r>
              <a:endParaRPr lang="ru-RU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824" name="Группа 7"/>
          <p:cNvGrpSpPr>
            <a:grpSpLocks/>
          </p:cNvGrpSpPr>
          <p:nvPr/>
        </p:nvGrpSpPr>
        <p:grpSpPr bwMode="auto">
          <a:xfrm>
            <a:off x="395288" y="5176838"/>
            <a:ext cx="3600450" cy="1131887"/>
            <a:chOff x="0" y="290"/>
            <a:chExt cx="3225958" cy="1131278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290"/>
              <a:ext cx="3225958" cy="1131278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0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55472" y="55822"/>
              <a:ext cx="3115012" cy="10202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06680" tIns="53340" rIns="106680" bIns="53340" spcCol="1270" anchor="ctr"/>
            <a:lstStyle/>
            <a:p>
              <a:pPr algn="ctr" defTabSz="12446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itchFamily="34" charset="0"/>
                  <a:cs typeface="Arial" panose="020B0604020202020204" pitchFamily="34" charset="0"/>
                </a:rPr>
                <a:t>К</a:t>
              </a:r>
              <a:r>
                <a:rPr lang="ru-RU" sz="2400" dirty="0">
                  <a:solidFill>
                    <a:schemeClr val="tx1"/>
                  </a:solidFill>
                  <a:latin typeface="Arial" panose="020B0604020202020204" pitchFamily="34" charset="0"/>
                  <a:ea typeface="Calibri" pitchFamily="34" charset="0"/>
                  <a:cs typeface="Arial" panose="020B0604020202020204" pitchFamily="34" charset="0"/>
                </a:rPr>
                <a:t> удовлетворенности = </a:t>
              </a:r>
              <a:r>
                <a:rPr lang="ru-RU" sz="2400" b="1" dirty="0">
                  <a:solidFill>
                    <a:schemeClr val="tx1"/>
                  </a:solidFill>
                  <a:latin typeface="Arial" panose="020B0604020202020204" pitchFamily="34" charset="0"/>
                  <a:ea typeface="Calibri" pitchFamily="34" charset="0"/>
                  <a:cs typeface="Arial" panose="020B0604020202020204" pitchFamily="34" charset="0"/>
                </a:rPr>
                <a:t>1,0 - 0,81</a:t>
              </a:r>
              <a:endParaRPr lang="ru-RU" sz="2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8642350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4869160"/>
            <a:ext cx="9144000" cy="175432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Будьте здоровы и получайте удовольствие от жизни! 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4" descr="IMG_531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Rectangle 5"/>
          <p:cNvSpPr>
            <a:spLocks noRot="1" noChangeArrowheads="1"/>
          </p:cNvSpPr>
          <p:nvPr/>
        </p:nvSpPr>
        <p:spPr bwMode="auto">
          <a:xfrm>
            <a:off x="323850" y="54260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339975" y="3416300"/>
            <a:ext cx="6804025" cy="3441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Возрастная структура населения следующая: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 доля детей до 17 лет составляет 16%,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взрослое население старше 18 лет - 84%. Количество населения трудоспособного возраста составляет 60,8% от общей численности населения,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за последние 5 лет доля населения этой возрастной группы сократилась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на 20,4 тыс. человек, или 3,3%.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latin typeface="Arial Black" pitchFamily="34" charset="0"/>
              </a:rPr>
              <a:t> В целом возрастная структура населения Смоленской области аналогична возрастной структуре Центрального федерального округа.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1" descr="E:\АССОЦИАЦИЯ\ОМСК\бойцов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2500313" y="2286000"/>
            <a:ext cx="1357312" cy="35718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Рисунок 6" descr="Смоленск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285860"/>
            <a:ext cx="2684474" cy="235745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graphicFrame>
        <p:nvGraphicFramePr>
          <p:cNvPr id="1026" name="Диаграмма 9"/>
          <p:cNvGraphicFramePr>
            <a:graphicFrameLocks/>
          </p:cNvGraphicFramePr>
          <p:nvPr/>
        </p:nvGraphicFramePr>
        <p:xfrm>
          <a:off x="142875" y="3214688"/>
          <a:ext cx="4141788" cy="328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Диаграмма" r:id="rId6" imgW="4145639" imgH="2999492" progId="Excel.Chart.8">
                  <p:embed/>
                </p:oleObj>
              </mc:Choice>
              <mc:Fallback>
                <p:oleObj name="Диаграмма" r:id="rId6" imgW="4145639" imgH="2999492" progId="Excel.Chart.8">
                  <p:embed/>
                  <p:pic>
                    <p:nvPicPr>
                      <p:cNvPr id="0" name="Диаграмма 9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3214688"/>
                        <a:ext cx="4141788" cy="328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 descr="Новый авто-маршрут Рига-Москва по трассам M9 и М1, Прибалтика. Форум на Meeting.lv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6046" y="928670"/>
            <a:ext cx="2647954" cy="248603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Рисунок 7" descr="Обычное исключение из правил Милосердие.ru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5425" y="2500306"/>
            <a:ext cx="2848575" cy="257175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Рисунок 8" descr="Корпоративный отдых: с мангалом на плоту Журнал о путешествиях по России Страна.Ру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4429132"/>
            <a:ext cx="3669981" cy="207170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Рисунок 5" descr="Чем знаменит смоленск - Знаменитости"/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3000372"/>
            <a:ext cx="2513016" cy="235745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Смоленск - база данных адресов и телефонов компаний и объектов Смоленск - Росс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Управление Образованием города Ирбит - Новости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41" y="142852"/>
            <a:ext cx="24288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  <p:pic>
        <p:nvPicPr>
          <p:cNvPr id="6" name="Рисунок 5" descr="Пермский региональный сервер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4977" y="5500702"/>
            <a:ext cx="227902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  <p:pic>
        <p:nvPicPr>
          <p:cNvPr id="7" name="Рисунок 6" descr="Территориальный орган Росздравнадзора по Ульяновской области - Архив новостей 2013 год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3786190"/>
            <a:ext cx="228598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  <p:pic>
        <p:nvPicPr>
          <p:cNvPr id="9" name="Рисунок 8" descr="здоровье студентов страница 2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330" y="1857364"/>
            <a:ext cx="1950080" cy="19145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2Left"/>
            <a:lightRig rig="threePt" dir="t"/>
          </a:scene3d>
        </p:spPr>
      </p:pic>
      <p:pic>
        <p:nvPicPr>
          <p:cNvPr id="11" name="Рисунок 10" descr="Владивостокские студенты поучаствовали в международной летне…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284189">
            <a:off x="766020" y="516485"/>
            <a:ext cx="3955520" cy="219075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3" name="Рисунок 2" descr="В Смоленской области повысилась рождаемость - SmolNews.Ru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452778">
            <a:off x="1027790" y="1393159"/>
            <a:ext cx="2260672" cy="161648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" name="Рисунок 9" descr="http://mh-1.www.panther-static.net/fotodb/prv/0003000000/03889000/03889889_preview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600570"/>
            <a:ext cx="1971678" cy="225743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836612"/>
            <a:ext cx="7166006" cy="60213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лнце 2"/>
          <p:cNvSpPr/>
          <p:nvPr/>
        </p:nvSpPr>
        <p:spPr>
          <a:xfrm>
            <a:off x="2411413" y="2924175"/>
            <a:ext cx="2160587" cy="1728788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</p:txBody>
      </p:sp>
      <p:sp>
        <p:nvSpPr>
          <p:cNvPr id="6" name="Солнце 5"/>
          <p:cNvSpPr/>
          <p:nvPr/>
        </p:nvSpPr>
        <p:spPr>
          <a:xfrm>
            <a:off x="4500563" y="2205038"/>
            <a:ext cx="1871662" cy="1368425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6156325" y="2205038"/>
            <a:ext cx="2016125" cy="1511300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000" dirty="0"/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836712"/>
            <a:ext cx="1476375" cy="1676400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716016" y="2708920"/>
            <a:ext cx="1621277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САФОНОВО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2780928"/>
            <a:ext cx="1215076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ВЯЗЬМА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2875" y="142875"/>
            <a:ext cx="87852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6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ЦЕНТРЫ ЗДОРОВЬЯ СМОЛЕНСКОЙ ОБЛАСТИ </a:t>
            </a:r>
          </a:p>
        </p:txBody>
      </p:sp>
      <p:sp>
        <p:nvSpPr>
          <p:cNvPr id="14" name="Солнце 13"/>
          <p:cNvSpPr/>
          <p:nvPr/>
        </p:nvSpPr>
        <p:spPr>
          <a:xfrm>
            <a:off x="2555875" y="2565400"/>
            <a:ext cx="1417638" cy="1295400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ДЦЗ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3676962"/>
            <a:ext cx="1704121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cap="all" spc="50" dirty="0">
                <a:ln w="11430"/>
                <a:solidFill>
                  <a:srgbClr val="0070C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Смоленск</a:t>
            </a:r>
          </a:p>
        </p:txBody>
      </p:sp>
      <p:pic>
        <p:nvPicPr>
          <p:cNvPr id="21516" name="Рисунок 12" descr="логотип ЦЗ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496"/>
            <a:ext cx="1439862" cy="1296987"/>
          </a:xfrm>
          <a:prstGeom prst="round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" name="Рисунок 1" descr="Все статьи с тэгом &quot;смоленск&quot; - Сделано у нас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4186922"/>
            <a:ext cx="3286116" cy="267107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6" name="Рисунок 15" descr="Электричество для людей. Экскурсия на Смоленскую АЭС / Темы / Главная - liberty.ru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29132"/>
            <a:ext cx="3000364" cy="24288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643050"/>
            <a:ext cx="4357686" cy="521495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1214438" y="142875"/>
            <a:ext cx="7929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СПЕЦИФИКА ОРГАНИЗАЦИИ РАБОТЫ СМОЛЕНСКОГО ОЦЗ</a:t>
            </a:r>
          </a:p>
        </p:txBody>
      </p:sp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142875" y="1714500"/>
            <a:ext cx="4572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2400"/>
              </a:spcAft>
              <a:buFontTx/>
              <a:buChar char="•"/>
            </a:pPr>
            <a:r>
              <a:rPr lang="ru-RU" altLang="ru-RU" sz="2600">
                <a:latin typeface="Arial Black" pitchFamily="34" charset="0"/>
                <a:ea typeface="Times New Roman" pitchFamily="18" charset="0"/>
                <a:cs typeface="Arial" charset="0"/>
              </a:rPr>
              <a:t>Расположение                 </a:t>
            </a:r>
            <a:r>
              <a:rPr lang="ru-RU" altLang="ru-RU" sz="2600" b="1" i="1">
                <a:latin typeface="Arial Black" pitchFamily="34" charset="0"/>
                <a:ea typeface="Times New Roman" pitchFamily="18" charset="0"/>
                <a:cs typeface="Arial" charset="0"/>
              </a:rPr>
              <a:t>не в первичном звене</a:t>
            </a:r>
            <a:r>
              <a:rPr lang="ru-RU" altLang="ru-RU" sz="2600">
                <a:latin typeface="Arial Black" pitchFamily="34" charset="0"/>
                <a:ea typeface="Times New Roman" pitchFamily="18" charset="0"/>
                <a:cs typeface="Arial" charset="0"/>
              </a:rPr>
              <a:t>, а в структуре специализированного учреждения здравоохранения</a:t>
            </a:r>
          </a:p>
          <a:p>
            <a:pPr eaLnBrk="1" hangingPunct="1">
              <a:spcAft>
                <a:spcPts val="2400"/>
              </a:spcAft>
              <a:buFontTx/>
              <a:buChar char="•"/>
            </a:pPr>
            <a:r>
              <a:rPr lang="ru-RU" altLang="ru-RU" sz="2600">
                <a:latin typeface="Arial Black" pitchFamily="34" charset="0"/>
                <a:ea typeface="Times New Roman" pitchFamily="18" charset="0"/>
                <a:cs typeface="Arial" charset="0"/>
              </a:rPr>
              <a:t>Объем государственного задания 7 500 человек в год, в 2013 году – 7 000 человек. 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52"/>
            <a:ext cx="1177778" cy="1377842"/>
          </a:xfrm>
          <a:prstGeom prst="ellipse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3096" y="4941168"/>
            <a:ext cx="2581392" cy="1778783"/>
          </a:xfrm>
          <a:prstGeom prst="roundRect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179388" y="1203325"/>
            <a:ext cx="8929687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ru-RU" altLang="ru-RU" sz="1900">
                <a:latin typeface="Arial Black" pitchFamily="34" charset="0"/>
                <a:cs typeface="Times New Roman" pitchFamily="18" charset="0"/>
              </a:rPr>
              <a:t>Выездной вид работы является наиболее эффективным как по возможности планового количественного охвата населения с целью обеспечения планомерного выполнения государственного задания, так и по возможности обеспечения комплекса профилактических медицинских услуг: </a:t>
            </a:r>
            <a:endParaRPr lang="ru-RU" altLang="ru-RU" sz="1900">
              <a:latin typeface="Arial Black" pitchFamily="34" charset="0"/>
            </a:endParaRP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altLang="ru-RU" sz="190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комплексное скрининговое тестирование, </a:t>
            </a:r>
            <a:endParaRPr lang="ru-RU" altLang="ru-RU" sz="1900">
              <a:solidFill>
                <a:srgbClr val="C00000"/>
              </a:solidFill>
              <a:latin typeface="Arial Black" pitchFamily="34" charset="0"/>
            </a:endParaRP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altLang="ru-RU" sz="190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углубленное индивидуальное профилактическое консультирование,</a:t>
            </a:r>
            <a:endParaRPr lang="ru-RU" altLang="ru-RU" sz="1900">
              <a:solidFill>
                <a:srgbClr val="C00000"/>
              </a:solidFill>
              <a:latin typeface="Arial Black" pitchFamily="34" charset="0"/>
            </a:endParaRP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altLang="ru-RU" sz="190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углубленное групповое профилактическое консультирование, </a:t>
            </a:r>
          </a:p>
          <a:p>
            <a:pPr>
              <a:spcAft>
                <a:spcPts val="1200"/>
              </a:spcAft>
              <a:buFontTx/>
              <a:buChar char="•"/>
            </a:pPr>
            <a:r>
              <a:rPr lang="ru-RU" altLang="ru-RU" sz="190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работа с работодателем либо руководителем образовательного учреждения</a:t>
            </a:r>
          </a:p>
          <a:p>
            <a:pPr>
              <a:spcAft>
                <a:spcPts val="1200"/>
              </a:spcAft>
            </a:pPr>
            <a:r>
              <a:rPr lang="ru-RU" altLang="ru-RU" sz="1900">
                <a:latin typeface="Arial Black" pitchFamily="34" charset="0"/>
                <a:cs typeface="Times New Roman" pitchFamily="18" charset="0"/>
              </a:rPr>
              <a:t>с целью внедрения элементов единой                          профилактической среды и создания                                  «ТЕРРИТОРИИ ЗОЖ» с долгосрочным                  образовательным воздействием.</a:t>
            </a:r>
            <a:endParaRPr lang="ru-RU" altLang="ru-RU" sz="1900">
              <a:latin typeface="Arial Black" pitchFamily="34" charset="0"/>
            </a:endParaRPr>
          </a:p>
        </p:txBody>
      </p:sp>
      <p:sp>
        <p:nvSpPr>
          <p:cNvPr id="23556" name="Прямоугольник 2"/>
          <p:cNvSpPr>
            <a:spLocks noChangeArrowheads="1"/>
          </p:cNvSpPr>
          <p:nvPr/>
        </p:nvSpPr>
        <p:spPr bwMode="auto">
          <a:xfrm>
            <a:off x="1465263" y="188913"/>
            <a:ext cx="764381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60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Arial" charset="0"/>
              </a:rPr>
              <a:t>СПЕЦИФИКА ОРГАНИЗАЦИИ РАБОТЫ СМОЛЕНСКОГО ОЦЗ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2492"/>
            <a:ext cx="1071570" cy="1000132"/>
          </a:xfrm>
          <a:prstGeom prst="ellipse">
            <a:avLst/>
          </a:prstGeom>
          <a:noFill/>
          <a:ln w="571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http://takzdorovo67.ru/images/stories/dispans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05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4714875" y="98425"/>
            <a:ext cx="4429125" cy="635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0975" eaLnBrk="0" hangingPunct="0"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79450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Согласно приказа Минздравсоцразвития РФ от 19.08.2009 г.  № 597н  Центром здоровья проводится к</a:t>
            </a:r>
            <a:r>
              <a:rPr lang="ru-RU" altLang="ru-RU" sz="1100" b="1">
                <a:latin typeface="Arial Black" pitchFamily="34" charset="0"/>
                <a:ea typeface="Calibri" pitchFamily="34" charset="0"/>
                <a:cs typeface="Times New Roman" pitchFamily="18" charset="0"/>
              </a:rPr>
              <a:t>омплексное обязательное профилактическое обследование (один раз в год), которое входит в </a:t>
            </a:r>
            <a:r>
              <a:rPr lang="ru-RU" altLang="ru-RU" sz="1100" b="1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программу</a:t>
            </a:r>
            <a:r>
              <a:rPr lang="ru-RU" altLang="ru-RU" sz="110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100" b="1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государственных</a:t>
            </a:r>
            <a:r>
              <a:rPr lang="ru-RU" altLang="ru-RU" sz="110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1100" b="1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гарантий</a:t>
            </a:r>
            <a:r>
              <a:rPr lang="ru-RU" altLang="ru-RU" sz="1100">
                <a:solidFill>
                  <a:srgbClr val="0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 бесплатного оказания гражданам медицинской помощи</a:t>
            </a:r>
            <a:r>
              <a:rPr lang="ru-RU" altLang="ru-RU" sz="1100" b="1">
                <a:latin typeface="Arial Black" pitchFamily="34" charset="0"/>
                <a:ea typeface="Calibri" pitchFamily="34" charset="0"/>
                <a:cs typeface="Times New Roman" pitchFamily="18" charset="0"/>
              </a:rPr>
              <a:t> и включает следующие виды тестирования:</a:t>
            </a:r>
            <a:endParaRPr lang="ru-RU" altLang="ru-RU" sz="110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Анкетирование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Измерение роста и веса, определение индекса массы тела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Тестирование на аппаратно-программном комплексе для скрининг-оценки уровня психофизиологического и соматического здоровья функциональных и адаптивных резервов организма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Скрининг сердца компьютеризированный (экспресс-оценка состояния сердца по ЭКГ-сигналам от конечностей на кардиовизоре)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Ангиологический скрининг с автоматическим измерением систолического артериального давления и расчета плече-лодыжечного индекса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Экспресс-анализ для определения общего холестерина и глюкозы в крови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Комплексная детальная оценка функций дыхательной системы (спирометр компьютеризированный)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Анализ окиси углерода выдыхаемого воздуха с определением карбоксигемоглобина (у курильщиков)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Консультации гигиениста стоматологического</a:t>
            </a:r>
          </a:p>
          <a:p>
            <a:pPr>
              <a:buFontTx/>
              <a:buChar char="•"/>
            </a:pPr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Консультация оптометриста для </a:t>
            </a:r>
            <a:r>
              <a:rPr lang="ru-RU" altLang="ru-RU" sz="1100" b="1">
                <a:latin typeface="Arial Black" pitchFamily="34" charset="0"/>
                <a:ea typeface="Calibri" pitchFamily="34" charset="0"/>
                <a:cs typeface="Times New Roman" pitchFamily="18" charset="0"/>
              </a:rPr>
              <a:t>раннего выявления факторов риска заболеваний органов зрения</a:t>
            </a:r>
            <a:endParaRPr lang="ru-RU" altLang="ru-RU" sz="110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altLang="ru-RU" sz="1100"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Профилактическое консультирование врача центра здоровья по выявленным факторам риска, рекомендации по их коррекции и изменению образа жизни согласно нормам ЗОЖ </a:t>
            </a:r>
          </a:p>
          <a:p>
            <a:pPr algn="ctr"/>
            <a:endParaRPr lang="ru-RU" altLang="ru-RU" sz="1100">
              <a:latin typeface="Arial Black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  <a:fontScheme name="Яркая">
    <a:majorFont>
      <a:latin typeface="Century Gothic"/>
      <a:ea typeface=""/>
      <a:cs typeface=""/>
      <a:font script="Jpan" typeface="HGｺﾞｼｯｸM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</a:minorFont>
  </a:fontScheme>
  <a:fmtScheme name="Трек">
    <a:fillStyleLst>
      <a:solidFill>
        <a:schemeClr val="phClr"/>
      </a:solidFill>
      <a:gradFill rotWithShape="1">
        <a:gsLst>
          <a:gs pos="0">
            <a:schemeClr val="phClr">
              <a:tint val="30000"/>
              <a:satMod val="250000"/>
            </a:schemeClr>
          </a:gs>
          <a:gs pos="72000">
            <a:schemeClr val="phClr">
              <a:tint val="75000"/>
              <a:satMod val="210000"/>
            </a:schemeClr>
          </a:gs>
          <a:gs pos="100000">
            <a:schemeClr val="phClr">
              <a:tint val="85000"/>
              <a:satMod val="210000"/>
            </a:schemeClr>
          </a:gs>
        </a:gsLst>
        <a:lin ang="5400000" scaled="1"/>
      </a:gradFill>
      <a:gradFill rotWithShape="1">
        <a:gsLst>
          <a:gs pos="0">
            <a:schemeClr val="phClr">
              <a:tint val="75000"/>
              <a:shade val="85000"/>
              <a:satMod val="230000"/>
            </a:schemeClr>
          </a:gs>
          <a:gs pos="25000">
            <a:schemeClr val="phClr">
              <a:tint val="90000"/>
              <a:shade val="70000"/>
              <a:satMod val="220000"/>
            </a:schemeClr>
          </a:gs>
          <a:gs pos="50000">
            <a:schemeClr val="phClr">
              <a:tint val="90000"/>
              <a:shade val="58000"/>
              <a:satMod val="225000"/>
            </a:schemeClr>
          </a:gs>
          <a:gs pos="65000">
            <a:schemeClr val="phClr">
              <a:tint val="90000"/>
              <a:shade val="58000"/>
              <a:satMod val="225000"/>
            </a:schemeClr>
          </a:gs>
          <a:gs pos="80000">
            <a:schemeClr val="phClr">
              <a:tint val="90000"/>
              <a:shade val="69000"/>
              <a:satMod val="220000"/>
            </a:schemeClr>
          </a:gs>
          <a:gs pos="100000">
            <a:schemeClr val="phClr">
              <a:tint val="77000"/>
              <a:shade val="80000"/>
              <a:satMod val="230000"/>
            </a:schemeClr>
          </a:gs>
        </a:gsLst>
        <a:lin ang="5400000" scaled="1"/>
      </a:gradFill>
    </a:fillStyleLst>
    <a:lnStyleLst>
      <a:ln w="10000" cap="flat" cmpd="sng" algn="ctr">
        <a:solidFill>
          <a:schemeClr val="phClr"/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a:effectStyle>
      <a:effectStyle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phClr">
              <a:shade val="60000"/>
              <a:satMod val="110000"/>
            </a:schemeClr>
          </a:contourClr>
        </a:sp3d>
      </a:effectStyle>
    </a:effectStyleLst>
    <a:bg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shade val="90000"/>
              <a:satMod val="150000"/>
            </a:schemeClr>
            <a:schemeClr val="phClr">
              <a:tint val="88000"/>
              <a:satMod val="105000"/>
            </a:schemeClr>
          </a:duotone>
        </a:blip>
        <a:tile tx="0" ty="0" sx="95000" sy="95000" flip="none" algn="t"/>
      </a:blipFill>
      <a:blipFill>
        <a:blip xmlns:r="http://schemas.openxmlformats.org/officeDocument/2006/relationships" r:embed="rId2">
          <a:duotone>
            <a:schemeClr val="phClr">
              <a:shade val="30000"/>
              <a:satMod val="455000"/>
            </a:schemeClr>
            <a:schemeClr val="phClr">
              <a:tint val="95000"/>
              <a:satMod val="120000"/>
            </a:schemeClr>
          </a:duotone>
        </a:blip>
        <a:stretch>
          <a:fillRect/>
        </a:stretch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4104</TotalTime>
  <Words>1521</Words>
  <Application>Microsoft Office PowerPoint</Application>
  <PresentationFormat>Экран (4:3)</PresentationFormat>
  <Paragraphs>181</Paragraphs>
  <Slides>26</Slides>
  <Notes>15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7" baseType="lpstr">
      <vt:lpstr>Arial</vt:lpstr>
      <vt:lpstr>Franklin Gothic Medium</vt:lpstr>
      <vt:lpstr>Franklin Gothic Book</vt:lpstr>
      <vt:lpstr>Wingdings 2</vt:lpstr>
      <vt:lpstr>Calibri</vt:lpstr>
      <vt:lpstr>Arial Black</vt:lpstr>
      <vt:lpstr>Times New Roman</vt:lpstr>
      <vt:lpstr>Wingdings</vt:lpstr>
      <vt:lpstr>Трек</vt:lpstr>
      <vt:lpstr>Диаграмма Microsoft Office Excel</vt:lpstr>
      <vt:lpstr>Microsoft Excel 97-2003 Worksheet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Курсовая работа по психологии студентки 1группы,  3 курса заочного отделения И.Г. Туфановой</dc:title>
  <dc:creator>viktor</dc:creator>
  <cp:lastModifiedBy>Doomer</cp:lastModifiedBy>
  <cp:revision>416</cp:revision>
  <dcterms:modified xsi:type="dcterms:W3CDTF">2014-11-12T17:17:20Z</dcterms:modified>
</cp:coreProperties>
</file>