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9" r:id="rId2"/>
    <p:sldId id="257" r:id="rId3"/>
    <p:sldId id="258" r:id="rId4"/>
    <p:sldId id="262" r:id="rId5"/>
    <p:sldId id="263" r:id="rId6"/>
    <p:sldId id="277" r:id="rId7"/>
    <p:sldId id="290" r:id="rId8"/>
    <p:sldId id="282" r:id="rId9"/>
    <p:sldId id="286" r:id="rId10"/>
    <p:sldId id="288" r:id="rId11"/>
    <p:sldId id="291" r:id="rId12"/>
    <p:sldId id="287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153F"/>
    <a:srgbClr val="2E1D37"/>
    <a:srgbClr val="F4E8EE"/>
    <a:srgbClr val="401341"/>
    <a:srgbClr val="000066"/>
    <a:srgbClr val="660066"/>
    <a:srgbClr val="660033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68" autoAdjust="0"/>
    <p:restoredTop sz="94660"/>
  </p:normalViewPr>
  <p:slideViewPr>
    <p:cSldViewPr>
      <p:cViewPr varScale="1">
        <p:scale>
          <a:sx n="74" d="100"/>
          <a:sy n="74" d="100"/>
        </p:scale>
        <p:origin x="-116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B57729-977A-4AF7-805E-CE3FFEA54A3C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732212-A709-4CA3-9FEE-E86FEB2EA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406657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431A78-1890-4408-AE97-95AD7F809CBE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7A5BB94-17EE-45B6-9188-E037FF6FE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000263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97F3065-BED4-4121-8C15-919C87AF62E2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1FCD34-90C5-4DDD-B974-D57CA6653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9655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D04B5A-A06F-4515-9ABD-C1F65EED558E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8A7BB0-ACBB-4E71-A238-7F39AD276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95702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C8C7DD-1D2D-4B3B-B786-0C58223FDE45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8EF7E1-75AE-4C2F-8266-04D9621E8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94330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E02E8F-4DB1-43E8-87F2-002961A1258C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DE5736-3358-4ADB-AE8C-D8EC96B11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867533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C06BFE0-0DC6-4B77-AFB0-3C7B08F13139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1B4878-14C3-4453-B011-0D50DB193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216715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8F154C-5D8A-4748-8334-8469FDF9C6C0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2D2A03-BB81-43E0-B2C0-4A0C18DF0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462394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D460B9-239C-4ECE-A196-D53C30C2F35B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5F462F-ED3E-4726-86A7-2C57039A8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5067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520846-EBBA-429D-B2DC-6AEF1FE42AE2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FDFE7E-BED3-4A8B-B2D5-227192946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429555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2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D9ADC2F-920F-4421-8FB7-C4C4D5CD0EEB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A0D0640-F547-4904-9985-55E871BE1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  <p:sldLayoutId id="2147484190" r:id="rId8"/>
    <p:sldLayoutId id="2147484191" r:id="rId9"/>
    <p:sldLayoutId id="2147484192" r:id="rId10"/>
  </p:sldLayoutIdLst>
  <p:transition spd="slow">
    <p:split orient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#!/yandsearch?source=psearch&amp;uinfo=sw-1349-sh-597-fw-1124-fh-448-pd-1&amp;text=&#1091;&#1088;&#1086;&#1075;&#1077;&#1085;&#1080;&#1090;&#1072;&#1083;&#1100;&#1085;&#1099;&#1077; &#1087;&#1088;&#1086;&#1073;&#1083;&#1077;&#1084;&#1099; &#1091; &#1087;&#1086;&#1078;&#1080;&#1083;&#1099;&#1093;&amp;noreask=1&amp;pos=4&amp;lr=66&amp;rpt=simage&amp;img_url=http%3A%2F%2Fwww.zdorovieinfo.ru%2Fupload%2Fimages%2Fslides%2F18-114349213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Microsoft_Excel_Chart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6.emf"/><Relationship Id="rId4" Type="http://schemas.openxmlformats.org/officeDocument/2006/relationships/oleObject" Target="../embeddings/Microsoft_Excel_Chart4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source=psearch&amp;uinfo=sw-1349-sh-597-fw-1124-fh-448-pd-1&amp;p=49&amp;text=&#1084;&#1077;&#1076;&#1080;&#1094;&#1080;&#1085;&#1089;&#1082;&#1072;&#1103; &#1089;&#1077;&#1089;&#1090;&#1088;&#1072; &#1079;&#1072;&#1087;&#1086;&#1083;&#1085;&#1103;&#1077;&#1090; &#1076;&#1086;&#1082;&#1091;&#1084;&#1077;&#1085;&#1090;&#1099;&amp;noreask=1&amp;pos=1477&amp;rpt=simage&amp;lr=66&amp;img_url=http%3A%2F%2Fwww.kakprosto.ru%2Fsites%2Fkakprosto%2Ffiles%2Fstyles%2Farticle-main%2Fpublic%2Farticle-images%2Fmain-49478-2e8958d826bb03344e61c1cdbee980d5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#!/yandsearch?source=psearch&amp;uinfo=sw-1349-sh-597-fw-1124-fh-448-pd-1&amp;p=10&amp;text=&#1090;&#1088;&#1077;&#1074;&#1086;&#1078;&#1085;&#1086;&#1089;&#1090;&#1100;&amp;noreask=1&amp;pos=325&amp;rpt=simage&amp;lr=66&amp;img_url=http%3A%2F%2Fschastliviymir.ru%2Fwp-content%2Fuploads%2F2012%2F08%2Fbespokoystvo-300x210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reen.rawshop.ru/img/p/867-1476-thickbox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source=psearch&amp;uinfo=sw-1349-sh-597-fw-1124-fh-448-pd-1&amp;text=&#1090;&#1077;&#1089;&#1090;&#1099;&amp;noreask=1&amp;pos=17&amp;lr=66&amp;rpt=simage&amp;img_url=http%3A%2F%2Fwww.studyitalian.it%2Fimages%2Ftest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://images.yandex.ru/#!/yandsearch?source=psearch&amp;uinfo=sw-1349-sh-597-fw-1124-fh-448-pd-1&amp;p=3&amp;text=&#1087;&#1086;&#1078;&#1080;&#1083;&#1086;&#1081; &#1086;&#1090;&#1074;&#1077;&#1095;&#1072;&#1077;&#1090; &#1085;&#1072; &#1090;&#1077;&#1089;&#1090;&amp;noreask=1&amp;pos=90&amp;rpt=simage&amp;lr=66&amp;img_url=http%3A%2F%2Fhabrastorage.org%2Fstorage2%2F425%2F471%2Fca9%2F425471ca9478caf91b229d2233fb80d6.jpg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oleObject" Target="../embeddings/Microsoft_Excel_Chart1.xls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Microsoft_Excel_Char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4.emf"/><Relationship Id="rId4" Type="http://schemas.openxmlformats.org/officeDocument/2006/relationships/oleObject" Target="../embeddings/Microsoft_Excel_Chart2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4"/>
          <p:cNvSpPr>
            <a:spLocks noChangeArrowheads="1"/>
          </p:cNvSpPr>
          <p:nvPr/>
        </p:nvSpPr>
        <p:spPr bwMode="auto">
          <a:xfrm>
            <a:off x="3406775" y="5084763"/>
            <a:ext cx="550703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altLang="ru-RU" sz="2200" b="1">
                <a:solidFill>
                  <a:srgbClr val="27114F"/>
                </a:solidFill>
                <a:latin typeface="Arial Black" pitchFamily="34" charset="0"/>
              </a:rPr>
              <a:t>Н.Ф. Ромазанова, </a:t>
            </a:r>
          </a:p>
          <a:p>
            <a:pPr algn="r" eaLnBrk="1" hangingPunct="1"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altLang="ru-RU" sz="2200" b="1">
                <a:solidFill>
                  <a:srgbClr val="27114F"/>
                </a:solidFill>
                <a:latin typeface="Arial Black" pitchFamily="34" charset="0"/>
              </a:rPr>
              <a:t>медицинская сестра палатная</a:t>
            </a:r>
            <a:r>
              <a:rPr lang="en-US" altLang="ru-RU" sz="2200" b="1">
                <a:solidFill>
                  <a:srgbClr val="27114F"/>
                </a:solidFill>
                <a:latin typeface="Arial Black" pitchFamily="34" charset="0"/>
              </a:rPr>
              <a:t> </a:t>
            </a:r>
            <a:r>
              <a:rPr lang="ru-RU" altLang="ru-RU" sz="2200" b="1">
                <a:solidFill>
                  <a:srgbClr val="27114F"/>
                </a:solidFill>
                <a:latin typeface="Arial Black" pitchFamily="34" charset="0"/>
              </a:rPr>
              <a:t>терапевтического отделения  БУЗОО ГВВ, г. Омск</a:t>
            </a:r>
          </a:p>
        </p:txBody>
      </p:sp>
      <p:pic>
        <p:nvPicPr>
          <p:cNvPr id="23559" name="Picture 7" descr="http://www.zdorovieinfo.ru/upload/images/slides/18-11434921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395536" y="4365104"/>
            <a:ext cx="3273889" cy="2204864"/>
          </a:xfrm>
          <a:prstGeom prst="flowChartMultidocumen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23850" y="476250"/>
            <a:ext cx="8569325" cy="3694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СНИЖЕНИЕ СТЕПЕНИ </a:t>
            </a:r>
          </a:p>
          <a:p>
            <a:pPr algn="ctr">
              <a:lnSpc>
                <a:spcPct val="130000"/>
              </a:lnSpc>
              <a:defRPr/>
            </a:pP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ТРЕВОЖНОСТИ У </a:t>
            </a: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ПАЦИЕНТОВ ПОЖИЛОГО ВОЗРАСТА С </a:t>
            </a: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УРОГЕНИТАЛЬНЫМИ ПРОБЛЕМАМИ ПРИ ПРИМЕНЕНИИ СОВРЕМЕННЫХ СРЕДСТВ УХОДА</a:t>
            </a:r>
            <a:endParaRPr lang="ru-RU" sz="3000" b="1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1995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3074" name="Object 2"/>
          <p:cNvGraphicFramePr>
            <a:graphicFrameLocks/>
          </p:cNvGraphicFramePr>
          <p:nvPr/>
        </p:nvGraphicFramePr>
        <p:xfrm>
          <a:off x="34925" y="44450"/>
          <a:ext cx="6804025" cy="338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Диаграмма" r:id="rId4" imgW="6286433" imgH="2866910" progId="Excel.Chart.8">
                  <p:embed/>
                </p:oleObj>
              </mc:Choice>
              <mc:Fallback>
                <p:oleObj name="Диаграмма" r:id="rId4" imgW="6286433" imgH="2866910" progId="Excel.Char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44450"/>
                        <a:ext cx="6804025" cy="338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4862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804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3075" name="Object 5"/>
          <p:cNvGraphicFramePr>
            <a:graphicFrameLocks/>
          </p:cNvGraphicFramePr>
          <p:nvPr/>
        </p:nvGraphicFramePr>
        <p:xfrm>
          <a:off x="2433638" y="3419475"/>
          <a:ext cx="6602412" cy="339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Диаграмма" r:id="rId7" imgW="6286433" imgH="3248138" progId="Excel.Chart.8">
                  <p:embed/>
                </p:oleObj>
              </mc:Choice>
              <mc:Fallback>
                <p:oleObj name="Диаграмма" r:id="rId7" imgW="6286433" imgH="3248138" progId="Excel.Chart.8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3419475"/>
                        <a:ext cx="6602412" cy="339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50530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/>
          <p:cNvSpPr>
            <a:spLocks noGrp="1"/>
          </p:cNvSpPr>
          <p:nvPr>
            <p:ph type="title"/>
          </p:nvPr>
        </p:nvSpPr>
        <p:spPr>
          <a:xfrm>
            <a:off x="179512" y="260649"/>
            <a:ext cx="8964488" cy="720079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Проблема недержания мочи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4818" name="Picture 2" descr="C:\Users\Sveta\Desktop\nederzhanie-mochi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187620" cy="30003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/>
        </p:spPr>
      </p:pic>
      <p:pic>
        <p:nvPicPr>
          <p:cNvPr id="34819" name="Picture 3" descr="C:\Users\Sveta\Desktop\arterialnaya-gipertoniya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712365" y="3429000"/>
            <a:ext cx="4187622" cy="299063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60649"/>
            <a:ext cx="8964488" cy="720079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Итоги исследования</a:t>
            </a:r>
            <a:b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706" y="1700808"/>
            <a:ext cx="2680134" cy="234258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2" name="Picture 2" descr="E:\Фотографии\фото с конференции\DSC030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293096"/>
            <a:ext cx="3024336" cy="2235891"/>
          </a:xfrm>
          <a:prstGeom prst="rect">
            <a:avLst/>
          </a:prstGeom>
          <a:noFill/>
          <a:ln w="38100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Куб 5"/>
          <p:cNvSpPr/>
          <p:nvPr/>
        </p:nvSpPr>
        <p:spPr>
          <a:xfrm>
            <a:off x="3203575" y="1484313"/>
            <a:ext cx="5545138" cy="2232025"/>
          </a:xfrm>
          <a:prstGeom prst="cub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rgbClr val="26153F"/>
                </a:solidFill>
                <a:latin typeface="Arial Black" pitchFamily="34" charset="0"/>
              </a:rPr>
              <a:t> использование современных средств ухода улучшает качество жизни пациентов и существенно снижает уровень тревожности</a:t>
            </a:r>
          </a:p>
        </p:txBody>
      </p:sp>
      <p:sp>
        <p:nvSpPr>
          <p:cNvPr id="8" name="Куб 7"/>
          <p:cNvSpPr/>
          <p:nvPr/>
        </p:nvSpPr>
        <p:spPr>
          <a:xfrm>
            <a:off x="3348038" y="4005263"/>
            <a:ext cx="5545137" cy="2232025"/>
          </a:xfrm>
          <a:prstGeom prst="cub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rgbClr val="26153F"/>
                </a:solidFill>
                <a:latin typeface="Arial Black" pitchFamily="34" charset="0"/>
              </a:rPr>
              <a:t> применение гигиенических абсорбирующих средств обеспечивает психологический комфорт и повышает жизненную активность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 descr="http://www.carbasa.ru/uploads/posts/2012-08/vqp4sqwf5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1475656" y="332656"/>
            <a:ext cx="5040560" cy="3360374"/>
          </a:xfrm>
          <a:prstGeom prst="teardrop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 rot="20908499">
            <a:off x="449448" y="3139773"/>
            <a:ext cx="8855218" cy="2154113"/>
          </a:xfrm>
          <a:prstGeom prst="rect">
            <a:avLst/>
          </a:prstGeom>
          <a:noFill/>
        </p:spPr>
        <p:txBody>
          <a:bodyPr wrap="none">
            <a:prstTxWarp prst="textInflateBottom">
              <a:avLst/>
            </a:prstTxWarp>
            <a:spAutoFit/>
            <a:scene3d>
              <a:camera prst="isometricOffAxis1Righ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060432" cy="143408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rial" charset="0"/>
              </a:rPr>
              <a:t>Актуальность темы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rial" charset="0"/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250825" y="908050"/>
            <a:ext cx="8642350" cy="4752975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rgbClr val="27114F"/>
                </a:solidFill>
                <a:latin typeface="Arial Black" pitchFamily="34" charset="0"/>
              </a:rPr>
              <a:t>В пожилом возрасте анатомо-физиологические системы человека претерпевают более или менее значительные изменения. В связи с этим многие пожилые люди приучаются видеть в своих проблемах естественное следствие своего возраста и полагают, что с этим уже ничего поделать нельзя.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</p:txBody>
      </p:sp>
      <p:pic>
        <p:nvPicPr>
          <p:cNvPr id="9" name="Picture 5" descr="http://www.uncletypewriter.com/wp-content/uploads/2011/05/anxiet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725144"/>
            <a:ext cx="3024336" cy="1944216"/>
          </a:xfrm>
          <a:prstGeom prst="flowChartMultidocumen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04856" cy="13620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cap="small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ЦЕЛЬ ИССЛЕДОВАНИЯ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5" descr="E:\В журнал сестринское дело\памперс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467544" y="5085184"/>
            <a:ext cx="2592288" cy="1584652"/>
          </a:xfrm>
          <a:prstGeom prst="wave">
            <a:avLst/>
          </a:prstGeom>
          <a:noFill/>
          <a:ln w="38100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Блок-схема: несколько документов 5"/>
          <p:cNvSpPr/>
          <p:nvPr/>
        </p:nvSpPr>
        <p:spPr>
          <a:xfrm>
            <a:off x="395536" y="1196752"/>
            <a:ext cx="8280920" cy="3672408"/>
          </a:xfrm>
          <a:prstGeom prst="flowChartMultidocumen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>
                <a:solidFill>
                  <a:srgbClr val="27114F"/>
                </a:solidFill>
                <a:latin typeface="Arial Black" pitchFamily="34" charset="0"/>
                <a:cs typeface="Arial" charset="0"/>
              </a:rPr>
              <a:t>Оценить влияние современных средств ухода на </a:t>
            </a:r>
            <a:r>
              <a:rPr lang="ru-RU" sz="2800" b="1">
                <a:solidFill>
                  <a:srgbClr val="27114F"/>
                </a:solidFill>
                <a:latin typeface="Arial Black" pitchFamily="34" charset="0"/>
                <a:cs typeface="Arial" charset="0"/>
              </a:rPr>
              <a:t>снижение уровня</a:t>
            </a:r>
            <a:r>
              <a:rPr lang="ru-RU" sz="2800">
                <a:solidFill>
                  <a:srgbClr val="27114F"/>
                </a:solidFill>
                <a:latin typeface="Arial Black" pitchFamily="34" charset="0"/>
                <a:cs typeface="Arial" charset="0"/>
              </a:rPr>
              <a:t> тревожности у пожилых пациентов с урогенитальными проблемами</a:t>
            </a:r>
          </a:p>
          <a:p>
            <a:pPr algn="ctr">
              <a:defRPr/>
            </a:pPr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7" name="Picture 13" descr="867-1476-thickbox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581128"/>
            <a:ext cx="2520280" cy="1780632"/>
          </a:xfrm>
          <a:prstGeom prst="wave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" name="Picture 14" descr="DSC0486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869160"/>
            <a:ext cx="2827937" cy="1656184"/>
          </a:xfrm>
          <a:prstGeom prst="wave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13620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ОБЪЕКТ ИССЛЕДОВАНИЯ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Куб 9"/>
          <p:cNvSpPr/>
          <p:nvPr/>
        </p:nvSpPr>
        <p:spPr>
          <a:xfrm>
            <a:off x="179388" y="1844675"/>
            <a:ext cx="5113337" cy="4032250"/>
          </a:xfrm>
          <a:prstGeom prst="cub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i="1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  <a:p>
            <a:pPr algn="ctr">
              <a:defRPr/>
            </a:pPr>
            <a:endParaRPr lang="ru-RU" sz="2400" b="1" i="1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  <a:p>
            <a:pPr algn="ctr">
              <a:defRPr/>
            </a:pPr>
            <a:endParaRPr lang="ru-RU" sz="2000" b="1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  <a:p>
            <a:pPr algn="ctr">
              <a:defRPr/>
            </a:pPr>
            <a:r>
              <a:rPr lang="ru-RU" sz="2200" dirty="0">
                <a:solidFill>
                  <a:srgbClr val="2F243C"/>
                </a:solidFill>
                <a:latin typeface="Arial Black" pitchFamily="34" charset="0"/>
                <a:cs typeface="Arial" charset="0"/>
              </a:rPr>
              <a:t>Пациенты старше 70 лет</a:t>
            </a:r>
            <a:r>
              <a:rPr lang="ru-RU" sz="2200" dirty="0">
                <a:solidFill>
                  <a:srgbClr val="2F243C"/>
                </a:solidFill>
                <a:latin typeface="Arial" charset="0"/>
                <a:cs typeface="Arial" charset="0"/>
              </a:rPr>
              <a:t>, </a:t>
            </a:r>
            <a:r>
              <a:rPr lang="ru-RU" sz="2200" dirty="0">
                <a:solidFill>
                  <a:srgbClr val="2F243C"/>
                </a:solidFill>
                <a:latin typeface="Arial Black" pitchFamily="34" charset="0"/>
                <a:cs typeface="Arial" charset="0"/>
              </a:rPr>
              <a:t>без ограничений по полу, страдающие недержанием мочи, находящиеся на стационарном лечении в терапевтическом отделении</a:t>
            </a:r>
          </a:p>
          <a:p>
            <a:pPr algn="ctr">
              <a:defRPr/>
            </a:pPr>
            <a:endParaRPr lang="ru-RU" sz="2400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  <a:p>
            <a:pPr algn="ctr">
              <a:defRPr/>
            </a:pPr>
            <a:endParaRPr lang="ru-RU" sz="2400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  <a:p>
            <a:pPr algn="ctr">
              <a:defRPr/>
            </a:pPr>
            <a:endParaRPr lang="ru-RU" sz="2400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3" name="Куб 12"/>
          <p:cNvSpPr/>
          <p:nvPr/>
        </p:nvSpPr>
        <p:spPr>
          <a:xfrm>
            <a:off x="4284663" y="2492375"/>
            <a:ext cx="4679950" cy="4103688"/>
          </a:xfrm>
          <a:prstGeom prst="cub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2F243C"/>
                </a:solidFill>
                <a:latin typeface="Arial Black" pitchFamily="34" charset="0"/>
              </a:rPr>
              <a:t>Пациенты моложе  70 лет, с отсутствием урогенитальных проблем и не получающие стационарное лечение в условиях терапевтического отделения</a:t>
            </a:r>
          </a:p>
        </p:txBody>
      </p:sp>
      <p:sp>
        <p:nvSpPr>
          <p:cNvPr id="19" name="Выноска со стрелкой вниз 18"/>
          <p:cNvSpPr/>
          <p:nvPr/>
        </p:nvSpPr>
        <p:spPr>
          <a:xfrm>
            <a:off x="5364163" y="1557338"/>
            <a:ext cx="3455987" cy="1268412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Критерии исключения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1476375" y="908050"/>
            <a:ext cx="3455988" cy="1268413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Критерии включения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13620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Методики ИССЛЕДОВАНИЯ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Куб 12"/>
          <p:cNvSpPr/>
          <p:nvPr/>
        </p:nvSpPr>
        <p:spPr>
          <a:xfrm>
            <a:off x="250825" y="2276475"/>
            <a:ext cx="4826000" cy="2376488"/>
          </a:xfrm>
          <a:prstGeom prst="cub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2F243C"/>
                </a:solidFill>
                <a:latin typeface="Arial Black" pitchFamily="34" charset="0"/>
              </a:rPr>
              <a:t>Шкала самооценки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2F243C"/>
                </a:solidFill>
                <a:latin typeface="Arial Black" pitchFamily="34" charset="0"/>
              </a:rPr>
              <a:t>(тест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rgbClr val="2F243C"/>
                </a:solidFill>
                <a:latin typeface="Arial Black" pitchFamily="34" charset="0"/>
              </a:rPr>
              <a:t>Ч.Д</a:t>
            </a:r>
            <a:r>
              <a:rPr lang="ru-RU" sz="2800" b="1" dirty="0">
                <a:solidFill>
                  <a:srgbClr val="2F243C"/>
                </a:solidFill>
                <a:latin typeface="Arial Black" pitchFamily="34" charset="0"/>
              </a:rPr>
              <a:t>. </a:t>
            </a:r>
            <a:r>
              <a:rPr lang="ru-RU" sz="2800" b="1" dirty="0" err="1">
                <a:solidFill>
                  <a:srgbClr val="2F243C"/>
                </a:solidFill>
                <a:latin typeface="Arial Black" pitchFamily="34" charset="0"/>
              </a:rPr>
              <a:t>Спилбергера</a:t>
            </a:r>
            <a:r>
              <a:rPr lang="ru-RU" sz="2800" b="1" dirty="0">
                <a:solidFill>
                  <a:srgbClr val="2F243C"/>
                </a:solidFill>
                <a:latin typeface="Arial Black" pitchFamily="34" charset="0"/>
              </a:rPr>
              <a:t> - Ю.Л. Ханина)</a:t>
            </a:r>
            <a:endParaRPr lang="ru-RU" sz="2800" dirty="0">
              <a:solidFill>
                <a:srgbClr val="2F243C"/>
              </a:solidFill>
              <a:latin typeface="Arial Black" pitchFamily="34" charset="0"/>
            </a:endParaRPr>
          </a:p>
        </p:txBody>
      </p:sp>
      <p:sp>
        <p:nvSpPr>
          <p:cNvPr id="8" name="Куб 7"/>
          <p:cNvSpPr/>
          <p:nvPr/>
        </p:nvSpPr>
        <p:spPr>
          <a:xfrm>
            <a:off x="4067175" y="4076700"/>
            <a:ext cx="4681538" cy="2160588"/>
          </a:xfrm>
          <a:prstGeom prst="cub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2F243C"/>
                </a:solidFill>
                <a:latin typeface="Arial Black" pitchFamily="34" charset="0"/>
              </a:rPr>
              <a:t>Тест </a:t>
            </a:r>
            <a:endParaRPr lang="en-US" sz="2800" dirty="0">
              <a:solidFill>
                <a:srgbClr val="2F243C"/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2F243C"/>
                </a:solidFill>
                <a:latin typeface="Arial Black" pitchFamily="34" charset="0"/>
              </a:rPr>
              <a:t>SF-36</a:t>
            </a:r>
            <a:endParaRPr lang="ru-RU" sz="2800" dirty="0">
              <a:solidFill>
                <a:srgbClr val="2F243C"/>
              </a:solidFill>
              <a:latin typeface="Arial Black" pitchFamily="34" charset="0"/>
            </a:endParaRPr>
          </a:p>
        </p:txBody>
      </p:sp>
      <p:pic>
        <p:nvPicPr>
          <p:cNvPr id="44035" name="Picture 3" descr="http://dumskaya.net/pics/apicturepicture27279_2201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869160"/>
            <a:ext cx="2880320" cy="1634596"/>
          </a:xfrm>
          <a:prstGeom prst="doubleWave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4037" name="Picture 5" descr="http://s1.blomedia.pl/komorkomania.pl/images/2012/03/senioripad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42359" y="1916138"/>
            <a:ext cx="3256800" cy="1868747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ChangeArrowheads="1"/>
          </p:cNvSpPr>
          <p:nvPr/>
        </p:nvSpPr>
        <p:spPr bwMode="auto">
          <a:xfrm>
            <a:off x="0" y="2071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83" name="Rectangle 9"/>
          <p:cNvSpPr>
            <a:spLocks noChangeArrowheads="1"/>
          </p:cNvSpPr>
          <p:nvPr/>
        </p:nvSpPr>
        <p:spPr bwMode="auto">
          <a:xfrm>
            <a:off x="0" y="47863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84" name="Rectangle 11"/>
          <p:cNvSpPr>
            <a:spLocks noChangeArrowheads="1"/>
          </p:cNvSpPr>
          <p:nvPr/>
        </p:nvSpPr>
        <p:spPr bwMode="auto">
          <a:xfrm>
            <a:off x="0" y="1900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85" name="Rectangle 12"/>
          <p:cNvSpPr>
            <a:spLocks noChangeArrowheads="1"/>
          </p:cNvSpPr>
          <p:nvPr/>
        </p:nvSpPr>
        <p:spPr bwMode="auto">
          <a:xfrm>
            <a:off x="0" y="49577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86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87" name="Rectangle 16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0488" name="Picture 10" descr="C:\Users\DNS\Desktop\25-07-2014_11-41-49\Рисунок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28075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8"/>
          <p:cNvSpPr>
            <a:spLocks noChangeArrowheads="1"/>
          </p:cNvSpPr>
          <p:nvPr/>
        </p:nvSpPr>
        <p:spPr bwMode="auto">
          <a:xfrm>
            <a:off x="0" y="2071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07" name="Rectangle 9"/>
          <p:cNvSpPr>
            <a:spLocks noChangeArrowheads="1"/>
          </p:cNvSpPr>
          <p:nvPr/>
        </p:nvSpPr>
        <p:spPr bwMode="auto">
          <a:xfrm>
            <a:off x="0" y="47863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08" name="Rectangle 11"/>
          <p:cNvSpPr>
            <a:spLocks noChangeArrowheads="1"/>
          </p:cNvSpPr>
          <p:nvPr/>
        </p:nvSpPr>
        <p:spPr bwMode="auto">
          <a:xfrm>
            <a:off x="0" y="1900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09" name="Rectangle 12"/>
          <p:cNvSpPr>
            <a:spLocks noChangeArrowheads="1"/>
          </p:cNvSpPr>
          <p:nvPr/>
        </p:nvSpPr>
        <p:spPr bwMode="auto">
          <a:xfrm>
            <a:off x="0" y="49577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11" name="Rectangle 16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1512" name="Picture 2" descr="C:\Users\DNS\Desktop\25-07-2014_11-41-49\Рисунок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74625"/>
            <a:ext cx="8820150" cy="649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5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026" name="Object 14"/>
          <p:cNvGraphicFramePr>
            <a:graphicFrameLocks/>
          </p:cNvGraphicFramePr>
          <p:nvPr/>
        </p:nvGraphicFramePr>
        <p:xfrm>
          <a:off x="0" y="0"/>
          <a:ext cx="5929313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Диаграмма" r:id="rId4" imgW="6286658" imgH="3048181" progId="Excel.Chart.8">
                  <p:embed/>
                </p:oleObj>
              </mc:Choice>
              <mc:Fallback>
                <p:oleObj name="Диаграмма" r:id="rId4" imgW="6286658" imgH="3048181" progId="Excel.Chart.8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5929313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16"/>
          <p:cNvSpPr>
            <a:spLocks noChangeArrowheads="1"/>
          </p:cNvSpPr>
          <p:nvPr/>
        </p:nvSpPr>
        <p:spPr bwMode="auto">
          <a:xfrm>
            <a:off x="0" y="4953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3284538"/>
            <a:ext cx="5645150" cy="355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10"/>
          <p:cNvSpPr>
            <a:spLocks noChangeArrowheads="1"/>
          </p:cNvSpPr>
          <p:nvPr/>
        </p:nvSpPr>
        <p:spPr bwMode="auto">
          <a:xfrm>
            <a:off x="0" y="1990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2050" name="Object 9"/>
          <p:cNvGraphicFramePr>
            <a:graphicFrameLocks/>
          </p:cNvGraphicFramePr>
          <p:nvPr/>
        </p:nvGraphicFramePr>
        <p:xfrm>
          <a:off x="57150" y="0"/>
          <a:ext cx="6746875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Диаграмма" r:id="rId4" imgW="6286433" imgH="2876637" progId="Excel.Chart.8">
                  <p:embed/>
                </p:oleObj>
              </mc:Choice>
              <mc:Fallback>
                <p:oleObj name="Диаграмма" r:id="rId4" imgW="6286433" imgH="2876637" progId="Excel.Chart.8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" y="0"/>
                        <a:ext cx="6746875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Rectangle 11"/>
          <p:cNvSpPr>
            <a:spLocks noChangeArrowheads="1"/>
          </p:cNvSpPr>
          <p:nvPr/>
        </p:nvSpPr>
        <p:spPr bwMode="auto">
          <a:xfrm>
            <a:off x="0" y="4867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54" name="Rectangle 13"/>
          <p:cNvSpPr>
            <a:spLocks noChangeArrowheads="1"/>
          </p:cNvSpPr>
          <p:nvPr/>
        </p:nvSpPr>
        <p:spPr bwMode="auto">
          <a:xfrm>
            <a:off x="0" y="1990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2051" name="Object 12"/>
          <p:cNvGraphicFramePr>
            <a:graphicFrameLocks/>
          </p:cNvGraphicFramePr>
          <p:nvPr/>
        </p:nvGraphicFramePr>
        <p:xfrm>
          <a:off x="2339975" y="3357563"/>
          <a:ext cx="6624638" cy="350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Диаграмма" r:id="rId7" imgW="6286433" imgH="2876637" progId="Excel.Chart.8">
                  <p:embed/>
                </p:oleObj>
              </mc:Choice>
              <mc:Fallback>
                <p:oleObj name="Диаграмма" r:id="rId7" imgW="6286433" imgH="2876637" progId="Excel.Chart.8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3357563"/>
                        <a:ext cx="6624638" cy="3500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Rectangle 14"/>
          <p:cNvSpPr>
            <a:spLocks noChangeArrowheads="1"/>
          </p:cNvSpPr>
          <p:nvPr/>
        </p:nvSpPr>
        <p:spPr bwMode="auto">
          <a:xfrm>
            <a:off x="0" y="4867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НИЖЕНИЕ СТЕПЕНИ ТРЕВОЖНОСТИ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СНИЖЕНИЕ СТЕПЕНИ ТРЕВОЖНОСТИ</Template>
  <TotalTime>1585</TotalTime>
  <Words>185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Trebuchet MS</vt:lpstr>
      <vt:lpstr>Wingdings 2</vt:lpstr>
      <vt:lpstr>Wingdings</vt:lpstr>
      <vt:lpstr>Calibri</vt:lpstr>
      <vt:lpstr>Arial Black</vt:lpstr>
      <vt:lpstr>СНИЖЕНИЕ СТЕПЕНИ ТРЕВОЖНОСТИ</vt:lpstr>
      <vt:lpstr>Диаграмма Microsoft Office Excel</vt:lpstr>
      <vt:lpstr>Microsoft Excel Chart</vt:lpstr>
      <vt:lpstr>Презентация PowerPoint</vt:lpstr>
      <vt:lpstr>Актуальность темы </vt:lpstr>
      <vt:lpstr>ЦЕЛЬ ИССЛЕДОВАНИЯ</vt:lpstr>
      <vt:lpstr>ОБЪЕКТ ИССЛЕДОВАНИЯ</vt:lpstr>
      <vt:lpstr>Методики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Проблема недержания мочи</vt:lpstr>
      <vt:lpstr>Итоги исследования 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СНИЖЕНИЕ СТЕПЕНИ ТРЕВОЖНОСТИ У ПОЖИЛЫХ ПАЦИЕНТОВ С УРОГЕНИТАЛЬНЫМИ ПРОБЛЕМАМИ, ПРИ ПРИМЕНЕНИИ СОВРЕМЕННЫХ СРЕДСТВ УХОДА</dc:title>
  <dc:creator>DNS</dc:creator>
  <cp:lastModifiedBy>Doomer</cp:lastModifiedBy>
  <cp:revision>152</cp:revision>
  <dcterms:created xsi:type="dcterms:W3CDTF">2013-05-26T22:03:22Z</dcterms:created>
  <dcterms:modified xsi:type="dcterms:W3CDTF">2014-11-12T17:19:54Z</dcterms:modified>
</cp:coreProperties>
</file>