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60" r:id="rId2"/>
    <p:sldId id="361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73" r:id="rId15"/>
    <p:sldId id="374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1AF"/>
    <a:srgbClr val="FFFF99"/>
    <a:srgbClr val="33CC33"/>
    <a:srgbClr val="C7ACDE"/>
    <a:srgbClr val="E797E9"/>
    <a:srgbClr val="EDDD7B"/>
    <a:srgbClr val="7ED8BA"/>
    <a:srgbClr val="7AC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6" autoAdjust="0"/>
    <p:restoredTop sz="96092" autoAdjust="0"/>
  </p:normalViewPr>
  <p:slideViewPr>
    <p:cSldViewPr>
      <p:cViewPr varScale="1">
        <p:scale>
          <a:sx n="75" d="100"/>
          <a:sy n="75" d="100"/>
        </p:scale>
        <p:origin x="-159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88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8E75A00-5267-439B-A129-4994425E9C6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0D3E6FF-DFE1-4ED3-B239-0E8B048AA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937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F3F0C4B-0EDB-4D96-BCD2-9790C5A1D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456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EACC967-1BF8-453A-AE03-997095EA6A99}" type="slidenum">
              <a:rPr lang="ru-RU" altLang="ru-RU" smtClean="0"/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Уход за пациентом является ответственной составляющей всего лечебного комплекса от которой может зависеть не только качество жизни пациента, но и конечный результат лечения.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16648E0-8F2F-40F4-94C2-95189B09EA2E}" type="slidenum">
              <a:rPr lang="ru-RU" altLang="ru-RU" smtClean="0"/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Уход за пациентом подразумевает реализацию концепции безопасности, конфиденциальности, независимости, основанных на уважении чувства собственного достоинства пациента. Одной из наиважнейших концепций в уходе за пациентом является концепция инфекционной безопасности. Ее грамотная реализация позволяет избежать серьезных осложнений инфекционного характера (уроинфекция, пролежни, сепсис, гипостатические легочные осложнения и т.п.).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8E5642-3136-4A7F-9D2A-9BB01B6984AC}" type="slidenum">
              <a:rPr lang="ru-RU" altLang="ru-RU" smtClean="0"/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Современный уход за больным основан на модели 14 основных потребностей, известной как модель В. Хендерсон.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1B72952-8D83-45B0-A3EC-2E0736942569}" type="slidenum">
              <a:rPr lang="ru-RU" altLang="ru-RU" smtClean="0"/>
              <a:pPr eaLnBrk="1" hangingPunct="1">
                <a:spcBef>
                  <a:spcPct val="0"/>
                </a:spcBef>
              </a:pPr>
              <a:t>8</a:t>
            </a:fld>
            <a:endParaRPr lang="ru-RU" altLang="ru-RU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Тяжелобольной не в состоянии реализовать потребность в движении и поддержании нужного положения в пространстве. Это обстоятельство является пусковым механизмом тяжелого осложнения общего ухода – пролежней. Таким образом, одним из ключевых средств профилактики данного осложнения является грамотная помощь пациенту в надлежащем изменении положения тела в пространстве.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DD5020-2DD7-4F43-8B02-9805D6802ABF}" type="slidenum">
              <a:rPr lang="ru-RU" altLang="ru-RU" smtClean="0"/>
              <a:pPr eaLnBrk="1" hangingPunct="1">
                <a:spcBef>
                  <a:spcPct val="0"/>
                </a:spcBef>
              </a:pPr>
              <a:t>9</a:t>
            </a:fld>
            <a:endParaRPr lang="ru-RU" altLang="ru-RU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Пролежни являются одним из наиболее значимых с точки зрения прогноза для жизни и здоровья осложнений общего ухода за пациентами и во всем мире их можно считать основным индикатором некачественного ухода.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ACB0544-C5E0-45EE-9BE4-A25360419F77}" type="slidenum">
              <a:rPr lang="ru-RU" altLang="ru-RU" smtClean="0"/>
              <a:pPr eaLnBrk="1" hangingPunct="1">
                <a:spcBef>
                  <a:spcPct val="0"/>
                </a:spcBef>
              </a:pPr>
              <a:t>12</a:t>
            </a:fld>
            <a:endParaRPr lang="ru-RU" altLang="ru-RU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770E7BC-B6B7-4EDD-BC79-6EFC9FC7F9D5}" type="slidenum">
              <a:rPr lang="ru-RU" altLang="ru-RU" smtClean="0"/>
              <a:pPr eaLnBrk="1" hangingPunct="1">
                <a:spcBef>
                  <a:spcPct val="0"/>
                </a:spcBef>
              </a:pPr>
              <a:t>13</a:t>
            </a:fld>
            <a:endParaRPr lang="ru-RU" altLang="ru-RU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5060950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1F572E-B3F7-402E-A4CF-2677AEC9C324}" type="slidenum">
              <a:rPr lang="ru-RU" altLang="ru-RU" smtClean="0"/>
              <a:pPr eaLnBrk="1" hangingPunct="1">
                <a:spcBef>
                  <a:spcPct val="0"/>
                </a:spcBef>
              </a:pPr>
              <a:t>14</a:t>
            </a:fld>
            <a:endParaRPr lang="ru-RU" altLang="ru-RU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ru-RU" smtClean="0"/>
          </a:p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45B83D1-4482-41A6-9DF6-6E8B691DE696}" type="slidenum">
              <a:rPr lang="ru-RU" altLang="ru-RU" smtClean="0"/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3288"/>
            <a:ext cx="5059362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6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13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63525"/>
            <a:ext cx="2171700" cy="61420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263525"/>
            <a:ext cx="6362700" cy="61420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43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3525"/>
            <a:ext cx="8686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89100"/>
            <a:ext cx="4267200" cy="47164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89100"/>
            <a:ext cx="4267200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22738"/>
            <a:ext cx="4267200" cy="22828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47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3525"/>
            <a:ext cx="8686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28600" y="1689100"/>
            <a:ext cx="8686800" cy="47164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2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8009308-7A14-4149-BDC9-26A96498F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07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3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068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89100"/>
            <a:ext cx="426720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89100"/>
            <a:ext cx="426720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40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4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2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25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Box 6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6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pBackgroundBottom"/>
          <p:cNvSpPr>
            <a:spLocks noChangeArrowheads="1"/>
          </p:cNvSpPr>
          <p:nvPr/>
        </p:nvSpPr>
        <p:spPr bwMode="gray">
          <a:xfrm>
            <a:off x="0" y="2209800"/>
            <a:ext cx="9144000" cy="4191000"/>
          </a:xfrm>
          <a:prstGeom prst="rect">
            <a:avLst/>
          </a:prstGeom>
          <a:solidFill>
            <a:srgbClr val="CCCCCC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39" name="Text Box 69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128588" y="6511925"/>
            <a:ext cx="6348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79"/>
          <p:cNvSpPr>
            <a:spLocks noGrp="1" noChangeArrowheads="1"/>
          </p:cNvSpPr>
          <p:nvPr>
            <p:ph type="body" idx="1"/>
          </p:nvPr>
        </p:nvSpPr>
        <p:spPr bwMode="gray">
          <a:xfrm>
            <a:off x="228600" y="1689100"/>
            <a:ext cx="8686800" cy="471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Klicken Sie, um die Formate des Vorlagentextes zu bearbeiten</a:t>
            </a:r>
          </a:p>
          <a:p>
            <a:pPr lvl="1"/>
            <a:r>
              <a:rPr lang="en-US" altLang="ru-RU" smtClean="0"/>
              <a:t>Zweite Ebene</a:t>
            </a:r>
          </a:p>
          <a:p>
            <a:pPr lvl="2"/>
            <a:r>
              <a:rPr lang="en-US" altLang="ru-RU" smtClean="0"/>
              <a:t>Dritte Ebene</a:t>
            </a:r>
          </a:p>
          <a:p>
            <a:pPr lvl="3"/>
            <a:r>
              <a:rPr lang="en-US" altLang="ru-RU" smtClean="0"/>
              <a:t>Vierte Ebene</a:t>
            </a:r>
          </a:p>
          <a:p>
            <a:pPr lvl="4"/>
            <a:r>
              <a:rPr lang="en-US" altLang="ru-RU" smtClean="0"/>
              <a:t>Fünfte Ebene</a:t>
            </a:r>
          </a:p>
        </p:txBody>
      </p:sp>
      <p:sp>
        <p:nvSpPr>
          <p:cNvPr id="1029" name="Rectangle 80"/>
          <p:cNvSpPr>
            <a:spLocks noGrp="1" noChangeArrowheads="1"/>
          </p:cNvSpPr>
          <p:nvPr>
            <p:ph type="title"/>
          </p:nvPr>
        </p:nvSpPr>
        <p:spPr bwMode="gray">
          <a:xfrm>
            <a:off x="228600" y="263525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Klicken Sie, um das Titelformat zu bearbeiten</a:t>
            </a:r>
          </a:p>
        </p:txBody>
      </p:sp>
      <p:grpSp>
        <p:nvGrpSpPr>
          <p:cNvPr id="1030" name="*Logo_Hartmann_display"/>
          <p:cNvGrpSpPr>
            <a:grpSpLocks/>
          </p:cNvGrpSpPr>
          <p:nvPr/>
        </p:nvGrpSpPr>
        <p:grpSpPr bwMode="auto">
          <a:xfrm>
            <a:off x="6553200" y="6477000"/>
            <a:ext cx="2590800" cy="304800"/>
            <a:chOff x="4128" y="4080"/>
            <a:chExt cx="1632" cy="192"/>
          </a:xfrm>
        </p:grpSpPr>
        <p:sp>
          <p:nvSpPr>
            <p:cNvPr id="1032" name="Rectangle 19"/>
            <p:cNvSpPr>
              <a:spLocks noChangeArrowheads="1"/>
            </p:cNvSpPr>
            <p:nvPr/>
          </p:nvSpPr>
          <p:spPr bwMode="gray">
            <a:xfrm>
              <a:off x="4128" y="4080"/>
              <a:ext cx="1632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pic>
          <p:nvPicPr>
            <p:cNvPr id="1033" name="Group 49" descr="hartmann45"/>
            <p:cNvPicPr>
              <a:picLocks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281" y="4089"/>
              <a:ext cx="335" cy="1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1" name="shpBackgroundTop"/>
          <p:cNvSpPr>
            <a:spLocks noChangeArrowheads="1"/>
          </p:cNvSpPr>
          <p:nvPr/>
        </p:nvSpPr>
        <p:spPr bwMode="gray">
          <a:xfrm>
            <a:off x="0" y="762000"/>
            <a:ext cx="9144000" cy="1524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CCC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ahnen Master unschar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41525"/>
            <a:ext cx="9144000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Fahnen Master schar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488" y="4587875"/>
            <a:ext cx="6075362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*Logo_Title_display"/>
          <p:cNvGrpSpPr>
            <a:grpSpLocks/>
          </p:cNvGrpSpPr>
          <p:nvPr/>
        </p:nvGrpSpPr>
        <p:grpSpPr bwMode="auto">
          <a:xfrm>
            <a:off x="28575" y="-26988"/>
            <a:ext cx="1447800" cy="838201"/>
            <a:chOff x="0" y="0"/>
            <a:chExt cx="912" cy="528"/>
          </a:xfrm>
        </p:grpSpPr>
        <p:sp>
          <p:nvSpPr>
            <p:cNvPr id="3079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3080" name="Group 49" descr="hartmann90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203575" y="2662238"/>
            <a:ext cx="5868988" cy="16303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5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М.В</a:t>
            </a: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5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Пиценко</a:t>
            </a: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algn="r">
              <a:defRPr/>
            </a:pP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региональный директор </a:t>
            </a:r>
          </a:p>
          <a:p>
            <a:pPr algn="r">
              <a:defRPr/>
            </a:pP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ООО «Пауль </a:t>
            </a:r>
            <a:r>
              <a:rPr lang="ru-RU" sz="25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Хартманн</a:t>
            </a: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Сибирь»,</a:t>
            </a:r>
          </a:p>
          <a:p>
            <a:pPr algn="r">
              <a:defRPr/>
            </a:pP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г. Омск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4925" y="698500"/>
            <a:ext cx="88931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38200" indent="-838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	</a:t>
            </a:r>
            <a:r>
              <a:rPr lang="ru-RU" alt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Как улучшить качество жизни </a:t>
            </a:r>
            <a:br>
              <a:rPr lang="ru-RU" alt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alt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пожилого пациента?</a:t>
            </a:r>
            <a:endParaRPr lang="de-DE" altLang="ru-RU" sz="4000" b="1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025" y="260350"/>
            <a:ext cx="2994025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5488" y="304800"/>
            <a:ext cx="145732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95313" y="274638"/>
            <a:ext cx="6353175" cy="749300"/>
          </a:xfrm>
        </p:spPr>
        <p:txBody>
          <a:bodyPr/>
          <a:lstStyle/>
          <a:p>
            <a:pPr>
              <a:defRPr/>
            </a:pPr>
            <a:r>
              <a:rPr lang="ru-RU" altLang="ru-RU" sz="30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Проблема недержания</a:t>
            </a:r>
          </a:p>
        </p:txBody>
      </p:sp>
      <p:pic>
        <p:nvPicPr>
          <p:cNvPr id="12293" name="Picture 13" descr="G:\Documents and Settings\elizaveta.sinyagina\Рабочий стол\1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1371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>
            <a:stCxn id="12292" idx="2"/>
          </p:cNvCxnSpPr>
          <p:nvPr/>
        </p:nvCxnSpPr>
        <p:spPr>
          <a:xfrm flipH="1">
            <a:off x="3109913" y="1023938"/>
            <a:ext cx="661987" cy="573087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12292" idx="2"/>
          </p:cNvCxnSpPr>
          <p:nvPr/>
        </p:nvCxnSpPr>
        <p:spPr>
          <a:xfrm>
            <a:off x="3771900" y="1023938"/>
            <a:ext cx="2309813" cy="576262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51520" y="1609725"/>
            <a:ext cx="3520157" cy="1009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Пациенты,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ведущие активный образ жизни</a:t>
            </a:r>
          </a:p>
        </p:txBody>
      </p:sp>
      <p:cxnSp>
        <p:nvCxnSpPr>
          <p:cNvPr id="12299" name="Прямая со стрелкой 19"/>
          <p:cNvCxnSpPr>
            <a:cxnSpLocks noChangeShapeType="1"/>
            <a:endCxn id="0" idx="0"/>
          </p:cNvCxnSpPr>
          <p:nvPr/>
        </p:nvCxnSpPr>
        <p:spPr bwMode="auto">
          <a:xfrm flipH="1">
            <a:off x="1914525" y="2667000"/>
            <a:ext cx="171450" cy="533400"/>
          </a:xfrm>
          <a:prstGeom prst="straightConnector1">
            <a:avLst/>
          </a:prstGeom>
          <a:noFill/>
          <a:ln w="3175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Прямоугольник 21"/>
          <p:cNvSpPr/>
          <p:nvPr/>
        </p:nvSpPr>
        <p:spPr>
          <a:xfrm>
            <a:off x="4716016" y="1828800"/>
            <a:ext cx="4000500" cy="99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Тяжелобольные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пациенты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с постельным режимом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213475" y="2819400"/>
            <a:ext cx="495300" cy="4572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724400" y="3276600"/>
            <a:ext cx="30480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Школа ухода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838575" y="4953000"/>
            <a:ext cx="20574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ОКБ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Пациенты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Омской области</a:t>
            </a:r>
          </a:p>
        </p:txBody>
      </p:sp>
      <p:cxnSp>
        <p:nvCxnSpPr>
          <p:cNvPr id="12310" name="Прямая со стрелкой 30"/>
          <p:cNvCxnSpPr>
            <a:cxnSpLocks noChangeShapeType="1"/>
            <a:stCxn id="0" idx="2"/>
          </p:cNvCxnSpPr>
          <p:nvPr/>
        </p:nvCxnSpPr>
        <p:spPr bwMode="auto">
          <a:xfrm flipH="1">
            <a:off x="4438650" y="4191000"/>
            <a:ext cx="1809750" cy="838200"/>
          </a:xfrm>
          <a:prstGeom prst="straightConnector1">
            <a:avLst/>
          </a:prstGeom>
          <a:noFill/>
          <a:ln w="31750" algn="ctr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Прямоугольник 32"/>
          <p:cNvSpPr/>
          <p:nvPr/>
        </p:nvSpPr>
        <p:spPr>
          <a:xfrm>
            <a:off x="251520" y="3200399"/>
            <a:ext cx="3325118" cy="2181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Школа поведенческой терапии</a:t>
            </a:r>
          </a:p>
          <a:p>
            <a:pPr algn="ctr">
              <a:buFontTx/>
              <a:buChar char="•"/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Информирование пациентов о проблеме недержания</a:t>
            </a:r>
          </a:p>
          <a:p>
            <a:pPr algn="ctr">
              <a:buFontTx/>
              <a:buChar char="•"/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 Индивидуальный подбор средств гигиены</a:t>
            </a:r>
          </a:p>
          <a:p>
            <a:pPr algn="ctr">
              <a:buFontTx/>
              <a:buChar char="•"/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Упражнения, направленные на тренировку мышц тазового дна</a:t>
            </a:r>
          </a:p>
          <a:p>
            <a:pPr algn="ctr">
              <a:buFontTx/>
              <a:buChar char="•"/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FontTx/>
              <a:buChar char="•"/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10375" y="5018112"/>
            <a:ext cx="2057400" cy="1219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КМХЦ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МСЧ № 9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Пациенты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города Омск</a:t>
            </a: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" name="Прямая со стрелкой 17"/>
          <p:cNvCxnSpPr>
            <a:stCxn id="0" idx="2"/>
          </p:cNvCxnSpPr>
          <p:nvPr/>
        </p:nvCxnSpPr>
        <p:spPr>
          <a:xfrm>
            <a:off x="6248400" y="4191000"/>
            <a:ext cx="1981200" cy="7620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28638" y="5638800"/>
            <a:ext cx="30480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</a:rPr>
              <a:t>БУЗОО «Госпиталь для ветеранов войн 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981200" y="5373688"/>
            <a:ext cx="0" cy="40005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686800" cy="576262"/>
          </a:xfrm>
        </p:spPr>
        <p:txBody>
          <a:bodyPr/>
          <a:lstStyle/>
          <a:p>
            <a:pPr>
              <a:defRPr/>
            </a:pPr>
            <a:r>
              <a:rPr lang="ru-RU" altLang="ru-RU" sz="34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Школа Здоровья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96938"/>
            <a:ext cx="9144000" cy="3260725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  <a:p>
            <a:pPr algn="ctr">
              <a:buFontTx/>
              <a:buNone/>
              <a:defRPr/>
            </a:pP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12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апреля 2013 года в Омске прошел семинар на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тему «Инновационные технологии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в сестринском уходе за тяжелобольными пациентами».</a:t>
            </a:r>
          </a:p>
          <a:p>
            <a:pPr algn="ctr">
              <a:buFontTx/>
              <a:buNone/>
              <a:defRPr/>
            </a:pP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Организаторы: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Омская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профессиональная сестринская ассоциация и 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компания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«Пауль Хартманн».</a:t>
            </a:r>
          </a:p>
          <a:p>
            <a:pPr algn="ctr">
              <a:spcBef>
                <a:spcPts val="0"/>
              </a:spcBef>
              <a:buFontTx/>
              <a:buNone/>
              <a:defRPr/>
            </a:pPr>
            <a:endParaRPr lang="ru-RU" sz="21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семинаре принято решение об организации </a:t>
            </a:r>
            <a:endParaRPr lang="ru-RU" sz="21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2100" b="1" dirty="0" smtClean="0">
                <a:solidFill>
                  <a:srgbClr val="C00000"/>
                </a:solidFill>
              </a:rPr>
              <a:t>Школы </a:t>
            </a:r>
            <a:r>
              <a:rPr lang="ru-RU" sz="2100" b="1" dirty="0">
                <a:solidFill>
                  <a:srgbClr val="C00000"/>
                </a:solidFill>
              </a:rPr>
              <a:t>ухода для медицинских сестер и родственников пациентов </a:t>
            </a:r>
            <a:endParaRPr lang="ru-RU" sz="2100" b="1" dirty="0" smtClean="0">
              <a:solidFill>
                <a:srgbClr val="C00000"/>
              </a:solidFill>
            </a:endParaRPr>
          </a:p>
          <a:p>
            <a:pPr algn="ctr">
              <a:spcBef>
                <a:spcPts val="0"/>
              </a:spcBef>
              <a:buFontTx/>
              <a:buNone/>
              <a:defRPr/>
            </a:pP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базе </a:t>
            </a:r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</a:rPr>
              <a:t>медицинских организаций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</a:rPr>
              <a:t>города Омска. </a:t>
            </a:r>
          </a:p>
          <a:p>
            <a:pPr>
              <a:defRPr/>
            </a:pPr>
            <a:endParaRPr lang="ru-RU" sz="2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3048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13320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13321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013" y="4164013"/>
            <a:ext cx="2947987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5" y="4167188"/>
            <a:ext cx="3124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200025"/>
            <a:ext cx="7056437" cy="565150"/>
          </a:xfrm>
        </p:spPr>
        <p:txBody>
          <a:bodyPr/>
          <a:lstStyle/>
          <a:p>
            <a:pPr>
              <a:defRPr/>
            </a:pPr>
            <a:r>
              <a:rPr lang="ru-RU" altLang="ru-RU" sz="3400" b="1" kern="1200">
                <a:solidFill>
                  <a:srgbClr val="C00000"/>
                </a:solidFill>
                <a:latin typeface="+mn-lt"/>
                <a:cs typeface="Times New Roman" pitchFamily="18" charset="0"/>
              </a:rPr>
              <a:t>Школа Здоровья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19163"/>
            <a:ext cx="8893175" cy="3805237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marL="88900" indent="-88900">
              <a:buFontTx/>
              <a:buNone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Открывая 26 октября 2013г. </a:t>
            </a:r>
            <a:r>
              <a:rPr lang="ru-RU" sz="1900" b="1" dirty="0">
                <a:solidFill>
                  <a:srgbClr val="C00000"/>
                </a:solidFill>
              </a:rPr>
              <a:t>Школу Здоровья 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в Областной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клинической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больнице мы ставили перед собой две основные задачи, это:</a:t>
            </a:r>
          </a:p>
          <a:p>
            <a:pPr indent="-254000"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непрерывное обучение персонала больницы (медицинских сестер и младших медсестер по уходу), что позволит повысить качество ухода за нашими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пациентами;</a:t>
            </a: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indent="-254000"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мы смогли предложить пациентам и родственникам новый вид услуги - это обучение родственников правильному уходу за лежачим больным для достижения наивысшего качества жизни пациента и всей семьи после того, как пациент будет выписан домой. </a:t>
            </a:r>
          </a:p>
          <a:p>
            <a:pPr>
              <a:defRPr/>
            </a:pPr>
            <a:endParaRPr lang="ru-RU" sz="19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434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1434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14345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4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365625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188" y="4365625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365625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975" y="230188"/>
            <a:ext cx="7488238" cy="534987"/>
          </a:xfrm>
        </p:spPr>
        <p:txBody>
          <a:bodyPr/>
          <a:lstStyle/>
          <a:p>
            <a:pPr>
              <a:defRPr/>
            </a:pPr>
            <a:r>
              <a:rPr lang="ru-RU" altLang="ru-RU" sz="3400" b="1" kern="1200">
                <a:solidFill>
                  <a:srgbClr val="C00000"/>
                </a:solidFill>
                <a:latin typeface="+mn-lt"/>
                <a:cs typeface="Times New Roman" pitchFamily="18" charset="0"/>
              </a:rPr>
              <a:t>Школа Здоровья 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856662" cy="3286125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algn="ctr">
              <a:buFontTx/>
              <a:buNone/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18 июля 2014 г. открыта Школа Ухода на базе МСЧ № 9.</a:t>
            </a:r>
          </a:p>
          <a:p>
            <a:pPr>
              <a:buFontTx/>
              <a:buNone/>
              <a:defRPr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88900" indent="0" algn="just">
              <a:buFontTx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Работа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школы предусматривает еженедельные занятия, объединенные в трехнедельный цикл, за время которого родственники пациентов, находящихся на лечении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в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неврологическом отделении для больных с острыми нарушениями мозгового кровообращения, получат необходимый объем теоретических знаний и практических навыков, позволяющий продолжить начатое в отделении лечение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на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амбулаторном этапе. </a:t>
            </a:r>
          </a:p>
        </p:txBody>
      </p:sp>
      <p:grpSp>
        <p:nvGrpSpPr>
          <p:cNvPr id="15364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15368" name="Rectangle 5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15369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5" name="Picture 10" descr="IMG_15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648200"/>
            <a:ext cx="250825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1" descr="IMG_153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648200"/>
            <a:ext cx="25082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2" descr="IMG_152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572000"/>
            <a:ext cx="25082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457200"/>
            <a:ext cx="1154113" cy="615950"/>
            <a:chOff x="1296" y="2320"/>
            <a:chExt cx="628" cy="322"/>
          </a:xfrm>
        </p:grpSpPr>
        <p:sp>
          <p:nvSpPr>
            <p:cNvPr id="16399" name="Freeform 3"/>
            <p:cNvSpPr>
              <a:spLocks noChangeAspect="1"/>
            </p:cNvSpPr>
            <p:nvPr/>
          </p:nvSpPr>
          <p:spPr bwMode="auto">
            <a:xfrm>
              <a:off x="1296" y="2320"/>
              <a:ext cx="628" cy="315"/>
            </a:xfrm>
            <a:custGeom>
              <a:avLst/>
              <a:gdLst>
                <a:gd name="T0" fmla="*/ 0 w 2746"/>
                <a:gd name="T1" fmla="*/ 8 h 1378"/>
                <a:gd name="T2" fmla="*/ 0 w 2746"/>
                <a:gd name="T3" fmla="*/ 7 h 1378"/>
                <a:gd name="T4" fmla="*/ 0 w 2746"/>
                <a:gd name="T5" fmla="*/ 6 h 1378"/>
                <a:gd name="T6" fmla="*/ 1 w 2746"/>
                <a:gd name="T7" fmla="*/ 5 h 1378"/>
                <a:gd name="T8" fmla="*/ 2 w 2746"/>
                <a:gd name="T9" fmla="*/ 5 h 1378"/>
                <a:gd name="T10" fmla="*/ 3 w 2746"/>
                <a:gd name="T11" fmla="*/ 4 h 1378"/>
                <a:gd name="T12" fmla="*/ 3 w 2746"/>
                <a:gd name="T13" fmla="*/ 3 h 1378"/>
                <a:gd name="T14" fmla="*/ 4 w 2746"/>
                <a:gd name="T15" fmla="*/ 3 h 1378"/>
                <a:gd name="T16" fmla="*/ 5 w 2746"/>
                <a:gd name="T17" fmla="*/ 2 h 1378"/>
                <a:gd name="T18" fmla="*/ 6 w 2746"/>
                <a:gd name="T19" fmla="*/ 2 h 1378"/>
                <a:gd name="T20" fmla="*/ 8 w 2746"/>
                <a:gd name="T21" fmla="*/ 1 h 1378"/>
                <a:gd name="T22" fmla="*/ 10 w 2746"/>
                <a:gd name="T23" fmla="*/ 1 h 1378"/>
                <a:gd name="T24" fmla="*/ 12 w 2746"/>
                <a:gd name="T25" fmla="*/ 0 h 1378"/>
                <a:gd name="T26" fmla="*/ 14 w 2746"/>
                <a:gd name="T27" fmla="*/ 0 h 1378"/>
                <a:gd name="T28" fmla="*/ 16 w 2746"/>
                <a:gd name="T29" fmla="*/ 0 h 1378"/>
                <a:gd name="T30" fmla="*/ 18 w 2746"/>
                <a:gd name="T31" fmla="*/ 0 h 1378"/>
                <a:gd name="T32" fmla="*/ 19 w 2746"/>
                <a:gd name="T33" fmla="*/ 0 h 1378"/>
                <a:gd name="T34" fmla="*/ 20 w 2746"/>
                <a:gd name="T35" fmla="*/ 0 h 1378"/>
                <a:gd name="T36" fmla="*/ 22 w 2746"/>
                <a:gd name="T37" fmla="*/ 0 h 1378"/>
                <a:gd name="T38" fmla="*/ 24 w 2746"/>
                <a:gd name="T39" fmla="*/ 1 h 1378"/>
                <a:gd name="T40" fmla="*/ 26 w 2746"/>
                <a:gd name="T41" fmla="*/ 1 h 1378"/>
                <a:gd name="T42" fmla="*/ 27 w 2746"/>
                <a:gd name="T43" fmla="*/ 2 h 1378"/>
                <a:gd name="T44" fmla="*/ 28 w 2746"/>
                <a:gd name="T45" fmla="*/ 2 h 1378"/>
                <a:gd name="T46" fmla="*/ 29 w 2746"/>
                <a:gd name="T47" fmla="*/ 3 h 1378"/>
                <a:gd name="T48" fmla="*/ 30 w 2746"/>
                <a:gd name="T49" fmla="*/ 4 h 1378"/>
                <a:gd name="T50" fmla="*/ 31 w 2746"/>
                <a:gd name="T51" fmla="*/ 4 h 1378"/>
                <a:gd name="T52" fmla="*/ 31 w 2746"/>
                <a:gd name="T53" fmla="*/ 5 h 1378"/>
                <a:gd name="T54" fmla="*/ 32 w 2746"/>
                <a:gd name="T55" fmla="*/ 5 h 1378"/>
                <a:gd name="T56" fmla="*/ 32 w 2746"/>
                <a:gd name="T57" fmla="*/ 6 h 1378"/>
                <a:gd name="T58" fmla="*/ 32 w 2746"/>
                <a:gd name="T59" fmla="*/ 7 h 1378"/>
                <a:gd name="T60" fmla="*/ 33 w 2746"/>
                <a:gd name="T61" fmla="*/ 7 h 1378"/>
                <a:gd name="T62" fmla="*/ 33 w 2746"/>
                <a:gd name="T63" fmla="*/ 8 h 1378"/>
                <a:gd name="T64" fmla="*/ 33 w 2746"/>
                <a:gd name="T65" fmla="*/ 8 h 1378"/>
                <a:gd name="T66" fmla="*/ 33 w 2746"/>
                <a:gd name="T67" fmla="*/ 9 h 1378"/>
                <a:gd name="T68" fmla="*/ 32 w 2746"/>
                <a:gd name="T69" fmla="*/ 10 h 1378"/>
                <a:gd name="T70" fmla="*/ 32 w 2746"/>
                <a:gd name="T71" fmla="*/ 11 h 1378"/>
                <a:gd name="T72" fmla="*/ 32 w 2746"/>
                <a:gd name="T73" fmla="*/ 11 h 1378"/>
                <a:gd name="T74" fmla="*/ 31 w 2746"/>
                <a:gd name="T75" fmla="*/ 12 h 1378"/>
                <a:gd name="T76" fmla="*/ 30 w 2746"/>
                <a:gd name="T77" fmla="*/ 12 h 1378"/>
                <a:gd name="T78" fmla="*/ 30 w 2746"/>
                <a:gd name="T79" fmla="*/ 13 h 1378"/>
                <a:gd name="T80" fmla="*/ 28 w 2746"/>
                <a:gd name="T81" fmla="*/ 12 h 1378"/>
                <a:gd name="T82" fmla="*/ 24 w 2746"/>
                <a:gd name="T83" fmla="*/ 12 h 1378"/>
                <a:gd name="T84" fmla="*/ 23 w 2746"/>
                <a:gd name="T85" fmla="*/ 16 h 1378"/>
                <a:gd name="T86" fmla="*/ 21 w 2746"/>
                <a:gd name="T87" fmla="*/ 16 h 1378"/>
                <a:gd name="T88" fmla="*/ 19 w 2746"/>
                <a:gd name="T89" fmla="*/ 16 h 1378"/>
                <a:gd name="T90" fmla="*/ 18 w 2746"/>
                <a:gd name="T91" fmla="*/ 16 h 1378"/>
                <a:gd name="T92" fmla="*/ 17 w 2746"/>
                <a:gd name="T93" fmla="*/ 16 h 1378"/>
                <a:gd name="T94" fmla="*/ 15 w 2746"/>
                <a:gd name="T95" fmla="*/ 16 h 1378"/>
                <a:gd name="T96" fmla="*/ 13 w 2746"/>
                <a:gd name="T97" fmla="*/ 16 h 1378"/>
                <a:gd name="T98" fmla="*/ 11 w 2746"/>
                <a:gd name="T99" fmla="*/ 16 h 1378"/>
                <a:gd name="T100" fmla="*/ 10 w 2746"/>
                <a:gd name="T101" fmla="*/ 16 h 1378"/>
                <a:gd name="T102" fmla="*/ 8 w 2746"/>
                <a:gd name="T103" fmla="*/ 15 h 1378"/>
                <a:gd name="T104" fmla="*/ 6 w 2746"/>
                <a:gd name="T105" fmla="*/ 15 h 1378"/>
                <a:gd name="T106" fmla="*/ 5 w 2746"/>
                <a:gd name="T107" fmla="*/ 14 h 1378"/>
                <a:gd name="T108" fmla="*/ 3 w 2746"/>
                <a:gd name="T109" fmla="*/ 13 h 1378"/>
                <a:gd name="T110" fmla="*/ 3 w 2746"/>
                <a:gd name="T111" fmla="*/ 13 h 1378"/>
                <a:gd name="T112" fmla="*/ 2 w 2746"/>
                <a:gd name="T113" fmla="*/ 12 h 1378"/>
                <a:gd name="T114" fmla="*/ 1 w 2746"/>
                <a:gd name="T115" fmla="*/ 11 h 1378"/>
                <a:gd name="T116" fmla="*/ 1 w 2746"/>
                <a:gd name="T117" fmla="*/ 11 h 1378"/>
                <a:gd name="T118" fmla="*/ 0 w 2746"/>
                <a:gd name="T119" fmla="*/ 10 h 1378"/>
                <a:gd name="T120" fmla="*/ 0 w 2746"/>
                <a:gd name="T121" fmla="*/ 9 h 1378"/>
                <a:gd name="T122" fmla="*/ 0 w 2746"/>
                <a:gd name="T123" fmla="*/ 9 h 137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746"/>
                <a:gd name="T187" fmla="*/ 0 h 1378"/>
                <a:gd name="T188" fmla="*/ 2746 w 2746"/>
                <a:gd name="T189" fmla="*/ 1378 h 137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746" h="1378">
                  <a:moveTo>
                    <a:pt x="0" y="710"/>
                  </a:moveTo>
                  <a:lnTo>
                    <a:pt x="2" y="672"/>
                  </a:lnTo>
                  <a:lnTo>
                    <a:pt x="3" y="652"/>
                  </a:lnTo>
                  <a:lnTo>
                    <a:pt x="7" y="633"/>
                  </a:lnTo>
                  <a:lnTo>
                    <a:pt x="10" y="615"/>
                  </a:lnTo>
                  <a:lnTo>
                    <a:pt x="15" y="597"/>
                  </a:lnTo>
                  <a:lnTo>
                    <a:pt x="28" y="560"/>
                  </a:lnTo>
                  <a:lnTo>
                    <a:pt x="35" y="542"/>
                  </a:lnTo>
                  <a:lnTo>
                    <a:pt x="43" y="526"/>
                  </a:lnTo>
                  <a:lnTo>
                    <a:pt x="53" y="507"/>
                  </a:lnTo>
                  <a:lnTo>
                    <a:pt x="63" y="491"/>
                  </a:lnTo>
                  <a:lnTo>
                    <a:pt x="86" y="458"/>
                  </a:lnTo>
                  <a:lnTo>
                    <a:pt x="98" y="441"/>
                  </a:lnTo>
                  <a:lnTo>
                    <a:pt x="111" y="425"/>
                  </a:lnTo>
                  <a:lnTo>
                    <a:pt x="141" y="393"/>
                  </a:lnTo>
                  <a:lnTo>
                    <a:pt x="156" y="378"/>
                  </a:lnTo>
                  <a:lnTo>
                    <a:pt x="172" y="362"/>
                  </a:lnTo>
                  <a:lnTo>
                    <a:pt x="207" y="332"/>
                  </a:lnTo>
                  <a:lnTo>
                    <a:pt x="225" y="319"/>
                  </a:lnTo>
                  <a:lnTo>
                    <a:pt x="243" y="304"/>
                  </a:lnTo>
                  <a:lnTo>
                    <a:pt x="263" y="290"/>
                  </a:lnTo>
                  <a:lnTo>
                    <a:pt x="283" y="275"/>
                  </a:lnTo>
                  <a:lnTo>
                    <a:pt x="305" y="262"/>
                  </a:lnTo>
                  <a:lnTo>
                    <a:pt x="326" y="249"/>
                  </a:lnTo>
                  <a:lnTo>
                    <a:pt x="348" y="237"/>
                  </a:lnTo>
                  <a:lnTo>
                    <a:pt x="371" y="224"/>
                  </a:lnTo>
                  <a:lnTo>
                    <a:pt x="419" y="199"/>
                  </a:lnTo>
                  <a:lnTo>
                    <a:pt x="469" y="178"/>
                  </a:lnTo>
                  <a:lnTo>
                    <a:pt x="493" y="166"/>
                  </a:lnTo>
                  <a:lnTo>
                    <a:pt x="520" y="154"/>
                  </a:lnTo>
                  <a:lnTo>
                    <a:pt x="573" y="135"/>
                  </a:lnTo>
                  <a:lnTo>
                    <a:pt x="629" y="116"/>
                  </a:lnTo>
                  <a:lnTo>
                    <a:pt x="687" y="98"/>
                  </a:lnTo>
                  <a:lnTo>
                    <a:pt x="745" y="82"/>
                  </a:lnTo>
                  <a:lnTo>
                    <a:pt x="775" y="73"/>
                  </a:lnTo>
                  <a:lnTo>
                    <a:pt x="806" y="67"/>
                  </a:lnTo>
                  <a:lnTo>
                    <a:pt x="869" y="53"/>
                  </a:lnTo>
                  <a:lnTo>
                    <a:pt x="932" y="40"/>
                  </a:lnTo>
                  <a:lnTo>
                    <a:pt x="997" y="30"/>
                  </a:lnTo>
                  <a:lnTo>
                    <a:pt x="1063" y="20"/>
                  </a:lnTo>
                  <a:lnTo>
                    <a:pt x="1131" y="14"/>
                  </a:lnTo>
                  <a:lnTo>
                    <a:pt x="1199" y="7"/>
                  </a:lnTo>
                  <a:lnTo>
                    <a:pt x="1234" y="5"/>
                  </a:lnTo>
                  <a:lnTo>
                    <a:pt x="1268" y="4"/>
                  </a:lnTo>
                  <a:lnTo>
                    <a:pt x="1303" y="2"/>
                  </a:lnTo>
                  <a:lnTo>
                    <a:pt x="1338" y="0"/>
                  </a:lnTo>
                  <a:lnTo>
                    <a:pt x="1408" y="0"/>
                  </a:lnTo>
                  <a:lnTo>
                    <a:pt x="1479" y="0"/>
                  </a:lnTo>
                  <a:lnTo>
                    <a:pt x="1514" y="2"/>
                  </a:lnTo>
                  <a:lnTo>
                    <a:pt x="1548" y="4"/>
                  </a:lnTo>
                  <a:lnTo>
                    <a:pt x="1583" y="5"/>
                  </a:lnTo>
                  <a:lnTo>
                    <a:pt x="1616" y="7"/>
                  </a:lnTo>
                  <a:lnTo>
                    <a:pt x="1651" y="10"/>
                  </a:lnTo>
                  <a:lnTo>
                    <a:pt x="1684" y="14"/>
                  </a:lnTo>
                  <a:lnTo>
                    <a:pt x="1750" y="22"/>
                  </a:lnTo>
                  <a:lnTo>
                    <a:pt x="1815" y="32"/>
                  </a:lnTo>
                  <a:lnTo>
                    <a:pt x="1846" y="37"/>
                  </a:lnTo>
                  <a:lnTo>
                    <a:pt x="1878" y="42"/>
                  </a:lnTo>
                  <a:lnTo>
                    <a:pt x="1939" y="55"/>
                  </a:lnTo>
                  <a:lnTo>
                    <a:pt x="2000" y="68"/>
                  </a:lnTo>
                  <a:lnTo>
                    <a:pt x="2058" y="85"/>
                  </a:lnTo>
                  <a:lnTo>
                    <a:pt x="2116" y="101"/>
                  </a:lnTo>
                  <a:lnTo>
                    <a:pt x="2171" y="120"/>
                  </a:lnTo>
                  <a:lnTo>
                    <a:pt x="2224" y="140"/>
                  </a:lnTo>
                  <a:lnTo>
                    <a:pt x="2249" y="149"/>
                  </a:lnTo>
                  <a:lnTo>
                    <a:pt x="2275" y="159"/>
                  </a:lnTo>
                  <a:lnTo>
                    <a:pt x="2300" y="171"/>
                  </a:lnTo>
                  <a:lnTo>
                    <a:pt x="2323" y="183"/>
                  </a:lnTo>
                  <a:lnTo>
                    <a:pt x="2347" y="194"/>
                  </a:lnTo>
                  <a:lnTo>
                    <a:pt x="2370" y="206"/>
                  </a:lnTo>
                  <a:lnTo>
                    <a:pt x="2393" y="217"/>
                  </a:lnTo>
                  <a:lnTo>
                    <a:pt x="2414" y="231"/>
                  </a:lnTo>
                  <a:lnTo>
                    <a:pt x="2458" y="256"/>
                  </a:lnTo>
                  <a:lnTo>
                    <a:pt x="2497" y="282"/>
                  </a:lnTo>
                  <a:lnTo>
                    <a:pt x="2515" y="297"/>
                  </a:lnTo>
                  <a:lnTo>
                    <a:pt x="2534" y="310"/>
                  </a:lnTo>
                  <a:lnTo>
                    <a:pt x="2568" y="340"/>
                  </a:lnTo>
                  <a:lnTo>
                    <a:pt x="2583" y="353"/>
                  </a:lnTo>
                  <a:lnTo>
                    <a:pt x="2600" y="368"/>
                  </a:lnTo>
                  <a:lnTo>
                    <a:pt x="2615" y="385"/>
                  </a:lnTo>
                  <a:lnTo>
                    <a:pt x="2628" y="400"/>
                  </a:lnTo>
                  <a:lnTo>
                    <a:pt x="2641" y="415"/>
                  </a:lnTo>
                  <a:lnTo>
                    <a:pt x="2655" y="431"/>
                  </a:lnTo>
                  <a:lnTo>
                    <a:pt x="2666" y="448"/>
                  </a:lnTo>
                  <a:lnTo>
                    <a:pt x="2678" y="463"/>
                  </a:lnTo>
                  <a:lnTo>
                    <a:pt x="2688" y="479"/>
                  </a:lnTo>
                  <a:lnTo>
                    <a:pt x="2698" y="496"/>
                  </a:lnTo>
                  <a:lnTo>
                    <a:pt x="2706" y="514"/>
                  </a:lnTo>
                  <a:lnTo>
                    <a:pt x="2714" y="531"/>
                  </a:lnTo>
                  <a:lnTo>
                    <a:pt x="2721" y="547"/>
                  </a:lnTo>
                  <a:lnTo>
                    <a:pt x="2727" y="565"/>
                  </a:lnTo>
                  <a:lnTo>
                    <a:pt x="2732" y="582"/>
                  </a:lnTo>
                  <a:lnTo>
                    <a:pt x="2737" y="600"/>
                  </a:lnTo>
                  <a:lnTo>
                    <a:pt x="2741" y="618"/>
                  </a:lnTo>
                  <a:lnTo>
                    <a:pt x="2742" y="637"/>
                  </a:lnTo>
                  <a:lnTo>
                    <a:pt x="2746" y="655"/>
                  </a:lnTo>
                  <a:lnTo>
                    <a:pt x="2746" y="673"/>
                  </a:lnTo>
                  <a:lnTo>
                    <a:pt x="2746" y="691"/>
                  </a:lnTo>
                  <a:lnTo>
                    <a:pt x="2746" y="710"/>
                  </a:lnTo>
                  <a:lnTo>
                    <a:pt x="2742" y="735"/>
                  </a:lnTo>
                  <a:lnTo>
                    <a:pt x="2741" y="748"/>
                  </a:lnTo>
                  <a:lnTo>
                    <a:pt x="2737" y="761"/>
                  </a:lnTo>
                  <a:lnTo>
                    <a:pt x="2729" y="788"/>
                  </a:lnTo>
                  <a:lnTo>
                    <a:pt x="2719" y="814"/>
                  </a:lnTo>
                  <a:lnTo>
                    <a:pt x="2708" y="841"/>
                  </a:lnTo>
                  <a:lnTo>
                    <a:pt x="2701" y="854"/>
                  </a:lnTo>
                  <a:lnTo>
                    <a:pt x="2693" y="865"/>
                  </a:lnTo>
                  <a:lnTo>
                    <a:pt x="2684" y="879"/>
                  </a:lnTo>
                  <a:lnTo>
                    <a:pt x="2676" y="892"/>
                  </a:lnTo>
                  <a:lnTo>
                    <a:pt x="2668" y="905"/>
                  </a:lnTo>
                  <a:lnTo>
                    <a:pt x="2658" y="918"/>
                  </a:lnTo>
                  <a:lnTo>
                    <a:pt x="2638" y="943"/>
                  </a:lnTo>
                  <a:lnTo>
                    <a:pt x="2616" y="968"/>
                  </a:lnTo>
                  <a:lnTo>
                    <a:pt x="2605" y="981"/>
                  </a:lnTo>
                  <a:lnTo>
                    <a:pt x="2592" y="993"/>
                  </a:lnTo>
                  <a:lnTo>
                    <a:pt x="2567" y="1018"/>
                  </a:lnTo>
                  <a:lnTo>
                    <a:pt x="2540" y="1039"/>
                  </a:lnTo>
                  <a:lnTo>
                    <a:pt x="2512" y="1063"/>
                  </a:lnTo>
                  <a:lnTo>
                    <a:pt x="2499" y="1073"/>
                  </a:lnTo>
                  <a:lnTo>
                    <a:pt x="2484" y="1084"/>
                  </a:lnTo>
                  <a:lnTo>
                    <a:pt x="2454" y="1104"/>
                  </a:lnTo>
                  <a:lnTo>
                    <a:pt x="2386" y="1038"/>
                  </a:lnTo>
                  <a:lnTo>
                    <a:pt x="2340" y="991"/>
                  </a:lnTo>
                  <a:lnTo>
                    <a:pt x="2320" y="970"/>
                  </a:lnTo>
                  <a:lnTo>
                    <a:pt x="2126" y="970"/>
                  </a:lnTo>
                  <a:lnTo>
                    <a:pt x="2057" y="1036"/>
                  </a:lnTo>
                  <a:lnTo>
                    <a:pt x="1989" y="1106"/>
                  </a:lnTo>
                  <a:lnTo>
                    <a:pt x="1989" y="1293"/>
                  </a:lnTo>
                  <a:lnTo>
                    <a:pt x="1921" y="1310"/>
                  </a:lnTo>
                  <a:lnTo>
                    <a:pt x="1886" y="1318"/>
                  </a:lnTo>
                  <a:lnTo>
                    <a:pt x="1851" y="1326"/>
                  </a:lnTo>
                  <a:lnTo>
                    <a:pt x="1779" y="1341"/>
                  </a:lnTo>
                  <a:lnTo>
                    <a:pt x="1742" y="1348"/>
                  </a:lnTo>
                  <a:lnTo>
                    <a:pt x="1706" y="1353"/>
                  </a:lnTo>
                  <a:lnTo>
                    <a:pt x="1631" y="1363"/>
                  </a:lnTo>
                  <a:lnTo>
                    <a:pt x="1591" y="1368"/>
                  </a:lnTo>
                  <a:lnTo>
                    <a:pt x="1553" y="1371"/>
                  </a:lnTo>
                  <a:lnTo>
                    <a:pt x="1514" y="1374"/>
                  </a:lnTo>
                  <a:lnTo>
                    <a:pt x="1474" y="1376"/>
                  </a:lnTo>
                  <a:lnTo>
                    <a:pt x="1434" y="1378"/>
                  </a:lnTo>
                  <a:lnTo>
                    <a:pt x="1393" y="1378"/>
                  </a:lnTo>
                  <a:lnTo>
                    <a:pt x="1323" y="1376"/>
                  </a:lnTo>
                  <a:lnTo>
                    <a:pt x="1252" y="1374"/>
                  </a:lnTo>
                  <a:lnTo>
                    <a:pt x="1219" y="1373"/>
                  </a:lnTo>
                  <a:lnTo>
                    <a:pt x="1184" y="1369"/>
                  </a:lnTo>
                  <a:lnTo>
                    <a:pt x="1149" y="1366"/>
                  </a:lnTo>
                  <a:lnTo>
                    <a:pt x="1116" y="1364"/>
                  </a:lnTo>
                  <a:lnTo>
                    <a:pt x="1050" y="1356"/>
                  </a:lnTo>
                  <a:lnTo>
                    <a:pt x="984" y="1346"/>
                  </a:lnTo>
                  <a:lnTo>
                    <a:pt x="919" y="1336"/>
                  </a:lnTo>
                  <a:lnTo>
                    <a:pt x="888" y="1329"/>
                  </a:lnTo>
                  <a:lnTo>
                    <a:pt x="856" y="1323"/>
                  </a:lnTo>
                  <a:lnTo>
                    <a:pt x="826" y="1316"/>
                  </a:lnTo>
                  <a:lnTo>
                    <a:pt x="795" y="1310"/>
                  </a:lnTo>
                  <a:lnTo>
                    <a:pt x="735" y="1295"/>
                  </a:lnTo>
                  <a:lnTo>
                    <a:pt x="677" y="1278"/>
                  </a:lnTo>
                  <a:lnTo>
                    <a:pt x="619" y="1260"/>
                  </a:lnTo>
                  <a:lnTo>
                    <a:pt x="565" y="1242"/>
                  </a:lnTo>
                  <a:lnTo>
                    <a:pt x="513" y="1222"/>
                  </a:lnTo>
                  <a:lnTo>
                    <a:pt x="462" y="1200"/>
                  </a:lnTo>
                  <a:lnTo>
                    <a:pt x="414" y="1179"/>
                  </a:lnTo>
                  <a:lnTo>
                    <a:pt x="389" y="1167"/>
                  </a:lnTo>
                  <a:lnTo>
                    <a:pt x="366" y="1154"/>
                  </a:lnTo>
                  <a:lnTo>
                    <a:pt x="323" y="1131"/>
                  </a:lnTo>
                  <a:lnTo>
                    <a:pt x="282" y="1104"/>
                  </a:lnTo>
                  <a:lnTo>
                    <a:pt x="242" y="1078"/>
                  </a:lnTo>
                  <a:lnTo>
                    <a:pt x="224" y="1064"/>
                  </a:lnTo>
                  <a:lnTo>
                    <a:pt x="205" y="1051"/>
                  </a:lnTo>
                  <a:lnTo>
                    <a:pt x="171" y="1023"/>
                  </a:lnTo>
                  <a:lnTo>
                    <a:pt x="139" y="995"/>
                  </a:lnTo>
                  <a:lnTo>
                    <a:pt x="126" y="980"/>
                  </a:lnTo>
                  <a:lnTo>
                    <a:pt x="111" y="965"/>
                  </a:lnTo>
                  <a:lnTo>
                    <a:pt x="99" y="950"/>
                  </a:lnTo>
                  <a:lnTo>
                    <a:pt x="86" y="935"/>
                  </a:lnTo>
                  <a:lnTo>
                    <a:pt x="75" y="920"/>
                  </a:lnTo>
                  <a:lnTo>
                    <a:pt x="65" y="904"/>
                  </a:lnTo>
                  <a:lnTo>
                    <a:pt x="55" y="889"/>
                  </a:lnTo>
                  <a:lnTo>
                    <a:pt x="45" y="874"/>
                  </a:lnTo>
                  <a:lnTo>
                    <a:pt x="36" y="857"/>
                  </a:lnTo>
                  <a:lnTo>
                    <a:pt x="30" y="841"/>
                  </a:lnTo>
                  <a:lnTo>
                    <a:pt x="17" y="809"/>
                  </a:lnTo>
                  <a:lnTo>
                    <a:pt x="12" y="793"/>
                  </a:lnTo>
                  <a:lnTo>
                    <a:pt x="8" y="776"/>
                  </a:lnTo>
                  <a:lnTo>
                    <a:pt x="5" y="759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1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Freeform 4"/>
            <p:cNvSpPr>
              <a:spLocks noChangeAspect="1"/>
            </p:cNvSpPr>
            <p:nvPr/>
          </p:nvSpPr>
          <p:spPr bwMode="auto">
            <a:xfrm>
              <a:off x="1367" y="2439"/>
              <a:ext cx="53" cy="65"/>
            </a:xfrm>
            <a:custGeom>
              <a:avLst/>
              <a:gdLst>
                <a:gd name="T0" fmla="*/ 0 w 232"/>
                <a:gd name="T1" fmla="*/ 0 h 285"/>
                <a:gd name="T2" fmla="*/ 1 w 232"/>
                <a:gd name="T3" fmla="*/ 0 h 285"/>
                <a:gd name="T4" fmla="*/ 1 w 232"/>
                <a:gd name="T5" fmla="*/ 1 h 285"/>
                <a:gd name="T6" fmla="*/ 2 w 232"/>
                <a:gd name="T7" fmla="*/ 1 h 285"/>
                <a:gd name="T8" fmla="*/ 2 w 232"/>
                <a:gd name="T9" fmla="*/ 0 h 285"/>
                <a:gd name="T10" fmla="*/ 3 w 232"/>
                <a:gd name="T11" fmla="*/ 0 h 285"/>
                <a:gd name="T12" fmla="*/ 3 w 232"/>
                <a:gd name="T13" fmla="*/ 3 h 285"/>
                <a:gd name="T14" fmla="*/ 2 w 232"/>
                <a:gd name="T15" fmla="*/ 3 h 285"/>
                <a:gd name="T16" fmla="*/ 2 w 232"/>
                <a:gd name="T17" fmla="*/ 2 h 285"/>
                <a:gd name="T18" fmla="*/ 1 w 232"/>
                <a:gd name="T19" fmla="*/ 2 h 285"/>
                <a:gd name="T20" fmla="*/ 1 w 232"/>
                <a:gd name="T21" fmla="*/ 3 h 285"/>
                <a:gd name="T22" fmla="*/ 0 w 232"/>
                <a:gd name="T23" fmla="*/ 3 h 285"/>
                <a:gd name="T24" fmla="*/ 0 w 232"/>
                <a:gd name="T25" fmla="*/ 0 h 2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32"/>
                <a:gd name="T40" fmla="*/ 0 h 285"/>
                <a:gd name="T41" fmla="*/ 232 w 232"/>
                <a:gd name="T42" fmla="*/ 285 h 2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32" h="285">
                  <a:moveTo>
                    <a:pt x="0" y="0"/>
                  </a:moveTo>
                  <a:lnTo>
                    <a:pt x="48" y="0"/>
                  </a:lnTo>
                  <a:lnTo>
                    <a:pt x="48" y="114"/>
                  </a:lnTo>
                  <a:lnTo>
                    <a:pt x="182" y="114"/>
                  </a:lnTo>
                  <a:lnTo>
                    <a:pt x="182" y="0"/>
                  </a:lnTo>
                  <a:lnTo>
                    <a:pt x="232" y="0"/>
                  </a:lnTo>
                  <a:lnTo>
                    <a:pt x="232" y="285"/>
                  </a:lnTo>
                  <a:lnTo>
                    <a:pt x="182" y="285"/>
                  </a:lnTo>
                  <a:lnTo>
                    <a:pt x="182" y="164"/>
                  </a:lnTo>
                  <a:lnTo>
                    <a:pt x="48" y="164"/>
                  </a:lnTo>
                  <a:lnTo>
                    <a:pt x="48" y="285"/>
                  </a:lnTo>
                  <a:lnTo>
                    <a:pt x="0" y="2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1" name="Freeform 5"/>
            <p:cNvSpPr>
              <a:spLocks noChangeAspect="1"/>
            </p:cNvSpPr>
            <p:nvPr/>
          </p:nvSpPr>
          <p:spPr bwMode="auto">
            <a:xfrm>
              <a:off x="1423" y="2438"/>
              <a:ext cx="62" cy="66"/>
            </a:xfrm>
            <a:custGeom>
              <a:avLst/>
              <a:gdLst>
                <a:gd name="T0" fmla="*/ 1 w 269"/>
                <a:gd name="T1" fmla="*/ 0 h 287"/>
                <a:gd name="T2" fmla="*/ 2 w 269"/>
                <a:gd name="T3" fmla="*/ 0 h 287"/>
                <a:gd name="T4" fmla="*/ 3 w 269"/>
                <a:gd name="T5" fmla="*/ 3 h 287"/>
                <a:gd name="T6" fmla="*/ 3 w 269"/>
                <a:gd name="T7" fmla="*/ 3 h 287"/>
                <a:gd name="T8" fmla="*/ 2 w 269"/>
                <a:gd name="T9" fmla="*/ 3 h 287"/>
                <a:gd name="T10" fmla="*/ 1 w 269"/>
                <a:gd name="T11" fmla="*/ 3 h 287"/>
                <a:gd name="T12" fmla="*/ 1 w 269"/>
                <a:gd name="T13" fmla="*/ 3 h 287"/>
                <a:gd name="T14" fmla="*/ 0 w 269"/>
                <a:gd name="T15" fmla="*/ 3 h 287"/>
                <a:gd name="T16" fmla="*/ 1 w 269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287"/>
                <a:gd name="T29" fmla="*/ 269 w 269"/>
                <a:gd name="T30" fmla="*/ 287 h 28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287">
                  <a:moveTo>
                    <a:pt x="110" y="0"/>
                  </a:moveTo>
                  <a:lnTo>
                    <a:pt x="154" y="0"/>
                  </a:lnTo>
                  <a:lnTo>
                    <a:pt x="269" y="287"/>
                  </a:lnTo>
                  <a:lnTo>
                    <a:pt x="217" y="287"/>
                  </a:lnTo>
                  <a:lnTo>
                    <a:pt x="194" y="226"/>
                  </a:lnTo>
                  <a:lnTo>
                    <a:pt x="77" y="226"/>
                  </a:lnTo>
                  <a:lnTo>
                    <a:pt x="52" y="287"/>
                  </a:lnTo>
                  <a:lnTo>
                    <a:pt x="0" y="28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2" name="Freeform 6"/>
            <p:cNvSpPr>
              <a:spLocks noChangeAspect="1"/>
            </p:cNvSpPr>
            <p:nvPr/>
          </p:nvSpPr>
          <p:spPr bwMode="auto">
            <a:xfrm>
              <a:off x="1444" y="2454"/>
              <a:ext cx="20" cy="27"/>
            </a:xfrm>
            <a:custGeom>
              <a:avLst/>
              <a:gdLst>
                <a:gd name="T0" fmla="*/ 0 w 87"/>
                <a:gd name="T1" fmla="*/ 1 h 116"/>
                <a:gd name="T2" fmla="*/ 1 w 87"/>
                <a:gd name="T3" fmla="*/ 1 h 116"/>
                <a:gd name="T4" fmla="*/ 0 w 87"/>
                <a:gd name="T5" fmla="*/ 0 h 116"/>
                <a:gd name="T6" fmla="*/ 0 w 87"/>
                <a:gd name="T7" fmla="*/ 1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16"/>
                <a:gd name="T14" fmla="*/ 87 w 87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16">
                  <a:moveTo>
                    <a:pt x="0" y="116"/>
                  </a:moveTo>
                  <a:lnTo>
                    <a:pt x="87" y="116"/>
                  </a:lnTo>
                  <a:lnTo>
                    <a:pt x="42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Freeform 7"/>
            <p:cNvSpPr>
              <a:spLocks noChangeAspect="1"/>
            </p:cNvSpPr>
            <p:nvPr/>
          </p:nvSpPr>
          <p:spPr bwMode="auto">
            <a:xfrm>
              <a:off x="1489" y="2438"/>
              <a:ext cx="52" cy="66"/>
            </a:xfrm>
            <a:custGeom>
              <a:avLst/>
              <a:gdLst>
                <a:gd name="T0" fmla="*/ 0 w 228"/>
                <a:gd name="T1" fmla="*/ 0 h 287"/>
                <a:gd name="T2" fmla="*/ 0 w 228"/>
                <a:gd name="T3" fmla="*/ 3 h 287"/>
                <a:gd name="T4" fmla="*/ 1 w 228"/>
                <a:gd name="T5" fmla="*/ 3 h 287"/>
                <a:gd name="T6" fmla="*/ 1 w 228"/>
                <a:gd name="T7" fmla="*/ 2 h 287"/>
                <a:gd name="T8" fmla="*/ 1 w 228"/>
                <a:gd name="T9" fmla="*/ 2 h 287"/>
                <a:gd name="T10" fmla="*/ 2 w 228"/>
                <a:gd name="T11" fmla="*/ 3 h 287"/>
                <a:gd name="T12" fmla="*/ 3 w 228"/>
                <a:gd name="T13" fmla="*/ 3 h 287"/>
                <a:gd name="T14" fmla="*/ 2 w 228"/>
                <a:gd name="T15" fmla="*/ 2 h 287"/>
                <a:gd name="T16" fmla="*/ 2 w 228"/>
                <a:gd name="T17" fmla="*/ 2 h 287"/>
                <a:gd name="T18" fmla="*/ 2 w 228"/>
                <a:gd name="T19" fmla="*/ 2 h 287"/>
                <a:gd name="T20" fmla="*/ 2 w 228"/>
                <a:gd name="T21" fmla="*/ 2 h 287"/>
                <a:gd name="T22" fmla="*/ 2 w 228"/>
                <a:gd name="T23" fmla="*/ 2 h 287"/>
                <a:gd name="T24" fmla="*/ 2 w 228"/>
                <a:gd name="T25" fmla="*/ 2 h 287"/>
                <a:gd name="T26" fmla="*/ 2 w 228"/>
                <a:gd name="T27" fmla="*/ 2 h 287"/>
                <a:gd name="T28" fmla="*/ 2 w 228"/>
                <a:gd name="T29" fmla="*/ 1 h 287"/>
                <a:gd name="T30" fmla="*/ 3 w 228"/>
                <a:gd name="T31" fmla="*/ 1 h 287"/>
                <a:gd name="T32" fmla="*/ 3 w 228"/>
                <a:gd name="T33" fmla="*/ 1 h 287"/>
                <a:gd name="T34" fmla="*/ 3 w 228"/>
                <a:gd name="T35" fmla="*/ 1 h 287"/>
                <a:gd name="T36" fmla="*/ 3 w 228"/>
                <a:gd name="T37" fmla="*/ 1 h 287"/>
                <a:gd name="T38" fmla="*/ 3 w 228"/>
                <a:gd name="T39" fmla="*/ 1 h 287"/>
                <a:gd name="T40" fmla="*/ 2 w 228"/>
                <a:gd name="T41" fmla="*/ 0 h 287"/>
                <a:gd name="T42" fmla="*/ 2 w 228"/>
                <a:gd name="T43" fmla="*/ 0 h 287"/>
                <a:gd name="T44" fmla="*/ 2 w 228"/>
                <a:gd name="T45" fmla="*/ 0 h 287"/>
                <a:gd name="T46" fmla="*/ 2 w 228"/>
                <a:gd name="T47" fmla="*/ 0 h 287"/>
                <a:gd name="T48" fmla="*/ 2 w 228"/>
                <a:gd name="T49" fmla="*/ 0 h 287"/>
                <a:gd name="T50" fmla="*/ 2 w 228"/>
                <a:gd name="T51" fmla="*/ 0 h 287"/>
                <a:gd name="T52" fmla="*/ 2 w 228"/>
                <a:gd name="T53" fmla="*/ 0 h 287"/>
                <a:gd name="T54" fmla="*/ 2 w 228"/>
                <a:gd name="T55" fmla="*/ 0 h 287"/>
                <a:gd name="T56" fmla="*/ 2 w 228"/>
                <a:gd name="T57" fmla="*/ 0 h 287"/>
                <a:gd name="T58" fmla="*/ 2 w 228"/>
                <a:gd name="T59" fmla="*/ 0 h 287"/>
                <a:gd name="T60" fmla="*/ 0 w 228"/>
                <a:gd name="T61" fmla="*/ 0 h 28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28"/>
                <a:gd name="T94" fmla="*/ 0 h 287"/>
                <a:gd name="T95" fmla="*/ 228 w 228"/>
                <a:gd name="T96" fmla="*/ 287 h 28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28" h="287">
                  <a:moveTo>
                    <a:pt x="0" y="0"/>
                  </a:moveTo>
                  <a:lnTo>
                    <a:pt x="0" y="287"/>
                  </a:lnTo>
                  <a:lnTo>
                    <a:pt x="49" y="287"/>
                  </a:lnTo>
                  <a:lnTo>
                    <a:pt x="49" y="166"/>
                  </a:lnTo>
                  <a:lnTo>
                    <a:pt x="109" y="166"/>
                  </a:lnTo>
                  <a:lnTo>
                    <a:pt x="172" y="287"/>
                  </a:lnTo>
                  <a:lnTo>
                    <a:pt x="228" y="287"/>
                  </a:lnTo>
                  <a:lnTo>
                    <a:pt x="159" y="158"/>
                  </a:lnTo>
                  <a:lnTo>
                    <a:pt x="170" y="151"/>
                  </a:lnTo>
                  <a:lnTo>
                    <a:pt x="180" y="146"/>
                  </a:lnTo>
                  <a:lnTo>
                    <a:pt x="185" y="143"/>
                  </a:lnTo>
                  <a:lnTo>
                    <a:pt x="190" y="140"/>
                  </a:lnTo>
                  <a:lnTo>
                    <a:pt x="197" y="131"/>
                  </a:lnTo>
                  <a:lnTo>
                    <a:pt x="200" y="126"/>
                  </a:lnTo>
                  <a:lnTo>
                    <a:pt x="202" y="121"/>
                  </a:lnTo>
                  <a:lnTo>
                    <a:pt x="207" y="110"/>
                  </a:lnTo>
                  <a:lnTo>
                    <a:pt x="208" y="98"/>
                  </a:lnTo>
                  <a:lnTo>
                    <a:pt x="208" y="82"/>
                  </a:lnTo>
                  <a:lnTo>
                    <a:pt x="207" y="67"/>
                  </a:lnTo>
                  <a:lnTo>
                    <a:pt x="205" y="55"/>
                  </a:lnTo>
                  <a:lnTo>
                    <a:pt x="202" y="43"/>
                  </a:lnTo>
                  <a:lnTo>
                    <a:pt x="197" y="34"/>
                  </a:lnTo>
                  <a:lnTo>
                    <a:pt x="192" y="25"/>
                  </a:lnTo>
                  <a:lnTo>
                    <a:pt x="187" y="19"/>
                  </a:lnTo>
                  <a:lnTo>
                    <a:pt x="182" y="14"/>
                  </a:lnTo>
                  <a:lnTo>
                    <a:pt x="175" y="10"/>
                  </a:lnTo>
                  <a:lnTo>
                    <a:pt x="170" y="7"/>
                  </a:lnTo>
                  <a:lnTo>
                    <a:pt x="165" y="4"/>
                  </a:lnTo>
                  <a:lnTo>
                    <a:pt x="155" y="2"/>
                  </a:lnTo>
                  <a:lnTo>
                    <a:pt x="1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4" name="Freeform 8"/>
            <p:cNvSpPr>
              <a:spLocks noChangeAspect="1"/>
            </p:cNvSpPr>
            <p:nvPr/>
          </p:nvSpPr>
          <p:spPr bwMode="auto">
            <a:xfrm>
              <a:off x="1500" y="2448"/>
              <a:ext cx="27" cy="19"/>
            </a:xfrm>
            <a:custGeom>
              <a:avLst/>
              <a:gdLst>
                <a:gd name="T0" fmla="*/ 0 w 115"/>
                <a:gd name="T1" fmla="*/ 0 h 83"/>
                <a:gd name="T2" fmla="*/ 0 w 115"/>
                <a:gd name="T3" fmla="*/ 1 h 83"/>
                <a:gd name="T4" fmla="*/ 1 w 115"/>
                <a:gd name="T5" fmla="*/ 1 h 83"/>
                <a:gd name="T6" fmla="*/ 1 w 115"/>
                <a:gd name="T7" fmla="*/ 1 h 83"/>
                <a:gd name="T8" fmla="*/ 1 w 115"/>
                <a:gd name="T9" fmla="*/ 1 h 83"/>
                <a:gd name="T10" fmla="*/ 1 w 115"/>
                <a:gd name="T11" fmla="*/ 1 h 83"/>
                <a:gd name="T12" fmla="*/ 1 w 115"/>
                <a:gd name="T13" fmla="*/ 1 h 83"/>
                <a:gd name="T14" fmla="*/ 1 w 115"/>
                <a:gd name="T15" fmla="*/ 1 h 83"/>
                <a:gd name="T16" fmla="*/ 1 w 115"/>
                <a:gd name="T17" fmla="*/ 1 h 83"/>
                <a:gd name="T18" fmla="*/ 1 w 115"/>
                <a:gd name="T19" fmla="*/ 0 h 83"/>
                <a:gd name="T20" fmla="*/ 1 w 115"/>
                <a:gd name="T21" fmla="*/ 0 h 83"/>
                <a:gd name="T22" fmla="*/ 1 w 115"/>
                <a:gd name="T23" fmla="*/ 0 h 83"/>
                <a:gd name="T24" fmla="*/ 1 w 115"/>
                <a:gd name="T25" fmla="*/ 0 h 83"/>
                <a:gd name="T26" fmla="*/ 1 w 115"/>
                <a:gd name="T27" fmla="*/ 0 h 83"/>
                <a:gd name="T28" fmla="*/ 1 w 115"/>
                <a:gd name="T29" fmla="*/ 0 h 83"/>
                <a:gd name="T30" fmla="*/ 1 w 115"/>
                <a:gd name="T31" fmla="*/ 0 h 83"/>
                <a:gd name="T32" fmla="*/ 0 w 115"/>
                <a:gd name="T33" fmla="*/ 0 h 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5"/>
                <a:gd name="T52" fmla="*/ 0 h 83"/>
                <a:gd name="T53" fmla="*/ 115 w 115"/>
                <a:gd name="T54" fmla="*/ 83 h 8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5" h="83">
                  <a:moveTo>
                    <a:pt x="0" y="0"/>
                  </a:moveTo>
                  <a:lnTo>
                    <a:pt x="0" y="83"/>
                  </a:lnTo>
                  <a:lnTo>
                    <a:pt x="91" y="83"/>
                  </a:lnTo>
                  <a:lnTo>
                    <a:pt x="96" y="81"/>
                  </a:lnTo>
                  <a:lnTo>
                    <a:pt x="100" y="78"/>
                  </a:lnTo>
                  <a:lnTo>
                    <a:pt x="105" y="74"/>
                  </a:lnTo>
                  <a:lnTo>
                    <a:pt x="108" y="68"/>
                  </a:lnTo>
                  <a:lnTo>
                    <a:pt x="113" y="61"/>
                  </a:lnTo>
                  <a:lnTo>
                    <a:pt x="115" y="51"/>
                  </a:lnTo>
                  <a:lnTo>
                    <a:pt x="115" y="40"/>
                  </a:lnTo>
                  <a:lnTo>
                    <a:pt x="113" y="28"/>
                  </a:lnTo>
                  <a:lnTo>
                    <a:pt x="110" y="20"/>
                  </a:lnTo>
                  <a:lnTo>
                    <a:pt x="106" y="11"/>
                  </a:lnTo>
                  <a:lnTo>
                    <a:pt x="103" y="6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5" name="Freeform 9"/>
            <p:cNvSpPr>
              <a:spLocks noChangeAspect="1"/>
            </p:cNvSpPr>
            <p:nvPr/>
          </p:nvSpPr>
          <p:spPr bwMode="auto">
            <a:xfrm>
              <a:off x="1539" y="2438"/>
              <a:ext cx="46" cy="66"/>
            </a:xfrm>
            <a:custGeom>
              <a:avLst/>
              <a:gdLst>
                <a:gd name="T0" fmla="*/ 0 w 204"/>
                <a:gd name="T1" fmla="*/ 0 h 287"/>
                <a:gd name="T2" fmla="*/ 2 w 204"/>
                <a:gd name="T3" fmla="*/ 0 h 287"/>
                <a:gd name="T4" fmla="*/ 2 w 204"/>
                <a:gd name="T5" fmla="*/ 0 h 287"/>
                <a:gd name="T6" fmla="*/ 1 w 204"/>
                <a:gd name="T7" fmla="*/ 0 h 287"/>
                <a:gd name="T8" fmla="*/ 1 w 204"/>
                <a:gd name="T9" fmla="*/ 3 h 287"/>
                <a:gd name="T10" fmla="*/ 1 w 204"/>
                <a:gd name="T11" fmla="*/ 3 h 287"/>
                <a:gd name="T12" fmla="*/ 1 w 204"/>
                <a:gd name="T13" fmla="*/ 0 h 287"/>
                <a:gd name="T14" fmla="*/ 0 w 204"/>
                <a:gd name="T15" fmla="*/ 0 h 287"/>
                <a:gd name="T16" fmla="*/ 0 w 204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4"/>
                <a:gd name="T28" fmla="*/ 0 h 287"/>
                <a:gd name="T29" fmla="*/ 204 w 204"/>
                <a:gd name="T30" fmla="*/ 287 h 28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4" h="287">
                  <a:moveTo>
                    <a:pt x="0" y="0"/>
                  </a:moveTo>
                  <a:lnTo>
                    <a:pt x="204" y="0"/>
                  </a:lnTo>
                  <a:lnTo>
                    <a:pt x="204" y="42"/>
                  </a:lnTo>
                  <a:lnTo>
                    <a:pt x="126" y="42"/>
                  </a:lnTo>
                  <a:lnTo>
                    <a:pt x="125" y="287"/>
                  </a:lnTo>
                  <a:lnTo>
                    <a:pt x="80" y="287"/>
                  </a:lnTo>
                  <a:lnTo>
                    <a:pt x="80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6" name="Freeform 10"/>
            <p:cNvSpPr>
              <a:spLocks noChangeAspect="1"/>
            </p:cNvSpPr>
            <p:nvPr/>
          </p:nvSpPr>
          <p:spPr bwMode="auto">
            <a:xfrm>
              <a:off x="1589" y="2438"/>
              <a:ext cx="70" cy="66"/>
            </a:xfrm>
            <a:custGeom>
              <a:avLst/>
              <a:gdLst>
                <a:gd name="T0" fmla="*/ 0 w 306"/>
                <a:gd name="T1" fmla="*/ 0 h 287"/>
                <a:gd name="T2" fmla="*/ 0 w 306"/>
                <a:gd name="T3" fmla="*/ 3 h 287"/>
                <a:gd name="T4" fmla="*/ 1 w 306"/>
                <a:gd name="T5" fmla="*/ 3 h 287"/>
                <a:gd name="T6" fmla="*/ 1 w 306"/>
                <a:gd name="T7" fmla="*/ 1 h 287"/>
                <a:gd name="T8" fmla="*/ 2 w 306"/>
                <a:gd name="T9" fmla="*/ 3 h 287"/>
                <a:gd name="T10" fmla="*/ 2 w 306"/>
                <a:gd name="T11" fmla="*/ 3 h 287"/>
                <a:gd name="T12" fmla="*/ 3 w 306"/>
                <a:gd name="T13" fmla="*/ 1 h 287"/>
                <a:gd name="T14" fmla="*/ 3 w 306"/>
                <a:gd name="T15" fmla="*/ 3 h 287"/>
                <a:gd name="T16" fmla="*/ 4 w 306"/>
                <a:gd name="T17" fmla="*/ 3 h 287"/>
                <a:gd name="T18" fmla="*/ 4 w 306"/>
                <a:gd name="T19" fmla="*/ 0 h 287"/>
                <a:gd name="T20" fmla="*/ 3 w 306"/>
                <a:gd name="T21" fmla="*/ 0 h 287"/>
                <a:gd name="T22" fmla="*/ 2 w 306"/>
                <a:gd name="T23" fmla="*/ 3 h 287"/>
                <a:gd name="T24" fmla="*/ 1 w 306"/>
                <a:gd name="T25" fmla="*/ 0 h 287"/>
                <a:gd name="T26" fmla="*/ 0 w 306"/>
                <a:gd name="T27" fmla="*/ 0 h 28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6"/>
                <a:gd name="T43" fmla="*/ 0 h 287"/>
                <a:gd name="T44" fmla="*/ 306 w 306"/>
                <a:gd name="T45" fmla="*/ 287 h 28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6" h="287">
                  <a:moveTo>
                    <a:pt x="0" y="0"/>
                  </a:moveTo>
                  <a:lnTo>
                    <a:pt x="0" y="287"/>
                  </a:lnTo>
                  <a:lnTo>
                    <a:pt x="48" y="287"/>
                  </a:lnTo>
                  <a:lnTo>
                    <a:pt x="48" y="62"/>
                  </a:lnTo>
                  <a:lnTo>
                    <a:pt x="129" y="287"/>
                  </a:lnTo>
                  <a:lnTo>
                    <a:pt x="177" y="287"/>
                  </a:lnTo>
                  <a:lnTo>
                    <a:pt x="256" y="55"/>
                  </a:lnTo>
                  <a:lnTo>
                    <a:pt x="256" y="287"/>
                  </a:lnTo>
                  <a:lnTo>
                    <a:pt x="306" y="287"/>
                  </a:lnTo>
                  <a:lnTo>
                    <a:pt x="306" y="0"/>
                  </a:lnTo>
                  <a:lnTo>
                    <a:pt x="227" y="0"/>
                  </a:lnTo>
                  <a:lnTo>
                    <a:pt x="152" y="213"/>
                  </a:lnTo>
                  <a:lnTo>
                    <a:pt x="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7" name="Freeform 11"/>
            <p:cNvSpPr>
              <a:spLocks noChangeAspect="1"/>
            </p:cNvSpPr>
            <p:nvPr/>
          </p:nvSpPr>
          <p:spPr bwMode="auto">
            <a:xfrm>
              <a:off x="1664" y="2438"/>
              <a:ext cx="62" cy="66"/>
            </a:xfrm>
            <a:custGeom>
              <a:avLst/>
              <a:gdLst>
                <a:gd name="T0" fmla="*/ 1 w 269"/>
                <a:gd name="T1" fmla="*/ 0 h 287"/>
                <a:gd name="T2" fmla="*/ 2 w 269"/>
                <a:gd name="T3" fmla="*/ 0 h 287"/>
                <a:gd name="T4" fmla="*/ 3 w 269"/>
                <a:gd name="T5" fmla="*/ 3 h 287"/>
                <a:gd name="T6" fmla="*/ 3 w 269"/>
                <a:gd name="T7" fmla="*/ 3 h 287"/>
                <a:gd name="T8" fmla="*/ 2 w 269"/>
                <a:gd name="T9" fmla="*/ 3 h 287"/>
                <a:gd name="T10" fmla="*/ 1 w 269"/>
                <a:gd name="T11" fmla="*/ 3 h 287"/>
                <a:gd name="T12" fmla="*/ 1 w 269"/>
                <a:gd name="T13" fmla="*/ 3 h 287"/>
                <a:gd name="T14" fmla="*/ 0 w 269"/>
                <a:gd name="T15" fmla="*/ 3 h 287"/>
                <a:gd name="T16" fmla="*/ 1 w 269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9"/>
                <a:gd name="T28" fmla="*/ 0 h 287"/>
                <a:gd name="T29" fmla="*/ 269 w 269"/>
                <a:gd name="T30" fmla="*/ 287 h 28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9" h="287">
                  <a:moveTo>
                    <a:pt x="110" y="0"/>
                  </a:moveTo>
                  <a:lnTo>
                    <a:pt x="153" y="0"/>
                  </a:lnTo>
                  <a:lnTo>
                    <a:pt x="269" y="287"/>
                  </a:lnTo>
                  <a:lnTo>
                    <a:pt x="216" y="287"/>
                  </a:lnTo>
                  <a:lnTo>
                    <a:pt x="192" y="226"/>
                  </a:lnTo>
                  <a:lnTo>
                    <a:pt x="75" y="226"/>
                  </a:lnTo>
                  <a:lnTo>
                    <a:pt x="50" y="287"/>
                  </a:lnTo>
                  <a:lnTo>
                    <a:pt x="0" y="28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8" name="Freeform 12"/>
            <p:cNvSpPr>
              <a:spLocks noChangeAspect="1"/>
            </p:cNvSpPr>
            <p:nvPr/>
          </p:nvSpPr>
          <p:spPr bwMode="auto">
            <a:xfrm>
              <a:off x="1685" y="2454"/>
              <a:ext cx="20" cy="27"/>
            </a:xfrm>
            <a:custGeom>
              <a:avLst/>
              <a:gdLst>
                <a:gd name="T0" fmla="*/ 0 w 87"/>
                <a:gd name="T1" fmla="*/ 1 h 116"/>
                <a:gd name="T2" fmla="*/ 1 w 87"/>
                <a:gd name="T3" fmla="*/ 1 h 116"/>
                <a:gd name="T4" fmla="*/ 0 w 87"/>
                <a:gd name="T5" fmla="*/ 0 h 116"/>
                <a:gd name="T6" fmla="*/ 0 w 87"/>
                <a:gd name="T7" fmla="*/ 1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16"/>
                <a:gd name="T14" fmla="*/ 87 w 87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16">
                  <a:moveTo>
                    <a:pt x="0" y="116"/>
                  </a:moveTo>
                  <a:lnTo>
                    <a:pt x="87" y="116"/>
                  </a:lnTo>
                  <a:lnTo>
                    <a:pt x="4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9" name="Freeform 13"/>
            <p:cNvSpPr>
              <a:spLocks noChangeAspect="1"/>
            </p:cNvSpPr>
            <p:nvPr/>
          </p:nvSpPr>
          <p:spPr bwMode="auto">
            <a:xfrm>
              <a:off x="1730" y="2438"/>
              <a:ext cx="57" cy="66"/>
            </a:xfrm>
            <a:custGeom>
              <a:avLst/>
              <a:gdLst>
                <a:gd name="T0" fmla="*/ 0 w 246"/>
                <a:gd name="T1" fmla="*/ 3 h 287"/>
                <a:gd name="T2" fmla="*/ 0 w 246"/>
                <a:gd name="T3" fmla="*/ 0 h 287"/>
                <a:gd name="T4" fmla="*/ 1 w 246"/>
                <a:gd name="T5" fmla="*/ 0 h 287"/>
                <a:gd name="T6" fmla="*/ 2 w 246"/>
                <a:gd name="T7" fmla="*/ 3 h 287"/>
                <a:gd name="T8" fmla="*/ 2 w 246"/>
                <a:gd name="T9" fmla="*/ 0 h 287"/>
                <a:gd name="T10" fmla="*/ 3 w 246"/>
                <a:gd name="T11" fmla="*/ 0 h 287"/>
                <a:gd name="T12" fmla="*/ 3 w 246"/>
                <a:gd name="T13" fmla="*/ 3 h 287"/>
                <a:gd name="T14" fmla="*/ 2 w 246"/>
                <a:gd name="T15" fmla="*/ 3 h 287"/>
                <a:gd name="T16" fmla="*/ 1 w 246"/>
                <a:gd name="T17" fmla="*/ 1 h 287"/>
                <a:gd name="T18" fmla="*/ 1 w 246"/>
                <a:gd name="T19" fmla="*/ 3 h 287"/>
                <a:gd name="T20" fmla="*/ 0 w 246"/>
                <a:gd name="T21" fmla="*/ 3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6"/>
                <a:gd name="T34" fmla="*/ 0 h 287"/>
                <a:gd name="T35" fmla="*/ 246 w 246"/>
                <a:gd name="T36" fmla="*/ 287 h 28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6" h="287">
                  <a:moveTo>
                    <a:pt x="0" y="287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96" y="208"/>
                  </a:lnTo>
                  <a:lnTo>
                    <a:pt x="196" y="0"/>
                  </a:lnTo>
                  <a:lnTo>
                    <a:pt x="246" y="0"/>
                  </a:lnTo>
                  <a:lnTo>
                    <a:pt x="246" y="287"/>
                  </a:lnTo>
                  <a:lnTo>
                    <a:pt x="188" y="287"/>
                  </a:lnTo>
                  <a:lnTo>
                    <a:pt x="50" y="75"/>
                  </a:lnTo>
                  <a:lnTo>
                    <a:pt x="50" y="287"/>
                  </a:lnTo>
                  <a:lnTo>
                    <a:pt x="0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0" name="Freeform 14"/>
            <p:cNvSpPr>
              <a:spLocks noChangeAspect="1"/>
            </p:cNvSpPr>
            <p:nvPr/>
          </p:nvSpPr>
          <p:spPr bwMode="auto">
            <a:xfrm>
              <a:off x="1795" y="2438"/>
              <a:ext cx="57" cy="66"/>
            </a:xfrm>
            <a:custGeom>
              <a:avLst/>
              <a:gdLst>
                <a:gd name="T0" fmla="*/ 0 w 245"/>
                <a:gd name="T1" fmla="*/ 3 h 287"/>
                <a:gd name="T2" fmla="*/ 0 w 245"/>
                <a:gd name="T3" fmla="*/ 0 h 287"/>
                <a:gd name="T4" fmla="*/ 1 w 245"/>
                <a:gd name="T5" fmla="*/ 0 h 287"/>
                <a:gd name="T6" fmla="*/ 3 w 245"/>
                <a:gd name="T7" fmla="*/ 3 h 287"/>
                <a:gd name="T8" fmla="*/ 3 w 245"/>
                <a:gd name="T9" fmla="*/ 0 h 287"/>
                <a:gd name="T10" fmla="*/ 3 w 245"/>
                <a:gd name="T11" fmla="*/ 0 h 287"/>
                <a:gd name="T12" fmla="*/ 3 w 245"/>
                <a:gd name="T13" fmla="*/ 3 h 287"/>
                <a:gd name="T14" fmla="*/ 2 w 245"/>
                <a:gd name="T15" fmla="*/ 3 h 287"/>
                <a:gd name="T16" fmla="*/ 1 w 245"/>
                <a:gd name="T17" fmla="*/ 1 h 287"/>
                <a:gd name="T18" fmla="*/ 1 w 245"/>
                <a:gd name="T19" fmla="*/ 3 h 287"/>
                <a:gd name="T20" fmla="*/ 0 w 245"/>
                <a:gd name="T21" fmla="*/ 3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5"/>
                <a:gd name="T34" fmla="*/ 0 h 287"/>
                <a:gd name="T35" fmla="*/ 245 w 245"/>
                <a:gd name="T36" fmla="*/ 287 h 28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5" h="287">
                  <a:moveTo>
                    <a:pt x="2" y="287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97" y="208"/>
                  </a:lnTo>
                  <a:lnTo>
                    <a:pt x="197" y="0"/>
                  </a:lnTo>
                  <a:lnTo>
                    <a:pt x="245" y="0"/>
                  </a:lnTo>
                  <a:lnTo>
                    <a:pt x="245" y="287"/>
                  </a:lnTo>
                  <a:lnTo>
                    <a:pt x="187" y="287"/>
                  </a:lnTo>
                  <a:lnTo>
                    <a:pt x="50" y="75"/>
                  </a:lnTo>
                  <a:lnTo>
                    <a:pt x="50" y="287"/>
                  </a:lnTo>
                  <a:lnTo>
                    <a:pt x="2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1" name="Freeform 15"/>
            <p:cNvSpPr>
              <a:spLocks noChangeAspect="1"/>
            </p:cNvSpPr>
            <p:nvPr/>
          </p:nvSpPr>
          <p:spPr bwMode="auto">
            <a:xfrm>
              <a:off x="1757" y="2548"/>
              <a:ext cx="94" cy="94"/>
            </a:xfrm>
            <a:custGeom>
              <a:avLst/>
              <a:gdLst>
                <a:gd name="T0" fmla="*/ 1 w 413"/>
                <a:gd name="T1" fmla="*/ 0 h 412"/>
                <a:gd name="T2" fmla="*/ 3 w 413"/>
                <a:gd name="T3" fmla="*/ 0 h 412"/>
                <a:gd name="T4" fmla="*/ 5 w 413"/>
                <a:gd name="T5" fmla="*/ 1 h 412"/>
                <a:gd name="T6" fmla="*/ 5 w 413"/>
                <a:gd name="T7" fmla="*/ 3 h 412"/>
                <a:gd name="T8" fmla="*/ 3 w 413"/>
                <a:gd name="T9" fmla="*/ 5 h 412"/>
                <a:gd name="T10" fmla="*/ 1 w 413"/>
                <a:gd name="T11" fmla="*/ 5 h 412"/>
                <a:gd name="T12" fmla="*/ 0 w 413"/>
                <a:gd name="T13" fmla="*/ 3 h 412"/>
                <a:gd name="T14" fmla="*/ 0 w 413"/>
                <a:gd name="T15" fmla="*/ 1 h 412"/>
                <a:gd name="T16" fmla="*/ 1 w 413"/>
                <a:gd name="T17" fmla="*/ 0 h 4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3"/>
                <a:gd name="T28" fmla="*/ 0 h 412"/>
                <a:gd name="T29" fmla="*/ 413 w 413"/>
                <a:gd name="T30" fmla="*/ 412 h 4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3" h="412">
                  <a:moveTo>
                    <a:pt x="121" y="0"/>
                  </a:moveTo>
                  <a:lnTo>
                    <a:pt x="293" y="0"/>
                  </a:lnTo>
                  <a:lnTo>
                    <a:pt x="413" y="121"/>
                  </a:lnTo>
                  <a:lnTo>
                    <a:pt x="413" y="291"/>
                  </a:lnTo>
                  <a:lnTo>
                    <a:pt x="293" y="412"/>
                  </a:lnTo>
                  <a:lnTo>
                    <a:pt x="121" y="412"/>
                  </a:lnTo>
                  <a:lnTo>
                    <a:pt x="0" y="291"/>
                  </a:lnTo>
                  <a:lnTo>
                    <a:pt x="0" y="12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Freeform 16"/>
            <p:cNvSpPr>
              <a:spLocks noChangeAspect="1"/>
            </p:cNvSpPr>
            <p:nvPr/>
          </p:nvSpPr>
          <p:spPr bwMode="auto">
            <a:xfrm>
              <a:off x="1787" y="2558"/>
              <a:ext cx="34" cy="26"/>
            </a:xfrm>
            <a:custGeom>
              <a:avLst/>
              <a:gdLst>
                <a:gd name="T0" fmla="*/ 0 w 149"/>
                <a:gd name="T1" fmla="*/ 0 h 116"/>
                <a:gd name="T2" fmla="*/ 2 w 149"/>
                <a:gd name="T3" fmla="*/ 0 h 116"/>
                <a:gd name="T4" fmla="*/ 2 w 149"/>
                <a:gd name="T5" fmla="*/ 0 h 116"/>
                <a:gd name="T6" fmla="*/ 1 w 149"/>
                <a:gd name="T7" fmla="*/ 0 h 116"/>
                <a:gd name="T8" fmla="*/ 1 w 149"/>
                <a:gd name="T9" fmla="*/ 1 h 116"/>
                <a:gd name="T10" fmla="*/ 0 w 149"/>
                <a:gd name="T11" fmla="*/ 1 h 116"/>
                <a:gd name="T12" fmla="*/ 0 w 149"/>
                <a:gd name="T13" fmla="*/ 0 h 116"/>
                <a:gd name="T14" fmla="*/ 0 w 149"/>
                <a:gd name="T15" fmla="*/ 0 h 116"/>
                <a:gd name="T16" fmla="*/ 0 w 149"/>
                <a:gd name="T17" fmla="*/ 0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9"/>
                <a:gd name="T28" fmla="*/ 0 h 116"/>
                <a:gd name="T29" fmla="*/ 149 w 149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9" h="116">
                  <a:moveTo>
                    <a:pt x="0" y="0"/>
                  </a:moveTo>
                  <a:lnTo>
                    <a:pt x="149" y="0"/>
                  </a:lnTo>
                  <a:lnTo>
                    <a:pt x="149" y="35"/>
                  </a:lnTo>
                  <a:lnTo>
                    <a:pt x="111" y="35"/>
                  </a:lnTo>
                  <a:lnTo>
                    <a:pt x="111" y="116"/>
                  </a:lnTo>
                  <a:lnTo>
                    <a:pt x="38" y="116"/>
                  </a:lnTo>
                  <a:lnTo>
                    <a:pt x="38" y="35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3" name="Freeform 17"/>
            <p:cNvSpPr>
              <a:spLocks noChangeAspect="1"/>
            </p:cNvSpPr>
            <p:nvPr/>
          </p:nvSpPr>
          <p:spPr bwMode="auto">
            <a:xfrm>
              <a:off x="1787" y="2605"/>
              <a:ext cx="34" cy="27"/>
            </a:xfrm>
            <a:custGeom>
              <a:avLst/>
              <a:gdLst>
                <a:gd name="T0" fmla="*/ 2 w 148"/>
                <a:gd name="T1" fmla="*/ 1 h 117"/>
                <a:gd name="T2" fmla="*/ 0 w 148"/>
                <a:gd name="T3" fmla="*/ 1 h 117"/>
                <a:gd name="T4" fmla="*/ 0 w 148"/>
                <a:gd name="T5" fmla="*/ 1 h 117"/>
                <a:gd name="T6" fmla="*/ 0 w 148"/>
                <a:gd name="T7" fmla="*/ 1 h 117"/>
                <a:gd name="T8" fmla="*/ 0 w 148"/>
                <a:gd name="T9" fmla="*/ 0 h 117"/>
                <a:gd name="T10" fmla="*/ 1 w 148"/>
                <a:gd name="T11" fmla="*/ 0 h 117"/>
                <a:gd name="T12" fmla="*/ 1 w 148"/>
                <a:gd name="T13" fmla="*/ 1 h 117"/>
                <a:gd name="T14" fmla="*/ 2 w 148"/>
                <a:gd name="T15" fmla="*/ 1 h 117"/>
                <a:gd name="T16" fmla="*/ 2 w 148"/>
                <a:gd name="T17" fmla="*/ 1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"/>
                <a:gd name="T28" fmla="*/ 0 h 117"/>
                <a:gd name="T29" fmla="*/ 148 w 148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" h="117">
                  <a:moveTo>
                    <a:pt x="148" y="117"/>
                  </a:moveTo>
                  <a:lnTo>
                    <a:pt x="0" y="117"/>
                  </a:lnTo>
                  <a:lnTo>
                    <a:pt x="0" y="82"/>
                  </a:lnTo>
                  <a:lnTo>
                    <a:pt x="37" y="82"/>
                  </a:lnTo>
                  <a:lnTo>
                    <a:pt x="37" y="0"/>
                  </a:lnTo>
                  <a:lnTo>
                    <a:pt x="110" y="0"/>
                  </a:lnTo>
                  <a:lnTo>
                    <a:pt x="110" y="82"/>
                  </a:lnTo>
                  <a:lnTo>
                    <a:pt x="148" y="82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4" name="Rectangle 18"/>
            <p:cNvSpPr>
              <a:spLocks noChangeAspect="1" noChangeArrowheads="1"/>
            </p:cNvSpPr>
            <p:nvPr/>
          </p:nvSpPr>
          <p:spPr bwMode="auto">
            <a:xfrm>
              <a:off x="1767" y="2578"/>
              <a:ext cx="8" cy="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6415" name="Rectangle 19"/>
            <p:cNvSpPr>
              <a:spLocks noChangeAspect="1" noChangeArrowheads="1"/>
            </p:cNvSpPr>
            <p:nvPr/>
          </p:nvSpPr>
          <p:spPr bwMode="auto">
            <a:xfrm>
              <a:off x="1834" y="2578"/>
              <a:ext cx="8" cy="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6416" name="Freeform 20"/>
            <p:cNvSpPr>
              <a:spLocks noChangeAspect="1"/>
            </p:cNvSpPr>
            <p:nvPr/>
          </p:nvSpPr>
          <p:spPr bwMode="auto">
            <a:xfrm>
              <a:off x="1775" y="2566"/>
              <a:ext cx="59" cy="58"/>
            </a:xfrm>
            <a:custGeom>
              <a:avLst/>
              <a:gdLst>
                <a:gd name="T0" fmla="*/ 0 w 259"/>
                <a:gd name="T1" fmla="*/ 0 h 256"/>
                <a:gd name="T2" fmla="*/ 1 w 259"/>
                <a:gd name="T3" fmla="*/ 0 h 256"/>
                <a:gd name="T4" fmla="*/ 1 w 259"/>
                <a:gd name="T5" fmla="*/ 1 h 256"/>
                <a:gd name="T6" fmla="*/ 2 w 259"/>
                <a:gd name="T7" fmla="*/ 1 h 256"/>
                <a:gd name="T8" fmla="*/ 2 w 259"/>
                <a:gd name="T9" fmla="*/ 0 h 256"/>
                <a:gd name="T10" fmla="*/ 3 w 259"/>
                <a:gd name="T11" fmla="*/ 0 h 256"/>
                <a:gd name="T12" fmla="*/ 3 w 259"/>
                <a:gd name="T13" fmla="*/ 3 h 256"/>
                <a:gd name="T14" fmla="*/ 2 w 259"/>
                <a:gd name="T15" fmla="*/ 3 h 256"/>
                <a:gd name="T16" fmla="*/ 2 w 259"/>
                <a:gd name="T17" fmla="*/ 2 h 256"/>
                <a:gd name="T18" fmla="*/ 1 w 259"/>
                <a:gd name="T19" fmla="*/ 2 h 256"/>
                <a:gd name="T20" fmla="*/ 1 w 259"/>
                <a:gd name="T21" fmla="*/ 3 h 256"/>
                <a:gd name="T22" fmla="*/ 0 w 259"/>
                <a:gd name="T23" fmla="*/ 3 h 256"/>
                <a:gd name="T24" fmla="*/ 0 w 259"/>
                <a:gd name="T25" fmla="*/ 0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59"/>
                <a:gd name="T40" fmla="*/ 0 h 256"/>
                <a:gd name="T41" fmla="*/ 259 w 259"/>
                <a:gd name="T42" fmla="*/ 256 h 2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59" h="256">
                  <a:moveTo>
                    <a:pt x="0" y="0"/>
                  </a:moveTo>
                  <a:lnTo>
                    <a:pt x="93" y="0"/>
                  </a:lnTo>
                  <a:lnTo>
                    <a:pt x="93" y="81"/>
                  </a:lnTo>
                  <a:lnTo>
                    <a:pt x="166" y="81"/>
                  </a:lnTo>
                  <a:lnTo>
                    <a:pt x="166" y="0"/>
                  </a:lnTo>
                  <a:lnTo>
                    <a:pt x="259" y="0"/>
                  </a:lnTo>
                  <a:lnTo>
                    <a:pt x="259" y="256"/>
                  </a:lnTo>
                  <a:lnTo>
                    <a:pt x="166" y="256"/>
                  </a:lnTo>
                  <a:lnTo>
                    <a:pt x="166" y="175"/>
                  </a:lnTo>
                  <a:lnTo>
                    <a:pt x="93" y="175"/>
                  </a:lnTo>
                  <a:lnTo>
                    <a:pt x="93" y="256"/>
                  </a:lnTo>
                  <a:lnTo>
                    <a:pt x="0" y="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7" name="Text Box 21"/>
          <p:cNvSpPr txBox="1">
            <a:spLocks noChangeArrowheads="1"/>
          </p:cNvSpPr>
          <p:nvPr/>
        </p:nvSpPr>
        <p:spPr bwMode="auto">
          <a:xfrm>
            <a:off x="447675" y="385921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6388" name="Picture 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23"/>
          <p:cNvSpPr txBox="1">
            <a:spLocks noChangeArrowheads="1"/>
          </p:cNvSpPr>
          <p:nvPr/>
        </p:nvSpPr>
        <p:spPr bwMode="auto">
          <a:xfrm>
            <a:off x="1166813" y="1050925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6390" name="Text Box 24"/>
          <p:cNvSpPr txBox="1">
            <a:spLocks noChangeArrowheads="1"/>
          </p:cNvSpPr>
          <p:nvPr/>
        </p:nvSpPr>
        <p:spPr bwMode="auto">
          <a:xfrm>
            <a:off x="250825" y="1628775"/>
            <a:ext cx="257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 sz="2000" b="1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16391" name="Rectangle 25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7956550" cy="561975"/>
          </a:xfrm>
        </p:spPr>
        <p:txBody>
          <a:bodyPr/>
          <a:lstStyle/>
          <a:p>
            <a:r>
              <a:rPr lang="ru-RU" altLang="ru-RU" sz="2600" b="1" smtClean="0">
                <a:solidFill>
                  <a:srgbClr val="C00000"/>
                </a:solidFill>
              </a:rPr>
              <a:t>Преимущества для медицинских организаций</a:t>
            </a:r>
          </a:p>
        </p:txBody>
      </p:sp>
      <p:sp>
        <p:nvSpPr>
          <p:cNvPr id="16392" name="Rectangle 2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ru-RU" altLang="ru-RU" b="1" smtClean="0">
              <a:solidFill>
                <a:schemeClr val="accent2"/>
              </a:solidFill>
            </a:endParaRPr>
          </a:p>
          <a:p>
            <a:endParaRPr lang="ru-RU" altLang="ru-RU" smtClean="0"/>
          </a:p>
        </p:txBody>
      </p:sp>
      <p:sp>
        <p:nvSpPr>
          <p:cNvPr id="16393" name="Rectangle 27"/>
          <p:cNvSpPr>
            <a:spLocks noChangeArrowheads="1"/>
          </p:cNvSpPr>
          <p:nvPr/>
        </p:nvSpPr>
        <p:spPr bwMode="auto">
          <a:xfrm>
            <a:off x="323850" y="1484313"/>
            <a:ext cx="39608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b="1">
              <a:latin typeface="Arial Narrow" pitchFamily="34" charset="0"/>
            </a:endParaRPr>
          </a:p>
        </p:txBody>
      </p:sp>
      <p:sp>
        <p:nvSpPr>
          <p:cNvPr id="121885" name="Rectangle 29"/>
          <p:cNvSpPr>
            <a:spLocks noChangeArrowheads="1"/>
          </p:cNvSpPr>
          <p:nvPr/>
        </p:nvSpPr>
        <p:spPr bwMode="auto">
          <a:xfrm>
            <a:off x="34925" y="1196975"/>
            <a:ext cx="4897438" cy="4876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anchor="ctr" anchorCtr="1"/>
          <a:lstStyle/>
          <a:p>
            <a:pPr marL="342900" indent="-342900">
              <a:spcBef>
                <a:spcPts val="0"/>
              </a:spcBef>
              <a:spcAft>
                <a:spcPts val="2400"/>
              </a:spcAft>
              <a:buFontTx/>
              <a:buChar char="•"/>
              <a:defRPr/>
            </a:pP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Повышение имиджа больницы - позиционируется как клиника высоких технологий.</a:t>
            </a:r>
          </a:p>
          <a:p>
            <a:pPr marL="342900" indent="-342900">
              <a:spcBef>
                <a:spcPts val="0"/>
              </a:spcBef>
              <a:spcAft>
                <a:spcPts val="2400"/>
              </a:spcAft>
              <a:buFontTx/>
              <a:buChar char="•"/>
              <a:defRPr/>
            </a:pP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Комплексная программа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                по </a:t>
            </a: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уходу за кожей.</a:t>
            </a:r>
          </a:p>
          <a:p>
            <a:pPr marL="342900" indent="-342900">
              <a:spcBef>
                <a:spcPts val="0"/>
              </a:spcBef>
              <a:spcAft>
                <a:spcPts val="2400"/>
              </a:spcAft>
              <a:buFontTx/>
              <a:buChar char="•"/>
              <a:defRPr/>
            </a:pP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Экономия средств за счет сокращения койко-дней и снижения затрат на расходные материалы.</a:t>
            </a:r>
          </a:p>
          <a:p>
            <a:pPr marL="342900" indent="-342900">
              <a:spcBef>
                <a:spcPts val="0"/>
              </a:spcBef>
              <a:spcAft>
                <a:spcPts val="2400"/>
              </a:spcAft>
              <a:buFontTx/>
              <a:buChar char="•"/>
              <a:defRPr/>
            </a:pPr>
            <a:r>
              <a:rPr lang="ru-RU" sz="2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Внедрение инновационных технологий в уходе за тяжелобольным пациентом. </a:t>
            </a:r>
          </a:p>
        </p:txBody>
      </p:sp>
      <p:grpSp>
        <p:nvGrpSpPr>
          <p:cNvPr id="16395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16397" name="Rectangle 5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16398" name="Group 49" descr="hartmann90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396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872038" y="1190625"/>
            <a:ext cx="4271962" cy="45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5084763"/>
            <a:ext cx="83788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de-DE" sz="5000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</a:t>
            </a:r>
            <a:r>
              <a:rPr lang="de-DE" altLang="de-DE" sz="5000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7"/>
          <a:stretch>
            <a:fillRect/>
          </a:stretch>
        </p:blipFill>
        <p:spPr bwMode="auto">
          <a:xfrm>
            <a:off x="1979613" y="981075"/>
            <a:ext cx="496887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09613" y="263525"/>
            <a:ext cx="8686800" cy="633413"/>
          </a:xfrm>
        </p:spPr>
        <p:txBody>
          <a:bodyPr/>
          <a:lstStyle/>
          <a:p>
            <a:r>
              <a:rPr lang="ru-RU" altLang="ru-RU" sz="3300" b="1" smtClean="0">
                <a:solidFill>
                  <a:srgbClr val="C00000"/>
                </a:solidFill>
              </a:rPr>
              <a:t>Социальная значимость проекта</a:t>
            </a:r>
          </a:p>
        </p:txBody>
      </p:sp>
      <p:grpSp>
        <p:nvGrpSpPr>
          <p:cNvPr id="4099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4102" name="Rectangle 4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4103" name="Group 49" descr="hartmann90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0" name="Picture 6" descr="Фото инвалиды, фотографии инвалидов, постеры и плакаты инвалид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447800"/>
            <a:ext cx="297815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7" name="Rectangle 7"/>
          <p:cNvSpPr>
            <a:spLocks noChangeArrowheads="1"/>
          </p:cNvSpPr>
          <p:nvPr/>
        </p:nvSpPr>
        <p:spPr bwMode="auto">
          <a:xfrm>
            <a:off x="161925" y="1211263"/>
            <a:ext cx="5562600" cy="5170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10% населения нашей планеты являются инвалидами. </a:t>
            </a:r>
          </a:p>
          <a:p>
            <a:pPr algn="just"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В России на 10 000 здоровых жителей приходится 50 инвалидов. Причинами первичной инвалидности являются 4 группы заболеваний: болезни органов кровообращения; злокачественные новообразования; травмы; болезни нервной системы и органов чувств. По данным всемирной организации здравоохранения, чаще всего инвалидами становятся из-за пристрастия к алкоголю, наркотикам,  табаку; в результате бытового и производственного травматизма, аварий  на дорогах.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Большинство людей становятся инвалидами в трудоспособном возрасте. </a:t>
            </a:r>
          </a:p>
          <a:p>
            <a:pPr algn="just">
              <a:defRPr/>
            </a:pPr>
            <a:endParaRPr lang="ru-RU" sz="15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В России ежегодно регистрируется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около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полумиллиона подобных случаев, примерно 200 000 человек умирают.</a:t>
            </a:r>
            <a:endParaRPr lang="en-US" sz="15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Выжившие оказываются в больничной палате наедине со своей бедой, и помочь им могут только медицинские работник и близкие. </a:t>
            </a:r>
          </a:p>
          <a:p>
            <a:pPr algn="just">
              <a:defRPr/>
            </a:pPr>
            <a:endParaRPr lang="ru-RU" sz="15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defRPr/>
            </a:pPr>
            <a:r>
              <a:rPr lang="ru-RU" sz="15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Сегодня в нашей стране около 1 миллиона человек перенесли инсульт, более 800 000 из них - инвалиды.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198438"/>
            <a:ext cx="7543800" cy="1143000"/>
          </a:xfrm>
          <a:noFill/>
        </p:spPr>
        <p:txBody>
          <a:bodyPr/>
          <a:lstStyle/>
          <a:p>
            <a:r>
              <a:rPr lang="ru-RU" altLang="ru-RU" sz="3500" b="1" smtClean="0">
                <a:solidFill>
                  <a:srgbClr val="C00000"/>
                </a:solidFill>
              </a:rPr>
              <a:t>Пауль Хартманн сегодня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7950" y="1320800"/>
            <a:ext cx="4824413" cy="1754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За долгий период своей истории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            (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 1818г.) компании удалось отработать в медицине, а затем перенести в сферу гигиены собственные технологии производства и разработать уникальные материалы.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124" name="Picture 4" descr="Schul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6663" y="990600"/>
            <a:ext cx="4097337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ухо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587750"/>
            <a:ext cx="4105275" cy="271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427538" y="3933825"/>
            <a:ext cx="4705350" cy="2308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Пауль Хартманн  выступает не только как производитель медицинской продукции, но и как специалист, который передает свой опыт российским медикам. Реализация  опыта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ухода за больными, облегчает методику лечения в клиниках и экономит материальные средства.</a:t>
            </a:r>
          </a:p>
        </p:txBody>
      </p:sp>
      <p:grpSp>
        <p:nvGrpSpPr>
          <p:cNvPr id="5127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5129" name="Rectangle 8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5130" name="Group 49" descr="hartmann90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8" name="Picture 33" descr="PHO09_25_4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7338" y="195263"/>
            <a:ext cx="122555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836613"/>
            <a:ext cx="6264275" cy="1117600"/>
          </a:xfrm>
        </p:spPr>
        <p:txBody>
          <a:bodyPr/>
          <a:lstStyle/>
          <a:p>
            <a:pPr algn="r">
              <a:defRPr/>
            </a:pPr>
            <a: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«…Правильный, гигиенический уход всегда имеет</a:t>
            </a:r>
            <a:b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</a:br>
            <a: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несомненное положительное влияние на продолжительность</a:t>
            </a:r>
            <a:b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</a:br>
            <a: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и течение болезни».</a:t>
            </a:r>
            <a:b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</a:br>
            <a: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			(Ф. </a:t>
            </a:r>
            <a:r>
              <a:rPr lang="ru-RU" altLang="ru-RU" sz="16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Найтингейл</a:t>
            </a:r>
            <a:r>
              <a:rPr lang="ru-RU" alt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 «Записки об уходе»)</a:t>
            </a:r>
            <a:endParaRPr lang="ru-RU" alt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7950" y="1925638"/>
            <a:ext cx="5759450" cy="4248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Профессиональный уход за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тяжело-больным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пациентом – это, прежде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всего,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максимально качественный уход. </a:t>
            </a:r>
          </a:p>
          <a:p>
            <a:pPr indent="449263" algn="just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Times New Roman" pitchFamily="18" charset="0"/>
            </a:endParaRPr>
          </a:p>
          <a:p>
            <a:pPr indent="449263" algn="just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Искусство ухода заключается в том, чтобы ухаживать не за пациентом, с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каким-либо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заболеванием, а за человеком, обладающим индивидуальными особенностями, характером, привычками, желаниями.</a:t>
            </a:r>
          </a:p>
          <a:p>
            <a:pPr indent="449263" algn="just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Times New Roman" pitchFamily="18" charset="0"/>
            </a:endParaRPr>
          </a:p>
          <a:p>
            <a:pPr indent="449263" algn="just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Создание благоприятных условий для пациентов, деликатное и тактичное отношение, готовность оказать помощь в любую минуту, являются обязательными условиями качественного сестринского ухода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Times New Roman" pitchFamily="18" charset="0"/>
              </a:rPr>
              <a:t>.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Times New Roman" pitchFamily="18" charset="0"/>
            </a:endParaRPr>
          </a:p>
        </p:txBody>
      </p:sp>
      <p:grpSp>
        <p:nvGrpSpPr>
          <p:cNvPr id="6148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6151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6152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49" name="Picture 10" descr="PHP40_Menalind-Tuch_Anwendung_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00" y="1989138"/>
            <a:ext cx="2932113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gray">
          <a:xfrm>
            <a:off x="2339975" y="115888"/>
            <a:ext cx="5989638" cy="6889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35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Уход - это искусство</a:t>
            </a:r>
            <a:r>
              <a:rPr lang="ru-RU" sz="3500" b="1" i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	</a:t>
            </a:r>
            <a:endParaRPr lang="ru-RU" sz="3500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71438" y="4437063"/>
            <a:ext cx="3195986" cy="9017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27784" y="5651301"/>
            <a:ext cx="4337551" cy="730027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02363" y="4400550"/>
            <a:ext cx="2838450" cy="9017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16688" y="1376363"/>
            <a:ext cx="2370137" cy="9017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1438" y="1574800"/>
            <a:ext cx="2174875" cy="9017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3988" y="269875"/>
            <a:ext cx="7540625" cy="1143000"/>
          </a:xfrm>
        </p:spPr>
        <p:txBody>
          <a:bodyPr/>
          <a:lstStyle/>
          <a:p>
            <a:pPr>
              <a:defRPr/>
            </a:pPr>
            <a:r>
              <a:rPr lang="ru-RU" sz="35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Современные принципы ухода</a:t>
            </a:r>
          </a:p>
        </p:txBody>
      </p:sp>
      <p:sp>
        <p:nvSpPr>
          <p:cNvPr id="7176" name="Text Box 5"/>
          <p:cNvSpPr txBox="1">
            <a:spLocks noChangeArrowheads="1"/>
          </p:cNvSpPr>
          <p:nvPr/>
        </p:nvSpPr>
        <p:spPr bwMode="auto">
          <a:xfrm>
            <a:off x="44450" y="4652963"/>
            <a:ext cx="33750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Конфиденциальность</a:t>
            </a:r>
          </a:p>
        </p:txBody>
      </p:sp>
      <p:sp>
        <p:nvSpPr>
          <p:cNvPr id="7177" name="Text Box 6"/>
          <p:cNvSpPr txBox="1">
            <a:spLocks noChangeArrowheads="1"/>
          </p:cNvSpPr>
          <p:nvPr/>
        </p:nvSpPr>
        <p:spPr bwMode="auto">
          <a:xfrm>
            <a:off x="6551613" y="1628775"/>
            <a:ext cx="24225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Независимость</a:t>
            </a:r>
          </a:p>
        </p:txBody>
      </p:sp>
      <p:sp>
        <p:nvSpPr>
          <p:cNvPr id="7178" name="Text Box 7"/>
          <p:cNvSpPr txBox="1">
            <a:spLocks noChangeArrowheads="1"/>
          </p:cNvSpPr>
          <p:nvPr/>
        </p:nvSpPr>
        <p:spPr bwMode="auto">
          <a:xfrm>
            <a:off x="6227763" y="4459288"/>
            <a:ext cx="28670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Уважение чувства </a:t>
            </a:r>
          </a:p>
          <a:p>
            <a:pPr eaLnBrk="1" hangingPunct="1">
              <a:defRPr/>
            </a:pP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достоинства</a:t>
            </a:r>
          </a:p>
        </p:txBody>
      </p:sp>
      <p:sp>
        <p:nvSpPr>
          <p:cNvPr id="7179" name="Text Box 8"/>
          <p:cNvSpPr txBox="1">
            <a:spLocks noChangeArrowheads="1"/>
          </p:cNvSpPr>
          <p:nvPr/>
        </p:nvSpPr>
        <p:spPr bwMode="auto">
          <a:xfrm>
            <a:off x="2638425" y="5805488"/>
            <a:ext cx="439261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Инфекционная безопасность</a:t>
            </a:r>
          </a:p>
        </p:txBody>
      </p:sp>
      <p:sp>
        <p:nvSpPr>
          <p:cNvPr id="7190" name="Line 9"/>
          <p:cNvSpPr>
            <a:spLocks noChangeShapeType="1"/>
          </p:cNvSpPr>
          <p:nvPr/>
        </p:nvSpPr>
        <p:spPr bwMode="auto">
          <a:xfrm flipH="1" flipV="1">
            <a:off x="1908175" y="2205038"/>
            <a:ext cx="935038" cy="3603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1" name="Line 10"/>
          <p:cNvSpPr>
            <a:spLocks noChangeShapeType="1"/>
          </p:cNvSpPr>
          <p:nvPr/>
        </p:nvSpPr>
        <p:spPr bwMode="auto">
          <a:xfrm flipH="1">
            <a:off x="1331913" y="3141663"/>
            <a:ext cx="1511300" cy="1511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2" name="Line 11"/>
          <p:cNvSpPr>
            <a:spLocks noChangeShapeType="1"/>
          </p:cNvSpPr>
          <p:nvPr/>
        </p:nvSpPr>
        <p:spPr bwMode="auto">
          <a:xfrm>
            <a:off x="4572000" y="4437063"/>
            <a:ext cx="0" cy="14398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3" name="Line 12"/>
          <p:cNvSpPr>
            <a:spLocks noChangeShapeType="1"/>
          </p:cNvSpPr>
          <p:nvPr/>
        </p:nvSpPr>
        <p:spPr bwMode="auto">
          <a:xfrm>
            <a:off x="6372225" y="3068638"/>
            <a:ext cx="1728788" cy="14398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4" name="Line 13"/>
          <p:cNvSpPr>
            <a:spLocks noChangeShapeType="1"/>
          </p:cNvSpPr>
          <p:nvPr/>
        </p:nvSpPr>
        <p:spPr bwMode="auto">
          <a:xfrm flipV="1">
            <a:off x="6372225" y="1989138"/>
            <a:ext cx="1152525" cy="576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95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7198" name="Rectangle 15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7199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86" name="Text Box 4"/>
          <p:cNvSpPr txBox="1">
            <a:spLocks noChangeArrowheads="1"/>
          </p:cNvSpPr>
          <p:nvPr/>
        </p:nvSpPr>
        <p:spPr bwMode="auto">
          <a:xfrm>
            <a:off x="88900" y="1773238"/>
            <a:ext cx="217963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Безопасность</a:t>
            </a:r>
          </a:p>
        </p:txBody>
      </p:sp>
      <p:pic>
        <p:nvPicPr>
          <p:cNvPr id="7197" name="Picture 3" descr="Ру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888" y="1844675"/>
            <a:ext cx="36925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5888"/>
            <a:ext cx="8686800" cy="681037"/>
          </a:xfrm>
        </p:spPr>
        <p:txBody>
          <a:bodyPr/>
          <a:lstStyle/>
          <a:p>
            <a:pPr>
              <a:defRPr/>
            </a:pPr>
            <a:r>
              <a:rPr lang="ru-RU" sz="40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Медицинский уход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2274888"/>
            <a:ext cx="8928100" cy="4178300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marL="265113" indent="-265113" algn="just"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Медицинский уход -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это комплексная система поддержки пациентов, их семей, групп населения и общества в целом, включающая в себя медицинский, психологический и социальный компоненты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65113" indent="-265113" algn="just"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Цель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медицинского ухода -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достижение наивысшего уровня адаптации пациента к ситуации, связанной со здоровьем, к условиям острого и хронического заболевания, либо паллиативный процесс в конце жизни и, тем самым, достижение наивысшего качества жизни пациента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65113" indent="-265113" algn="just"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Медицинский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уход,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в узком значении термина, представляет собой комплекс манипуляционных медицинских вмешательств, выполняемых медицинской сестрой самостоятельно или по назначению врача и направленных на удовлетворение пациентом своих базовых (в первую очередь физиологических) потребностей.</a:t>
            </a:r>
          </a:p>
        </p:txBody>
      </p:sp>
      <p:grpSp>
        <p:nvGrpSpPr>
          <p:cNvPr id="8196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8199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8200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197" name="Picture 4" descr="http://im7-tub-ru.yandex.net/i?id=402529954-30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765175"/>
            <a:ext cx="223361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 descr="http://im6-tub-ru.yandex.net/i?id=104224417-50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796925"/>
            <a:ext cx="1931987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90488"/>
            <a:ext cx="7100888" cy="882650"/>
          </a:xfrm>
        </p:spPr>
        <p:txBody>
          <a:bodyPr/>
          <a:lstStyle/>
          <a:p>
            <a:pPr>
              <a:defRPr/>
            </a:pPr>
            <a:r>
              <a:rPr lang="ru-RU" altLang="ru-RU" sz="3500" b="1" kern="1200">
                <a:solidFill>
                  <a:srgbClr val="C00000"/>
                </a:solidFill>
                <a:latin typeface="+mn-lt"/>
                <a:cs typeface="Times New Roman" pitchFamily="18" charset="0"/>
              </a:rPr>
              <a:t>14 основных потребностей</a:t>
            </a:r>
            <a:br>
              <a:rPr lang="ru-RU" altLang="ru-RU" sz="3500" b="1" kern="120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altLang="ru-RU" sz="3500" b="1" kern="1200">
                <a:solidFill>
                  <a:srgbClr val="C00000"/>
                </a:solidFill>
                <a:latin typeface="+mn-lt"/>
                <a:cs typeface="Times New Roman" pitchFamily="18" charset="0"/>
              </a:rPr>
              <a:t>Модель В. Хендерсон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1438"/>
            <a:ext cx="8807450" cy="5040312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Нормально дышать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Употреблять достаточное количество пищи и жидкости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Выделять из организма продукты жизнедеятельности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Двигаться и поддерживать нужное положение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Спать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Самостоятельно одеваться и раздеваться, выбирать одежду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Поддерживать температуру тела в пределах нормы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Соблюдать личную гигиену, заботится о внешнем виде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Обеспечивать свою безопасность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Поддерживать общение с другими людьми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Отправлять религиозные обряды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Заниматься любимой работой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Отдыхать</a:t>
            </a:r>
          </a:p>
          <a:p>
            <a:pPr marL="457200" indent="-368300">
              <a:buFontTx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Удовлетворять любознательность, нормально развиваться</a:t>
            </a:r>
          </a:p>
        </p:txBody>
      </p:sp>
      <p:grpSp>
        <p:nvGrpSpPr>
          <p:cNvPr id="922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9221" name="Rectangle 5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9222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975" y="144463"/>
            <a:ext cx="7788275" cy="1196975"/>
          </a:xfrm>
        </p:spPr>
        <p:txBody>
          <a:bodyPr/>
          <a:lstStyle/>
          <a:p>
            <a:pPr>
              <a:defRPr/>
            </a:pPr>
            <a:r>
              <a:rPr lang="ru-RU" altLang="ru-RU" sz="30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4. Двигаться и поддерживать </a:t>
            </a:r>
            <a:r>
              <a:rPr lang="ru-RU" altLang="ru-RU" sz="3000" b="1" kern="12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altLang="ru-RU" sz="3000" b="1" kern="12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altLang="ru-RU" sz="3000" b="1" kern="12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нужное </a:t>
            </a:r>
            <a:r>
              <a:rPr lang="ru-RU" altLang="ru-RU" sz="30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положение</a:t>
            </a:r>
            <a:br>
              <a:rPr lang="ru-RU" altLang="ru-RU" sz="30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altLang="ru-RU" sz="23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(14 основных потребностей </a:t>
            </a:r>
            <a:r>
              <a:rPr lang="ru-RU" altLang="ru-RU" sz="2300" b="1" kern="12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Модель </a:t>
            </a:r>
            <a:r>
              <a:rPr lang="ru-RU" altLang="ru-RU" sz="23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В. </a:t>
            </a:r>
            <a:r>
              <a:rPr lang="ru-RU" altLang="ru-RU" sz="2300" b="1" kern="1200" dirty="0" err="1">
                <a:solidFill>
                  <a:srgbClr val="C00000"/>
                </a:solidFill>
                <a:latin typeface="+mn-lt"/>
                <a:cs typeface="Times New Roman" pitchFamily="18" charset="0"/>
              </a:rPr>
              <a:t>Хендерсон</a:t>
            </a:r>
            <a:r>
              <a:rPr lang="ru-RU" altLang="ru-RU" sz="23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856663" cy="2663825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marL="265113" indent="-176213">
              <a:defRPr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Здоровый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человек, как правило, не испытывает трудностей при движении и изменении положения тела.</a:t>
            </a:r>
          </a:p>
          <a:p>
            <a:pPr marL="265113" indent="-176213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</a:endParaRPr>
          </a:p>
          <a:p>
            <a:pPr marL="265113" indent="-176213">
              <a:defRPr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Изменение 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положения тела лежачего больного каждые 2 часа, включая ночное время,  является обязательным условием для профилактики образования и развития пролежней.</a:t>
            </a:r>
          </a:p>
        </p:txBody>
      </p:sp>
      <p:pic>
        <p:nvPicPr>
          <p:cNvPr id="10244" name="Picture 4" descr="gesunde se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530725"/>
            <a:ext cx="273685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больной в постел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4530725"/>
            <a:ext cx="2722563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6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10247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10248" name="Group 49" descr="hartmann9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82575"/>
            <a:ext cx="7199313" cy="554038"/>
          </a:xfrm>
        </p:spPr>
        <p:txBody>
          <a:bodyPr/>
          <a:lstStyle/>
          <a:p>
            <a:pPr>
              <a:defRPr/>
            </a:pPr>
            <a:r>
              <a:rPr lang="ru-RU" altLang="ru-RU" sz="3000" b="1" kern="1200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 Осложнения ухода за пациентами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700213"/>
            <a:ext cx="5616575" cy="3889375"/>
          </a:xfrm>
          <a:solidFill>
            <a:schemeClr val="bg1">
              <a:lumMod val="95000"/>
            </a:schemeClr>
          </a:solidFill>
        </p:spPr>
        <p:txBody>
          <a:bodyPr anchor="ctr"/>
          <a:lstStyle/>
          <a:p>
            <a:pPr indent="-254000">
              <a:defRPr/>
            </a:pP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Основным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осложнением 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                 в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уходе за лежачим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пациентом               в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стационаре и на </a:t>
            </a: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</a:rPr>
              <a:t>дому  </a:t>
            </a:r>
            <a:r>
              <a:rPr lang="ru-RU" sz="2500" b="1" dirty="0">
                <a:solidFill>
                  <a:schemeClr val="tx2">
                    <a:lumMod val="75000"/>
                  </a:schemeClr>
                </a:solidFill>
              </a:rPr>
              <a:t>являются появление и развитие пролежней.</a:t>
            </a:r>
          </a:p>
          <a:p>
            <a:pPr>
              <a:buFontTx/>
              <a:buNone/>
              <a:defRPr/>
            </a:pPr>
            <a:r>
              <a:rPr lang="ru-RU" sz="2000" b="1" dirty="0">
                <a:solidFill>
                  <a:srgbClr val="1911AF"/>
                </a:solidFill>
              </a:rPr>
              <a:t>    </a:t>
            </a:r>
          </a:p>
          <a:p>
            <a:pPr>
              <a:buFontTx/>
              <a:buNone/>
              <a:defRPr/>
            </a:pPr>
            <a:r>
              <a:rPr lang="ru-RU" sz="2400" dirty="0">
                <a:solidFill>
                  <a:srgbClr val="000066"/>
                </a:solidFill>
              </a:rPr>
              <a:t>    </a:t>
            </a:r>
            <a:r>
              <a:rPr lang="ru-RU" sz="2600" b="1" dirty="0">
                <a:solidFill>
                  <a:srgbClr val="C00000"/>
                </a:solidFill>
              </a:rPr>
              <a:t>По наличию или отсутствию </a:t>
            </a:r>
            <a:r>
              <a:rPr lang="ru-RU" sz="2600" b="1" dirty="0" smtClean="0">
                <a:solidFill>
                  <a:srgbClr val="C00000"/>
                </a:solidFill>
              </a:rPr>
              <a:t>              у пациента </a:t>
            </a:r>
            <a:r>
              <a:rPr lang="ru-RU" sz="2600" b="1" dirty="0">
                <a:solidFill>
                  <a:srgbClr val="C00000"/>
                </a:solidFill>
              </a:rPr>
              <a:t>пролежней можно оценить качество ухода!!!</a:t>
            </a:r>
            <a:r>
              <a:rPr lang="ru-RU" sz="2600" dirty="0">
                <a:solidFill>
                  <a:srgbClr val="C00000"/>
                </a:solidFill>
              </a:rPr>
              <a:t>     </a:t>
            </a:r>
          </a:p>
        </p:txBody>
      </p:sp>
      <p:grpSp>
        <p:nvGrpSpPr>
          <p:cNvPr id="11268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11271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pic>
          <p:nvPicPr>
            <p:cNvPr id="11272" name="Group 49" descr="hartmann90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512"/>
          <a:stretch>
            <a:fillRect/>
          </a:stretch>
        </p:blipFill>
        <p:spPr bwMode="auto">
          <a:xfrm>
            <a:off x="5937250" y="3789363"/>
            <a:ext cx="3027363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889"/>
          <a:stretch>
            <a:fillRect/>
          </a:stretch>
        </p:blipFill>
        <p:spPr bwMode="auto">
          <a:xfrm>
            <a:off x="5918200" y="1141413"/>
            <a:ext cx="309562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6805</TotalTime>
  <Words>1022</Words>
  <Application>Microsoft Office PowerPoint</Application>
  <PresentationFormat>Экран (4:3)</PresentationFormat>
  <Paragraphs>110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Arial Narrow</vt:lpstr>
      <vt:lpstr>Оформление по умолчанию</vt:lpstr>
      <vt:lpstr>Презентация PowerPoint</vt:lpstr>
      <vt:lpstr>Социальная значимость проекта</vt:lpstr>
      <vt:lpstr>Пауль Хартманн сегодня</vt:lpstr>
      <vt:lpstr>«…Правильный, гигиенический уход всегда имеет несомненное положительное влияние на продолжительность и течение болезни».    (Ф. Найтингейл «Записки об уходе»)</vt:lpstr>
      <vt:lpstr>Современные принципы ухода</vt:lpstr>
      <vt:lpstr>Медицинский уход</vt:lpstr>
      <vt:lpstr>14 основных потребностей Модель В. Хендерсон</vt:lpstr>
      <vt:lpstr>4. Двигаться и поддерживать  нужное положение (14 основных потребностей Модель В. Хендерсон)</vt:lpstr>
      <vt:lpstr> Осложнения ухода за пациентами</vt:lpstr>
      <vt:lpstr>Проблема недержания</vt:lpstr>
      <vt:lpstr>Школа Здоровья</vt:lpstr>
      <vt:lpstr>Школа Здоровья </vt:lpstr>
      <vt:lpstr>Школа Здоровья </vt:lpstr>
      <vt:lpstr>Преимущества для медицинских организаций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Базовые параметры для выработки функциональных  стратегий на 2012-й год</dc:title>
  <dc:creator>user</dc:creator>
  <cp:lastModifiedBy>Doomer</cp:lastModifiedBy>
  <cp:revision>707</cp:revision>
  <dcterms:created xsi:type="dcterms:W3CDTF">2011-12-04T13:30:05Z</dcterms:created>
  <dcterms:modified xsi:type="dcterms:W3CDTF">2014-11-12T17:20:33Z</dcterms:modified>
</cp:coreProperties>
</file>