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gray">
          <a:xfrm>
            <a:off x="0" y="728663"/>
            <a:ext cx="836613" cy="2700337"/>
          </a:xfrm>
          <a:prstGeom prst="rect">
            <a:avLst/>
          </a:prstGeom>
          <a:solidFill>
            <a:srgbClr val="00B48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gray">
          <a:xfrm>
            <a:off x="6821488" y="728663"/>
            <a:ext cx="1711325" cy="2700337"/>
          </a:xfrm>
          <a:prstGeom prst="rect">
            <a:avLst/>
          </a:prstGeom>
          <a:solidFill>
            <a:srgbClr val="B2E8D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gray">
          <a:xfrm>
            <a:off x="8532813" y="728663"/>
            <a:ext cx="611187" cy="2700337"/>
          </a:xfrm>
          <a:prstGeom prst="rect">
            <a:avLst/>
          </a:prstGeom>
          <a:solidFill>
            <a:srgbClr val="99E1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gray">
          <a:xfrm>
            <a:off x="2227263" y="728663"/>
            <a:ext cx="4594225" cy="2700337"/>
          </a:xfrm>
          <a:prstGeom prst="rect">
            <a:avLst/>
          </a:prstGeom>
          <a:solidFill>
            <a:srgbClr val="CDF0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8" name="Line 31"/>
          <p:cNvSpPr>
            <a:spLocks noChangeShapeType="1"/>
          </p:cNvSpPr>
          <p:nvPr/>
        </p:nvSpPr>
        <p:spPr bwMode="gray">
          <a:xfrm>
            <a:off x="8532813" y="725488"/>
            <a:ext cx="0" cy="27066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9" name="Line 32"/>
          <p:cNvSpPr>
            <a:spLocks noChangeShapeType="1"/>
          </p:cNvSpPr>
          <p:nvPr/>
        </p:nvSpPr>
        <p:spPr bwMode="gray">
          <a:xfrm>
            <a:off x="6821488" y="725488"/>
            <a:ext cx="0" cy="27066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gray">
          <a:xfrm>
            <a:off x="1285875" y="728663"/>
            <a:ext cx="941388" cy="2700337"/>
          </a:xfrm>
          <a:prstGeom prst="rect">
            <a:avLst/>
          </a:prstGeom>
          <a:solidFill>
            <a:srgbClr val="73D6B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gray">
          <a:xfrm>
            <a:off x="836613" y="728663"/>
            <a:ext cx="449262" cy="2700337"/>
          </a:xfrm>
          <a:prstGeom prst="rect">
            <a:avLst/>
          </a:prstGeom>
          <a:solidFill>
            <a:srgbClr val="40C7A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pic>
        <p:nvPicPr>
          <p:cNvPr id="12" name="Picture 36" descr="Logo_Claim_0-180-1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5900738"/>
            <a:ext cx="202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2"/>
          <p:cNvSpPr>
            <a:spLocks noChangeShapeType="1"/>
          </p:cNvSpPr>
          <p:nvPr/>
        </p:nvSpPr>
        <p:spPr bwMode="gray">
          <a:xfrm>
            <a:off x="2244725" y="725488"/>
            <a:ext cx="0" cy="27066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gray">
          <a:xfrm>
            <a:off x="827088" y="725488"/>
            <a:ext cx="0" cy="270668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3733800"/>
            <a:ext cx="4735512" cy="762000"/>
          </a:xfrm>
        </p:spPr>
        <p:txBody>
          <a:bodyPr anchor="t"/>
          <a:lstStyle>
            <a:lvl1pPr>
              <a:lnSpc>
                <a:spcPts val="2800"/>
              </a:lnSpc>
              <a:defRPr sz="2400"/>
            </a:lvl1pPr>
          </a:lstStyle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4572000"/>
            <a:ext cx="4735512" cy="16637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Master-</a:t>
            </a:r>
            <a:r>
              <a:rPr lang="en-US" dirty="0" err="1" smtClean="0"/>
              <a:t>Untertitelformat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063" y="762000"/>
            <a:ext cx="6942137" cy="7620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50925" y="1676400"/>
            <a:ext cx="3432175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76400"/>
            <a:ext cx="3433763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CBF02-3155-4E7F-A233-220EC0E07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35063" y="762000"/>
            <a:ext cx="6942137" cy="762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50925" y="1676400"/>
            <a:ext cx="3432175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35500" y="1676400"/>
            <a:ext cx="3433763" cy="2209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35500" y="4038600"/>
            <a:ext cx="3433763" cy="2209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6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49A44-3B30-45BC-AE70-CCB1FED7C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74238-0E3C-4882-B711-74256D4E0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2BD03-4875-401B-92EC-35535D56C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4D227-B455-4AAF-A2CE-82BED4B9B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0919-EA70-4F39-A1C8-E06BA9BF3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2F019-6644-4DCE-9755-8BD24BBA0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80026-24B9-4386-9F37-619CEBEC1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7C81D-9733-4FF6-B62D-3C92780E8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777875"/>
            <a:ext cx="2051050" cy="5459413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11188" y="777875"/>
            <a:ext cx="6005512" cy="545941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shpSlideNumber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1C32E-10F8-4F69-9F51-BE311ECD8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725488"/>
            <a:ext cx="9144000" cy="565150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1062" name="shpSlideNumber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30263" y="6546850"/>
            <a:ext cx="2540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/>
                </a:solidFill>
                <a:latin typeface="RotisSansSerif" pitchFamily="34" charset="0"/>
                <a:cs typeface="+mn-cs"/>
              </a:defRPr>
            </a:lvl1pPr>
          </a:lstStyle>
          <a:p>
            <a:pPr>
              <a:defRPr/>
            </a:pPr>
            <a:fld id="{AF56A8A4-1591-4530-A5A1-7C8E76C63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64" name="shpFooter"/>
          <p:cNvSpPr txBox="1">
            <a:spLocks noChangeArrowheads="1"/>
          </p:cNvSpPr>
          <p:nvPr/>
        </p:nvSpPr>
        <p:spPr bwMode="gray">
          <a:xfrm>
            <a:off x="611188" y="6546850"/>
            <a:ext cx="2190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>
                <a:solidFill>
                  <a:srgbClr val="000000"/>
                </a:solidFill>
                <a:latin typeface="RotisSansSerif" pitchFamily="34" charset="0"/>
              </a:rPr>
              <a:t>Page </a:t>
            </a:r>
            <a:endParaRPr lang="en-US" sz="800" dirty="0">
              <a:solidFill>
                <a:srgbClr val="000000"/>
              </a:solidFill>
              <a:latin typeface="RotisSansSerif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0" y="0"/>
            <a:ext cx="9144000" cy="728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RotisSansSerif" pitchFamily="34" charset="0"/>
            </a:endParaRPr>
          </a:p>
        </p:txBody>
      </p:sp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11188" y="777875"/>
            <a:ext cx="82089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</a:p>
        </p:txBody>
      </p:sp>
      <p:sp>
        <p:nvSpPr>
          <p:cNvPr id="51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11188" y="1700213"/>
            <a:ext cx="82089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pic>
        <p:nvPicPr>
          <p:cNvPr id="5129" name="Picture 35" descr="Logo_Claim_0-180-13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0" y="225425"/>
            <a:ext cx="12636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247650" indent="66675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3pPr>
      <a:lvl4pPr marL="465138" indent="-215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466725" indent="1362075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5pPr>
      <a:lvl6pPr marL="92392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138112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183832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2295525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png"/><Relationship Id="rId4" Type="http://schemas.openxmlformats.org/officeDocument/2006/relationships/package" Target="../embeddings/Microsoft_Word_Document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00063" y="3645024"/>
            <a:ext cx="8501062" cy="762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000" dirty="0" smtClean="0"/>
              <a:t>Имплантируемые порт системы: </a:t>
            </a:r>
            <a:br>
              <a:rPr lang="ru-RU" sz="4000" dirty="0" smtClean="0"/>
            </a:br>
            <a:r>
              <a:rPr lang="ru-RU" sz="4000" dirty="0" smtClean="0"/>
              <a:t>проблемы и решения.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33652"/>
            <a:ext cx="4735512" cy="1663700"/>
          </a:xfrm>
        </p:spPr>
        <p:txBody>
          <a:bodyPr/>
          <a:lstStyle/>
          <a:p>
            <a:r>
              <a:rPr lang="ru-RU" sz="2000" dirty="0" smtClean="0"/>
              <a:t>Александр Киселев, </a:t>
            </a:r>
          </a:p>
          <a:p>
            <a:r>
              <a:rPr lang="ru-RU" sz="2000" dirty="0" smtClean="0"/>
              <a:t>региональный представитель </a:t>
            </a:r>
          </a:p>
          <a:p>
            <a:r>
              <a:rPr lang="en-US" sz="2000" dirty="0" smtClean="0"/>
              <a:t>BBRAUN/</a:t>
            </a:r>
            <a:r>
              <a:rPr lang="en-US" sz="2000" dirty="0" err="1" smtClean="0"/>
              <a:t>Aesculap</a:t>
            </a:r>
            <a:r>
              <a:rPr lang="en-US" sz="2000" dirty="0" smtClean="0"/>
              <a:t> </a:t>
            </a:r>
            <a:r>
              <a:rPr lang="ru-RU" sz="2000" dirty="0" smtClean="0"/>
              <a:t>в г. Омске. </a:t>
            </a:r>
          </a:p>
        </p:txBody>
      </p:sp>
      <p:pic>
        <p:nvPicPr>
          <p:cNvPr id="7172" name="Picture 28" descr="coupe accès nouvelle connexion sans fo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714375"/>
            <a:ext cx="19288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08962" cy="706438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Решения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208963" cy="2500313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smtClean="0"/>
              <a:t>Повышение информированности врачей и медицинских сестер о возможностях и сферах применения порт систем.</a:t>
            </a:r>
          </a:p>
          <a:p>
            <a:pPr>
              <a:buFontTx/>
              <a:buChar char="•"/>
            </a:pPr>
            <a:r>
              <a:rPr lang="ru-RU" smtClean="0"/>
              <a:t>Обучение медицинских сестер принципам использования и ухода за порт системой.</a:t>
            </a:r>
          </a:p>
          <a:p>
            <a:pPr>
              <a:buFontTx/>
              <a:buChar char="•"/>
            </a:pPr>
            <a:r>
              <a:rPr lang="ru-RU" smtClean="0"/>
              <a:t>Создание центров паллиативной медицины.</a:t>
            </a:r>
          </a:p>
          <a:p>
            <a:pPr>
              <a:buFontTx/>
              <a:buChar char="•"/>
            </a:pPr>
            <a:r>
              <a:rPr lang="ru-RU" smtClean="0"/>
              <a:t>Выделение в структурах амбулаторий и поликлиник специалистов обеспечивающих уход за пациентами на пост.госпитальном этапе.</a:t>
            </a:r>
          </a:p>
          <a:p>
            <a:pPr>
              <a:buFontTx/>
              <a:buChar char="•"/>
            </a:pPr>
            <a:r>
              <a:rPr lang="ru-RU" smtClean="0"/>
              <a:t>ИЗМЕНЕНИЕ ОТНОШЕНИЯ К ОНКОЛОГИЧЕКИМ БОЛЬНЫМ КАК К БЕЗНАДЕЖНЫМ.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6858000" y="3643313"/>
          <a:ext cx="1571625" cy="250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Image" r:id="rId3" imgW="2946032" imgH="5803175" progId="">
                  <p:embed/>
                </p:oleObj>
              </mc:Choice>
              <mc:Fallback>
                <p:oleObj name="Image" r:id="rId3" imgW="2946032" imgH="5803175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643313"/>
                        <a:ext cx="1571625" cy="250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3" descr="C:\Documents and Settings\Пользователь\Рабочий стол\Глава в книгу Шефа\Безимени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3643313"/>
            <a:ext cx="3214688" cy="2486025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3643313"/>
            <a:ext cx="29130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БЛАГОДАРЮ ЗА ВНИМАНИЕ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11188" y="1700213"/>
            <a:ext cx="8208962" cy="108585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14438" y="1928813"/>
            <a:ext cx="1042987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43250" y="2928938"/>
            <a:ext cx="1042988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28813" y="3143250"/>
            <a:ext cx="1042987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71750" y="2357438"/>
            <a:ext cx="1042988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3375" y="3786188"/>
            <a:ext cx="1042988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7688" y="2071688"/>
            <a:ext cx="1042987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57875" y="2714625"/>
            <a:ext cx="1042988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1" name="Управляющая кнопка: справка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29125" y="2928938"/>
            <a:ext cx="1042988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2" name="Управляющая кнопка: справка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43563" y="4286250"/>
            <a:ext cx="1042987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3" name="Управляющая кнопка: справка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43063" y="4572000"/>
            <a:ext cx="1042987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00375" y="4143375"/>
            <a:ext cx="1042988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86375" y="2428875"/>
            <a:ext cx="1042988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6313" y="4500563"/>
            <a:ext cx="1042987" cy="1042987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7" name="Управляющая кнопка: справка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29438" y="2143125"/>
            <a:ext cx="1042987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  <p:sp>
        <p:nvSpPr>
          <p:cNvPr id="18" name="Управляющая кнопка: справка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43688" y="3714750"/>
            <a:ext cx="1042987" cy="1042988"/>
          </a:xfrm>
          <a:prstGeom prst="actionButtonHelp">
            <a:avLst/>
          </a:prstGeom>
          <a:solidFill>
            <a:schemeClr val="accent1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Image 3" descr="header_others_568_115NEU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14375"/>
            <a:ext cx="878522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Espace réservé du contenu 2"/>
          <p:cNvSpPr>
            <a:spLocks noGrp="1"/>
          </p:cNvSpPr>
          <p:nvPr>
            <p:ph idx="1"/>
          </p:nvPr>
        </p:nvSpPr>
        <p:spPr>
          <a:xfrm>
            <a:off x="3214688" y="2571750"/>
            <a:ext cx="5748337" cy="3751263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400" smtClean="0">
                <a:ea typeface="ＭＳ Ｐゴシック"/>
                <a:cs typeface="Arial" pitchFamily="34" charset="0"/>
              </a:rPr>
              <a:t>Порт(порт система)</a:t>
            </a:r>
            <a:r>
              <a:rPr lang="en-US" sz="2400" smtClean="0">
                <a:ea typeface="ＭＳ Ｐゴシック"/>
                <a:cs typeface="Arial" pitchFamily="34" charset="0"/>
              </a:rPr>
              <a:t> </a:t>
            </a:r>
            <a:r>
              <a:rPr lang="ru-RU" sz="2400" smtClean="0">
                <a:ea typeface="ＭＳ Ｐゴシック"/>
                <a:cs typeface="Arial" pitchFamily="34" charset="0"/>
              </a:rPr>
              <a:t>- полностью имплантируемая система, представляющая собой ЦВК, соединенный с небольшим металлическим или пластиковым резервуаром с мембраной, которые скрыты под кожей.</a:t>
            </a:r>
          </a:p>
          <a:p>
            <a:pPr marL="0" indent="0"/>
            <a:endParaRPr lang="fr-FR" smtClean="0">
              <a:ea typeface="ＭＳ Ｐゴシック"/>
              <a:cs typeface="Arial" pitchFamily="34" charset="0"/>
            </a:endParaRPr>
          </a:p>
        </p:txBody>
      </p:sp>
      <p:pic>
        <p:nvPicPr>
          <p:cNvPr id="8197" name="Picture 28" descr="coupe accès nouvelle connexion sans fo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500313"/>
            <a:ext cx="21431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ea typeface="Arial" charset="0"/>
                <a:cs typeface="Arial"/>
              </a:rPr>
              <a:t>Разновидности порт систем.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ru-RU" sz="2400" b="1" smtClean="0"/>
              <a:t>    В зависимости от вида доступа, места постановки катетера и типа катетера существуют следующие разновидности порт систем:</a:t>
            </a:r>
          </a:p>
          <a:p>
            <a:pPr>
              <a:buClr>
                <a:schemeClr val="accent2"/>
              </a:buClr>
              <a:buFontTx/>
              <a:buChar char="•"/>
            </a:pPr>
            <a:endParaRPr lang="ru-RU" sz="2400" b="1" smtClean="0">
              <a:solidFill>
                <a:schemeClr val="accent2"/>
              </a:solidFill>
            </a:endParaRP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>
                <a:solidFill>
                  <a:schemeClr val="accent2"/>
                </a:solidFill>
              </a:rPr>
              <a:t> </a:t>
            </a:r>
            <a:r>
              <a:rPr lang="ru-RU" sz="2400" b="1" smtClean="0"/>
              <a:t>Венозный </a:t>
            </a:r>
            <a:r>
              <a:rPr lang="en-GB" sz="2400" b="1" smtClean="0"/>
              <a:t>		</a:t>
            </a:r>
            <a:r>
              <a:rPr lang="ru-RU" sz="2400" b="1" smtClean="0"/>
              <a:t>                          </a:t>
            </a:r>
            <a:r>
              <a:rPr lang="en-GB" sz="2400" b="1" smtClean="0"/>
              <a:t>90%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Артериальный </a:t>
            </a:r>
            <a:r>
              <a:rPr lang="en-GB" sz="2400" b="1" smtClean="0"/>
              <a:t>		</a:t>
            </a:r>
            <a:r>
              <a:rPr lang="ru-RU" sz="2400" b="1" smtClean="0"/>
              <a:t>              </a:t>
            </a:r>
            <a:r>
              <a:rPr lang="en-GB" sz="2400" b="1" smtClean="0"/>
              <a:t> 5%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Перитонеальный</a:t>
            </a:r>
            <a:r>
              <a:rPr lang="en-US" sz="2400" b="1" smtClean="0"/>
              <a:t>/ </a:t>
            </a:r>
            <a:r>
              <a:rPr lang="ru-RU" sz="2400" b="1" smtClean="0"/>
              <a:t>плевральный</a:t>
            </a:r>
            <a:endParaRPr lang="en-GB" sz="2400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Эпидуральный доступ</a:t>
            </a:r>
            <a:r>
              <a:rPr lang="en-GB" sz="2400" b="1" smtClean="0">
                <a:solidFill>
                  <a:schemeClr val="accent2"/>
                </a:solidFill>
              </a:rPr>
              <a:t>	</a:t>
            </a:r>
            <a:r>
              <a:rPr lang="ru-RU" sz="2400" b="1" smtClean="0">
                <a:solidFill>
                  <a:schemeClr val="accent2"/>
                </a:solidFill>
              </a:rPr>
              <a:t>                </a:t>
            </a:r>
            <a:r>
              <a:rPr lang="ru-RU" sz="2400" b="1" smtClean="0"/>
              <a:t>5%</a:t>
            </a:r>
            <a:r>
              <a:rPr lang="en-GB" sz="2400" b="1" smtClean="0">
                <a:solidFill>
                  <a:schemeClr val="accent2"/>
                </a:solidFill>
              </a:rPr>
              <a:t>	 </a:t>
            </a:r>
          </a:p>
          <a:p>
            <a:pPr>
              <a:buClr>
                <a:schemeClr val="accent2"/>
              </a:buClr>
            </a:pPr>
            <a:endParaRPr lang="en-GB" sz="24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ea typeface="Arial" charset="0"/>
                <a:cs typeface="Arial"/>
              </a:rPr>
              <a:t>Для чего используются порт системы.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7389812" cy="2657475"/>
          </a:xfrm>
        </p:spPr>
        <p:txBody>
          <a:bodyPr/>
          <a:lstStyle/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>
                <a:solidFill>
                  <a:schemeClr val="accent2"/>
                </a:solidFill>
              </a:rPr>
              <a:t> </a:t>
            </a:r>
            <a:r>
              <a:rPr lang="ru-RU" sz="2400" b="1" smtClean="0"/>
              <a:t>Химиотерапия</a:t>
            </a:r>
            <a:endParaRPr lang="en-GB" sz="2400" b="1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Антибиотикотерапия</a:t>
            </a:r>
            <a:endParaRPr lang="en-GB" sz="2400" b="1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Длительное парентеральное питание</a:t>
            </a:r>
            <a:endParaRPr lang="en-GB" sz="2400" b="1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Неоднократные переливания крови и забор образцов крови для анализа</a:t>
            </a:r>
            <a:endParaRPr lang="en-GB" sz="2400" b="1" smtClean="0"/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en-GB" sz="2400" b="1" smtClean="0"/>
              <a:t> </a:t>
            </a:r>
            <a:r>
              <a:rPr lang="ru-RU" sz="2400" b="1" smtClean="0"/>
              <a:t>Терапия хронической боли</a:t>
            </a:r>
          </a:p>
          <a:p>
            <a:pPr>
              <a:buClr>
                <a:schemeClr val="accent2"/>
              </a:buClr>
              <a:buFontTx/>
              <a:buChar char="•"/>
            </a:pPr>
            <a:endParaRPr lang="en-GB" sz="2400" b="1" smtClean="0"/>
          </a:p>
          <a:p>
            <a:pPr>
              <a:buClr>
                <a:schemeClr val="accent2"/>
              </a:buClr>
              <a:buFontTx/>
              <a:buChar char="•"/>
            </a:pPr>
            <a:endParaRPr lang="en-GB" sz="2400" smtClean="0">
              <a:solidFill>
                <a:schemeClr val="accent2"/>
              </a:solidFill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572125" y="3714750"/>
          <a:ext cx="2868613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3" imgW="6177008" imgH="5064956" progId="">
                  <p:embed/>
                </p:oleObj>
              </mc:Choice>
              <mc:Fallback>
                <p:oleObj r:id="rId3" imgW="6177008" imgH="506495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3714750"/>
                        <a:ext cx="2868613" cy="2352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08962" cy="706438"/>
          </a:xfrm>
          <a:extLst>
            <a:ext uri="{FAA26D3D-D897-4be2-8F04-BA451C77F1D7}"/>
          </a:extLst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ea typeface="Arial" charset="0"/>
                <a:cs typeface="Arial"/>
              </a:rPr>
              <a:t>Венозный доступ:</a:t>
            </a:r>
            <a:endParaRPr lang="fr-FR" sz="3200" dirty="0"/>
          </a:p>
        </p:txBody>
      </p:sp>
      <p:sp>
        <p:nvSpPr>
          <p:cNvPr id="2053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208963" cy="2228850"/>
          </a:xfrm>
        </p:spPr>
        <p:txBody>
          <a:bodyPr/>
          <a:lstStyle/>
          <a:p>
            <a:pPr algn="ctr"/>
            <a:r>
              <a:rPr lang="en-US" altLang="fr-FR" sz="2400" smtClean="0">
                <a:ea typeface="ＭＳ Ｐゴシック"/>
                <a:cs typeface="Arial" pitchFamily="34" charset="0"/>
              </a:rPr>
              <a:t>“</a:t>
            </a:r>
            <a:r>
              <a:rPr lang="ru-RU" altLang="ja-JP" sz="2400" smtClean="0">
                <a:ea typeface="ＭＳ Ｐゴシック"/>
                <a:cs typeface="Arial" pitchFamily="34" charset="0"/>
              </a:rPr>
              <a:t>Традиционно</a:t>
            </a:r>
            <a:r>
              <a:rPr lang="en-US" altLang="ja-JP" sz="2400" smtClean="0">
                <a:ea typeface="ＭＳ Ｐゴシック"/>
                <a:cs typeface="Arial" pitchFamily="34" charset="0"/>
              </a:rPr>
              <a:t>, </a:t>
            </a:r>
            <a:r>
              <a:rPr lang="ru-RU" altLang="ja-JP" sz="2400" smtClean="0">
                <a:ea typeface="ＭＳ Ｐゴシック"/>
                <a:cs typeface="Arial" pitchFamily="34" charset="0"/>
              </a:rPr>
              <a:t>клиницисты имели концепцию, что периферические вены должны использоваться до тех пор, пока не будут окончательно повреждены</a:t>
            </a:r>
            <a:r>
              <a:rPr lang="en-US" altLang="ja-JP" sz="2400" smtClean="0">
                <a:ea typeface="ＭＳ Ｐゴシック"/>
                <a:cs typeface="Arial" pitchFamily="34" charset="0"/>
              </a:rPr>
              <a:t>, </a:t>
            </a:r>
            <a:r>
              <a:rPr lang="ru-RU" altLang="ja-JP" sz="2400" smtClean="0">
                <a:ea typeface="ＭＳ Ｐゴシック"/>
                <a:cs typeface="Arial" pitchFamily="34" charset="0"/>
              </a:rPr>
              <a:t>даже несмотря на множественные болезненные венепункции и длительные тромбофлебиты</a:t>
            </a:r>
            <a:r>
              <a:rPr lang="en-US" altLang="fr-FR" sz="2400" smtClean="0">
                <a:ea typeface="ＭＳ Ｐゴシック"/>
                <a:cs typeface="Arial" pitchFamily="34" charset="0"/>
              </a:rPr>
              <a:t>”</a:t>
            </a:r>
            <a:endParaRPr lang="en-US" altLang="ja-JP" sz="2400" smtClean="0">
              <a:ea typeface="ＭＳ Ｐゴシック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1400" baseline="-25000" smtClean="0">
                <a:solidFill>
                  <a:srgbClr val="7F7F7F"/>
                </a:solidFill>
                <a:latin typeface="Tahoma" pitchFamily="34" charset="0"/>
                <a:ea typeface="ＭＳ Ｐゴシック"/>
                <a:cs typeface="Arial" pitchFamily="34" charset="0"/>
              </a:rPr>
              <a:t>Ryder, M., Peripherally Inserted Central Venous Catheters. Nursing Clinics of North America, 28(4), 937-971</a:t>
            </a:r>
          </a:p>
          <a:p>
            <a:endParaRPr lang="ru-RU" smtClean="0">
              <a:ea typeface="ＭＳ Ｐゴシック"/>
              <a:cs typeface="Arial" pitchFamily="34" charset="0"/>
            </a:endParaRPr>
          </a:p>
        </p:txBody>
      </p:sp>
      <p:graphicFrame>
        <p:nvGraphicFramePr>
          <p:cNvPr id="2050" name="Объект 4"/>
          <p:cNvGraphicFramePr>
            <a:graphicFrameLocks noChangeAspect="1"/>
          </p:cNvGraphicFramePr>
          <p:nvPr/>
        </p:nvGraphicFramePr>
        <p:xfrm>
          <a:off x="357188" y="3500438"/>
          <a:ext cx="2717800" cy="271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окумент" r:id="rId4" imgW="2044625" imgH="2044625" progId="Word.Document.12">
                  <p:embed/>
                </p:oleObj>
              </mc:Choice>
              <mc:Fallback>
                <p:oleObj name="Документ" r:id="rId4" imgW="2044625" imgH="2044625" progId="Word.Document.12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3500438"/>
                        <a:ext cx="2717800" cy="271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Объект 6"/>
          <p:cNvGraphicFramePr>
            <a:graphicFrameLocks noChangeAspect="1"/>
          </p:cNvGraphicFramePr>
          <p:nvPr/>
        </p:nvGraphicFramePr>
        <p:xfrm>
          <a:off x="3286125" y="3500438"/>
          <a:ext cx="5259388" cy="261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7" imgW="3314578" imgH="1650939" progId="Word.Document.12">
                  <p:embed/>
                </p:oleObj>
              </mc:Choice>
              <mc:Fallback>
                <p:oleObj name="Document" r:id="rId7" imgW="3314578" imgH="1650939" progId="Word.Document.12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3500438"/>
                        <a:ext cx="5259388" cy="261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77874"/>
            <a:ext cx="8208962" cy="1365242"/>
          </a:xfrm>
          <a:extLst>
            <a:ext uri="{FAA26D3D-D897-4be2-8F04-BA451C77F1D7}"/>
          </a:extLst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/>
                <a:cs typeface="Calibri"/>
              </a:rPr>
              <a:t>Частота успешных венепункций в зависимости от количества проведенных курсов </a:t>
            </a:r>
            <a:r>
              <a:rPr lang="ru-RU" sz="3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/>
                <a:cs typeface="Calibri"/>
              </a:rPr>
              <a:t>химиотерпии</a:t>
            </a: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/>
                <a:cs typeface="Calibri"/>
              </a:rPr>
              <a:t>.</a:t>
            </a:r>
            <a:endParaRPr lang="ru-RU" sz="32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alibri"/>
              <a:cs typeface="Calibri"/>
            </a:endParaRPr>
          </a:p>
        </p:txBody>
      </p:sp>
      <p:graphicFrame>
        <p:nvGraphicFramePr>
          <p:cNvPr id="3074" name="Object 8"/>
          <p:cNvGraphicFramePr>
            <a:graphicFrameLocks noGrp="1"/>
          </p:cNvGraphicFramePr>
          <p:nvPr>
            <p:ph idx="1"/>
          </p:nvPr>
        </p:nvGraphicFramePr>
        <p:xfrm>
          <a:off x="500063" y="2214563"/>
          <a:ext cx="8208962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hart" r:id="rId3" imgW="11509341" imgH="6156559" progId="MSGraph.Chart.8">
                  <p:embed/>
                </p:oleObj>
              </mc:Choice>
              <mc:Fallback>
                <p:oleObj name="Chart" r:id="rId3" imgW="11509341" imgH="6156559" progId="MSGraph.Chart.8">
                  <p:embed/>
                  <p:pic>
                    <p:nvPicPr>
                      <p:cNvPr id="0" name="Object 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214563"/>
                        <a:ext cx="8208962" cy="3714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Прямоугольник 5"/>
          <p:cNvSpPr>
            <a:spLocks noChangeArrowheads="1"/>
          </p:cNvSpPr>
          <p:nvPr/>
        </p:nvSpPr>
        <p:spPr bwMode="auto">
          <a:xfrm>
            <a:off x="1071563" y="6000750"/>
            <a:ext cx="6500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688"/>
            <a:r>
              <a:rPr lang="en-US">
                <a:latin typeface="Arial Bold"/>
                <a:sym typeface="Arial Bold"/>
              </a:rPr>
              <a:t>V.Minville, A.Pianezza, S.Gabardis, 2005,  EJA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86742" cy="706438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Преимущества </a:t>
            </a:r>
            <a:r>
              <a:rPr lang="ru-RU" sz="3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порт-систем</a:t>
            </a:r>
            <a:endParaRPr lang="ru-RU" sz="3200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208963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Обеспечивают многократное введение токсичных препаратов в высоких концентрациях. (pH раствора &lt;5 и &gt;9, осмолярностью свыше 600 осмоль/л, а также парентеральное питание с содержанием глюкозы ≥ 10% или аминокислот ≥ 5%).</a:t>
            </a:r>
            <a:endParaRPr lang="en-US" sz="2400" smtClean="0">
              <a:ea typeface="ＭＳ Ｐゴシック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Снижают веноразрушающее действие противоопухолевых препаратов, сохраняя периферические вены верхних конечностей.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  <a:sym typeface="Wingdings" pitchFamily="2" charset="2"/>
              </a:rPr>
              <a:t>Вызывают меньше осложнений по сравнению с классическими катетерами, использование которых</a:t>
            </a:r>
            <a:r>
              <a:rPr lang="ru-RU" sz="2400" smtClean="0">
                <a:ea typeface="ＭＳ Ｐゴシック"/>
                <a:cs typeface="Arial" pitchFamily="34" charset="0"/>
              </a:rPr>
              <a:t> ограничено во времени, требует тщательного медицинского ухода, а главное требует множество повторных пункций вен.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Порт имеет длительный (несколько лет)  рабочий ресурс при правильной эксплуатации.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Технически несложная хирургическая имплантация под местной анестезией (около 15-20 мин)</a:t>
            </a:r>
          </a:p>
          <a:p>
            <a:pPr eaLnBrk="1" hangingPunct="1">
              <a:lnSpc>
                <a:spcPct val="80000"/>
              </a:lnSpc>
            </a:pPr>
            <a:endParaRPr lang="en-GB" sz="2000" smtClean="0">
              <a:ea typeface="ＭＳ Ｐゴシック"/>
              <a:cs typeface="Arial" pitchFamily="34" charset="0"/>
              <a:sym typeface="Wingdings" pitchFamily="2" charset="2"/>
            </a:endParaRPr>
          </a:p>
          <a:p>
            <a:endParaRPr lang="ru-RU" smtClean="0">
              <a:ea typeface="ＭＳ Ｐゴシック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857250"/>
            <a:ext cx="8208963" cy="5429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Мембрана порта легко и быстро пунктируется специальной иглой, чем обеспечивается надежный центральный венозный доступ при неотложных состояниях.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Простота и удобство использования дают возможность выполнять инъекции медицинским сестрам и даже пациенту после получения необходимого инструктажа.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При наличии порт-системы сложная и опасная катетеризация центральных вен сводится к банальной подкожной инъекции.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Порт полностью имплантируется под кожу не вызывая косметических дефектов (эстетичность, водные процедуры, частная жизнь). </a:t>
            </a:r>
            <a:endParaRPr lang="en-US" sz="2400" smtClean="0">
              <a:ea typeface="ＭＳ Ｐゴシック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ea typeface="ＭＳ Ｐゴシック"/>
                <a:cs typeface="Arial" pitchFamily="34" charset="0"/>
              </a:rPr>
              <a:t>Формирует психологический комфорт для большинства пациентов, поскольку устраняет боязнь частых и болезненных инъекций.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08962" cy="706438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Проблемы, препятствующие </a:t>
            </a:r>
            <a:b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</a:br>
            <a:r>
              <a:rPr lang="ru-RU" sz="3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rial"/>
              </a:rPr>
              <a:t>широкому применению порт систем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208963" cy="2514600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smtClean="0"/>
              <a:t>Низкая осведомленность врачей и медицинских сестер вне стен специализированных стационаров и амбулаторий.</a:t>
            </a:r>
          </a:p>
          <a:p>
            <a:pPr>
              <a:buFontTx/>
              <a:buChar char="•"/>
            </a:pPr>
            <a:r>
              <a:rPr lang="ru-RU" smtClean="0"/>
              <a:t>Незнание правил и техники ухода и постановки инъекций в порт систему.</a:t>
            </a:r>
          </a:p>
          <a:p>
            <a:pPr>
              <a:buFontTx/>
              <a:buChar char="•"/>
            </a:pPr>
            <a:r>
              <a:rPr lang="ru-RU" smtClean="0"/>
              <a:t>Отсутствие в амбулаторных и поликлинических учреждениях обученных специалистов (врачей и медицинских сестер) которые могут обеспечить качественный уход и использование порт системы. </a:t>
            </a:r>
          </a:p>
          <a:p>
            <a:pPr>
              <a:buFontTx/>
              <a:buChar char="•"/>
            </a:pPr>
            <a:r>
              <a:rPr lang="ru-RU" smtClean="0"/>
              <a:t>Отсутствие полноценной системы паллиативной помощи больным с онкологической патологией на госпитальном и после госпитальном этапе оказания помощи</a:t>
            </a:r>
          </a:p>
        </p:txBody>
      </p:sp>
      <p:pic>
        <p:nvPicPr>
          <p:cNvPr id="12292" name="Picture 8" descr="Задумчивый доктор в синей форме - Стоковое фото Dmytro Konst…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3571875"/>
            <a:ext cx="26431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3643313" y="6072188"/>
            <a:ext cx="328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Что же с этим делать???</a:t>
            </a:r>
          </a:p>
        </p:txBody>
      </p:sp>
      <p:pic>
        <p:nvPicPr>
          <p:cNvPr id="12294" name="Picture 2" descr="Title NursingGuideline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571875"/>
            <a:ext cx="47863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5C39B"/>
      </a:dk2>
      <a:lt2>
        <a:srgbClr val="05CDB3"/>
      </a:lt2>
      <a:accent1>
        <a:srgbClr val="99E1CD"/>
      </a:accent1>
      <a:accent2>
        <a:srgbClr val="BEBEBE"/>
      </a:accent2>
      <a:accent3>
        <a:srgbClr val="FFFFFF"/>
      </a:accent3>
      <a:accent4>
        <a:srgbClr val="000000"/>
      </a:accent4>
      <a:accent5>
        <a:srgbClr val="CAEEE3"/>
      </a:accent5>
      <a:accent6>
        <a:srgbClr val="ACACAC"/>
      </a:accent6>
      <a:hlink>
        <a:srgbClr val="00B482"/>
      </a:hlink>
      <a:folHlink>
        <a:srgbClr val="66D2B4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72000" rIns="0" bIns="72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72000" rIns="0" bIns="72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BA99B"/>
        </a:dk2>
        <a:lt2>
          <a:srgbClr val="05CDB3"/>
        </a:lt2>
        <a:accent1>
          <a:srgbClr val="97D9C9"/>
        </a:accent1>
        <a:accent2>
          <a:srgbClr val="D4F0EE"/>
        </a:accent2>
        <a:accent3>
          <a:srgbClr val="FFFFFF"/>
        </a:accent3>
        <a:accent4>
          <a:srgbClr val="000000"/>
        </a:accent4>
        <a:accent5>
          <a:srgbClr val="C9E9E1"/>
        </a:accent5>
        <a:accent6>
          <a:srgbClr val="C0D9D8"/>
        </a:accent6>
        <a:hlink>
          <a:srgbClr val="008375"/>
        </a:hlink>
        <a:folHlink>
          <a:srgbClr val="4BA9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5C39B"/>
        </a:dk2>
        <a:lt2>
          <a:srgbClr val="05CDB3"/>
        </a:lt2>
        <a:accent1>
          <a:srgbClr val="99E1CD"/>
        </a:accent1>
        <a:accent2>
          <a:srgbClr val="BEBEBE"/>
        </a:accent2>
        <a:accent3>
          <a:srgbClr val="FFFFFF"/>
        </a:accent3>
        <a:accent4>
          <a:srgbClr val="000000"/>
        </a:accent4>
        <a:accent5>
          <a:srgbClr val="CAEEE3"/>
        </a:accent5>
        <a:accent6>
          <a:srgbClr val="ACACAC"/>
        </a:accent6>
        <a:hlink>
          <a:srgbClr val="00B482"/>
        </a:hlink>
        <a:folHlink>
          <a:srgbClr val="66D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Standarddesign 2">
    <a:dk1>
      <a:srgbClr val="000000"/>
    </a:dk1>
    <a:lt1>
      <a:srgbClr val="FFFFFF"/>
    </a:lt1>
    <a:dk2>
      <a:srgbClr val="05C39B"/>
    </a:dk2>
    <a:lt2>
      <a:srgbClr val="05CDB3"/>
    </a:lt2>
    <a:accent1>
      <a:srgbClr val="99E1CD"/>
    </a:accent1>
    <a:accent2>
      <a:srgbClr val="BEBEBE"/>
    </a:accent2>
    <a:accent3>
      <a:srgbClr val="FFFFFF"/>
    </a:accent3>
    <a:accent4>
      <a:srgbClr val="000000"/>
    </a:accent4>
    <a:accent5>
      <a:srgbClr val="CAEEE3"/>
    </a:accent5>
    <a:accent6>
      <a:srgbClr val="ACACAC"/>
    </a:accent6>
    <a:hlink>
      <a:srgbClr val="00B482"/>
    </a:hlink>
    <a:folHlink>
      <a:srgbClr val="66D2B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492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Standarddesign</vt:lpstr>
      <vt:lpstr>Документ</vt:lpstr>
      <vt:lpstr>Document</vt:lpstr>
      <vt:lpstr>Chart</vt:lpstr>
      <vt:lpstr>Image</vt:lpstr>
      <vt:lpstr>Имплантируемые порт системы:  проблемы и решения.</vt:lpstr>
      <vt:lpstr>Презентация PowerPoint</vt:lpstr>
      <vt:lpstr>Разновидности порт систем.</vt:lpstr>
      <vt:lpstr>Для чего используются порт системы.</vt:lpstr>
      <vt:lpstr>Венозный доступ:</vt:lpstr>
      <vt:lpstr>Частота успешных венепункций в зависимости от количества проведенных курсов химиотерпии.</vt:lpstr>
      <vt:lpstr>Преимущества порт-систем</vt:lpstr>
      <vt:lpstr>Презентация PowerPoint</vt:lpstr>
      <vt:lpstr>Проблемы, препятствующие  широкому применению порт систем</vt:lpstr>
      <vt:lpstr>Решения</vt:lpstr>
      <vt:lpstr>БЛАГОДАРЮ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Имплантируемые порт системы: проблемы и решения.</dc:title>
  <dc:creator>HANDMADE</dc:creator>
  <cp:lastModifiedBy>Doomer</cp:lastModifiedBy>
  <cp:revision>17</cp:revision>
  <dcterms:created xsi:type="dcterms:W3CDTF">2014-10-20T17:15:40Z</dcterms:created>
  <dcterms:modified xsi:type="dcterms:W3CDTF">2014-11-12T17:20:49Z</dcterms:modified>
</cp:coreProperties>
</file>