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7" r:id="rId2"/>
    <p:sldId id="275" r:id="rId3"/>
    <p:sldId id="286" r:id="rId4"/>
    <p:sldId id="278" r:id="rId5"/>
    <p:sldId id="280" r:id="rId6"/>
    <p:sldId id="264" r:id="rId7"/>
    <p:sldId id="292" r:id="rId8"/>
    <p:sldId id="294" r:id="rId9"/>
    <p:sldId id="301" r:id="rId10"/>
    <p:sldId id="283" r:id="rId11"/>
    <p:sldId id="279" r:id="rId12"/>
    <p:sldId id="284" r:id="rId13"/>
    <p:sldId id="268" r:id="rId14"/>
    <p:sldId id="269" r:id="rId15"/>
    <p:sldId id="270" r:id="rId16"/>
    <p:sldId id="271" r:id="rId17"/>
    <p:sldId id="288" r:id="rId18"/>
    <p:sldId id="289" r:id="rId19"/>
    <p:sldId id="298" r:id="rId20"/>
    <p:sldId id="299" r:id="rId21"/>
    <p:sldId id="291" r:id="rId22"/>
    <p:sldId id="302" r:id="rId23"/>
    <p:sldId id="304" r:id="rId24"/>
    <p:sldId id="295" r:id="rId25"/>
    <p:sldId id="29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91E9A4-B640-47C4-9B5C-274232AE5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228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595D86-51E8-4D8A-AC31-33BC0D40D720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2765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939B848-7794-4291-A4AE-9859A90370C7}" type="slidenum">
              <a:rPr lang="ru-RU" sz="1200">
                <a:latin typeface="Calibri" pitchFamily="34" charset="0"/>
              </a:rPr>
              <a:pPr algn="r" eaLnBrk="1" hangingPunct="1"/>
              <a:t>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91E9A4-B640-47C4-9B5C-274232AE556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80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3BE59F-F0BD-4D06-A338-B6CCBC2C27E0}" type="slidenum">
              <a:rPr lang="ru-RU" smtClean="0"/>
              <a:pPr eaLnBrk="1" hangingPunct="1"/>
              <a:t>13</a:t>
            </a:fld>
            <a:endParaRPr lang="ru-RU" smtClean="0"/>
          </a:p>
        </p:txBody>
      </p:sp>
      <p:sp>
        <p:nvSpPr>
          <p:cNvPr id="2867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dirty="0" smtClean="0"/>
              <a:t>Обмен опытом региональных ассоциаций, специализированных секций РАМС на </a:t>
            </a:r>
            <a:r>
              <a:rPr lang="ru-RU" dirty="0" err="1" smtClean="0"/>
              <a:t>вэб</a:t>
            </a:r>
            <a:r>
              <a:rPr lang="ru-RU" dirty="0" smtClean="0"/>
              <a:t>-сайте и форуме.</a:t>
            </a:r>
          </a:p>
        </p:txBody>
      </p:sp>
      <p:sp>
        <p:nvSpPr>
          <p:cNvPr id="2867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3D2721F-B883-468A-88A4-7AC960ECF8C4}" type="slidenum">
              <a:rPr lang="ru-RU" sz="1200">
                <a:latin typeface="Calibri" pitchFamily="34" charset="0"/>
              </a:rPr>
              <a:pPr algn="r" eaLnBrk="1" hangingPunct="1"/>
              <a:t>13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96158-DAE4-4605-8433-D7545B7A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07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E093F-410A-42F9-8CE8-D3B880D2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45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60EFE-24A0-4118-8EE7-9D6EE491F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97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66F89-1072-4027-BDA6-DA2C765A6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10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5847C-9FF6-4DAC-A1D3-F21D3C6B8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5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91FAC-D2C6-46A3-8B4B-B3EA74DAA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14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0EB86-7F6B-44DC-B0B9-56FB37BA3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3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6501A-02E9-4912-910F-0D1894BB7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56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4BDE1-38B3-4060-9AB3-73A2E34CF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25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8CACB-B738-46FE-BF51-334197F26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1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5E85C-E4CF-4B57-A523-43492D8C0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6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81719E7-403C-4F8C-BB55-217D24541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112" y="1905000"/>
            <a:ext cx="8599488" cy="3048000"/>
          </a:xfrm>
        </p:spPr>
        <p:txBody>
          <a:bodyPr/>
          <a:lstStyle/>
          <a:p>
            <a:pPr eaLnBrk="1" hangingPunct="1"/>
            <a:r>
              <a:rPr lang="ru-RU" sz="3400" b="1" dirty="0" smtClean="0">
                <a:solidFill>
                  <a:schemeClr val="accent2"/>
                </a:solidFill>
              </a:rPr>
              <a:t>Роль специализированной секции </a:t>
            </a:r>
            <a:r>
              <a:rPr lang="ru-RU" sz="3400" b="1" dirty="0">
                <a:solidFill>
                  <a:schemeClr val="accent2"/>
                </a:solidFill>
              </a:rPr>
              <a:t>А</a:t>
            </a:r>
            <a:r>
              <a:rPr lang="ru-RU" sz="3400" b="1" dirty="0" smtClean="0">
                <a:solidFill>
                  <a:schemeClr val="accent2"/>
                </a:solidFill>
              </a:rPr>
              <a:t>ссоциации </a:t>
            </a:r>
            <a:r>
              <a:rPr lang="ru-RU" sz="3400" b="1" dirty="0" smtClean="0">
                <a:solidFill>
                  <a:schemeClr val="accent2"/>
                </a:solidFill>
              </a:rPr>
              <a:t>медицинских </a:t>
            </a:r>
            <a:r>
              <a:rPr lang="ru-RU" sz="3400" b="1" dirty="0" smtClean="0">
                <a:solidFill>
                  <a:schemeClr val="accent2"/>
                </a:solidFill>
              </a:rPr>
              <a:t>сестер России </a:t>
            </a:r>
            <a:r>
              <a:rPr lang="ru-RU" sz="3400" b="1" dirty="0" smtClean="0">
                <a:solidFill>
                  <a:schemeClr val="accent2"/>
                </a:solidFill>
              </a:rPr>
              <a:t>в развитии сестринского дела в оказании первичной медико-санитарной </a:t>
            </a:r>
            <a:r>
              <a:rPr lang="ru-RU" sz="3400" b="1" dirty="0" smtClean="0">
                <a:solidFill>
                  <a:schemeClr val="accent2"/>
                </a:solidFill>
              </a:rPr>
              <a:t>помощи</a:t>
            </a:r>
            <a:endParaRPr lang="ru-RU" sz="3400" b="1" dirty="0" smtClean="0">
              <a:solidFill>
                <a:schemeClr val="accent2"/>
              </a:solidFill>
            </a:endParaRP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12152" r="53333" b="77586"/>
          <a:stretch>
            <a:fillRect/>
          </a:stretch>
        </p:blipFill>
        <p:spPr bwMode="auto">
          <a:xfrm>
            <a:off x="611188" y="333375"/>
            <a:ext cx="81407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62200" y="5150584"/>
            <a:ext cx="6705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b="1" dirty="0" err="1" smtClean="0">
                <a:solidFill>
                  <a:schemeClr val="accent2">
                    <a:lumMod val="75000"/>
                  </a:schemeClr>
                </a:solidFill>
              </a:rPr>
              <a:t>Л.Ю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500" b="1" dirty="0" err="1" smtClean="0">
                <a:solidFill>
                  <a:schemeClr val="accent2">
                    <a:lumMod val="75000"/>
                  </a:schemeClr>
                </a:solidFill>
              </a:rPr>
              <a:t>Пудовинникова</a:t>
            </a: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</a:p>
          <a:p>
            <a:pPr algn="r"/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</a:rPr>
              <a:t>председатель </a:t>
            </a: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специализированной секции РАМС «Первичное здравоохранение»</a:t>
            </a:r>
            <a:endParaRPr lang="ru-RU" sz="25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45259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/>
              <a:t>Совершенствование развития   информационных технологий, включая  медицинскую электронную документацию, электронную регистратуру, запись через интернет и др</a:t>
            </a:r>
            <a:r>
              <a:rPr lang="ru-RU" sz="3000" dirty="0" smtClean="0"/>
              <a:t>.</a:t>
            </a:r>
            <a:endParaRPr lang="ru-RU" sz="3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/>
              <a:t>Участие в разработке и апробировании показателей качества, которые будут выступать критериями оценки эффективности сестринской </a:t>
            </a:r>
            <a:r>
              <a:rPr lang="ru-RU" sz="3000" dirty="0" smtClean="0"/>
              <a:t>деятельности.</a:t>
            </a:r>
            <a:endParaRPr lang="ru-RU" sz="30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4582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Задачи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/>
            </a:r>
            <a:br>
              <a:rPr lang="ru-RU" sz="3400" b="1" dirty="0" smtClean="0">
                <a:solidFill>
                  <a:schemeClr val="accent2"/>
                </a:solidFill>
              </a:rPr>
            </a:br>
            <a:r>
              <a:rPr lang="ru-RU" sz="3400" b="1" dirty="0" smtClean="0">
                <a:solidFill>
                  <a:schemeClr val="accent2"/>
                </a:solidFill>
              </a:rPr>
              <a:t>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 </a:t>
            </a:r>
          </a:p>
        </p:txBody>
      </p:sp>
      <p:pic>
        <p:nvPicPr>
          <p:cNvPr id="7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15400" cy="4876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2700" dirty="0" smtClean="0"/>
              <a:t>Максимальное </a:t>
            </a:r>
            <a:r>
              <a:rPr lang="ru-RU" sz="2700" dirty="0"/>
              <a:t>приближение условий и содержания обучения к практической действительности, усвоение всего лучшего, что действует </a:t>
            </a:r>
            <a:r>
              <a:rPr lang="ru-RU" sz="2700" dirty="0" smtClean="0"/>
              <a:t>                            в  </a:t>
            </a:r>
            <a:r>
              <a:rPr lang="ru-RU" sz="2700" dirty="0"/>
              <a:t>практическом первичном </a:t>
            </a:r>
            <a:r>
              <a:rPr lang="ru-RU" sz="2700" dirty="0" smtClean="0"/>
              <a:t>здравоохранении.</a:t>
            </a:r>
            <a:endParaRPr lang="ru-RU" sz="27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2700" dirty="0" smtClean="0"/>
              <a:t>Содействие </a:t>
            </a:r>
            <a:r>
              <a:rPr lang="ru-RU" sz="2700" dirty="0"/>
              <a:t>проведению практического обучения </a:t>
            </a:r>
            <a:r>
              <a:rPr lang="ru-RU" sz="2700" dirty="0" smtClean="0"/>
              <a:t>           в </a:t>
            </a:r>
            <a:r>
              <a:rPr lang="ru-RU" sz="2700" dirty="0"/>
              <a:t>условиях </a:t>
            </a:r>
            <a:r>
              <a:rPr lang="ru-RU" sz="2700" dirty="0"/>
              <a:t>ЛПУ</a:t>
            </a:r>
            <a:r>
              <a:rPr lang="ru-RU" sz="2700" dirty="0"/>
              <a:t> имеющих рейтинг «Образовательной состоятельности», </a:t>
            </a:r>
            <a:r>
              <a:rPr lang="ru-RU" sz="2700" dirty="0" smtClean="0"/>
              <a:t>где </a:t>
            </a:r>
            <a:r>
              <a:rPr lang="ru-RU" sz="2700" dirty="0"/>
              <a:t>реализуются передовые технологии сестринского ухода и организации сестринской деятельности.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27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4582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Задачи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/>
            </a:r>
            <a:br>
              <a:rPr lang="ru-RU" sz="3400" b="1" dirty="0" smtClean="0">
                <a:solidFill>
                  <a:schemeClr val="accent2"/>
                </a:solidFill>
              </a:rPr>
            </a:br>
            <a:r>
              <a:rPr lang="ru-RU" sz="3400" b="1" dirty="0" smtClean="0">
                <a:solidFill>
                  <a:schemeClr val="accent2"/>
                </a:solidFill>
              </a:rPr>
              <a:t>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 </a:t>
            </a:r>
          </a:p>
        </p:txBody>
      </p:sp>
      <p:pic>
        <p:nvPicPr>
          <p:cNvPr id="7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0" y="1524000"/>
            <a:ext cx="8903970" cy="5257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2700" dirty="0"/>
              <a:t>Оптимизация  участия сестринского персонала в современных  формах оказания </a:t>
            </a:r>
            <a:r>
              <a:rPr lang="ru-RU" sz="2700" dirty="0" smtClean="0"/>
              <a:t>медико-профилактической </a:t>
            </a:r>
            <a:r>
              <a:rPr lang="ru-RU" sz="2700" dirty="0"/>
              <a:t>помощи: обучение пациентов в школах здоровья, самостоятельный прием, организация стационаров на дому, динамическое наблюдение нетранспортабельных больных и </a:t>
            </a:r>
            <a:r>
              <a:rPr lang="ru-RU" sz="2700" dirty="0" smtClean="0"/>
              <a:t>др. </a:t>
            </a:r>
            <a:endParaRPr lang="ru-RU" sz="27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2700" dirty="0"/>
              <a:t>Осуществление обмена информацией в области сестринского дела в первичном здравоохранения, включая  пространство интернета – активная  работа на форуме </a:t>
            </a:r>
            <a:r>
              <a:rPr lang="ru-RU" sz="2700" dirty="0" smtClean="0"/>
              <a:t>РАМС.</a:t>
            </a:r>
            <a:endParaRPr lang="ru-RU" sz="27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4582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Задачи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/>
            </a:r>
            <a:br>
              <a:rPr lang="ru-RU" sz="3400" b="1" dirty="0" smtClean="0">
                <a:solidFill>
                  <a:schemeClr val="accent2"/>
                </a:solidFill>
              </a:rPr>
            </a:br>
            <a:r>
              <a:rPr lang="ru-RU" sz="3400" b="1" dirty="0" smtClean="0">
                <a:solidFill>
                  <a:schemeClr val="accent2"/>
                </a:solidFill>
              </a:rPr>
              <a:t>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 </a:t>
            </a:r>
          </a:p>
        </p:txBody>
      </p:sp>
      <p:pic>
        <p:nvPicPr>
          <p:cNvPr id="7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228600" y="2689592"/>
            <a:ext cx="8713788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700" dirty="0">
                <a:latin typeface="Calibri" pitchFamily="34" charset="0"/>
              </a:rPr>
              <a:t>http://www.medsestre.ru</a:t>
            </a:r>
            <a:endParaRPr lang="ru-RU" sz="4700" dirty="0">
              <a:latin typeface="Calibri" pitchFamily="34" charset="0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12152" r="53333" b="77586"/>
          <a:stretch>
            <a:fillRect/>
          </a:stretch>
        </p:blipFill>
        <p:spPr bwMode="auto">
          <a:xfrm>
            <a:off x="611188" y="333375"/>
            <a:ext cx="81407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Прямоугольник 2"/>
          <p:cNvSpPr>
            <a:spLocks noChangeArrowheads="1"/>
          </p:cNvSpPr>
          <p:nvPr/>
        </p:nvSpPr>
        <p:spPr bwMode="auto">
          <a:xfrm>
            <a:off x="277812" y="3505200"/>
            <a:ext cx="8713788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700" b="1" dirty="0">
                <a:solidFill>
                  <a:schemeClr val="accent2"/>
                </a:solidFill>
                <a:latin typeface="Calibri" pitchFamily="34" charset="0"/>
              </a:rPr>
              <a:t>http://www.medsestre.ru/forum</a:t>
            </a:r>
            <a:r>
              <a:rPr lang="en-US" sz="4700" dirty="0">
                <a:latin typeface="Calibri" pitchFamily="34" charset="0"/>
              </a:rPr>
              <a:t>/</a:t>
            </a:r>
            <a:endParaRPr lang="ru-RU" sz="47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" t="7945" r="2347" b="4260"/>
          <a:stretch>
            <a:fillRect/>
          </a:stretch>
        </p:blipFill>
        <p:spPr bwMode="auto">
          <a:xfrm>
            <a:off x="91440" y="228600"/>
            <a:ext cx="894397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" t="11746" r="2042" b="13992"/>
          <a:stretch>
            <a:fillRect/>
          </a:stretch>
        </p:blipFill>
        <p:spPr bwMode="auto">
          <a:xfrm>
            <a:off x="15240" y="152400"/>
            <a:ext cx="90678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79"/>
          <a:stretch>
            <a:fillRect/>
          </a:stretch>
        </p:blipFill>
        <p:spPr bwMode="auto">
          <a:xfrm>
            <a:off x="1" y="914400"/>
            <a:ext cx="914399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493837"/>
            <a:ext cx="8839200" cy="49831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/>
              <a:t>Каждый специалист  сестринского дела обладает неиспользованным  колоссальным, внутренним потенциалом и для того, чтобы получить удовлетворение от работы  важно высвободить спрятанные </a:t>
            </a:r>
            <a:r>
              <a:rPr lang="ru-RU" sz="3000" dirty="0" smtClean="0"/>
              <a:t>возможности.</a:t>
            </a:r>
            <a:endParaRPr lang="ru-RU" sz="3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/>
              <a:t>В работу секции привлечь активных лидеров сестринского дела первичного </a:t>
            </a:r>
            <a:r>
              <a:rPr lang="ru-RU" sz="3000" dirty="0" smtClean="0"/>
              <a:t>здравоохранения</a:t>
            </a:r>
            <a:r>
              <a:rPr lang="ru-RU" sz="3000" dirty="0"/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3000" dirty="0"/>
          </a:p>
        </p:txBody>
      </p:sp>
      <p:pic>
        <p:nvPicPr>
          <p:cNvPr id="21508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341437"/>
            <a:ext cx="8763000" cy="49069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2900" dirty="0"/>
              <a:t>Важными направлениями в работе считать: создание команды единомышленников, развитие секции «СД</a:t>
            </a:r>
            <a:r>
              <a:rPr lang="ru-RU" sz="2900" dirty="0"/>
              <a:t> в первичном здравоохранении» и достижение эффективных конечных </a:t>
            </a:r>
            <a:r>
              <a:rPr lang="ru-RU" sz="2900" dirty="0" smtClean="0"/>
              <a:t>результатов.</a:t>
            </a:r>
            <a:endParaRPr lang="ru-RU" sz="29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2900" dirty="0"/>
              <a:t>Расширять контакты  среди региональных секций, разъяснять и демонстрировать современные приемы </a:t>
            </a:r>
            <a:r>
              <a:rPr lang="ru-RU" sz="2900" dirty="0" smtClean="0"/>
              <a:t>деятельности, </a:t>
            </a:r>
            <a:r>
              <a:rPr lang="ru-RU" sz="2900" dirty="0"/>
              <a:t>которыми не владеют другие специалисты первичного </a:t>
            </a:r>
            <a:r>
              <a:rPr lang="ru-RU" sz="2900" dirty="0" smtClean="0"/>
              <a:t>звена.</a:t>
            </a:r>
            <a:endParaRPr lang="ru-RU" sz="29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29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pic>
        <p:nvPicPr>
          <p:cNvPr id="7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5410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100" dirty="0"/>
              <a:t>Работать над внедрением и совершенствованием системы непрерывного профессионального образования, в том числе посредством формирования дополнительных образовательных программ, расширения возможностей дистанционного обучения, активации самостоятельной подготовки каждой медицинской сестры первичной медико-санитарной </a:t>
            </a:r>
            <a:r>
              <a:rPr lang="ru-RU" sz="3100" dirty="0" smtClean="0"/>
              <a:t>помощи. </a:t>
            </a:r>
            <a:endParaRPr lang="ru-RU" sz="31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pic>
        <p:nvPicPr>
          <p:cNvPr id="7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880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229600" cy="1143000"/>
          </a:xfrm>
        </p:spPr>
        <p:txBody>
          <a:bodyPr/>
          <a:lstStyle/>
          <a:p>
            <a:pPr algn="r" eaLnBrk="1" hangingPunct="1"/>
            <a:r>
              <a:rPr lang="ru-RU" sz="3300" b="1" dirty="0" smtClean="0">
                <a:solidFill>
                  <a:schemeClr val="accent2"/>
                </a:solidFill>
              </a:rPr>
              <a:t>Целью развития сестринского дела  </a:t>
            </a:r>
            <a:r>
              <a:rPr lang="ru-RU" sz="3300" b="1" dirty="0" smtClean="0">
                <a:solidFill>
                  <a:schemeClr val="accent2"/>
                </a:solidFill>
              </a:rPr>
              <a:t>           в </a:t>
            </a:r>
            <a:r>
              <a:rPr lang="ru-RU" sz="3300" b="1" dirty="0" smtClean="0">
                <a:solidFill>
                  <a:schemeClr val="accent2"/>
                </a:solidFill>
              </a:rPr>
              <a:t>Российской </a:t>
            </a:r>
            <a:r>
              <a:rPr lang="ru-RU" sz="3300" b="1" dirty="0" smtClean="0">
                <a:solidFill>
                  <a:schemeClr val="accent2"/>
                </a:solidFill>
              </a:rPr>
              <a:t>Федерации </a:t>
            </a:r>
            <a:r>
              <a:rPr lang="ru-RU" sz="3300" b="1" dirty="0" smtClean="0">
                <a:solidFill>
                  <a:schemeClr val="accent2"/>
                </a:solidFill>
              </a:rPr>
              <a:t>является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525963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ru-RU" dirty="0" smtClean="0"/>
              <a:t>Повышение качества сестринской помощи за счет рационального использования потенциала сестринского персонала, обеспечивающего повышение качества и продолжительности жизни населения, способствующего удовлетворенности пациентов качеством оказания медицинских услуг, их доступности и экономичности….</a:t>
            </a:r>
          </a:p>
        </p:txBody>
      </p:sp>
      <p:pic>
        <p:nvPicPr>
          <p:cNvPr id="3076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286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30480" y="1600200"/>
            <a:ext cx="8961120" cy="502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dirty="0"/>
              <a:t>Развивать и проявлять  активность обучений  по практическим навыкам в научно-методических  и </a:t>
            </a:r>
            <a:r>
              <a:rPr lang="ru-RU" dirty="0" err="1"/>
              <a:t>симуляционных</a:t>
            </a:r>
            <a:r>
              <a:rPr lang="ru-RU" dirty="0"/>
              <a:t> кабинетах, и на рабочих местах, «Инструктаж», «Кейс – ситуации», где преподаватели медицинские сестры смогут корректировать и контролировать работу сестринского </a:t>
            </a:r>
            <a:r>
              <a:rPr lang="ru-RU" dirty="0" smtClean="0"/>
              <a:t>персонала.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pic>
        <p:nvPicPr>
          <p:cNvPr id="7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880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502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dirty="0"/>
              <a:t>Направлять усилия на развитие и совершенствование качества оказания медицинской помощи, сохранение здоровья </a:t>
            </a:r>
            <a:r>
              <a:rPr lang="ru-RU" dirty="0" smtClean="0"/>
              <a:t>населения, </a:t>
            </a:r>
            <a:r>
              <a:rPr lang="ru-RU" dirty="0"/>
              <a:t>расширение функций медицинской сестры, что в  итоге приведет к переходу на новую модель деятельности сестринского </a:t>
            </a:r>
            <a:r>
              <a:rPr lang="ru-RU" dirty="0" smtClean="0"/>
              <a:t>персонала.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pic>
        <p:nvPicPr>
          <p:cNvPr id="7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152400" y="1828800"/>
            <a:ext cx="8991600" cy="502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400" dirty="0"/>
              <a:t>Повышать уровень профессиональной ответственности специалистов сестринского дела и </a:t>
            </a:r>
            <a:r>
              <a:rPr lang="ru-RU" sz="3400" dirty="0" smtClean="0"/>
              <a:t>расширять спектр </a:t>
            </a:r>
            <a:r>
              <a:rPr lang="ru-RU" sz="3400" dirty="0"/>
              <a:t>сестринских услуг за счет рационального распределения всех участников оказания медицинской </a:t>
            </a:r>
            <a:r>
              <a:rPr lang="ru-RU" sz="3400" dirty="0" smtClean="0"/>
              <a:t>помощи.</a:t>
            </a:r>
            <a:endParaRPr lang="ru-RU" sz="34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34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pic>
        <p:nvPicPr>
          <p:cNvPr id="7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534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029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400" dirty="0" smtClean="0"/>
              <a:t>Практическое </a:t>
            </a:r>
            <a:r>
              <a:rPr lang="ru-RU" sz="3400" dirty="0"/>
              <a:t>продолжение работы специализированных секций в рамках </a:t>
            </a:r>
            <a:r>
              <a:rPr lang="ru-RU" sz="3400" dirty="0" smtClean="0"/>
              <a:t>РАМС </a:t>
            </a:r>
            <a:r>
              <a:rPr lang="ru-RU" sz="3400" dirty="0"/>
              <a:t>создаст возможности  решения приоритетных вопросов сестринского  дела  разных российских регионов и тем самым повысит удовлетворенность населения качеством оказания медицинской помощи специалистами сестринского дела.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34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Выводы</a:t>
            </a:r>
          </a:p>
        </p:txBody>
      </p:sp>
      <p:pic>
        <p:nvPicPr>
          <p:cNvPr id="7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0975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9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4000" dirty="0" smtClean="0"/>
              <a:t>Никакая теория, программа или правительственная политика не могут </a:t>
            </a:r>
            <a:r>
              <a:rPr lang="ru-RU" sz="4000" dirty="0" smtClean="0">
                <a:solidFill>
                  <a:srgbClr val="FF0000"/>
                </a:solidFill>
              </a:rPr>
              <a:t>сделать предприятие успешным</a:t>
            </a:r>
            <a:r>
              <a:rPr lang="ru-RU" sz="4000" dirty="0"/>
              <a:t> </a:t>
            </a:r>
            <a:r>
              <a:rPr lang="ru-RU" sz="4000" dirty="0" smtClean="0"/>
              <a:t>- </a:t>
            </a:r>
            <a:r>
              <a:rPr lang="ru-RU" sz="4000" dirty="0" smtClean="0">
                <a:solidFill>
                  <a:srgbClr val="FF0000"/>
                </a:solidFill>
              </a:rPr>
              <a:t>могут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только люди.</a:t>
            </a:r>
          </a:p>
          <a:p>
            <a:pPr marL="0" indent="0" algn="r" eaLnBrk="1" hangingPunct="1">
              <a:buNone/>
            </a:pPr>
            <a:endParaRPr lang="ru-RU" sz="2000" dirty="0" smtClean="0"/>
          </a:p>
          <a:p>
            <a:pPr marL="0" indent="0" algn="r" eaLnBrk="1" hangingPunct="1">
              <a:buNone/>
            </a:pPr>
            <a:r>
              <a:rPr lang="ru-RU" sz="2500" dirty="0" err="1" smtClean="0"/>
              <a:t>Акио</a:t>
            </a:r>
            <a:r>
              <a:rPr lang="ru-RU" sz="2500" dirty="0" smtClean="0"/>
              <a:t> </a:t>
            </a:r>
            <a:r>
              <a:rPr lang="ru-RU" sz="2500" dirty="0" err="1" smtClean="0"/>
              <a:t>Морита</a:t>
            </a:r>
            <a:endParaRPr lang="ru-RU" sz="2500" dirty="0" smtClean="0"/>
          </a:p>
        </p:txBody>
      </p:sp>
      <p:pic>
        <p:nvPicPr>
          <p:cNvPr id="24580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8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8229600" cy="1143000"/>
          </a:xfrm>
        </p:spPr>
        <p:txBody>
          <a:bodyPr/>
          <a:lstStyle/>
          <a:p>
            <a:pPr marL="0" indent="0" eaLnBrk="1" hangingPunct="1"/>
            <a:r>
              <a:rPr lang="ru-RU" sz="5000" b="1" dirty="0">
                <a:solidFill>
                  <a:schemeClr val="accent2"/>
                </a:solidFill>
              </a:rPr>
              <a:t>Спасибо за </a:t>
            </a:r>
            <a:r>
              <a:rPr lang="ru-RU" sz="5000" b="1" dirty="0" smtClean="0">
                <a:solidFill>
                  <a:schemeClr val="accent2"/>
                </a:solidFill>
              </a:rPr>
              <a:t>внимание!</a:t>
            </a:r>
            <a:endParaRPr lang="ru-RU" sz="5000" b="1" dirty="0">
              <a:solidFill>
                <a:schemeClr val="accent2"/>
              </a:solidFill>
            </a:endParaRPr>
          </a:p>
        </p:txBody>
      </p:sp>
      <p:pic>
        <p:nvPicPr>
          <p:cNvPr id="24580" name="Picture 7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 descr="C:\Users\HP\Pictures\513628_201210030909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966" y="1797050"/>
            <a:ext cx="5966834" cy="460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63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8229600" cy="1143000"/>
          </a:xfrm>
        </p:spPr>
        <p:txBody>
          <a:bodyPr/>
          <a:lstStyle/>
          <a:p>
            <a:pPr eaLnBrk="1" hangingPunct="1"/>
            <a:r>
              <a:rPr lang="ru-RU" sz="5000" b="1" dirty="0" smtClean="0">
                <a:solidFill>
                  <a:schemeClr val="accent2"/>
                </a:solidFill>
              </a:rPr>
              <a:t>Требования времени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93837"/>
            <a:ext cx="8991600" cy="452596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400" dirty="0" smtClean="0"/>
              <a:t>Роль и значение </a:t>
            </a:r>
            <a:r>
              <a:rPr lang="ru-RU" sz="3400" dirty="0" smtClean="0"/>
              <a:t>сестринского персонала </a:t>
            </a:r>
            <a:r>
              <a:rPr lang="ru-RU" sz="3400" dirty="0" smtClean="0"/>
              <a:t>возрастает вместе с развитием </a:t>
            </a:r>
            <a:r>
              <a:rPr lang="ru-RU" sz="3400" dirty="0" smtClean="0"/>
              <a:t>медицины. </a:t>
            </a:r>
            <a:endParaRPr lang="ru-RU" sz="3400" dirty="0" smtClean="0"/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400" dirty="0" smtClean="0"/>
              <a:t>В </a:t>
            </a:r>
            <a:r>
              <a:rPr lang="ru-RU" sz="3400" dirty="0" smtClean="0"/>
              <a:t>настоящее время </a:t>
            </a:r>
            <a:r>
              <a:rPr lang="ru-RU" sz="3400" dirty="0" smtClean="0"/>
              <a:t>сестринский персонал </a:t>
            </a:r>
            <a:r>
              <a:rPr lang="ru-RU" sz="3400" dirty="0" smtClean="0"/>
              <a:t>должен обладать все более сложными медицинскими, педагогическими, психологическими, техническими познаниями и навыками. 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3400" dirty="0" smtClean="0"/>
          </a:p>
        </p:txBody>
      </p:sp>
      <p:pic>
        <p:nvPicPr>
          <p:cNvPr id="4100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sz="4500" b="1" dirty="0">
                <a:solidFill>
                  <a:schemeClr val="accent2"/>
                </a:solidFill>
              </a:rPr>
              <a:t>А</a:t>
            </a:r>
            <a:r>
              <a:rPr lang="ru-RU" sz="4500" b="1" dirty="0" smtClean="0">
                <a:solidFill>
                  <a:schemeClr val="accent2"/>
                </a:solidFill>
              </a:rPr>
              <a:t>ссоциация </a:t>
            </a:r>
            <a:r>
              <a:rPr lang="ru-RU" sz="4500" b="1" dirty="0" smtClean="0">
                <a:solidFill>
                  <a:schemeClr val="accent2"/>
                </a:solidFill>
              </a:rPr>
              <a:t>медицинских </a:t>
            </a:r>
            <a:r>
              <a:rPr lang="ru-RU" sz="4500" b="1" dirty="0" smtClean="0">
                <a:solidFill>
                  <a:schemeClr val="accent2"/>
                </a:solidFill>
              </a:rPr>
              <a:t>сестер России</a:t>
            </a:r>
            <a:endParaRPr lang="ru-RU" sz="4500" b="1" dirty="0" smtClean="0">
              <a:solidFill>
                <a:schemeClr val="accent2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10600" cy="49530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ru-RU" sz="2800" b="1" dirty="0" smtClean="0"/>
              <a:t>Играет значительную роль в формировании и развитии  сестринского дела. </a:t>
            </a:r>
            <a:endParaRPr lang="ru-RU" sz="2800" b="1" dirty="0" smtClean="0"/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ru-RU" sz="2800" b="1" dirty="0" smtClean="0"/>
              <a:t>Направления </a:t>
            </a:r>
            <a:r>
              <a:rPr lang="ru-RU" sz="2800" b="1" dirty="0" smtClean="0"/>
              <a:t>ее деятельности отражают запросы сестринской общественности по развитию и совершенствованию профессии. Ассоциация активно участвует в расширении информационного пространства в сестринском деле российской федерации, включая успешное международное сотрудничество.</a:t>
            </a:r>
          </a:p>
        </p:txBody>
      </p:sp>
      <p:pic>
        <p:nvPicPr>
          <p:cNvPr id="5124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solidFill>
                  <a:schemeClr val="accent2"/>
                </a:solidFill>
              </a:rPr>
              <a:t>Профессиональные специализированные секции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570037"/>
            <a:ext cx="8839200" cy="4525963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600"/>
              </a:spcAft>
            </a:pPr>
            <a:r>
              <a:rPr lang="ru-RU" sz="2700" b="1" dirty="0" smtClean="0"/>
              <a:t>Одним из ведущих  направлений деятельности Ассоциации является  деятельность по  формированию в рамках Ассоциации специализированных секций. </a:t>
            </a:r>
          </a:p>
          <a:p>
            <a:pPr eaLnBrk="1" hangingPunct="1">
              <a:spcBef>
                <a:spcPts val="0"/>
              </a:spcBef>
              <a:spcAft>
                <a:spcPts val="3600"/>
              </a:spcAft>
            </a:pPr>
            <a:r>
              <a:rPr lang="ru-RU" sz="2700" b="1" dirty="0" smtClean="0"/>
              <a:t>Профессиональная  секция «Сестринское дело в первичном здравоохранении» является структурным подразделением РАМС и в своей деятельности руководствуется действующим законодательством РФ, нормативно – правовыми актами МЗ РФ, Уставом РАМС и Положением секции.</a:t>
            </a:r>
          </a:p>
          <a:p>
            <a:pPr eaLnBrk="1" hangingPunct="1">
              <a:spcBef>
                <a:spcPts val="0"/>
              </a:spcBef>
              <a:spcAft>
                <a:spcPts val="3600"/>
              </a:spcAft>
            </a:pPr>
            <a:endParaRPr lang="ru-RU" sz="2700" dirty="0" smtClean="0"/>
          </a:p>
        </p:txBody>
      </p:sp>
      <p:pic>
        <p:nvPicPr>
          <p:cNvPr id="6148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106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Состав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>               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3141" y="1371600"/>
            <a:ext cx="7900859" cy="48768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200" b="1" dirty="0" err="1" smtClean="0"/>
              <a:t>Пудовинникова</a:t>
            </a:r>
            <a:r>
              <a:rPr lang="ru-RU" sz="2200" b="1" dirty="0" smtClean="0"/>
              <a:t> Лариса </a:t>
            </a:r>
            <a:r>
              <a:rPr lang="ru-RU" sz="2200" b="1" dirty="0" err="1" smtClean="0"/>
              <a:t>Юлдашевна</a:t>
            </a:r>
            <a:r>
              <a:rPr lang="ru-RU" sz="2200" dirty="0" smtClean="0"/>
              <a:t>, главная медсестра, </a:t>
            </a:r>
            <a:r>
              <a:rPr lang="ru-RU" sz="2200" dirty="0" smtClean="0"/>
              <a:t>«Самарская городская клиническая поликлиника № 15 Промышленного района</a:t>
            </a:r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200" b="1" dirty="0" smtClean="0"/>
              <a:t>Киселева Наталья </a:t>
            </a:r>
            <a:r>
              <a:rPr lang="ru-RU" sz="2200" b="1" dirty="0" smtClean="0"/>
              <a:t>Федоровна</a:t>
            </a:r>
            <a:r>
              <a:rPr lang="ru-RU" sz="2200" dirty="0" smtClean="0"/>
              <a:t>, старшая </a:t>
            </a:r>
            <a:r>
              <a:rPr lang="ru-RU" sz="2200" dirty="0" smtClean="0"/>
              <a:t>медсестра консультативной </a:t>
            </a:r>
            <a:r>
              <a:rPr lang="ru-RU" sz="2200" dirty="0" smtClean="0"/>
              <a:t>поликлиники, </a:t>
            </a:r>
            <a:r>
              <a:rPr lang="ru-RU" sz="2200" dirty="0" smtClean="0"/>
              <a:t>г</a:t>
            </a:r>
            <a:r>
              <a:rPr lang="ru-RU" sz="2200" dirty="0" smtClean="0"/>
              <a:t>. Новосибирск </a:t>
            </a:r>
            <a:endParaRPr lang="ru-RU" sz="2200" dirty="0" smtClean="0"/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200" b="1" dirty="0" smtClean="0"/>
              <a:t>Панарина Татьяна  </a:t>
            </a:r>
            <a:r>
              <a:rPr lang="ru-RU" sz="2200" b="1" dirty="0" smtClean="0"/>
              <a:t>Геннадьевна</a:t>
            </a:r>
            <a:r>
              <a:rPr lang="ru-RU" sz="2200" dirty="0" smtClean="0"/>
              <a:t>, </a:t>
            </a:r>
            <a:r>
              <a:rPr lang="ru-RU" sz="2200" dirty="0"/>
              <a:t>г</a:t>
            </a:r>
            <a:r>
              <a:rPr lang="ru-RU" sz="2200" dirty="0" smtClean="0"/>
              <a:t>лавная </a:t>
            </a:r>
            <a:r>
              <a:rPr lang="ru-RU" sz="2200" dirty="0" smtClean="0"/>
              <a:t>медсестра городской клинической стоматологической </a:t>
            </a:r>
            <a:r>
              <a:rPr lang="ru-RU" sz="2200" dirty="0" smtClean="0"/>
              <a:t>поликлиники,   г</a:t>
            </a:r>
            <a:r>
              <a:rPr lang="ru-RU" sz="2200" dirty="0" smtClean="0"/>
              <a:t>. Кемерово</a:t>
            </a:r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200" b="1" dirty="0" smtClean="0"/>
              <a:t>Кузьминых Светлана </a:t>
            </a:r>
            <a:r>
              <a:rPr lang="ru-RU" sz="2200" b="1" dirty="0" smtClean="0"/>
              <a:t>Михайловна</a:t>
            </a:r>
            <a:r>
              <a:rPr lang="ru-RU" sz="2200" dirty="0" smtClean="0"/>
              <a:t>, </a:t>
            </a:r>
            <a:r>
              <a:rPr lang="ru-RU" sz="2200" dirty="0"/>
              <a:t>г</a:t>
            </a:r>
            <a:r>
              <a:rPr lang="ru-RU" sz="2200" dirty="0" smtClean="0"/>
              <a:t>лавная медсестра  </a:t>
            </a:r>
            <a:r>
              <a:rPr lang="ru-RU" sz="2200" dirty="0" smtClean="0"/>
              <a:t>МУЗ </a:t>
            </a:r>
            <a:r>
              <a:rPr lang="ru-RU" sz="2200" dirty="0"/>
              <a:t> </a:t>
            </a:r>
            <a:r>
              <a:rPr lang="ru-RU" sz="2200" dirty="0" smtClean="0"/>
              <a:t>«С</a:t>
            </a:r>
            <a:r>
              <a:rPr lang="ru-RU" sz="2200" dirty="0" smtClean="0"/>
              <a:t>оветская ЦРБ», Кировская </a:t>
            </a:r>
            <a:r>
              <a:rPr lang="ru-RU" sz="2200" dirty="0" smtClean="0"/>
              <a:t>область</a:t>
            </a:r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200" b="1" dirty="0" err="1" smtClean="0"/>
              <a:t>Разумова</a:t>
            </a:r>
            <a:r>
              <a:rPr lang="ru-RU" sz="2200" b="1" dirty="0" smtClean="0"/>
              <a:t> Надежда </a:t>
            </a:r>
            <a:r>
              <a:rPr lang="ru-RU" sz="2200" b="1" dirty="0" smtClean="0"/>
              <a:t>Васильевна</a:t>
            </a:r>
            <a:r>
              <a:rPr lang="ru-RU" sz="2200" dirty="0" smtClean="0"/>
              <a:t>, </a:t>
            </a:r>
            <a:r>
              <a:rPr lang="ru-RU" sz="2200" dirty="0"/>
              <a:t>г</a:t>
            </a:r>
            <a:r>
              <a:rPr lang="ru-RU" sz="2200" dirty="0" smtClean="0"/>
              <a:t>лавная медсестра </a:t>
            </a:r>
            <a:r>
              <a:rPr lang="ru-RU" sz="2200" dirty="0" err="1" smtClean="0"/>
              <a:t>БУЗ</a:t>
            </a:r>
            <a:r>
              <a:rPr lang="ru-RU" sz="2200" dirty="0" smtClean="0"/>
              <a:t> Омской </a:t>
            </a:r>
            <a:r>
              <a:rPr lang="ru-RU" sz="2200" dirty="0" smtClean="0"/>
              <a:t>области </a:t>
            </a:r>
            <a:r>
              <a:rPr lang="ru-RU" sz="2200" dirty="0" smtClean="0"/>
              <a:t>«</a:t>
            </a:r>
            <a:r>
              <a:rPr lang="ru-RU" sz="2200" dirty="0" err="1" smtClean="0"/>
              <a:t>ГП</a:t>
            </a:r>
            <a:r>
              <a:rPr lang="ru-RU" sz="2200" dirty="0" smtClean="0"/>
              <a:t> №</a:t>
            </a:r>
            <a:r>
              <a:rPr lang="ru-RU" sz="2200" dirty="0" smtClean="0"/>
              <a:t>12»</a:t>
            </a:r>
            <a:endParaRPr lang="ru-RU" sz="2200" b="1" dirty="0" smtClean="0"/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endParaRPr lang="ru-RU" sz="2400" dirty="0" smtClean="0"/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endParaRPr lang="ru-RU" sz="2400" dirty="0" smtClean="0"/>
          </a:p>
        </p:txBody>
      </p:sp>
      <p:pic>
        <p:nvPicPr>
          <p:cNvPr id="7172" name="Picture 4" descr="РАМС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762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7" descr="AVK_669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9" y="5410200"/>
            <a:ext cx="959652" cy="135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 descr="Киселева Наталья Федоровна старшая медсестра консультативно-диагностической поликлиники ГБУЗ НСО ГНОК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58789"/>
            <a:ext cx="938341" cy="135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4582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Задачи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/>
            </a:r>
            <a:br>
              <a:rPr lang="ru-RU" sz="3400" b="1" dirty="0" smtClean="0">
                <a:solidFill>
                  <a:schemeClr val="accent2"/>
                </a:solidFill>
              </a:rPr>
            </a:br>
            <a:r>
              <a:rPr lang="ru-RU" sz="3400" b="1" dirty="0" smtClean="0">
                <a:solidFill>
                  <a:schemeClr val="accent2"/>
                </a:solidFill>
              </a:rPr>
              <a:t>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98637"/>
            <a:ext cx="8763000" cy="452596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 smtClean="0"/>
              <a:t>Определение наиболее актуальных проблем по специальностям «сестринское дело», «общая практика», разработка перспективных предложений по их решению.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 smtClean="0"/>
              <a:t>Обобщение и распространение  передового опыта профессиональной деятельности специалистов  сестринского дела в первичном здравоохранении</a:t>
            </a:r>
            <a:r>
              <a:rPr lang="ru-RU" sz="3000" dirty="0" smtClean="0"/>
              <a:t>. </a:t>
            </a:r>
            <a:endParaRPr lang="ru-RU" sz="3000" dirty="0" smtClean="0"/>
          </a:p>
        </p:txBody>
      </p:sp>
      <p:pic>
        <p:nvPicPr>
          <p:cNvPr id="11268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" y="1646237"/>
            <a:ext cx="8869680" cy="45259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/>
              <a:t>Содействие повышению качества сестринской помощи на основе доказательной медицины, освоения и внедрения  на рабочих местах современных технологий деятельности сестринского </a:t>
            </a:r>
            <a:r>
              <a:rPr lang="ru-RU" sz="3000" dirty="0" smtClean="0"/>
              <a:t>персонала.</a:t>
            </a:r>
            <a:endParaRPr lang="ru-RU" sz="3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sz="3000" dirty="0"/>
              <a:t>Участие в апробации внедрения научно-обоснованной и общепринятой модели сестринского дела в системе первичного </a:t>
            </a:r>
            <a:r>
              <a:rPr lang="ru-RU" sz="3000" dirty="0" smtClean="0"/>
              <a:t>здравоохранения.</a:t>
            </a:r>
            <a:endParaRPr lang="ru-RU" sz="3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30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endParaRPr lang="ru-RU" sz="30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4582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Задачи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/>
            </a:r>
            <a:br>
              <a:rPr lang="ru-RU" sz="3400" b="1" dirty="0" smtClean="0">
                <a:solidFill>
                  <a:schemeClr val="accent2"/>
                </a:solidFill>
              </a:rPr>
            </a:br>
            <a:r>
              <a:rPr lang="ru-RU" sz="3400" b="1" dirty="0" smtClean="0">
                <a:solidFill>
                  <a:schemeClr val="accent2"/>
                </a:solidFill>
              </a:rPr>
              <a:t>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 </a:t>
            </a:r>
          </a:p>
        </p:txBody>
      </p:sp>
      <p:pic>
        <p:nvPicPr>
          <p:cNvPr id="7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152400" y="2209800"/>
            <a:ext cx="8839200" cy="32766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200"/>
              </a:spcAft>
            </a:pPr>
            <a:r>
              <a:rPr lang="ru-RU" dirty="0"/>
              <a:t>С</a:t>
            </a:r>
            <a:r>
              <a:rPr lang="ru-RU" dirty="0" smtClean="0"/>
              <a:t>одействие </a:t>
            </a:r>
            <a:r>
              <a:rPr lang="ru-RU" dirty="0"/>
              <a:t>развитию самостоятельности сестринской практики,  включая  научные исследования в сестринском деле и внедрение   положительных и весомых результатов в практическую деятельность первичного </a:t>
            </a:r>
            <a:r>
              <a:rPr lang="ru-RU" dirty="0" smtClean="0"/>
              <a:t>звена.</a:t>
            </a:r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458200" cy="1143000"/>
          </a:xfrm>
        </p:spPr>
        <p:txBody>
          <a:bodyPr/>
          <a:lstStyle/>
          <a:p>
            <a:pPr algn="r" eaLnBrk="1" hangingPunct="1"/>
            <a:r>
              <a:rPr lang="ru-RU" sz="3400" b="1" dirty="0" smtClean="0">
                <a:solidFill>
                  <a:schemeClr val="accent2"/>
                </a:solidFill>
              </a:rPr>
              <a:t>Задачи секции «Сестринское дело </a:t>
            </a:r>
            <a:r>
              <a:rPr lang="ru-RU" sz="3400" b="1" dirty="0" smtClean="0">
                <a:solidFill>
                  <a:schemeClr val="accent2"/>
                </a:solidFill>
              </a:rPr>
              <a:t/>
            </a:r>
            <a:br>
              <a:rPr lang="ru-RU" sz="3400" b="1" dirty="0" smtClean="0">
                <a:solidFill>
                  <a:schemeClr val="accent2"/>
                </a:solidFill>
              </a:rPr>
            </a:br>
            <a:r>
              <a:rPr lang="ru-RU" sz="3400" b="1" dirty="0" smtClean="0">
                <a:solidFill>
                  <a:schemeClr val="accent2"/>
                </a:solidFill>
              </a:rPr>
              <a:t>в </a:t>
            </a:r>
            <a:r>
              <a:rPr lang="ru-RU" sz="3400" b="1" dirty="0" smtClean="0">
                <a:solidFill>
                  <a:schemeClr val="accent2"/>
                </a:solidFill>
              </a:rPr>
              <a:t>первичном здравоохранении» </a:t>
            </a:r>
          </a:p>
        </p:txBody>
      </p:sp>
      <p:pic>
        <p:nvPicPr>
          <p:cNvPr id="7" name="Picture 4" descr="РАМ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477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601265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</TotalTime>
  <Words>796</Words>
  <Application>Microsoft Office PowerPoint</Application>
  <PresentationFormat>Экран (4:3)</PresentationFormat>
  <Paragraphs>67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 </vt:lpstr>
      <vt:lpstr>Целью развития сестринского дела             в Российской Федерации является</vt:lpstr>
      <vt:lpstr>Требования времени</vt:lpstr>
      <vt:lpstr>Ассоциация медицинских сестер России</vt:lpstr>
      <vt:lpstr>Профессиональные специализированные секции</vt:lpstr>
      <vt:lpstr>Состав секции «Сестринское дело                в первичном здравоохранении»</vt:lpstr>
      <vt:lpstr>Задачи секции «Сестринское дело  в первичном здравоохранении» </vt:lpstr>
      <vt:lpstr>Задачи секции «Сестринское дело  в первичном здравоохранении» </vt:lpstr>
      <vt:lpstr>Задачи секции «Сестринское дело  в первичном здравоохранении» </vt:lpstr>
      <vt:lpstr>Задачи секции «Сестринское дело  в первичном здравоохранении» </vt:lpstr>
      <vt:lpstr>Задачи секции «Сестринское дело  в первичном здравоохранении» </vt:lpstr>
      <vt:lpstr>Задачи секции «Сестринское дело  в первичном здравоохранении» </vt:lpstr>
      <vt:lpstr> </vt:lpstr>
      <vt:lpstr>Презентация PowerPoint</vt:lpstr>
      <vt:lpstr>Презентация PowerPoint</vt:lpstr>
      <vt:lpstr>Презентация PowerPoint</vt:lpstr>
      <vt:lpstr>Выводы</vt:lpstr>
      <vt:lpstr>Выводы</vt:lpstr>
      <vt:lpstr>Выводы</vt:lpstr>
      <vt:lpstr>Выводы</vt:lpstr>
      <vt:lpstr>Выводы</vt:lpstr>
      <vt:lpstr>Выводы</vt:lpstr>
      <vt:lpstr>Выводы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Sveta</cp:lastModifiedBy>
  <cp:revision>39</cp:revision>
  <cp:lastPrinted>1601-01-01T00:00:00Z</cp:lastPrinted>
  <dcterms:created xsi:type="dcterms:W3CDTF">1601-01-01T00:00:00Z</dcterms:created>
  <dcterms:modified xsi:type="dcterms:W3CDTF">2014-10-28T16:13:10Z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