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sldIdLst>
    <p:sldId id="256" r:id="rId2"/>
    <p:sldId id="280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1" r:id="rId12"/>
    <p:sldId id="322" r:id="rId13"/>
    <p:sldId id="286" r:id="rId1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1462FF"/>
    <a:srgbClr val="6699FF"/>
    <a:srgbClr val="9999CC"/>
    <a:srgbClr val="FF3300"/>
    <a:srgbClr val="00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202" autoAdjust="0"/>
    <p:restoredTop sz="94681" autoAdjust="0"/>
  </p:normalViewPr>
  <p:slideViewPr>
    <p:cSldViewPr>
      <p:cViewPr>
        <p:scale>
          <a:sx n="66" d="100"/>
          <a:sy n="66" d="100"/>
        </p:scale>
        <p:origin x="-744" y="-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15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48D7482-F11B-4242-B9AD-65AF994A5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0936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8AEB6D1-7134-41D1-B083-B3C01A6D6A36}" type="slidenum">
              <a:rPr lang="ru-RU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3E22C76-E757-4C3D-AC7B-C35702934AC1}" type="slidenum">
              <a:rPr lang="ru-RU" altLang="ru-RU" smtClean="0"/>
              <a:pPr eaLnBrk="1" hangingPunct="1">
                <a:spcBef>
                  <a:spcPct val="0"/>
                </a:spcBef>
              </a:pPr>
              <a:t>13</a:t>
            </a:fld>
            <a:endParaRPr lang="ru-RU" altLang="ru-RU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4"/>
          <p:cNvGraphicFramePr>
            <a:graphicFrameLocks noChangeAspect="1"/>
          </p:cNvGraphicFramePr>
          <p:nvPr userDrawn="1"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CorelDRAW" r:id="rId3" imgW="8674105" imgH="6549965" progId="CorelDRAW.Graphic.13">
                  <p:embed/>
                </p:oleObj>
              </mc:Choice>
              <mc:Fallback>
                <p:oleObj name="CorelDRAW" r:id="rId3" imgW="8674105" imgH="6549965" progId="CorelDRAW.Graphic.1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5" descr="Логотип РАМС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6697663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3132138" y="1828800"/>
            <a:ext cx="5859462" cy="2209800"/>
          </a:xfrm>
        </p:spPr>
        <p:txBody>
          <a:bodyPr/>
          <a:lstStyle>
            <a:lvl1pPr>
              <a:defRPr sz="29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3132138" y="4267200"/>
            <a:ext cx="5859462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b="1">
                <a:solidFill>
                  <a:srgbClr val="1462FF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21202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816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57988" y="765175"/>
            <a:ext cx="1928812" cy="5688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1550" y="765175"/>
            <a:ext cx="5634038" cy="5688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973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765175"/>
            <a:ext cx="7715250" cy="10636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71550" y="1981200"/>
            <a:ext cx="3781425" cy="4471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05375" y="1981200"/>
            <a:ext cx="3781425" cy="4471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062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71550" y="765175"/>
            <a:ext cx="7715250" cy="10636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71550" y="1981200"/>
            <a:ext cx="3781425" cy="215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05375" y="1981200"/>
            <a:ext cx="3781425" cy="215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71550" y="4292600"/>
            <a:ext cx="3781425" cy="2160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05375" y="4292600"/>
            <a:ext cx="3781425" cy="2160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835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71550" y="765175"/>
            <a:ext cx="7715250" cy="56880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97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64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59856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550" y="1981200"/>
            <a:ext cx="3781425" cy="4471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05375" y="1981200"/>
            <a:ext cx="3781425" cy="4471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07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41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661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22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8941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83311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8" descr="+Подложка5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2550"/>
            <a:ext cx="9144000" cy="669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765175"/>
            <a:ext cx="77152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981200"/>
            <a:ext cx="7715250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1462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462FF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¨"/>
        <a:defRPr sz="2800">
          <a:solidFill>
            <a:schemeClr val="tx1"/>
          </a:solidFill>
          <a:latin typeface="Evrop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Evrop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Evrop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Evrop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Evropa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Evropa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Evropa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Evropa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F:\&#1084;&#1072;&#1089;&#1090;&#1077;&#1088;%20&#1082;&#1083;&#1072;&#1089;&#1089;%20&#1055;&#1080;&#1090;&#1077;&#1088;\&#1082;&#1072;&#1073;&#1080;&#1088;&#1077;&#1090;Sequence%2001_6.avi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32138" y="1828800"/>
            <a:ext cx="6011862" cy="2209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РАБОТЫ УЧЕБНО – МЕТОДИЧЕСКОГО КАБИНЕТА ДЛЯ МЕДИЦИНСКОГО</a:t>
            </a:r>
            <a:br>
              <a:rPr lang="ru-RU" alt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32138" y="4652963"/>
            <a:ext cx="5832475" cy="2139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900" b="1" dirty="0" err="1">
                <a:solidFill>
                  <a:schemeClr val="accent1">
                    <a:lumMod val="25000"/>
                  </a:schemeClr>
                </a:solidFill>
                <a:latin typeface="+mn-lt"/>
              </a:rPr>
              <a:t>Н.В</a:t>
            </a:r>
            <a:r>
              <a:rPr lang="ru-RU" sz="1900" b="1" dirty="0">
                <a:solidFill>
                  <a:schemeClr val="accent1">
                    <a:lumMod val="25000"/>
                  </a:schemeClr>
                </a:solidFill>
                <a:latin typeface="+mn-lt"/>
              </a:rPr>
              <a:t>. Севостьянова, </a:t>
            </a:r>
          </a:p>
          <a:p>
            <a:pPr algn="r">
              <a:defRPr/>
            </a:pPr>
            <a:r>
              <a:rPr lang="ru-RU" sz="1900" b="1" dirty="0">
                <a:solidFill>
                  <a:schemeClr val="accent1">
                    <a:lumMod val="25000"/>
                  </a:schemeClr>
                </a:solidFill>
                <a:latin typeface="+mn-lt"/>
              </a:rPr>
              <a:t>врач-методист «</a:t>
            </a:r>
            <a:r>
              <a:rPr lang="ru-RU" sz="1900" b="1" dirty="0" err="1">
                <a:solidFill>
                  <a:schemeClr val="accent1">
                    <a:lumMod val="25000"/>
                  </a:schemeClr>
                </a:solidFill>
                <a:latin typeface="+mn-lt"/>
              </a:rPr>
              <a:t>симуляционного</a:t>
            </a:r>
            <a:r>
              <a:rPr lang="ru-RU" sz="1900" b="1" dirty="0">
                <a:solidFill>
                  <a:schemeClr val="accent1">
                    <a:lumMod val="25000"/>
                  </a:schemeClr>
                </a:solidFill>
                <a:latin typeface="+mn-lt"/>
              </a:rPr>
              <a:t>» кабинета Кемеровского областного медицинского информационно-аналитического центра, </a:t>
            </a:r>
          </a:p>
          <a:p>
            <a:pPr algn="r">
              <a:defRPr/>
            </a:pPr>
            <a:r>
              <a:rPr lang="ru-RU" sz="1900" b="1" dirty="0">
                <a:solidFill>
                  <a:schemeClr val="accent1">
                    <a:lumMod val="25000"/>
                  </a:schemeClr>
                </a:solidFill>
                <a:latin typeface="+mn-lt"/>
              </a:rPr>
              <a:t>г. Кемерово</a:t>
            </a:r>
          </a:p>
          <a:p>
            <a:pPr algn="r">
              <a:defRPr/>
            </a:pPr>
            <a:endParaRPr lang="ru-RU" sz="1900" b="1" dirty="0">
              <a:solidFill>
                <a:schemeClr val="accent1">
                  <a:lumMod val="25000"/>
                </a:schemeClr>
              </a:solidFill>
              <a:latin typeface="+mn-lt"/>
            </a:endParaRPr>
          </a:p>
          <a:p>
            <a:pPr algn="r">
              <a:defRPr/>
            </a:pPr>
            <a:r>
              <a:rPr lang="ru-RU" sz="1900" b="1" dirty="0" err="1">
                <a:solidFill>
                  <a:schemeClr val="accent1">
                    <a:lumMod val="25000"/>
                  </a:schemeClr>
                </a:solidFill>
                <a:latin typeface="+mn-lt"/>
              </a:rPr>
              <a:t>Н.В</a:t>
            </a:r>
            <a:r>
              <a:rPr lang="ru-RU" sz="1900" b="1" dirty="0">
                <a:solidFill>
                  <a:schemeClr val="accent1">
                    <a:lumMod val="25000"/>
                  </a:schemeClr>
                </a:solidFill>
                <a:latin typeface="+mn-lt"/>
              </a:rPr>
              <a:t>. Архипова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/>
          </p:cNvSpPr>
          <p:nvPr/>
        </p:nvSpPr>
        <p:spPr bwMode="auto">
          <a:xfrm>
            <a:off x="34925" y="1341438"/>
            <a:ext cx="4830763" cy="52562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462FF"/>
              </a:buClr>
              <a:buSzPct val="7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Evrop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Evrop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Evrop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9pPr>
          </a:lstStyle>
          <a:p>
            <a:pPr marL="812800" indent="-812800">
              <a:buFont typeface="Wingdings" pitchFamily="2" charset="2"/>
              <a:buNone/>
              <a:defRPr/>
            </a:pPr>
            <a:r>
              <a:rPr lang="ru-RU" sz="2200" b="1" kern="0" dirty="0" smtClean="0"/>
              <a:t>70.6% - НЕОБХОДИМО ПОВЫШАТЬ СВОЙ ПРОФЕССИОНАЛЬНЫЙ УРОВЕНЬ </a:t>
            </a:r>
          </a:p>
          <a:p>
            <a:pPr marL="812800" indent="-812800">
              <a:buFont typeface="Wingdings" pitchFamily="2" charset="2"/>
              <a:buNone/>
              <a:defRPr/>
            </a:pPr>
            <a:endParaRPr lang="ru-RU" sz="2200" b="1" kern="0" dirty="0" smtClean="0"/>
          </a:p>
          <a:p>
            <a:pPr marL="812800" indent="-812800">
              <a:buFont typeface="Wingdings" pitchFamily="2" charset="2"/>
              <a:buNone/>
              <a:defRPr/>
            </a:pPr>
            <a:r>
              <a:rPr lang="ru-RU" sz="2200" b="1" kern="0" dirty="0" smtClean="0"/>
              <a:t>29.4% -ПРОФЕССИОНАЛЬНЫЙ  УРОВЕНЬ  ДОСТАТОЧНЫЙ ДЛЯ ОКАЗАНИЯ КАЧЕСТВЕННОЙ  МЕДИЦИНСКОЙ ПОМОЩИ</a:t>
            </a:r>
          </a:p>
          <a:p>
            <a:pPr marL="812800" indent="-812800">
              <a:buFont typeface="Wingdings" pitchFamily="2" charset="2"/>
              <a:buNone/>
              <a:defRPr/>
            </a:pPr>
            <a:endParaRPr lang="ru-RU" sz="2200" b="1" kern="0" dirty="0" smtClean="0"/>
          </a:p>
          <a:p>
            <a:pPr marL="812800" indent="-812800">
              <a:buFont typeface="Wingdings" pitchFamily="2" charset="2"/>
              <a:buNone/>
              <a:defRPr/>
            </a:pPr>
            <a:r>
              <a:rPr lang="ru-RU" sz="2200" b="1" kern="0" dirty="0" smtClean="0"/>
              <a:t>92.3% - ХОТЕЛИ БЫ ПОВЫШАТЬ СВОЙ  УРОВЕНЬ НА РАБОЧЕМ МЕСТЕ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82688" y="547688"/>
            <a:ext cx="6629400" cy="7207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462FF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3200" kern="0" dirty="0" smtClean="0">
                <a:solidFill>
                  <a:schemeClr val="accent1">
                    <a:lumMod val="25000"/>
                  </a:schemeClr>
                </a:solidFill>
              </a:rPr>
              <a:t>АНАЛИЗ АНКЕТИРОВАНИЯ</a:t>
            </a:r>
            <a:endParaRPr lang="ru-RU" sz="3200" kern="0" dirty="0">
              <a:solidFill>
                <a:schemeClr val="accent1">
                  <a:lumMod val="25000"/>
                </a:schemeClr>
              </a:solidFill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7125" y="2060575"/>
            <a:ext cx="4027488" cy="3021013"/>
          </a:xfrm>
          <a:prstGeom prst="rect">
            <a:avLst/>
          </a:prstGeom>
          <a:noFill/>
          <a:ln w="28575">
            <a:solidFill>
              <a:schemeClr val="accent5">
                <a:lumMod val="25000"/>
              </a:schemeClr>
            </a:solidFill>
            <a:miter lim="800000"/>
            <a:headEnd/>
            <a:tailEnd/>
          </a:ln>
          <a:effectLst/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65300"/>
            <a:ext cx="4824412" cy="4471988"/>
          </a:xfrm>
        </p:spPr>
        <p:txBody>
          <a:bodyPr/>
          <a:lstStyle/>
          <a:p>
            <a:pPr>
              <a:defRPr/>
            </a:pPr>
            <a:r>
              <a:rPr lang="ru-RU" altLang="ru-RU" sz="2300" b="1" dirty="0" smtClean="0"/>
              <a:t>ОБРАБОТКЕ  РУК </a:t>
            </a:r>
          </a:p>
          <a:p>
            <a:pPr>
              <a:defRPr/>
            </a:pPr>
            <a:endParaRPr lang="ru-RU" altLang="ru-RU" sz="2300" b="1" dirty="0" smtClean="0"/>
          </a:p>
          <a:p>
            <a:pPr>
              <a:defRPr/>
            </a:pPr>
            <a:r>
              <a:rPr lang="ru-RU" altLang="ru-RU" sz="2300" b="1" dirty="0" smtClean="0"/>
              <a:t>ПОСТАНОВКЕ  ВНУТРИВЕННЫХ ИНЪЕКЦИЙ</a:t>
            </a:r>
          </a:p>
          <a:p>
            <a:pPr>
              <a:defRPr/>
            </a:pPr>
            <a:endParaRPr lang="ru-RU" altLang="ru-RU" sz="2300" b="1" dirty="0" smtClean="0"/>
          </a:p>
          <a:p>
            <a:pPr>
              <a:defRPr/>
            </a:pPr>
            <a:r>
              <a:rPr lang="ru-RU" altLang="ru-RU" sz="2300" b="1" dirty="0" smtClean="0"/>
              <a:t>ПОСТАНОВКЕ  ПЕРИФЕРИЧЕСКОГО ВЕНОЗНОГО ДОСТУПА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altLang="ru-RU" sz="2300" b="1" dirty="0" smtClean="0"/>
              <a:t> </a:t>
            </a:r>
          </a:p>
          <a:p>
            <a:pPr>
              <a:defRPr/>
            </a:pPr>
            <a:r>
              <a:rPr lang="ru-RU" altLang="ru-RU" sz="2300" b="1" dirty="0" smtClean="0"/>
              <a:t>ПОСТАНОВКЕ  ВНУТРИВЕННЫХ ИНЪЕКЦИЙ</a:t>
            </a:r>
          </a:p>
          <a:p>
            <a:pPr>
              <a:defRPr/>
            </a:pPr>
            <a:endParaRPr lang="ru-RU" altLang="ru-RU" sz="2300" b="1" dirty="0" smtClean="0"/>
          </a:p>
          <a:p>
            <a:pPr>
              <a:defRPr/>
            </a:pPr>
            <a:endParaRPr lang="ru-RU" altLang="ru-RU" sz="2300" b="1" dirty="0" smtClean="0"/>
          </a:p>
          <a:p>
            <a:pPr>
              <a:defRPr/>
            </a:pPr>
            <a:endParaRPr lang="ru-RU" altLang="ru-RU" sz="2300" b="1" dirty="0" smtClean="0"/>
          </a:p>
        </p:txBody>
      </p:sp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349250" y="549275"/>
            <a:ext cx="8686800" cy="1063625"/>
          </a:xfrm>
        </p:spPr>
        <p:txBody>
          <a:bodyPr/>
          <a:lstStyle/>
          <a:p>
            <a:pPr>
              <a:defRPr/>
            </a:pPr>
            <a:r>
              <a:rPr lang="ru-RU" altLang="ru-RU" sz="2800" dirty="0" smtClean="0">
                <a:solidFill>
                  <a:schemeClr val="accent1">
                    <a:lumMod val="25000"/>
                  </a:schemeClr>
                </a:solidFill>
              </a:rPr>
              <a:t>Наиболее часто встречающиеся ОШИБКИ при</a:t>
            </a:r>
          </a:p>
        </p:txBody>
      </p:sp>
      <p:pic>
        <p:nvPicPr>
          <p:cNvPr id="4" name="Picture 4" descr="DSC0746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2420938"/>
            <a:ext cx="3659187" cy="2447925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>
            <a:outerShdw blurRad="50800" dist="50800" dir="5400000" algn="ctr" rotWithShape="0">
              <a:schemeClr val="accent4">
                <a:lumMod val="50000"/>
                <a:lumOff val="50000"/>
              </a:schemeClr>
            </a:outerShdw>
          </a:effectLst>
          <a:extLst/>
        </p:spPr>
      </p:pic>
      <p:sp>
        <p:nvSpPr>
          <p:cNvPr id="13317" name="Line 7"/>
          <p:cNvSpPr>
            <a:spLocks noChangeShapeType="1"/>
          </p:cNvSpPr>
          <p:nvPr/>
        </p:nvSpPr>
        <p:spPr bwMode="auto">
          <a:xfrm>
            <a:off x="5148263" y="2465388"/>
            <a:ext cx="3600450" cy="240347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8" name="Line 8"/>
          <p:cNvSpPr>
            <a:spLocks noChangeShapeType="1"/>
          </p:cNvSpPr>
          <p:nvPr/>
        </p:nvSpPr>
        <p:spPr bwMode="auto">
          <a:xfrm flipH="1">
            <a:off x="5184775" y="2420938"/>
            <a:ext cx="3527425" cy="24479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кабиретSequence 01_6.avi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0175" y="865188"/>
            <a:ext cx="6858000" cy="5486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29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3203575" y="1881188"/>
            <a:ext cx="5761038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400" b="1" dirty="0" smtClean="0">
                <a:latin typeface="+mj-lt"/>
              </a:rPr>
              <a:t>г. Кемерово, ул. Волгоградская, 43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400" b="1" dirty="0" smtClean="0">
                <a:latin typeface="+mj-lt"/>
              </a:rPr>
              <a:t>т. (384-2) 56-19-92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ru-RU" sz="2400" b="1" dirty="0" smtClean="0">
                <a:latin typeface="+mj-lt"/>
              </a:rPr>
              <a:t>E-mail:</a:t>
            </a:r>
            <a:r>
              <a:rPr lang="ru-RU" altLang="ru-RU" sz="2400" b="1" dirty="0" smtClean="0">
                <a:latin typeface="+mj-lt"/>
              </a:rPr>
              <a:t> </a:t>
            </a:r>
            <a:r>
              <a:rPr lang="en-US" altLang="ru-RU" sz="2400" b="1" dirty="0" smtClean="0">
                <a:latin typeface="+mj-lt"/>
              </a:rPr>
              <a:t>tvd@kuzdrav.ru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ru-RU" sz="2400" b="1" dirty="0" smtClean="0">
                <a:latin typeface="+mj-lt"/>
              </a:rPr>
              <a:t>www</a:t>
            </a:r>
            <a:r>
              <a:rPr lang="en-US" altLang="ru-RU" sz="2400" dirty="0" smtClean="0">
                <a:latin typeface="+mj-lt"/>
              </a:rPr>
              <a:t>. </a:t>
            </a:r>
            <a:r>
              <a:rPr lang="en-US" altLang="ru-RU" sz="2400" b="1" dirty="0" smtClean="0">
                <a:latin typeface="+mj-lt"/>
              </a:rPr>
              <a:t>pamsk.ru</a:t>
            </a:r>
            <a:endParaRPr lang="ru-RU" altLang="ru-RU" sz="2400" b="1" dirty="0" smtClean="0">
              <a:latin typeface="+mj-lt"/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179388" y="4943475"/>
            <a:ext cx="878522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5000" b="1" dirty="0" smtClean="0">
                <a:solidFill>
                  <a:schemeClr val="accent1">
                    <a:lumMod val="25000"/>
                  </a:schemeClr>
                </a:solidFill>
                <a:latin typeface="+mj-lt"/>
              </a:rPr>
              <a:t>Благодарю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/>
          <p:cNvSpPr>
            <a:spLocks noChangeArrowheads="1"/>
          </p:cNvSpPr>
          <p:nvPr/>
        </p:nvSpPr>
        <p:spPr bwMode="auto">
          <a:xfrm>
            <a:off x="107950" y="1628775"/>
            <a:ext cx="65532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462FF"/>
              </a:buClr>
              <a:buSzPct val="7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Evrop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Evrop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Evrop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3300" b="1"/>
              <a:t>В КЕМЕРОВСКОЙ ОБЛАСТИ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3300" b="1"/>
              <a:t>45 учебно-методических кабинетов для медицинского персонала</a:t>
            </a:r>
            <a:endParaRPr lang="ru-RU" altLang="ru-RU" sz="3300" b="1">
              <a:solidFill>
                <a:srgbClr val="C00000"/>
              </a:solidFill>
            </a:endParaRPr>
          </a:p>
        </p:txBody>
      </p:sp>
      <p:pic>
        <p:nvPicPr>
          <p:cNvPr id="4" name="Содержимое 4" descr="http://dtp42.ru/images/site27/maps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3663" y="908050"/>
            <a:ext cx="2592387" cy="42497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971550" y="549275"/>
            <a:ext cx="7715250" cy="10636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500" dirty="0" smtClean="0">
                <a:solidFill>
                  <a:schemeClr val="accent1">
                    <a:lumMod val="25000"/>
                  </a:schemeClr>
                </a:solidFill>
              </a:rPr>
              <a:t>НОВИЗНА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284163" y="1628775"/>
            <a:ext cx="5040312" cy="1087438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altLang="ru-RU" sz="3200" b="1" dirty="0" smtClean="0">
                <a:solidFill>
                  <a:srgbClr val="C00000"/>
                </a:solidFill>
              </a:rPr>
              <a:t>Реформирование сестринской практики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3200" b="1" dirty="0" smtClean="0">
              <a:solidFill>
                <a:srgbClr val="C0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3200" b="1" dirty="0" smtClean="0"/>
          </a:p>
        </p:txBody>
      </p:sp>
      <p:pic>
        <p:nvPicPr>
          <p:cNvPr id="4" name="Содержимое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138" y="3141663"/>
            <a:ext cx="4937125" cy="3095625"/>
          </a:xfrm>
          <a:prstGeom prst="rect">
            <a:avLst/>
          </a:prstGeom>
          <a:noFill/>
          <a:ln w="19050">
            <a:solidFill>
              <a:srgbClr val="330033"/>
            </a:solidFill>
            <a:miter lim="800000"/>
            <a:headEnd/>
            <a:tailEnd/>
          </a:ln>
          <a:effectLst>
            <a:outerShdw dist="107763" dir="18900000" algn="ctr" rotWithShape="0">
              <a:srgbClr val="3300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3" descr="C:\Documents and Settings\User\Рабочий стол\интерактивные технологии непрерывное образование\105.JPG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02" r="-105" b="-661"/>
          <a:stretch>
            <a:fillRect/>
          </a:stretch>
        </p:blipFill>
        <p:spPr bwMode="auto">
          <a:xfrm>
            <a:off x="5724525" y="1028700"/>
            <a:ext cx="3279775" cy="3097213"/>
          </a:xfrm>
          <a:prstGeom prst="rect">
            <a:avLst/>
          </a:prstGeom>
          <a:noFill/>
          <a:ln w="190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  <a:extLst/>
        </p:spPr>
      </p:pic>
      <p:sp>
        <p:nvSpPr>
          <p:cNvPr id="6" name="Содержимое 4"/>
          <p:cNvSpPr txBox="1">
            <a:spLocks/>
          </p:cNvSpPr>
          <p:nvPr/>
        </p:nvSpPr>
        <p:spPr bwMode="auto">
          <a:xfrm>
            <a:off x="5075238" y="4725988"/>
            <a:ext cx="3960812" cy="17272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462FF"/>
              </a:buClr>
              <a:buSzPct val="7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Evrop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Evrop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Evrop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9pPr>
          </a:lstStyle>
          <a:p>
            <a:pPr algn="r" eaLnBrk="1" hangingPunct="1">
              <a:buFont typeface="Wingdings" pitchFamily="2" charset="2"/>
              <a:buNone/>
              <a:defRPr/>
            </a:pPr>
            <a:r>
              <a:rPr lang="ru-RU" altLang="ru-RU" sz="2800" b="1" kern="0" dirty="0" smtClean="0">
                <a:solidFill>
                  <a:srgbClr val="FF0000"/>
                </a:solidFill>
                <a:cs typeface="Times New Roman" pitchFamily="18" charset="0"/>
              </a:rPr>
              <a:t>От обучения всех —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altLang="ru-RU" sz="2800" b="1" kern="0" dirty="0" smtClean="0">
                <a:solidFill>
                  <a:srgbClr val="FF0000"/>
                </a:solidFill>
                <a:cs typeface="Times New Roman" pitchFamily="18" charset="0"/>
              </a:rPr>
              <a:t>к образованию каждого!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547813" y="620713"/>
            <a:ext cx="1871662" cy="5048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000" dirty="0" smtClean="0">
                <a:solidFill>
                  <a:schemeClr val="accent1">
                    <a:lumMod val="25000"/>
                  </a:schemeClr>
                </a:solidFill>
              </a:rPr>
              <a:t>ЗАДАЧИ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07950" y="1268413"/>
            <a:ext cx="7127875" cy="71755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altLang="ru-RU" sz="2200" b="1" dirty="0" smtClean="0"/>
              <a:t>Создание единой системы работы манипуляционных кабинетов в области</a:t>
            </a:r>
            <a:endParaRPr lang="ru-RU" altLang="ru-RU" sz="22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2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12713" y="5876925"/>
            <a:ext cx="6115050" cy="576263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1462FF"/>
              </a:buClr>
              <a:buSzPct val="75000"/>
              <a:buFont typeface="Wingdings" pitchFamily="2" charset="2"/>
              <a:buNone/>
              <a:defRPr/>
            </a:pPr>
            <a:r>
              <a:rPr lang="ru-RU" sz="2200" b="1" kern="0" dirty="0">
                <a:latin typeface="+mn-lt"/>
              </a:rPr>
              <a:t>Распространение передового опыта</a:t>
            </a:r>
            <a:endParaRPr lang="ru-RU" sz="22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Clr>
                <a:srgbClr val="1462FF"/>
              </a:buClr>
              <a:buSzPct val="75000"/>
              <a:buFont typeface="Wingdings" pitchFamily="2" charset="2"/>
              <a:buNone/>
              <a:defRPr/>
            </a:pPr>
            <a:endParaRPr lang="ru-RU" sz="2200" kern="0" dirty="0">
              <a:latin typeface="+mn-lt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2016125" y="2074863"/>
            <a:ext cx="7127875" cy="11525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1462FF"/>
              </a:buClr>
              <a:buSzPct val="75000"/>
              <a:defRPr/>
            </a:pPr>
            <a:r>
              <a:rPr lang="ru-RU" sz="2200" b="1" kern="0" dirty="0"/>
              <a:t>Обучение и аттестация медицинских работников на фантомах с использованием моделируемых виртуальных сценариев</a:t>
            </a:r>
            <a:endParaRPr lang="ru-RU" sz="2200" kern="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684213" y="3389313"/>
            <a:ext cx="71278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1462FF"/>
              </a:buClr>
              <a:buSzPct val="75000"/>
              <a:defRPr/>
            </a:pPr>
            <a:endParaRPr lang="ru-RU" sz="2000" kern="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12713" y="3357563"/>
            <a:ext cx="8426450" cy="122396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1462FF"/>
              </a:buClr>
              <a:buSzPct val="75000"/>
              <a:defRPr/>
            </a:pPr>
            <a:r>
              <a:rPr lang="ru-RU" sz="2200" b="1" kern="0" dirty="0"/>
              <a:t>Подготовка и проведение школ профессионального мастерства и мастер – классов с применением современных расходных материалов </a:t>
            </a:r>
            <a:endParaRPr lang="ru-RU" sz="2200" kern="0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1042988" y="4725988"/>
            <a:ext cx="8101012" cy="935037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1462FF"/>
              </a:buClr>
              <a:buSzPct val="75000"/>
              <a:buFont typeface="Wingdings" pitchFamily="2" charset="2"/>
              <a:buNone/>
              <a:defRPr/>
            </a:pPr>
            <a:r>
              <a:rPr lang="ru-RU" sz="2200" b="1" kern="0" dirty="0">
                <a:latin typeface="+mn-lt"/>
              </a:rPr>
              <a:t>Оценка теоретических знаний и практических навыков, согласно стандарту оказания медицинской помощи</a:t>
            </a:r>
            <a:endParaRPr lang="ru-RU" sz="22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Clr>
                <a:srgbClr val="1462FF"/>
              </a:buClr>
              <a:buSzPct val="75000"/>
              <a:buFont typeface="Wingdings" pitchFamily="2" charset="2"/>
              <a:buNone/>
              <a:defRPr/>
            </a:pPr>
            <a:endParaRPr lang="ru-RU" sz="22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nimBg="1"/>
      <p:bldP spid="4" grpId="0" animBg="1"/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C:\Users\USER\Desktop\1658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" y="1511300"/>
            <a:ext cx="1730375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4021138"/>
            <a:ext cx="3571875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одержимое 2"/>
          <p:cNvSpPr>
            <a:spLocks noGrp="1"/>
          </p:cNvSpPr>
          <p:nvPr>
            <p:ph idx="1"/>
          </p:nvPr>
        </p:nvSpPr>
        <p:spPr>
          <a:xfrm>
            <a:off x="2006600" y="1833563"/>
            <a:ext cx="3141663" cy="574675"/>
          </a:xfrm>
          <a:solidFill>
            <a:schemeClr val="accent3">
              <a:lumMod val="85000"/>
            </a:schemeClr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200" b="1" dirty="0" smtClean="0"/>
              <a:t>ДОКУМЕНТАЦИЯ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200" b="1" dirty="0" smtClean="0"/>
          </a:p>
          <a:p>
            <a:pPr eaLnBrk="1" hangingPunct="1">
              <a:defRPr/>
            </a:pPr>
            <a:endParaRPr lang="ru-RU" altLang="ru-RU" sz="2200" b="1" dirty="0" smtClean="0"/>
          </a:p>
        </p:txBody>
      </p:sp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528638" y="565150"/>
            <a:ext cx="8435975" cy="9191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Создание единой системы работы манипуляционных кабинетов в области</a:t>
            </a:r>
            <a:endParaRPr lang="ru-RU" sz="3000" dirty="0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1979613" y="2870200"/>
            <a:ext cx="4176712" cy="504825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462FF"/>
              </a:buClr>
              <a:buSzPct val="7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Evrop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Evrop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Evrop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9pPr>
          </a:lstStyle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altLang="ru-RU" sz="2200" b="1" kern="0" dirty="0" smtClean="0"/>
              <a:t>ЗОНИРОВАНИЕ КАБИНЕТА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200" b="1" kern="0" dirty="0" smtClean="0"/>
          </a:p>
          <a:p>
            <a:pPr eaLnBrk="1" hangingPunct="1">
              <a:defRPr/>
            </a:pPr>
            <a:endParaRPr lang="ru-RU" altLang="ru-RU" sz="2200" b="1" kern="0" dirty="0" smtClean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79388" y="3963988"/>
            <a:ext cx="3403600" cy="720725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462FF"/>
              </a:buClr>
              <a:buSzPct val="7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Evrop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Evrop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Evrop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9pPr>
          </a:lstStyle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altLang="ru-RU" sz="2200" b="1" kern="0" dirty="0" smtClean="0"/>
              <a:t>ТЕХНОЛОГИЧЕСКИЕ ПРОТОКОЛЫ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2200" b="1" kern="0" dirty="0" smtClean="0"/>
          </a:p>
          <a:p>
            <a:pPr eaLnBrk="1" hangingPunct="1">
              <a:defRPr/>
            </a:pPr>
            <a:endParaRPr lang="ru-RU" altLang="ru-RU" sz="2200" b="1" kern="0" dirty="0" smtClean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166688" y="5003800"/>
            <a:ext cx="4362450" cy="1079500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462FF"/>
              </a:buClr>
              <a:buSzPct val="7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Evropa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Evropa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Evropa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Evropa" pitchFamily="34" charset="0"/>
              </a:defRPr>
            </a:lvl9pPr>
          </a:lstStyle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altLang="ru-RU" sz="2200" b="1" kern="0" dirty="0" smtClean="0"/>
              <a:t>ЭКОНОМИЧЕСКИЙ ЭФФЕКТ РЕСУРСОСБЕРЕГАЮЩИХ ТЕХНОЛОГИЙ</a:t>
            </a:r>
          </a:p>
          <a:p>
            <a:pPr eaLnBrk="1" hangingPunct="1">
              <a:defRPr/>
            </a:pPr>
            <a:endParaRPr lang="ru-RU" altLang="ru-RU" sz="2200" b="1" kern="0" dirty="0" smtClean="0"/>
          </a:p>
        </p:txBody>
      </p:sp>
      <p:pic>
        <p:nvPicPr>
          <p:cNvPr id="7177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2408238"/>
            <a:ext cx="2281237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PA290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844675"/>
            <a:ext cx="4032250" cy="302418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250825" y="1054100"/>
            <a:ext cx="8713788" cy="935038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600" dirty="0" smtClean="0">
                <a:solidFill>
                  <a:schemeClr val="accent1">
                    <a:lumMod val="25000"/>
                  </a:schemeClr>
                </a:solidFill>
              </a:rPr>
              <a:t>Обучение и аттестация медицинских работников на фантомах с использованием моделируемых виртуальных сценариев</a:t>
            </a:r>
            <a:br>
              <a:rPr lang="ru-RU" altLang="ru-RU" sz="2600" dirty="0" smtClean="0">
                <a:solidFill>
                  <a:schemeClr val="accent1">
                    <a:lumMod val="25000"/>
                  </a:schemeClr>
                </a:solidFill>
              </a:rPr>
            </a:br>
            <a:endParaRPr lang="ru-RU" altLang="ru-RU" sz="2600" dirty="0" smtClean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9220" name="Содержимое 4"/>
          <p:cNvSpPr>
            <a:spLocks noGrp="1"/>
          </p:cNvSpPr>
          <p:nvPr>
            <p:ph idx="1"/>
          </p:nvPr>
        </p:nvSpPr>
        <p:spPr>
          <a:xfrm>
            <a:off x="34925" y="2132013"/>
            <a:ext cx="4610100" cy="10810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От обучения всех —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к образованию каждого!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dirty="0" smtClean="0">
              <a:latin typeface="+mj-lt"/>
            </a:endParaRPr>
          </a:p>
        </p:txBody>
      </p:sp>
      <p:pic>
        <p:nvPicPr>
          <p:cNvPr id="6" name="Рисунок 5" descr="DSC09458ИЗМ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344863"/>
            <a:ext cx="4679950" cy="3108325"/>
          </a:xfrm>
          <a:prstGeom prst="rect">
            <a:avLst/>
          </a:prstGeom>
          <a:noFill/>
          <a:ln w="19050">
            <a:solidFill>
              <a:srgbClr val="330033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900113" y="836613"/>
            <a:ext cx="7715250" cy="1008062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600" dirty="0" smtClean="0">
                <a:solidFill>
                  <a:schemeClr val="accent1">
                    <a:lumMod val="25000"/>
                  </a:schemeClr>
                </a:solidFill>
              </a:rPr>
              <a:t>Обучение и аттестация медицинских работников на фантомах с использованием моделируемых виртуальных сценариев</a:t>
            </a:r>
          </a:p>
        </p:txBody>
      </p:sp>
      <p:pic>
        <p:nvPicPr>
          <p:cNvPr id="8" name="Рисунок 7" descr="C:\Documents and Settings\User\Рабочий стол\интерактивные технологии непрерывное образование\13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44607"/>
            <a:ext cx="4536504" cy="2768569"/>
          </a:xfrm>
          <a:prstGeom prst="rect">
            <a:avLst/>
          </a:prstGeom>
          <a:ln w="22225">
            <a:solidFill>
              <a:schemeClr val="accent2">
                <a:lumMod val="75000"/>
              </a:schemeClr>
            </a:solidFill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  <a:softEdge rad="112500"/>
          </a:effectLst>
        </p:spPr>
      </p:pic>
      <p:pic>
        <p:nvPicPr>
          <p:cNvPr id="7" name="Picture 2" descr="PA29015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2925763"/>
            <a:ext cx="4606925" cy="3455987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>
            <a:outerShdw blurRad="50800" dist="50800" dir="5400000" algn="ctr" rotWithShape="0">
              <a:schemeClr val="accent4"/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50825" y="1270000"/>
            <a:ext cx="8713788" cy="10795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000" dirty="0" smtClean="0">
                <a:solidFill>
                  <a:schemeClr val="accent1">
                    <a:lumMod val="25000"/>
                  </a:schemeClr>
                </a:solidFill>
              </a:rPr>
              <a:t>Подготовка и проведение школ профессионального мастерства и мастер – классов с применением современных расходных материалов </a:t>
            </a:r>
            <a:br>
              <a:rPr lang="ru-RU" altLang="ru-RU" sz="3000" dirty="0" smtClean="0">
                <a:solidFill>
                  <a:schemeClr val="accent1">
                    <a:lumMod val="25000"/>
                  </a:schemeClr>
                </a:solidFill>
              </a:rPr>
            </a:br>
            <a:endParaRPr lang="ru-RU" altLang="ru-RU" sz="3000" dirty="0" smtClean="0">
              <a:solidFill>
                <a:schemeClr val="accent1">
                  <a:lumMod val="25000"/>
                </a:schemeClr>
              </a:solidFill>
            </a:endParaRPr>
          </a:p>
        </p:txBody>
      </p:sp>
      <p:pic>
        <p:nvPicPr>
          <p:cNvPr id="4" name="Picture 6" descr="DSC094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825750"/>
            <a:ext cx="4481512" cy="29797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DSC0943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684588"/>
            <a:ext cx="4105275" cy="27130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16013" y="692150"/>
            <a:ext cx="2160587" cy="360363"/>
          </a:xfrm>
        </p:spPr>
        <p:txBody>
          <a:bodyPr/>
          <a:lstStyle/>
          <a:p>
            <a:pPr>
              <a:defRPr/>
            </a:pPr>
            <a:r>
              <a:rPr lang="ru-RU" altLang="ru-RU" sz="4000" dirty="0" smtClean="0">
                <a:solidFill>
                  <a:schemeClr val="accent1">
                    <a:lumMod val="25000"/>
                  </a:schemeClr>
                </a:solidFill>
              </a:rPr>
              <a:t>ИТОГИ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55875" y="1916113"/>
            <a:ext cx="4176713" cy="3895725"/>
          </a:xfrm>
          <a:prstGeom prst="quadArrow">
            <a:avLst/>
          </a:prstGeom>
          <a:ln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4925" y="3213100"/>
            <a:ext cx="2952750" cy="129222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50000">
                <a:srgbClr val="FFFFCC"/>
              </a:gs>
              <a:gs pos="100000">
                <a:srgbClr val="CCFF99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2600" b="1" dirty="0" smtClean="0">
                <a:latin typeface="+mn-lt"/>
                <a:cs typeface="Arial" charset="0"/>
              </a:rPr>
              <a:t>ОЦЕНКА ПРАКТИЧЕСКИХ НАВЫКОВ  - 433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132138" y="5876925"/>
            <a:ext cx="3168650" cy="49212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50000">
                <a:srgbClr val="FFFFCC"/>
              </a:gs>
              <a:gs pos="100000">
                <a:srgbClr val="CCFF99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2600" b="1" dirty="0" smtClean="0">
                <a:latin typeface="+mn-lt"/>
                <a:cs typeface="Arial" charset="0"/>
              </a:rPr>
              <a:t>ТРЕНИНГИ - 363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484438" y="1412875"/>
            <a:ext cx="4608512" cy="49212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50000">
                <a:srgbClr val="FFFFCC"/>
              </a:gs>
              <a:gs pos="100000">
                <a:srgbClr val="CCFF99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2600" b="1" dirty="0" smtClean="0">
                <a:latin typeface="+mn-lt"/>
                <a:cs typeface="Arial" charset="0"/>
              </a:rPr>
              <a:t>МАСТЕР – КЛАССЫ -123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659563" y="3429000"/>
            <a:ext cx="2484437" cy="129222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50000">
                <a:srgbClr val="FFFFCC"/>
              </a:gs>
              <a:gs pos="100000">
                <a:srgbClr val="CCFF99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2600" b="1" smtClean="0">
                <a:latin typeface="+mn-lt"/>
                <a:cs typeface="Arial" charset="0"/>
              </a:rPr>
              <a:t>ОБУЧАЮЩИЕ СЕМИНАРЫ - 25</a:t>
            </a:r>
          </a:p>
        </p:txBody>
      </p:sp>
      <p:grpSp>
        <p:nvGrpSpPr>
          <p:cNvPr id="2" name="Группа 13"/>
          <p:cNvGrpSpPr/>
          <p:nvPr/>
        </p:nvGrpSpPr>
        <p:grpSpPr>
          <a:xfrm>
            <a:off x="3621706" y="3160269"/>
            <a:ext cx="2044355" cy="1622963"/>
            <a:chOff x="325353" y="283135"/>
            <a:chExt cx="1926942" cy="2019723"/>
          </a:xfrm>
          <a:scene3d>
            <a:camera prst="orthographicFront"/>
            <a:lightRig rig="flat" dir="t"/>
          </a:scene3d>
        </p:grpSpPr>
        <p:sp>
          <p:nvSpPr>
            <p:cNvPr id="11" name="Овал 10"/>
            <p:cNvSpPr/>
            <p:nvPr/>
          </p:nvSpPr>
          <p:spPr>
            <a:xfrm>
              <a:off x="325353" y="375916"/>
              <a:ext cx="1926942" cy="1926942"/>
            </a:xfrm>
            <a:prstGeom prst="ellipse">
              <a:avLst/>
            </a:prstGeom>
            <a:solidFill>
              <a:srgbClr val="FF000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ru-RU" sz="4000" dirty="0"/>
                <a:t>944</a:t>
              </a:r>
            </a:p>
          </p:txBody>
        </p:sp>
        <p:sp>
          <p:nvSpPr>
            <p:cNvPr id="12" name="Овал 4"/>
            <p:cNvSpPr/>
            <p:nvPr/>
          </p:nvSpPr>
          <p:spPr>
            <a:xfrm>
              <a:off x="533209" y="283135"/>
              <a:ext cx="1362554" cy="13625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0480" tIns="30480" rIns="30480" bIns="3048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1743</TotalTime>
  <Words>261</Words>
  <Application>Microsoft Office PowerPoint</Application>
  <PresentationFormat>Экран (4:3)</PresentationFormat>
  <Paragraphs>56</Paragraphs>
  <Slides>13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Пиксел</vt:lpstr>
      <vt:lpstr>CorelDRAW</vt:lpstr>
      <vt:lpstr>ОПЫТ РАБОТЫ УЧЕБНО – МЕТОДИЧЕСКОГО КАБИНЕТА ДЛЯ МЕДИЦИНСКОГО ПЕРСОНАЛА</vt:lpstr>
      <vt:lpstr>Презентация PowerPoint</vt:lpstr>
      <vt:lpstr>НОВИЗНА</vt:lpstr>
      <vt:lpstr>ЗАДАЧИ</vt:lpstr>
      <vt:lpstr>Создание единой системы работы манипуляционных кабинетов в области</vt:lpstr>
      <vt:lpstr>Обучение и аттестация медицинских работников на фантомах с использованием моделируемых виртуальных сценариев </vt:lpstr>
      <vt:lpstr>Обучение и аттестация медицинских работников на фантомах с использованием моделируемых виртуальных сценариев</vt:lpstr>
      <vt:lpstr>Подготовка и проведение школ профессионального мастерства и мастер – классов с применением современных расходных материалов  </vt:lpstr>
      <vt:lpstr>ИТОГИ</vt:lpstr>
      <vt:lpstr>Презентация PowerPoint</vt:lpstr>
      <vt:lpstr>Наиболее часто встречающиеся ОШИБКИ при</vt:lpstr>
      <vt:lpstr>Презентация PowerPoint</vt:lpstr>
      <vt:lpstr>Презентация PowerPoint</vt:lpstr>
    </vt:vector>
  </TitlesOfParts>
  <Company>Tycoon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ГКБ 29</dc:creator>
  <cp:lastModifiedBy>Doomer</cp:lastModifiedBy>
  <cp:revision>243</cp:revision>
  <dcterms:created xsi:type="dcterms:W3CDTF">2009-08-19T05:41:44Z</dcterms:created>
  <dcterms:modified xsi:type="dcterms:W3CDTF">2014-11-12T17:27:44Z</dcterms:modified>
</cp:coreProperties>
</file>