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60" r:id="rId7"/>
    <p:sldId id="264" r:id="rId8"/>
    <p:sldId id="265" r:id="rId9"/>
    <p:sldId id="267" r:id="rId10"/>
    <p:sldId id="271" r:id="rId11"/>
    <p:sldId id="268" r:id="rId12"/>
    <p:sldId id="272" r:id="rId13"/>
    <p:sldId id="266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5733256"/>
            <a:ext cx="2051720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267744" y="5733256"/>
            <a:ext cx="6876256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5589240"/>
          </a:xfrm>
          <a:prstGeom prst="rect">
            <a:avLst/>
          </a:prstGeom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 userDrawn="1"/>
        </p:nvSpPr>
        <p:spPr>
          <a:xfrm>
            <a:off x="251520" y="260648"/>
            <a:ext cx="8640960" cy="4968552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124744"/>
            <a:ext cx="5468144" cy="1470025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>
              <a:defRPr b="1" cap="all" spc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140968"/>
            <a:ext cx="554461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12" name="Picture 2" descr="1558_44054dd445ad2.gif 500X244 px"/>
          <p:cNvPicPr>
            <a:picLocks noChangeAspect="1" noChangeArrowheads="1"/>
          </p:cNvPicPr>
          <p:nvPr userDrawn="1"/>
        </p:nvPicPr>
        <p:blipFill>
          <a:blip r:embed="rId2" cstate="print"/>
          <a:srcRect l="52919" t="9295" b="854"/>
          <a:stretch>
            <a:fillRect/>
          </a:stretch>
        </p:blipFill>
        <p:spPr bwMode="auto">
          <a:xfrm>
            <a:off x="683568" y="3212976"/>
            <a:ext cx="1800200" cy="16765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5661248"/>
            <a:ext cx="2051720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5733256"/>
            <a:ext cx="2051720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267744" y="5733256"/>
            <a:ext cx="6876256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://pixabay.com/static/uploads/photo/2013/07/12/17/15/vitruvian-man-151866_64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48680"/>
            <a:ext cx="4464496" cy="47700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5589240"/>
          </a:xfrm>
          <a:prstGeom prst="rect">
            <a:avLst/>
          </a:prstGeom>
          <a:gradFill>
            <a:gsLst>
              <a:gs pos="0">
                <a:schemeClr val="lt2">
                  <a:tint val="80000"/>
                  <a:satMod val="300000"/>
                  <a:alpha val="86000"/>
                </a:schemeClr>
              </a:gs>
              <a:gs pos="100000">
                <a:schemeClr val="lt2">
                  <a:shade val="30000"/>
                  <a:satMod val="200000"/>
                </a:schemeClr>
              </a:gs>
            </a:gsLst>
          </a:gradFill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BC54C-6F82-4452-9FA4-2D365FBFAF53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DFD27-C34E-4D53-84F7-D1F3EC35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Прогрессивная мышечная релаксация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875" y="4437112"/>
            <a:ext cx="6048375" cy="1080119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Плехова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Е.В.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Катерина\Downloads\расслабл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35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атерина\Downloads\shavasha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5660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Катерина\Downloads\спокойствие и уверенност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5" y="332656"/>
            <a:ext cx="6755389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терина\Downloads\rasslablenie-m…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37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терина\Downloads\полное-расслабл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5619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атерина\Downloads\расс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29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Благодарю за внимание!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Прогрессивная мышечная релаксация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340768"/>
            <a:ext cx="8686800" cy="435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В 1930-х годах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Эдмунд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 Джекобсон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   создал </a:t>
            </a:r>
            <a:r>
              <a:rPr lang="ru-RU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метод прогрессирующей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мышечной релаксации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Основная идея метода –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   после сильного напряжения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   мышцы автоматически максимально расслабляются,  а</a:t>
            </a:r>
            <a:r>
              <a:rPr lang="ru-RU" sz="2800" dirty="0" smtClean="0">
                <a:latin typeface="Arial" charset="0"/>
                <a:cs typeface="Arial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расслабление мышц 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 несовместимо с тревогой</a:t>
            </a:r>
            <a:endParaRPr lang="ru-RU" sz="28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ctr">
              <a:buNone/>
              <a:defRPr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7" name="Picture 2" descr="C:\Users\Катерина\Downloads\Джекобс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732240" y="1484784"/>
            <a:ext cx="2212433" cy="2880320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980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Мышечная релаксация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764704"/>
            <a:ext cx="8208912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Напряжение мышц</a:t>
            </a:r>
          </a:p>
          <a:p>
            <a:pPr algn="ctr">
              <a:buNone/>
            </a:pP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Катерина\Downloads\22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12776"/>
            <a:ext cx="3407948" cy="407740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980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Мышечная релаксация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764704"/>
            <a:ext cx="820891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Расслабление мышц</a:t>
            </a:r>
          </a:p>
          <a:p>
            <a:pPr algn="ctr"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Катерина\Downloads\mishechnaya_relaksats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286250" cy="302895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Picture 3" descr="C:\Users\Катерина\Downloads\Myishechnaya-relaksats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56792"/>
            <a:ext cx="4032250" cy="302418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Применяется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снятия и профилактики мышечных зажимов после напряженных дней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для расслабления после стрессовых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событий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психотерапии многих психосоматических заболеваний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Основная идея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Тот, кто сможет научиться расслабляться, при столкновении со стрессором получит возможность избрать наиболее верный способ реагирования. То есть вместо рефлексивной реакции можно просто остановиться, изучить природу угрозы, взвесить последствия возможных реакций и выбрать наиболее подходящую» 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(Э. Джекобсон).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47565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Долгосрочные психологические эффекты регулярной практики прогрессивной мышечной релаксации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Снижение общей тревожности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Снижение тревоги ожидания, связанной с фобиями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Снижение частоты и продолжительности приступов паники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Расширение собственных возможностей в пугающих ситуациях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Улучшение концентрации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Увеличение контроля над настроением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атерина\Downloads\kote_rasslabljaets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92480" cy="5455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атерина\Downloads\relaxation-techniqu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21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169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Прогрессивная мышечная релаксация</vt:lpstr>
      <vt:lpstr>Прогрессивная мышечная релаксация</vt:lpstr>
      <vt:lpstr>Мышечная релаксация</vt:lpstr>
      <vt:lpstr>Мышечная релаксация</vt:lpstr>
      <vt:lpstr>Применяется</vt:lpstr>
      <vt:lpstr>Основная идея</vt:lpstr>
      <vt:lpstr>Долгосрочные психологические эффекты регулярной практики прогрессивной мышечной релаксации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Благодарю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Екатерина</cp:lastModifiedBy>
  <cp:revision>10</cp:revision>
  <dcterms:created xsi:type="dcterms:W3CDTF">2014-07-14T19:41:32Z</dcterms:created>
  <dcterms:modified xsi:type="dcterms:W3CDTF">2015-05-28T18:58:54Z</dcterms:modified>
</cp:coreProperties>
</file>