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56" r:id="rId2"/>
    <p:sldId id="258" r:id="rId3"/>
    <p:sldId id="260" r:id="rId4"/>
    <p:sldId id="261" r:id="rId5"/>
    <p:sldId id="262" r:id="rId6"/>
    <p:sldId id="263" r:id="rId7"/>
    <p:sldId id="268" r:id="rId8"/>
    <p:sldId id="266" r:id="rId9"/>
    <p:sldId id="270" r:id="rId10"/>
    <p:sldId id="257" r:id="rId11"/>
    <p:sldId id="269" r:id="rId12"/>
    <p:sldId id="264" r:id="rId13"/>
    <p:sldId id="265" r:id="rId14"/>
    <p:sldId id="267" r:id="rId15"/>
    <p:sldId id="272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5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5CB5994-7CA7-4367-899B-63E8E828BA3D}" type="datetimeFigureOut">
              <a:rPr lang="ru-RU" smtClean="0"/>
              <a:pPr/>
              <a:t>13.06.2015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3971ECF-8D64-4A0C-8EAA-485FB21B1FC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01500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971ECF-8D64-4A0C-8EAA-485FB21B1FCD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5" Type="http://schemas.openxmlformats.org/officeDocument/2006/relationships/image" Target="../media/image4.png"/><Relationship Id="rId4" Type="http://schemas.openxmlformats.org/officeDocument/2006/relationships/image" Target="../media/image5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2AF7E7-3B8B-4E4A-B84B-C933FAC64B07}" type="datetimeFigureOut">
              <a:rPr lang="ru-RU" smtClean="0"/>
              <a:pPr/>
              <a:t>13.06.2015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DC3ED-28DC-4D7E-9FBA-FA19A4DC6523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9" name="Picture 2" descr="fade-frame-7"/>
          <p:cNvPicPr>
            <a:picLocks noChangeAspect="1" noChangeArrowheads="1"/>
          </p:cNvPicPr>
          <p:nvPr userDrawn="1"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-37404" y="0"/>
            <a:ext cx="9181404" cy="6858000"/>
          </a:xfrm>
          <a:prstGeom prst="rect">
            <a:avLst/>
          </a:prstGeom>
          <a:noFill/>
        </p:spPr>
      </p:pic>
      <p:pic>
        <p:nvPicPr>
          <p:cNvPr id="10" name="Picture 2" descr="http://freedesignfile.com/upload/2014/05/Green-leaves-wave-creative-background-vector.jpg"/>
          <p:cNvPicPr>
            <a:picLocks noChangeAspect="1" noChangeArrowheads="1"/>
          </p:cNvPicPr>
          <p:nvPr userDrawn="1"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23528" y="332656"/>
            <a:ext cx="8424936" cy="623771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Picture 6" descr="115.png"/>
          <p:cNvPicPr>
            <a:picLocks noChangeAspect="1" noChangeArrowheads="1"/>
          </p:cNvPicPr>
          <p:nvPr userDrawn="1"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923928" y="980728"/>
            <a:ext cx="4762500" cy="4267200"/>
          </a:xfrm>
          <a:prstGeom prst="rect">
            <a:avLst/>
          </a:prstGeom>
          <a:noFill/>
        </p:spPr>
      </p:pic>
      <p:sp>
        <p:nvSpPr>
          <p:cNvPr id="12" name="Содержимое 11"/>
          <p:cNvSpPr>
            <a:spLocks noGrp="1"/>
          </p:cNvSpPr>
          <p:nvPr>
            <p:ph sz="quarter" idx="13" hasCustomPrompt="1"/>
          </p:nvPr>
        </p:nvSpPr>
        <p:spPr>
          <a:xfrm>
            <a:off x="467544" y="260649"/>
            <a:ext cx="8424936" cy="360039"/>
          </a:xfrm>
        </p:spPr>
        <p:txBody>
          <a:bodyPr/>
          <a:lstStyle>
            <a:lvl1pPr algn="ctr">
              <a:buNone/>
              <a:defRPr sz="1800" baseline="0">
                <a:latin typeface="Georgia" pitchFamily="18" charset="0"/>
              </a:defRPr>
            </a:lvl1pPr>
          </a:lstStyle>
          <a:p>
            <a:pPr lvl="0"/>
            <a:r>
              <a:rPr lang="ru-RU" dirty="0" smtClean="0"/>
              <a:t>Бюджетное образовательное учреждение образования </a:t>
            </a:r>
          </a:p>
          <a:p>
            <a:pPr lvl="0"/>
            <a:r>
              <a:rPr lang="ru-RU" dirty="0" smtClean="0"/>
              <a:t>«Центр  повышения квалификации работников здравоохранения»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2AF7E7-3B8B-4E4A-B84B-C933FAC64B07}" type="datetimeFigureOut">
              <a:rPr lang="ru-RU" smtClean="0"/>
              <a:pPr/>
              <a:t>13.06.2015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DC3ED-28DC-4D7E-9FBA-FA19A4DC6523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6" name="Picture 2" descr="fade-frame-7"/>
          <p:cNvPicPr>
            <a:picLocks noChangeAspect="1" noChangeArrowheads="1"/>
          </p:cNvPicPr>
          <p:nvPr userDrawn="1"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81404" cy="6858000"/>
          </a:xfrm>
          <a:prstGeom prst="rect">
            <a:avLst/>
          </a:prstGeom>
          <a:noFill/>
        </p:spPr>
      </p:pic>
      <p:pic>
        <p:nvPicPr>
          <p:cNvPr id="7" name="Picture 2" descr="http://freedesignfile.com/upload/2014/05/Green-leaves-wave-creative-background-vector.jpg"/>
          <p:cNvPicPr>
            <a:picLocks noChangeAspect="1" noChangeArrowheads="1"/>
          </p:cNvPicPr>
          <p:nvPr userDrawn="1"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95536" y="332656"/>
            <a:ext cx="8352928" cy="623771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174" name="Picture 6" descr="http://li-web.ru/"/>
          <p:cNvPicPr>
            <a:picLocks noChangeAspect="1" noChangeArrowheads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1600" y="3573016"/>
            <a:ext cx="1080120" cy="710719"/>
          </a:xfrm>
          <a:prstGeom prst="rect">
            <a:avLst/>
          </a:prstGeom>
          <a:noFill/>
        </p:spPr>
      </p:pic>
      <p:pic>
        <p:nvPicPr>
          <p:cNvPr id="12" name="Picture 2" descr="9.png"/>
          <p:cNvPicPr>
            <a:picLocks noChangeAspect="1" noChangeArrowheads="1"/>
          </p:cNvPicPr>
          <p:nvPr userDrawn="1"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2771800" y="4221088"/>
            <a:ext cx="1224136" cy="1224136"/>
          </a:xfrm>
          <a:prstGeom prst="rect">
            <a:avLst/>
          </a:prstGeom>
          <a:noFill/>
        </p:spPr>
      </p:pic>
      <p:pic>
        <p:nvPicPr>
          <p:cNvPr id="11" name="Picture 2" descr="http://img-fotki.yandex.ru/get/6507/20573769.d/0_82749_1b642d8e_M.jpg"/>
          <p:cNvPicPr>
            <a:picLocks noChangeAspect="1" noChangeArrowheads="1"/>
          </p:cNvPicPr>
          <p:nvPr userDrawn="1"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99792" y="5085184"/>
            <a:ext cx="1705372" cy="852686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2AF7E7-3B8B-4E4A-B84B-C933FAC64B07}" type="datetimeFigureOut">
              <a:rPr lang="ru-RU" smtClean="0"/>
              <a:pPr/>
              <a:t>13.06.2015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DC3ED-28DC-4D7E-9FBA-FA19A4DC6523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8" name="Picture 2" descr="fade-frame-7"/>
          <p:cNvPicPr>
            <a:picLocks noChangeAspect="1" noChangeArrowheads="1"/>
          </p:cNvPicPr>
          <p:nvPr userDrawn="1"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81404" cy="6858000"/>
          </a:xfrm>
          <a:prstGeom prst="rect">
            <a:avLst/>
          </a:prstGeom>
          <a:noFill/>
        </p:spPr>
      </p:pic>
      <p:pic>
        <p:nvPicPr>
          <p:cNvPr id="5" name="Picture 2" descr="http://freedesignfile.com/upload/2014/05/Green-leaves-wave-creative-background-vector.jpg"/>
          <p:cNvPicPr>
            <a:picLocks noChangeAspect="1" noChangeArrowheads="1"/>
          </p:cNvPicPr>
          <p:nvPr userDrawn="1"/>
        </p:nvPicPr>
        <p:blipFill>
          <a:blip r:embed="rId3" cstate="screen"/>
          <a:srcRect/>
          <a:stretch>
            <a:fillRect/>
          </a:stretch>
        </p:blipFill>
        <p:spPr bwMode="auto">
          <a:xfrm rot="16200000">
            <a:off x="-1152634" y="1808818"/>
            <a:ext cx="6336704" cy="324036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Picture 2" descr="9.png"/>
          <p:cNvPicPr>
            <a:picLocks noChangeAspect="1" noChangeArrowheads="1"/>
          </p:cNvPicPr>
          <p:nvPr userDrawn="1"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835696" y="3933056"/>
            <a:ext cx="1224136" cy="1224136"/>
          </a:xfrm>
          <a:prstGeom prst="rect">
            <a:avLst/>
          </a:prstGeom>
          <a:noFill/>
        </p:spPr>
      </p:pic>
      <p:pic>
        <p:nvPicPr>
          <p:cNvPr id="9" name="Picture 6" descr="http://li-web.ru/"/>
          <p:cNvPicPr>
            <a:picLocks noChangeAspect="1" noChangeArrowheads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47664" y="3356992"/>
            <a:ext cx="1080120" cy="710719"/>
          </a:xfrm>
          <a:prstGeom prst="rect">
            <a:avLst/>
          </a:prstGeom>
          <a:noFill/>
        </p:spPr>
      </p:pic>
      <p:pic>
        <p:nvPicPr>
          <p:cNvPr id="6146" name="Picture 2" descr="http://img-fotki.yandex.ru/get/6507/20573769.d/0_82749_1b642d8e_M.jpg"/>
          <p:cNvPicPr>
            <a:picLocks noChangeAspect="1" noChangeArrowheads="1"/>
          </p:cNvPicPr>
          <p:nvPr userDrawn="1"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47664" y="4869160"/>
            <a:ext cx="1705372" cy="852686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2AF7E7-3B8B-4E4A-B84B-C933FAC64B07}" type="datetimeFigureOut">
              <a:rPr lang="ru-RU" smtClean="0"/>
              <a:pPr/>
              <a:t>13.06.2015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8DC3ED-28DC-4D7E-9FBA-FA19A4DC652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4" r:id="rId2"/>
    <p:sldLayoutId id="2147483655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332657"/>
            <a:ext cx="3960440" cy="1512168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00B050"/>
                </a:solidFill>
                <a:latin typeface="Georgia" pitchFamily="18" charset="0"/>
              </a:rPr>
              <a:t>Осознанная медитация</a:t>
            </a:r>
            <a:endParaRPr lang="ru-RU" b="1" dirty="0">
              <a:solidFill>
                <a:srgbClr val="00B050"/>
              </a:solidFill>
              <a:latin typeface="Georgia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220072" y="5229200"/>
            <a:ext cx="3560440" cy="1320552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ru-RU" b="1" dirty="0" err="1" smtClean="0">
                <a:solidFill>
                  <a:srgbClr val="00B050"/>
                </a:solidFill>
                <a:latin typeface="Georgia" pitchFamily="18" charset="0"/>
              </a:rPr>
              <a:t>Плехова</a:t>
            </a:r>
            <a:r>
              <a:rPr lang="ru-RU" b="1" dirty="0" smtClean="0">
                <a:solidFill>
                  <a:srgbClr val="00B050"/>
                </a:solidFill>
                <a:latin typeface="Georgia" pitchFamily="18" charset="0"/>
              </a:rPr>
              <a:t> Е.В.</a:t>
            </a:r>
            <a:endParaRPr lang="ru-RU" dirty="0" smtClean="0">
              <a:solidFill>
                <a:srgbClr val="00B050"/>
              </a:solidFill>
              <a:latin typeface="Georgia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3"/>
          <p:cNvSpPr txBox="1">
            <a:spLocks/>
          </p:cNvSpPr>
          <p:nvPr/>
        </p:nvSpPr>
        <p:spPr>
          <a:xfrm>
            <a:off x="971600" y="476673"/>
            <a:ext cx="7416824" cy="1557349"/>
          </a:xfrm>
          <a:prstGeom prst="rect">
            <a:avLst/>
          </a:prstGeom>
          <a:noFill/>
        </p:spPr>
        <p:txBody>
          <a:bodyPr vert="horz" wrap="square" lIns="91440" tIns="45720" rIns="91440" bIns="45720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v"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Georgia" pitchFamily="18" charset="0"/>
                <a:ea typeface="+mn-ea"/>
                <a:cs typeface="+mn-cs"/>
              </a:rPr>
              <a:t> Пункт 1.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v"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Georgia" pitchFamily="18" charset="0"/>
                <a:ea typeface="+mn-ea"/>
                <a:cs typeface="+mn-cs"/>
              </a:rPr>
              <a:t> Пункт 2.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v"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Georgia" pitchFamily="18" charset="0"/>
                <a:ea typeface="+mn-ea"/>
                <a:cs typeface="+mn-cs"/>
              </a:rPr>
              <a:t> Пункт 3. </a:t>
            </a:r>
          </a:p>
        </p:txBody>
      </p:sp>
      <p:pic>
        <p:nvPicPr>
          <p:cNvPr id="4" name="Picture 2" descr="C:\Users\Катерина\Downloads\2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404664"/>
            <a:ext cx="8028384" cy="58326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Катерина\Downloads\luxfon.com-578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60648"/>
            <a:ext cx="8352928" cy="626469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Катерина\Downloads\522156_vishnya_cvet_trava_vesna_priroda_derevo_2048x1403_(www.GdeFon.ru)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332656"/>
            <a:ext cx="8356038" cy="633670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Катерина\Downloads\0432220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332656"/>
            <a:ext cx="8604448" cy="617740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Катерина\Downloads\priroda_vesnoy_cvety_foto_0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5328" y="332656"/>
            <a:ext cx="8333742" cy="61926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55776" y="2204864"/>
            <a:ext cx="6408712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i="1" dirty="0" smtClean="0">
                <a:solidFill>
                  <a:schemeClr val="accent3">
                    <a:lumMod val="50000"/>
                  </a:schemeClr>
                </a:solidFill>
                <a:latin typeface="Georgia" pitchFamily="18" charset="0"/>
                <a:cs typeface="Arial" pitchFamily="34" charset="0"/>
              </a:rPr>
              <a:t>БЛАГОДАРЮ ЗА ВНИМАНИЕ !</a:t>
            </a:r>
          </a:p>
          <a:p>
            <a:endParaRPr lang="ru-RU" dirty="0">
              <a:solidFill>
                <a:schemeClr val="accent3">
                  <a:lumMod val="75000"/>
                </a:schemeClr>
              </a:solidFill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131840" y="1988840"/>
            <a:ext cx="5832648" cy="27699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chemeClr val="accent3">
                    <a:lumMod val="50000"/>
                  </a:schemeClr>
                </a:solidFill>
                <a:latin typeface="Georgia" pitchFamily="18" charset="0"/>
                <a:cs typeface="Arial" pitchFamily="34" charset="0"/>
              </a:rPr>
              <a:t>Направлена на взаимодействие мозга, мышления, тела и поведения</a:t>
            </a:r>
          </a:p>
          <a:p>
            <a:pPr>
              <a:buFont typeface="Arial" pitchFamily="34" charset="0"/>
              <a:buChar char="•"/>
            </a:pPr>
            <a:endParaRPr lang="ru-RU" sz="2800" b="1" dirty="0" smtClean="0">
              <a:solidFill>
                <a:schemeClr val="accent3">
                  <a:lumMod val="50000"/>
                </a:schemeClr>
              </a:solidFill>
              <a:latin typeface="Georgia" pitchFamily="18" charset="0"/>
              <a:cs typeface="Arial" pitchFamily="34" charset="0"/>
            </a:endParaRPr>
          </a:p>
          <a:p>
            <a:endParaRPr lang="ru-RU" dirty="0">
              <a:solidFill>
                <a:schemeClr val="accent3">
                  <a:lumMod val="75000"/>
                </a:schemeClr>
              </a:solidFill>
              <a:latin typeface="Georgia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267744" y="404664"/>
            <a:ext cx="734481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B050"/>
                </a:solidFill>
                <a:latin typeface="Georgia" pitchFamily="18" charset="0"/>
              </a:rPr>
              <a:t>Мыслительно-телесная </a:t>
            </a:r>
          </a:p>
          <a:p>
            <a:pPr algn="ctr"/>
            <a:r>
              <a:rPr lang="ru-RU" sz="3200" b="1" dirty="0" smtClean="0">
                <a:solidFill>
                  <a:srgbClr val="00B050"/>
                </a:solidFill>
                <a:latin typeface="Georgia" pitchFamily="18" charset="0"/>
              </a:rPr>
              <a:t>терапия</a:t>
            </a:r>
            <a:endParaRPr lang="ru-RU" sz="3200" b="1" dirty="0">
              <a:solidFill>
                <a:srgbClr val="00B050"/>
              </a:solidFill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915816" y="1844824"/>
            <a:ext cx="5976664" cy="32624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chemeClr val="accent3">
                    <a:lumMod val="50000"/>
                  </a:schemeClr>
                </a:solidFill>
                <a:latin typeface="Georgia" pitchFamily="18" charset="0"/>
                <a:cs typeface="Arial" pitchFamily="34" charset="0"/>
              </a:rPr>
              <a:t>Использование мышления для воздействия на физические процессы и поддержание здоровья</a:t>
            </a:r>
          </a:p>
          <a:p>
            <a:pPr>
              <a:buFont typeface="Arial" pitchFamily="34" charset="0"/>
              <a:buChar char="•"/>
            </a:pPr>
            <a:endParaRPr lang="ru-RU" sz="2800" b="1" dirty="0" smtClean="0">
              <a:solidFill>
                <a:schemeClr val="accent3">
                  <a:lumMod val="50000"/>
                </a:schemeClr>
              </a:solidFill>
              <a:latin typeface="Georgia" pitchFamily="18" charset="0"/>
              <a:cs typeface="Arial" pitchFamily="34" charset="0"/>
            </a:endParaRPr>
          </a:p>
          <a:p>
            <a:endParaRPr lang="ru-RU" dirty="0">
              <a:solidFill>
                <a:schemeClr val="accent3">
                  <a:lumMod val="75000"/>
                </a:schemeClr>
              </a:solidFill>
              <a:latin typeface="Georgia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267744" y="404664"/>
            <a:ext cx="669674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B050"/>
                </a:solidFill>
                <a:latin typeface="Georgia" pitchFamily="18" charset="0"/>
              </a:rPr>
              <a:t>Цель мыслительно-телесной терапии</a:t>
            </a:r>
            <a:endParaRPr lang="ru-RU" sz="3200" b="1" dirty="0">
              <a:solidFill>
                <a:srgbClr val="00B050"/>
              </a:solidFill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131840" y="1700808"/>
            <a:ext cx="5832648" cy="32624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chemeClr val="accent3">
                    <a:lumMod val="50000"/>
                  </a:schemeClr>
                </a:solidFill>
                <a:latin typeface="Georgia" pitchFamily="18" charset="0"/>
                <a:cs typeface="Arial" pitchFamily="34" charset="0"/>
              </a:rPr>
              <a:t>Полное осознание того, что происходит в настоящий момент без каких-либо фильтров и суждения</a:t>
            </a:r>
          </a:p>
          <a:p>
            <a:pPr>
              <a:buFont typeface="Arial" pitchFamily="34" charset="0"/>
              <a:buChar char="•"/>
            </a:pPr>
            <a:endParaRPr lang="ru-RU" sz="2800" b="1" dirty="0" smtClean="0">
              <a:solidFill>
                <a:schemeClr val="accent3">
                  <a:lumMod val="50000"/>
                </a:schemeClr>
              </a:solidFill>
              <a:latin typeface="Georgia" pitchFamily="18" charset="0"/>
              <a:cs typeface="Arial" pitchFamily="34" charset="0"/>
            </a:endParaRPr>
          </a:p>
          <a:p>
            <a:endParaRPr lang="ru-RU" dirty="0">
              <a:solidFill>
                <a:schemeClr val="accent3">
                  <a:lumMod val="75000"/>
                </a:schemeClr>
              </a:solidFill>
              <a:latin typeface="Georgia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267744" y="404664"/>
            <a:ext cx="73448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B050"/>
                </a:solidFill>
                <a:latin typeface="Georgia" pitchFamily="18" charset="0"/>
              </a:rPr>
              <a:t>Осознанная медитация</a:t>
            </a:r>
            <a:endParaRPr lang="ru-RU" sz="3200" b="1" dirty="0">
              <a:solidFill>
                <a:srgbClr val="00B050"/>
              </a:solidFill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627784" y="1700808"/>
            <a:ext cx="6516216" cy="52322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Font typeface="Wingdings" pitchFamily="2" charset="2"/>
              <a:buChar char="ü"/>
            </a:pPr>
            <a:r>
              <a:rPr lang="ru-RU" sz="3200" b="1" dirty="0" smtClean="0">
                <a:solidFill>
                  <a:schemeClr val="accent3">
                    <a:lumMod val="50000"/>
                  </a:schemeClr>
                </a:solidFill>
                <a:latin typeface="Georgia" pitchFamily="18" charset="0"/>
                <a:cs typeface="Arial" pitchFamily="34" charset="0"/>
              </a:rPr>
              <a:t> Улучшить настроение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</a:pPr>
            <a:r>
              <a:rPr lang="ru-RU" sz="3200" b="1" dirty="0" smtClean="0">
                <a:solidFill>
                  <a:schemeClr val="accent3">
                    <a:lumMod val="50000"/>
                  </a:schemeClr>
                </a:solidFill>
                <a:latin typeface="Georgia" pitchFamily="18" charset="0"/>
                <a:cs typeface="Arial" pitchFamily="34" charset="0"/>
              </a:rPr>
              <a:t> Улучшить качество жизни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</a:pPr>
            <a:r>
              <a:rPr lang="ru-RU" sz="3200" b="1" dirty="0" smtClean="0">
                <a:solidFill>
                  <a:schemeClr val="accent3">
                    <a:lumMod val="50000"/>
                  </a:schemeClr>
                </a:solidFill>
                <a:latin typeface="Georgia" pitchFamily="18" charset="0"/>
                <a:cs typeface="Arial" pitchFamily="34" charset="0"/>
              </a:rPr>
              <a:t> Способность справиться </a:t>
            </a:r>
          </a:p>
          <a:p>
            <a:pPr>
              <a:lnSpc>
                <a:spcPct val="150000"/>
              </a:lnSpc>
            </a:pPr>
            <a:r>
              <a:rPr lang="ru-RU" sz="3200" b="1" dirty="0" smtClean="0">
                <a:solidFill>
                  <a:schemeClr val="accent3">
                    <a:lumMod val="50000"/>
                  </a:schemeClr>
                </a:solidFill>
                <a:latin typeface="Georgia" pitchFamily="18" charset="0"/>
                <a:cs typeface="Arial" pitchFamily="34" charset="0"/>
              </a:rPr>
              <a:t>      и  пережить ситуацию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</a:pPr>
            <a:r>
              <a:rPr lang="ru-RU" sz="3200" b="1" dirty="0" smtClean="0">
                <a:solidFill>
                  <a:schemeClr val="accent3">
                    <a:lumMod val="50000"/>
                  </a:schemeClr>
                </a:solidFill>
                <a:latin typeface="Georgia" pitchFamily="18" charset="0"/>
                <a:cs typeface="Arial" pitchFamily="34" charset="0"/>
              </a:rPr>
              <a:t> Облегчить симптоматику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</a:pPr>
            <a:r>
              <a:rPr lang="ru-RU" sz="3200" b="1" dirty="0" smtClean="0">
                <a:solidFill>
                  <a:schemeClr val="accent3">
                    <a:lumMod val="50000"/>
                  </a:schemeClr>
                </a:solidFill>
                <a:latin typeface="Georgia" pitchFamily="18" charset="0"/>
                <a:cs typeface="Arial" pitchFamily="34" charset="0"/>
              </a:rPr>
              <a:t> Снизить физическую боль</a:t>
            </a:r>
          </a:p>
          <a:p>
            <a:pPr>
              <a:buFont typeface="Arial" pitchFamily="34" charset="0"/>
              <a:buChar char="•"/>
            </a:pPr>
            <a:endParaRPr lang="ru-RU" sz="2800" b="1" dirty="0" smtClean="0">
              <a:solidFill>
                <a:schemeClr val="accent3">
                  <a:lumMod val="50000"/>
                </a:schemeClr>
              </a:solidFill>
              <a:latin typeface="Georgia" pitchFamily="18" charset="0"/>
              <a:cs typeface="Arial" pitchFamily="34" charset="0"/>
            </a:endParaRPr>
          </a:p>
          <a:p>
            <a:endParaRPr lang="ru-RU" dirty="0">
              <a:solidFill>
                <a:schemeClr val="accent3">
                  <a:lumMod val="75000"/>
                </a:schemeClr>
              </a:solidFill>
              <a:latin typeface="Georgia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267744" y="404664"/>
            <a:ext cx="734481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B050"/>
                </a:solidFill>
                <a:latin typeface="Georgia" pitchFamily="18" charset="0"/>
              </a:rPr>
              <a:t>Осознанная медитация помогает</a:t>
            </a:r>
            <a:endParaRPr lang="ru-RU" sz="3200" b="1" dirty="0">
              <a:solidFill>
                <a:srgbClr val="00B050"/>
              </a:solidFill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Катерина\Downloads\150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260648"/>
            <a:ext cx="8280920" cy="62762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Катерина\Downloads\32959593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332656"/>
            <a:ext cx="8551869" cy="62646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Катерина\Downloads\wallpaper-priroda-derevya-vodopad-oboi-priroda-1366x76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260648"/>
            <a:ext cx="8483327" cy="612068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Катерина\Downloads\wallpapers-spring-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60648"/>
            <a:ext cx="8412427" cy="630932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208</TotalTime>
  <Words>87</Words>
  <Application>Microsoft Office PowerPoint</Application>
  <PresentationFormat>Экран (4:3)</PresentationFormat>
  <Paragraphs>21</Paragraphs>
  <Slides>15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Осознанная медитация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Наталья</dc:creator>
  <cp:lastModifiedBy>Sveta</cp:lastModifiedBy>
  <cp:revision>11</cp:revision>
  <dcterms:created xsi:type="dcterms:W3CDTF">2014-08-12T18:36:10Z</dcterms:created>
  <dcterms:modified xsi:type="dcterms:W3CDTF">2015-06-13T08:29:35Z</dcterms:modified>
</cp:coreProperties>
</file>