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handoutMasterIdLst>
    <p:handoutMasterId r:id="rId61"/>
  </p:handoutMasterIdLst>
  <p:sldIdLst>
    <p:sldId id="256" r:id="rId2"/>
    <p:sldId id="257" r:id="rId3"/>
    <p:sldId id="260" r:id="rId4"/>
    <p:sldId id="327" r:id="rId5"/>
    <p:sldId id="328" r:id="rId6"/>
    <p:sldId id="290" r:id="rId7"/>
    <p:sldId id="262" r:id="rId8"/>
    <p:sldId id="267" r:id="rId9"/>
    <p:sldId id="288" r:id="rId10"/>
    <p:sldId id="287" r:id="rId11"/>
    <p:sldId id="364" r:id="rId12"/>
    <p:sldId id="363" r:id="rId13"/>
    <p:sldId id="362" r:id="rId14"/>
    <p:sldId id="329" r:id="rId15"/>
    <p:sldId id="268" r:id="rId16"/>
    <p:sldId id="277" r:id="rId17"/>
    <p:sldId id="278" r:id="rId18"/>
    <p:sldId id="279" r:id="rId19"/>
    <p:sldId id="365" r:id="rId20"/>
    <p:sldId id="280" r:id="rId21"/>
    <p:sldId id="366" r:id="rId22"/>
    <p:sldId id="282" r:id="rId23"/>
    <p:sldId id="283" r:id="rId24"/>
    <p:sldId id="286" r:id="rId25"/>
    <p:sldId id="315" r:id="rId26"/>
    <p:sldId id="293" r:id="rId27"/>
    <p:sldId id="304" r:id="rId28"/>
    <p:sldId id="303" r:id="rId29"/>
    <p:sldId id="346" r:id="rId30"/>
    <p:sldId id="337" r:id="rId31"/>
    <p:sldId id="338" r:id="rId32"/>
    <p:sldId id="339" r:id="rId33"/>
    <p:sldId id="343" r:id="rId34"/>
    <p:sldId id="340" r:id="rId35"/>
    <p:sldId id="341" r:id="rId36"/>
    <p:sldId id="342" r:id="rId37"/>
    <p:sldId id="354" r:id="rId38"/>
    <p:sldId id="368" r:id="rId39"/>
    <p:sldId id="369" r:id="rId40"/>
    <p:sldId id="367" r:id="rId41"/>
    <p:sldId id="355" r:id="rId42"/>
    <p:sldId id="344" r:id="rId43"/>
    <p:sldId id="360" r:id="rId44"/>
    <p:sldId id="361" r:id="rId45"/>
    <p:sldId id="358" r:id="rId46"/>
    <p:sldId id="332" r:id="rId47"/>
    <p:sldId id="350" r:id="rId48"/>
    <p:sldId id="331" r:id="rId49"/>
    <p:sldId id="349" r:id="rId50"/>
    <p:sldId id="351" r:id="rId51"/>
    <p:sldId id="356" r:id="rId52"/>
    <p:sldId id="357" r:id="rId53"/>
    <p:sldId id="370" r:id="rId54"/>
    <p:sldId id="359" r:id="rId55"/>
    <p:sldId id="313" r:id="rId56"/>
    <p:sldId id="334" r:id="rId57"/>
    <p:sldId id="305" r:id="rId58"/>
    <p:sldId id="312" r:id="rId5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C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198" autoAdjust="0"/>
    <p:restoredTop sz="96270" autoAdjust="0"/>
  </p:normalViewPr>
  <p:slideViewPr>
    <p:cSldViewPr>
      <p:cViewPr varScale="1">
        <p:scale>
          <a:sx n="67" d="100"/>
          <a:sy n="67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9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0F672-E6F1-4A15-9D47-8C2DBEC213D1}" type="datetimeFigureOut">
              <a:rPr lang="ru-RU" smtClean="0"/>
              <a:t>13.06.2015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B89B0-01B5-4385-A5C1-64D0A79D5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955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98276-03E9-45E9-9DC9-2964EA02CAE2}" type="datetimeFigureOut">
              <a:rPr lang="ru-RU"/>
              <a:pPr>
                <a:defRPr/>
              </a:pPr>
              <a:t>13.06.2015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8CFADA-29AF-4DE8-BA43-48892229C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26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A9D013-C741-4CA5-A8BA-9ABBF8B9731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00100" y="2285992"/>
            <a:ext cx="7406640" cy="1785950"/>
          </a:xfrm>
        </p:spPr>
        <p:txBody>
          <a:bodyPr anchor="b"/>
          <a:lstStyle>
            <a:lvl1pPr algn="ctr">
              <a:defRPr sz="4800" i="1">
                <a:latin typeface="Bookman Old Style" pitchFamily="18" charset="0"/>
              </a:defRPr>
            </a:lvl1pPr>
            <a:extLst/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643174" y="5214950"/>
            <a:ext cx="6000760" cy="823930"/>
          </a:xfrm>
        </p:spPr>
        <p:txBody>
          <a:bodyPr tIns="0"/>
          <a:lstStyle>
            <a:lvl1pPr marL="27432" indent="0" algn="r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BF0D3A-F869-46CD-A927-2766327DFE56}" type="datetimeFigureOut">
              <a:rPr lang="ru-RU"/>
              <a:pPr>
                <a:defRPr/>
              </a:pPr>
              <a:t>13.06.2015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4C23F8-DD03-462C-BB3E-F93F66B5C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7DFF4-B2E2-4EE2-A236-8154E5E769A2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62CE-FA13-4AE8-8645-BB13791F7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FFE41-245F-46B1-89DE-3B3A58F1F363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475F-A878-4BFF-A5EF-D5F8F65B9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rgbClr val="8898C3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AD0527-C14D-4C52-87A6-A2580375AC6B}" type="datetimeFigureOut">
              <a:rPr lang="ru-RU"/>
              <a:pPr>
                <a:defRPr/>
              </a:pPr>
              <a:t>13.06.2015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64E318-0798-4376-87F8-E459D100E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1C48-64C7-482C-B114-15D7B23D2F83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04911-CAB4-4967-B738-EB97C115B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90BA-34EB-4F54-93E2-EA185F3E53BB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11FAD-CB1A-453D-8867-CFAD98E20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16E8-795C-4DF8-9DB6-C92B67B31FCD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50DB1-600E-4021-915B-08D374FD2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F2E19E-8CD9-4E03-846F-35477FA36ADD}" type="datetimeFigureOut">
              <a:rPr lang="ru-RU"/>
              <a:pPr>
                <a:defRPr/>
              </a:pPr>
              <a:t>13.06.2015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CA7815-5C8E-4B88-B5CE-1B1DC1764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7EC36-8AB3-4DDB-AE11-CE4CB2B0C6EF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84AB7-70BF-4A08-9348-0598C994F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DF954B-53A3-4C23-AF21-7CD883AF50CD}" type="datetimeFigureOut">
              <a:rPr lang="ru-RU"/>
              <a:pPr>
                <a:defRPr/>
              </a:pPr>
              <a:t>13.06.2015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201A7D-D4F6-4611-819E-FB5CD74B9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98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9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8591548" cy="6357958"/>
          </a:xfrm>
        </p:grpSpPr>
        <p:pic>
          <p:nvPicPr>
            <p:cNvPr id="1035" name="Picture 14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43053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6" name="Picture 14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H="1">
              <a:off x="4286248" y="0"/>
              <a:ext cx="43053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4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V="1">
              <a:off x="0" y="3157558"/>
              <a:ext cx="43053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14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H="1" flipV="1">
              <a:off x="4286248" y="3157558"/>
              <a:ext cx="43053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Прямоугольник 20"/>
          <p:cNvSpPr/>
          <p:nvPr userDrawn="1"/>
        </p:nvSpPr>
        <p:spPr>
          <a:xfrm>
            <a:off x="0" y="857250"/>
            <a:ext cx="9144000" cy="585787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5" name="Прямая соединительная линия 24"/>
          <p:cNvCxnSpPr/>
          <p:nvPr userDrawn="1"/>
        </p:nvCxnSpPr>
        <p:spPr>
          <a:xfrm>
            <a:off x="0" y="855663"/>
            <a:ext cx="9144000" cy="1587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 userDrawn="1"/>
        </p:nvCxnSpPr>
        <p:spPr>
          <a:xfrm>
            <a:off x="0" y="6713538"/>
            <a:ext cx="9144000" cy="1587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Заголовок 4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Текст 8"/>
          <p:cNvSpPr>
            <a:spLocks noGrp="1"/>
          </p:cNvSpPr>
          <p:nvPr>
            <p:ph type="body" idx="1"/>
          </p:nvPr>
        </p:nvSpPr>
        <p:spPr bwMode="auto">
          <a:xfrm>
            <a:off x="142875" y="928688"/>
            <a:ext cx="878681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136397F-611E-475D-8990-8E7EF48B81F0}" type="datetimeFigureOut">
              <a:rPr lang="ru-RU"/>
              <a:pPr>
                <a:defRPr/>
              </a:pPr>
              <a:t>13.06.2015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77D7587-359F-4EAE-A751-2AD923177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26" r:id="rId2"/>
    <p:sldLayoutId id="2147484034" r:id="rId3"/>
    <p:sldLayoutId id="2147484027" r:id="rId4"/>
    <p:sldLayoutId id="2147484028" r:id="rId5"/>
    <p:sldLayoutId id="2147484029" r:id="rId6"/>
    <p:sldLayoutId id="2147484035" r:id="rId7"/>
    <p:sldLayoutId id="2147484030" r:id="rId8"/>
    <p:sldLayoutId id="2147484036" r:id="rId9"/>
    <p:sldLayoutId id="2147484031" r:id="rId10"/>
    <p:sldLayoutId id="2147484032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713204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713204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713204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713204"/>
          </a:solidFill>
          <a:latin typeface="Arial" charset="0"/>
          <a:cs typeface="Arial" charset="0"/>
        </a:defRPr>
      </a:lvl9pPr>
      <a:extLst/>
    </p:titleStyle>
    <p:bodyStyle>
      <a:lvl1pPr marL="365125" indent="-365125" algn="l" rtl="0" eaLnBrk="0" fontAlgn="base" hangingPunct="0">
        <a:spcBef>
          <a:spcPts val="600"/>
        </a:spcBef>
        <a:spcAft>
          <a:spcPct val="0"/>
        </a:spcAft>
        <a:buClr>
          <a:srgbClr val="611617"/>
        </a:buClr>
        <a:buSzPct val="80000"/>
        <a:buFont typeface="Wingdings" pitchFamily="2" charset="2"/>
        <a:buChar char="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14375" indent="-311150" algn="l" rtl="0" eaLnBrk="0" fontAlgn="base" hangingPunct="0">
        <a:spcBef>
          <a:spcPts val="550"/>
        </a:spcBef>
        <a:spcAft>
          <a:spcPct val="0"/>
        </a:spcAft>
        <a:buClr>
          <a:srgbClr val="611617"/>
        </a:buClr>
        <a:buSzPct val="80000"/>
        <a:buFont typeface="Wingdings 2" pitchFamily="18" charset="2"/>
        <a:buChar char="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ctrTitle"/>
          </p:nvPr>
        </p:nvSpPr>
        <p:spPr>
          <a:xfrm>
            <a:off x="477093" y="692696"/>
            <a:ext cx="8055347" cy="3672111"/>
          </a:xfrm>
        </p:spPr>
        <p:txBody>
          <a:bodyPr/>
          <a:lstStyle/>
          <a:p>
            <a:pPr eaLnBrk="1" hangingPunct="1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Синдром эмоционального выгорания  у медицинских сестер онкологической службы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23728" y="4869160"/>
            <a:ext cx="5072063" cy="1000125"/>
          </a:xfrm>
        </p:spPr>
        <p:txBody>
          <a:bodyPr/>
          <a:lstStyle/>
          <a:p>
            <a:pPr algn="l" eaLnBrk="1" hangingPunct="1">
              <a:buClr>
                <a:schemeClr val="accent3">
                  <a:lumMod val="50000"/>
                </a:schemeClr>
              </a:buClr>
              <a:defRPr/>
            </a:pPr>
            <a:r>
              <a:rPr lang="ru-RU" sz="2800" b="1" i="1" dirty="0" smtClean="0"/>
              <a:t>Екатерина Владимировна</a:t>
            </a:r>
          </a:p>
          <a:p>
            <a:pPr algn="l" eaLnBrk="1" hangingPunct="1">
              <a:buClr>
                <a:schemeClr val="accent3">
                  <a:lumMod val="50000"/>
                </a:schemeClr>
              </a:buClr>
              <a:defRPr/>
            </a:pPr>
            <a:r>
              <a:rPr lang="ru-RU" sz="2800" b="1" i="1" dirty="0" err="1" smtClean="0"/>
              <a:t>Плехова</a:t>
            </a:r>
            <a:endParaRPr lang="ru-RU" sz="2800" b="1" i="1" dirty="0"/>
          </a:p>
        </p:txBody>
      </p:sp>
      <p:pic>
        <p:nvPicPr>
          <p:cNvPr id="2" name="Picture 2" descr="D:\Документы\ОПСА\13. Семинары\2015 г\Рег. семинар Научно-обоснованные методы поддерки онкобольных и ухаживающих за ними лиц 27-29 мая 2015 г\Фото\Плехова Е.В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1551231" cy="20752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500" dirty="0" smtClean="0">
                <a:latin typeface="Arial" charset="0"/>
                <a:cs typeface="Arial" charset="0"/>
              </a:rPr>
              <a:t>Группа «риска», подверженная  СЭВ</a:t>
            </a:r>
          </a:p>
        </p:txBody>
      </p:sp>
      <p:sp>
        <p:nvSpPr>
          <p:cNvPr id="15363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«</a:t>
            </a:r>
            <a:r>
              <a:rPr lang="ru-RU" dirty="0" err="1" smtClean="0">
                <a:latin typeface="Arial" charset="0"/>
                <a:cs typeface="Arial" charset="0"/>
              </a:rPr>
              <a:t>Трудоголики</a:t>
            </a:r>
            <a:r>
              <a:rPr lang="ru-RU" dirty="0" smtClean="0">
                <a:latin typeface="Arial" charset="0"/>
                <a:cs typeface="Arial" charset="0"/>
              </a:rPr>
              <a:t>»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Специалисты молодого возраста (отсутствие жизненного и практического опыта) 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Медицинские работники, ослабленные после болезни, переживания тяжелого стресса, психологических травм (развод, смерть близкого или пациента).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«</a:t>
            </a:r>
            <a:r>
              <a:rPr lang="ru-RU" dirty="0" err="1" smtClean="0">
                <a:latin typeface="Arial" charset="0"/>
                <a:cs typeface="Arial" charset="0"/>
              </a:rPr>
              <a:t>Перфекционисты</a:t>
            </a:r>
            <a:r>
              <a:rPr lang="ru-RU" dirty="0" smtClean="0">
                <a:latin typeface="Arial" charset="0"/>
                <a:cs typeface="Arial" charset="0"/>
              </a:rPr>
              <a:t>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34801" y="0"/>
            <a:ext cx="9073703" cy="836613"/>
          </a:xfrm>
        </p:spPr>
        <p:txBody>
          <a:bodyPr/>
          <a:lstStyle/>
          <a:p>
            <a:r>
              <a:rPr lang="ru-RU" sz="3500" smtClean="0">
                <a:latin typeface="Arial" charset="0"/>
                <a:cs typeface="Arial" charset="0"/>
              </a:rPr>
              <a:t>Факторы, влияющие на развитие СЭВ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5832475" cy="5616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200" dirty="0" smtClean="0">
                <a:latin typeface="Arial" charset="0"/>
                <a:cs typeface="Arial" charset="0"/>
              </a:rPr>
              <a:t>ежедневное противостояние боли, страданиям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200" dirty="0" smtClean="0">
                <a:latin typeface="Arial" charset="0"/>
                <a:cs typeface="Arial" charset="0"/>
              </a:rPr>
              <a:t>стремительное ухудшение здоровья пациентов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200" dirty="0" smtClean="0">
                <a:latin typeface="Arial" charset="0"/>
                <a:cs typeface="Arial" charset="0"/>
              </a:rPr>
              <a:t>возникновение рецидивов у пациентов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200" dirty="0" smtClean="0">
                <a:latin typeface="Arial" charset="0"/>
                <a:cs typeface="Arial" charset="0"/>
              </a:rPr>
              <a:t>длительные попытки поддержания жизни  у умирающих пациентов</a:t>
            </a:r>
          </a:p>
        </p:txBody>
      </p:sp>
      <p:pic>
        <p:nvPicPr>
          <p:cNvPr id="7" name="Picture 4" descr="C:\Users\Катерина\Downloads\СЭВ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84888" y="1268413"/>
            <a:ext cx="2857500" cy="4848225"/>
          </a:xfr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med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Факторы, влияющие на развитие СЭВ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9001125" cy="5715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неумение справиться со стрессами и чувствами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частое переутомление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нехватка времени для перерывов на отдых и «разрядку»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отсутствие условий для качественного отдыха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endParaRPr lang="ru-RU" sz="3000" dirty="0" smtClean="0">
              <a:latin typeface="Arial" charset="0"/>
              <a:cs typeface="Arial" charset="0"/>
            </a:endParaRPr>
          </a:p>
        </p:txBody>
      </p:sp>
      <p:pic>
        <p:nvPicPr>
          <p:cNvPr id="76802" name="Picture 2" descr="C:\Users\Катерина\Downloads\СЭ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149725"/>
            <a:ext cx="3529013" cy="23510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Факторы, влияющие на развитие СЭВ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невозможность качественного выполнения своих обязанностей из-за профессиональных перегрузок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сложности во взаимоотношении с врачами и другими  коллегами (дефицит взаимопомощи)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2800" dirty="0" err="1" smtClean="0">
                <a:latin typeface="Arial" charset="0"/>
                <a:cs typeface="Arial" charset="0"/>
              </a:rPr>
              <a:t>моббинг</a:t>
            </a:r>
            <a:r>
              <a:rPr lang="ru-RU" sz="2800" dirty="0" smtClean="0">
                <a:latin typeface="Arial" charset="0"/>
                <a:cs typeface="Arial" charset="0"/>
              </a:rPr>
              <a:t> (психологическое  давление со стороны руководства)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рутинная, однообразная, неквалифицированная работа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однополый состав коллектива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endParaRPr lang="ru-RU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dirty="0" smtClean="0">
                <a:latin typeface="Arial" charset="0"/>
                <a:cs typeface="Arial" charset="0"/>
              </a:rPr>
              <a:t>Самый сильный фактор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500" b="1" dirty="0" smtClean="0">
                <a:latin typeface="Arial" charset="0"/>
                <a:cs typeface="Arial" charset="0"/>
              </a:rPr>
              <a:t>Смерть пациента</a:t>
            </a:r>
          </a:p>
          <a:p>
            <a:pPr>
              <a:buFont typeface="Wingdings 2" pitchFamily="18" charset="2"/>
              <a:buNone/>
            </a:pPr>
            <a:endParaRPr lang="ru-RU" sz="3500" dirty="0" smtClean="0">
              <a:latin typeface="Arial" charset="0"/>
              <a:cs typeface="Arial" charset="0"/>
            </a:endParaRPr>
          </a:p>
        </p:txBody>
      </p:sp>
      <p:pic>
        <p:nvPicPr>
          <p:cNvPr id="17412" name="Picture 2" descr="C:\Users\1\Desktop\КартинкиСЭВ\adrienn_P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0" y="1714500"/>
            <a:ext cx="6921500" cy="47148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Личностные качества медработников, наиболее подверженных СЭВ 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4294967295"/>
          </p:nvPr>
        </p:nvSpPr>
        <p:spPr>
          <a:xfrm>
            <a:off x="142875" y="980728"/>
            <a:ext cx="8786813" cy="53578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повышенное чувство ответственности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готовность всегда прийти на помощь пациенту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стремление быть нужным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желание оказать психологическую поддержку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высокая степень нравственного долга перед пациентом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желание соответствовать определенным этико-</a:t>
            </a:r>
            <a:r>
              <a:rPr lang="ru-RU" sz="2800" dirty="0" err="1" smtClean="0">
                <a:latin typeface="Arial" charset="0"/>
                <a:cs typeface="Arial" charset="0"/>
              </a:rPr>
              <a:t>деонтологическим</a:t>
            </a:r>
            <a:r>
              <a:rPr lang="ru-RU" sz="2800" dirty="0" smtClean="0">
                <a:latin typeface="Arial" charset="0"/>
                <a:cs typeface="Arial" charset="0"/>
              </a:rPr>
              <a:t> требованиям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переживания по поводу своей профессиональной компетентности и др.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Фазы «эмоционального выгорания»</a:t>
            </a:r>
          </a:p>
        </p:txBody>
      </p:sp>
      <p:sp>
        <p:nvSpPr>
          <p:cNvPr id="21507" name="Rectangle 3"/>
          <p:cNvSpPr>
            <a:spLocks noGrp="1"/>
          </p:cNvSpPr>
          <p:nvPr>
            <p:ph idx="4294967295"/>
          </p:nvPr>
        </p:nvSpPr>
        <p:spPr>
          <a:xfrm>
            <a:off x="142875" y="1285875"/>
            <a:ext cx="9001125" cy="5239469"/>
          </a:xfrm>
        </p:spPr>
        <p:txBody>
          <a:bodyPr/>
          <a:lstStyle/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Предупреждающая фаза</a:t>
            </a:r>
          </a:p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Снижение уровня собственного участия</a:t>
            </a:r>
          </a:p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Эмоциональные реакции</a:t>
            </a:r>
          </a:p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Фаза деструктивного поведения</a:t>
            </a:r>
          </a:p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Психосоматические реакции </a:t>
            </a:r>
          </a:p>
          <a:p>
            <a:pPr marL="365125" lvl="1" indent="-365125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Разочарование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endParaRPr lang="ru-RU" sz="3500" dirty="0" smtClean="0">
              <a:latin typeface="Arial" charset="0"/>
              <a:cs typeface="Arial" charset="0"/>
            </a:endParaRPr>
          </a:p>
          <a:p>
            <a:pPr>
              <a:spcBef>
                <a:spcPts val="0"/>
              </a:spcBef>
              <a:spcAft>
                <a:spcPts val="2400"/>
              </a:spcAft>
            </a:pPr>
            <a:endParaRPr lang="ru-RU" sz="35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342900" indent="-342900"/>
            <a:r>
              <a:rPr lang="ru-RU" sz="4000" dirty="0" smtClean="0">
                <a:latin typeface="Arial" charset="0"/>
                <a:cs typeface="Arial" charset="0"/>
              </a:rPr>
              <a:t>Предупреждающая фаза</a:t>
            </a:r>
          </a:p>
        </p:txBody>
      </p:sp>
      <p:sp>
        <p:nvSpPr>
          <p:cNvPr id="22531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чрезмерная активность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чувство незаменимости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ограничение социальных контактов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чувство усталости, бессонница</a:t>
            </a:r>
          </a:p>
        </p:txBody>
      </p:sp>
      <p:pic>
        <p:nvPicPr>
          <p:cNvPr id="34820" name="Picture 5" descr="C:\Users\1\Desktop\КартинкиСЭВ\1393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01008"/>
            <a:ext cx="3474929" cy="3137966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342900" indent="-342900"/>
            <a:r>
              <a:rPr lang="ru-RU" sz="3400" dirty="0" smtClean="0">
                <a:latin typeface="Arial" charset="0"/>
                <a:cs typeface="Arial" charset="0"/>
              </a:rPr>
              <a:t>Снижение уровня собственного участия </a:t>
            </a:r>
          </a:p>
        </p:txBody>
      </p:sp>
      <p:sp>
        <p:nvSpPr>
          <p:cNvPr id="23555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потеря положительного восприятия коллег и пациентов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переход от помощи к надзору и контролю, критиканство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склонность к сплетням и группировкам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пессимизм, чувство вины</a:t>
            </a:r>
          </a:p>
        </p:txBody>
      </p:sp>
      <p:pic>
        <p:nvPicPr>
          <p:cNvPr id="35844" name="Picture 4" descr="C:\Users\1\Desktop\КартинкиСЭВ\stress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149080"/>
            <a:ext cx="2237037" cy="247397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400" smtClean="0">
                <a:latin typeface="Arial" charset="0"/>
                <a:cs typeface="Arial" charset="0"/>
              </a:rPr>
              <a:t>Снижение уровня собственного участия </a:t>
            </a:r>
          </a:p>
        </p:txBody>
      </p:sp>
      <p:sp>
        <p:nvSpPr>
          <p:cNvPr id="24579" name="Содержимое 4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нарастание негативизма к пациентам, отсутствие </a:t>
            </a:r>
            <a:r>
              <a:rPr lang="ru-RU" sz="3400" dirty="0" err="1" smtClean="0">
                <a:latin typeface="Arial" charset="0"/>
                <a:cs typeface="Arial" charset="0"/>
              </a:rPr>
              <a:t>эмпатии</a:t>
            </a:r>
            <a:endParaRPr lang="ru-RU" sz="3400" dirty="0" smtClean="0">
              <a:latin typeface="Arial" charset="0"/>
              <a:cs typeface="Arial" charset="0"/>
            </a:endParaRP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хамство, безразличие, цинизм                 по отношению к пациентам</a:t>
            </a:r>
          </a:p>
          <a:p>
            <a:pPr>
              <a:spcAft>
                <a:spcPts val="2400"/>
              </a:spcAft>
            </a:pPr>
            <a:endParaRPr lang="ru-RU" sz="3400" dirty="0" smtClean="0">
              <a:latin typeface="Arial" charset="0"/>
              <a:cs typeface="Arial" charset="0"/>
            </a:endParaRPr>
          </a:p>
        </p:txBody>
      </p:sp>
      <p:pic>
        <p:nvPicPr>
          <p:cNvPr id="6" name="Picture 2" descr="C:\Users\Катерина\Downloads\циничное отнош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861048"/>
            <a:ext cx="6659562" cy="266541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16430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   Медицина относится к </a:t>
            </a:r>
            <a:r>
              <a:rPr lang="ru-RU" b="1" dirty="0" err="1" smtClean="0">
                <a:latin typeface="Arial" charset="0"/>
                <a:cs typeface="Arial" charset="0"/>
              </a:rPr>
              <a:t>социономическим</a:t>
            </a:r>
            <a:r>
              <a:rPr lang="ru-RU" b="1" dirty="0" smtClean="0">
                <a:latin typeface="Arial" charset="0"/>
                <a:cs typeface="Arial" charset="0"/>
              </a:rPr>
              <a:t> профессиям сферы «Человек – человек» </a:t>
            </a: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9220" name="Picture 4" descr="C:\Users\1\Desktop\Картинки медработкики\Медсестра\м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2571750"/>
            <a:ext cx="3286125" cy="38830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342900" indent="-342900"/>
            <a:r>
              <a:rPr lang="ru-RU" sz="4000" smtClean="0">
                <a:latin typeface="Arial" charset="0"/>
                <a:cs typeface="Arial" charset="0"/>
              </a:rPr>
              <a:t>Эмоциональные реакции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депрессия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безосновательные страхи 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апатия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агрессия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подозрительность 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астенические эмоции</a:t>
            </a:r>
          </a:p>
        </p:txBody>
      </p:sp>
      <p:pic>
        <p:nvPicPr>
          <p:cNvPr id="24581" name="Picture 5" descr="C:\Users\Катерина\Download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3950" y="1412776"/>
            <a:ext cx="3030538" cy="45466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934450" cy="836613"/>
          </a:xfrm>
        </p:spPr>
        <p:txBody>
          <a:bodyPr/>
          <a:lstStyle/>
          <a:p>
            <a:r>
              <a:rPr lang="ru-RU" sz="3300" dirty="0" smtClean="0">
                <a:latin typeface="Arial" charset="0"/>
                <a:cs typeface="Arial" charset="0"/>
              </a:rPr>
              <a:t>Фаза снижения познавательных функций </a:t>
            </a:r>
          </a:p>
        </p:txBody>
      </p:sp>
      <p:sp>
        <p:nvSpPr>
          <p:cNvPr id="26627" name="Содержимое 4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6264275" cy="554355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снижение концентрации внимания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ухудшение запоминания и восприятия новой информации</a:t>
            </a:r>
          </a:p>
        </p:txBody>
      </p:sp>
      <p:pic>
        <p:nvPicPr>
          <p:cNvPr id="7" name="Picture 5" descr="C:\Users\Катерина\Downloads\снижение вниман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184" y="1052736"/>
            <a:ext cx="2635248" cy="1975743"/>
          </a:xfrm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Содержимое 4"/>
          <p:cNvSpPr txBox="1">
            <a:spLocks/>
          </p:cNvSpPr>
          <p:nvPr/>
        </p:nvSpPr>
        <p:spPr bwMode="auto">
          <a:xfrm>
            <a:off x="251520" y="3212976"/>
            <a:ext cx="878497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36512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11617"/>
              </a:buClr>
              <a:buSzPct val="80000"/>
              <a:buFont typeface="Wingdings" pitchFamily="2" charset="2"/>
              <a:buChar char="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14375" indent="-3111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611617"/>
              </a:buClr>
              <a:buSzPct val="80000"/>
              <a:buFont typeface="Wingdings 2" pitchFamily="18" charset="2"/>
              <a:buChar char="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отсутствие способности к выполнению сложных заданий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снижение эффективности    деятельности -  выполнение заданий строго  по инструкциям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упорное желание переменить место работы</a:t>
            </a:r>
          </a:p>
        </p:txBody>
      </p:sp>
    </p:spTree>
  </p:cSld>
  <p:clrMapOvr>
    <a:masterClrMapping/>
  </p:clrMapOvr>
  <p:transition spd="med"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342900" indent="-342900"/>
            <a:r>
              <a:rPr lang="ru-RU" sz="4200" dirty="0" smtClean="0">
                <a:latin typeface="Arial" charset="0"/>
                <a:cs typeface="Arial" charset="0"/>
              </a:rPr>
              <a:t>Психосоматические реакции</a:t>
            </a:r>
          </a:p>
        </p:txBody>
      </p:sp>
      <p:sp>
        <p:nvSpPr>
          <p:cNvPr id="27651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снижение иммунитета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утомляемость, чувство усталости на протяжении всего дня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нарушения сна (поверхностный сон, затруднение засыпания и т.д.)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сексуальные расстройства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повышенное давление, тахикардия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головные боли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расстройства пищеварения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</a:pPr>
            <a:r>
              <a:rPr lang="ru-RU" sz="2700" dirty="0" smtClean="0">
                <a:latin typeface="Arial" charset="0"/>
                <a:cs typeface="Arial" charset="0"/>
              </a:rPr>
              <a:t>зависимость от никотина,</a:t>
            </a:r>
            <a:br>
              <a:rPr lang="ru-RU" sz="2700" dirty="0" smtClean="0">
                <a:latin typeface="Arial" charset="0"/>
                <a:cs typeface="Arial" charset="0"/>
              </a:rPr>
            </a:br>
            <a:r>
              <a:rPr lang="ru-RU" sz="2700" dirty="0" smtClean="0">
                <a:latin typeface="Arial" charset="0"/>
                <a:cs typeface="Arial" charset="0"/>
              </a:rPr>
              <a:t>кофеина, алкоголя</a:t>
            </a:r>
          </a:p>
        </p:txBody>
      </p:sp>
      <p:pic>
        <p:nvPicPr>
          <p:cNvPr id="38916" name="Picture 4" descr="C:\Users\1\Desktop\КартинкиСЭВ\headache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221163"/>
            <a:ext cx="3313112" cy="242728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342900" indent="-342900"/>
            <a:r>
              <a:rPr lang="ru-RU" sz="4500" dirty="0" smtClean="0">
                <a:latin typeface="Arial" charset="0"/>
                <a:cs typeface="Arial" charset="0"/>
              </a:rPr>
              <a:t>Разочарование </a:t>
            </a:r>
          </a:p>
        </p:txBody>
      </p:sp>
      <p:sp>
        <p:nvSpPr>
          <p:cNvPr id="28675" name="Rectangle 3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отрицательная жизненная установка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чувство беспомощности и бессмысленности жизни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экзистенциальное отчаяние</a:t>
            </a:r>
          </a:p>
        </p:txBody>
      </p:sp>
      <p:pic>
        <p:nvPicPr>
          <p:cNvPr id="39940" name="Picture 4" descr="C:\Users\1\Desktop\КартинкиСЭВ\default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835178"/>
            <a:ext cx="3960440" cy="2666749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400" dirty="0" smtClean="0">
                <a:latin typeface="Arial" charset="0"/>
                <a:cs typeface="Arial" charset="0"/>
              </a:rPr>
              <a:t>Профессиональная мотивация при СЭВ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4294967295"/>
          </p:nvPr>
        </p:nvSpPr>
        <p:spPr>
          <a:xfrm>
            <a:off x="1" y="928688"/>
            <a:ext cx="9144000" cy="57150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3400" dirty="0" smtClean="0">
                <a:latin typeface="Arial" charset="0"/>
                <a:cs typeface="Arial" charset="0"/>
              </a:rPr>
              <a:t>Эмоциональное выгорание приводит           к снижению профессиональной мотивации</a:t>
            </a:r>
          </a:p>
        </p:txBody>
      </p:sp>
      <p:pic>
        <p:nvPicPr>
          <p:cNvPr id="44036" name="Picture 5" descr="C:\Users\1\Desktop\КартинкиСЭВ\стресс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2286000"/>
            <a:ext cx="5265737" cy="392906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4037" name="Picture 6" descr="C:\Users\1\Desktop\КартинкиСЭВ\8845ce8e9bc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286000"/>
            <a:ext cx="2968625" cy="39052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smtClean="0">
                <a:latin typeface="Arial" charset="0"/>
                <a:cs typeface="Arial" charset="0"/>
              </a:rPr>
              <a:t>Мотивация ЗОЖ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25717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Формирование стойкой мотивации на собственное здоровье и здоровый образ жизни – </a:t>
            </a:r>
            <a:r>
              <a:rPr lang="ru-RU" dirty="0" smtClean="0">
                <a:latin typeface="Arial" charset="0"/>
                <a:cs typeface="Arial" charset="0"/>
              </a:rPr>
              <a:t>первый шаг в решении проблем охраны и укрепления здоровья сестринского персонала </a:t>
            </a:r>
          </a:p>
        </p:txBody>
      </p:sp>
      <p:pic>
        <p:nvPicPr>
          <p:cNvPr id="58372" name="Picture 4" descr="C:\Users\1\Desktop\Картинки медработкики\мс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3500438"/>
            <a:ext cx="4429125" cy="3000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Мероприятия в медицинской организации</a:t>
            </a:r>
            <a:br>
              <a:rPr lang="ru-RU" sz="3200" smtClean="0">
                <a:latin typeface="Arial" charset="0"/>
                <a:cs typeface="Arial" charset="0"/>
              </a:rPr>
            </a:br>
            <a:r>
              <a:rPr lang="ru-RU" sz="3200" smtClean="0">
                <a:latin typeface="Arial" charset="0"/>
                <a:cs typeface="Arial" charset="0"/>
              </a:rPr>
              <a:t>для профилактики  СЭВ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обучение коллектива вопросам психогигиены, психологического здоровья, методикам  релаксации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b="1" dirty="0" smtClean="0">
                <a:latin typeface="Arial" charset="0"/>
                <a:cs typeface="Arial" charset="0"/>
              </a:rPr>
              <a:t>научная организация труда </a:t>
            </a:r>
            <a:r>
              <a:rPr lang="ru-RU" sz="2800" dirty="0" smtClean="0">
                <a:latin typeface="Arial" charset="0"/>
                <a:cs typeface="Arial" charset="0"/>
              </a:rPr>
              <a:t>- рациональное использование рабочего времени, уменьшение доли неквалифицированного труда, чёткое распределение ответственности между всеми членами коллектива и т.д.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мероприятия, направленные на оздоровление медицинского персонала - создание комнат психологической разгрузки, формирование групп здоровья, применение сауны, фитотерапии и т.п.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Мероприятия в медицинской организации</a:t>
            </a:r>
            <a:br>
              <a:rPr lang="ru-RU" sz="3200" dirty="0" smtClean="0">
                <a:latin typeface="Arial" charset="0"/>
                <a:cs typeface="Arial" charset="0"/>
              </a:rPr>
            </a:br>
            <a:r>
              <a:rPr lang="ru-RU" sz="3200" dirty="0" smtClean="0">
                <a:latin typeface="Arial" charset="0"/>
                <a:cs typeface="Arial" charset="0"/>
              </a:rPr>
              <a:t>для профилактики  СЭВ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292893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Создание психологического комфорта     в коллективе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</a:pPr>
            <a:r>
              <a:rPr lang="ru-RU" sz="3400" dirty="0" smtClean="0">
                <a:latin typeface="Arial" charset="0"/>
                <a:cs typeface="Arial" charset="0"/>
              </a:rPr>
              <a:t>Необходимым является наличие в МО штатного психолога для работы                     с персоналом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</a:pPr>
            <a:endParaRPr lang="ru-RU" sz="3400" dirty="0" smtClean="0">
              <a:latin typeface="Arial" charset="0"/>
              <a:cs typeface="Arial" charset="0"/>
            </a:endParaRPr>
          </a:p>
        </p:txBody>
      </p:sp>
      <p:pic>
        <p:nvPicPr>
          <p:cNvPr id="63492" name="Picture 4" descr="C:\Users\1\Desktop\Картинки медработкики\Медсестра\врач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659878"/>
            <a:ext cx="3209553" cy="291237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Профилактика профессионального выгорания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определение краткосрочных и долгосрочных целей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использование «технических перерывов» (отдых от работы)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обеспечение большей автономии работника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построение «мостов» между работой и домом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повышение квалификации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участие в психологических тренингах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участие  в семинарах, конференциях, симпозиумах, конгрессах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dirty="0" smtClean="0">
                <a:latin typeface="Arial" charset="0"/>
                <a:cs typeface="Arial" charset="0"/>
              </a:rPr>
              <a:t>Необходим здоровый сон!</a:t>
            </a:r>
          </a:p>
        </p:txBody>
      </p:sp>
      <p:pic>
        <p:nvPicPr>
          <p:cNvPr id="99330" name="Picture 2" descr="C:\Users\1\Desktop\Новая папка\51a6c9a5630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89" y="1655043"/>
            <a:ext cx="4371975" cy="292893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9331" name="Picture 3" descr="C:\Users\1\Desktop\Новая папка\1253034599_big_76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2889" y="1583605"/>
            <a:ext cx="3965575" cy="335756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9332" name="Picture 4" descr="C:\Users\1\Desktop\Новая папка\s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3714750"/>
            <a:ext cx="4357687" cy="290353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5000" smtClean="0">
                <a:latin typeface="Arial" charset="0"/>
                <a:cs typeface="Arial" charset="0"/>
              </a:rPr>
              <a:t>Стресс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4294967295"/>
          </p:nvPr>
        </p:nvSpPr>
        <p:spPr>
          <a:xfrm>
            <a:off x="142875" y="1000125"/>
            <a:ext cx="8786813" cy="12144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Впервые понятие стресса ввел канадский патолог Ганс </a:t>
            </a:r>
            <a:r>
              <a:rPr lang="ru-RU" b="1" dirty="0" err="1" smtClean="0">
                <a:latin typeface="Arial" charset="0"/>
                <a:cs typeface="Arial" charset="0"/>
              </a:rPr>
              <a:t>Селье</a:t>
            </a:r>
            <a:r>
              <a:rPr lang="ru-RU" b="1" dirty="0" smtClean="0">
                <a:latin typeface="Arial" charset="0"/>
                <a:cs typeface="Arial" charset="0"/>
              </a:rPr>
              <a:t> в 1936 году </a:t>
            </a:r>
          </a:p>
          <a:p>
            <a:pPr algn="ctr">
              <a:buFont typeface="Wingdings" pitchFamily="2" charset="2"/>
              <a:buNone/>
            </a:pPr>
            <a:endParaRPr lang="ru-RU" sz="2800" b="1" dirty="0" smtClean="0"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endParaRPr lang="ru-RU" sz="2800" b="1" dirty="0" smtClean="0"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endParaRPr lang="ru-RU" sz="2800" b="1" dirty="0" smtClean="0">
              <a:latin typeface="Arial" charset="0"/>
              <a:cs typeface="Arial" charset="0"/>
            </a:endParaRPr>
          </a:p>
        </p:txBody>
      </p:sp>
      <p:pic>
        <p:nvPicPr>
          <p:cNvPr id="12292" name="Picture 4" descr="C:\Users\1\Desktop\seli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2357438"/>
            <a:ext cx="3000375" cy="40005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latin typeface="Arial" charset="0"/>
                <a:cs typeface="Arial" charset="0"/>
              </a:rPr>
              <a:t>Спокойной ночи!</a:t>
            </a:r>
          </a:p>
        </p:txBody>
      </p:sp>
      <p:pic>
        <p:nvPicPr>
          <p:cNvPr id="68612" name="Picture 4" descr="C:\Users\1\Desktop\Новая папка\390x2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44588"/>
            <a:ext cx="3714750" cy="24765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8614" name="Picture 6" descr="C:\Users\1\Desktop\Новая папка\74606093_Kakuluchshitsonreben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2880841"/>
            <a:ext cx="3714750" cy="2492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8615" name="Picture 7" descr="C:\Users\1\Desktop\Новая папка\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425" y="4429125"/>
            <a:ext cx="3330575" cy="24288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36867" name="Содержимое 4"/>
          <p:cNvSpPr>
            <a:spLocks noGrp="1"/>
          </p:cNvSpPr>
          <p:nvPr>
            <p:ph idx="4294967295"/>
          </p:nvPr>
        </p:nvSpPr>
        <p:spPr>
          <a:xfrm>
            <a:off x="177675" y="908720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smtClean="0">
                <a:latin typeface="Arial" charset="0"/>
                <a:cs typeface="Arial" charset="0"/>
              </a:rPr>
              <a:t>Вкусная еда</a:t>
            </a:r>
          </a:p>
        </p:txBody>
      </p:sp>
      <p:pic>
        <p:nvPicPr>
          <p:cNvPr id="69636" name="Picture 4" descr="C:\Users\1\Desktop\Новая папка\51198379_0_8ca8_a6f27674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1571625"/>
            <a:ext cx="7000875" cy="478631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08720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Баня</a:t>
            </a:r>
          </a:p>
        </p:txBody>
      </p:sp>
      <p:pic>
        <p:nvPicPr>
          <p:cNvPr id="70659" name="Picture 6" descr="C:\Users\1\Desktop\Новая папка\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2835" y="1628800"/>
            <a:ext cx="6975549" cy="478939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Бассейн</a:t>
            </a:r>
          </a:p>
        </p:txBody>
      </p:sp>
      <p:pic>
        <p:nvPicPr>
          <p:cNvPr id="71686" name="Picture 6" descr="C:\Users\1\Desktop\Новая папка\bassey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662" y="1714500"/>
            <a:ext cx="7103690" cy="4739301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4294967295"/>
          </p:nvPr>
        </p:nvSpPr>
        <p:spPr>
          <a:xfrm>
            <a:off x="142875" y="764704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Массаж</a:t>
            </a:r>
          </a:p>
          <a:p>
            <a:endParaRPr lang="ru-RU" sz="4000" dirty="0" smtClean="0">
              <a:latin typeface="Arial" charset="0"/>
              <a:cs typeface="Arial" charset="0"/>
            </a:endParaRPr>
          </a:p>
        </p:txBody>
      </p:sp>
      <p:sp>
        <p:nvSpPr>
          <p:cNvPr id="3993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pic>
        <p:nvPicPr>
          <p:cNvPr id="72708" name="Picture 4" descr="C:\Users\1\Desktop\Новая папка\hotel_seefeld_020_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571625"/>
            <a:ext cx="4000500" cy="26606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2709" name="Picture 5" descr="C:\Users\1\Desktop\Новая папка\massaz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571625"/>
            <a:ext cx="4357687" cy="261461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2710" name="Picture 6" descr="C:\Users\1\Desktop\Новая папка\26741872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4429125"/>
            <a:ext cx="2857500" cy="21558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142875" y="810344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smtClean="0">
                <a:latin typeface="Arial" charset="0"/>
                <a:cs typeface="Arial" charset="0"/>
              </a:rPr>
              <a:t>Общение с природой и животными</a:t>
            </a:r>
          </a:p>
          <a:p>
            <a:endParaRPr lang="ru-RU" sz="4000" smtClean="0">
              <a:latin typeface="Arial" charset="0"/>
              <a:cs typeface="Arial" charset="0"/>
            </a:endParaRPr>
          </a:p>
        </p:txBody>
      </p:sp>
      <p:sp>
        <p:nvSpPr>
          <p:cNvPr id="4096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pic>
        <p:nvPicPr>
          <p:cNvPr id="73732" name="Picture 4" descr="C:\Users\1\Desktop\Новая папка\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9760"/>
            <a:ext cx="3672408" cy="243932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3733" name="Picture 5" descr="C:\Users\1\Desktop\Новая папка\42836309_Petterap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643" y="1758528"/>
            <a:ext cx="3915295" cy="242275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3734" name="Picture 6" descr="C:\Users\1\Desktop\Новая папка\b79a72296d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74" y="4293096"/>
            <a:ext cx="3675062" cy="235743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3735" name="Picture 7" descr="C:\Users\1\Desktop\Новая папка\kosk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906" y="4314823"/>
            <a:ext cx="3917032" cy="2335711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Движение, танцы, музыка</a:t>
            </a:r>
          </a:p>
          <a:p>
            <a:endParaRPr lang="ru-RU" sz="4000" dirty="0" smtClean="0">
              <a:latin typeface="Arial" charset="0"/>
              <a:cs typeface="Arial" charset="0"/>
            </a:endParaRPr>
          </a:p>
        </p:txBody>
      </p:sp>
      <p:pic>
        <p:nvPicPr>
          <p:cNvPr id="74756" name="Picture 4" descr="C:\Users\1\Desktop\Новая папка\нарорный танец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790427"/>
            <a:ext cx="4500563" cy="30067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4757" name="Picture 5" descr="C:\Users\1\Desktop\Новая папка\x_4456679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3571875"/>
            <a:ext cx="4508500" cy="3000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Театр, кино</a:t>
            </a:r>
          </a:p>
          <a:p>
            <a:endParaRPr lang="ru-RU" sz="4000" dirty="0" smtClean="0">
              <a:latin typeface="Arial" charset="0"/>
              <a:cs typeface="Arial" charset="0"/>
            </a:endParaRPr>
          </a:p>
        </p:txBody>
      </p:sp>
      <p:pic>
        <p:nvPicPr>
          <p:cNvPr id="38916" name="Picture 2" descr="C:\Users\1\Desktop\fotodram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5"/>
            <a:ext cx="6474331" cy="485499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Чтение любимых книг</a:t>
            </a:r>
          </a:p>
        </p:txBody>
      </p:sp>
      <p:pic>
        <p:nvPicPr>
          <p:cNvPr id="75778" name="Picture 2" descr="C:\Users\Катерина\Downloads\чте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773238"/>
            <a:ext cx="5541963" cy="467836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Чтение любимых книг на природе</a:t>
            </a:r>
          </a:p>
          <a:p>
            <a:pPr marL="0" indent="0">
              <a:buNone/>
            </a:pP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76802" name="Picture 2" descr="C:\Users\Катерина\Downloads\Girls___Beautyful_Girls_Reading_the_book_of_nature_042864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8099425" cy="45561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5000" dirty="0" smtClean="0">
                <a:latin typeface="Arial" charset="0"/>
                <a:cs typeface="Arial" charset="0"/>
              </a:rPr>
              <a:t>Стресс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27860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(</a:t>
            </a:r>
            <a:r>
              <a:rPr lang="ru-RU" sz="2800" b="1" smtClean="0">
                <a:latin typeface="Arial" charset="0"/>
                <a:cs typeface="Arial" charset="0"/>
              </a:rPr>
              <a:t>от англ. stress — давление, напряжение) — неспецифическая реакция организма в ответ на предъявленное ему требование (физическое или психологическое), нарушающее его гомеостаз,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smtClean="0">
                <a:latin typeface="Arial" charset="0"/>
                <a:cs typeface="Arial" charset="0"/>
              </a:rPr>
              <a:t>а также соответствующее состояние нервной системы организма (или организма в целом)</a:t>
            </a:r>
          </a:p>
          <a:p>
            <a:endParaRPr lang="ru-RU" sz="2800" smtClean="0">
              <a:latin typeface="Arial" charset="0"/>
              <a:cs typeface="Arial" charset="0"/>
            </a:endParaRPr>
          </a:p>
        </p:txBody>
      </p:sp>
      <p:pic>
        <p:nvPicPr>
          <p:cNvPr id="5" name="Picture 2" descr="C:\Users\1\Desktop\КартинкиСЭВ\enc_entry_7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149725"/>
            <a:ext cx="4243387" cy="23891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Общение с друзьями</a:t>
            </a:r>
          </a:p>
          <a:p>
            <a:pPr marL="0" indent="0" algn="ctr">
              <a:buNone/>
            </a:pPr>
            <a:endParaRPr lang="ru-RU" sz="4000" dirty="0" smtClean="0">
              <a:latin typeface="Arial" charset="0"/>
              <a:cs typeface="Arial" charset="0"/>
            </a:endParaRPr>
          </a:p>
        </p:txBody>
      </p:sp>
      <p:pic>
        <p:nvPicPr>
          <p:cNvPr id="74754" name="Picture 2" descr="C:\Users\Катерина\Downloads\друз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824757"/>
            <a:ext cx="6464300" cy="470058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Arial" charset="0"/>
                <a:cs typeface="Arial" charset="0"/>
              </a:rPr>
              <a:t>Умеренные физические нагрузки</a:t>
            </a:r>
          </a:p>
        </p:txBody>
      </p:sp>
      <p:sp>
        <p:nvSpPr>
          <p:cNvPr id="4710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pic>
        <p:nvPicPr>
          <p:cNvPr id="47108" name="Picture 5" descr="C:\Users\1\Desktop\Новая папка\image_бег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34714"/>
            <a:ext cx="4619981" cy="3067891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47109" name="Picture 4" descr="C:\Users\1\Desktop\Новая папка\заряд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588765" cy="3464984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Естественные способы регуляции организма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idx="4294967295"/>
          </p:nvPr>
        </p:nvSpPr>
        <p:spPr>
          <a:xfrm>
            <a:off x="142875" y="1052736"/>
            <a:ext cx="8786813" cy="113216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ГЛАВНЫЙ СЕКРЕТ</a:t>
            </a:r>
            <a:r>
              <a:rPr lang="ru-RU" dirty="0" smtClean="0">
                <a:latin typeface="Arial" charset="0"/>
                <a:cs typeface="Arial" charset="0"/>
              </a:rPr>
              <a:t>– </a:t>
            </a:r>
            <a:r>
              <a:rPr lang="ru-RU" b="1" dirty="0" smtClean="0">
                <a:latin typeface="Arial" charset="0"/>
                <a:cs typeface="Arial" charset="0"/>
              </a:rPr>
              <a:t>УЛЫБКА и ЮМОР!!!</a:t>
            </a:r>
          </a:p>
        </p:txBody>
      </p:sp>
      <p:pic>
        <p:nvPicPr>
          <p:cNvPr id="5" name="Picture 5" descr="C:\Users\1\Documents\Школы психолога\Картинки к семинарам\Супер картинки\getIma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00808"/>
            <a:ext cx="3924300" cy="47212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000" smtClean="0">
                <a:latin typeface="Arial" charset="0"/>
                <a:cs typeface="Arial" charset="0"/>
              </a:rPr>
              <a:t>Методики, связанные с воздействием слова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b="1" i="1" dirty="0" smtClean="0">
                <a:latin typeface="Arial" charset="0"/>
                <a:cs typeface="Arial" charset="0"/>
              </a:rPr>
              <a:t>Эмиль </a:t>
            </a:r>
            <a:r>
              <a:rPr lang="ru-RU" b="1" i="1" dirty="0" err="1" smtClean="0">
                <a:latin typeface="Arial" charset="0"/>
                <a:cs typeface="Arial" charset="0"/>
              </a:rPr>
              <a:t>Куэ</a:t>
            </a:r>
            <a:r>
              <a:rPr lang="ru-RU" b="1" i="1" dirty="0" smtClean="0">
                <a:latin typeface="Arial" charset="0"/>
                <a:cs typeface="Arial" charset="0"/>
              </a:rPr>
              <a:t> (1857 - 1926) — французский психолог и фармацевт, разработавший метод психотерапии и личностного роста, основанный на самовнушении.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 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 Метод вербального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 самовнушения</a:t>
            </a:r>
          </a:p>
          <a:p>
            <a:pPr marL="514350" indent="-514350"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marL="514350" indent="-514350">
              <a:buFont typeface="Wingdings" pitchFamily="2" charset="2"/>
              <a:buNone/>
              <a:defRPr/>
            </a:pPr>
            <a:endParaRPr lang="ru-RU" b="1" i="1" dirty="0" smtClean="0">
              <a:latin typeface="Arial" charset="0"/>
              <a:cs typeface="Arial" charset="0"/>
            </a:endParaRPr>
          </a:p>
        </p:txBody>
      </p:sp>
      <p:pic>
        <p:nvPicPr>
          <p:cNvPr id="4" name="Picture 5" descr="C:\Users\1\Pictures\200px-Émile_Coué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4940" y="3098899"/>
            <a:ext cx="2679700" cy="34290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Методики, связанные с воздействием слова</a:t>
            </a:r>
          </a:p>
        </p:txBody>
      </p:sp>
      <p:sp>
        <p:nvSpPr>
          <p:cNvPr id="50179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«С каждым днем во всех отношениях мне становится все лучше и лучше!»</a:t>
            </a:r>
          </a:p>
          <a:p>
            <a:pPr algn="ctr">
              <a:buFont typeface="Wingdings" pitchFamily="2" charset="2"/>
              <a:buNone/>
            </a:pPr>
            <a:endParaRPr lang="ru-RU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 descr="C:\Users\1\Pictures\121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205038"/>
            <a:ext cx="4319588" cy="42132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3"/>
          <p:cNvSpPr>
            <a:spLocks noGrp="1"/>
          </p:cNvSpPr>
          <p:nvPr>
            <p:ph type="title"/>
          </p:nvPr>
        </p:nvSpPr>
        <p:spPr>
          <a:xfrm>
            <a:off x="250825" y="0"/>
            <a:ext cx="8683625" cy="908050"/>
          </a:xfrm>
        </p:spPr>
        <p:txBody>
          <a:bodyPr/>
          <a:lstStyle/>
          <a:p>
            <a:r>
              <a:rPr lang="ru-RU" sz="3200" smtClean="0">
                <a:latin typeface="Arial" charset="0"/>
                <a:cs typeface="Arial" charset="0"/>
              </a:rPr>
              <a:t>Вербальное самовнушение и визуализация</a:t>
            </a:r>
          </a:p>
        </p:txBody>
      </p:sp>
      <p:sp>
        <p:nvSpPr>
          <p:cNvPr id="51203" name="Содержимое 4"/>
          <p:cNvSpPr>
            <a:spLocks noGrp="1"/>
          </p:cNvSpPr>
          <p:nvPr>
            <p:ph sz="half" idx="1"/>
          </p:nvPr>
        </p:nvSpPr>
        <p:spPr>
          <a:xfrm>
            <a:off x="0" y="1196975"/>
            <a:ext cx="4859338" cy="5040313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ru-RU" sz="3000" dirty="0" smtClean="0">
                <a:latin typeface="Arial" charset="0"/>
                <a:cs typeface="Arial" charset="0"/>
              </a:rPr>
              <a:t>Положительный эффект данного метода основан на том, что каждый </a:t>
            </a:r>
            <a:r>
              <a:rPr lang="ru-RU" sz="3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яркий образ, который создает человек внутри себя, стремится к воплощению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51204" name="Picture 2" descr="C:\Users\1\Pictures\Samovnushenie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268413"/>
            <a:ext cx="3773487" cy="4978400"/>
          </a:xfr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smtClean="0">
                <a:latin typeface="Arial" charset="0"/>
                <a:cs typeface="Arial" charset="0"/>
              </a:rPr>
              <a:t>Способы саморегуляции</a:t>
            </a:r>
          </a:p>
        </p:txBody>
      </p:sp>
      <p:sp>
        <p:nvSpPr>
          <p:cNvPr id="52227" name="Содержимое 2"/>
          <p:cNvSpPr>
            <a:spLocks noGrp="1"/>
          </p:cNvSpPr>
          <p:nvPr>
            <p:ph idx="4294967295"/>
          </p:nvPr>
        </p:nvSpPr>
        <p:spPr>
          <a:xfrm>
            <a:off x="177675" y="928688"/>
            <a:ext cx="8786813" cy="5715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i="1" dirty="0" smtClean="0">
                <a:latin typeface="Arial" charset="0"/>
                <a:cs typeface="Arial" charset="0"/>
              </a:rPr>
              <a:t>Способы, связанные с управлением дыханием</a:t>
            </a:r>
            <a:endParaRPr lang="ru-RU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Представьте, что перед вашим носом на расстоянии 10–15 см висит пушинка.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smtClean="0">
                <a:latin typeface="Arial" charset="0"/>
                <a:cs typeface="Arial" charset="0"/>
              </a:rPr>
              <a:t>Дышите только носом и так плавно, чтобы пушинка не колыхалась</a:t>
            </a:r>
          </a:p>
        </p:txBody>
      </p:sp>
      <p:pic>
        <p:nvPicPr>
          <p:cNvPr id="7066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933056"/>
            <a:ext cx="2378232" cy="2664594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000" smtClean="0">
                <a:latin typeface="Arial" charset="0"/>
                <a:cs typeface="Arial" charset="0"/>
              </a:rPr>
              <a:t>Дыхательные практики, йога</a:t>
            </a:r>
          </a:p>
        </p:txBody>
      </p:sp>
      <p:pic>
        <p:nvPicPr>
          <p:cNvPr id="4" name="Picture 3" descr="C:\Users\Катерина\Downloads\d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1052736"/>
            <a:ext cx="4511043" cy="3055811"/>
          </a:xfr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Picture 2" descr="C:\Users\Катерина\Downloads\tehnika-dyhan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356992"/>
            <a:ext cx="5030390" cy="317988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dirty="0" smtClean="0">
                <a:latin typeface="Arial" charset="0"/>
                <a:cs typeface="Arial" charset="0"/>
              </a:rPr>
              <a:t>Способы </a:t>
            </a:r>
            <a:r>
              <a:rPr lang="ru-RU" sz="4500" dirty="0" err="1" smtClean="0">
                <a:latin typeface="Arial" charset="0"/>
                <a:cs typeface="Arial" charset="0"/>
              </a:rPr>
              <a:t>саморегуляции</a:t>
            </a:r>
            <a:endParaRPr lang="ru-RU" sz="4500" dirty="0" smtClean="0">
              <a:latin typeface="Arial" charset="0"/>
              <a:cs typeface="Arial" charset="0"/>
            </a:endParaRPr>
          </a:p>
        </p:txBody>
      </p:sp>
      <p:sp>
        <p:nvSpPr>
          <p:cNvPr id="54275" name="Содержимое 2"/>
          <p:cNvSpPr>
            <a:spLocks noGrp="1"/>
          </p:cNvSpPr>
          <p:nvPr>
            <p:ph idx="4294967295"/>
          </p:nvPr>
        </p:nvSpPr>
        <p:spPr>
          <a:xfrm>
            <a:off x="107504" y="882352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i="1" dirty="0" smtClean="0">
                <a:latin typeface="Arial" charset="0"/>
                <a:cs typeface="Arial" charset="0"/>
              </a:rPr>
              <a:t>Способы, связанные с управлением тонуса мышц, движением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pic>
        <p:nvPicPr>
          <p:cNvPr id="71684" name="Picture 2" descr="C:\Users\1\Documents\Школы психолога\Картинки к семинарам\Супер картинки\Картинки от Барейши\1240530511_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3039739" cy="430115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dirty="0" smtClean="0">
                <a:latin typeface="Arial" charset="0"/>
                <a:cs typeface="Arial" charset="0"/>
              </a:rPr>
              <a:t>Аутогенная тренировка</a:t>
            </a:r>
          </a:p>
        </p:txBody>
      </p:sp>
      <p:sp>
        <p:nvSpPr>
          <p:cNvPr id="55299" name="Содержимое 2"/>
          <p:cNvSpPr>
            <a:spLocks noGrp="1"/>
          </p:cNvSpPr>
          <p:nvPr>
            <p:ph idx="4294967295"/>
          </p:nvPr>
        </p:nvSpPr>
        <p:spPr>
          <a:xfrm>
            <a:off x="1" y="928688"/>
            <a:ext cx="9144000" cy="57150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ru-RU" sz="3600" b="1" dirty="0" smtClean="0">
                <a:latin typeface="Arial" charset="0"/>
                <a:cs typeface="Arial" charset="0"/>
              </a:rPr>
              <a:t>Иоганн Генрих Шульц</a:t>
            </a:r>
            <a:r>
              <a:rPr lang="ru-RU" sz="3600" dirty="0" smtClean="0">
                <a:latin typeface="Arial" charset="0"/>
                <a:cs typeface="Arial" charset="0"/>
              </a:rPr>
              <a:t> (1884 - 1970) — немецкий психиатр и психотерапевт, создатель метода аутогенной тренировки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4" name="Picture 1" descr="C:\Users\Катерина\Downloads\schult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780928"/>
            <a:ext cx="3384376" cy="3722814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5000" dirty="0" smtClean="0">
                <a:latin typeface="Arial" charset="0"/>
                <a:cs typeface="Arial" charset="0"/>
              </a:rPr>
              <a:t>Стресс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28575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Фактор, вызывающий стресс называется «</a:t>
            </a:r>
            <a:r>
              <a:rPr lang="ru-RU" sz="2800" b="1" dirty="0" smtClean="0">
                <a:latin typeface="Arial" charset="0"/>
                <a:cs typeface="Arial" charset="0"/>
              </a:rPr>
              <a:t>стрессором</a:t>
            </a:r>
            <a:r>
              <a:rPr lang="ru-RU" sz="2800" dirty="0" smtClean="0">
                <a:latin typeface="Arial" charset="0"/>
                <a:cs typeface="Arial" charset="0"/>
              </a:rPr>
              <a:t>» ( холод, тепло, интоксикация и т.д.).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Физиологический стресс - </a:t>
            </a:r>
            <a:r>
              <a:rPr lang="ru-RU" sz="2800" b="1" dirty="0" err="1" smtClean="0">
                <a:latin typeface="Arial" charset="0"/>
                <a:cs typeface="Arial" charset="0"/>
              </a:rPr>
              <a:t>эустресс</a:t>
            </a:r>
            <a:r>
              <a:rPr lang="ru-RU" sz="2800" dirty="0" smtClean="0">
                <a:latin typeface="Arial" charset="0"/>
                <a:cs typeface="Arial" charset="0"/>
              </a:rPr>
              <a:t> 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Патологический стресс -  </a:t>
            </a:r>
            <a:r>
              <a:rPr lang="ru-RU" sz="2800" b="1" dirty="0" err="1" smtClean="0">
                <a:latin typeface="Arial" charset="0"/>
                <a:cs typeface="Arial" charset="0"/>
              </a:rPr>
              <a:t>дистресс</a:t>
            </a:r>
            <a:r>
              <a:rPr lang="ru-RU" sz="2800" dirty="0" smtClean="0">
                <a:latin typeface="Arial" charset="0"/>
                <a:cs typeface="Arial" charset="0"/>
              </a:rPr>
              <a:t> – переживания тяжелого горя, утраты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14340" name="Picture 2" descr="C:\Users\1\Desktop\КартинкиСЭВ\Новая папка\стресс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786188"/>
            <a:ext cx="4251325" cy="283686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3"/>
          <p:cNvSpPr>
            <a:spLocks noGrp="1"/>
          </p:cNvSpPr>
          <p:nvPr>
            <p:ph type="title"/>
          </p:nvPr>
        </p:nvSpPr>
        <p:spPr>
          <a:xfrm>
            <a:off x="611188" y="44426"/>
            <a:ext cx="8064500" cy="576262"/>
          </a:xfrm>
        </p:spPr>
        <p:txBody>
          <a:bodyPr/>
          <a:lstStyle/>
          <a:p>
            <a:r>
              <a:rPr lang="ru-RU" sz="4500" dirty="0" smtClean="0">
                <a:latin typeface="Arial" charset="0"/>
                <a:cs typeface="Arial" charset="0"/>
              </a:rPr>
              <a:t>Мышечная релаксация</a:t>
            </a:r>
          </a:p>
        </p:txBody>
      </p:sp>
      <p:sp>
        <p:nvSpPr>
          <p:cNvPr id="56323" name="Содержимое 4"/>
          <p:cNvSpPr>
            <a:spLocks noGrp="1"/>
          </p:cNvSpPr>
          <p:nvPr>
            <p:ph sz="half" idx="1"/>
          </p:nvPr>
        </p:nvSpPr>
        <p:spPr>
          <a:xfrm>
            <a:off x="179388" y="1414041"/>
            <a:ext cx="6121400" cy="4967287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ru-RU" sz="3500" dirty="0" smtClean="0">
                <a:latin typeface="Arial" charset="0"/>
                <a:cs typeface="Arial" charset="0"/>
              </a:rPr>
              <a:t>В 1930-х годах Эдмунд Джекобсон создал </a:t>
            </a:r>
            <a:r>
              <a:rPr lang="ru-RU" sz="35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метод прогрессирующей мышечной релаксации</a:t>
            </a:r>
          </a:p>
          <a:p>
            <a:pPr>
              <a:buClr>
                <a:srgbClr val="C00000"/>
              </a:buClr>
            </a:pP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7" name="Picture 2" descr="C:\Users\Катерина\Downloads\Джекобсо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56325" y="1372914"/>
            <a:ext cx="2660650" cy="3424238"/>
          </a:xfr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6813"/>
            <a:ext cx="9144000" cy="523875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Использование позитивных образов</a:t>
            </a:r>
          </a:p>
        </p:txBody>
      </p:sp>
      <p:pic>
        <p:nvPicPr>
          <p:cNvPr id="73732" name="Picture 2" descr="C:\Users\1\Documents\Школы психолога\Картинки к семинарам\Супер картинки\Картинки от Барейши\67338510_dolina_sve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25" y="2428875"/>
            <a:ext cx="4318000" cy="3000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3733" name="Picture 3" descr="C:\Users\1\Documents\Школы психолога\Картинки к семинарам\Супер картинки\Интересные картинки\f_4576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8875"/>
            <a:ext cx="4381500" cy="3000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dirty="0" smtClean="0">
                <a:latin typeface="Arial" charset="0"/>
                <a:cs typeface="Arial" charset="0"/>
              </a:rPr>
              <a:t>Позитивные образы</a:t>
            </a:r>
          </a:p>
        </p:txBody>
      </p:sp>
      <p:pic>
        <p:nvPicPr>
          <p:cNvPr id="77826" name="Picture 2" descr="C:\Users\Катерина\Downloads\relaxing_html_m23fd868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1125538"/>
            <a:ext cx="3600450" cy="5413375"/>
          </a:xfr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77827" name="Picture 3" descr="C:\Users\Катерина\Downloads\357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125538"/>
            <a:ext cx="4319587" cy="254793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7828" name="Picture 4" descr="C:\Users\Катерина\Downloads\2517-1680x10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860800"/>
            <a:ext cx="4392612" cy="26638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Индивидуальное консультирование                у психолога</a:t>
            </a:r>
          </a:p>
        </p:txBody>
      </p:sp>
      <p:pic>
        <p:nvPicPr>
          <p:cNvPr id="77826" name="Picture 2" descr="C:\Users\Катерина\Downloads\психотерап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052513"/>
            <a:ext cx="8045450" cy="5391150"/>
          </a:xfr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med">
    <p:strips dir="r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9144000" cy="720725"/>
          </a:xfrm>
        </p:spPr>
        <p:txBody>
          <a:bodyPr/>
          <a:lstStyle/>
          <a:p>
            <a:r>
              <a:rPr lang="ru-RU" sz="3000" smtClean="0">
                <a:latin typeface="Arial" charset="0"/>
                <a:cs typeface="Arial" charset="0"/>
              </a:rPr>
              <a:t>Развитие коммуникативных навыков – участие в психологических тренингах</a:t>
            </a:r>
            <a:r>
              <a:rPr lang="ru-RU" sz="3200" smtClean="0">
                <a:latin typeface="Arial" charset="0"/>
                <a:cs typeface="Arial" charset="0"/>
              </a:rPr>
              <a:t/>
            </a:r>
            <a:br>
              <a:rPr lang="ru-RU" sz="3200" smtClean="0">
                <a:latin typeface="Arial" charset="0"/>
                <a:cs typeface="Arial" charset="0"/>
              </a:rPr>
            </a:br>
            <a:endParaRPr lang="ru-RU" sz="3200" smtClean="0">
              <a:latin typeface="Arial" charset="0"/>
              <a:cs typeface="Arial" charset="0"/>
            </a:endParaRPr>
          </a:p>
        </p:txBody>
      </p:sp>
      <p:pic>
        <p:nvPicPr>
          <p:cNvPr id="6" name="Picture 2" descr="C:\Users\1\Documents\Школы психолога\Картинки к семинарам\Супер картинки\Картинки от Барейши\image004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8788" y="928688"/>
            <a:ext cx="5507037" cy="5605462"/>
          </a:xfr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668337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«Лучший отдых – смена деятельности»</a:t>
            </a:r>
          </a:p>
        </p:txBody>
      </p:sp>
      <p:sp>
        <p:nvSpPr>
          <p:cNvPr id="6144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08050"/>
            <a:ext cx="8786813" cy="573563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Лучше всего помогает восстановить эмоциональные ресурсы  дополнительный вид деятельности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ru-RU" dirty="0" smtClean="0">
                <a:latin typeface="Arial" charset="0"/>
                <a:cs typeface="Arial" charset="0"/>
              </a:rPr>
              <a:t>Любимое занятие, хобби</a:t>
            </a:r>
          </a:p>
        </p:txBody>
      </p:sp>
      <p:pic>
        <p:nvPicPr>
          <p:cNvPr id="75780" name="Picture 4" descr="C:\Users\1\Documents\Школы психолога\Семинар уверенность\Карт.Уверенность\Новая папка 2\_aerob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643313"/>
            <a:ext cx="3810000" cy="28575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5781" name="Picture 5" descr="C:\Users\1\Documents\Школы психолога\Семинар уверенность\Карт.Уверенность\kult_2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3636963"/>
            <a:ext cx="4000500" cy="28638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4500" i="1" smtClean="0">
                <a:latin typeface="Arial" charset="0"/>
                <a:cs typeface="Arial" charset="0"/>
              </a:rPr>
              <a:t>Помните</a:t>
            </a:r>
            <a:endParaRPr lang="ru-RU" sz="4500" smtClean="0">
              <a:latin typeface="Arial" charset="0"/>
              <a:cs typeface="Arial" charset="0"/>
            </a:endParaRPr>
          </a:p>
        </p:txBody>
      </p:sp>
      <p:sp>
        <p:nvSpPr>
          <p:cNvPr id="62467" name="Содержимое 2"/>
          <p:cNvSpPr>
            <a:spLocks noGrp="1"/>
          </p:cNvSpPr>
          <p:nvPr>
            <p:ph idx="4294967295"/>
          </p:nvPr>
        </p:nvSpPr>
        <p:spPr>
          <a:xfrm>
            <a:off x="142875" y="928688"/>
            <a:ext cx="8786813" cy="21431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i="1" dirty="0" smtClean="0">
                <a:latin typeface="Arial" charset="0"/>
                <a:cs typeface="Arial" charset="0"/>
              </a:rPr>
              <a:t>главный принцип любой помощи заключается в том, что поделиться с другим человеком можно только тем, чем сам располагаешь!</a:t>
            </a:r>
          </a:p>
          <a:p>
            <a:pPr algn="ctr"/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61445" name="Picture 5" descr="C:\Users\Катерина\Downloads\медработ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068638"/>
            <a:ext cx="6265862" cy="34766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Содержимое 2"/>
          <p:cNvSpPr>
            <a:spLocks noGrp="1"/>
          </p:cNvSpPr>
          <p:nvPr>
            <p:ph idx="4294967295"/>
          </p:nvPr>
        </p:nvSpPr>
        <p:spPr>
          <a:xfrm>
            <a:off x="-108520" y="928688"/>
            <a:ext cx="9252520" cy="29289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000" b="1" smtClean="0">
                <a:latin typeface="Arial" charset="0"/>
                <a:cs typeface="Arial" charset="0"/>
              </a:rPr>
              <a:t>Грамотный медицинский работник может и должен предусмотреть воздействие негативных факторов в медицинской деятельности и использовать свои профессиональные знания для их коррекции </a:t>
            </a:r>
          </a:p>
          <a:p>
            <a:endParaRPr lang="ru-RU" sz="3000" b="1" smtClean="0">
              <a:latin typeface="Arial" charset="0"/>
              <a:cs typeface="Arial" charset="0"/>
            </a:endParaRPr>
          </a:p>
        </p:txBody>
      </p:sp>
      <p:pic>
        <p:nvPicPr>
          <p:cNvPr id="76804" name="Picture 4" descr="C:\Users\1\Desktop\Картинки медработкики\Медсестра\мс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3500438"/>
            <a:ext cx="3016250" cy="292893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6805" name="Picture 5" descr="C:\Users\1\Desktop\Картинки медработкики\Медсестра\улыбка врач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3500438"/>
            <a:ext cx="2643187" cy="292893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6806" name="Picture 6" descr="C:\Users\1\Desktop\Картинки медработкики\Медсестра\мс1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00438"/>
            <a:ext cx="2643188" cy="292893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5000" dirty="0" smtClean="0">
                <a:latin typeface="Arial" charset="0"/>
                <a:cs typeface="Arial" charset="0"/>
              </a:rPr>
              <a:t>Эмоциональный стресс 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142875" y="928688"/>
            <a:ext cx="8786813" cy="22145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состояние напряжения физиологических функций организма, вызванное воздействием эмоционально значимого для индивидуума раздражителя</a:t>
            </a:r>
          </a:p>
          <a:p>
            <a:endParaRPr lang="ru-RU" b="1" dirty="0" smtClean="0">
              <a:latin typeface="Arial" charset="0"/>
              <a:cs typeface="Arial" charset="0"/>
            </a:endParaRPr>
          </a:p>
        </p:txBody>
      </p:sp>
      <p:pic>
        <p:nvPicPr>
          <p:cNvPr id="15364" name="Picture 5" descr="C:\Users\1\Desktop\КартинкиСЭВ\stress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900" y="3000375"/>
            <a:ext cx="3800475" cy="35718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500" dirty="0" smtClean="0">
                <a:latin typeface="Arial" charset="0"/>
                <a:cs typeface="Arial" charset="0"/>
              </a:rPr>
              <a:t>Синдром эмоционального выгорания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142875" y="928688"/>
            <a:ext cx="8786813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sz="2800" dirty="0" smtClean="0">
                <a:latin typeface="Arial" charset="0"/>
                <a:cs typeface="Arial" charset="0"/>
              </a:rPr>
              <a:t>В  1974 году американский психолог и психиатр </a:t>
            </a:r>
            <a:r>
              <a:rPr lang="ru-RU" sz="2800" dirty="0" err="1" smtClean="0">
                <a:latin typeface="Arial" charset="0"/>
                <a:cs typeface="Arial" charset="0"/>
              </a:rPr>
              <a:t>Х.Френденбергер</a:t>
            </a:r>
            <a:r>
              <a:rPr lang="ru-RU" sz="2800" dirty="0" smtClean="0">
                <a:latin typeface="Arial" charset="0"/>
                <a:cs typeface="Arial" charset="0"/>
              </a:rPr>
              <a:t> описал психологический феномен и назвал его – </a:t>
            </a:r>
            <a:r>
              <a:rPr lang="ru-RU" sz="28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Синдром эмоционального выгорания</a:t>
            </a:r>
            <a:r>
              <a:rPr lang="ru-RU" dirty="0" smtClean="0">
                <a:latin typeface="Arial" charset="0"/>
                <a:cs typeface="Arial" charset="0"/>
              </a:rPr>
              <a:t>.  </a:t>
            </a:r>
          </a:p>
          <a:p>
            <a:pPr algn="ctr">
              <a:buFont typeface="Wingdings 2" pitchFamily="18" charset="2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Синдром эмоционального выгорания </a:t>
            </a:r>
            <a:r>
              <a:rPr lang="ru-RU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-  </a:t>
            </a:r>
            <a:r>
              <a:rPr lang="ru-RU" dirty="0" smtClean="0">
                <a:latin typeface="Arial" charset="0"/>
                <a:cs typeface="Arial" charset="0"/>
              </a:rPr>
              <a:t>психологическое состояние здоровых людей, возникающее вследствие интенсивного общения с другими людьми в эмоционально перегруженной атмосфере при оказании профессиональной помощи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43625" y="2214563"/>
            <a:ext cx="2857500" cy="40719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возникновение у работников чувства некомпетентности в своей профессиональной сфере, осознание неуспеха в ней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1663" y="2214563"/>
            <a:ext cx="2857500" cy="40719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предполагает циничное отношение к труду</a:t>
            </a:r>
            <a:r>
              <a:rPr lang="ru-RU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(бесчувственное, негуманное отношение к пациентам)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8" y="2214563"/>
            <a:ext cx="2857500" cy="40719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чувство эмоциональной опустошенности и усталости, вызванное собственной работой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317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700" smtClean="0">
                <a:latin typeface="Arial" charset="0"/>
                <a:cs typeface="Arial" charset="0"/>
              </a:rPr>
              <a:t>Основные составляющие СЭВ</a:t>
            </a:r>
            <a:endParaRPr lang="ru-RU" sz="3700" b="0" smtClean="0">
              <a:latin typeface="Arial" charset="0"/>
              <a:cs typeface="Arial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1438" y="1143000"/>
            <a:ext cx="2859087" cy="1428750"/>
          </a:xfrm>
          <a:prstGeom prst="round2DiagRect">
            <a:avLst>
              <a:gd name="adj1" fmla="val 31950"/>
              <a:gd name="adj2" fmla="val 0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Эмоциональное истощение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141663" y="1143000"/>
            <a:ext cx="2859087" cy="1428750"/>
          </a:xfrm>
          <a:prstGeom prst="round2DiagRect">
            <a:avLst>
              <a:gd name="adj1" fmla="val 31950"/>
              <a:gd name="adj2" fmla="val 0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Деперсонали-зация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143625" y="1071563"/>
            <a:ext cx="2859088" cy="1428750"/>
          </a:xfrm>
          <a:prstGeom prst="round2DiagRect">
            <a:avLst>
              <a:gd name="adj1" fmla="val 31950"/>
              <a:gd name="adj2" fmla="val 0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Редукция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профессио-нальных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достижений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z="3200" dirty="0" smtClean="0">
                <a:latin typeface="Arial" charset="0"/>
                <a:cs typeface="Arial" charset="0"/>
              </a:rPr>
              <a:t>Медицинские работники, наиболее </a:t>
            </a:r>
            <a:br>
              <a:rPr lang="ru-RU" sz="3200" dirty="0" smtClean="0">
                <a:latin typeface="Arial" charset="0"/>
                <a:cs typeface="Arial" charset="0"/>
              </a:rPr>
            </a:br>
            <a:r>
              <a:rPr lang="ru-RU" sz="3200" dirty="0" smtClean="0">
                <a:latin typeface="Arial" charset="0"/>
                <a:cs typeface="Arial" charset="0"/>
              </a:rPr>
              <a:t>подверженные СЭВ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142875" y="836613"/>
            <a:ext cx="9001125" cy="5807075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специалисты, осуществляющие уход за тяжелыми больными с онкологическими заболеваниями </a:t>
            </a:r>
          </a:p>
          <a:p>
            <a:pPr>
              <a:buClr>
                <a:srgbClr val="C00000"/>
              </a:buClr>
            </a:pPr>
            <a:r>
              <a:rPr lang="ru-RU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специалисты, осуществляющие уход за умирающими больными (паллиативная практика)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специалисты, работающие  с ВИЧ-инфицированными пациентами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специалисты фтизиатрической службы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специалисты ожоговых, реанимационных, операционных отделений</a:t>
            </a:r>
          </a:p>
          <a:p>
            <a:pPr>
              <a:buClr>
                <a:srgbClr val="C00000"/>
              </a:buClr>
            </a:pPr>
            <a:r>
              <a:rPr lang="ru-RU" sz="2800" dirty="0" smtClean="0">
                <a:latin typeface="Arial" charset="0"/>
                <a:cs typeface="Arial" charset="0"/>
              </a:rPr>
              <a:t>специалисты  психиатрических и наркологических  отделений</a:t>
            </a: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3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4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5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6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</TotalTime>
  <Words>1105</Words>
  <Application>Microsoft Office PowerPoint</Application>
  <PresentationFormat>Экран (4:3)</PresentationFormat>
  <Paragraphs>188</Paragraphs>
  <Slides>58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Солнцестояние</vt:lpstr>
      <vt:lpstr>Синдром эмоционального выгорания  у медицинских сестер онкологической службы</vt:lpstr>
      <vt:lpstr>Презентация PowerPoint</vt:lpstr>
      <vt:lpstr>Стресс</vt:lpstr>
      <vt:lpstr>Стресс</vt:lpstr>
      <vt:lpstr>Стресс</vt:lpstr>
      <vt:lpstr>Эмоциональный стресс </vt:lpstr>
      <vt:lpstr>Синдром эмоционального выгорания</vt:lpstr>
      <vt:lpstr>Основные составляющие СЭВ</vt:lpstr>
      <vt:lpstr>Медицинские работники, наиболее  подверженные СЭВ</vt:lpstr>
      <vt:lpstr>Группа «риска», подверженная  СЭВ</vt:lpstr>
      <vt:lpstr>Факторы, влияющие на развитие СЭВ</vt:lpstr>
      <vt:lpstr>Факторы, влияющие на развитие СЭВ</vt:lpstr>
      <vt:lpstr>Факторы, влияющие на развитие СЭВ</vt:lpstr>
      <vt:lpstr>Самый сильный фактор</vt:lpstr>
      <vt:lpstr>Личностные качества медработников, наиболее подверженных СЭВ </vt:lpstr>
      <vt:lpstr>Фазы «эмоционального выгорания»</vt:lpstr>
      <vt:lpstr>Предупреждающая фаза</vt:lpstr>
      <vt:lpstr>Снижение уровня собственного участия </vt:lpstr>
      <vt:lpstr>Снижение уровня собственного участия </vt:lpstr>
      <vt:lpstr>Эмоциональные реакции</vt:lpstr>
      <vt:lpstr>Фаза снижения познавательных функций </vt:lpstr>
      <vt:lpstr>Психосоматические реакции</vt:lpstr>
      <vt:lpstr>Разочарование </vt:lpstr>
      <vt:lpstr>Профессиональная мотивация при СЭВ</vt:lpstr>
      <vt:lpstr>Мотивация ЗОЖ</vt:lpstr>
      <vt:lpstr>Мероприятия в медицинской организации для профилактики  СЭВ</vt:lpstr>
      <vt:lpstr>Мероприятия в медицинской организации для профилактики  СЭВ</vt:lpstr>
      <vt:lpstr>Профилактика профессионального выгорания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Естественные способы регуляции организма</vt:lpstr>
      <vt:lpstr>Методики, связанные с воздействием слова</vt:lpstr>
      <vt:lpstr>Методики, связанные с воздействием слова</vt:lpstr>
      <vt:lpstr>Вербальное самовнушение и визуализация</vt:lpstr>
      <vt:lpstr>Способы саморегуляции</vt:lpstr>
      <vt:lpstr>Дыхательные практики, йога</vt:lpstr>
      <vt:lpstr>Способы саморегуляции</vt:lpstr>
      <vt:lpstr>Аутогенная тренировка</vt:lpstr>
      <vt:lpstr>Мышечная релаксация</vt:lpstr>
      <vt:lpstr>Использование позитивных образов</vt:lpstr>
      <vt:lpstr>Позитивные образы</vt:lpstr>
      <vt:lpstr>Индивидуальное консультирование                у психолога</vt:lpstr>
      <vt:lpstr>Развитие коммуникативных навыков – участие в психологических тренингах </vt:lpstr>
      <vt:lpstr>«Лучший отдых – смена деятельности»</vt:lpstr>
      <vt:lpstr>Помните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Sveta</cp:lastModifiedBy>
  <cp:revision>206</cp:revision>
  <dcterms:created xsi:type="dcterms:W3CDTF">2009-09-30T09:03:03Z</dcterms:created>
  <dcterms:modified xsi:type="dcterms:W3CDTF">2015-06-13T08:29:16Z</dcterms:modified>
</cp:coreProperties>
</file>