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39"/>
  </p:notesMasterIdLst>
  <p:sldIdLst>
    <p:sldId id="258" r:id="rId2"/>
    <p:sldId id="290" r:id="rId3"/>
    <p:sldId id="283" r:id="rId4"/>
    <p:sldId id="286" r:id="rId5"/>
    <p:sldId id="284" r:id="rId6"/>
    <p:sldId id="310" r:id="rId7"/>
    <p:sldId id="301" r:id="rId8"/>
    <p:sldId id="302" r:id="rId9"/>
    <p:sldId id="303" r:id="rId10"/>
    <p:sldId id="304" r:id="rId11"/>
    <p:sldId id="306" r:id="rId12"/>
    <p:sldId id="307" r:id="rId13"/>
    <p:sldId id="308" r:id="rId14"/>
    <p:sldId id="280" r:id="rId15"/>
    <p:sldId id="260" r:id="rId16"/>
    <p:sldId id="279" r:id="rId17"/>
    <p:sldId id="285" r:id="rId18"/>
    <p:sldId id="262" r:id="rId19"/>
    <p:sldId id="264" r:id="rId20"/>
    <p:sldId id="263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311" r:id="rId30"/>
    <p:sldId id="274" r:id="rId31"/>
    <p:sldId id="275" r:id="rId32"/>
    <p:sldId id="276" r:id="rId33"/>
    <p:sldId id="299" r:id="rId34"/>
    <p:sldId id="300" r:id="rId35"/>
    <p:sldId id="312" r:id="rId36"/>
    <p:sldId id="313" r:id="rId37"/>
    <p:sldId id="277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D5FF"/>
    <a:srgbClr val="C0C0EA"/>
    <a:srgbClr val="0000CC"/>
    <a:srgbClr val="800000"/>
    <a:srgbClr val="FF6699"/>
    <a:srgbClr val="FFCCCC"/>
    <a:srgbClr val="6699F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533" autoAdjust="0"/>
    <p:restoredTop sz="94660"/>
  </p:normalViewPr>
  <p:slideViewPr>
    <p:cSldViewPr>
      <p:cViewPr varScale="1">
        <p:scale>
          <a:sx n="65" d="100"/>
          <a:sy n="65" d="100"/>
        </p:scale>
        <p:origin x="-12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B8535A8-651F-4EEF-BAEB-F6A6EDEC3FE4}" type="datetimeFigureOut">
              <a:rPr lang="ru-RU"/>
              <a:pPr>
                <a:defRPr/>
              </a:pPr>
              <a:t>23.05.2015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BB49F07-BDFF-42D4-A51A-755A9A77B2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204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E3F3FA-581B-48A3-832F-B4C132B031F6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5802015-52F6-430C-A8FA-36126615EB37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B49F07-BDFF-42D4-A51A-755A9A77B24E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928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A8E48-D2CA-4F5A-A29A-3BEB444BDD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2FEA2-801D-4BC3-A1C7-31B0011D73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00850" y="685800"/>
            <a:ext cx="219075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8600" y="685800"/>
            <a:ext cx="641985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14AECC-B76C-4252-A8C3-E0D61235BF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A5390-913B-47C8-85C7-BAD0F4FBD8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A7D93-D137-4057-BE02-5C19F97C3B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08B11-0F0A-4AD1-8B32-EF721F63BF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828800"/>
            <a:ext cx="43053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3053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C60EC-C0C9-4850-9ECD-890A045323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36BC7-7A2E-462D-AA37-8DEEDA84EA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CB3A9-389E-4BCC-A96F-24218C0A5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0DAAB-2873-4FB6-B030-8DEAABE992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E7BB1-B854-4637-88E8-A1D085DAEB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CC756-9A07-4FC4-BDD0-5E509C35BE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685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828800"/>
            <a:ext cx="8763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65CB982-F414-49C0-BCD9-21820B9985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</p:sldLayoutIdLst>
  <p:transition spd="med">
    <p:strips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0" y="1905000"/>
            <a:ext cx="9144000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chemeClr val="accent2"/>
                </a:solidFill>
              </a:rPr>
              <a:t>Профессиональное здоровье.</a:t>
            </a:r>
            <a:br>
              <a:rPr lang="ru-RU" sz="4000" b="1" i="1" dirty="0">
                <a:solidFill>
                  <a:schemeClr val="accent2"/>
                </a:solidFill>
              </a:rPr>
            </a:br>
            <a:r>
              <a:rPr lang="ru-RU" sz="4000" b="1" i="1" dirty="0">
                <a:solidFill>
                  <a:schemeClr val="accent2"/>
                </a:solidFill>
              </a:rPr>
              <a:t>Безопасная больничная среда.</a:t>
            </a:r>
            <a:endParaRPr lang="en-US" sz="4000" b="1" i="1" dirty="0">
              <a:solidFill>
                <a:schemeClr val="accent2"/>
              </a:solidFill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2286000" y="4114800"/>
            <a:ext cx="4572000" cy="8733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defRPr/>
            </a:pPr>
            <a:r>
              <a:rPr lang="ru-RU" sz="2400" b="1" dirty="0" smtClean="0">
                <a:solidFill>
                  <a:srgbClr val="11318D"/>
                </a:solidFill>
              </a:rPr>
              <a:t>Ольга Владимировна Кулябина </a:t>
            </a:r>
            <a:endParaRPr lang="en-US" sz="2400" b="1" dirty="0">
              <a:solidFill>
                <a:srgbClr val="11318D"/>
              </a:solidFill>
            </a:endParaRPr>
          </a:p>
        </p:txBody>
      </p:sp>
      <p:pic>
        <p:nvPicPr>
          <p:cNvPr id="1026" name="Picture 2" descr="D:\Документы\ОПСА\13. Семинары\2015 г\Рег. семинар Научно-обоснованные методы поддерки онкобольных и ухаживающих за ними лиц 27-29 мая 2015 г\Руководство\Фото\SVK_9381.jpg"/>
          <p:cNvPicPr>
            <a:picLocks noChangeAspect="1" noChangeArrowheads="1"/>
          </p:cNvPicPr>
          <p:nvPr/>
        </p:nvPicPr>
        <p:blipFill>
          <a:blip r:embed="rId2" cstate="print"/>
          <a:srcRect l="13043" r="4348" b="23295"/>
          <a:stretch>
            <a:fillRect/>
          </a:stretch>
        </p:blipFill>
        <p:spPr bwMode="auto">
          <a:xfrm>
            <a:off x="533400" y="3962400"/>
            <a:ext cx="1555044" cy="22098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0" y="-38963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Региональный семинар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ru-RU" sz="1600" b="1" dirty="0" smtClean="0">
                <a:solidFill>
                  <a:schemeClr val="bg1"/>
                </a:solidFill>
              </a:rPr>
              <a:t>для </a:t>
            </a:r>
            <a:r>
              <a:rPr lang="ru-RU" sz="1600" b="1" dirty="0">
                <a:solidFill>
                  <a:schemeClr val="bg1"/>
                </a:solidFill>
              </a:rPr>
              <a:t>медицинских </a:t>
            </a:r>
            <a:r>
              <a:rPr lang="ru-RU" sz="1600" b="1" dirty="0" smtClean="0">
                <a:solidFill>
                  <a:schemeClr val="bg1"/>
                </a:solidFill>
              </a:rPr>
              <a:t>сестер онкологической </a:t>
            </a:r>
            <a:r>
              <a:rPr lang="ru-RU" sz="1600" b="1" dirty="0">
                <a:solidFill>
                  <a:schemeClr val="bg1"/>
                </a:solidFill>
              </a:rPr>
              <a:t>службы </a:t>
            </a:r>
            <a:endParaRPr lang="en-US" sz="16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«</a:t>
            </a:r>
            <a:r>
              <a:rPr lang="ru-RU" sz="1600" b="1" dirty="0">
                <a:solidFill>
                  <a:schemeClr val="bg1"/>
                </a:solidFill>
              </a:rPr>
              <a:t>Научно  </a:t>
            </a:r>
            <a:r>
              <a:rPr lang="ru-RU" sz="1600" b="1" dirty="0" smtClean="0">
                <a:solidFill>
                  <a:schemeClr val="bg1"/>
                </a:solidFill>
              </a:rPr>
              <a:t>обоснованные методы </a:t>
            </a:r>
            <a:r>
              <a:rPr lang="ru-RU" sz="1600" b="1" dirty="0">
                <a:solidFill>
                  <a:schemeClr val="bg1"/>
                </a:solidFill>
              </a:rPr>
              <a:t>поддержки </a:t>
            </a:r>
            <a:r>
              <a:rPr lang="ru-RU" sz="1600" b="1" dirty="0" err="1" smtClean="0">
                <a:solidFill>
                  <a:schemeClr val="bg1"/>
                </a:solidFill>
              </a:rPr>
              <a:t>онкобольных</a:t>
            </a:r>
            <a:r>
              <a:rPr lang="ru-RU" sz="1600" b="1" dirty="0" smtClean="0">
                <a:solidFill>
                  <a:schemeClr val="bg1"/>
                </a:solidFill>
              </a:rPr>
              <a:t>  и </a:t>
            </a:r>
            <a:r>
              <a:rPr lang="ru-RU" sz="1600" b="1" dirty="0">
                <a:solidFill>
                  <a:schemeClr val="bg1"/>
                </a:solidFill>
              </a:rPr>
              <a:t>ухаживающих </a:t>
            </a:r>
            <a:endParaRPr lang="en-US" sz="16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за </a:t>
            </a:r>
            <a:r>
              <a:rPr lang="ru-RU" sz="1600" b="1" dirty="0">
                <a:solidFill>
                  <a:schemeClr val="bg1"/>
                </a:solidFill>
              </a:rPr>
              <a:t>ними лиц</a:t>
            </a:r>
            <a:r>
              <a:rPr lang="ru-RU" sz="1600" b="1" dirty="0" smtClean="0">
                <a:solidFill>
                  <a:schemeClr val="bg1"/>
                </a:solidFill>
              </a:rPr>
              <a:t>»,  </a:t>
            </a:r>
            <a:r>
              <a:rPr lang="ru-RU" sz="1600" b="1" dirty="0" smtClean="0">
                <a:solidFill>
                  <a:schemeClr val="bg1"/>
                </a:solidFill>
              </a:rPr>
              <a:t>27 </a:t>
            </a:r>
            <a:r>
              <a:rPr lang="ru-RU" sz="1600" b="1" dirty="0">
                <a:solidFill>
                  <a:schemeClr val="bg1"/>
                </a:solidFill>
              </a:rPr>
              <a:t>– 29 мая 2015 г., г. </a:t>
            </a:r>
            <a:r>
              <a:rPr lang="ru-RU" sz="1600" b="1" dirty="0" smtClean="0">
                <a:solidFill>
                  <a:schemeClr val="bg1"/>
                </a:solidFill>
              </a:rPr>
              <a:t>Омск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334375" cy="762000"/>
          </a:xfrm>
        </p:spPr>
        <p:txBody>
          <a:bodyPr/>
          <a:lstStyle/>
          <a:p>
            <a:pPr eaLnBrk="1" hangingPunct="1"/>
            <a:r>
              <a:rPr lang="ru-RU" sz="3200" dirty="0" smtClean="0">
                <a:ea typeface="Calibri" pitchFamily="34" charset="0"/>
                <a:cs typeface="Arial" charset="0"/>
              </a:rPr>
              <a:t>Высокие профессиональные </a:t>
            </a:r>
            <a:r>
              <a:rPr lang="ru-RU" sz="3200" dirty="0" smtClean="0">
                <a:ea typeface="Calibri" pitchFamily="34" charset="0"/>
                <a:cs typeface="Arial" charset="0"/>
              </a:rPr>
              <a:t>риски</a:t>
            </a:r>
            <a:endParaRPr lang="ru-RU" dirty="0" smtClean="0">
              <a:ea typeface="Calibri" pitchFamily="34" charset="0"/>
              <a:cs typeface="Arial" charset="0"/>
            </a:endParaRPr>
          </a:p>
        </p:txBody>
      </p:sp>
      <p:sp>
        <p:nvSpPr>
          <p:cNvPr id="12291" name="Rectangle 1"/>
          <p:cNvSpPr>
            <a:spLocks noGrp="1" noChangeArrowheads="1"/>
          </p:cNvSpPr>
          <p:nvPr>
            <p:ph idx="1"/>
          </p:nvPr>
        </p:nvSpPr>
        <p:spPr>
          <a:xfrm>
            <a:off x="228600" y="1579126"/>
            <a:ext cx="8763000" cy="3970318"/>
          </a:xfrm>
          <a:noFill/>
        </p:spPr>
        <p:txBody>
          <a:bodyPr wrap="square" anchor="ctr">
            <a:spAutoFit/>
          </a:bodyPr>
          <a:lstStyle/>
          <a:p>
            <a:pPr marL="354013" indent="-354013" eaLnBrk="1" hangingPunct="1">
              <a:spcBef>
                <a:spcPct val="0"/>
              </a:spcBef>
              <a:buClrTx/>
            </a:pPr>
            <a:r>
              <a:rPr lang="ru-RU" sz="2800" dirty="0" smtClean="0">
                <a:ea typeface="Calibri" pitchFamily="34" charset="0"/>
                <a:cs typeface="Arial" charset="0"/>
              </a:rPr>
              <a:t>медицинские работники </a:t>
            </a:r>
            <a:r>
              <a:rPr lang="ru-RU" sz="2800" dirty="0" smtClean="0">
                <a:ea typeface="Calibri" pitchFamily="34" charset="0"/>
                <a:cs typeface="Arial" charset="0"/>
              </a:rPr>
              <a:t>умирают на 1/3 больше, чем лица в соответствующих возрастных </a:t>
            </a:r>
            <a:r>
              <a:rPr lang="ru-RU" sz="2800" dirty="0" smtClean="0">
                <a:ea typeface="Calibri" pitchFamily="34" charset="0"/>
                <a:cs typeface="Arial" charset="0"/>
              </a:rPr>
              <a:t>группах; </a:t>
            </a:r>
            <a:endParaRPr lang="ru-RU" sz="2800" dirty="0" smtClean="0">
              <a:ea typeface="Calibri" pitchFamily="34" charset="0"/>
              <a:cs typeface="Arial" charset="0"/>
            </a:endParaRPr>
          </a:p>
          <a:p>
            <a:pPr marL="354013" indent="-354013" eaLnBrk="1" hangingPunct="1">
              <a:spcBef>
                <a:spcPct val="0"/>
              </a:spcBef>
              <a:buClrTx/>
            </a:pPr>
            <a:endParaRPr lang="ru-RU" sz="2800" dirty="0" smtClean="0">
              <a:ea typeface="Calibri" pitchFamily="34" charset="0"/>
              <a:cs typeface="Arial" charset="0"/>
            </a:endParaRPr>
          </a:p>
          <a:p>
            <a:pPr marL="354013" indent="-354013" eaLnBrk="1" hangingPunct="1">
              <a:spcBef>
                <a:spcPct val="0"/>
              </a:spcBef>
              <a:buClrTx/>
            </a:pPr>
            <a:r>
              <a:rPr lang="ru-RU" sz="2800" dirty="0" smtClean="0">
                <a:ea typeface="Calibri" pitchFamily="34" charset="0"/>
                <a:cs typeface="Arial" charset="0"/>
              </a:rPr>
              <a:t>даже в Европе  более </a:t>
            </a:r>
            <a:r>
              <a:rPr lang="ru-RU" sz="2800" dirty="0" smtClean="0">
                <a:ea typeface="Calibri" pitchFamily="34" charset="0"/>
                <a:cs typeface="Arial" charset="0"/>
              </a:rPr>
              <a:t>1 млн. </a:t>
            </a:r>
            <a:r>
              <a:rPr lang="ru-RU" sz="2800" dirty="0" smtClean="0">
                <a:ea typeface="Calibri" pitchFamily="34" charset="0"/>
                <a:cs typeface="Arial" charset="0"/>
              </a:rPr>
              <a:t>колюще – режущих травм в </a:t>
            </a:r>
            <a:r>
              <a:rPr lang="ru-RU" sz="2800" dirty="0" smtClean="0">
                <a:ea typeface="Calibri" pitchFamily="34" charset="0"/>
                <a:cs typeface="Arial" charset="0"/>
              </a:rPr>
              <a:t>год;</a:t>
            </a:r>
            <a:endParaRPr lang="ru-RU" sz="2800" dirty="0" smtClean="0">
              <a:ea typeface="Calibri" pitchFamily="34" charset="0"/>
              <a:cs typeface="Arial" charset="0"/>
            </a:endParaRPr>
          </a:p>
          <a:p>
            <a:pPr marL="354013" indent="-354013" eaLnBrk="1" hangingPunct="1">
              <a:spcBef>
                <a:spcPct val="0"/>
              </a:spcBef>
              <a:buClrTx/>
            </a:pPr>
            <a:endParaRPr lang="ru-RU" sz="2800" dirty="0" smtClean="0">
              <a:ea typeface="Calibri" pitchFamily="34" charset="0"/>
              <a:cs typeface="Arial" charset="0"/>
            </a:endParaRPr>
          </a:p>
          <a:p>
            <a:pPr marL="354013" indent="-354013" eaLnBrk="1" hangingPunct="1">
              <a:spcBef>
                <a:spcPct val="0"/>
              </a:spcBef>
              <a:buClrTx/>
            </a:pPr>
            <a:r>
              <a:rPr lang="ru-RU" sz="2800" dirty="0" smtClean="0">
                <a:ea typeface="Calibri" pitchFamily="34" charset="0"/>
                <a:cs typeface="Arial" charset="0"/>
              </a:rPr>
              <a:t>каждый день в мире от гепатита В умирает 1 </a:t>
            </a:r>
            <a:r>
              <a:rPr lang="ru-RU" sz="2800" dirty="0" smtClean="0">
                <a:ea typeface="Calibri" pitchFamily="34" charset="0"/>
                <a:cs typeface="Arial" charset="0"/>
              </a:rPr>
              <a:t>медицинский работник</a:t>
            </a:r>
            <a:r>
              <a:rPr lang="ru-RU" sz="2800" dirty="0" smtClean="0">
                <a:ea typeface="Calibri" pitchFamily="34" charset="0"/>
                <a:cs typeface="Arial" charset="0"/>
              </a:rPr>
              <a:t>.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295400" y="5867400"/>
            <a:ext cx="6019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600" b="1" i="1" kern="0" dirty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rPr>
              <a:t>Из материалов Форума медицинских сестёр</a:t>
            </a:r>
          </a:p>
          <a:p>
            <a:pPr algn="ctr">
              <a:defRPr/>
            </a:pPr>
            <a:r>
              <a:rPr lang="ru-RU" sz="1600" b="1" i="1" kern="0" dirty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rPr>
              <a:t> Санкт – Петербург, октябрь 2012г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228600" y="685800"/>
            <a:ext cx="8686800" cy="1143000"/>
          </a:xfrm>
        </p:spPr>
        <p:txBody>
          <a:bodyPr/>
          <a:lstStyle/>
          <a:p>
            <a:pPr eaLnBrk="1" hangingPunct="1"/>
            <a:r>
              <a:rPr lang="ru-RU" sz="3200" smtClean="0">
                <a:cs typeface="Arial" charset="0"/>
              </a:rPr>
              <a:t>Агрессивные факторы больничной среды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8" y="2133600"/>
            <a:ext cx="8901112" cy="3505200"/>
          </a:xfrm>
        </p:spPr>
        <p:txBody>
          <a:bodyPr rtlCol="0">
            <a:normAutofit fontScale="92500" lnSpcReduction="10000"/>
          </a:bodyPr>
          <a:lstStyle/>
          <a:p>
            <a:pPr marL="447675" indent="-447675" eaLnBrk="1" fontAlgn="auto" hangingPunct="1">
              <a:spcBef>
                <a:spcPts val="0"/>
              </a:spcBef>
              <a:spcAft>
                <a:spcPts val="2400"/>
              </a:spcAft>
              <a:buClr>
                <a:schemeClr val="accent3">
                  <a:lumMod val="50000"/>
                </a:schemeClr>
              </a:buClr>
              <a:defRPr/>
            </a:pPr>
            <a:r>
              <a:rPr lang="ru-RU" dirty="0" smtClean="0"/>
              <a:t>Физические </a:t>
            </a:r>
            <a:r>
              <a:rPr lang="ru-RU" dirty="0" smtClean="0"/>
              <a:t>перегрузки.</a:t>
            </a:r>
            <a:endParaRPr lang="ru-RU" dirty="0" smtClean="0"/>
          </a:p>
          <a:p>
            <a:pPr marL="447675" indent="-447675" eaLnBrk="1" fontAlgn="auto" hangingPunct="1">
              <a:spcBef>
                <a:spcPts val="0"/>
              </a:spcBef>
              <a:spcAft>
                <a:spcPts val="2400"/>
              </a:spcAft>
              <a:buClr>
                <a:schemeClr val="accent3">
                  <a:lumMod val="50000"/>
                </a:schemeClr>
              </a:buClr>
              <a:defRPr/>
            </a:pPr>
            <a:r>
              <a:rPr lang="ru-RU" dirty="0" smtClean="0"/>
              <a:t>Воздействие токсических </a:t>
            </a:r>
            <a:r>
              <a:rPr lang="ru-RU" dirty="0" smtClean="0"/>
              <a:t>веществ.</a:t>
            </a:r>
            <a:endParaRPr lang="ru-RU" dirty="0" smtClean="0"/>
          </a:p>
          <a:p>
            <a:pPr marL="447675" indent="-447675" eaLnBrk="1" fontAlgn="auto" hangingPunct="1">
              <a:spcBef>
                <a:spcPts val="0"/>
              </a:spcBef>
              <a:spcAft>
                <a:spcPts val="2400"/>
              </a:spcAft>
              <a:buClr>
                <a:schemeClr val="accent3">
                  <a:lumMod val="50000"/>
                </a:schemeClr>
              </a:buClr>
              <a:defRPr/>
            </a:pPr>
            <a:r>
              <a:rPr lang="ru-RU" dirty="0" smtClean="0"/>
              <a:t>Инфекция.</a:t>
            </a:r>
            <a:endParaRPr lang="ru-RU" dirty="0" smtClean="0"/>
          </a:p>
          <a:p>
            <a:pPr marL="447675" indent="-447675" eaLnBrk="1" fontAlgn="auto" hangingPunct="1">
              <a:spcBef>
                <a:spcPts val="0"/>
              </a:spcBef>
              <a:spcAft>
                <a:spcPts val="2400"/>
              </a:spcAft>
              <a:buClr>
                <a:schemeClr val="accent3">
                  <a:lumMod val="50000"/>
                </a:schemeClr>
              </a:buClr>
              <a:defRPr/>
            </a:pPr>
            <a:r>
              <a:rPr lang="ru-RU" dirty="0" smtClean="0"/>
              <a:t>Радиация.</a:t>
            </a:r>
            <a:endParaRPr lang="ru-RU" dirty="0" smtClean="0"/>
          </a:p>
          <a:p>
            <a:pPr marL="447675" indent="-447675" eaLnBrk="1" fontAlgn="auto" hangingPunct="1">
              <a:spcBef>
                <a:spcPts val="0"/>
              </a:spcBef>
              <a:spcAft>
                <a:spcPts val="2400"/>
              </a:spcAft>
              <a:buClr>
                <a:schemeClr val="accent3">
                  <a:lumMod val="50000"/>
                </a:schemeClr>
              </a:buClr>
              <a:defRPr/>
            </a:pPr>
            <a:r>
              <a:rPr lang="ru-RU" dirty="0" smtClean="0"/>
              <a:t>Психоэмоциональные перегрузки.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15240" y="5943600"/>
            <a:ext cx="82153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47675" indent="-447675" algn="r" eaLnBrk="1" fontAlgn="auto" hangingPunct="1">
              <a:spcAft>
                <a:spcPts val="0"/>
              </a:spcAft>
              <a:buClr>
                <a:schemeClr val="accent3">
                  <a:lumMod val="50000"/>
                </a:schemeClr>
              </a:buClr>
              <a:buFontTx/>
              <a:buNone/>
              <a:defRPr/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Всемирная организация здравоохранения</a:t>
            </a:r>
          </a:p>
          <a:p>
            <a:pPr marL="447675" indent="-447675" eaLnBrk="1" fontAlgn="auto" hangingPunct="1">
              <a:spcAft>
                <a:spcPts val="0"/>
              </a:spcAft>
              <a:buClr>
                <a:schemeClr val="accent3">
                  <a:lumMod val="50000"/>
                </a:schemeClr>
              </a:buClr>
              <a:defRPr/>
            </a:pPr>
            <a:endParaRPr lang="ru-RU" dirty="0" smtClean="0"/>
          </a:p>
          <a:p>
            <a:pPr marL="447675" indent="-447675" eaLnBrk="1" fontAlgn="auto" hangingPunct="1">
              <a:spcAft>
                <a:spcPts val="0"/>
              </a:spcAft>
              <a:buClr>
                <a:schemeClr val="accent3">
                  <a:lumMod val="50000"/>
                </a:schemeClr>
              </a:buClr>
              <a:defRPr/>
            </a:pPr>
            <a:endParaRPr lang="ru-RU" dirty="0" smtClean="0"/>
          </a:p>
          <a:p>
            <a:pPr marL="447675" indent="-447675" eaLnBrk="1" fontAlgn="auto" hangingPunct="1">
              <a:spcAft>
                <a:spcPts val="0"/>
              </a:spcAft>
              <a:buClr>
                <a:schemeClr val="accent3">
                  <a:lumMod val="50000"/>
                </a:schemeClr>
              </a:buClr>
              <a:defRPr/>
            </a:pPr>
            <a:endParaRPr lang="ru-RU" dirty="0" smtClean="0"/>
          </a:p>
          <a:p>
            <a:pPr marL="447675" indent="-447675" eaLnBrk="1" fontAlgn="auto" hangingPunct="1">
              <a:spcAft>
                <a:spcPts val="0"/>
              </a:spcAft>
              <a:buClr>
                <a:schemeClr val="accent3">
                  <a:lumMod val="50000"/>
                </a:schemeClr>
              </a:buClr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accent3">
                  <a:lumMod val="50000"/>
                </a:schemeClr>
              </a:buClr>
              <a:defRPr/>
            </a:pPr>
            <a:endParaRPr lang="ru-RU" dirty="0" smtClean="0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-76200" y="1143000"/>
            <a:ext cx="9296400" cy="1143000"/>
          </a:xfrm>
        </p:spPr>
        <p:txBody>
          <a:bodyPr/>
          <a:lstStyle/>
          <a:p>
            <a:pPr eaLnBrk="1" hangingPunct="1"/>
            <a:r>
              <a:rPr lang="ru-RU" sz="4500" dirty="0" smtClean="0">
                <a:solidFill>
                  <a:srgbClr val="0000CC"/>
                </a:solidFill>
              </a:rPr>
              <a:t>Безопасная больничная среда</a:t>
            </a:r>
            <a:endParaRPr lang="ru-RU" sz="4500" dirty="0" smtClean="0">
              <a:solidFill>
                <a:srgbClr val="0000CC"/>
              </a:solidFill>
              <a:cs typeface="Arial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2676525"/>
            <a:ext cx="8215312" cy="1895475"/>
          </a:xfrm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3">
                  <a:lumMod val="50000"/>
                </a:schemeClr>
              </a:buClr>
              <a:buFontTx/>
              <a:buNone/>
              <a:defRPr/>
            </a:pPr>
            <a:r>
              <a:rPr lang="ru-RU" sz="4000" dirty="0"/>
              <a:t>это правильно сформированная среда, не причиняющая вреда всем участникам лечебного </a:t>
            </a:r>
            <a:r>
              <a:rPr lang="ru-RU" sz="4000" dirty="0" smtClean="0"/>
              <a:t>процесса</a:t>
            </a:r>
            <a:endParaRPr lang="ru-RU" sz="4000" dirty="0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6" name="AutoShape 8"/>
          <p:cNvSpPr>
            <a:spLocks/>
          </p:cNvSpPr>
          <p:nvPr/>
        </p:nvSpPr>
        <p:spPr bwMode="auto">
          <a:xfrm>
            <a:off x="5124450" y="3426619"/>
            <a:ext cx="3563939" cy="1944688"/>
          </a:xfrm>
          <a:prstGeom prst="accentBorderCallout3">
            <a:avLst>
              <a:gd name="adj1" fmla="val 5880"/>
              <a:gd name="adj2" fmla="val 103569"/>
              <a:gd name="adj3" fmla="val 5880"/>
              <a:gd name="adj4" fmla="val 111005"/>
              <a:gd name="adj5" fmla="val -52245"/>
              <a:gd name="adj6" fmla="val 111005"/>
              <a:gd name="adj7" fmla="val -52653"/>
              <a:gd name="adj8" fmla="val -26662"/>
            </a:avLst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8575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/>
          <a:p>
            <a:r>
              <a:rPr kumimoji="1" lang="ru-RU" sz="2600" b="1" i="1" dirty="0"/>
              <a:t> Безопасная больничная среда  -  </a:t>
            </a:r>
            <a:r>
              <a:rPr kumimoji="1" lang="ru-RU" sz="2600" b="1" i="1" dirty="0" smtClean="0"/>
              <a:t>медицинский работник</a:t>
            </a:r>
            <a:endParaRPr kumimoji="1" lang="ru-RU" sz="2600" b="1" i="1" dirty="0"/>
          </a:p>
          <a:p>
            <a:pPr>
              <a:lnSpc>
                <a:spcPct val="90000"/>
              </a:lnSpc>
              <a:buClr>
                <a:schemeClr val="hlink"/>
              </a:buClr>
            </a:pPr>
            <a:endParaRPr kumimoji="1" lang="ru-RU" sz="2600" b="1" dirty="0">
              <a:solidFill>
                <a:srgbClr val="005250"/>
              </a:solidFill>
            </a:endParaRPr>
          </a:p>
        </p:txBody>
      </p:sp>
      <p:sp>
        <p:nvSpPr>
          <p:cNvPr id="135177" name="AutoShape 9"/>
          <p:cNvSpPr>
            <a:spLocks/>
          </p:cNvSpPr>
          <p:nvPr/>
        </p:nvSpPr>
        <p:spPr bwMode="auto">
          <a:xfrm>
            <a:off x="685799" y="3426619"/>
            <a:ext cx="3200401" cy="1944688"/>
          </a:xfrm>
          <a:prstGeom prst="accentBorderCallout3">
            <a:avLst>
              <a:gd name="adj1" fmla="val 5880"/>
              <a:gd name="adj2" fmla="val -3648"/>
              <a:gd name="adj3" fmla="val 5880"/>
              <a:gd name="adj4" fmla="val -17111"/>
              <a:gd name="adj5" fmla="val -50449"/>
              <a:gd name="adj6" fmla="val -17111"/>
              <a:gd name="adj7" fmla="val -50940"/>
              <a:gd name="adj8" fmla="val 125778"/>
            </a:avLst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8575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/>
          <a:p>
            <a:r>
              <a:rPr kumimoji="1" lang="ru-RU" sz="2600" b="1" i="1" dirty="0"/>
              <a:t> Безопасная больничная среда  -  пациент</a:t>
            </a:r>
          </a:p>
        </p:txBody>
      </p:sp>
      <p:sp>
        <p:nvSpPr>
          <p:cNvPr id="15364" name="AutoShape 12"/>
          <p:cNvSpPr>
            <a:spLocks noChangeArrowheads="1"/>
          </p:cNvSpPr>
          <p:nvPr/>
        </p:nvSpPr>
        <p:spPr bwMode="auto">
          <a:xfrm>
            <a:off x="4643438" y="3284538"/>
            <a:ext cx="1057275" cy="914400"/>
          </a:xfrm>
          <a:prstGeom prst="triangle">
            <a:avLst>
              <a:gd name="adj" fmla="val 50000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AutoShape 15"/>
          <p:cNvSpPr>
            <a:spLocks noChangeArrowheads="1"/>
          </p:cNvSpPr>
          <p:nvPr/>
        </p:nvSpPr>
        <p:spPr bwMode="auto">
          <a:xfrm>
            <a:off x="4067175" y="2708275"/>
            <a:ext cx="1057275" cy="914400"/>
          </a:xfrm>
          <a:prstGeom prst="triangle">
            <a:avLst>
              <a:gd name="adj" fmla="val 50000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6" name="AutoShape 17"/>
          <p:cNvSpPr>
            <a:spLocks noChangeArrowheads="1"/>
          </p:cNvSpPr>
          <p:nvPr/>
        </p:nvSpPr>
        <p:spPr bwMode="auto">
          <a:xfrm>
            <a:off x="4284663" y="3789363"/>
            <a:ext cx="914400" cy="609600"/>
          </a:xfrm>
          <a:prstGeom prst="flowChartDecision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AutoShape 19"/>
          <p:cNvSpPr>
            <a:spLocks noChangeArrowheads="1"/>
          </p:cNvSpPr>
          <p:nvPr/>
        </p:nvSpPr>
        <p:spPr bwMode="auto">
          <a:xfrm>
            <a:off x="1331913" y="6237288"/>
            <a:ext cx="71437" cy="71437"/>
          </a:xfrm>
          <a:prstGeom prst="triangle">
            <a:avLst>
              <a:gd name="adj" fmla="val 50000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35191" name="Picture 23" descr="1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990600"/>
            <a:ext cx="2687638" cy="2060575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dirty="0" smtClean="0"/>
              <a:t>Профессиональное здоровье –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81200"/>
            <a:ext cx="8763000" cy="44958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3000" dirty="0" smtClean="0"/>
              <a:t>    интегральная характеристика функционального состояния организма человека по физическим и психическим показателя, определяющая его способности </a:t>
            </a:r>
            <a:r>
              <a:rPr lang="ru-RU" sz="3000" dirty="0" smtClean="0"/>
              <a:t>         к </a:t>
            </a:r>
            <a:r>
              <a:rPr lang="ru-RU" sz="3000" dirty="0" smtClean="0"/>
              <a:t>определённой профессиональной деятельности с заданными  эффективностью </a:t>
            </a:r>
            <a:r>
              <a:rPr lang="ru-RU" sz="3000" dirty="0" smtClean="0"/>
              <a:t>         и </a:t>
            </a:r>
            <a:r>
              <a:rPr lang="ru-RU" sz="3000" dirty="0" smtClean="0"/>
              <a:t>продолжительностью, а также </a:t>
            </a:r>
            <a:r>
              <a:rPr lang="ru-RU" sz="3000" smtClean="0"/>
              <a:t>устойчивость </a:t>
            </a:r>
            <a:r>
              <a:rPr lang="ru-RU" sz="3000" smtClean="0"/>
              <a:t>  к </a:t>
            </a:r>
            <a:r>
              <a:rPr lang="ru-RU" sz="3000" dirty="0" smtClean="0"/>
              <a:t>неблагоприятным факторам, сопровождающим эту деятельность.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Основные принципы профессионального здоровья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87630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40000"/>
              </a:spcBef>
              <a:defRPr/>
            </a:pPr>
            <a:r>
              <a:rPr lang="ru-RU" sz="2600" dirty="0" smtClean="0"/>
              <a:t>Профессиональное здоровье</a:t>
            </a:r>
            <a:r>
              <a:rPr lang="ru-RU" sz="2600" b="1" dirty="0" smtClean="0"/>
              <a:t> – </a:t>
            </a:r>
            <a:r>
              <a:rPr lang="ru-RU" sz="2600" dirty="0" smtClean="0"/>
              <a:t>незыблемая ценность для работников, работодателей, общества.</a:t>
            </a:r>
          </a:p>
          <a:p>
            <a:pPr eaLnBrk="1" hangingPunct="1">
              <a:lnSpc>
                <a:spcPct val="90000"/>
              </a:lnSpc>
              <a:spcBef>
                <a:spcPct val="40000"/>
              </a:spcBef>
              <a:defRPr/>
            </a:pPr>
            <a:r>
              <a:rPr lang="ru-RU" sz="2600" dirty="0" smtClean="0"/>
              <a:t>Сохранение профессионального здоровья – профессиональный долг каждого медицинского работника и обязанность работодателя.</a:t>
            </a:r>
          </a:p>
          <a:p>
            <a:pPr eaLnBrk="1" hangingPunct="1">
              <a:lnSpc>
                <a:spcPct val="90000"/>
              </a:lnSpc>
              <a:spcBef>
                <a:spcPct val="40000"/>
              </a:spcBef>
              <a:defRPr/>
            </a:pPr>
            <a:r>
              <a:rPr lang="ru-RU" sz="2600" dirty="0" smtClean="0"/>
              <a:t>Формирование условий для сохранения профессионального здоровья – постоянный, системный и </a:t>
            </a:r>
            <a:r>
              <a:rPr lang="ru-RU" sz="2600" dirty="0" err="1" smtClean="0"/>
              <a:t>мониторируемый</a:t>
            </a:r>
            <a:r>
              <a:rPr lang="ru-RU" sz="2600" dirty="0" smtClean="0"/>
              <a:t> процесс.</a:t>
            </a:r>
          </a:p>
          <a:p>
            <a:pPr eaLnBrk="1" hangingPunct="1">
              <a:lnSpc>
                <a:spcPct val="90000"/>
              </a:lnSpc>
              <a:spcBef>
                <a:spcPct val="40000"/>
              </a:spcBef>
              <a:defRPr/>
            </a:pPr>
            <a:r>
              <a:rPr lang="ru-RU" sz="2600" dirty="0" smtClean="0"/>
              <a:t>Знания о профессиональном здоровье и умение его  сохранять – </a:t>
            </a: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отражает профессиональную компетентность медицинского работника.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685800"/>
            <a:ext cx="8839200" cy="1143000"/>
          </a:xfrm>
        </p:spPr>
        <p:txBody>
          <a:bodyPr/>
          <a:lstStyle/>
          <a:p>
            <a:pPr eaLnBrk="1" hangingPunct="1"/>
            <a:r>
              <a:rPr lang="ru-RU" sz="3500" smtClean="0"/>
              <a:t>Уровни решения проблем сохранения профессионального здоровья </a:t>
            </a:r>
          </a:p>
        </p:txBody>
      </p:sp>
      <p:sp>
        <p:nvSpPr>
          <p:cNvPr id="18435" name="Line 4"/>
          <p:cNvSpPr>
            <a:spLocks noChangeShapeType="1"/>
          </p:cNvSpPr>
          <p:nvPr/>
        </p:nvSpPr>
        <p:spPr bwMode="auto">
          <a:xfrm>
            <a:off x="685801" y="2209800"/>
            <a:ext cx="0" cy="3581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6" name="Line 5"/>
          <p:cNvSpPr>
            <a:spLocks noChangeShapeType="1"/>
          </p:cNvSpPr>
          <p:nvPr/>
        </p:nvSpPr>
        <p:spPr bwMode="auto">
          <a:xfrm>
            <a:off x="685801" y="220980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1143000" y="1981200"/>
            <a:ext cx="7696199" cy="685800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0" scaled="0"/>
          </a:gra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/>
              <a:t>законодательной и исполнительной власти органов здравоохранения </a:t>
            </a:r>
          </a:p>
        </p:txBody>
      </p:sp>
      <p:sp>
        <p:nvSpPr>
          <p:cNvPr id="18438" name="Line 9"/>
          <p:cNvSpPr>
            <a:spLocks noChangeShapeType="1"/>
          </p:cNvSpPr>
          <p:nvPr/>
        </p:nvSpPr>
        <p:spPr bwMode="auto">
          <a:xfrm>
            <a:off x="685801" y="312420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9" name="Rectangle 10"/>
          <p:cNvSpPr>
            <a:spLocks noChangeArrowheads="1"/>
          </p:cNvSpPr>
          <p:nvPr/>
        </p:nvSpPr>
        <p:spPr bwMode="auto">
          <a:xfrm>
            <a:off x="1143000" y="2895600"/>
            <a:ext cx="7696199" cy="685800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0" scaled="0"/>
          </a:gra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/>
              <a:t>общественных сестринских организаций </a:t>
            </a:r>
          </a:p>
        </p:txBody>
      </p:sp>
      <p:sp>
        <p:nvSpPr>
          <p:cNvPr id="18440" name="Line 11"/>
          <p:cNvSpPr>
            <a:spLocks noChangeShapeType="1"/>
          </p:cNvSpPr>
          <p:nvPr/>
        </p:nvSpPr>
        <p:spPr bwMode="auto">
          <a:xfrm>
            <a:off x="685801" y="403860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1" name="Rectangle 12"/>
          <p:cNvSpPr>
            <a:spLocks noChangeArrowheads="1"/>
          </p:cNvSpPr>
          <p:nvPr/>
        </p:nvSpPr>
        <p:spPr bwMode="auto">
          <a:xfrm>
            <a:off x="1143000" y="3810000"/>
            <a:ext cx="7696199" cy="685800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0" scaled="0"/>
          </a:gra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/>
              <a:t>администрации учреждений здравоохранения </a:t>
            </a:r>
          </a:p>
        </p:txBody>
      </p:sp>
      <p:sp>
        <p:nvSpPr>
          <p:cNvPr id="18442" name="Line 13"/>
          <p:cNvSpPr>
            <a:spLocks noChangeShapeType="1"/>
          </p:cNvSpPr>
          <p:nvPr/>
        </p:nvSpPr>
        <p:spPr bwMode="auto">
          <a:xfrm>
            <a:off x="685801" y="495300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3" name="Rectangle 14"/>
          <p:cNvSpPr>
            <a:spLocks noChangeArrowheads="1"/>
          </p:cNvSpPr>
          <p:nvPr/>
        </p:nvSpPr>
        <p:spPr bwMode="auto">
          <a:xfrm>
            <a:off x="1143000" y="4724400"/>
            <a:ext cx="7696199" cy="685800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0" scaled="0"/>
          </a:gra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/>
              <a:t>подразделений учреждений здравоохранения </a:t>
            </a:r>
          </a:p>
        </p:txBody>
      </p:sp>
      <p:sp>
        <p:nvSpPr>
          <p:cNvPr id="18444" name="Line 15"/>
          <p:cNvSpPr>
            <a:spLocks noChangeShapeType="1"/>
          </p:cNvSpPr>
          <p:nvPr/>
        </p:nvSpPr>
        <p:spPr bwMode="auto">
          <a:xfrm>
            <a:off x="685801" y="579120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5" name="Rectangle 16"/>
          <p:cNvSpPr>
            <a:spLocks noChangeArrowheads="1"/>
          </p:cNvSpPr>
          <p:nvPr/>
        </p:nvSpPr>
        <p:spPr bwMode="auto">
          <a:xfrm>
            <a:off x="1143000" y="5562600"/>
            <a:ext cx="7696199" cy="685800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0" scaled="0"/>
          </a:gra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/>
              <a:t>медицинского работника </a:t>
            </a:r>
          </a:p>
        </p:txBody>
      </p:sp>
      <p:sp>
        <p:nvSpPr>
          <p:cNvPr id="18446" name="Rectangle 17"/>
          <p:cNvSpPr>
            <a:spLocks noChangeArrowheads="1"/>
          </p:cNvSpPr>
          <p:nvPr/>
        </p:nvSpPr>
        <p:spPr bwMode="auto">
          <a:xfrm rot="10800000" flipH="1">
            <a:off x="152401" y="2590800"/>
            <a:ext cx="381000" cy="2743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eaVert" wrap="none" anchor="ctr"/>
          <a:lstStyle/>
          <a:p>
            <a:pPr algn="ctr"/>
            <a:r>
              <a:rPr lang="ru-RU" sz="2800" b="1"/>
              <a:t>Уровень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763000" cy="4343400"/>
          </a:xfrm>
        </p:spPr>
        <p:txBody>
          <a:bodyPr/>
          <a:lstStyle/>
          <a:p>
            <a:pPr eaLnBrk="1" hangingPunct="1">
              <a:lnSpc>
                <a:spcPct val="114000"/>
              </a:lnSpc>
              <a:buFontTx/>
              <a:buNone/>
            </a:pPr>
            <a:r>
              <a:rPr lang="ru-RU" dirty="0" smtClean="0"/>
              <a:t>   Разнообразие функций, которые выполняют медицинские сёстры, требуют понимания причин и факторов, влияющих на возникновение болезней, а также  экологических, социальных и иных условий, в которых  осуществляется медицинская помощь и функционирует система здравоохранения.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763000" cy="114300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Основные факторы, влияющие на профессиональное здоровье и  безопасность на рабочем месте </a:t>
            </a:r>
          </a:p>
        </p:txBody>
      </p:sp>
      <p:sp>
        <p:nvSpPr>
          <p:cNvPr id="20483" name="Oval 30"/>
          <p:cNvSpPr>
            <a:spLocks noChangeArrowheads="1"/>
          </p:cNvSpPr>
          <p:nvPr/>
        </p:nvSpPr>
        <p:spPr bwMode="auto">
          <a:xfrm>
            <a:off x="3579813" y="1600200"/>
            <a:ext cx="2287587" cy="1219200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4" name="Text Box 31"/>
          <p:cNvSpPr txBox="1">
            <a:spLocks noChangeArrowheads="1"/>
          </p:cNvSpPr>
          <p:nvPr/>
        </p:nvSpPr>
        <p:spPr bwMode="auto">
          <a:xfrm>
            <a:off x="3581400" y="1747838"/>
            <a:ext cx="22860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 b="1" dirty="0"/>
              <a:t>Окружающая (физическая) среда </a:t>
            </a:r>
          </a:p>
        </p:txBody>
      </p:sp>
      <p:sp>
        <p:nvSpPr>
          <p:cNvPr id="20485" name="Rectangle 33"/>
          <p:cNvSpPr>
            <a:spLocks noChangeArrowheads="1"/>
          </p:cNvSpPr>
          <p:nvPr/>
        </p:nvSpPr>
        <p:spPr bwMode="auto">
          <a:xfrm>
            <a:off x="3124200" y="3397250"/>
            <a:ext cx="3328988" cy="13271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lIns="0" rIns="0"/>
          <a:lstStyle/>
          <a:p>
            <a:pPr algn="ctr"/>
            <a:r>
              <a:rPr lang="ru-RU" sz="2000" b="1" i="1"/>
              <a:t>ПРОФЕССИОНАЛЬНОЕ ЗДОРОВЬЕ И БЕЗОПАСНОСТЬ НА РАБОЧЕМ МЕСТЕ</a:t>
            </a:r>
            <a:endParaRPr lang="ru-RU" sz="2000" i="1"/>
          </a:p>
        </p:txBody>
      </p:sp>
      <p:sp>
        <p:nvSpPr>
          <p:cNvPr id="20486" name="Oval 35"/>
          <p:cNvSpPr>
            <a:spLocks noChangeArrowheads="1"/>
          </p:cNvSpPr>
          <p:nvPr/>
        </p:nvSpPr>
        <p:spPr bwMode="auto">
          <a:xfrm>
            <a:off x="6929438" y="1981200"/>
            <a:ext cx="1860550" cy="1292225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7" name="Text Box 36"/>
          <p:cNvSpPr txBox="1">
            <a:spLocks noChangeArrowheads="1"/>
          </p:cNvSpPr>
          <p:nvPr/>
        </p:nvSpPr>
        <p:spPr bwMode="auto">
          <a:xfrm>
            <a:off x="6761163" y="2185988"/>
            <a:ext cx="2306637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 b="1"/>
              <a:t>Психо-социальный климат</a:t>
            </a:r>
          </a:p>
        </p:txBody>
      </p:sp>
      <p:sp>
        <p:nvSpPr>
          <p:cNvPr id="20488" name="Oval 38"/>
          <p:cNvSpPr>
            <a:spLocks noChangeArrowheads="1"/>
          </p:cNvSpPr>
          <p:nvPr/>
        </p:nvSpPr>
        <p:spPr bwMode="auto">
          <a:xfrm>
            <a:off x="407988" y="2005012"/>
            <a:ext cx="2332037" cy="1347788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9" name="Text Box 39"/>
          <p:cNvSpPr txBox="1">
            <a:spLocks noChangeArrowheads="1"/>
          </p:cNvSpPr>
          <p:nvPr/>
        </p:nvSpPr>
        <p:spPr bwMode="auto">
          <a:xfrm>
            <a:off x="304800" y="2005012"/>
            <a:ext cx="2690813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ru-RU"/>
            </a:defPPr>
            <a:lvl1pPr algn="ctr">
              <a:defRPr sz="2000" b="1"/>
            </a:lvl1pPr>
          </a:lstStyle>
          <a:p>
            <a:r>
              <a:rPr lang="ru-RU" dirty="0"/>
              <a:t>Позиция национальных ассоциаций </a:t>
            </a:r>
          </a:p>
          <a:p>
            <a:r>
              <a:rPr lang="ru-RU" dirty="0"/>
              <a:t>медсестёр</a:t>
            </a:r>
          </a:p>
          <a:p>
            <a:endParaRPr lang="ru-RU" dirty="0"/>
          </a:p>
        </p:txBody>
      </p:sp>
      <p:sp>
        <p:nvSpPr>
          <p:cNvPr id="20490" name="Oval 44"/>
          <p:cNvSpPr>
            <a:spLocks noChangeArrowheads="1"/>
          </p:cNvSpPr>
          <p:nvPr/>
        </p:nvSpPr>
        <p:spPr bwMode="auto">
          <a:xfrm>
            <a:off x="6858000" y="4748213"/>
            <a:ext cx="1924050" cy="1347787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1" name="Text Box 45"/>
          <p:cNvSpPr txBox="1">
            <a:spLocks noChangeArrowheads="1"/>
          </p:cNvSpPr>
          <p:nvPr/>
        </p:nvSpPr>
        <p:spPr bwMode="auto">
          <a:xfrm>
            <a:off x="6684963" y="4962525"/>
            <a:ext cx="2382837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 b="1"/>
              <a:t>Научная организация труда</a:t>
            </a:r>
          </a:p>
          <a:p>
            <a:endParaRPr lang="ru-RU" sz="2000" b="1"/>
          </a:p>
        </p:txBody>
      </p:sp>
      <p:sp>
        <p:nvSpPr>
          <p:cNvPr id="20492" name="Oval 47"/>
          <p:cNvSpPr>
            <a:spLocks noChangeArrowheads="1"/>
          </p:cNvSpPr>
          <p:nvPr/>
        </p:nvSpPr>
        <p:spPr bwMode="auto">
          <a:xfrm>
            <a:off x="3429000" y="5410200"/>
            <a:ext cx="2743200" cy="1219200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3" name="Text Box 48"/>
          <p:cNvSpPr txBox="1">
            <a:spLocks noChangeArrowheads="1"/>
          </p:cNvSpPr>
          <p:nvPr/>
        </p:nvSpPr>
        <p:spPr bwMode="auto">
          <a:xfrm>
            <a:off x="3352800" y="5562600"/>
            <a:ext cx="2890838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algn="ctr"/>
            <a:r>
              <a:rPr lang="ru-RU" sz="2000" b="1" dirty="0"/>
              <a:t>Профессиональная компетентность персонала</a:t>
            </a:r>
          </a:p>
          <a:p>
            <a:endParaRPr lang="ru-RU" sz="2000" b="1" dirty="0"/>
          </a:p>
        </p:txBody>
      </p:sp>
      <p:sp>
        <p:nvSpPr>
          <p:cNvPr id="20494" name="Oval 50"/>
          <p:cNvSpPr>
            <a:spLocks noChangeArrowheads="1"/>
          </p:cNvSpPr>
          <p:nvPr/>
        </p:nvSpPr>
        <p:spPr bwMode="auto">
          <a:xfrm>
            <a:off x="228600" y="4800600"/>
            <a:ext cx="2965450" cy="1295400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5" name="Text Box 51"/>
          <p:cNvSpPr txBox="1">
            <a:spLocks noChangeArrowheads="1"/>
          </p:cNvSpPr>
          <p:nvPr/>
        </p:nvSpPr>
        <p:spPr bwMode="auto">
          <a:xfrm>
            <a:off x="230188" y="5000625"/>
            <a:ext cx="2963862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algn="ctr"/>
            <a:r>
              <a:rPr lang="ru-RU" sz="2000" b="1" dirty="0"/>
              <a:t>Юридический аспект профессиональной деятельности</a:t>
            </a:r>
          </a:p>
        </p:txBody>
      </p:sp>
      <p:sp>
        <p:nvSpPr>
          <p:cNvPr id="20496" name="Line 55"/>
          <p:cNvSpPr>
            <a:spLocks noChangeShapeType="1"/>
          </p:cNvSpPr>
          <p:nvPr/>
        </p:nvSpPr>
        <p:spPr bwMode="auto">
          <a:xfrm>
            <a:off x="2286000" y="3352800"/>
            <a:ext cx="762000" cy="457200"/>
          </a:xfrm>
          <a:prstGeom prst="line">
            <a:avLst/>
          </a:prstGeom>
          <a:noFill/>
          <a:ln w="635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97" name="Line 56"/>
          <p:cNvSpPr>
            <a:spLocks noChangeShapeType="1"/>
          </p:cNvSpPr>
          <p:nvPr/>
        </p:nvSpPr>
        <p:spPr bwMode="auto">
          <a:xfrm flipV="1">
            <a:off x="2209800" y="4343400"/>
            <a:ext cx="838200" cy="381000"/>
          </a:xfrm>
          <a:prstGeom prst="line">
            <a:avLst/>
          </a:prstGeom>
          <a:noFill/>
          <a:ln w="635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98" name="Line 57"/>
          <p:cNvSpPr>
            <a:spLocks noChangeShapeType="1"/>
          </p:cNvSpPr>
          <p:nvPr/>
        </p:nvSpPr>
        <p:spPr bwMode="auto">
          <a:xfrm>
            <a:off x="4724400" y="2895600"/>
            <a:ext cx="0" cy="45720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99" name="Line 58"/>
          <p:cNvSpPr>
            <a:spLocks noChangeShapeType="1"/>
          </p:cNvSpPr>
          <p:nvPr/>
        </p:nvSpPr>
        <p:spPr bwMode="auto">
          <a:xfrm flipV="1">
            <a:off x="4800600" y="4800600"/>
            <a:ext cx="0" cy="53340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00" name="Line 59"/>
          <p:cNvSpPr>
            <a:spLocks noChangeShapeType="1"/>
          </p:cNvSpPr>
          <p:nvPr/>
        </p:nvSpPr>
        <p:spPr bwMode="auto">
          <a:xfrm flipH="1" flipV="1">
            <a:off x="6553200" y="4267200"/>
            <a:ext cx="762000" cy="38100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01" name="Line 60"/>
          <p:cNvSpPr>
            <a:spLocks noChangeShapeType="1"/>
          </p:cNvSpPr>
          <p:nvPr/>
        </p:nvSpPr>
        <p:spPr bwMode="auto">
          <a:xfrm flipH="1">
            <a:off x="6553200" y="3200400"/>
            <a:ext cx="609600" cy="53340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Физические факторы окружающей среды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2133600"/>
            <a:ext cx="9067800" cy="4495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3000"/>
              </a:spcAft>
            </a:pPr>
            <a:r>
              <a:rPr lang="ru-RU" sz="3000" dirty="0" smtClean="0"/>
              <a:t>устранение агрессивных факторов больничной среды (профилактика ВБИ, физических перегрузок, воздействия токсических веществ </a:t>
            </a:r>
            <a:r>
              <a:rPr lang="ru-RU" sz="3000" dirty="0" smtClean="0"/>
              <a:t>  и </a:t>
            </a:r>
            <a:r>
              <a:rPr lang="ru-RU" sz="3000" dirty="0" smtClean="0"/>
              <a:t>радиации</a:t>
            </a:r>
            <a:r>
              <a:rPr lang="ru-RU" sz="3000" dirty="0" smtClean="0"/>
              <a:t>);</a:t>
            </a:r>
            <a:endParaRPr lang="ru-RU" sz="3000" dirty="0" smtClean="0"/>
          </a:p>
          <a:p>
            <a:pPr eaLnBrk="1" hangingPunct="1">
              <a:spcBef>
                <a:spcPts val="0"/>
              </a:spcBef>
              <a:spcAft>
                <a:spcPts val="3000"/>
              </a:spcAft>
            </a:pPr>
            <a:r>
              <a:rPr lang="ru-RU" sz="3000" dirty="0" smtClean="0"/>
              <a:t>профилактика угрозы терроризма и агрессии </a:t>
            </a:r>
            <a:r>
              <a:rPr lang="ru-RU" sz="3000" dirty="0" smtClean="0"/>
              <a:t> со </a:t>
            </a:r>
            <a:r>
              <a:rPr lang="ru-RU" sz="3000" dirty="0" smtClean="0"/>
              <a:t>стороны пациентов (формирование поста службы безопасности,  наличие средств коммуникации т.д</a:t>
            </a:r>
            <a:r>
              <a:rPr lang="ru-RU" sz="3000" dirty="0" smtClean="0"/>
              <a:t>.);</a:t>
            </a:r>
            <a:endParaRPr lang="ru-RU" sz="3000" dirty="0" smtClean="0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0"/>
            <a:ext cx="8229600" cy="1143000"/>
          </a:xfrm>
        </p:spPr>
        <p:txBody>
          <a:bodyPr/>
          <a:lstStyle/>
          <a:p>
            <a:pPr eaLnBrk="1" hangingPunct="1"/>
            <a:r>
              <a:rPr lang="ru-RU" sz="5500" smtClean="0"/>
              <a:t>Профессия – 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2086213"/>
            <a:ext cx="8686800" cy="3323987"/>
          </a:xfrm>
          <a:noFill/>
        </p:spPr>
        <p:txBody>
          <a:bodyPr anchor="ctr">
            <a:spAutoFit/>
          </a:bodyPr>
          <a:lstStyle/>
          <a:p>
            <a:pPr algn="ctr">
              <a:spcBef>
                <a:spcPts val="0"/>
              </a:spcBef>
              <a:buFontTx/>
              <a:buNone/>
            </a:pPr>
            <a:r>
              <a:rPr lang="ru-RU" sz="3500" i="1" dirty="0" smtClean="0"/>
              <a:t> (лат. </a:t>
            </a:r>
            <a:r>
              <a:rPr lang="ru-RU" sz="3500" i="1" dirty="0" err="1" smtClean="0"/>
              <a:t>professio</a:t>
            </a:r>
            <a:r>
              <a:rPr lang="ru-RU" sz="3500" i="1" dirty="0" smtClean="0"/>
              <a:t> - от </a:t>
            </a:r>
            <a:r>
              <a:rPr lang="ru-RU" sz="3500" i="1" dirty="0" err="1" smtClean="0"/>
              <a:t>profiteor</a:t>
            </a:r>
            <a:r>
              <a:rPr lang="ru-RU" sz="3500" i="1" dirty="0" smtClean="0"/>
              <a:t> </a:t>
            </a:r>
            <a:r>
              <a:rPr lang="ru-RU" sz="3500" i="1" dirty="0" smtClean="0"/>
              <a:t>– </a:t>
            </a:r>
            <a:endParaRPr lang="en-US" sz="3500" i="1" dirty="0" smtClean="0"/>
          </a:p>
          <a:p>
            <a:pPr algn="ctr">
              <a:spcBef>
                <a:spcPts val="0"/>
              </a:spcBef>
              <a:buFontTx/>
              <a:buNone/>
            </a:pPr>
            <a:r>
              <a:rPr lang="ru-RU" sz="3500" i="1" dirty="0" smtClean="0"/>
              <a:t>объявляю </a:t>
            </a:r>
            <a:r>
              <a:rPr lang="ru-RU" sz="3500" i="1" dirty="0" smtClean="0"/>
              <a:t>своим делом), </a:t>
            </a:r>
            <a:endParaRPr lang="en-US" sz="3500" i="1" dirty="0" smtClean="0"/>
          </a:p>
          <a:p>
            <a:pPr algn="ctr">
              <a:spcBef>
                <a:spcPts val="0"/>
              </a:spcBef>
              <a:buFontTx/>
              <a:buNone/>
            </a:pPr>
            <a:r>
              <a:rPr lang="ru-RU" sz="3500" dirty="0" smtClean="0"/>
              <a:t>род </a:t>
            </a:r>
            <a:r>
              <a:rPr lang="ru-RU" sz="3500" dirty="0" smtClean="0"/>
              <a:t>трудовой деятельности, требующий определенной подготовки и являющийся обычно источником существования. 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Физические факторы окружающей среды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81200"/>
            <a:ext cx="8763000" cy="44958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0"/>
              </a:spcBef>
              <a:spcAft>
                <a:spcPts val="3000"/>
              </a:spcAft>
            </a:pPr>
            <a:r>
              <a:rPr lang="ru-RU" sz="3000" dirty="0"/>
              <a:t>безопасность и комфортность условий </a:t>
            </a:r>
            <a:r>
              <a:rPr lang="ru-RU" sz="3000" dirty="0" smtClean="0"/>
              <a:t>            на </a:t>
            </a:r>
            <a:r>
              <a:rPr lang="ru-RU" sz="3000" dirty="0"/>
              <a:t>работе;</a:t>
            </a:r>
          </a:p>
          <a:p>
            <a:pPr eaLnBrk="1" hangingPunct="1">
              <a:spcBef>
                <a:spcPts val="0"/>
              </a:spcBef>
              <a:spcAft>
                <a:spcPts val="3000"/>
              </a:spcAft>
            </a:pPr>
            <a:r>
              <a:rPr lang="ru-RU" sz="3000" dirty="0"/>
              <a:t>дизайн рабочего помещения и рабочего места (освещённость, вентиляция, внешний вид помещений и  т.д.);</a:t>
            </a:r>
          </a:p>
          <a:p>
            <a:pPr eaLnBrk="1" hangingPunct="1">
              <a:spcBef>
                <a:spcPts val="0"/>
              </a:spcBef>
              <a:spcAft>
                <a:spcPts val="3000"/>
              </a:spcAft>
            </a:pPr>
            <a:r>
              <a:rPr lang="ru-RU" sz="3000" dirty="0"/>
              <a:t>вспомогательные помещения: комнаты для персонала, зоны  отдыха, бытовые </a:t>
            </a:r>
            <a:r>
              <a:rPr lang="ru-RU" sz="3000" dirty="0" smtClean="0"/>
              <a:t>условия.</a:t>
            </a:r>
            <a:endParaRPr lang="ru-RU" sz="3000" dirty="0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763000" cy="1295400"/>
          </a:xfrm>
        </p:spPr>
        <p:txBody>
          <a:bodyPr/>
          <a:lstStyle/>
          <a:p>
            <a:pPr marL="0" indent="0" algn="r"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chemeClr val="accent2"/>
                </a:solidFill>
              </a:rPr>
              <a:t>Людям нужны деньги, но они хотят получать </a:t>
            </a:r>
          </a:p>
          <a:p>
            <a:pPr marL="0" indent="0" algn="r"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chemeClr val="accent2"/>
                </a:solidFill>
              </a:rPr>
              <a:t>удовольствие от своей работы и гордиться ею.</a:t>
            </a:r>
            <a:r>
              <a:rPr lang="ru-RU" sz="2400" smtClean="0"/>
              <a:t> </a:t>
            </a:r>
          </a:p>
          <a:p>
            <a:pPr marL="0" indent="0" algn="r" eaLnBrk="1" hangingPunct="1">
              <a:lnSpc>
                <a:spcPct val="90000"/>
              </a:lnSpc>
              <a:buFontTx/>
              <a:buNone/>
            </a:pPr>
            <a:r>
              <a:rPr lang="ru-RU" sz="2200" smtClean="0"/>
              <a:t>А. Морита – японский предприниматель</a:t>
            </a:r>
            <a:endParaRPr lang="ru-RU" smtClean="0"/>
          </a:p>
        </p:txBody>
      </p:sp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152400" y="2543413"/>
            <a:ext cx="86106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500" b="1" i="1" dirty="0">
                <a:solidFill>
                  <a:schemeClr val="accent2"/>
                </a:solidFill>
              </a:rPr>
              <a:t>Социально-психологический климат</a:t>
            </a:r>
            <a:r>
              <a:rPr lang="ru-RU" sz="3500" dirty="0"/>
              <a:t> – вид психологического климата, вызванный межличностными отношениями совместно живущих, работающих или обучающихся людей </a:t>
            </a:r>
            <a:r>
              <a:rPr lang="ru-RU" sz="3500" dirty="0" smtClean="0"/>
              <a:t>     и </a:t>
            </a:r>
            <a:r>
              <a:rPr lang="ru-RU" sz="3500" dirty="0"/>
              <a:t>влияющий на них.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8610600" cy="1143000"/>
          </a:xfrm>
        </p:spPr>
        <p:txBody>
          <a:bodyPr/>
          <a:lstStyle/>
          <a:p>
            <a:pPr eaLnBrk="1" hangingPunct="1"/>
            <a:r>
              <a:rPr lang="ru-RU" sz="3000" dirty="0" smtClean="0"/>
              <a:t>Факторы, определяющие социально-психологический климат в коллективе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905000"/>
            <a:ext cx="8915400" cy="4495800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lang="ru-RU" sz="2700" b="1" i="1" dirty="0" smtClean="0">
                <a:solidFill>
                  <a:srgbClr val="800000"/>
                </a:solidFill>
              </a:rPr>
              <a:t>Управленческий фактор</a:t>
            </a:r>
            <a:r>
              <a:rPr lang="ru-RU" sz="2700" dirty="0" smtClean="0"/>
              <a:t> (эффективное и позитивное руководство, использование различных механизмов стимулирования, отсутствие «уравниловки», командная ориентация</a:t>
            </a:r>
            <a:r>
              <a:rPr lang="ru-RU" sz="2700" dirty="0" smtClean="0"/>
              <a:t>).</a:t>
            </a:r>
          </a:p>
          <a:p>
            <a:pPr eaLnBrk="1" hangingPunct="1">
              <a:spcBef>
                <a:spcPct val="40000"/>
              </a:spcBef>
            </a:pPr>
            <a:endParaRPr lang="ru-RU" sz="800" i="1" dirty="0" smtClean="0"/>
          </a:p>
          <a:p>
            <a:pPr eaLnBrk="1" hangingPunct="1">
              <a:spcBef>
                <a:spcPct val="40000"/>
              </a:spcBef>
            </a:pPr>
            <a:r>
              <a:rPr lang="ru-RU" sz="2700" b="1" i="1" dirty="0" smtClean="0">
                <a:solidFill>
                  <a:srgbClr val="800000"/>
                </a:solidFill>
              </a:rPr>
              <a:t>Социальный фактор</a:t>
            </a:r>
            <a:r>
              <a:rPr lang="ru-RU" sz="2700" dirty="0" smtClean="0"/>
              <a:t> (престижность и </a:t>
            </a:r>
            <a:r>
              <a:rPr lang="ru-RU" sz="2700" dirty="0" err="1" smtClean="0"/>
              <a:t>статусность</a:t>
            </a:r>
            <a:r>
              <a:rPr lang="ru-RU" sz="2700" dirty="0" smtClean="0"/>
              <a:t> работы, социальная защищённость и другие социальные блага, предоставляемые  организацией, неэтичное поведение по отношению к женщинам, сексуальные домогательства</a:t>
            </a:r>
            <a:r>
              <a:rPr lang="ru-RU" sz="2700" dirty="0" smtClean="0"/>
              <a:t>).</a:t>
            </a:r>
            <a:endParaRPr lang="ru-RU" sz="2700" dirty="0" smtClean="0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8610600" cy="1143000"/>
          </a:xfrm>
        </p:spPr>
        <p:txBody>
          <a:bodyPr/>
          <a:lstStyle/>
          <a:p>
            <a:pPr eaLnBrk="1" hangingPunct="1"/>
            <a:r>
              <a:rPr lang="ru-RU" sz="3000" dirty="0" smtClean="0"/>
              <a:t>Факторы, определяющие социально-психологический климат в коллективе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905000"/>
            <a:ext cx="8905568" cy="4495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2400"/>
              </a:spcAft>
            </a:pPr>
            <a:r>
              <a:rPr lang="ru-RU" sz="2400" b="1" i="1" dirty="0" smtClean="0">
                <a:solidFill>
                  <a:srgbClr val="800000"/>
                </a:solidFill>
              </a:rPr>
              <a:t>Психологический фактор</a:t>
            </a:r>
            <a:r>
              <a:rPr lang="ru-RU" sz="2400" dirty="0" smtClean="0"/>
              <a:t> (степень ответственности и риска, признание  успехов всего коллектива и каждого его члена, отношение к сестринскому персоналу, поощрение творчества, гарантия роста и развития, возможность открытого обсуждения проблем, благожелательные отношения в коллективе, учёт индивидуальных особенностей каждого члена коллектива</a:t>
            </a:r>
            <a:r>
              <a:rPr lang="ru-RU" sz="2400" dirty="0" smtClean="0"/>
              <a:t>).</a:t>
            </a:r>
            <a:endParaRPr lang="ru-RU" sz="2400" dirty="0" smtClean="0"/>
          </a:p>
          <a:p>
            <a:pPr eaLnBrk="1" hangingPunct="1">
              <a:spcBef>
                <a:spcPts val="0"/>
              </a:spcBef>
              <a:spcAft>
                <a:spcPts val="2400"/>
              </a:spcAft>
            </a:pPr>
            <a:r>
              <a:rPr lang="ru-RU" sz="2400" b="1" i="1" dirty="0" smtClean="0">
                <a:solidFill>
                  <a:srgbClr val="800000"/>
                </a:solidFill>
              </a:rPr>
              <a:t>Человеческий</a:t>
            </a:r>
            <a:r>
              <a:rPr lang="ru-RU" sz="2400" dirty="0" smtClean="0"/>
              <a:t> </a:t>
            </a:r>
            <a:r>
              <a:rPr lang="ru-RU" sz="2400" b="1" i="1" dirty="0" smtClean="0">
                <a:solidFill>
                  <a:srgbClr val="800000"/>
                </a:solidFill>
              </a:rPr>
              <a:t>фактор</a:t>
            </a:r>
            <a:r>
              <a:rPr lang="ru-RU" sz="2400" dirty="0" smtClean="0"/>
              <a:t> (употребление алкоголя и наркотиков, когнитивные способности, состояние здоровья, производственный опыт, уверенность в завтрашнем дне, возраст, личностные качества</a:t>
            </a:r>
            <a:r>
              <a:rPr lang="ru-RU" sz="2400" dirty="0" smtClean="0"/>
              <a:t>).</a:t>
            </a:r>
            <a:endParaRPr lang="ru-RU" sz="2400" dirty="0" smtClean="0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z="3300" dirty="0" smtClean="0"/>
              <a:t>такая организация труда, которая основывается на последних достижениях науки и передовом опыте, обеспечивает наиболее эффективное использование материальных и трудовых ресурсов, непрерывное повышение производительности труда, способствует сохранению здоровья человека. </a:t>
            </a:r>
          </a:p>
        </p:txBody>
      </p:sp>
      <p:sp>
        <p:nvSpPr>
          <p:cNvPr id="2662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Научная организация труда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Организационные мероприятия внедрения НОТ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8763000" cy="3429000"/>
          </a:xfrm>
        </p:spPr>
        <p:txBody>
          <a:bodyPr/>
          <a:lstStyle/>
          <a:p>
            <a:pPr marL="358775" indent="-358775" eaLnBrk="1" hangingPunct="1">
              <a:spcBef>
                <a:spcPts val="0"/>
              </a:spcBef>
              <a:spcAft>
                <a:spcPts val="3000"/>
              </a:spcAft>
            </a:pPr>
            <a:r>
              <a:rPr lang="ru-RU" sz="2700" dirty="0" smtClean="0"/>
              <a:t>повышение дисциплины труда, как предпосылка, </a:t>
            </a:r>
            <a:r>
              <a:rPr lang="ru-RU" sz="2700" dirty="0" smtClean="0"/>
              <a:t> с </a:t>
            </a:r>
            <a:r>
              <a:rPr lang="ru-RU" sz="2700" dirty="0" smtClean="0"/>
              <a:t>которой надо начинать любую организацию труда;</a:t>
            </a:r>
          </a:p>
          <a:p>
            <a:pPr marL="358775" indent="-358775" eaLnBrk="1" hangingPunct="1">
              <a:spcBef>
                <a:spcPts val="0"/>
              </a:spcBef>
              <a:spcAft>
                <a:spcPts val="3000"/>
              </a:spcAft>
            </a:pPr>
            <a:r>
              <a:rPr lang="ru-RU" sz="2700" dirty="0" smtClean="0"/>
              <a:t>разработка и внедрение  должностных инструкций, современных и  оптимальных технологий;</a:t>
            </a:r>
          </a:p>
          <a:p>
            <a:pPr marL="358775" indent="-358775" eaLnBrk="1" hangingPunct="1">
              <a:spcBef>
                <a:spcPts val="0"/>
              </a:spcBef>
              <a:spcAft>
                <a:spcPts val="3000"/>
              </a:spcAft>
            </a:pPr>
            <a:r>
              <a:rPr lang="ru-RU" sz="2700" dirty="0" smtClean="0"/>
              <a:t>распределение и кооперация труда; централизация труда и управления;</a:t>
            </a:r>
          </a:p>
          <a:p>
            <a:pPr marL="358775" indent="-358775" eaLnBrk="1" hangingPunct="1">
              <a:spcBef>
                <a:spcPts val="0"/>
              </a:spcBef>
              <a:spcAft>
                <a:spcPts val="3000"/>
              </a:spcAft>
            </a:pPr>
            <a:r>
              <a:rPr lang="ru-RU" sz="2700" dirty="0" smtClean="0"/>
              <a:t>соблюдение регламентирующих документов;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Организационные мероприятия внедрения НОТ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4958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58775" indent="-358775"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2400" dirty="0"/>
              <a:t>развитие производственной эстетики;</a:t>
            </a:r>
          </a:p>
          <a:p>
            <a:pPr marL="358775" indent="-358775"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2400" dirty="0"/>
              <a:t>обеспечение современным медицинским оборудованием;</a:t>
            </a:r>
          </a:p>
          <a:p>
            <a:pPr marL="358775" indent="-358775"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2400" dirty="0"/>
              <a:t>информатизация профессиональной деятельности;</a:t>
            </a:r>
          </a:p>
          <a:p>
            <a:pPr marL="358775" indent="-358775"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2400" dirty="0"/>
              <a:t>использование современных систем связи;</a:t>
            </a:r>
          </a:p>
          <a:p>
            <a:pPr marL="358775" indent="-358775"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2400" dirty="0"/>
              <a:t>совершенствование нормирования труда медицинских работников;</a:t>
            </a:r>
          </a:p>
          <a:p>
            <a:pPr marL="358775" indent="-358775"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2400" dirty="0"/>
              <a:t>оборудование и оснащение (организация рабочего места соответственно имеющихся нормативных документов);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Организационные мероприятия внедрения НОТ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981200"/>
            <a:ext cx="9067800" cy="36576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58775" indent="-358775" eaLnBrk="1" hangingPunct="1">
              <a:spcBef>
                <a:spcPts val="0"/>
              </a:spcBef>
              <a:spcAft>
                <a:spcPts val="2400"/>
              </a:spcAft>
            </a:pPr>
            <a:r>
              <a:rPr lang="ru-RU" sz="2500"/>
              <a:t>соответствие номинального рабочего времени реальному;</a:t>
            </a:r>
          </a:p>
          <a:p>
            <a:pPr marL="358775" indent="-358775" eaLnBrk="1" hangingPunct="1">
              <a:spcBef>
                <a:spcPts val="0"/>
              </a:spcBef>
              <a:spcAft>
                <a:spcPts val="2400"/>
              </a:spcAft>
            </a:pPr>
            <a:r>
              <a:rPr lang="ru-RU" sz="2500"/>
              <a:t>внедрение инновационных технологий;</a:t>
            </a:r>
          </a:p>
          <a:p>
            <a:pPr marL="358775" indent="-358775" eaLnBrk="1" hangingPunct="1">
              <a:spcBef>
                <a:spcPts val="0"/>
              </a:spcBef>
              <a:spcAft>
                <a:spcPts val="2400"/>
              </a:spcAft>
            </a:pPr>
            <a:r>
              <a:rPr lang="ru-RU" sz="2500"/>
              <a:t>организация деятельности  с соблюдением  стандартов;</a:t>
            </a:r>
          </a:p>
          <a:p>
            <a:pPr marL="358775" indent="-358775" eaLnBrk="1" hangingPunct="1">
              <a:spcBef>
                <a:spcPts val="0"/>
              </a:spcBef>
              <a:spcAft>
                <a:spcPts val="2400"/>
              </a:spcAft>
            </a:pPr>
            <a:r>
              <a:rPr lang="ru-RU" sz="2500"/>
              <a:t>внедрение средств «малой механизации»;</a:t>
            </a:r>
          </a:p>
          <a:p>
            <a:pPr marL="358775" indent="-358775" eaLnBrk="1" hangingPunct="1">
              <a:spcBef>
                <a:spcPts val="0"/>
              </a:spcBef>
              <a:spcAft>
                <a:spcPts val="2400"/>
              </a:spcAft>
            </a:pPr>
            <a:r>
              <a:rPr lang="ru-RU" sz="2500"/>
              <a:t>обучение персонала безопасным методам работы, соблюдение техники безопасности и охрана здоровья медицинского  персонала. 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838200"/>
            <a:ext cx="8763000" cy="1143000"/>
          </a:xfrm>
        </p:spPr>
        <p:txBody>
          <a:bodyPr/>
          <a:lstStyle/>
          <a:p>
            <a:pPr eaLnBrk="1" hangingPunct="1"/>
            <a:r>
              <a:rPr lang="ru-RU" sz="3400" dirty="0" smtClean="0"/>
              <a:t>Профессиональная компетентность медицинской сестры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362200"/>
            <a:ext cx="8763000" cy="36576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z="3300" dirty="0" smtClean="0"/>
              <a:t>наличие достаточного уровня знаний, умений, навыков, способности </a:t>
            </a:r>
            <a:r>
              <a:rPr lang="ru-RU" sz="3300" dirty="0" smtClean="0"/>
              <a:t>выполнять </a:t>
            </a:r>
            <a:r>
              <a:rPr lang="ru-RU" sz="3300" dirty="0" smtClean="0"/>
              <a:t>профессиональные обязанности, согласно квалификационным характеристикам сестринской практики в соответствии занимаемой должности, а также соблюдение </a:t>
            </a:r>
            <a:r>
              <a:rPr lang="ru-RU" sz="3300" dirty="0" smtClean="0"/>
              <a:t>морально-этических </a:t>
            </a:r>
            <a:r>
              <a:rPr lang="ru-RU" sz="3300" dirty="0" smtClean="0"/>
              <a:t>норм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2438400"/>
          </a:xfrm>
        </p:spPr>
        <p:txBody>
          <a:bodyPr/>
          <a:lstStyle/>
          <a:p>
            <a:pPr marL="0" indent="0">
              <a:lnSpc>
                <a:spcPct val="114000"/>
              </a:lnSpc>
              <a:buFontTx/>
              <a:buNone/>
              <a:defRPr/>
            </a:pPr>
            <a:r>
              <a:rPr lang="ru-RU" sz="4000" dirty="0" smtClean="0"/>
              <a:t>Знания </a:t>
            </a:r>
            <a:r>
              <a:rPr lang="ru-RU" sz="4000" dirty="0" smtClean="0"/>
              <a:t>о профессиональном здоровье и умение его  сохранять –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отражает профессиональную компетентность медицинского работника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4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 3"/>
          <p:cNvSpPr/>
          <p:nvPr/>
        </p:nvSpPr>
        <p:spPr>
          <a:xfrm rot="16200000" flipH="1">
            <a:off x="1955786" y="2101831"/>
            <a:ext cx="1676390" cy="1047745"/>
          </a:xfrm>
          <a:prstGeom prst="swooshArrow">
            <a:avLst>
              <a:gd name="adj1" fmla="val 25000"/>
              <a:gd name="adj2" fmla="val 25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sp>
      <p:sp>
        <p:nvSpPr>
          <p:cNvPr id="7" name=" 3"/>
          <p:cNvSpPr/>
          <p:nvPr/>
        </p:nvSpPr>
        <p:spPr>
          <a:xfrm rot="5400000">
            <a:off x="5476875" y="2066925"/>
            <a:ext cx="1676400" cy="1047750"/>
          </a:xfrm>
          <a:prstGeom prst="swooshArrow">
            <a:avLst>
              <a:gd name="adj1" fmla="val 25000"/>
              <a:gd name="adj2" fmla="val 25000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sp>
      <p:sp>
        <p:nvSpPr>
          <p:cNvPr id="4" name="Скругленный прямоугольник 3"/>
          <p:cNvSpPr/>
          <p:nvPr/>
        </p:nvSpPr>
        <p:spPr>
          <a:xfrm>
            <a:off x="3187690" y="795316"/>
            <a:ext cx="2643206" cy="157163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ТРУД</a:t>
            </a:r>
          </a:p>
        </p:txBody>
      </p:sp>
      <p:sp>
        <p:nvSpPr>
          <p:cNvPr id="8" name="Плюс 7"/>
          <p:cNvSpPr/>
          <p:nvPr/>
        </p:nvSpPr>
        <p:spPr>
          <a:xfrm>
            <a:off x="2057400" y="3429000"/>
            <a:ext cx="428625" cy="428625"/>
          </a:xfrm>
          <a:prstGeom prst="mathPl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800000"/>
              </a:solidFill>
              <a:latin typeface="Calibri" pitchFamily="34" charset="0"/>
            </a:endParaRPr>
          </a:p>
        </p:txBody>
      </p:sp>
      <p:sp>
        <p:nvSpPr>
          <p:cNvPr id="9" name="Минус 8"/>
          <p:cNvSpPr/>
          <p:nvPr/>
        </p:nvSpPr>
        <p:spPr>
          <a:xfrm>
            <a:off x="6400800" y="3429000"/>
            <a:ext cx="428625" cy="357188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7" name="Picture 3" descr="D:\Нагель\мои рисунки\картинки для презентаций\j0216059.jpg"/>
          <p:cNvPicPr>
            <a:picLocks noChangeAspect="1" noChangeArrowheads="1"/>
          </p:cNvPicPr>
          <p:nvPr/>
        </p:nvPicPr>
        <p:blipFill>
          <a:blip r:embed="rId2" cstate="print"/>
          <a:srcRect l="11719" r="10156"/>
          <a:stretch>
            <a:fillRect/>
          </a:stretch>
        </p:blipFill>
        <p:spPr bwMode="auto">
          <a:xfrm>
            <a:off x="5334000" y="3962400"/>
            <a:ext cx="2857500" cy="2438400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</p:pic>
      <p:pic>
        <p:nvPicPr>
          <p:cNvPr id="1029" name="Picture 5" descr="D:\Нагель\мои рисунки\картинки для презентаций\Доктор\00034008.jpg"/>
          <p:cNvPicPr>
            <a:picLocks noChangeAspect="1" noChangeArrowheads="1"/>
          </p:cNvPicPr>
          <p:nvPr/>
        </p:nvPicPr>
        <p:blipFill>
          <a:blip r:embed="rId3" cstate="print"/>
          <a:srcRect t="3356" b="39604"/>
          <a:stretch>
            <a:fillRect/>
          </a:stretch>
        </p:blipFill>
        <p:spPr bwMode="auto">
          <a:xfrm>
            <a:off x="1066800" y="3962400"/>
            <a:ext cx="2857500" cy="2428875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8839200" cy="1143000"/>
          </a:xfrm>
        </p:spPr>
        <p:txBody>
          <a:bodyPr/>
          <a:lstStyle/>
          <a:p>
            <a:pPr eaLnBrk="1" hangingPunct="1"/>
            <a:r>
              <a:rPr lang="ru-RU" sz="2700" dirty="0" smtClean="0"/>
              <a:t>Факторы, обеспечивающие  юридический аспект деятельности сестринского персонала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752600"/>
            <a:ext cx="9144000" cy="4495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2600" dirty="0" smtClean="0"/>
              <a:t>знание </a:t>
            </a:r>
            <a:r>
              <a:rPr lang="ru-RU" sz="2600" dirty="0" smtClean="0"/>
              <a:t>нормативно-правовой </a:t>
            </a:r>
            <a:r>
              <a:rPr lang="ru-RU" sz="2600" dirty="0" smtClean="0"/>
              <a:t>базы профессиональной деятельности;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2600" dirty="0" smtClean="0"/>
              <a:t>знание своих прав и обязанностей;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2600" dirty="0" smtClean="0"/>
              <a:t>наличие возможности обратиться за юридической помощью;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2600" dirty="0" smtClean="0"/>
              <a:t>уверенность в возможности защиты своих прав;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2600" dirty="0" smtClean="0"/>
              <a:t>защита профессиональных интересов и юридических прав сестринского персонала профессиональными сестринскими  ассоциациями. 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86800" cy="114300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Направления деятельности сестринских ассоциаций в сфере сохранения профессионального здоровья и формировании безопасной больничной среды 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057400"/>
            <a:ext cx="9067800" cy="4495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2500" dirty="0" smtClean="0"/>
              <a:t>выработать свою позицию по данному вопросу;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2500" dirty="0" smtClean="0"/>
              <a:t>пропагандировать знания по   данной проблеме при работе с  сестринским персоналом, представителями администрации медицинских учреждений, законодателями, обществом;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2500" dirty="0" smtClean="0"/>
              <a:t>разработать руководства для применения на рабочих местах;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2500" dirty="0" smtClean="0"/>
              <a:t>способствовать формированию  профессиональной культуры сестринского персонала;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86800" cy="114300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Направления деятельности сестринских ассоциаций в сфере сохранения профессионального здоровья и формировании безопасной больничной среды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763000" cy="32766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3000"/>
              </a:spcAft>
            </a:pPr>
            <a:r>
              <a:rPr lang="ru-RU" sz="2800" dirty="0" smtClean="0"/>
              <a:t>обучать медицинских сестёр вопросам сохранения профессионального здоровья и формирования безопасной больничной среды;</a:t>
            </a:r>
          </a:p>
          <a:p>
            <a:pPr eaLnBrk="1" hangingPunct="1">
              <a:spcBef>
                <a:spcPts val="0"/>
              </a:spcBef>
              <a:spcAft>
                <a:spcPts val="3000"/>
              </a:spcAft>
            </a:pPr>
            <a:r>
              <a:rPr lang="ru-RU" sz="2800" dirty="0" smtClean="0"/>
              <a:t>осуществлять консультации по вопросам безопасной рабочей среды;</a:t>
            </a:r>
          </a:p>
          <a:p>
            <a:pPr eaLnBrk="1" hangingPunct="1">
              <a:spcBef>
                <a:spcPts val="0"/>
              </a:spcBef>
              <a:spcAft>
                <a:spcPts val="3000"/>
              </a:spcAft>
            </a:pPr>
            <a:r>
              <a:rPr lang="ru-RU" sz="2800" dirty="0" smtClean="0"/>
              <a:t>осуществлять юридическую поддержка и защиту сестринского персонала. 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458200" cy="9144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i="0" dirty="0" smtClean="0">
                <a:solidFill>
                  <a:schemeClr val="accent2">
                    <a:lumMod val="75000"/>
                  </a:schemeClr>
                </a:solidFill>
              </a:rPr>
              <a:t>Сестринский персонал и ББС</a:t>
            </a:r>
          </a:p>
        </p:txBody>
      </p:sp>
      <p:sp>
        <p:nvSpPr>
          <p:cNvPr id="35843" name="Rectangle 4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  </a:t>
            </a:r>
          </a:p>
          <a:p>
            <a:pPr eaLnBrk="1" hangingPunct="1">
              <a:buFontTx/>
              <a:buNone/>
            </a:pPr>
            <a:r>
              <a:rPr lang="ru-RU" sz="2800" smtClean="0"/>
              <a:t>   </a:t>
            </a:r>
          </a:p>
          <a:p>
            <a:pPr eaLnBrk="1" hangingPunct="1">
              <a:buFontTx/>
              <a:buNone/>
            </a:pPr>
            <a:r>
              <a:rPr lang="ru-RU" sz="2800" smtClean="0"/>
              <a:t>               </a:t>
            </a:r>
          </a:p>
        </p:txBody>
      </p:sp>
      <p:sp>
        <p:nvSpPr>
          <p:cNvPr id="138248" name="Rectangle 8"/>
          <p:cNvSpPr>
            <a:spLocks noChangeArrowheads="1"/>
          </p:cNvSpPr>
          <p:nvPr/>
        </p:nvSpPr>
        <p:spPr bwMode="auto">
          <a:xfrm>
            <a:off x="152400" y="1622212"/>
            <a:ext cx="8991600" cy="45089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54013" indent="-354013">
              <a:spcAft>
                <a:spcPts val="4200"/>
              </a:spcAft>
              <a:buFont typeface="Wingdings" pitchFamily="2" charset="2"/>
              <a:buChar char="§"/>
              <a:tabLst>
                <a:tab pos="265113" algn="l"/>
              </a:tabLst>
              <a:defRPr/>
            </a:pPr>
            <a:r>
              <a:rPr lang="ru-RU" sz="2800" dirty="0" smtClean="0">
                <a:latin typeface="+mj-lt"/>
              </a:rPr>
              <a:t>большинство </a:t>
            </a:r>
            <a:r>
              <a:rPr lang="ru-RU" sz="2800" dirty="0">
                <a:latin typeface="+mj-lt"/>
              </a:rPr>
              <a:t>рядовых медицинских сестёр фактически не имеют представления об основных отрицательных воздействиях больничной среды, влияющих на здоровье медицинских </a:t>
            </a:r>
            <a:r>
              <a:rPr lang="ru-RU" sz="2800" dirty="0" smtClean="0">
                <a:latin typeface="+mj-lt"/>
              </a:rPr>
              <a:t>работников;</a:t>
            </a:r>
            <a:endParaRPr lang="ru-RU" sz="2800" dirty="0">
              <a:latin typeface="+mj-lt"/>
            </a:endParaRPr>
          </a:p>
          <a:p>
            <a:pPr marL="354013" indent="-354013">
              <a:spcAft>
                <a:spcPts val="4200"/>
              </a:spcAft>
              <a:buFont typeface="Wingdings" pitchFamily="2" charset="2"/>
              <a:buChar char="§"/>
              <a:tabLst>
                <a:tab pos="265113" algn="l"/>
              </a:tabLst>
              <a:defRPr/>
            </a:pPr>
            <a:r>
              <a:rPr lang="ru-RU" sz="2800" dirty="0" smtClean="0">
                <a:latin typeface="+mj-lt"/>
              </a:rPr>
              <a:t>недопустимо </a:t>
            </a:r>
            <a:r>
              <a:rPr lang="ru-RU" sz="2800" dirty="0">
                <a:latin typeface="+mj-lt"/>
              </a:rPr>
              <a:t>часто медицинские сестры не соблюдают элементарных правил личной безопасности  на рабочем месте, даже зная об их отрицательном воздействии на собственное  </a:t>
            </a:r>
            <a:r>
              <a:rPr lang="ru-RU" sz="2800" dirty="0" smtClean="0">
                <a:latin typeface="+mj-lt"/>
              </a:rPr>
              <a:t>здоровье;</a:t>
            </a:r>
            <a:endParaRPr lang="ru-RU" sz="2800" b="1" i="1" dirty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  </a:t>
            </a:r>
          </a:p>
          <a:p>
            <a:pPr eaLnBrk="1" hangingPunct="1">
              <a:buFontTx/>
              <a:buNone/>
            </a:pPr>
            <a:r>
              <a:rPr lang="ru-RU" sz="2800" smtClean="0"/>
              <a:t>   </a:t>
            </a:r>
          </a:p>
          <a:p>
            <a:pPr eaLnBrk="1" hangingPunct="1">
              <a:buFontTx/>
              <a:buNone/>
            </a:pPr>
            <a:r>
              <a:rPr lang="ru-RU" sz="2800" smtClean="0"/>
              <a:t>               </a:t>
            </a:r>
          </a:p>
        </p:txBody>
      </p:sp>
      <p:sp>
        <p:nvSpPr>
          <p:cNvPr id="185352" name="Rectangle 8"/>
          <p:cNvSpPr>
            <a:spLocks noChangeArrowheads="1"/>
          </p:cNvSpPr>
          <p:nvPr/>
        </p:nvSpPr>
        <p:spPr bwMode="auto">
          <a:xfrm>
            <a:off x="152400" y="1713161"/>
            <a:ext cx="8534400" cy="40780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54013" indent="-354013">
              <a:spcAft>
                <a:spcPts val="4200"/>
              </a:spcAft>
              <a:buFont typeface="Wingdings" pitchFamily="2" charset="2"/>
              <a:buChar char="§"/>
              <a:tabLst>
                <a:tab pos="265113" algn="l"/>
              </a:tabLst>
            </a:pPr>
            <a:r>
              <a:rPr lang="ru-RU" sz="2800" dirty="0" smtClean="0">
                <a:latin typeface="+mj-lt"/>
              </a:rPr>
              <a:t>главные </a:t>
            </a:r>
            <a:r>
              <a:rPr lang="ru-RU" sz="2800" dirty="0">
                <a:latin typeface="+mj-lt"/>
              </a:rPr>
              <a:t>и старшие медицинские сестры не уделяют должного внимания обучению сестринского персонала вопросам ББС у себя </a:t>
            </a:r>
            <a:r>
              <a:rPr lang="ru-RU" sz="2800" dirty="0" smtClean="0">
                <a:latin typeface="+mj-lt"/>
              </a:rPr>
              <a:t> в </a:t>
            </a:r>
            <a:r>
              <a:rPr lang="ru-RU" sz="2800" dirty="0">
                <a:latin typeface="+mj-lt"/>
              </a:rPr>
              <a:t>медицинских </a:t>
            </a:r>
            <a:r>
              <a:rPr lang="ru-RU" sz="2800" dirty="0" smtClean="0">
                <a:latin typeface="+mj-lt"/>
              </a:rPr>
              <a:t>организациях;</a:t>
            </a:r>
            <a:endParaRPr lang="ru-RU" sz="2800" dirty="0">
              <a:latin typeface="+mj-lt"/>
            </a:endParaRPr>
          </a:p>
          <a:p>
            <a:pPr marL="354013" indent="-354013">
              <a:spcAft>
                <a:spcPts val="4200"/>
              </a:spcAft>
              <a:buFont typeface="Wingdings" pitchFamily="2" charset="2"/>
              <a:buChar char="§"/>
              <a:tabLst>
                <a:tab pos="265113" algn="l"/>
              </a:tabLst>
            </a:pPr>
            <a:r>
              <a:rPr lang="ru-RU" sz="2800" dirty="0">
                <a:latin typeface="+mj-lt"/>
              </a:rPr>
              <a:t>сами медицинские сестры в настоящее время не имеют достаточной  возможности получения необходимых знаний, позволяющих им  применить их в практической </a:t>
            </a:r>
            <a:r>
              <a:rPr lang="ru-RU" sz="2800" dirty="0" smtClean="0">
                <a:latin typeface="+mj-lt"/>
              </a:rPr>
              <a:t>деятельности.</a:t>
            </a:r>
            <a:endParaRPr lang="ru-RU" sz="2800" dirty="0">
              <a:latin typeface="+mj-lt"/>
            </a:endParaRPr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458200" cy="914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4000" i="0">
                <a:solidFill>
                  <a:schemeClr val="accent2">
                    <a:lumMod val="75000"/>
                  </a:schemeClr>
                </a:solidFill>
              </a:rPr>
              <a:t>Сестринский персонал и ББС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-152400" y="685800"/>
            <a:ext cx="5410200" cy="5867400"/>
          </a:xfrm>
        </p:spPr>
        <p:txBody>
          <a:bodyPr/>
          <a:lstStyle/>
          <a:p>
            <a:r>
              <a:rPr lang="ru-RU" dirty="0" smtClean="0"/>
              <a:t>ТУ 913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smtClean="0"/>
              <a:t>Профессиональное </a:t>
            </a:r>
            <a:r>
              <a:rPr lang="ru-RU" dirty="0" smtClean="0"/>
              <a:t>здоровье.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Безопасная </a:t>
            </a:r>
            <a:r>
              <a:rPr lang="ru-RU" dirty="0" smtClean="0"/>
              <a:t>больничная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среда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 smtClean="0"/>
              <a:t>(72 часа)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13.06-26.06.</a:t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37891" name="Picture 14" descr="D:\Admin\Мои документы\работа фото\Здание ЦПК\IMG_12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7837" y="2111375"/>
            <a:ext cx="4703763" cy="3527425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953000" y="3657600"/>
            <a:ext cx="3962400" cy="22098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Когда мы перестаем делать — мы перестаем жить</a:t>
            </a:r>
            <a:r>
              <a:rPr lang="ru-RU" sz="2400" dirty="0" smtClean="0"/>
              <a:t>.</a:t>
            </a:r>
          </a:p>
          <a:p>
            <a:pPr algn="r">
              <a:buFontTx/>
              <a:buNone/>
              <a:defRPr/>
            </a:pPr>
            <a:r>
              <a:rPr lang="ru-RU" sz="2400" dirty="0" smtClean="0"/>
              <a:t>Шоу Б.</a:t>
            </a:r>
            <a:br>
              <a:rPr lang="ru-RU" sz="2400" dirty="0" smtClean="0"/>
            </a:br>
            <a:endParaRPr lang="ru-RU" sz="2400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743200" y="914400"/>
            <a:ext cx="6400800" cy="19812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В природе все мудро продумано и устроено, всяк должен заниматься своим делом, и в этой мудрости — высшая справедливость жизни.</a:t>
            </a:r>
          </a:p>
          <a:p>
            <a:pPr algn="r">
              <a:buFontTx/>
              <a:buNone/>
              <a:defRPr/>
            </a:pPr>
            <a:r>
              <a:rPr lang="ru-RU" sz="2400" dirty="0" smtClean="0"/>
              <a:t>Леонардо да Винчи</a:t>
            </a:r>
            <a:r>
              <a:rPr lang="ru-RU" sz="2400" u="sng" dirty="0" smtClean="0"/>
              <a:t/>
            </a:r>
            <a:br>
              <a:rPr lang="ru-RU" sz="2400" u="sng" dirty="0" smtClean="0"/>
            </a:br>
            <a:endParaRPr lang="ru-RU" sz="2400" dirty="0"/>
          </a:p>
        </p:txBody>
      </p:sp>
      <p:pic>
        <p:nvPicPr>
          <p:cNvPr id="38916" name="Picture 2" descr="C:\Users\Кулябина\Desktop\скачанные файлы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838200"/>
            <a:ext cx="2209800" cy="305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3" descr="C:\Users\Кулябина\Desktop\скачанные файлы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4377" y="2895600"/>
            <a:ext cx="20574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WordArt 11"/>
          <p:cNvSpPr>
            <a:spLocks noChangeArrowheads="1" noChangeShapeType="1" noTextEdit="1"/>
          </p:cNvSpPr>
          <p:nvPr/>
        </p:nvSpPr>
        <p:spPr bwMode="auto">
          <a:xfrm>
            <a:off x="543232" y="2667000"/>
            <a:ext cx="8372168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66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Благодарю за </a:t>
            </a:r>
            <a:r>
              <a:rPr lang="ru-RU" sz="3600" i="1" kern="10" dirty="0" smtClean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66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внимание!</a:t>
            </a:r>
            <a:endParaRPr lang="ru-RU" sz="3600" i="1" kern="10" dirty="0">
              <a:ln w="9525">
                <a:solidFill>
                  <a:schemeClr val="accent2"/>
                </a:solidFill>
                <a:round/>
                <a:headEnd/>
                <a:tailEnd/>
              </a:ln>
              <a:solidFill>
                <a:srgbClr val="000066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 3"/>
          <p:cNvSpPr/>
          <p:nvPr/>
        </p:nvSpPr>
        <p:spPr>
          <a:xfrm rot="16200000" flipH="1">
            <a:off x="50786" y="2216214"/>
            <a:ext cx="1676390" cy="1162297"/>
          </a:xfrm>
          <a:prstGeom prst="swooshArrow">
            <a:avLst>
              <a:gd name="adj1" fmla="val 25000"/>
              <a:gd name="adj2" fmla="val 25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sp>
      <p:sp>
        <p:nvSpPr>
          <p:cNvPr id="4" name="Скругленный прямоугольник 3"/>
          <p:cNvSpPr/>
          <p:nvPr/>
        </p:nvSpPr>
        <p:spPr>
          <a:xfrm>
            <a:off x="492977" y="884903"/>
            <a:ext cx="2643206" cy="91915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ТРУД</a:t>
            </a:r>
          </a:p>
        </p:txBody>
      </p:sp>
      <p:sp>
        <p:nvSpPr>
          <p:cNvPr id="8" name="Плюс 7"/>
          <p:cNvSpPr/>
          <p:nvPr/>
        </p:nvSpPr>
        <p:spPr>
          <a:xfrm>
            <a:off x="1676400" y="2286000"/>
            <a:ext cx="1190625" cy="1066800"/>
          </a:xfrm>
          <a:prstGeom prst="mathPl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800000"/>
              </a:solidFill>
              <a:latin typeface="Calibri" pitchFamily="34" charset="0"/>
            </a:endParaRPr>
          </a:p>
        </p:txBody>
      </p:sp>
      <p:pic>
        <p:nvPicPr>
          <p:cNvPr id="1029" name="Picture 5" descr="D:\Нагель\мои рисунки\картинки для презентаций\Доктор\00034008.jpg"/>
          <p:cNvPicPr>
            <a:picLocks noChangeAspect="1" noChangeArrowheads="1"/>
          </p:cNvPicPr>
          <p:nvPr/>
        </p:nvPicPr>
        <p:blipFill>
          <a:blip r:embed="rId2" cstate="print"/>
          <a:srcRect t="3356" b="39604"/>
          <a:stretch>
            <a:fillRect/>
          </a:stretch>
        </p:blipFill>
        <p:spPr bwMode="auto">
          <a:xfrm>
            <a:off x="228600" y="3886200"/>
            <a:ext cx="2857500" cy="2428875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</p:pic>
      <p:sp>
        <p:nvSpPr>
          <p:cNvPr id="6154" name="Text Box 13"/>
          <p:cNvSpPr txBox="1">
            <a:spLocks noChangeArrowheads="1"/>
          </p:cNvSpPr>
          <p:nvPr/>
        </p:nvSpPr>
        <p:spPr bwMode="auto">
          <a:xfrm>
            <a:off x="3276600" y="762000"/>
            <a:ext cx="5867400" cy="5770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300" b="1" dirty="0">
                <a:solidFill>
                  <a:srgbClr val="0000CC"/>
                </a:solidFill>
              </a:rPr>
              <a:t>Обеспечивает:</a:t>
            </a:r>
          </a:p>
          <a:p>
            <a:pPr>
              <a:spcAft>
                <a:spcPts val="1200"/>
              </a:spcAft>
              <a:buFontTx/>
              <a:buChar char="•"/>
            </a:pPr>
            <a:r>
              <a:rPr lang="ru-RU" sz="2300" dirty="0"/>
              <a:t> </a:t>
            </a:r>
            <a:r>
              <a:rPr lang="ru-RU" sz="2300" b="1" dirty="0"/>
              <a:t>профессиональный и карьерный рост;</a:t>
            </a:r>
          </a:p>
          <a:p>
            <a:pPr>
              <a:spcAft>
                <a:spcPts val="1200"/>
              </a:spcAft>
              <a:buFontTx/>
              <a:buChar char="•"/>
            </a:pPr>
            <a:r>
              <a:rPr lang="ru-RU" sz="2300" b="1" dirty="0"/>
              <a:t>повышение качества, эффективности, производительности труда;</a:t>
            </a:r>
          </a:p>
          <a:p>
            <a:pPr>
              <a:spcAft>
                <a:spcPts val="1200"/>
              </a:spcAft>
              <a:buFontTx/>
              <a:buChar char="•"/>
            </a:pPr>
            <a:r>
              <a:rPr lang="ru-RU" sz="2300" b="1" dirty="0"/>
              <a:t>социальную значимость профессии; </a:t>
            </a:r>
          </a:p>
          <a:p>
            <a:pPr>
              <a:spcAft>
                <a:spcPts val="1200"/>
              </a:spcAft>
              <a:buFontTx/>
              <a:buChar char="•"/>
            </a:pPr>
            <a:r>
              <a:rPr lang="ru-RU" sz="2300" b="1" dirty="0"/>
              <a:t>высокую самооценку специалиста;</a:t>
            </a:r>
          </a:p>
          <a:p>
            <a:pPr>
              <a:spcAft>
                <a:spcPts val="1200"/>
              </a:spcAft>
              <a:buFontTx/>
              <a:buChar char="•"/>
            </a:pPr>
            <a:r>
              <a:rPr lang="ru-RU" sz="2300" b="1" dirty="0"/>
              <a:t>креативность профессиональной деятельности;</a:t>
            </a:r>
          </a:p>
          <a:p>
            <a:pPr>
              <a:spcAft>
                <a:spcPts val="1200"/>
              </a:spcAft>
              <a:buFontTx/>
              <a:buChar char="•"/>
            </a:pPr>
            <a:r>
              <a:rPr lang="ru-RU" sz="2300" b="1" dirty="0"/>
              <a:t>удовлетворённость результатами труда;</a:t>
            </a:r>
          </a:p>
          <a:p>
            <a:pPr>
              <a:spcAft>
                <a:spcPts val="1200"/>
              </a:spcAft>
              <a:buFontTx/>
              <a:buChar char="•"/>
            </a:pPr>
            <a:r>
              <a:rPr lang="ru-RU" sz="2300" b="1" dirty="0"/>
              <a:t>должное состояние </a:t>
            </a:r>
            <a:r>
              <a:rPr lang="ru-RU" sz="2300" b="1" dirty="0" smtClean="0"/>
              <a:t>здоровья</a:t>
            </a:r>
            <a:r>
              <a:rPr lang="en-US" sz="2300" b="1" dirty="0" smtClean="0"/>
              <a:t>/</a:t>
            </a:r>
            <a:endParaRPr lang="ru-RU" sz="2300" b="1" dirty="0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Нагель\мои рисунки\картинки для презентаций\Безимени-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781050"/>
            <a:ext cx="14097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 стрелкой 22"/>
          <p:cNvCxnSpPr/>
          <p:nvPr/>
        </p:nvCxnSpPr>
        <p:spPr>
          <a:xfrm flipH="1">
            <a:off x="6931025" y="2686052"/>
            <a:ext cx="1" cy="3090861"/>
          </a:xfrm>
          <a:prstGeom prst="straightConnector1">
            <a:avLst/>
          </a:prstGeom>
          <a:ln w="38100">
            <a:solidFill>
              <a:srgbClr val="8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72" name="Прямая со стрелкой 13"/>
          <p:cNvCxnSpPr>
            <a:cxnSpLocks noChangeShapeType="1"/>
          </p:cNvCxnSpPr>
          <p:nvPr/>
        </p:nvCxnSpPr>
        <p:spPr bwMode="auto">
          <a:xfrm flipH="1">
            <a:off x="3429000" y="2686050"/>
            <a:ext cx="20638" cy="1371600"/>
          </a:xfrm>
          <a:prstGeom prst="straightConnector1">
            <a:avLst/>
          </a:prstGeom>
          <a:noFill/>
          <a:ln w="38100" algn="ctr">
            <a:solidFill>
              <a:srgbClr val="800000"/>
            </a:solidFill>
            <a:round/>
            <a:headEnd/>
            <a:tailEnd type="arrow" w="med" len="med"/>
          </a:ln>
        </p:spPr>
      </p:cxnSp>
      <p:cxnSp>
        <p:nvCxnSpPr>
          <p:cNvPr id="7173" name="Прямая со стрелкой 11"/>
          <p:cNvCxnSpPr>
            <a:cxnSpLocks noChangeShapeType="1"/>
          </p:cNvCxnSpPr>
          <p:nvPr/>
        </p:nvCxnSpPr>
        <p:spPr bwMode="auto">
          <a:xfrm flipH="1">
            <a:off x="2209800" y="2533650"/>
            <a:ext cx="15875" cy="590550"/>
          </a:xfrm>
          <a:prstGeom prst="straightConnector1">
            <a:avLst/>
          </a:prstGeom>
          <a:noFill/>
          <a:ln w="38100" algn="ctr">
            <a:solidFill>
              <a:srgbClr val="800000"/>
            </a:solidFill>
            <a:round/>
            <a:headEnd/>
            <a:tailEnd type="arrow" w="med" len="med"/>
          </a:ln>
        </p:spPr>
      </p:cxnSp>
      <p:sp>
        <p:nvSpPr>
          <p:cNvPr id="6" name="Скругленный прямоугольник 5"/>
          <p:cNvSpPr/>
          <p:nvPr/>
        </p:nvSpPr>
        <p:spPr>
          <a:xfrm>
            <a:off x="3721094" y="914400"/>
            <a:ext cx="1571636" cy="97312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900" b="1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ТРУД</a:t>
            </a:r>
          </a:p>
        </p:txBody>
      </p:sp>
      <p:sp>
        <p:nvSpPr>
          <p:cNvPr id="7177" name="Стрелка вниз 9"/>
          <p:cNvSpPr>
            <a:spLocks noChangeArrowheads="1"/>
          </p:cNvSpPr>
          <p:nvPr/>
        </p:nvSpPr>
        <p:spPr bwMode="auto">
          <a:xfrm>
            <a:off x="4419600" y="1797844"/>
            <a:ext cx="142875" cy="364331"/>
          </a:xfrm>
          <a:prstGeom prst="downArrow">
            <a:avLst>
              <a:gd name="adj1" fmla="val 50000"/>
              <a:gd name="adj2" fmla="val 126667"/>
            </a:avLst>
          </a:prstGeom>
          <a:solidFill>
            <a:schemeClr val="tx1"/>
          </a:solidFill>
          <a:ln w="25400" algn="ctr">
            <a:solidFill>
              <a:srgbClr val="8C3836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7178" name="TextBox 12"/>
          <p:cNvSpPr txBox="1">
            <a:spLocks noChangeArrowheads="1"/>
          </p:cNvSpPr>
          <p:nvPr/>
        </p:nvSpPr>
        <p:spPr bwMode="auto">
          <a:xfrm>
            <a:off x="304800" y="3124200"/>
            <a:ext cx="299085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900" b="1" dirty="0">
                <a:cs typeface="Arial" charset="0"/>
              </a:rPr>
              <a:t>Профессиональная деформация личности</a:t>
            </a:r>
          </a:p>
        </p:txBody>
      </p:sp>
      <p:sp>
        <p:nvSpPr>
          <p:cNvPr id="7179" name="TextBox 14"/>
          <p:cNvSpPr txBox="1">
            <a:spLocks noChangeArrowheads="1"/>
          </p:cNvSpPr>
          <p:nvPr/>
        </p:nvSpPr>
        <p:spPr bwMode="auto">
          <a:xfrm>
            <a:off x="2057400" y="4114800"/>
            <a:ext cx="272018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900" b="1" dirty="0">
                <a:cs typeface="Arial" charset="0"/>
              </a:rPr>
              <a:t>Профессиональные заболевания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 rot="5400000">
            <a:off x="3738563" y="3590925"/>
            <a:ext cx="2668588" cy="1587"/>
          </a:xfrm>
          <a:prstGeom prst="straightConnector1">
            <a:avLst/>
          </a:prstGeom>
          <a:ln w="38100">
            <a:solidFill>
              <a:srgbClr val="8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1" name="TextBox 21"/>
          <p:cNvSpPr txBox="1">
            <a:spLocks noChangeArrowheads="1"/>
          </p:cNvSpPr>
          <p:nvPr/>
        </p:nvSpPr>
        <p:spPr bwMode="auto">
          <a:xfrm>
            <a:off x="3400425" y="4953000"/>
            <a:ext cx="3076575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900" b="1" dirty="0">
                <a:cs typeface="Arial" charset="0"/>
              </a:rPr>
              <a:t>Необходимость смены профессиональной деятельности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889104" y="2186895"/>
            <a:ext cx="5929354" cy="578108"/>
          </a:xfrm>
          <a:prstGeom prst="roundRect">
            <a:avLst/>
          </a:prstGeom>
          <a:solidFill>
            <a:schemeClr val="accent2"/>
          </a:solidFill>
          <a:ln>
            <a:solidFill>
              <a:srgbClr val="8000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500" b="1" dirty="0">
                <a:cs typeface="Arial" pitchFamily="34" charset="0"/>
              </a:rPr>
              <a:t>человек</a:t>
            </a:r>
          </a:p>
        </p:txBody>
      </p:sp>
      <p:sp>
        <p:nvSpPr>
          <p:cNvPr id="7185" name="TextBox 23"/>
          <p:cNvSpPr txBox="1">
            <a:spLocks noChangeArrowheads="1"/>
          </p:cNvSpPr>
          <p:nvPr/>
        </p:nvSpPr>
        <p:spPr bwMode="auto">
          <a:xfrm>
            <a:off x="5643563" y="5791200"/>
            <a:ext cx="3500437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900" b="1" dirty="0">
                <a:cs typeface="Arial" charset="0"/>
              </a:rPr>
              <a:t>Прекращение трудовой деятельности</a:t>
            </a:r>
          </a:p>
        </p:txBody>
      </p:sp>
      <p:sp>
        <p:nvSpPr>
          <p:cNvPr id="2" name="Минус 8"/>
          <p:cNvSpPr/>
          <p:nvPr/>
        </p:nvSpPr>
        <p:spPr>
          <a:xfrm>
            <a:off x="2971800" y="1619250"/>
            <a:ext cx="428625" cy="357188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152400" y="990600"/>
            <a:ext cx="5257800" cy="4648200"/>
          </a:xfrm>
          <a:noFill/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И. Харди</a:t>
            </a:r>
          </a:p>
          <a:p>
            <a:pPr algn="ctr" eaLnBrk="1" hangingPunct="1">
              <a:buFontTx/>
              <a:buNone/>
              <a:defRPr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 </a:t>
            </a:r>
          </a:p>
          <a:p>
            <a:pPr algn="ctr" eaLnBrk="1" hangingPunct="1">
              <a:buFontTx/>
              <a:buNone/>
              <a:defRPr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«Врач, сестра, больной»</a:t>
            </a:r>
          </a:p>
          <a:p>
            <a:pPr algn="ctr" eaLnBrk="1" hangingPunct="1">
              <a:buFontTx/>
              <a:buNone/>
              <a:defRPr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Психология работы с больными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.</a:t>
            </a:r>
            <a:endParaRPr lang="ru-RU" sz="4000" b="1" dirty="0" smtClean="0">
              <a:solidFill>
                <a:schemeClr val="accent2">
                  <a:lumMod val="75000"/>
                </a:schemeClr>
              </a:solidFill>
              <a:cs typeface="Arial" charset="0"/>
            </a:endParaRPr>
          </a:p>
        </p:txBody>
      </p:sp>
      <p:pic>
        <p:nvPicPr>
          <p:cNvPr id="2" name="Picture 2" descr="C:\Users\Кулябина\Desktop\скачанные файлы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18150" y="1066800"/>
            <a:ext cx="3302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143000"/>
          </a:xfrm>
        </p:spPr>
        <p:txBody>
          <a:bodyPr/>
          <a:lstStyle/>
          <a:p>
            <a:pPr eaLnBrk="1" hangingPunct="1"/>
            <a:r>
              <a:rPr lang="ru-RU" sz="3500" dirty="0" smtClean="0">
                <a:cs typeface="Arial" charset="0"/>
              </a:rPr>
              <a:t>Особенности условий работы сестринского персонала: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304800" y="2133600"/>
            <a:ext cx="8686800" cy="2895600"/>
          </a:xfrm>
          <a:solidFill>
            <a:schemeClr val="bg1"/>
          </a:solidFill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2400"/>
              </a:spcAft>
            </a:pPr>
            <a:r>
              <a:rPr lang="ru-RU" dirty="0" smtClean="0">
                <a:cs typeface="Arial" charset="0"/>
              </a:rPr>
              <a:t>скрытое увеличение продолжительности рабочего </a:t>
            </a:r>
            <a:r>
              <a:rPr lang="ru-RU" dirty="0" smtClean="0">
                <a:cs typeface="Arial" charset="0"/>
              </a:rPr>
              <a:t>времени;</a:t>
            </a:r>
            <a:endParaRPr lang="ru-RU" dirty="0" smtClean="0">
              <a:cs typeface="Arial" charset="0"/>
            </a:endParaRPr>
          </a:p>
          <a:p>
            <a:pPr eaLnBrk="1" hangingPunct="1">
              <a:spcBef>
                <a:spcPts val="0"/>
              </a:spcBef>
              <a:spcAft>
                <a:spcPts val="2400"/>
              </a:spcAft>
            </a:pPr>
            <a:r>
              <a:rPr lang="ru-RU" dirty="0" smtClean="0">
                <a:cs typeface="Arial" charset="0"/>
              </a:rPr>
              <a:t>сокращение время на </a:t>
            </a:r>
            <a:r>
              <a:rPr lang="ru-RU" dirty="0" smtClean="0">
                <a:cs typeface="Arial" charset="0"/>
              </a:rPr>
              <a:t>отдых;</a:t>
            </a:r>
            <a:endParaRPr lang="ru-RU" dirty="0" smtClean="0">
              <a:cs typeface="Arial" charset="0"/>
            </a:endParaRPr>
          </a:p>
          <a:p>
            <a:pPr eaLnBrk="1" hangingPunct="1">
              <a:spcBef>
                <a:spcPts val="0"/>
              </a:spcBef>
              <a:spcAft>
                <a:spcPts val="2400"/>
              </a:spcAft>
            </a:pPr>
            <a:r>
              <a:rPr lang="ru-RU" dirty="0" smtClean="0">
                <a:cs typeface="Arial" charset="0"/>
              </a:rPr>
              <a:t>увеличение психологических </a:t>
            </a:r>
            <a:r>
              <a:rPr lang="ru-RU" dirty="0" smtClean="0">
                <a:cs typeface="Arial" charset="0"/>
              </a:rPr>
              <a:t>нагрузок;</a:t>
            </a:r>
            <a:endParaRPr lang="ru-RU" dirty="0" smtClean="0">
              <a:cs typeface="Arial" charset="0"/>
            </a:endParaRPr>
          </a:p>
          <a:p>
            <a:pPr eaLnBrk="1" hangingPunct="1">
              <a:spcBef>
                <a:spcPts val="0"/>
              </a:spcBef>
              <a:spcAft>
                <a:spcPts val="2400"/>
              </a:spcAft>
            </a:pPr>
            <a:r>
              <a:rPr lang="ru-RU" dirty="0" smtClean="0">
                <a:cs typeface="Arial" charset="0"/>
              </a:rPr>
              <a:t>рост профессионального </a:t>
            </a:r>
            <a:r>
              <a:rPr lang="ru-RU" dirty="0" smtClean="0">
                <a:cs typeface="Arial" charset="0"/>
              </a:rPr>
              <a:t>травматизма.</a:t>
            </a:r>
            <a:endParaRPr lang="ru-RU" dirty="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676400" y="5867400"/>
            <a:ext cx="6019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600" b="1" i="1" kern="0" dirty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rPr>
              <a:t>Из материалов Форума медицинских сестёр</a:t>
            </a:r>
          </a:p>
          <a:p>
            <a:pPr algn="ctr">
              <a:defRPr/>
            </a:pPr>
            <a:r>
              <a:rPr lang="ru-RU" sz="1600" b="1" i="1" kern="0" dirty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rPr>
              <a:t> Санкт – Петербург, октябрь 2012г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000" dirty="0">
                <a:cs typeface="Arial" charset="0"/>
              </a:rPr>
              <a:t>Особенности профессиональных рисков </a:t>
            </a:r>
            <a:r>
              <a:rPr lang="ru-RU" sz="3000" dirty="0" smtClean="0">
                <a:cs typeface="Arial" charset="0"/>
              </a:rPr>
              <a:t>медицинских работников</a:t>
            </a:r>
            <a:endParaRPr lang="en-US" sz="3000" dirty="0">
              <a:cs typeface="Arial" charset="0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76200" y="1752600"/>
            <a:ext cx="8610600" cy="4021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1775" indent="-231775">
              <a:lnSpc>
                <a:spcPct val="160000"/>
              </a:lnSpc>
              <a:spcAft>
                <a:spcPts val="1200"/>
              </a:spcAft>
              <a:buFontTx/>
              <a:buChar char="•"/>
            </a:pPr>
            <a:r>
              <a:rPr lang="en-US" sz="2400" b="1" dirty="0" err="1"/>
              <a:t>высок</a:t>
            </a:r>
            <a:r>
              <a:rPr lang="ru-RU" sz="2400" b="1" dirty="0" err="1"/>
              <a:t>ая</a:t>
            </a:r>
            <a:r>
              <a:rPr lang="en-US" sz="2400" b="1" dirty="0"/>
              <a:t> </a:t>
            </a:r>
            <a:r>
              <a:rPr lang="en-US" sz="2400" b="1" dirty="0" err="1"/>
              <a:t>социальн</a:t>
            </a:r>
            <a:r>
              <a:rPr lang="ru-RU" sz="2400" b="1" dirty="0" err="1"/>
              <a:t>ая</a:t>
            </a:r>
            <a:r>
              <a:rPr lang="en-US" sz="2400" b="1" dirty="0"/>
              <a:t> </a:t>
            </a:r>
            <a:r>
              <a:rPr lang="en-US" sz="2400" b="1" dirty="0" err="1"/>
              <a:t>значимост</a:t>
            </a:r>
            <a:r>
              <a:rPr lang="ru-RU" sz="2400" b="1" dirty="0"/>
              <a:t>ь </a:t>
            </a:r>
            <a:r>
              <a:rPr lang="ru-RU" sz="2400" b="1" dirty="0" smtClean="0"/>
              <a:t>профессии;</a:t>
            </a:r>
            <a:endParaRPr lang="ru-RU" sz="2400" b="1" dirty="0"/>
          </a:p>
          <a:p>
            <a:pPr marL="231775" indent="-231775">
              <a:lnSpc>
                <a:spcPct val="160000"/>
              </a:lnSpc>
              <a:spcAft>
                <a:spcPts val="1200"/>
              </a:spcAft>
              <a:buFontTx/>
              <a:buChar char="•"/>
            </a:pPr>
            <a:r>
              <a:rPr lang="en-US" sz="2400" b="1" dirty="0" err="1"/>
              <a:t>повышенн</a:t>
            </a:r>
            <a:r>
              <a:rPr lang="ru-RU" sz="2400" b="1" dirty="0" err="1"/>
              <a:t>ая</a:t>
            </a:r>
            <a:r>
              <a:rPr lang="en-US" sz="2400" b="1" dirty="0"/>
              <a:t> </a:t>
            </a:r>
            <a:r>
              <a:rPr lang="en-US" sz="2400" b="1" dirty="0" err="1"/>
              <a:t>юридическ</a:t>
            </a:r>
            <a:r>
              <a:rPr lang="ru-RU" sz="2400" b="1" dirty="0" err="1"/>
              <a:t>ая</a:t>
            </a:r>
            <a:r>
              <a:rPr lang="en-US" sz="2400" b="1" dirty="0"/>
              <a:t> </a:t>
            </a:r>
            <a:r>
              <a:rPr lang="en-US" sz="2400" b="1" dirty="0" err="1"/>
              <a:t>ответственност</a:t>
            </a:r>
            <a:r>
              <a:rPr lang="ru-RU" sz="2400" b="1" dirty="0" smtClean="0"/>
              <a:t>ь;</a:t>
            </a:r>
            <a:endParaRPr lang="ru-RU" sz="2400" b="1" dirty="0"/>
          </a:p>
          <a:p>
            <a:pPr marL="231775" indent="-231775">
              <a:lnSpc>
                <a:spcPct val="160000"/>
              </a:lnSpc>
              <a:spcAft>
                <a:spcPts val="1200"/>
              </a:spcAft>
              <a:buFontTx/>
              <a:buChar char="•"/>
            </a:pPr>
            <a:r>
              <a:rPr lang="en-US" sz="2400" b="1" dirty="0" err="1"/>
              <a:t>ограничени</a:t>
            </a:r>
            <a:r>
              <a:rPr lang="ru-RU" sz="2400" b="1" dirty="0"/>
              <a:t>е</a:t>
            </a:r>
            <a:r>
              <a:rPr lang="en-US" sz="2400" b="1" dirty="0"/>
              <a:t> </a:t>
            </a:r>
            <a:r>
              <a:rPr lang="en-US" sz="2400" b="1" dirty="0" err="1"/>
              <a:t>некоторых</a:t>
            </a:r>
            <a:r>
              <a:rPr lang="en-US" sz="2400" b="1" dirty="0"/>
              <a:t> </a:t>
            </a:r>
            <a:r>
              <a:rPr lang="en-US" sz="2400" b="1" dirty="0" err="1"/>
              <a:t>трудовых</a:t>
            </a:r>
            <a:r>
              <a:rPr lang="en-US" sz="2400" b="1" dirty="0"/>
              <a:t> </a:t>
            </a:r>
            <a:r>
              <a:rPr lang="en-US" sz="2400" b="1" dirty="0" err="1"/>
              <a:t>прав</a:t>
            </a:r>
            <a:r>
              <a:rPr lang="en-US" sz="2400" b="1" dirty="0"/>
              <a:t> </a:t>
            </a:r>
            <a:r>
              <a:rPr lang="en-US" sz="2400" b="1" dirty="0" err="1"/>
              <a:t>медицинских</a:t>
            </a:r>
            <a:r>
              <a:rPr lang="en-US" sz="2400" b="1" dirty="0"/>
              <a:t> </a:t>
            </a:r>
            <a:r>
              <a:rPr lang="en-US" sz="2400" b="1" dirty="0" err="1" smtClean="0"/>
              <a:t>работников</a:t>
            </a:r>
            <a:r>
              <a:rPr lang="ru-RU" sz="2400" b="1" dirty="0" smtClean="0"/>
              <a:t>;</a:t>
            </a:r>
            <a:endParaRPr lang="ru-RU" sz="2400" b="1" dirty="0"/>
          </a:p>
          <a:p>
            <a:pPr marL="231775" indent="-231775">
              <a:lnSpc>
                <a:spcPct val="160000"/>
              </a:lnSpc>
              <a:spcAft>
                <a:spcPts val="1200"/>
              </a:spcAft>
              <a:buFontTx/>
              <a:buChar char="•"/>
            </a:pPr>
            <a:r>
              <a:rPr lang="en-US" sz="2400" b="1" dirty="0" err="1"/>
              <a:t>невозможност</a:t>
            </a:r>
            <a:r>
              <a:rPr lang="ru-RU" sz="2400" b="1" dirty="0"/>
              <a:t>ь</a:t>
            </a:r>
            <a:r>
              <a:rPr lang="en-US" sz="2400" b="1" dirty="0"/>
              <a:t> </a:t>
            </a:r>
            <a:r>
              <a:rPr lang="ru-RU" sz="2400" b="1" dirty="0" smtClean="0"/>
              <a:t>некачественного </a:t>
            </a:r>
            <a:r>
              <a:rPr lang="en-US" sz="2400" b="1" dirty="0" err="1"/>
              <a:t>выполнения</a:t>
            </a:r>
            <a:r>
              <a:rPr lang="en-US" sz="2400" b="1" dirty="0"/>
              <a:t> </a:t>
            </a:r>
            <a:r>
              <a:rPr lang="en-US" sz="2400" b="1" dirty="0" err="1" smtClean="0"/>
              <a:t>работы</a:t>
            </a:r>
            <a:r>
              <a:rPr lang="en-US" sz="2400" b="1" dirty="0" smtClean="0"/>
              <a:t> </a:t>
            </a:r>
            <a:r>
              <a:rPr lang="en-US" sz="2400" b="1" dirty="0" err="1"/>
              <a:t>при</a:t>
            </a:r>
            <a:r>
              <a:rPr lang="en-US" sz="2400" b="1" dirty="0"/>
              <a:t> </a:t>
            </a:r>
            <a:r>
              <a:rPr lang="en-US" sz="2400" b="1" dirty="0" err="1"/>
              <a:t>пониженной</a:t>
            </a:r>
            <a:r>
              <a:rPr lang="en-US" sz="2400" b="1" dirty="0"/>
              <a:t> </a:t>
            </a:r>
            <a:r>
              <a:rPr lang="en-US" sz="2400" b="1" dirty="0" err="1" smtClean="0"/>
              <a:t>трудоспособности</a:t>
            </a:r>
            <a:r>
              <a:rPr lang="ru-RU" sz="2400" b="1" dirty="0" smtClean="0"/>
              <a:t>.</a:t>
            </a:r>
            <a:endParaRPr lang="en-US" sz="24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600200" y="5791200"/>
            <a:ext cx="6019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600" b="1" i="1" kern="0" dirty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rPr>
              <a:t>Из материалов Форума медицинских сестёр</a:t>
            </a:r>
          </a:p>
          <a:p>
            <a:pPr algn="ctr">
              <a:defRPr/>
            </a:pPr>
            <a:r>
              <a:rPr lang="ru-RU" sz="1600" b="1" i="1" kern="0" dirty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rPr>
              <a:t> Санкт – Петербург, октябрь 2012г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/>
          <a:lstStyle/>
          <a:p>
            <a:pPr eaLnBrk="1" hangingPunct="1"/>
            <a:r>
              <a:rPr lang="ru-RU" sz="3000" dirty="0" smtClean="0"/>
              <a:t>Заболеваемость и смертность медицинских работников</a:t>
            </a:r>
            <a:endParaRPr lang="en-US" sz="3000" dirty="0" smtClean="0"/>
          </a:p>
        </p:txBody>
      </p:sp>
      <p:sp>
        <p:nvSpPr>
          <p:cNvPr id="11267" name="Rectangle 6"/>
          <p:cNvSpPr>
            <a:spLocks noChangeArrowheads="1"/>
          </p:cNvSpPr>
          <p:nvPr/>
        </p:nvSpPr>
        <p:spPr bwMode="auto">
          <a:xfrm>
            <a:off x="76200" y="1676400"/>
            <a:ext cx="8991600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5113" indent="-265113">
              <a:spcBef>
                <a:spcPct val="50000"/>
              </a:spcBef>
              <a:buFontTx/>
              <a:buChar char="•"/>
              <a:tabLst>
                <a:tab pos="265113" algn="l"/>
              </a:tabLst>
            </a:pPr>
            <a:r>
              <a:rPr lang="ru-RU" b="1" dirty="0" smtClean="0"/>
              <a:t>Уровень </a:t>
            </a:r>
            <a:r>
              <a:rPr lang="ru-RU" b="1" dirty="0"/>
              <a:t>смертности медицинских работников в возрасте до 50 лет на</a:t>
            </a:r>
            <a:r>
              <a:rPr lang="ru-RU" sz="2400" b="1" dirty="0">
                <a:solidFill>
                  <a:srgbClr val="FF0000"/>
                </a:solidFill>
              </a:rPr>
              <a:t> 32%</a:t>
            </a:r>
            <a:r>
              <a:rPr lang="ru-RU" b="1" dirty="0"/>
              <a:t> выше, чем в среднем по </a:t>
            </a:r>
            <a:r>
              <a:rPr lang="ru-RU" b="1" dirty="0" smtClean="0"/>
              <a:t>стране.</a:t>
            </a:r>
            <a:endParaRPr lang="ru-RU" b="1" dirty="0"/>
          </a:p>
          <a:p>
            <a:pPr marL="265113" indent="-265113">
              <a:spcBef>
                <a:spcPct val="50000"/>
              </a:spcBef>
              <a:buFontTx/>
              <a:buChar char="•"/>
              <a:tabLst>
                <a:tab pos="265113" algn="l"/>
              </a:tabLst>
            </a:pPr>
            <a:r>
              <a:rPr lang="ru-RU" b="1" dirty="0" err="1" smtClean="0"/>
              <a:t>Выявляемость</a:t>
            </a:r>
            <a:r>
              <a:rPr lang="ru-RU" b="1" dirty="0" smtClean="0"/>
              <a:t> </a:t>
            </a:r>
            <a:r>
              <a:rPr lang="ru-RU" b="1" dirty="0"/>
              <a:t>профессиональных заболеваний составляет не более 10</a:t>
            </a:r>
            <a:r>
              <a:rPr lang="ru-RU" b="1" dirty="0" smtClean="0"/>
              <a:t>%.</a:t>
            </a:r>
            <a:endParaRPr lang="ru-RU" b="1" dirty="0"/>
          </a:p>
          <a:p>
            <a:pPr marL="265113" indent="-265113">
              <a:spcBef>
                <a:spcPct val="50000"/>
              </a:spcBef>
              <a:buFontTx/>
              <a:buChar char="•"/>
              <a:tabLst>
                <a:tab pos="265113" algn="l"/>
              </a:tabLst>
            </a:pPr>
            <a:r>
              <a:rPr lang="ru-RU" b="1" dirty="0" smtClean="0"/>
              <a:t>Профессиональная </a:t>
            </a:r>
            <a:r>
              <a:rPr lang="ru-RU" b="1" dirty="0"/>
              <a:t>заболеваемость регистрируется в основном у женщин - </a:t>
            </a:r>
            <a:r>
              <a:rPr lang="en-US" b="1" dirty="0" smtClean="0"/>
              <a:t>80%</a:t>
            </a:r>
            <a:r>
              <a:rPr lang="ru-RU" b="1" dirty="0" smtClean="0"/>
              <a:t>.</a:t>
            </a:r>
            <a:endParaRPr lang="ru-RU" b="1" dirty="0"/>
          </a:p>
          <a:p>
            <a:pPr marL="265113" indent="-265113">
              <a:spcBef>
                <a:spcPct val="50000"/>
              </a:spcBef>
              <a:buFontTx/>
              <a:buChar char="•"/>
              <a:tabLst>
                <a:tab pos="265113" algn="l"/>
              </a:tabLst>
            </a:pPr>
            <a:r>
              <a:rPr lang="ru-RU" b="1" dirty="0" smtClean="0"/>
              <a:t>На </a:t>
            </a:r>
            <a:r>
              <a:rPr lang="ru-RU" b="1" dirty="0"/>
              <a:t>первом месте в структуре заболеваемости – инфекционные заболевания (</a:t>
            </a:r>
            <a:r>
              <a:rPr lang="en-US" b="1" dirty="0"/>
              <a:t>80,2</a:t>
            </a:r>
            <a:r>
              <a:rPr lang="ru-RU" b="1" dirty="0"/>
              <a:t>%), затем идут аллергии и заболевания опорно-двигательного </a:t>
            </a:r>
            <a:r>
              <a:rPr lang="ru-RU" b="1" dirty="0" smtClean="0"/>
              <a:t>аппарата.</a:t>
            </a:r>
            <a:endParaRPr lang="ru-RU" b="1" dirty="0"/>
          </a:p>
          <a:p>
            <a:pPr marL="265113" indent="-265113">
              <a:spcBef>
                <a:spcPct val="50000"/>
              </a:spcBef>
              <a:buFontTx/>
              <a:buChar char="•"/>
              <a:tabLst>
                <a:tab pos="265113" algn="l"/>
              </a:tabLst>
            </a:pPr>
            <a:r>
              <a:rPr lang="ru-RU" b="1" dirty="0" smtClean="0"/>
              <a:t>На </a:t>
            </a:r>
            <a:r>
              <a:rPr lang="ru-RU" b="1" dirty="0"/>
              <a:t>долю медицинских сестер, лаборантов, фельдшеров  и санитарок приходится 59% профессиональных </a:t>
            </a:r>
            <a:r>
              <a:rPr lang="ru-RU" b="1" dirty="0" smtClean="0"/>
              <a:t>заболеваний.</a:t>
            </a:r>
            <a:endParaRPr lang="en-US" b="1" dirty="0"/>
          </a:p>
        </p:txBody>
      </p:sp>
      <p:sp>
        <p:nvSpPr>
          <p:cNvPr id="11268" name="Text Box 7"/>
          <p:cNvSpPr txBox="1">
            <a:spLocks noChangeArrowheads="1"/>
          </p:cNvSpPr>
          <p:nvPr/>
        </p:nvSpPr>
        <p:spPr bwMode="auto">
          <a:xfrm>
            <a:off x="914400" y="5715000"/>
            <a:ext cx="82296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400" b="1" dirty="0"/>
              <a:t>Из решения заседания Экспертного совета по здравоохранению при Комитете Совета Федерации по социальной политике и здравоохранению на тему</a:t>
            </a:r>
          </a:p>
          <a:p>
            <a:pPr algn="r"/>
            <a:r>
              <a:rPr lang="ru-RU" sz="1400" b="1" dirty="0"/>
              <a:t>«Условия и безопасность работы медицинского персонала» от 9 июня 2011г</a:t>
            </a:r>
            <a:endParaRPr lang="en-US" sz="1400" b="1" dirty="0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649</TotalTime>
  <Words>1396</Words>
  <Application>Microsoft Office PowerPoint</Application>
  <PresentationFormat>Экран (4:3)</PresentationFormat>
  <Paragraphs>174</Paragraphs>
  <Slides>37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Оформление по умолчанию</vt:lpstr>
      <vt:lpstr>Презентация PowerPoint</vt:lpstr>
      <vt:lpstr>Профессия – </vt:lpstr>
      <vt:lpstr>Презентация PowerPoint</vt:lpstr>
      <vt:lpstr>Презентация PowerPoint</vt:lpstr>
      <vt:lpstr>Презентация PowerPoint</vt:lpstr>
      <vt:lpstr>Презентация PowerPoint</vt:lpstr>
      <vt:lpstr>Особенности условий работы сестринского персонала:</vt:lpstr>
      <vt:lpstr>Особенности профессиональных рисков медицинских работников</vt:lpstr>
      <vt:lpstr>Заболеваемость и смертность медицинских работников</vt:lpstr>
      <vt:lpstr>Высокие профессиональные риски</vt:lpstr>
      <vt:lpstr>Агрессивные факторы больничной среды </vt:lpstr>
      <vt:lpstr>Безопасная больничная среда</vt:lpstr>
      <vt:lpstr>Презентация PowerPoint</vt:lpstr>
      <vt:lpstr>Профессиональное здоровье – </vt:lpstr>
      <vt:lpstr>Основные принципы профессионального здоровья </vt:lpstr>
      <vt:lpstr>Уровни решения проблем сохранения профессионального здоровья </vt:lpstr>
      <vt:lpstr>Презентация PowerPoint</vt:lpstr>
      <vt:lpstr>Основные факторы, влияющие на профессиональное здоровье и  безопасность на рабочем месте </vt:lpstr>
      <vt:lpstr>Физические факторы окружающей среды </vt:lpstr>
      <vt:lpstr>Физические факторы окружающей среды </vt:lpstr>
      <vt:lpstr>Презентация PowerPoint</vt:lpstr>
      <vt:lpstr>Факторы, определяющие социально-психологический климат в коллективе</vt:lpstr>
      <vt:lpstr>Факторы, определяющие социально-психологический климат в коллективе</vt:lpstr>
      <vt:lpstr>Научная организация труда</vt:lpstr>
      <vt:lpstr>Организационные мероприятия внедрения НОТ </vt:lpstr>
      <vt:lpstr>Организационные мероприятия внедрения НОТ </vt:lpstr>
      <vt:lpstr>Организационные мероприятия внедрения НОТ </vt:lpstr>
      <vt:lpstr>Профессиональная компетентность медицинской сестры</vt:lpstr>
      <vt:lpstr>Презентация PowerPoint</vt:lpstr>
      <vt:lpstr>Факторы, обеспечивающие  юридический аспект деятельности сестринского персонала </vt:lpstr>
      <vt:lpstr>Направления деятельности сестринских ассоциаций в сфере сохранения профессионального здоровья и формировании безопасной больничной среды </vt:lpstr>
      <vt:lpstr>Направления деятельности сестринских ассоциаций в сфере сохранения профессионального здоровья и формировании безопасной больничной среды </vt:lpstr>
      <vt:lpstr>Сестринский персонал и ББС</vt:lpstr>
      <vt:lpstr>Сестринский персонал и ББС</vt:lpstr>
      <vt:lpstr>ТУ 913 «Профессиональное здоровье.  Безопасная больничная  среда» (72 часа)  13.06-26.06.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Sveta</cp:lastModifiedBy>
  <cp:revision>70</cp:revision>
  <cp:lastPrinted>1601-01-01T00:00:00Z</cp:lastPrinted>
  <dcterms:created xsi:type="dcterms:W3CDTF">1601-01-01T00:00:00Z</dcterms:created>
  <dcterms:modified xsi:type="dcterms:W3CDTF">2015-05-23T11:45:22Z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