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8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87" r:id="rId11"/>
    <p:sldId id="269" r:id="rId12"/>
    <p:sldId id="270" r:id="rId13"/>
    <p:sldId id="271" r:id="rId14"/>
    <p:sldId id="272" r:id="rId15"/>
    <p:sldId id="274" r:id="rId16"/>
    <p:sldId id="275" r:id="rId17"/>
    <p:sldId id="277" r:id="rId18"/>
    <p:sldId id="278" r:id="rId19"/>
    <p:sldId id="282" r:id="rId20"/>
    <p:sldId id="279" r:id="rId21"/>
    <p:sldId id="280" r:id="rId22"/>
    <p:sldId id="281" r:id="rId23"/>
    <p:sldId id="283" r:id="rId24"/>
    <p:sldId id="284" r:id="rId25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6509"/>
    <a:srgbClr val="339933"/>
    <a:srgbClr val="329632"/>
    <a:srgbClr val="006600"/>
    <a:srgbClr val="F20000"/>
    <a:srgbClr val="000099"/>
    <a:srgbClr val="0033CC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64" autoAdjust="0"/>
    <p:restoredTop sz="99638" autoAdjust="0"/>
  </p:normalViewPr>
  <p:slideViewPr>
    <p:cSldViewPr>
      <p:cViewPr varScale="1">
        <p:scale>
          <a:sx n="91" d="100"/>
          <a:sy n="91" d="100"/>
        </p:scale>
        <p:origin x="-34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42D9FD-FD42-410C-A1EA-73CFA754E5C8}" type="doc">
      <dgm:prSet loTypeId="urn:microsoft.com/office/officeart/2005/8/layout/list1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CE43BC72-E4E2-449E-8032-32DBE0CFA676}">
      <dgm:prSet phldrT="[Текст]" custT="1"/>
      <dgm:spPr/>
      <dgm:t>
        <a:bodyPr/>
        <a:lstStyle/>
        <a:p>
          <a:r>
            <a:rPr lang="ru-RU" sz="2100" dirty="0" smtClean="0"/>
            <a:t>изменение функций и организационных форм деятельности сестринского персонала;</a:t>
          </a:r>
          <a:r>
            <a:rPr lang="ru-RU" sz="2100" b="1" dirty="0" smtClean="0">
              <a:solidFill>
                <a:srgbClr val="000000"/>
              </a:solidFill>
              <a:latin typeface="Arial" charset="0"/>
            </a:rPr>
            <a:t> </a:t>
          </a:r>
          <a:endParaRPr lang="ru-RU" sz="2100" dirty="0"/>
        </a:p>
      </dgm:t>
    </dgm:pt>
    <dgm:pt modelId="{6FAB4DCC-C165-44A4-A24A-AFFF9172F5B7}" type="parTrans" cxnId="{CED25800-8991-4F5E-BD9A-057268C2174D}">
      <dgm:prSet/>
      <dgm:spPr/>
      <dgm:t>
        <a:bodyPr/>
        <a:lstStyle/>
        <a:p>
          <a:endParaRPr lang="ru-RU" sz="2000"/>
        </a:p>
      </dgm:t>
    </dgm:pt>
    <dgm:pt modelId="{771E0419-C33A-4111-9F98-ED3094534002}" type="sibTrans" cxnId="{CED25800-8991-4F5E-BD9A-057268C2174D}">
      <dgm:prSet/>
      <dgm:spPr/>
      <dgm:t>
        <a:bodyPr/>
        <a:lstStyle/>
        <a:p>
          <a:endParaRPr lang="ru-RU" sz="2000"/>
        </a:p>
      </dgm:t>
    </dgm:pt>
    <dgm:pt modelId="{F0FEB41B-299E-4548-B60C-0D72F3BD2800}">
      <dgm:prSet phldrT="[Текст]" custT="1"/>
      <dgm:spPr/>
      <dgm:t>
        <a:bodyPr/>
        <a:lstStyle/>
        <a:p>
          <a:r>
            <a:rPr lang="ru-RU" sz="2100" dirty="0" smtClean="0"/>
            <a:t>совершенствование профессиональной деятельности специалистов сестринского дела; </a:t>
          </a:r>
          <a:endParaRPr lang="ru-RU" sz="2100" dirty="0"/>
        </a:p>
      </dgm:t>
    </dgm:pt>
    <dgm:pt modelId="{B306F870-40EB-4634-B7D7-623888864B40}" type="parTrans" cxnId="{90246107-8A56-4A2D-864E-BBF7BADEA61D}">
      <dgm:prSet/>
      <dgm:spPr/>
      <dgm:t>
        <a:bodyPr/>
        <a:lstStyle/>
        <a:p>
          <a:endParaRPr lang="ru-RU" sz="2000"/>
        </a:p>
      </dgm:t>
    </dgm:pt>
    <dgm:pt modelId="{444EA7E9-6FE2-460A-BC0E-E32C731D9F0B}" type="sibTrans" cxnId="{90246107-8A56-4A2D-864E-BBF7BADEA61D}">
      <dgm:prSet/>
      <dgm:spPr/>
      <dgm:t>
        <a:bodyPr/>
        <a:lstStyle/>
        <a:p>
          <a:endParaRPr lang="ru-RU" sz="2000"/>
        </a:p>
      </dgm:t>
    </dgm:pt>
    <dgm:pt modelId="{2B1AB9CE-ACD8-4F0E-8130-32C02343EF00}">
      <dgm:prSet phldrT="[Текст]" custT="1"/>
      <dgm:spPr/>
      <dgm:t>
        <a:bodyPr/>
        <a:lstStyle/>
        <a:p>
          <a:r>
            <a:rPr lang="ru-RU" sz="2100" dirty="0" smtClean="0"/>
            <a:t>делегирование специалистам сестринской практики </a:t>
          </a:r>
          <a:r>
            <a:rPr lang="ru-RU" sz="2100" dirty="0" smtClean="0"/>
            <a:t>части </a:t>
          </a:r>
          <a:r>
            <a:rPr lang="ru-RU" sz="2100" dirty="0" smtClean="0"/>
            <a:t>врачебных полномочий, в </a:t>
          </a:r>
          <a:r>
            <a:rPr lang="ru-RU" sz="2100" dirty="0" smtClean="0"/>
            <a:t>частности, </a:t>
          </a:r>
          <a:r>
            <a:rPr lang="ru-RU" sz="2100" dirty="0" smtClean="0"/>
            <a:t>в вопросах профилактики заболеваний </a:t>
          </a:r>
          <a:r>
            <a:rPr lang="ru-RU" sz="2100" dirty="0" smtClean="0"/>
            <a:t>и </a:t>
          </a:r>
          <a:r>
            <a:rPr lang="ru-RU" sz="2100" dirty="0" smtClean="0"/>
            <a:t>пропаганды здорового образа жизни.</a:t>
          </a:r>
          <a:endParaRPr lang="ru-RU" sz="2100" dirty="0"/>
        </a:p>
      </dgm:t>
    </dgm:pt>
    <dgm:pt modelId="{987CBDA7-CE1E-43D8-BF60-10F29F60AC84}" type="parTrans" cxnId="{A5BEB26E-785C-4715-94C4-286C878915DB}">
      <dgm:prSet/>
      <dgm:spPr/>
      <dgm:t>
        <a:bodyPr/>
        <a:lstStyle/>
        <a:p>
          <a:endParaRPr lang="ru-RU" sz="2000"/>
        </a:p>
      </dgm:t>
    </dgm:pt>
    <dgm:pt modelId="{9B0CA36C-624C-4D2C-8601-C70998093F00}" type="sibTrans" cxnId="{A5BEB26E-785C-4715-94C4-286C878915DB}">
      <dgm:prSet/>
      <dgm:spPr/>
      <dgm:t>
        <a:bodyPr/>
        <a:lstStyle/>
        <a:p>
          <a:endParaRPr lang="ru-RU" sz="2000"/>
        </a:p>
      </dgm:t>
    </dgm:pt>
    <dgm:pt modelId="{531B9DF1-4D43-4196-A23A-E88482EBE49E}">
      <dgm:prSet custT="1"/>
      <dgm:spPr/>
      <dgm:t>
        <a:bodyPr/>
        <a:lstStyle/>
        <a:p>
          <a:r>
            <a:rPr lang="ru-RU" sz="2100" dirty="0" smtClean="0"/>
            <a:t>внедрение новых технологий в деятельность сестринского персонала;</a:t>
          </a:r>
          <a:endParaRPr lang="ru-RU" sz="2100" dirty="0"/>
        </a:p>
      </dgm:t>
    </dgm:pt>
    <dgm:pt modelId="{02B9097E-42BC-4EB9-A916-AF21946F2339}" type="parTrans" cxnId="{31A89065-247B-4E61-87D8-12B3728398AB}">
      <dgm:prSet/>
      <dgm:spPr/>
      <dgm:t>
        <a:bodyPr/>
        <a:lstStyle/>
        <a:p>
          <a:endParaRPr lang="ru-RU" sz="2000"/>
        </a:p>
      </dgm:t>
    </dgm:pt>
    <dgm:pt modelId="{EFA4C22E-0552-4E86-B20B-D490AE48CDCF}" type="sibTrans" cxnId="{31A89065-247B-4E61-87D8-12B3728398AB}">
      <dgm:prSet/>
      <dgm:spPr/>
      <dgm:t>
        <a:bodyPr/>
        <a:lstStyle/>
        <a:p>
          <a:endParaRPr lang="ru-RU" sz="2000"/>
        </a:p>
      </dgm:t>
    </dgm:pt>
    <dgm:pt modelId="{D6B2C3DF-D8CD-47BD-81A7-742543884EBD}" type="pres">
      <dgm:prSet presAssocID="{A842D9FD-FD42-410C-A1EA-73CFA754E5C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E5BA08-A2E6-4DE9-9AB9-7EC89E708C7E}" type="pres">
      <dgm:prSet presAssocID="{CE43BC72-E4E2-449E-8032-32DBE0CFA676}" presName="parentLin" presStyleCnt="0"/>
      <dgm:spPr/>
    </dgm:pt>
    <dgm:pt modelId="{AF4986B3-DF88-4D60-8DE6-E893C0853FF6}" type="pres">
      <dgm:prSet presAssocID="{CE43BC72-E4E2-449E-8032-32DBE0CFA676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EFAD5B1E-472D-4F24-A606-3B64F5EE0616}" type="pres">
      <dgm:prSet presAssocID="{CE43BC72-E4E2-449E-8032-32DBE0CFA676}" presName="parentText" presStyleLbl="node1" presStyleIdx="0" presStyleCnt="4" custScaleX="1372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EA545-468B-42F2-82B2-121B60B26E9C}" type="pres">
      <dgm:prSet presAssocID="{CE43BC72-E4E2-449E-8032-32DBE0CFA676}" presName="negativeSpace" presStyleCnt="0"/>
      <dgm:spPr/>
    </dgm:pt>
    <dgm:pt modelId="{D3585BB2-1800-4CFD-A52D-FD8D4965B92B}" type="pres">
      <dgm:prSet presAssocID="{CE43BC72-E4E2-449E-8032-32DBE0CFA676}" presName="childText" presStyleLbl="conFgAcc1" presStyleIdx="0" presStyleCnt="4">
        <dgm:presLayoutVars>
          <dgm:bulletEnabled val="1"/>
        </dgm:presLayoutVars>
      </dgm:prSet>
      <dgm:spPr/>
    </dgm:pt>
    <dgm:pt modelId="{AA26F1FA-25A6-473D-9932-C28EB7C0F9A0}" type="pres">
      <dgm:prSet presAssocID="{771E0419-C33A-4111-9F98-ED3094534002}" presName="spaceBetweenRectangles" presStyleCnt="0"/>
      <dgm:spPr/>
    </dgm:pt>
    <dgm:pt modelId="{5055770D-5F08-464A-9CB3-EE93F56C7166}" type="pres">
      <dgm:prSet presAssocID="{F0FEB41B-299E-4548-B60C-0D72F3BD2800}" presName="parentLin" presStyleCnt="0"/>
      <dgm:spPr/>
    </dgm:pt>
    <dgm:pt modelId="{FB8FEF2C-35D5-4E7E-84FA-B293C1497753}" type="pres">
      <dgm:prSet presAssocID="{F0FEB41B-299E-4548-B60C-0D72F3BD2800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D2153F01-AAC5-49EB-A777-40CE437424BA}" type="pres">
      <dgm:prSet presAssocID="{F0FEB41B-299E-4548-B60C-0D72F3BD2800}" presName="parentText" presStyleLbl="node1" presStyleIdx="1" presStyleCnt="4" custScaleX="136670" custScaleY="9471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292F8-B224-4A7E-8E0A-BCE785BF3514}" type="pres">
      <dgm:prSet presAssocID="{F0FEB41B-299E-4548-B60C-0D72F3BD2800}" presName="negativeSpace" presStyleCnt="0"/>
      <dgm:spPr/>
    </dgm:pt>
    <dgm:pt modelId="{639865A3-6B81-4EEA-8698-94BF4D0FEE9C}" type="pres">
      <dgm:prSet presAssocID="{F0FEB41B-299E-4548-B60C-0D72F3BD2800}" presName="childText" presStyleLbl="conFgAcc1" presStyleIdx="1" presStyleCnt="4">
        <dgm:presLayoutVars>
          <dgm:bulletEnabled val="1"/>
        </dgm:presLayoutVars>
      </dgm:prSet>
      <dgm:spPr/>
    </dgm:pt>
    <dgm:pt modelId="{1F4721F1-1477-4AD9-A135-8773FC34E24F}" type="pres">
      <dgm:prSet presAssocID="{444EA7E9-6FE2-460A-BC0E-E32C731D9F0B}" presName="spaceBetweenRectangles" presStyleCnt="0"/>
      <dgm:spPr/>
    </dgm:pt>
    <dgm:pt modelId="{1CF45B17-C857-4FC0-A2AE-DA0865F053C1}" type="pres">
      <dgm:prSet presAssocID="{531B9DF1-4D43-4196-A23A-E88482EBE49E}" presName="parentLin" presStyleCnt="0"/>
      <dgm:spPr/>
    </dgm:pt>
    <dgm:pt modelId="{591E08DD-5216-4B8B-9C2F-8E37348E80C7}" type="pres">
      <dgm:prSet presAssocID="{531B9DF1-4D43-4196-A23A-E88482EBE49E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2A6421BD-B80C-4FA8-8961-877572A78A8E}" type="pres">
      <dgm:prSet presAssocID="{531B9DF1-4D43-4196-A23A-E88482EBE49E}" presName="parentText" presStyleLbl="node1" presStyleIdx="2" presStyleCnt="4" custScaleX="1372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A25F54-4E12-4177-8AFD-C919C0F6BF27}" type="pres">
      <dgm:prSet presAssocID="{531B9DF1-4D43-4196-A23A-E88482EBE49E}" presName="negativeSpace" presStyleCnt="0"/>
      <dgm:spPr/>
    </dgm:pt>
    <dgm:pt modelId="{18AE97DF-E9E4-4EAC-A08F-0A1FDBDD5C7F}" type="pres">
      <dgm:prSet presAssocID="{531B9DF1-4D43-4196-A23A-E88482EBE49E}" presName="childText" presStyleLbl="conFgAcc1" presStyleIdx="2" presStyleCnt="4">
        <dgm:presLayoutVars>
          <dgm:bulletEnabled val="1"/>
        </dgm:presLayoutVars>
      </dgm:prSet>
      <dgm:spPr/>
    </dgm:pt>
    <dgm:pt modelId="{ACE638B3-E655-46FC-8B28-8F25A3490057}" type="pres">
      <dgm:prSet presAssocID="{EFA4C22E-0552-4E86-B20B-D490AE48CDCF}" presName="spaceBetweenRectangles" presStyleCnt="0"/>
      <dgm:spPr/>
    </dgm:pt>
    <dgm:pt modelId="{8295E57E-F615-4987-BFC7-7651DA832E27}" type="pres">
      <dgm:prSet presAssocID="{2B1AB9CE-ACD8-4F0E-8130-32C02343EF00}" presName="parentLin" presStyleCnt="0"/>
      <dgm:spPr/>
    </dgm:pt>
    <dgm:pt modelId="{515625D8-AD45-48CA-BBF9-F7DC7A65D771}" type="pres">
      <dgm:prSet presAssocID="{2B1AB9CE-ACD8-4F0E-8130-32C02343EF00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4FBA564F-8827-465C-94F1-841D61905C73}" type="pres">
      <dgm:prSet presAssocID="{2B1AB9CE-ACD8-4F0E-8130-32C02343EF00}" presName="parentText" presStyleLbl="node1" presStyleIdx="3" presStyleCnt="4" custScaleX="136670" custScaleY="1397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067D3A-D99D-44B1-917C-ECE94F732BB1}" type="pres">
      <dgm:prSet presAssocID="{2B1AB9CE-ACD8-4F0E-8130-32C02343EF00}" presName="negativeSpace" presStyleCnt="0"/>
      <dgm:spPr/>
    </dgm:pt>
    <dgm:pt modelId="{F81D0C2C-DE25-4043-9C19-760506B15F89}" type="pres">
      <dgm:prSet presAssocID="{2B1AB9CE-ACD8-4F0E-8130-32C02343EF00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C46AB99-1D71-4942-A054-571CD57C14DC}" type="presOf" srcId="{531B9DF1-4D43-4196-A23A-E88482EBE49E}" destId="{591E08DD-5216-4B8B-9C2F-8E37348E80C7}" srcOrd="0" destOrd="0" presId="urn:microsoft.com/office/officeart/2005/8/layout/list1"/>
    <dgm:cxn modelId="{BC48BEB3-599A-4371-96B0-552FEFE3792D}" type="presOf" srcId="{F0FEB41B-299E-4548-B60C-0D72F3BD2800}" destId="{D2153F01-AAC5-49EB-A777-40CE437424BA}" srcOrd="1" destOrd="0" presId="urn:microsoft.com/office/officeart/2005/8/layout/list1"/>
    <dgm:cxn modelId="{CED25800-8991-4F5E-BD9A-057268C2174D}" srcId="{A842D9FD-FD42-410C-A1EA-73CFA754E5C8}" destId="{CE43BC72-E4E2-449E-8032-32DBE0CFA676}" srcOrd="0" destOrd="0" parTransId="{6FAB4DCC-C165-44A4-A24A-AFFF9172F5B7}" sibTransId="{771E0419-C33A-4111-9F98-ED3094534002}"/>
    <dgm:cxn modelId="{D8C32426-5227-4E9A-9478-864BA761F219}" type="presOf" srcId="{CE43BC72-E4E2-449E-8032-32DBE0CFA676}" destId="{EFAD5B1E-472D-4F24-A606-3B64F5EE0616}" srcOrd="1" destOrd="0" presId="urn:microsoft.com/office/officeart/2005/8/layout/list1"/>
    <dgm:cxn modelId="{31A89065-247B-4E61-87D8-12B3728398AB}" srcId="{A842D9FD-FD42-410C-A1EA-73CFA754E5C8}" destId="{531B9DF1-4D43-4196-A23A-E88482EBE49E}" srcOrd="2" destOrd="0" parTransId="{02B9097E-42BC-4EB9-A916-AF21946F2339}" sibTransId="{EFA4C22E-0552-4E86-B20B-D490AE48CDCF}"/>
    <dgm:cxn modelId="{90246107-8A56-4A2D-864E-BBF7BADEA61D}" srcId="{A842D9FD-FD42-410C-A1EA-73CFA754E5C8}" destId="{F0FEB41B-299E-4548-B60C-0D72F3BD2800}" srcOrd="1" destOrd="0" parTransId="{B306F870-40EB-4634-B7D7-623888864B40}" sibTransId="{444EA7E9-6FE2-460A-BC0E-E32C731D9F0B}"/>
    <dgm:cxn modelId="{A5BEB26E-785C-4715-94C4-286C878915DB}" srcId="{A842D9FD-FD42-410C-A1EA-73CFA754E5C8}" destId="{2B1AB9CE-ACD8-4F0E-8130-32C02343EF00}" srcOrd="3" destOrd="0" parTransId="{987CBDA7-CE1E-43D8-BF60-10F29F60AC84}" sibTransId="{9B0CA36C-624C-4D2C-8601-C70998093F00}"/>
    <dgm:cxn modelId="{9C0AC5F3-62A8-4000-AE98-40EA0A43D4B2}" type="presOf" srcId="{F0FEB41B-299E-4548-B60C-0D72F3BD2800}" destId="{FB8FEF2C-35D5-4E7E-84FA-B293C1497753}" srcOrd="0" destOrd="0" presId="urn:microsoft.com/office/officeart/2005/8/layout/list1"/>
    <dgm:cxn modelId="{E905E177-1001-4648-921B-C03F28DF49B4}" type="presOf" srcId="{2B1AB9CE-ACD8-4F0E-8130-32C02343EF00}" destId="{515625D8-AD45-48CA-BBF9-F7DC7A65D771}" srcOrd="0" destOrd="0" presId="urn:microsoft.com/office/officeart/2005/8/layout/list1"/>
    <dgm:cxn modelId="{06AFF6A6-08E0-4644-8AFA-A48688ECBB9D}" type="presOf" srcId="{531B9DF1-4D43-4196-A23A-E88482EBE49E}" destId="{2A6421BD-B80C-4FA8-8961-877572A78A8E}" srcOrd="1" destOrd="0" presId="urn:microsoft.com/office/officeart/2005/8/layout/list1"/>
    <dgm:cxn modelId="{7BD644A9-19AD-4907-A794-CB6C7E9F612A}" type="presOf" srcId="{2B1AB9CE-ACD8-4F0E-8130-32C02343EF00}" destId="{4FBA564F-8827-465C-94F1-841D61905C73}" srcOrd="1" destOrd="0" presId="urn:microsoft.com/office/officeart/2005/8/layout/list1"/>
    <dgm:cxn modelId="{FABB95D2-0D23-44B9-BEA6-8560CBE37EF1}" type="presOf" srcId="{A842D9FD-FD42-410C-A1EA-73CFA754E5C8}" destId="{D6B2C3DF-D8CD-47BD-81A7-742543884EBD}" srcOrd="0" destOrd="0" presId="urn:microsoft.com/office/officeart/2005/8/layout/list1"/>
    <dgm:cxn modelId="{83B3FFC3-AECA-437E-9D50-56599E6C5DA7}" type="presOf" srcId="{CE43BC72-E4E2-449E-8032-32DBE0CFA676}" destId="{AF4986B3-DF88-4D60-8DE6-E893C0853FF6}" srcOrd="0" destOrd="0" presId="urn:microsoft.com/office/officeart/2005/8/layout/list1"/>
    <dgm:cxn modelId="{5503B902-8DDC-49AC-9644-985E6D66B147}" type="presParOf" srcId="{D6B2C3DF-D8CD-47BD-81A7-742543884EBD}" destId="{56E5BA08-A2E6-4DE9-9AB9-7EC89E708C7E}" srcOrd="0" destOrd="0" presId="urn:microsoft.com/office/officeart/2005/8/layout/list1"/>
    <dgm:cxn modelId="{474C045F-8088-48BB-BC5D-A54298529145}" type="presParOf" srcId="{56E5BA08-A2E6-4DE9-9AB9-7EC89E708C7E}" destId="{AF4986B3-DF88-4D60-8DE6-E893C0853FF6}" srcOrd="0" destOrd="0" presId="urn:microsoft.com/office/officeart/2005/8/layout/list1"/>
    <dgm:cxn modelId="{96750581-464E-4A3C-AC3C-FA164D922E3B}" type="presParOf" srcId="{56E5BA08-A2E6-4DE9-9AB9-7EC89E708C7E}" destId="{EFAD5B1E-472D-4F24-A606-3B64F5EE0616}" srcOrd="1" destOrd="0" presId="urn:microsoft.com/office/officeart/2005/8/layout/list1"/>
    <dgm:cxn modelId="{557A7DDF-B6DC-4523-9C33-F878A5872FFB}" type="presParOf" srcId="{D6B2C3DF-D8CD-47BD-81A7-742543884EBD}" destId="{DE0EA545-468B-42F2-82B2-121B60B26E9C}" srcOrd="1" destOrd="0" presId="urn:microsoft.com/office/officeart/2005/8/layout/list1"/>
    <dgm:cxn modelId="{D66E0E45-0124-44F3-BD60-545FC290448F}" type="presParOf" srcId="{D6B2C3DF-D8CD-47BD-81A7-742543884EBD}" destId="{D3585BB2-1800-4CFD-A52D-FD8D4965B92B}" srcOrd="2" destOrd="0" presId="urn:microsoft.com/office/officeart/2005/8/layout/list1"/>
    <dgm:cxn modelId="{14277B29-FC36-4406-9A5D-1BD8941362E8}" type="presParOf" srcId="{D6B2C3DF-D8CD-47BD-81A7-742543884EBD}" destId="{AA26F1FA-25A6-473D-9932-C28EB7C0F9A0}" srcOrd="3" destOrd="0" presId="urn:microsoft.com/office/officeart/2005/8/layout/list1"/>
    <dgm:cxn modelId="{C772A3B0-506F-4BE8-AF43-FDFAF7A2A7C4}" type="presParOf" srcId="{D6B2C3DF-D8CD-47BD-81A7-742543884EBD}" destId="{5055770D-5F08-464A-9CB3-EE93F56C7166}" srcOrd="4" destOrd="0" presId="urn:microsoft.com/office/officeart/2005/8/layout/list1"/>
    <dgm:cxn modelId="{C63F600A-0127-404B-8485-94C93C8EB733}" type="presParOf" srcId="{5055770D-5F08-464A-9CB3-EE93F56C7166}" destId="{FB8FEF2C-35D5-4E7E-84FA-B293C1497753}" srcOrd="0" destOrd="0" presId="urn:microsoft.com/office/officeart/2005/8/layout/list1"/>
    <dgm:cxn modelId="{3C0BD543-7A27-4FA0-BF97-CFFC82EC643F}" type="presParOf" srcId="{5055770D-5F08-464A-9CB3-EE93F56C7166}" destId="{D2153F01-AAC5-49EB-A777-40CE437424BA}" srcOrd="1" destOrd="0" presId="urn:microsoft.com/office/officeart/2005/8/layout/list1"/>
    <dgm:cxn modelId="{7CB57450-9190-42AD-8E9F-600E732E81E7}" type="presParOf" srcId="{D6B2C3DF-D8CD-47BD-81A7-742543884EBD}" destId="{B12292F8-B224-4A7E-8E0A-BCE785BF3514}" srcOrd="5" destOrd="0" presId="urn:microsoft.com/office/officeart/2005/8/layout/list1"/>
    <dgm:cxn modelId="{2CBDF9E7-5BFE-4AFA-B151-92A44125CEA0}" type="presParOf" srcId="{D6B2C3DF-D8CD-47BD-81A7-742543884EBD}" destId="{639865A3-6B81-4EEA-8698-94BF4D0FEE9C}" srcOrd="6" destOrd="0" presId="urn:microsoft.com/office/officeart/2005/8/layout/list1"/>
    <dgm:cxn modelId="{9A211909-15D2-434F-B1FD-4A597181CF0F}" type="presParOf" srcId="{D6B2C3DF-D8CD-47BD-81A7-742543884EBD}" destId="{1F4721F1-1477-4AD9-A135-8773FC34E24F}" srcOrd="7" destOrd="0" presId="urn:microsoft.com/office/officeart/2005/8/layout/list1"/>
    <dgm:cxn modelId="{EE4DFF3A-45F5-4143-9B7C-9C98163D4069}" type="presParOf" srcId="{D6B2C3DF-D8CD-47BD-81A7-742543884EBD}" destId="{1CF45B17-C857-4FC0-A2AE-DA0865F053C1}" srcOrd="8" destOrd="0" presId="urn:microsoft.com/office/officeart/2005/8/layout/list1"/>
    <dgm:cxn modelId="{0D5E2B57-A3A5-476B-91CB-71AA9B90979F}" type="presParOf" srcId="{1CF45B17-C857-4FC0-A2AE-DA0865F053C1}" destId="{591E08DD-5216-4B8B-9C2F-8E37348E80C7}" srcOrd="0" destOrd="0" presId="urn:microsoft.com/office/officeart/2005/8/layout/list1"/>
    <dgm:cxn modelId="{A9CE944B-4148-417D-B877-63532ECE1B16}" type="presParOf" srcId="{1CF45B17-C857-4FC0-A2AE-DA0865F053C1}" destId="{2A6421BD-B80C-4FA8-8961-877572A78A8E}" srcOrd="1" destOrd="0" presId="urn:microsoft.com/office/officeart/2005/8/layout/list1"/>
    <dgm:cxn modelId="{964B731A-3FC6-449A-A26B-78D04E11F960}" type="presParOf" srcId="{D6B2C3DF-D8CD-47BD-81A7-742543884EBD}" destId="{26A25F54-4E12-4177-8AFD-C919C0F6BF27}" srcOrd="9" destOrd="0" presId="urn:microsoft.com/office/officeart/2005/8/layout/list1"/>
    <dgm:cxn modelId="{0BEBB307-5575-48BC-967D-AAAAC6DAD825}" type="presParOf" srcId="{D6B2C3DF-D8CD-47BD-81A7-742543884EBD}" destId="{18AE97DF-E9E4-4EAC-A08F-0A1FDBDD5C7F}" srcOrd="10" destOrd="0" presId="urn:microsoft.com/office/officeart/2005/8/layout/list1"/>
    <dgm:cxn modelId="{CB2CA538-6667-45A7-BC29-FD5ACFB3E537}" type="presParOf" srcId="{D6B2C3DF-D8CD-47BD-81A7-742543884EBD}" destId="{ACE638B3-E655-46FC-8B28-8F25A3490057}" srcOrd="11" destOrd="0" presId="urn:microsoft.com/office/officeart/2005/8/layout/list1"/>
    <dgm:cxn modelId="{93D0AF1B-70B7-4D4A-BC61-B9135ED4E7A6}" type="presParOf" srcId="{D6B2C3DF-D8CD-47BD-81A7-742543884EBD}" destId="{8295E57E-F615-4987-BFC7-7651DA832E27}" srcOrd="12" destOrd="0" presId="urn:microsoft.com/office/officeart/2005/8/layout/list1"/>
    <dgm:cxn modelId="{F972B5B3-27B0-4428-AC38-7EB2F1790763}" type="presParOf" srcId="{8295E57E-F615-4987-BFC7-7651DA832E27}" destId="{515625D8-AD45-48CA-BBF9-F7DC7A65D771}" srcOrd="0" destOrd="0" presId="urn:microsoft.com/office/officeart/2005/8/layout/list1"/>
    <dgm:cxn modelId="{0F44D9DE-77A3-4C5A-A94A-C2228A4D175F}" type="presParOf" srcId="{8295E57E-F615-4987-BFC7-7651DA832E27}" destId="{4FBA564F-8827-465C-94F1-841D61905C73}" srcOrd="1" destOrd="0" presId="urn:microsoft.com/office/officeart/2005/8/layout/list1"/>
    <dgm:cxn modelId="{ED85BF61-558C-4CF7-93AA-D30A136B1159}" type="presParOf" srcId="{D6B2C3DF-D8CD-47BD-81A7-742543884EBD}" destId="{FD067D3A-D99D-44B1-917C-ECE94F732BB1}" srcOrd="13" destOrd="0" presId="urn:microsoft.com/office/officeart/2005/8/layout/list1"/>
    <dgm:cxn modelId="{E5C0141E-F8A7-46AB-B57A-439C6BD8D6FA}" type="presParOf" srcId="{D6B2C3DF-D8CD-47BD-81A7-742543884EBD}" destId="{F81D0C2C-DE25-4043-9C19-760506B15F89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42D9FD-FD42-410C-A1EA-73CFA754E5C8}" type="doc">
      <dgm:prSet loTypeId="urn:microsoft.com/office/officeart/2005/8/layout/list1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CE43BC72-E4E2-449E-8032-32DBE0CFA67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200" b="1" i="0" dirty="0" smtClean="0"/>
            <a:t>Федеральный закон Российской Федерации от 21 ноября 2011 г. </a:t>
          </a:r>
          <a:r>
            <a:rPr lang="ru-RU" sz="2200" b="1" i="0" dirty="0" smtClean="0"/>
            <a:t>N </a:t>
          </a:r>
          <a:r>
            <a:rPr lang="ru-RU" sz="2200" b="1" i="0" dirty="0" smtClean="0"/>
            <a:t>323-ФЗ «Об основах охраны здоровья граждан в Российской Федерации</a:t>
          </a:r>
          <a:r>
            <a:rPr lang="ru-RU" sz="2200" b="1" i="0" dirty="0" smtClean="0"/>
            <a:t>»</a:t>
          </a:r>
          <a:endParaRPr lang="ru-RU" sz="2200" i="0" dirty="0"/>
        </a:p>
      </dgm:t>
    </dgm:pt>
    <dgm:pt modelId="{6FAB4DCC-C165-44A4-A24A-AFFF9172F5B7}" type="parTrans" cxnId="{CED25800-8991-4F5E-BD9A-057268C2174D}">
      <dgm:prSet/>
      <dgm:spPr/>
      <dgm:t>
        <a:bodyPr/>
        <a:lstStyle/>
        <a:p>
          <a:endParaRPr lang="ru-RU" sz="2000"/>
        </a:p>
      </dgm:t>
    </dgm:pt>
    <dgm:pt modelId="{771E0419-C33A-4111-9F98-ED3094534002}" type="sibTrans" cxnId="{CED25800-8991-4F5E-BD9A-057268C2174D}">
      <dgm:prSet/>
      <dgm:spPr/>
      <dgm:t>
        <a:bodyPr/>
        <a:lstStyle/>
        <a:p>
          <a:endParaRPr lang="ru-RU" sz="2000"/>
        </a:p>
      </dgm:t>
    </dgm:pt>
    <dgm:pt modelId="{F0FEB41B-299E-4548-B60C-0D72F3BD2800}">
      <dgm:prSet phldrT="[Текст]" custT="1"/>
      <dgm:spPr/>
      <dgm:t>
        <a:bodyPr/>
        <a:lstStyle/>
        <a:p>
          <a:r>
            <a:rPr lang="ru-RU" sz="2200" b="1" i="0" dirty="0" smtClean="0"/>
            <a:t>приказ МЗ РФ № 455 от 23.09.2003г. «О совершенствовании деятельности органов и учреждений здравоохранения по профилактике заболеваний в РФ</a:t>
          </a:r>
          <a:r>
            <a:rPr lang="ru-RU" sz="2200" b="1" i="0" dirty="0" smtClean="0"/>
            <a:t>»</a:t>
          </a:r>
          <a:endParaRPr lang="ru-RU" sz="2200" i="0" dirty="0"/>
        </a:p>
      </dgm:t>
    </dgm:pt>
    <dgm:pt modelId="{B306F870-40EB-4634-B7D7-623888864B40}" type="parTrans" cxnId="{90246107-8A56-4A2D-864E-BBF7BADEA61D}">
      <dgm:prSet/>
      <dgm:spPr/>
      <dgm:t>
        <a:bodyPr/>
        <a:lstStyle/>
        <a:p>
          <a:endParaRPr lang="ru-RU" sz="2000"/>
        </a:p>
      </dgm:t>
    </dgm:pt>
    <dgm:pt modelId="{444EA7E9-6FE2-460A-BC0E-E32C731D9F0B}" type="sibTrans" cxnId="{90246107-8A56-4A2D-864E-BBF7BADEA61D}">
      <dgm:prSet/>
      <dgm:spPr/>
      <dgm:t>
        <a:bodyPr/>
        <a:lstStyle/>
        <a:p>
          <a:endParaRPr lang="ru-RU" sz="2000"/>
        </a:p>
      </dgm:t>
    </dgm:pt>
    <dgm:pt modelId="{531B9DF1-4D43-4196-A23A-E88482EBE49E}">
      <dgm:prSet custT="1"/>
      <dgm:spPr/>
      <dgm:t>
        <a:bodyPr/>
        <a:lstStyle/>
        <a:p>
          <a:r>
            <a:rPr lang="ru-RU" sz="2200" b="1" i="0" dirty="0" smtClean="0"/>
            <a:t>локальный акт главного врача медицинской организации о создании </a:t>
          </a:r>
          <a:r>
            <a:rPr lang="ru-RU" sz="2200" b="1" i="0" dirty="0" smtClean="0"/>
            <a:t>школы </a:t>
          </a:r>
          <a:r>
            <a:rPr lang="ru-RU" sz="2200" b="1" i="0" dirty="0" smtClean="0"/>
            <a:t>здоровья в </a:t>
          </a:r>
          <a:r>
            <a:rPr lang="ru-RU" sz="2200" b="1" i="0" dirty="0" smtClean="0"/>
            <a:t>подразделении</a:t>
          </a:r>
          <a:endParaRPr lang="ru-RU" sz="2200" i="0" dirty="0"/>
        </a:p>
      </dgm:t>
    </dgm:pt>
    <dgm:pt modelId="{02B9097E-42BC-4EB9-A916-AF21946F2339}" type="parTrans" cxnId="{31A89065-247B-4E61-87D8-12B3728398AB}">
      <dgm:prSet/>
      <dgm:spPr/>
      <dgm:t>
        <a:bodyPr/>
        <a:lstStyle/>
        <a:p>
          <a:endParaRPr lang="ru-RU" sz="2000"/>
        </a:p>
      </dgm:t>
    </dgm:pt>
    <dgm:pt modelId="{EFA4C22E-0552-4E86-B20B-D490AE48CDCF}" type="sibTrans" cxnId="{31A89065-247B-4E61-87D8-12B3728398AB}">
      <dgm:prSet/>
      <dgm:spPr/>
      <dgm:t>
        <a:bodyPr/>
        <a:lstStyle/>
        <a:p>
          <a:endParaRPr lang="ru-RU" sz="2000"/>
        </a:p>
      </dgm:t>
    </dgm:pt>
    <dgm:pt modelId="{D6B2C3DF-D8CD-47BD-81A7-742543884EBD}" type="pres">
      <dgm:prSet presAssocID="{A842D9FD-FD42-410C-A1EA-73CFA754E5C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E5BA08-A2E6-4DE9-9AB9-7EC89E708C7E}" type="pres">
      <dgm:prSet presAssocID="{CE43BC72-E4E2-449E-8032-32DBE0CFA676}" presName="parentLin" presStyleCnt="0"/>
      <dgm:spPr/>
    </dgm:pt>
    <dgm:pt modelId="{AF4986B3-DF88-4D60-8DE6-E893C0853FF6}" type="pres">
      <dgm:prSet presAssocID="{CE43BC72-E4E2-449E-8032-32DBE0CFA67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FAD5B1E-472D-4F24-A606-3B64F5EE0616}" type="pres">
      <dgm:prSet presAssocID="{CE43BC72-E4E2-449E-8032-32DBE0CFA676}" presName="parentText" presStyleLbl="node1" presStyleIdx="0" presStyleCnt="3" custScaleX="137242" custScaleY="1346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EA545-468B-42F2-82B2-121B60B26E9C}" type="pres">
      <dgm:prSet presAssocID="{CE43BC72-E4E2-449E-8032-32DBE0CFA676}" presName="negativeSpace" presStyleCnt="0"/>
      <dgm:spPr/>
    </dgm:pt>
    <dgm:pt modelId="{D3585BB2-1800-4CFD-A52D-FD8D4965B92B}" type="pres">
      <dgm:prSet presAssocID="{CE43BC72-E4E2-449E-8032-32DBE0CFA676}" presName="childText" presStyleLbl="conFgAcc1" presStyleIdx="0" presStyleCnt="3">
        <dgm:presLayoutVars>
          <dgm:bulletEnabled val="1"/>
        </dgm:presLayoutVars>
      </dgm:prSet>
      <dgm:spPr/>
    </dgm:pt>
    <dgm:pt modelId="{AA26F1FA-25A6-473D-9932-C28EB7C0F9A0}" type="pres">
      <dgm:prSet presAssocID="{771E0419-C33A-4111-9F98-ED3094534002}" presName="spaceBetweenRectangles" presStyleCnt="0"/>
      <dgm:spPr/>
    </dgm:pt>
    <dgm:pt modelId="{5055770D-5F08-464A-9CB3-EE93F56C7166}" type="pres">
      <dgm:prSet presAssocID="{F0FEB41B-299E-4548-B60C-0D72F3BD2800}" presName="parentLin" presStyleCnt="0"/>
      <dgm:spPr/>
    </dgm:pt>
    <dgm:pt modelId="{FB8FEF2C-35D5-4E7E-84FA-B293C1497753}" type="pres">
      <dgm:prSet presAssocID="{F0FEB41B-299E-4548-B60C-0D72F3BD280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2153F01-AAC5-49EB-A777-40CE437424BA}" type="pres">
      <dgm:prSet presAssocID="{F0FEB41B-299E-4548-B60C-0D72F3BD2800}" presName="parentText" presStyleLbl="node1" presStyleIdx="1" presStyleCnt="3" custScaleX="136670" custScaleY="1232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292F8-B224-4A7E-8E0A-BCE785BF3514}" type="pres">
      <dgm:prSet presAssocID="{F0FEB41B-299E-4548-B60C-0D72F3BD2800}" presName="negativeSpace" presStyleCnt="0"/>
      <dgm:spPr/>
    </dgm:pt>
    <dgm:pt modelId="{639865A3-6B81-4EEA-8698-94BF4D0FEE9C}" type="pres">
      <dgm:prSet presAssocID="{F0FEB41B-299E-4548-B60C-0D72F3BD2800}" presName="childText" presStyleLbl="conFgAcc1" presStyleIdx="1" presStyleCnt="3">
        <dgm:presLayoutVars>
          <dgm:bulletEnabled val="1"/>
        </dgm:presLayoutVars>
      </dgm:prSet>
      <dgm:spPr/>
    </dgm:pt>
    <dgm:pt modelId="{1F4721F1-1477-4AD9-A135-8773FC34E24F}" type="pres">
      <dgm:prSet presAssocID="{444EA7E9-6FE2-460A-BC0E-E32C731D9F0B}" presName="spaceBetweenRectangles" presStyleCnt="0"/>
      <dgm:spPr/>
    </dgm:pt>
    <dgm:pt modelId="{1CF45B17-C857-4FC0-A2AE-DA0865F053C1}" type="pres">
      <dgm:prSet presAssocID="{531B9DF1-4D43-4196-A23A-E88482EBE49E}" presName="parentLin" presStyleCnt="0"/>
      <dgm:spPr/>
    </dgm:pt>
    <dgm:pt modelId="{591E08DD-5216-4B8B-9C2F-8E37348E80C7}" type="pres">
      <dgm:prSet presAssocID="{531B9DF1-4D43-4196-A23A-E88482EBE49E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2A6421BD-B80C-4FA8-8961-877572A78A8E}" type="pres">
      <dgm:prSet presAssocID="{531B9DF1-4D43-4196-A23A-E88482EBE49E}" presName="parentText" presStyleLbl="node1" presStyleIdx="2" presStyleCnt="3" custScaleX="1372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A25F54-4E12-4177-8AFD-C919C0F6BF27}" type="pres">
      <dgm:prSet presAssocID="{531B9DF1-4D43-4196-A23A-E88482EBE49E}" presName="negativeSpace" presStyleCnt="0"/>
      <dgm:spPr/>
    </dgm:pt>
    <dgm:pt modelId="{18AE97DF-E9E4-4EAC-A08F-0A1FDBDD5C7F}" type="pres">
      <dgm:prSet presAssocID="{531B9DF1-4D43-4196-A23A-E88482EBE49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057661B-ADD9-4F81-BB04-0AE98D7D3C66}" type="presOf" srcId="{A842D9FD-FD42-410C-A1EA-73CFA754E5C8}" destId="{D6B2C3DF-D8CD-47BD-81A7-742543884EBD}" srcOrd="0" destOrd="0" presId="urn:microsoft.com/office/officeart/2005/8/layout/list1"/>
    <dgm:cxn modelId="{CED25800-8991-4F5E-BD9A-057268C2174D}" srcId="{A842D9FD-FD42-410C-A1EA-73CFA754E5C8}" destId="{CE43BC72-E4E2-449E-8032-32DBE0CFA676}" srcOrd="0" destOrd="0" parTransId="{6FAB4DCC-C165-44A4-A24A-AFFF9172F5B7}" sibTransId="{771E0419-C33A-4111-9F98-ED3094534002}"/>
    <dgm:cxn modelId="{31A89065-247B-4E61-87D8-12B3728398AB}" srcId="{A842D9FD-FD42-410C-A1EA-73CFA754E5C8}" destId="{531B9DF1-4D43-4196-A23A-E88482EBE49E}" srcOrd="2" destOrd="0" parTransId="{02B9097E-42BC-4EB9-A916-AF21946F2339}" sibTransId="{EFA4C22E-0552-4E86-B20B-D490AE48CDCF}"/>
    <dgm:cxn modelId="{90246107-8A56-4A2D-864E-BBF7BADEA61D}" srcId="{A842D9FD-FD42-410C-A1EA-73CFA754E5C8}" destId="{F0FEB41B-299E-4548-B60C-0D72F3BD2800}" srcOrd="1" destOrd="0" parTransId="{B306F870-40EB-4634-B7D7-623888864B40}" sibTransId="{444EA7E9-6FE2-460A-BC0E-E32C731D9F0B}"/>
    <dgm:cxn modelId="{2E7C66AC-CC06-4F35-828A-5A3FFB8A8F3B}" type="presOf" srcId="{F0FEB41B-299E-4548-B60C-0D72F3BD2800}" destId="{D2153F01-AAC5-49EB-A777-40CE437424BA}" srcOrd="1" destOrd="0" presId="urn:microsoft.com/office/officeart/2005/8/layout/list1"/>
    <dgm:cxn modelId="{B510268C-AC47-4A26-A8D1-FBE57B6855E2}" type="presOf" srcId="{531B9DF1-4D43-4196-A23A-E88482EBE49E}" destId="{591E08DD-5216-4B8B-9C2F-8E37348E80C7}" srcOrd="0" destOrd="0" presId="urn:microsoft.com/office/officeart/2005/8/layout/list1"/>
    <dgm:cxn modelId="{D7E0317B-3AD7-466F-AB3E-B116F34475D5}" type="presOf" srcId="{531B9DF1-4D43-4196-A23A-E88482EBE49E}" destId="{2A6421BD-B80C-4FA8-8961-877572A78A8E}" srcOrd="1" destOrd="0" presId="urn:microsoft.com/office/officeart/2005/8/layout/list1"/>
    <dgm:cxn modelId="{8702AE6E-2E1E-41E6-B3BD-7FD2A7F4B247}" type="presOf" srcId="{CE43BC72-E4E2-449E-8032-32DBE0CFA676}" destId="{EFAD5B1E-472D-4F24-A606-3B64F5EE0616}" srcOrd="1" destOrd="0" presId="urn:microsoft.com/office/officeart/2005/8/layout/list1"/>
    <dgm:cxn modelId="{CC589C20-4DC0-4135-A245-8EB656286A30}" type="presOf" srcId="{CE43BC72-E4E2-449E-8032-32DBE0CFA676}" destId="{AF4986B3-DF88-4D60-8DE6-E893C0853FF6}" srcOrd="0" destOrd="0" presId="urn:microsoft.com/office/officeart/2005/8/layout/list1"/>
    <dgm:cxn modelId="{1424ABB8-CD9D-4333-91C1-2B7EA5614CC2}" type="presOf" srcId="{F0FEB41B-299E-4548-B60C-0D72F3BD2800}" destId="{FB8FEF2C-35D5-4E7E-84FA-B293C1497753}" srcOrd="0" destOrd="0" presId="urn:microsoft.com/office/officeart/2005/8/layout/list1"/>
    <dgm:cxn modelId="{35872135-1E9E-4E0D-9577-723195E72B87}" type="presParOf" srcId="{D6B2C3DF-D8CD-47BD-81A7-742543884EBD}" destId="{56E5BA08-A2E6-4DE9-9AB9-7EC89E708C7E}" srcOrd="0" destOrd="0" presId="urn:microsoft.com/office/officeart/2005/8/layout/list1"/>
    <dgm:cxn modelId="{150AF1BD-9B0A-4812-ADAA-F984E001F33B}" type="presParOf" srcId="{56E5BA08-A2E6-4DE9-9AB9-7EC89E708C7E}" destId="{AF4986B3-DF88-4D60-8DE6-E893C0853FF6}" srcOrd="0" destOrd="0" presId="urn:microsoft.com/office/officeart/2005/8/layout/list1"/>
    <dgm:cxn modelId="{A23E5480-ED12-41DD-8CCD-B8CDEDE64E2C}" type="presParOf" srcId="{56E5BA08-A2E6-4DE9-9AB9-7EC89E708C7E}" destId="{EFAD5B1E-472D-4F24-A606-3B64F5EE0616}" srcOrd="1" destOrd="0" presId="urn:microsoft.com/office/officeart/2005/8/layout/list1"/>
    <dgm:cxn modelId="{56621CB0-D1AE-4460-9FDC-32F5784ACDE5}" type="presParOf" srcId="{D6B2C3DF-D8CD-47BD-81A7-742543884EBD}" destId="{DE0EA545-468B-42F2-82B2-121B60B26E9C}" srcOrd="1" destOrd="0" presId="urn:microsoft.com/office/officeart/2005/8/layout/list1"/>
    <dgm:cxn modelId="{177D3A06-139C-4B5E-B768-F27A06C563C8}" type="presParOf" srcId="{D6B2C3DF-D8CD-47BD-81A7-742543884EBD}" destId="{D3585BB2-1800-4CFD-A52D-FD8D4965B92B}" srcOrd="2" destOrd="0" presId="urn:microsoft.com/office/officeart/2005/8/layout/list1"/>
    <dgm:cxn modelId="{DD5C18E1-A9B2-45D6-A4B6-C7C1190197C3}" type="presParOf" srcId="{D6B2C3DF-D8CD-47BD-81A7-742543884EBD}" destId="{AA26F1FA-25A6-473D-9932-C28EB7C0F9A0}" srcOrd="3" destOrd="0" presId="urn:microsoft.com/office/officeart/2005/8/layout/list1"/>
    <dgm:cxn modelId="{12DE010F-ADDE-4593-AFD4-575E39F52577}" type="presParOf" srcId="{D6B2C3DF-D8CD-47BD-81A7-742543884EBD}" destId="{5055770D-5F08-464A-9CB3-EE93F56C7166}" srcOrd="4" destOrd="0" presId="urn:microsoft.com/office/officeart/2005/8/layout/list1"/>
    <dgm:cxn modelId="{2D36618B-C174-44DF-8164-6E6B869C7B32}" type="presParOf" srcId="{5055770D-5F08-464A-9CB3-EE93F56C7166}" destId="{FB8FEF2C-35D5-4E7E-84FA-B293C1497753}" srcOrd="0" destOrd="0" presId="urn:microsoft.com/office/officeart/2005/8/layout/list1"/>
    <dgm:cxn modelId="{25A3B725-D2F8-4B0B-9C9E-940F1E8B0EC8}" type="presParOf" srcId="{5055770D-5F08-464A-9CB3-EE93F56C7166}" destId="{D2153F01-AAC5-49EB-A777-40CE437424BA}" srcOrd="1" destOrd="0" presId="urn:microsoft.com/office/officeart/2005/8/layout/list1"/>
    <dgm:cxn modelId="{C50AD6D1-7B25-4E9F-BFEE-F14A3D7AEB5B}" type="presParOf" srcId="{D6B2C3DF-D8CD-47BD-81A7-742543884EBD}" destId="{B12292F8-B224-4A7E-8E0A-BCE785BF3514}" srcOrd="5" destOrd="0" presId="urn:microsoft.com/office/officeart/2005/8/layout/list1"/>
    <dgm:cxn modelId="{A2E72AE8-BAB6-43A3-BBC5-683DCB59D5FD}" type="presParOf" srcId="{D6B2C3DF-D8CD-47BD-81A7-742543884EBD}" destId="{639865A3-6B81-4EEA-8698-94BF4D0FEE9C}" srcOrd="6" destOrd="0" presId="urn:microsoft.com/office/officeart/2005/8/layout/list1"/>
    <dgm:cxn modelId="{A67C82A3-9D00-4188-BFE7-452180CF908D}" type="presParOf" srcId="{D6B2C3DF-D8CD-47BD-81A7-742543884EBD}" destId="{1F4721F1-1477-4AD9-A135-8773FC34E24F}" srcOrd="7" destOrd="0" presId="urn:microsoft.com/office/officeart/2005/8/layout/list1"/>
    <dgm:cxn modelId="{436572E3-4978-4578-A021-68B4E190C322}" type="presParOf" srcId="{D6B2C3DF-D8CD-47BD-81A7-742543884EBD}" destId="{1CF45B17-C857-4FC0-A2AE-DA0865F053C1}" srcOrd="8" destOrd="0" presId="urn:microsoft.com/office/officeart/2005/8/layout/list1"/>
    <dgm:cxn modelId="{EE351F79-DA6F-41C0-B45A-110E0E21604B}" type="presParOf" srcId="{1CF45B17-C857-4FC0-A2AE-DA0865F053C1}" destId="{591E08DD-5216-4B8B-9C2F-8E37348E80C7}" srcOrd="0" destOrd="0" presId="urn:microsoft.com/office/officeart/2005/8/layout/list1"/>
    <dgm:cxn modelId="{6B8A4F66-BFD9-4B54-8E88-F59C1292DA67}" type="presParOf" srcId="{1CF45B17-C857-4FC0-A2AE-DA0865F053C1}" destId="{2A6421BD-B80C-4FA8-8961-877572A78A8E}" srcOrd="1" destOrd="0" presId="urn:microsoft.com/office/officeart/2005/8/layout/list1"/>
    <dgm:cxn modelId="{94DD1D68-64A0-46F2-9DAD-64AE614398AD}" type="presParOf" srcId="{D6B2C3DF-D8CD-47BD-81A7-742543884EBD}" destId="{26A25F54-4E12-4177-8AFD-C919C0F6BF27}" srcOrd="9" destOrd="0" presId="urn:microsoft.com/office/officeart/2005/8/layout/list1"/>
    <dgm:cxn modelId="{8285037C-1763-43E3-BDF2-7B0BF918704F}" type="presParOf" srcId="{D6B2C3DF-D8CD-47BD-81A7-742543884EBD}" destId="{18AE97DF-E9E4-4EAC-A08F-0A1FDBDD5C7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1EA9DD3-93AC-4059-98E6-B9BC83A76265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815EB75-3C7B-4F6B-95E5-EBE3B5A592C0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smtClean="0"/>
            <a:t>повышение информированности пациента относительно его заболевания и факторов риска его развития и прогрессирования;</a:t>
          </a:r>
          <a:endParaRPr lang="ru-RU" sz="2400" b="1" dirty="0"/>
        </a:p>
      </dgm:t>
    </dgm:pt>
    <dgm:pt modelId="{E78EF16F-44A8-4C62-94F2-C31B7929B94F}" type="parTrans" cxnId="{DFAA9577-6228-4880-98F7-8D181B3FAC11}">
      <dgm:prSet/>
      <dgm:spPr/>
      <dgm:t>
        <a:bodyPr/>
        <a:lstStyle/>
        <a:p>
          <a:endParaRPr lang="ru-RU" sz="1800" b="1"/>
        </a:p>
      </dgm:t>
    </dgm:pt>
    <dgm:pt modelId="{66B1963F-4B83-4D80-B62E-81D9287D76C8}" type="sibTrans" cxnId="{DFAA9577-6228-4880-98F7-8D181B3FAC11}">
      <dgm:prSet/>
      <dgm:spPr/>
      <dgm:t>
        <a:bodyPr/>
        <a:lstStyle/>
        <a:p>
          <a:endParaRPr lang="ru-RU" sz="1800" b="1"/>
        </a:p>
      </dgm:t>
    </dgm:pt>
    <dgm:pt modelId="{0D68E371-B628-4EFA-93D4-DA9FC605E4B9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smtClean="0"/>
            <a:t>повышение ответственности пациента за сохранение своего здоровья;</a:t>
          </a:r>
          <a:endParaRPr lang="ru-RU" sz="2400" b="1" dirty="0"/>
        </a:p>
      </dgm:t>
    </dgm:pt>
    <dgm:pt modelId="{2414DDCE-6096-456F-88AD-EC7B5C412AC9}" type="parTrans" cxnId="{BFEDCACB-0FF2-4A37-81B2-DE65FEAE6DA3}">
      <dgm:prSet/>
      <dgm:spPr/>
      <dgm:t>
        <a:bodyPr/>
        <a:lstStyle/>
        <a:p>
          <a:endParaRPr lang="ru-RU" sz="1800" b="1"/>
        </a:p>
      </dgm:t>
    </dgm:pt>
    <dgm:pt modelId="{699124E9-69CC-4F9E-A566-8BB334A7ACC5}" type="sibTrans" cxnId="{BFEDCACB-0FF2-4A37-81B2-DE65FEAE6DA3}">
      <dgm:prSet/>
      <dgm:spPr/>
      <dgm:t>
        <a:bodyPr/>
        <a:lstStyle/>
        <a:p>
          <a:endParaRPr lang="ru-RU" sz="1800" b="1"/>
        </a:p>
      </dgm:t>
    </dgm:pt>
    <dgm:pt modelId="{CE5D6208-DA2C-47C7-BFA5-C6160C96AB9D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smtClean="0"/>
            <a:t>формирование рационального и активного отношения к заболеванию, мотивации к оздоровлению, приверженности к лечению и выполнению рекомендаций врача;</a:t>
          </a:r>
          <a:endParaRPr lang="ru-RU" sz="2400" b="1" dirty="0"/>
        </a:p>
      </dgm:t>
    </dgm:pt>
    <dgm:pt modelId="{4AAB0322-3B03-471C-8DDB-236FDC3343BD}" type="parTrans" cxnId="{52193B67-A04F-4563-B20F-19DC00377FB3}">
      <dgm:prSet/>
      <dgm:spPr/>
      <dgm:t>
        <a:bodyPr/>
        <a:lstStyle/>
        <a:p>
          <a:endParaRPr lang="ru-RU" sz="1800" b="1"/>
        </a:p>
      </dgm:t>
    </dgm:pt>
    <dgm:pt modelId="{86B49107-429D-45D4-B31A-B0AC08FF792A}" type="sibTrans" cxnId="{52193B67-A04F-4563-B20F-19DC00377FB3}">
      <dgm:prSet/>
      <dgm:spPr/>
      <dgm:t>
        <a:bodyPr/>
        <a:lstStyle/>
        <a:p>
          <a:endParaRPr lang="ru-RU" sz="1800" b="1"/>
        </a:p>
      </dgm:t>
    </dgm:pt>
    <dgm:pt modelId="{5FA47AC5-2F79-4FA9-BA37-0D2C288D894A}" type="pres">
      <dgm:prSet presAssocID="{D1EA9DD3-93AC-4059-98E6-B9BC83A7626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FC8A01-8985-45A6-B2EC-8629B2725DAB}" type="pres">
      <dgm:prSet presAssocID="{3815EB75-3C7B-4F6B-95E5-EBE3B5A592C0}" presName="parentLin" presStyleCnt="0"/>
      <dgm:spPr/>
    </dgm:pt>
    <dgm:pt modelId="{2783E8BE-AA08-42BC-9FCA-585B6314EF43}" type="pres">
      <dgm:prSet presAssocID="{3815EB75-3C7B-4F6B-95E5-EBE3B5A592C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61322E4-3B6A-4EE5-A3B4-FAB716323E19}" type="pres">
      <dgm:prSet presAssocID="{3815EB75-3C7B-4F6B-95E5-EBE3B5A592C0}" presName="parentText" presStyleLbl="node1" presStyleIdx="0" presStyleCnt="3" custScaleX="150745" custScaleY="13836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40E63A-4EBB-432F-91C1-1D5F93DB9A8B}" type="pres">
      <dgm:prSet presAssocID="{3815EB75-3C7B-4F6B-95E5-EBE3B5A592C0}" presName="negativeSpace" presStyleCnt="0"/>
      <dgm:spPr/>
    </dgm:pt>
    <dgm:pt modelId="{7246C706-5153-4EE5-B9F9-BF5FF50E4B46}" type="pres">
      <dgm:prSet presAssocID="{3815EB75-3C7B-4F6B-95E5-EBE3B5A592C0}" presName="childText" presStyleLbl="conFgAcc1" presStyleIdx="0" presStyleCnt="3">
        <dgm:presLayoutVars>
          <dgm:bulletEnabled val="1"/>
        </dgm:presLayoutVars>
      </dgm:prSet>
      <dgm:spPr/>
    </dgm:pt>
    <dgm:pt modelId="{28275DA8-FC6F-42C8-B475-237E1C73A592}" type="pres">
      <dgm:prSet presAssocID="{66B1963F-4B83-4D80-B62E-81D9287D76C8}" presName="spaceBetweenRectangles" presStyleCnt="0"/>
      <dgm:spPr/>
    </dgm:pt>
    <dgm:pt modelId="{2068F0AD-2397-4B61-BCCA-D61947409B40}" type="pres">
      <dgm:prSet presAssocID="{0D68E371-B628-4EFA-93D4-DA9FC605E4B9}" presName="parentLin" presStyleCnt="0"/>
      <dgm:spPr/>
    </dgm:pt>
    <dgm:pt modelId="{A4F62481-036F-4F6A-9047-85E7953765BF}" type="pres">
      <dgm:prSet presAssocID="{0D68E371-B628-4EFA-93D4-DA9FC605E4B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3015CB7-6B25-48AC-B4C0-8DC89EAB250E}" type="pres">
      <dgm:prSet presAssocID="{0D68E371-B628-4EFA-93D4-DA9FC605E4B9}" presName="parentText" presStyleLbl="node1" presStyleIdx="1" presStyleCnt="3" custScaleX="147914" custLinFactNeighborX="31874" custLinFactNeighborY="30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41F5D3-8303-420F-8477-06A4A161D83D}" type="pres">
      <dgm:prSet presAssocID="{0D68E371-B628-4EFA-93D4-DA9FC605E4B9}" presName="negativeSpace" presStyleCnt="0"/>
      <dgm:spPr/>
    </dgm:pt>
    <dgm:pt modelId="{FCABC0DD-629A-436C-86E2-A93A0970EA97}" type="pres">
      <dgm:prSet presAssocID="{0D68E371-B628-4EFA-93D4-DA9FC605E4B9}" presName="childText" presStyleLbl="conFgAcc1" presStyleIdx="1" presStyleCnt="3">
        <dgm:presLayoutVars>
          <dgm:bulletEnabled val="1"/>
        </dgm:presLayoutVars>
      </dgm:prSet>
      <dgm:spPr/>
    </dgm:pt>
    <dgm:pt modelId="{B6E243A0-72E1-46D7-B287-E66B7ADF18E6}" type="pres">
      <dgm:prSet presAssocID="{699124E9-69CC-4F9E-A566-8BB334A7ACC5}" presName="spaceBetweenRectangles" presStyleCnt="0"/>
      <dgm:spPr/>
    </dgm:pt>
    <dgm:pt modelId="{297FCE3A-71D7-4C4C-9687-4C0B5B705BED}" type="pres">
      <dgm:prSet presAssocID="{CE5D6208-DA2C-47C7-BFA5-C6160C96AB9D}" presName="parentLin" presStyleCnt="0"/>
      <dgm:spPr/>
    </dgm:pt>
    <dgm:pt modelId="{B7303E05-A3ED-4404-8D83-B12EA38080E5}" type="pres">
      <dgm:prSet presAssocID="{CE5D6208-DA2C-47C7-BFA5-C6160C96AB9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26AF3AD-D31A-4F48-982C-E5F27AD53D95}" type="pres">
      <dgm:prSet presAssocID="{CE5D6208-DA2C-47C7-BFA5-C6160C96AB9D}" presName="parentText" presStyleLbl="node1" presStyleIdx="2" presStyleCnt="3" custScaleX="147034" custScaleY="1779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B1E5F6-A98C-4E52-B985-14ED3F456D33}" type="pres">
      <dgm:prSet presAssocID="{CE5D6208-DA2C-47C7-BFA5-C6160C96AB9D}" presName="negativeSpace" presStyleCnt="0"/>
      <dgm:spPr/>
    </dgm:pt>
    <dgm:pt modelId="{EA728255-1446-4C93-B7A2-28ACE5B1327F}" type="pres">
      <dgm:prSet presAssocID="{CE5D6208-DA2C-47C7-BFA5-C6160C96AB9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FAA9577-6228-4880-98F7-8D181B3FAC11}" srcId="{D1EA9DD3-93AC-4059-98E6-B9BC83A76265}" destId="{3815EB75-3C7B-4F6B-95E5-EBE3B5A592C0}" srcOrd="0" destOrd="0" parTransId="{E78EF16F-44A8-4C62-94F2-C31B7929B94F}" sibTransId="{66B1963F-4B83-4D80-B62E-81D9287D76C8}"/>
    <dgm:cxn modelId="{B227444F-FEFB-4987-B32F-7C5A54EF68DD}" type="presOf" srcId="{CE5D6208-DA2C-47C7-BFA5-C6160C96AB9D}" destId="{B7303E05-A3ED-4404-8D83-B12EA38080E5}" srcOrd="0" destOrd="0" presId="urn:microsoft.com/office/officeart/2005/8/layout/list1"/>
    <dgm:cxn modelId="{9BEDEE0C-8E83-4288-B6B1-83D0F3034803}" type="presOf" srcId="{0D68E371-B628-4EFA-93D4-DA9FC605E4B9}" destId="{A4F62481-036F-4F6A-9047-85E7953765BF}" srcOrd="0" destOrd="0" presId="urn:microsoft.com/office/officeart/2005/8/layout/list1"/>
    <dgm:cxn modelId="{94F2A25A-5755-49CB-8FA1-BF60C74E1598}" type="presOf" srcId="{0D68E371-B628-4EFA-93D4-DA9FC605E4B9}" destId="{83015CB7-6B25-48AC-B4C0-8DC89EAB250E}" srcOrd="1" destOrd="0" presId="urn:microsoft.com/office/officeart/2005/8/layout/list1"/>
    <dgm:cxn modelId="{4A6448EB-05FF-47CF-9AAF-C81E2B082F97}" type="presOf" srcId="{D1EA9DD3-93AC-4059-98E6-B9BC83A76265}" destId="{5FA47AC5-2F79-4FA9-BA37-0D2C288D894A}" srcOrd="0" destOrd="0" presId="urn:microsoft.com/office/officeart/2005/8/layout/list1"/>
    <dgm:cxn modelId="{52193B67-A04F-4563-B20F-19DC00377FB3}" srcId="{D1EA9DD3-93AC-4059-98E6-B9BC83A76265}" destId="{CE5D6208-DA2C-47C7-BFA5-C6160C96AB9D}" srcOrd="2" destOrd="0" parTransId="{4AAB0322-3B03-471C-8DDB-236FDC3343BD}" sibTransId="{86B49107-429D-45D4-B31A-B0AC08FF792A}"/>
    <dgm:cxn modelId="{BF7CF0FF-CF5E-4EB6-85D9-AFF6A16C49EB}" type="presOf" srcId="{3815EB75-3C7B-4F6B-95E5-EBE3B5A592C0}" destId="{C61322E4-3B6A-4EE5-A3B4-FAB716323E19}" srcOrd="1" destOrd="0" presId="urn:microsoft.com/office/officeart/2005/8/layout/list1"/>
    <dgm:cxn modelId="{F9064C04-AC63-4199-BB86-1F4DC5B16015}" type="presOf" srcId="{CE5D6208-DA2C-47C7-BFA5-C6160C96AB9D}" destId="{526AF3AD-D31A-4F48-982C-E5F27AD53D95}" srcOrd="1" destOrd="0" presId="urn:microsoft.com/office/officeart/2005/8/layout/list1"/>
    <dgm:cxn modelId="{BFEDCACB-0FF2-4A37-81B2-DE65FEAE6DA3}" srcId="{D1EA9DD3-93AC-4059-98E6-B9BC83A76265}" destId="{0D68E371-B628-4EFA-93D4-DA9FC605E4B9}" srcOrd="1" destOrd="0" parTransId="{2414DDCE-6096-456F-88AD-EC7B5C412AC9}" sibTransId="{699124E9-69CC-4F9E-A566-8BB334A7ACC5}"/>
    <dgm:cxn modelId="{0DC97502-A6C2-4909-92F2-AADD8D8263FA}" type="presOf" srcId="{3815EB75-3C7B-4F6B-95E5-EBE3B5A592C0}" destId="{2783E8BE-AA08-42BC-9FCA-585B6314EF43}" srcOrd="0" destOrd="0" presId="urn:microsoft.com/office/officeart/2005/8/layout/list1"/>
    <dgm:cxn modelId="{1708322F-8C10-46C5-BE8A-14C81257CBBA}" type="presParOf" srcId="{5FA47AC5-2F79-4FA9-BA37-0D2C288D894A}" destId="{2DFC8A01-8985-45A6-B2EC-8629B2725DAB}" srcOrd="0" destOrd="0" presId="urn:microsoft.com/office/officeart/2005/8/layout/list1"/>
    <dgm:cxn modelId="{5F573975-1A25-4680-A00E-8DB26C056EB8}" type="presParOf" srcId="{2DFC8A01-8985-45A6-B2EC-8629B2725DAB}" destId="{2783E8BE-AA08-42BC-9FCA-585B6314EF43}" srcOrd="0" destOrd="0" presId="urn:microsoft.com/office/officeart/2005/8/layout/list1"/>
    <dgm:cxn modelId="{B12B0EB4-DEF4-41EB-A1D2-53D1AA850549}" type="presParOf" srcId="{2DFC8A01-8985-45A6-B2EC-8629B2725DAB}" destId="{C61322E4-3B6A-4EE5-A3B4-FAB716323E19}" srcOrd="1" destOrd="0" presId="urn:microsoft.com/office/officeart/2005/8/layout/list1"/>
    <dgm:cxn modelId="{FA7A3B1D-8C31-48B1-B487-6390D0DCC61A}" type="presParOf" srcId="{5FA47AC5-2F79-4FA9-BA37-0D2C288D894A}" destId="{9440E63A-4EBB-432F-91C1-1D5F93DB9A8B}" srcOrd="1" destOrd="0" presId="urn:microsoft.com/office/officeart/2005/8/layout/list1"/>
    <dgm:cxn modelId="{9A5952F2-193F-41BB-AB33-2FCF32A93229}" type="presParOf" srcId="{5FA47AC5-2F79-4FA9-BA37-0D2C288D894A}" destId="{7246C706-5153-4EE5-B9F9-BF5FF50E4B46}" srcOrd="2" destOrd="0" presId="urn:microsoft.com/office/officeart/2005/8/layout/list1"/>
    <dgm:cxn modelId="{3DDED96C-6FBF-4CFC-BFB8-00D2D5EC6242}" type="presParOf" srcId="{5FA47AC5-2F79-4FA9-BA37-0D2C288D894A}" destId="{28275DA8-FC6F-42C8-B475-237E1C73A592}" srcOrd="3" destOrd="0" presId="urn:microsoft.com/office/officeart/2005/8/layout/list1"/>
    <dgm:cxn modelId="{18B85CFF-E7DA-4757-9ACF-73E0D7D8A6CB}" type="presParOf" srcId="{5FA47AC5-2F79-4FA9-BA37-0D2C288D894A}" destId="{2068F0AD-2397-4B61-BCCA-D61947409B40}" srcOrd="4" destOrd="0" presId="urn:microsoft.com/office/officeart/2005/8/layout/list1"/>
    <dgm:cxn modelId="{AAC2169F-A387-4329-932E-527ACC19B785}" type="presParOf" srcId="{2068F0AD-2397-4B61-BCCA-D61947409B40}" destId="{A4F62481-036F-4F6A-9047-85E7953765BF}" srcOrd="0" destOrd="0" presId="urn:microsoft.com/office/officeart/2005/8/layout/list1"/>
    <dgm:cxn modelId="{A8B37A27-0858-4C44-BF62-28E0645F434F}" type="presParOf" srcId="{2068F0AD-2397-4B61-BCCA-D61947409B40}" destId="{83015CB7-6B25-48AC-B4C0-8DC89EAB250E}" srcOrd="1" destOrd="0" presId="urn:microsoft.com/office/officeart/2005/8/layout/list1"/>
    <dgm:cxn modelId="{E7EE4238-2F40-4451-A5C8-AB6547469D53}" type="presParOf" srcId="{5FA47AC5-2F79-4FA9-BA37-0D2C288D894A}" destId="{4D41F5D3-8303-420F-8477-06A4A161D83D}" srcOrd="5" destOrd="0" presId="urn:microsoft.com/office/officeart/2005/8/layout/list1"/>
    <dgm:cxn modelId="{F4BD8AF3-973E-40B0-A77C-FF07EAE82150}" type="presParOf" srcId="{5FA47AC5-2F79-4FA9-BA37-0D2C288D894A}" destId="{FCABC0DD-629A-436C-86E2-A93A0970EA97}" srcOrd="6" destOrd="0" presId="urn:microsoft.com/office/officeart/2005/8/layout/list1"/>
    <dgm:cxn modelId="{E102104C-39D9-4898-B189-8C2CE85CC830}" type="presParOf" srcId="{5FA47AC5-2F79-4FA9-BA37-0D2C288D894A}" destId="{B6E243A0-72E1-46D7-B287-E66B7ADF18E6}" srcOrd="7" destOrd="0" presId="urn:microsoft.com/office/officeart/2005/8/layout/list1"/>
    <dgm:cxn modelId="{688BB144-CB39-4BE1-A4A5-6DD781ECB3EA}" type="presParOf" srcId="{5FA47AC5-2F79-4FA9-BA37-0D2C288D894A}" destId="{297FCE3A-71D7-4C4C-9687-4C0B5B705BED}" srcOrd="8" destOrd="0" presId="urn:microsoft.com/office/officeart/2005/8/layout/list1"/>
    <dgm:cxn modelId="{C380AE07-D1E7-4564-A3B6-E4AD717D7E72}" type="presParOf" srcId="{297FCE3A-71D7-4C4C-9687-4C0B5B705BED}" destId="{B7303E05-A3ED-4404-8D83-B12EA38080E5}" srcOrd="0" destOrd="0" presId="urn:microsoft.com/office/officeart/2005/8/layout/list1"/>
    <dgm:cxn modelId="{5AB61FC3-E44D-48EC-AAE8-00360B67066C}" type="presParOf" srcId="{297FCE3A-71D7-4C4C-9687-4C0B5B705BED}" destId="{526AF3AD-D31A-4F48-982C-E5F27AD53D95}" srcOrd="1" destOrd="0" presId="urn:microsoft.com/office/officeart/2005/8/layout/list1"/>
    <dgm:cxn modelId="{CADCC746-2D67-46B4-9339-80DEDA83CF88}" type="presParOf" srcId="{5FA47AC5-2F79-4FA9-BA37-0D2C288D894A}" destId="{EBB1E5F6-A98C-4E52-B985-14ED3F456D33}" srcOrd="9" destOrd="0" presId="urn:microsoft.com/office/officeart/2005/8/layout/list1"/>
    <dgm:cxn modelId="{3F228527-03BE-4B6D-B824-95DDA4A05341}" type="presParOf" srcId="{5FA47AC5-2F79-4FA9-BA37-0D2C288D894A}" destId="{EA728255-1446-4C93-B7A2-28ACE5B1327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1EA9DD3-93AC-4059-98E6-B9BC83A76265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815EB75-3C7B-4F6B-95E5-EBE3B5A592C0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100" b="1" dirty="0" smtClean="0"/>
            <a:t>обучение навыкам и умению по самоконтролю </a:t>
          </a:r>
          <a:r>
            <a:rPr lang="ru-RU" sz="2100" b="1" dirty="0" smtClean="0"/>
            <a:t>состояния </a:t>
          </a:r>
          <a:r>
            <a:rPr lang="ru-RU" sz="2100" b="1" dirty="0" smtClean="0"/>
            <a:t>здоровья, анализу причин и факторов, влияющих на индивидуальное здоровье;</a:t>
          </a:r>
          <a:endParaRPr lang="ru-RU" sz="2100" dirty="0"/>
        </a:p>
      </dgm:t>
    </dgm:pt>
    <dgm:pt modelId="{E78EF16F-44A8-4C62-94F2-C31B7929B94F}" type="parTrans" cxnId="{DFAA9577-6228-4880-98F7-8D181B3FAC11}">
      <dgm:prSet/>
      <dgm:spPr/>
      <dgm:t>
        <a:bodyPr/>
        <a:lstStyle/>
        <a:p>
          <a:endParaRPr lang="ru-RU" sz="1900"/>
        </a:p>
      </dgm:t>
    </dgm:pt>
    <dgm:pt modelId="{66B1963F-4B83-4D80-B62E-81D9287D76C8}" type="sibTrans" cxnId="{DFAA9577-6228-4880-98F7-8D181B3FAC11}">
      <dgm:prSet/>
      <dgm:spPr/>
      <dgm:t>
        <a:bodyPr/>
        <a:lstStyle/>
        <a:p>
          <a:endParaRPr lang="ru-RU" sz="1900"/>
        </a:p>
      </dgm:t>
    </dgm:pt>
    <dgm:pt modelId="{0D68E371-B628-4EFA-93D4-DA9FC605E4B9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100" b="1" dirty="0" smtClean="0"/>
            <a:t>обучение выбору цели, составлению плана индивидуальных действий по оздоровлению и контролю </a:t>
          </a:r>
          <a:r>
            <a:rPr lang="ru-RU" sz="2100" b="1" dirty="0" smtClean="0"/>
            <a:t>их исполнения;</a:t>
          </a:r>
          <a:endParaRPr lang="ru-RU" sz="2100" dirty="0"/>
        </a:p>
      </dgm:t>
    </dgm:pt>
    <dgm:pt modelId="{2414DDCE-6096-456F-88AD-EC7B5C412AC9}" type="parTrans" cxnId="{BFEDCACB-0FF2-4A37-81B2-DE65FEAE6DA3}">
      <dgm:prSet/>
      <dgm:spPr/>
      <dgm:t>
        <a:bodyPr/>
        <a:lstStyle/>
        <a:p>
          <a:endParaRPr lang="ru-RU" sz="1900"/>
        </a:p>
      </dgm:t>
    </dgm:pt>
    <dgm:pt modelId="{699124E9-69CC-4F9E-A566-8BB334A7ACC5}" type="sibTrans" cxnId="{BFEDCACB-0FF2-4A37-81B2-DE65FEAE6DA3}">
      <dgm:prSet/>
      <dgm:spPr/>
      <dgm:t>
        <a:bodyPr/>
        <a:lstStyle/>
        <a:p>
          <a:endParaRPr lang="ru-RU" sz="1900"/>
        </a:p>
      </dgm:t>
    </dgm:pt>
    <dgm:pt modelId="{CE5D6208-DA2C-47C7-BFA5-C6160C96AB9D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100" b="1" dirty="0" smtClean="0"/>
            <a:t>обучение практическим навыкам по оказанию первой доврачебной помощи в случаях обострений, кризов и острых эпизодов болезни;</a:t>
          </a:r>
          <a:endParaRPr lang="ru-RU" sz="2100" dirty="0"/>
        </a:p>
      </dgm:t>
    </dgm:pt>
    <dgm:pt modelId="{4AAB0322-3B03-471C-8DDB-236FDC3343BD}" type="parTrans" cxnId="{52193B67-A04F-4563-B20F-19DC00377FB3}">
      <dgm:prSet/>
      <dgm:spPr/>
      <dgm:t>
        <a:bodyPr/>
        <a:lstStyle/>
        <a:p>
          <a:endParaRPr lang="ru-RU" sz="1900"/>
        </a:p>
      </dgm:t>
    </dgm:pt>
    <dgm:pt modelId="{86B49107-429D-45D4-B31A-B0AC08FF792A}" type="sibTrans" cxnId="{52193B67-A04F-4563-B20F-19DC00377FB3}">
      <dgm:prSet/>
      <dgm:spPr/>
      <dgm:t>
        <a:bodyPr/>
        <a:lstStyle/>
        <a:p>
          <a:endParaRPr lang="ru-RU" sz="1900"/>
        </a:p>
      </dgm:t>
    </dgm:pt>
    <dgm:pt modelId="{AA1DA066-5FB0-415D-905B-BB1BE1EAA682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100" b="1" dirty="0" smtClean="0"/>
            <a:t>формирование навыков и умений по снижению неблагоприятного влияния на здоровье поведенческих факторов риска.</a:t>
          </a:r>
          <a:endParaRPr lang="ru-RU" sz="2100" b="1" dirty="0"/>
        </a:p>
      </dgm:t>
    </dgm:pt>
    <dgm:pt modelId="{060AA1E9-7C3C-4D44-81F2-8FA1467E2374}" type="parTrans" cxnId="{A8F2AA6B-1710-4377-A383-2075915494A9}">
      <dgm:prSet/>
      <dgm:spPr/>
      <dgm:t>
        <a:bodyPr/>
        <a:lstStyle/>
        <a:p>
          <a:endParaRPr lang="ru-RU" sz="1900"/>
        </a:p>
      </dgm:t>
    </dgm:pt>
    <dgm:pt modelId="{77CFE5C8-0BD9-451F-93EA-97CE28464C34}" type="sibTrans" cxnId="{A8F2AA6B-1710-4377-A383-2075915494A9}">
      <dgm:prSet/>
      <dgm:spPr/>
      <dgm:t>
        <a:bodyPr/>
        <a:lstStyle/>
        <a:p>
          <a:endParaRPr lang="ru-RU" sz="1900"/>
        </a:p>
      </dgm:t>
    </dgm:pt>
    <dgm:pt modelId="{5FA47AC5-2F79-4FA9-BA37-0D2C288D894A}" type="pres">
      <dgm:prSet presAssocID="{D1EA9DD3-93AC-4059-98E6-B9BC83A7626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FC8A01-8985-45A6-B2EC-8629B2725DAB}" type="pres">
      <dgm:prSet presAssocID="{3815EB75-3C7B-4F6B-95E5-EBE3B5A592C0}" presName="parentLin" presStyleCnt="0"/>
      <dgm:spPr/>
    </dgm:pt>
    <dgm:pt modelId="{2783E8BE-AA08-42BC-9FCA-585B6314EF43}" type="pres">
      <dgm:prSet presAssocID="{3815EB75-3C7B-4F6B-95E5-EBE3B5A592C0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C61322E4-3B6A-4EE5-A3B4-FAB716323E19}" type="pres">
      <dgm:prSet presAssocID="{3815EB75-3C7B-4F6B-95E5-EBE3B5A592C0}" presName="parentText" presStyleLbl="node1" presStyleIdx="0" presStyleCnt="4" custScaleX="138627" custScaleY="2073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40E63A-4EBB-432F-91C1-1D5F93DB9A8B}" type="pres">
      <dgm:prSet presAssocID="{3815EB75-3C7B-4F6B-95E5-EBE3B5A592C0}" presName="negativeSpace" presStyleCnt="0"/>
      <dgm:spPr/>
    </dgm:pt>
    <dgm:pt modelId="{7246C706-5153-4EE5-B9F9-BF5FF50E4B46}" type="pres">
      <dgm:prSet presAssocID="{3815EB75-3C7B-4F6B-95E5-EBE3B5A592C0}" presName="childText" presStyleLbl="conFgAcc1" presStyleIdx="0" presStyleCnt="4">
        <dgm:presLayoutVars>
          <dgm:bulletEnabled val="1"/>
        </dgm:presLayoutVars>
      </dgm:prSet>
      <dgm:spPr/>
    </dgm:pt>
    <dgm:pt modelId="{28275DA8-FC6F-42C8-B475-237E1C73A592}" type="pres">
      <dgm:prSet presAssocID="{66B1963F-4B83-4D80-B62E-81D9287D76C8}" presName="spaceBetweenRectangles" presStyleCnt="0"/>
      <dgm:spPr/>
    </dgm:pt>
    <dgm:pt modelId="{2068F0AD-2397-4B61-BCCA-D61947409B40}" type="pres">
      <dgm:prSet presAssocID="{0D68E371-B628-4EFA-93D4-DA9FC605E4B9}" presName="parentLin" presStyleCnt="0"/>
      <dgm:spPr/>
    </dgm:pt>
    <dgm:pt modelId="{A4F62481-036F-4F6A-9047-85E7953765BF}" type="pres">
      <dgm:prSet presAssocID="{0D68E371-B628-4EFA-93D4-DA9FC605E4B9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83015CB7-6B25-48AC-B4C0-8DC89EAB250E}" type="pres">
      <dgm:prSet presAssocID="{0D68E371-B628-4EFA-93D4-DA9FC605E4B9}" presName="parentText" presStyleLbl="node1" presStyleIdx="1" presStyleCnt="4" custScaleX="136024" custScaleY="161724" custLinFactNeighborX="31874" custLinFactNeighborY="30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41F5D3-8303-420F-8477-06A4A161D83D}" type="pres">
      <dgm:prSet presAssocID="{0D68E371-B628-4EFA-93D4-DA9FC605E4B9}" presName="negativeSpace" presStyleCnt="0"/>
      <dgm:spPr/>
    </dgm:pt>
    <dgm:pt modelId="{FCABC0DD-629A-436C-86E2-A93A0970EA97}" type="pres">
      <dgm:prSet presAssocID="{0D68E371-B628-4EFA-93D4-DA9FC605E4B9}" presName="childText" presStyleLbl="conFgAcc1" presStyleIdx="1" presStyleCnt="4">
        <dgm:presLayoutVars>
          <dgm:bulletEnabled val="1"/>
        </dgm:presLayoutVars>
      </dgm:prSet>
      <dgm:spPr/>
    </dgm:pt>
    <dgm:pt modelId="{B6E243A0-72E1-46D7-B287-E66B7ADF18E6}" type="pres">
      <dgm:prSet presAssocID="{699124E9-69CC-4F9E-A566-8BB334A7ACC5}" presName="spaceBetweenRectangles" presStyleCnt="0"/>
      <dgm:spPr/>
    </dgm:pt>
    <dgm:pt modelId="{297FCE3A-71D7-4C4C-9687-4C0B5B705BED}" type="pres">
      <dgm:prSet presAssocID="{CE5D6208-DA2C-47C7-BFA5-C6160C96AB9D}" presName="parentLin" presStyleCnt="0"/>
      <dgm:spPr/>
    </dgm:pt>
    <dgm:pt modelId="{B7303E05-A3ED-4404-8D83-B12EA38080E5}" type="pres">
      <dgm:prSet presAssocID="{CE5D6208-DA2C-47C7-BFA5-C6160C96AB9D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526AF3AD-D31A-4F48-982C-E5F27AD53D95}" type="pres">
      <dgm:prSet presAssocID="{CE5D6208-DA2C-47C7-BFA5-C6160C96AB9D}" presName="parentText" presStyleLbl="node1" presStyleIdx="2" presStyleCnt="4" custScaleX="135215" custScaleY="19550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B1E5F6-A98C-4E52-B985-14ED3F456D33}" type="pres">
      <dgm:prSet presAssocID="{CE5D6208-DA2C-47C7-BFA5-C6160C96AB9D}" presName="negativeSpace" presStyleCnt="0"/>
      <dgm:spPr/>
    </dgm:pt>
    <dgm:pt modelId="{EA728255-1446-4C93-B7A2-28ACE5B1327F}" type="pres">
      <dgm:prSet presAssocID="{CE5D6208-DA2C-47C7-BFA5-C6160C96AB9D}" presName="childText" presStyleLbl="conFgAcc1" presStyleIdx="2" presStyleCnt="4">
        <dgm:presLayoutVars>
          <dgm:bulletEnabled val="1"/>
        </dgm:presLayoutVars>
      </dgm:prSet>
      <dgm:spPr/>
    </dgm:pt>
    <dgm:pt modelId="{0E25D72B-EA9D-489F-B1C4-3A59F2137FBE}" type="pres">
      <dgm:prSet presAssocID="{86B49107-429D-45D4-B31A-B0AC08FF792A}" presName="spaceBetweenRectangles" presStyleCnt="0"/>
      <dgm:spPr/>
    </dgm:pt>
    <dgm:pt modelId="{EE6AE6B8-6C70-4284-AAE0-7F70C909D2F5}" type="pres">
      <dgm:prSet presAssocID="{AA1DA066-5FB0-415D-905B-BB1BE1EAA682}" presName="parentLin" presStyleCnt="0"/>
      <dgm:spPr/>
    </dgm:pt>
    <dgm:pt modelId="{D0AA4B4C-3B96-4343-A969-EA2E68532CAA}" type="pres">
      <dgm:prSet presAssocID="{AA1DA066-5FB0-415D-905B-BB1BE1EAA682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2D36832D-3C46-4E25-AC9C-B4671964AD75}" type="pres">
      <dgm:prSet presAssocID="{AA1DA066-5FB0-415D-905B-BB1BE1EAA682}" presName="parentText" presStyleLbl="node1" presStyleIdx="3" presStyleCnt="4" custScaleX="138627" custScaleY="1881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2B3C20-0D5A-4AA2-963D-4F638BD4583D}" type="pres">
      <dgm:prSet presAssocID="{AA1DA066-5FB0-415D-905B-BB1BE1EAA682}" presName="negativeSpace" presStyleCnt="0"/>
      <dgm:spPr/>
    </dgm:pt>
    <dgm:pt modelId="{7B8F3005-CA55-4644-BFE2-4D0382EAB17C}" type="pres">
      <dgm:prSet presAssocID="{AA1DA066-5FB0-415D-905B-BB1BE1EAA682}" presName="childText" presStyleLbl="conFgAcc1" presStyleIdx="3" presStyleCnt="4" custLinFactNeighborX="10437" custLinFactNeighborY="53270">
        <dgm:presLayoutVars>
          <dgm:bulletEnabled val="1"/>
        </dgm:presLayoutVars>
      </dgm:prSet>
      <dgm:spPr/>
    </dgm:pt>
  </dgm:ptLst>
  <dgm:cxnLst>
    <dgm:cxn modelId="{DFAA9577-6228-4880-98F7-8D181B3FAC11}" srcId="{D1EA9DD3-93AC-4059-98E6-B9BC83A76265}" destId="{3815EB75-3C7B-4F6B-95E5-EBE3B5A592C0}" srcOrd="0" destOrd="0" parTransId="{E78EF16F-44A8-4C62-94F2-C31B7929B94F}" sibTransId="{66B1963F-4B83-4D80-B62E-81D9287D76C8}"/>
    <dgm:cxn modelId="{9BBE6482-2F98-4117-8399-EF79DE87B6B7}" type="presOf" srcId="{3815EB75-3C7B-4F6B-95E5-EBE3B5A592C0}" destId="{C61322E4-3B6A-4EE5-A3B4-FAB716323E19}" srcOrd="1" destOrd="0" presId="urn:microsoft.com/office/officeart/2005/8/layout/list1"/>
    <dgm:cxn modelId="{DAA0F1DC-555D-4E57-BF3D-5252D34D0542}" type="presOf" srcId="{3815EB75-3C7B-4F6B-95E5-EBE3B5A592C0}" destId="{2783E8BE-AA08-42BC-9FCA-585B6314EF43}" srcOrd="0" destOrd="0" presId="urn:microsoft.com/office/officeart/2005/8/layout/list1"/>
    <dgm:cxn modelId="{1218F6A5-2DBD-4504-BBB2-C4A5D33B251C}" type="presOf" srcId="{CE5D6208-DA2C-47C7-BFA5-C6160C96AB9D}" destId="{526AF3AD-D31A-4F48-982C-E5F27AD53D95}" srcOrd="1" destOrd="0" presId="urn:microsoft.com/office/officeart/2005/8/layout/list1"/>
    <dgm:cxn modelId="{F7F2E96F-BB35-42CA-85BC-E3BCED0249F5}" type="presOf" srcId="{AA1DA066-5FB0-415D-905B-BB1BE1EAA682}" destId="{2D36832D-3C46-4E25-AC9C-B4671964AD75}" srcOrd="1" destOrd="0" presId="urn:microsoft.com/office/officeart/2005/8/layout/list1"/>
    <dgm:cxn modelId="{84E95BF1-AC33-45CE-9B2B-08993C55B900}" type="presOf" srcId="{0D68E371-B628-4EFA-93D4-DA9FC605E4B9}" destId="{83015CB7-6B25-48AC-B4C0-8DC89EAB250E}" srcOrd="1" destOrd="0" presId="urn:microsoft.com/office/officeart/2005/8/layout/list1"/>
    <dgm:cxn modelId="{7D419BD3-1329-4EE0-8925-17660666F88F}" type="presOf" srcId="{D1EA9DD3-93AC-4059-98E6-B9BC83A76265}" destId="{5FA47AC5-2F79-4FA9-BA37-0D2C288D894A}" srcOrd="0" destOrd="0" presId="urn:microsoft.com/office/officeart/2005/8/layout/list1"/>
    <dgm:cxn modelId="{898B2C0B-59F9-44D9-ACC2-2A2B1780EE7F}" type="presOf" srcId="{0D68E371-B628-4EFA-93D4-DA9FC605E4B9}" destId="{A4F62481-036F-4F6A-9047-85E7953765BF}" srcOrd="0" destOrd="0" presId="urn:microsoft.com/office/officeart/2005/8/layout/list1"/>
    <dgm:cxn modelId="{52193B67-A04F-4563-B20F-19DC00377FB3}" srcId="{D1EA9DD3-93AC-4059-98E6-B9BC83A76265}" destId="{CE5D6208-DA2C-47C7-BFA5-C6160C96AB9D}" srcOrd="2" destOrd="0" parTransId="{4AAB0322-3B03-471C-8DDB-236FDC3343BD}" sibTransId="{86B49107-429D-45D4-B31A-B0AC08FF792A}"/>
    <dgm:cxn modelId="{49DF6DF5-6C6A-4B25-A693-56114A3D187D}" type="presOf" srcId="{AA1DA066-5FB0-415D-905B-BB1BE1EAA682}" destId="{D0AA4B4C-3B96-4343-A969-EA2E68532CAA}" srcOrd="0" destOrd="0" presId="urn:microsoft.com/office/officeart/2005/8/layout/list1"/>
    <dgm:cxn modelId="{BFEDCACB-0FF2-4A37-81B2-DE65FEAE6DA3}" srcId="{D1EA9DD3-93AC-4059-98E6-B9BC83A76265}" destId="{0D68E371-B628-4EFA-93D4-DA9FC605E4B9}" srcOrd="1" destOrd="0" parTransId="{2414DDCE-6096-456F-88AD-EC7B5C412AC9}" sibTransId="{699124E9-69CC-4F9E-A566-8BB334A7ACC5}"/>
    <dgm:cxn modelId="{A8F2AA6B-1710-4377-A383-2075915494A9}" srcId="{D1EA9DD3-93AC-4059-98E6-B9BC83A76265}" destId="{AA1DA066-5FB0-415D-905B-BB1BE1EAA682}" srcOrd="3" destOrd="0" parTransId="{060AA1E9-7C3C-4D44-81F2-8FA1467E2374}" sibTransId="{77CFE5C8-0BD9-451F-93EA-97CE28464C34}"/>
    <dgm:cxn modelId="{B6441FA4-3327-4E4B-856C-3634EC20C6CE}" type="presOf" srcId="{CE5D6208-DA2C-47C7-BFA5-C6160C96AB9D}" destId="{B7303E05-A3ED-4404-8D83-B12EA38080E5}" srcOrd="0" destOrd="0" presId="urn:microsoft.com/office/officeart/2005/8/layout/list1"/>
    <dgm:cxn modelId="{A7F4FDC3-C1DE-4D75-B7C9-C44586264C6D}" type="presParOf" srcId="{5FA47AC5-2F79-4FA9-BA37-0D2C288D894A}" destId="{2DFC8A01-8985-45A6-B2EC-8629B2725DAB}" srcOrd="0" destOrd="0" presId="urn:microsoft.com/office/officeart/2005/8/layout/list1"/>
    <dgm:cxn modelId="{644AE968-C364-493E-9586-B47788FAE5C9}" type="presParOf" srcId="{2DFC8A01-8985-45A6-B2EC-8629B2725DAB}" destId="{2783E8BE-AA08-42BC-9FCA-585B6314EF43}" srcOrd="0" destOrd="0" presId="urn:microsoft.com/office/officeart/2005/8/layout/list1"/>
    <dgm:cxn modelId="{D81CB756-7EE6-46FC-9DBE-2DAAD7FDD53D}" type="presParOf" srcId="{2DFC8A01-8985-45A6-B2EC-8629B2725DAB}" destId="{C61322E4-3B6A-4EE5-A3B4-FAB716323E19}" srcOrd="1" destOrd="0" presId="urn:microsoft.com/office/officeart/2005/8/layout/list1"/>
    <dgm:cxn modelId="{01FF790F-9E71-46ED-B657-B76518C558ED}" type="presParOf" srcId="{5FA47AC5-2F79-4FA9-BA37-0D2C288D894A}" destId="{9440E63A-4EBB-432F-91C1-1D5F93DB9A8B}" srcOrd="1" destOrd="0" presId="urn:microsoft.com/office/officeart/2005/8/layout/list1"/>
    <dgm:cxn modelId="{D53DF62E-359C-4E4F-953B-172E19247245}" type="presParOf" srcId="{5FA47AC5-2F79-4FA9-BA37-0D2C288D894A}" destId="{7246C706-5153-4EE5-B9F9-BF5FF50E4B46}" srcOrd="2" destOrd="0" presId="urn:microsoft.com/office/officeart/2005/8/layout/list1"/>
    <dgm:cxn modelId="{BC59150B-16FB-475F-9016-56F2B326E64D}" type="presParOf" srcId="{5FA47AC5-2F79-4FA9-BA37-0D2C288D894A}" destId="{28275DA8-FC6F-42C8-B475-237E1C73A592}" srcOrd="3" destOrd="0" presId="urn:microsoft.com/office/officeart/2005/8/layout/list1"/>
    <dgm:cxn modelId="{08AB5F33-F58F-4DB9-93A4-D6CFA8252853}" type="presParOf" srcId="{5FA47AC5-2F79-4FA9-BA37-0D2C288D894A}" destId="{2068F0AD-2397-4B61-BCCA-D61947409B40}" srcOrd="4" destOrd="0" presId="urn:microsoft.com/office/officeart/2005/8/layout/list1"/>
    <dgm:cxn modelId="{290F9EF1-1D21-48DC-8BEC-63150D674951}" type="presParOf" srcId="{2068F0AD-2397-4B61-BCCA-D61947409B40}" destId="{A4F62481-036F-4F6A-9047-85E7953765BF}" srcOrd="0" destOrd="0" presId="urn:microsoft.com/office/officeart/2005/8/layout/list1"/>
    <dgm:cxn modelId="{6AE13EF8-FC8A-4B15-AFB7-290967811C2E}" type="presParOf" srcId="{2068F0AD-2397-4B61-BCCA-D61947409B40}" destId="{83015CB7-6B25-48AC-B4C0-8DC89EAB250E}" srcOrd="1" destOrd="0" presId="urn:microsoft.com/office/officeart/2005/8/layout/list1"/>
    <dgm:cxn modelId="{7C95CAAC-96A2-450F-A536-7814C9B59F5B}" type="presParOf" srcId="{5FA47AC5-2F79-4FA9-BA37-0D2C288D894A}" destId="{4D41F5D3-8303-420F-8477-06A4A161D83D}" srcOrd="5" destOrd="0" presId="urn:microsoft.com/office/officeart/2005/8/layout/list1"/>
    <dgm:cxn modelId="{3541F5D4-0CE3-4451-B526-8DCF589A3050}" type="presParOf" srcId="{5FA47AC5-2F79-4FA9-BA37-0D2C288D894A}" destId="{FCABC0DD-629A-436C-86E2-A93A0970EA97}" srcOrd="6" destOrd="0" presId="urn:microsoft.com/office/officeart/2005/8/layout/list1"/>
    <dgm:cxn modelId="{1173D776-CB52-463F-A904-065C57625D78}" type="presParOf" srcId="{5FA47AC5-2F79-4FA9-BA37-0D2C288D894A}" destId="{B6E243A0-72E1-46D7-B287-E66B7ADF18E6}" srcOrd="7" destOrd="0" presId="urn:microsoft.com/office/officeart/2005/8/layout/list1"/>
    <dgm:cxn modelId="{FB51CF3E-53F8-4ACB-853F-94A0D4C8E749}" type="presParOf" srcId="{5FA47AC5-2F79-4FA9-BA37-0D2C288D894A}" destId="{297FCE3A-71D7-4C4C-9687-4C0B5B705BED}" srcOrd="8" destOrd="0" presId="urn:microsoft.com/office/officeart/2005/8/layout/list1"/>
    <dgm:cxn modelId="{BE687840-FF40-4A98-A148-E1A24F9BAFC8}" type="presParOf" srcId="{297FCE3A-71D7-4C4C-9687-4C0B5B705BED}" destId="{B7303E05-A3ED-4404-8D83-B12EA38080E5}" srcOrd="0" destOrd="0" presId="urn:microsoft.com/office/officeart/2005/8/layout/list1"/>
    <dgm:cxn modelId="{69096CC4-D337-44F5-B3B4-EFBA0007461D}" type="presParOf" srcId="{297FCE3A-71D7-4C4C-9687-4C0B5B705BED}" destId="{526AF3AD-D31A-4F48-982C-E5F27AD53D95}" srcOrd="1" destOrd="0" presId="urn:microsoft.com/office/officeart/2005/8/layout/list1"/>
    <dgm:cxn modelId="{78C2EF9F-E43B-4D79-913D-872F3083EA30}" type="presParOf" srcId="{5FA47AC5-2F79-4FA9-BA37-0D2C288D894A}" destId="{EBB1E5F6-A98C-4E52-B985-14ED3F456D33}" srcOrd="9" destOrd="0" presId="urn:microsoft.com/office/officeart/2005/8/layout/list1"/>
    <dgm:cxn modelId="{A4D7DBDF-11E0-47B0-B938-D7CDE123F17A}" type="presParOf" srcId="{5FA47AC5-2F79-4FA9-BA37-0D2C288D894A}" destId="{EA728255-1446-4C93-B7A2-28ACE5B1327F}" srcOrd="10" destOrd="0" presId="urn:microsoft.com/office/officeart/2005/8/layout/list1"/>
    <dgm:cxn modelId="{9C9F52A1-4BF3-4E08-A49D-C89C47784C11}" type="presParOf" srcId="{5FA47AC5-2F79-4FA9-BA37-0D2C288D894A}" destId="{0E25D72B-EA9D-489F-B1C4-3A59F2137FBE}" srcOrd="11" destOrd="0" presId="urn:microsoft.com/office/officeart/2005/8/layout/list1"/>
    <dgm:cxn modelId="{46AD9BB3-92AF-4677-BC8C-8B539A5F96F0}" type="presParOf" srcId="{5FA47AC5-2F79-4FA9-BA37-0D2C288D894A}" destId="{EE6AE6B8-6C70-4284-AAE0-7F70C909D2F5}" srcOrd="12" destOrd="0" presId="urn:microsoft.com/office/officeart/2005/8/layout/list1"/>
    <dgm:cxn modelId="{5D057916-B52F-4AD7-BDF9-FC0728E7E640}" type="presParOf" srcId="{EE6AE6B8-6C70-4284-AAE0-7F70C909D2F5}" destId="{D0AA4B4C-3B96-4343-A969-EA2E68532CAA}" srcOrd="0" destOrd="0" presId="urn:microsoft.com/office/officeart/2005/8/layout/list1"/>
    <dgm:cxn modelId="{28B0A054-CB8D-4524-B00B-8275E14FEA3F}" type="presParOf" srcId="{EE6AE6B8-6C70-4284-AAE0-7F70C909D2F5}" destId="{2D36832D-3C46-4E25-AC9C-B4671964AD75}" srcOrd="1" destOrd="0" presId="urn:microsoft.com/office/officeart/2005/8/layout/list1"/>
    <dgm:cxn modelId="{C613BECA-90E8-4C3C-B694-A279EFC490CF}" type="presParOf" srcId="{5FA47AC5-2F79-4FA9-BA37-0D2C288D894A}" destId="{682B3C20-0D5A-4AA2-963D-4F638BD4583D}" srcOrd="13" destOrd="0" presId="urn:microsoft.com/office/officeart/2005/8/layout/list1"/>
    <dgm:cxn modelId="{0AC0D733-AEF1-40A5-8BDD-A09652A7FDED}" type="presParOf" srcId="{5FA47AC5-2F79-4FA9-BA37-0D2C288D894A}" destId="{7B8F3005-CA55-4644-BFE2-4D0382EAB17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A8FDB88-7057-4EA0-A838-8733650970BF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6BDEA83-8A42-4F36-B62D-ABDEEE16241B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900" b="1" i="0" dirty="0" smtClean="0">
              <a:solidFill>
                <a:schemeClr val="tx1"/>
              </a:solidFill>
            </a:rPr>
            <a:t>Каждое занятие начинается с повторения материала, его излагают сами пациенты, отвечая на вопросы медицинской сестры.</a:t>
          </a:r>
          <a:endParaRPr lang="ru-RU" sz="1900" b="1" i="0" dirty="0">
            <a:solidFill>
              <a:schemeClr val="tx1"/>
            </a:solidFill>
          </a:endParaRPr>
        </a:p>
      </dgm:t>
    </dgm:pt>
    <dgm:pt modelId="{3B4EAF20-9745-4617-999E-C56D09344FF5}" type="parTrans" cxnId="{055140D8-5B8C-4894-AE40-8616D438CEC5}">
      <dgm:prSet/>
      <dgm:spPr/>
      <dgm:t>
        <a:bodyPr/>
        <a:lstStyle/>
        <a:p>
          <a:endParaRPr lang="ru-RU" sz="1600" b="1" i="0">
            <a:solidFill>
              <a:schemeClr val="tx1"/>
            </a:solidFill>
          </a:endParaRPr>
        </a:p>
      </dgm:t>
    </dgm:pt>
    <dgm:pt modelId="{BCFBF400-8C1B-4B7A-8588-C2E6F881BA98}" type="sibTrans" cxnId="{055140D8-5B8C-4894-AE40-8616D438CEC5}">
      <dgm:prSet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sz="1600" b="1" i="0">
            <a:solidFill>
              <a:schemeClr val="tx1"/>
            </a:solidFill>
          </a:endParaRPr>
        </a:p>
      </dgm:t>
    </dgm:pt>
    <dgm:pt modelId="{FB8D1406-54F9-46C2-85B7-EB6276007C1B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900" b="1" i="0" dirty="0" smtClean="0">
              <a:solidFill>
                <a:schemeClr val="tx1"/>
              </a:solidFill>
            </a:rPr>
            <a:t>Медицинская сестра поясняет пациенту, почему ответ </a:t>
          </a:r>
          <a:r>
            <a:rPr lang="ru-RU" sz="1900" b="1" i="0" dirty="0" smtClean="0">
              <a:solidFill>
                <a:schemeClr val="tx1"/>
              </a:solidFill>
            </a:rPr>
            <a:t>верен </a:t>
          </a:r>
          <a:r>
            <a:rPr lang="ru-RU" sz="1900" b="1" i="0" dirty="0" smtClean="0">
              <a:solidFill>
                <a:schemeClr val="tx1"/>
              </a:solidFill>
            </a:rPr>
            <a:t>или </a:t>
          </a:r>
          <a:r>
            <a:rPr lang="ru-RU" sz="1900" b="1" i="0" dirty="0" smtClean="0">
              <a:solidFill>
                <a:schemeClr val="tx1"/>
              </a:solidFill>
            </a:rPr>
            <a:t>не верен, </a:t>
          </a:r>
          <a:r>
            <a:rPr lang="ru-RU" sz="1900" b="1" i="0" dirty="0" smtClean="0">
              <a:solidFill>
                <a:schemeClr val="tx1"/>
              </a:solidFill>
            </a:rPr>
            <a:t>непременно включает элементы похвалы и одобрения. </a:t>
          </a:r>
          <a:endParaRPr lang="ru-RU" sz="1900" b="1" i="0" dirty="0">
            <a:solidFill>
              <a:schemeClr val="tx1"/>
            </a:solidFill>
          </a:endParaRPr>
        </a:p>
      </dgm:t>
    </dgm:pt>
    <dgm:pt modelId="{A4898249-1399-4A15-8458-2667608B9C22}" type="parTrans" cxnId="{BA90AE01-3D63-428E-A065-223662161769}">
      <dgm:prSet/>
      <dgm:spPr/>
      <dgm:t>
        <a:bodyPr/>
        <a:lstStyle/>
        <a:p>
          <a:endParaRPr lang="ru-RU" sz="1600" b="1" i="0">
            <a:solidFill>
              <a:schemeClr val="tx1"/>
            </a:solidFill>
          </a:endParaRPr>
        </a:p>
      </dgm:t>
    </dgm:pt>
    <dgm:pt modelId="{FA2606C9-7C1E-4AAC-9A3E-FCA4FBA9065B}" type="sibTrans" cxnId="{BA90AE01-3D63-428E-A065-223662161769}">
      <dgm:prSet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sz="1600" b="1" i="0">
            <a:solidFill>
              <a:schemeClr val="tx1"/>
            </a:solidFill>
          </a:endParaRPr>
        </a:p>
      </dgm:t>
    </dgm:pt>
    <dgm:pt modelId="{F127F1AB-30ED-4426-9425-24C1AF9FE184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900" b="1" i="0" dirty="0" smtClean="0">
              <a:solidFill>
                <a:schemeClr val="tx1"/>
              </a:solidFill>
            </a:rPr>
            <a:t>Закрепляет приобретенные практические умения.</a:t>
          </a:r>
          <a:endParaRPr lang="ru-RU" sz="1900" b="1" i="0" dirty="0">
            <a:solidFill>
              <a:schemeClr val="tx1"/>
            </a:solidFill>
          </a:endParaRPr>
        </a:p>
      </dgm:t>
    </dgm:pt>
    <dgm:pt modelId="{87B05E76-D43D-4B6D-81BC-39DF89EB8A30}" type="parTrans" cxnId="{3940C43A-38C9-4B25-A129-6588A166DAC1}">
      <dgm:prSet/>
      <dgm:spPr/>
      <dgm:t>
        <a:bodyPr/>
        <a:lstStyle/>
        <a:p>
          <a:endParaRPr lang="ru-RU" sz="1600" b="1" i="0">
            <a:solidFill>
              <a:schemeClr val="tx1"/>
            </a:solidFill>
          </a:endParaRPr>
        </a:p>
      </dgm:t>
    </dgm:pt>
    <dgm:pt modelId="{94C8A0A8-3E0E-43A0-8BE2-D0C4ECA237B8}" type="sibTrans" cxnId="{3940C43A-38C9-4B25-A129-6588A166DAC1}">
      <dgm:prSet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sz="1600" b="1" i="0">
            <a:solidFill>
              <a:schemeClr val="tx1"/>
            </a:solidFill>
          </a:endParaRPr>
        </a:p>
      </dgm:t>
    </dgm:pt>
    <dgm:pt modelId="{812B8A25-2E70-4E92-B5CF-F954869AD8A3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900" b="1" i="0" dirty="0" smtClean="0">
              <a:solidFill>
                <a:schemeClr val="tx1"/>
              </a:solidFill>
            </a:rPr>
            <a:t>При подведении итогов занятия медицинская сестра подчеркивает главное, обязательно отмечает успехи пациентов. </a:t>
          </a:r>
          <a:endParaRPr lang="ru-RU" sz="1900" b="1" i="0" dirty="0">
            <a:solidFill>
              <a:schemeClr val="tx1"/>
            </a:solidFill>
          </a:endParaRPr>
        </a:p>
      </dgm:t>
    </dgm:pt>
    <dgm:pt modelId="{3B9991F5-5DE2-477A-9C75-87A91CB06487}" type="parTrans" cxnId="{8748E9D1-F25C-4169-A6F8-796CC7F84887}">
      <dgm:prSet/>
      <dgm:spPr/>
      <dgm:t>
        <a:bodyPr/>
        <a:lstStyle/>
        <a:p>
          <a:endParaRPr lang="ru-RU" b="1" i="0">
            <a:solidFill>
              <a:schemeClr val="tx1"/>
            </a:solidFill>
          </a:endParaRPr>
        </a:p>
      </dgm:t>
    </dgm:pt>
    <dgm:pt modelId="{0A9E5996-B029-4DD2-A6A0-C536E3BED59D}" type="sibTrans" cxnId="{8748E9D1-F25C-4169-A6F8-796CC7F84887}">
      <dgm:prSet/>
      <dgm:spPr/>
      <dgm:t>
        <a:bodyPr/>
        <a:lstStyle/>
        <a:p>
          <a:endParaRPr lang="ru-RU" b="1" i="0">
            <a:solidFill>
              <a:schemeClr val="tx1"/>
            </a:solidFill>
          </a:endParaRPr>
        </a:p>
      </dgm:t>
    </dgm:pt>
    <dgm:pt modelId="{4C4F2894-F5EB-44A8-920E-F847367B9D42}" type="pres">
      <dgm:prSet presAssocID="{DA8FDB88-7057-4EA0-A838-8733650970B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3DB0F5-E6E9-420D-A511-3558E8730F84}" type="pres">
      <dgm:prSet presAssocID="{DA8FDB88-7057-4EA0-A838-8733650970BF}" presName="dummyMaxCanvas" presStyleCnt="0">
        <dgm:presLayoutVars/>
      </dgm:prSet>
      <dgm:spPr/>
    </dgm:pt>
    <dgm:pt modelId="{25AC90CC-DD42-4C41-A4FD-F40A6F128E28}" type="pres">
      <dgm:prSet presAssocID="{DA8FDB88-7057-4EA0-A838-8733650970BF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5C7D34-F841-4CB1-A853-4C833C56CA4F}" type="pres">
      <dgm:prSet presAssocID="{DA8FDB88-7057-4EA0-A838-8733650970BF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A373EA-E805-4C6D-895D-FA93CEA41D5F}" type="pres">
      <dgm:prSet presAssocID="{DA8FDB88-7057-4EA0-A838-8733650970BF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C93262-2CE9-4708-A39F-722F882CB275}" type="pres">
      <dgm:prSet presAssocID="{DA8FDB88-7057-4EA0-A838-8733650970BF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79216B-0856-41DF-ACD1-054716A6F2E8}" type="pres">
      <dgm:prSet presAssocID="{DA8FDB88-7057-4EA0-A838-8733650970BF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8DCE7C-EB93-4C48-A854-462155AF429E}" type="pres">
      <dgm:prSet presAssocID="{DA8FDB88-7057-4EA0-A838-8733650970BF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776E42-BE53-46FA-B695-D4DAC4A8D3F3}" type="pres">
      <dgm:prSet presAssocID="{DA8FDB88-7057-4EA0-A838-8733650970BF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11DEFC-6899-4463-AEF0-C52B34767650}" type="pres">
      <dgm:prSet presAssocID="{DA8FDB88-7057-4EA0-A838-8733650970BF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9D7700-0D99-4276-9313-0EB8DA80A96D}" type="pres">
      <dgm:prSet presAssocID="{DA8FDB88-7057-4EA0-A838-8733650970BF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8D2929-025E-48E0-A2F4-B90FBAC5C64C}" type="pres">
      <dgm:prSet presAssocID="{DA8FDB88-7057-4EA0-A838-8733650970BF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C14CB7-8A09-4FBB-9A05-EBDAE26CADBF}" type="pres">
      <dgm:prSet presAssocID="{DA8FDB88-7057-4EA0-A838-8733650970BF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12A543-F30F-4589-86C4-DBFB5C0FEAEE}" type="presOf" srcId="{94C8A0A8-3E0E-43A0-8BE2-D0C4ECA237B8}" destId="{D3776E42-BE53-46FA-B695-D4DAC4A8D3F3}" srcOrd="0" destOrd="0" presId="urn:microsoft.com/office/officeart/2005/8/layout/vProcess5"/>
    <dgm:cxn modelId="{85066AE5-0D6D-4C56-973B-BE41CF0EB4F6}" type="presOf" srcId="{FB8D1406-54F9-46C2-85B7-EB6276007C1B}" destId="{919D7700-0D99-4276-9313-0EB8DA80A96D}" srcOrd="1" destOrd="0" presId="urn:microsoft.com/office/officeart/2005/8/layout/vProcess5"/>
    <dgm:cxn modelId="{EF0A13C9-203C-4ADB-BEA2-39AE6DB3130B}" type="presOf" srcId="{812B8A25-2E70-4E92-B5CF-F954869AD8A3}" destId="{43C14CB7-8A09-4FBB-9A05-EBDAE26CADBF}" srcOrd="1" destOrd="0" presId="urn:microsoft.com/office/officeart/2005/8/layout/vProcess5"/>
    <dgm:cxn modelId="{86923F71-D398-406B-B14D-52B4A19506B9}" type="presOf" srcId="{DA8FDB88-7057-4EA0-A838-8733650970BF}" destId="{4C4F2894-F5EB-44A8-920E-F847367B9D42}" srcOrd="0" destOrd="0" presId="urn:microsoft.com/office/officeart/2005/8/layout/vProcess5"/>
    <dgm:cxn modelId="{5B4AAC93-288F-4D79-8F3F-77B4E3A8351A}" type="presOf" srcId="{BCFBF400-8C1B-4B7A-8588-C2E6F881BA98}" destId="{A179216B-0856-41DF-ACD1-054716A6F2E8}" srcOrd="0" destOrd="0" presId="urn:microsoft.com/office/officeart/2005/8/layout/vProcess5"/>
    <dgm:cxn modelId="{8ED63135-6BC9-4D73-B1BA-CB433C816D32}" type="presOf" srcId="{812B8A25-2E70-4E92-B5CF-F954869AD8A3}" destId="{17C93262-2CE9-4708-A39F-722F882CB275}" srcOrd="0" destOrd="0" presId="urn:microsoft.com/office/officeart/2005/8/layout/vProcess5"/>
    <dgm:cxn modelId="{4E5521C6-5B63-4797-8736-9B054D735501}" type="presOf" srcId="{F127F1AB-30ED-4426-9425-24C1AF9FE184}" destId="{B18D2929-025E-48E0-A2F4-B90FBAC5C64C}" srcOrd="1" destOrd="0" presId="urn:microsoft.com/office/officeart/2005/8/layout/vProcess5"/>
    <dgm:cxn modelId="{CF4964D1-617A-4F7D-8C05-BFBE091A59FC}" type="presOf" srcId="{FB8D1406-54F9-46C2-85B7-EB6276007C1B}" destId="{F25C7D34-F841-4CB1-A853-4C833C56CA4F}" srcOrd="0" destOrd="0" presId="urn:microsoft.com/office/officeart/2005/8/layout/vProcess5"/>
    <dgm:cxn modelId="{91E9AA76-0979-4EDB-BB1F-67634AEF1F88}" type="presOf" srcId="{F127F1AB-30ED-4426-9425-24C1AF9FE184}" destId="{E3A373EA-E805-4C6D-895D-FA93CEA41D5F}" srcOrd="0" destOrd="0" presId="urn:microsoft.com/office/officeart/2005/8/layout/vProcess5"/>
    <dgm:cxn modelId="{3940C43A-38C9-4B25-A129-6588A166DAC1}" srcId="{DA8FDB88-7057-4EA0-A838-8733650970BF}" destId="{F127F1AB-30ED-4426-9425-24C1AF9FE184}" srcOrd="2" destOrd="0" parTransId="{87B05E76-D43D-4B6D-81BC-39DF89EB8A30}" sibTransId="{94C8A0A8-3E0E-43A0-8BE2-D0C4ECA237B8}"/>
    <dgm:cxn modelId="{8748E9D1-F25C-4169-A6F8-796CC7F84887}" srcId="{DA8FDB88-7057-4EA0-A838-8733650970BF}" destId="{812B8A25-2E70-4E92-B5CF-F954869AD8A3}" srcOrd="3" destOrd="0" parTransId="{3B9991F5-5DE2-477A-9C75-87A91CB06487}" sibTransId="{0A9E5996-B029-4DD2-A6A0-C536E3BED59D}"/>
    <dgm:cxn modelId="{055140D8-5B8C-4894-AE40-8616D438CEC5}" srcId="{DA8FDB88-7057-4EA0-A838-8733650970BF}" destId="{76BDEA83-8A42-4F36-B62D-ABDEEE16241B}" srcOrd="0" destOrd="0" parTransId="{3B4EAF20-9745-4617-999E-C56D09344FF5}" sibTransId="{BCFBF400-8C1B-4B7A-8588-C2E6F881BA98}"/>
    <dgm:cxn modelId="{D29554FA-A57C-4B17-BD55-2A3FEA1CBDCA}" type="presOf" srcId="{FA2606C9-7C1E-4AAC-9A3E-FCA4FBA9065B}" destId="{338DCE7C-EB93-4C48-A854-462155AF429E}" srcOrd="0" destOrd="0" presId="urn:microsoft.com/office/officeart/2005/8/layout/vProcess5"/>
    <dgm:cxn modelId="{BA90AE01-3D63-428E-A065-223662161769}" srcId="{DA8FDB88-7057-4EA0-A838-8733650970BF}" destId="{FB8D1406-54F9-46C2-85B7-EB6276007C1B}" srcOrd="1" destOrd="0" parTransId="{A4898249-1399-4A15-8458-2667608B9C22}" sibTransId="{FA2606C9-7C1E-4AAC-9A3E-FCA4FBA9065B}"/>
    <dgm:cxn modelId="{2D85BEF6-6D9F-4A00-8482-1B6FADE48A74}" type="presOf" srcId="{76BDEA83-8A42-4F36-B62D-ABDEEE16241B}" destId="{25AC90CC-DD42-4C41-A4FD-F40A6F128E28}" srcOrd="0" destOrd="0" presId="urn:microsoft.com/office/officeart/2005/8/layout/vProcess5"/>
    <dgm:cxn modelId="{79A3331A-46A5-4C6F-8F3B-8AC5A555BC4C}" type="presOf" srcId="{76BDEA83-8A42-4F36-B62D-ABDEEE16241B}" destId="{4711DEFC-6899-4463-AEF0-C52B34767650}" srcOrd="1" destOrd="0" presId="urn:microsoft.com/office/officeart/2005/8/layout/vProcess5"/>
    <dgm:cxn modelId="{9A88C81E-38D5-4621-8025-11AE626D28CA}" type="presParOf" srcId="{4C4F2894-F5EB-44A8-920E-F847367B9D42}" destId="{E23DB0F5-E6E9-420D-A511-3558E8730F84}" srcOrd="0" destOrd="0" presId="urn:microsoft.com/office/officeart/2005/8/layout/vProcess5"/>
    <dgm:cxn modelId="{409642BA-DD9E-4BE1-9A27-0CB78393B14A}" type="presParOf" srcId="{4C4F2894-F5EB-44A8-920E-F847367B9D42}" destId="{25AC90CC-DD42-4C41-A4FD-F40A6F128E28}" srcOrd="1" destOrd="0" presId="urn:microsoft.com/office/officeart/2005/8/layout/vProcess5"/>
    <dgm:cxn modelId="{E5B8FBA1-04FC-4B36-A420-E211F6579F4E}" type="presParOf" srcId="{4C4F2894-F5EB-44A8-920E-F847367B9D42}" destId="{F25C7D34-F841-4CB1-A853-4C833C56CA4F}" srcOrd="2" destOrd="0" presId="urn:microsoft.com/office/officeart/2005/8/layout/vProcess5"/>
    <dgm:cxn modelId="{C3E059B9-5DBB-4604-BBAD-8CA359283722}" type="presParOf" srcId="{4C4F2894-F5EB-44A8-920E-F847367B9D42}" destId="{E3A373EA-E805-4C6D-895D-FA93CEA41D5F}" srcOrd="3" destOrd="0" presId="urn:microsoft.com/office/officeart/2005/8/layout/vProcess5"/>
    <dgm:cxn modelId="{A1949D45-F2A4-400C-830B-66FB7682A003}" type="presParOf" srcId="{4C4F2894-F5EB-44A8-920E-F847367B9D42}" destId="{17C93262-2CE9-4708-A39F-722F882CB275}" srcOrd="4" destOrd="0" presId="urn:microsoft.com/office/officeart/2005/8/layout/vProcess5"/>
    <dgm:cxn modelId="{C81B01D5-DABA-4713-9C93-B5E476752262}" type="presParOf" srcId="{4C4F2894-F5EB-44A8-920E-F847367B9D42}" destId="{A179216B-0856-41DF-ACD1-054716A6F2E8}" srcOrd="5" destOrd="0" presId="urn:microsoft.com/office/officeart/2005/8/layout/vProcess5"/>
    <dgm:cxn modelId="{C67CB675-1DC0-43EA-8852-0912F4F582ED}" type="presParOf" srcId="{4C4F2894-F5EB-44A8-920E-F847367B9D42}" destId="{338DCE7C-EB93-4C48-A854-462155AF429E}" srcOrd="6" destOrd="0" presId="urn:microsoft.com/office/officeart/2005/8/layout/vProcess5"/>
    <dgm:cxn modelId="{9B236C3A-77AC-4C80-9D14-DD732B06FB8C}" type="presParOf" srcId="{4C4F2894-F5EB-44A8-920E-F847367B9D42}" destId="{D3776E42-BE53-46FA-B695-D4DAC4A8D3F3}" srcOrd="7" destOrd="0" presId="urn:microsoft.com/office/officeart/2005/8/layout/vProcess5"/>
    <dgm:cxn modelId="{25CF6D67-A832-4E44-A394-DCD34BEAC612}" type="presParOf" srcId="{4C4F2894-F5EB-44A8-920E-F847367B9D42}" destId="{4711DEFC-6899-4463-AEF0-C52B34767650}" srcOrd="8" destOrd="0" presId="urn:microsoft.com/office/officeart/2005/8/layout/vProcess5"/>
    <dgm:cxn modelId="{8AFA4F26-1E46-43B3-9C9C-868B5F15AD49}" type="presParOf" srcId="{4C4F2894-F5EB-44A8-920E-F847367B9D42}" destId="{919D7700-0D99-4276-9313-0EB8DA80A96D}" srcOrd="9" destOrd="0" presId="urn:microsoft.com/office/officeart/2005/8/layout/vProcess5"/>
    <dgm:cxn modelId="{C7EF20E1-CD89-4178-BB63-7418EF8C9C37}" type="presParOf" srcId="{4C4F2894-F5EB-44A8-920E-F847367B9D42}" destId="{B18D2929-025E-48E0-A2F4-B90FBAC5C64C}" srcOrd="10" destOrd="0" presId="urn:microsoft.com/office/officeart/2005/8/layout/vProcess5"/>
    <dgm:cxn modelId="{629568B8-3A66-4DB4-B706-0CD5F101BDC8}" type="presParOf" srcId="{4C4F2894-F5EB-44A8-920E-F847367B9D42}" destId="{43C14CB7-8A09-4FBB-9A05-EBDAE26CADBF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FAA701B-0D8E-4D6F-B3BD-6DE26FE00D4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B3FF16AD-4D74-4504-B12C-1A734CD299AE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/>
            <a:t>начало обучения пациента во время пребывания его в стационаре</a:t>
          </a:r>
          <a:endParaRPr lang="ru-RU" sz="2000" b="1" dirty="0"/>
        </a:p>
      </dgm:t>
    </dgm:pt>
    <dgm:pt modelId="{26B23C35-E992-4578-A900-547615742702}" type="parTrans" cxnId="{B7F7437A-8721-464A-BB3A-89A38C88BDA3}">
      <dgm:prSet/>
      <dgm:spPr/>
      <dgm:t>
        <a:bodyPr/>
        <a:lstStyle/>
        <a:p>
          <a:endParaRPr lang="ru-RU" sz="1600"/>
        </a:p>
      </dgm:t>
    </dgm:pt>
    <dgm:pt modelId="{8A4E5C8F-65AF-447E-AC9A-6AE9EEBB2D71}" type="sibTrans" cxnId="{B7F7437A-8721-464A-BB3A-89A38C88BDA3}">
      <dgm:prSet/>
      <dgm:spPr/>
      <dgm:t>
        <a:bodyPr/>
        <a:lstStyle/>
        <a:p>
          <a:endParaRPr lang="ru-RU" sz="1600"/>
        </a:p>
      </dgm:t>
    </dgm:pt>
    <dgm:pt modelId="{E1A4E63D-5261-41A2-80A6-C3AEC7A25AF9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/>
            <a:t>продолжение на амбулаторном этапе обучения и контроля </a:t>
          </a:r>
          <a:endParaRPr lang="ru-RU" sz="2000" b="1" dirty="0"/>
        </a:p>
      </dgm:t>
    </dgm:pt>
    <dgm:pt modelId="{ECA7E0D8-D300-418A-A182-580A37448BDA}" type="parTrans" cxnId="{50C2CF6B-F0C6-4AC0-A69A-711EBF9FBF7C}">
      <dgm:prSet/>
      <dgm:spPr/>
      <dgm:t>
        <a:bodyPr/>
        <a:lstStyle/>
        <a:p>
          <a:endParaRPr lang="ru-RU" sz="1600"/>
        </a:p>
      </dgm:t>
    </dgm:pt>
    <dgm:pt modelId="{78BEFBEE-7DA1-4E1E-8C5C-8E993AB5B929}" type="sibTrans" cxnId="{50C2CF6B-F0C6-4AC0-A69A-711EBF9FBF7C}">
      <dgm:prSet/>
      <dgm:spPr/>
      <dgm:t>
        <a:bodyPr/>
        <a:lstStyle/>
        <a:p>
          <a:endParaRPr lang="ru-RU" sz="1600"/>
        </a:p>
      </dgm:t>
    </dgm:pt>
    <dgm:pt modelId="{23FC78AF-9406-44B3-A2F8-4538C21C0123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/>
            <a:t> закрепление результатов при длительном </a:t>
          </a:r>
          <a:r>
            <a:rPr lang="ru-RU" sz="2000" b="1" dirty="0" smtClean="0"/>
            <a:t>мониторинге</a:t>
          </a:r>
          <a:endParaRPr lang="ru-RU" sz="2000" b="1" dirty="0"/>
        </a:p>
      </dgm:t>
    </dgm:pt>
    <dgm:pt modelId="{A72430F8-810B-47E8-96ED-D87EE312FDC1}" type="parTrans" cxnId="{3A466C03-41D5-42C5-8DDF-23E966B79859}">
      <dgm:prSet/>
      <dgm:spPr/>
      <dgm:t>
        <a:bodyPr/>
        <a:lstStyle/>
        <a:p>
          <a:endParaRPr lang="ru-RU" sz="1600"/>
        </a:p>
      </dgm:t>
    </dgm:pt>
    <dgm:pt modelId="{21A9DFD7-4AFD-4489-8D5F-6E68F8408CD0}" type="sibTrans" cxnId="{3A466C03-41D5-42C5-8DDF-23E966B79859}">
      <dgm:prSet/>
      <dgm:spPr/>
      <dgm:t>
        <a:bodyPr/>
        <a:lstStyle/>
        <a:p>
          <a:endParaRPr lang="ru-RU" sz="1600"/>
        </a:p>
      </dgm:t>
    </dgm:pt>
    <dgm:pt modelId="{EAE92C90-67AA-4EDF-BD03-C5F0B5EA9049}" type="pres">
      <dgm:prSet presAssocID="{BFAA701B-0D8E-4D6F-B3BD-6DE26FE00D46}" presName="CompostProcess" presStyleCnt="0">
        <dgm:presLayoutVars>
          <dgm:dir/>
          <dgm:resizeHandles val="exact"/>
        </dgm:presLayoutVars>
      </dgm:prSet>
      <dgm:spPr/>
    </dgm:pt>
    <dgm:pt modelId="{8513BA75-D27E-44B1-86BA-6A3A05AEEAC0}" type="pres">
      <dgm:prSet presAssocID="{BFAA701B-0D8E-4D6F-B3BD-6DE26FE00D46}" presName="arrow" presStyleLbl="bgShp" presStyleIdx="0" presStyleCn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</dgm:pt>
    <dgm:pt modelId="{68B228A3-8C67-4370-ACAD-42B8930C515E}" type="pres">
      <dgm:prSet presAssocID="{BFAA701B-0D8E-4D6F-B3BD-6DE26FE00D46}" presName="linearProcess" presStyleCnt="0"/>
      <dgm:spPr/>
    </dgm:pt>
    <dgm:pt modelId="{963C7049-36C7-401E-A9C9-0687C973DFCF}" type="pres">
      <dgm:prSet presAssocID="{B3FF16AD-4D74-4504-B12C-1A734CD299AE}" presName="textNode" presStyleLbl="node1" presStyleIdx="0" presStyleCnt="3" custScaleY="1239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5F54C6-B77E-4E7E-8C4B-41CD8732C9A7}" type="pres">
      <dgm:prSet presAssocID="{8A4E5C8F-65AF-447E-AC9A-6AE9EEBB2D71}" presName="sibTrans" presStyleCnt="0"/>
      <dgm:spPr/>
    </dgm:pt>
    <dgm:pt modelId="{2D0008A8-0601-4F92-AB00-2B2BF05383E3}" type="pres">
      <dgm:prSet presAssocID="{E1A4E63D-5261-41A2-80A6-C3AEC7A25AF9}" presName="textNode" presStyleLbl="node1" presStyleIdx="1" presStyleCnt="3" custScaleY="1239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76910C-A84B-4306-ABA7-1F704DB6AD4E}" type="pres">
      <dgm:prSet presAssocID="{78BEFBEE-7DA1-4E1E-8C5C-8E993AB5B929}" presName="sibTrans" presStyleCnt="0"/>
      <dgm:spPr/>
    </dgm:pt>
    <dgm:pt modelId="{526ADBA7-31ED-4677-A35E-8D417D1E59EC}" type="pres">
      <dgm:prSet presAssocID="{23FC78AF-9406-44B3-A2F8-4538C21C0123}" presName="textNode" presStyleLbl="node1" presStyleIdx="2" presStyleCnt="3" custScaleY="1239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465E25-2945-4084-9BAA-FF540B509FEE}" type="presOf" srcId="{B3FF16AD-4D74-4504-B12C-1A734CD299AE}" destId="{963C7049-36C7-401E-A9C9-0687C973DFCF}" srcOrd="0" destOrd="0" presId="urn:microsoft.com/office/officeart/2005/8/layout/hProcess9"/>
    <dgm:cxn modelId="{50C2CF6B-F0C6-4AC0-A69A-711EBF9FBF7C}" srcId="{BFAA701B-0D8E-4D6F-B3BD-6DE26FE00D46}" destId="{E1A4E63D-5261-41A2-80A6-C3AEC7A25AF9}" srcOrd="1" destOrd="0" parTransId="{ECA7E0D8-D300-418A-A182-580A37448BDA}" sibTransId="{78BEFBEE-7DA1-4E1E-8C5C-8E993AB5B929}"/>
    <dgm:cxn modelId="{32D50834-C42C-4FFD-999B-BB9D7FAA15F6}" type="presOf" srcId="{BFAA701B-0D8E-4D6F-B3BD-6DE26FE00D46}" destId="{EAE92C90-67AA-4EDF-BD03-C5F0B5EA9049}" srcOrd="0" destOrd="0" presId="urn:microsoft.com/office/officeart/2005/8/layout/hProcess9"/>
    <dgm:cxn modelId="{3E0A515B-ADA8-4F04-93B5-6762C94E2C4C}" type="presOf" srcId="{E1A4E63D-5261-41A2-80A6-C3AEC7A25AF9}" destId="{2D0008A8-0601-4F92-AB00-2B2BF05383E3}" srcOrd="0" destOrd="0" presId="urn:microsoft.com/office/officeart/2005/8/layout/hProcess9"/>
    <dgm:cxn modelId="{611B5FC7-AE91-47B7-8F30-B15D26F2B999}" type="presOf" srcId="{23FC78AF-9406-44B3-A2F8-4538C21C0123}" destId="{526ADBA7-31ED-4677-A35E-8D417D1E59EC}" srcOrd="0" destOrd="0" presId="urn:microsoft.com/office/officeart/2005/8/layout/hProcess9"/>
    <dgm:cxn modelId="{B7F7437A-8721-464A-BB3A-89A38C88BDA3}" srcId="{BFAA701B-0D8E-4D6F-B3BD-6DE26FE00D46}" destId="{B3FF16AD-4D74-4504-B12C-1A734CD299AE}" srcOrd="0" destOrd="0" parTransId="{26B23C35-E992-4578-A900-547615742702}" sibTransId="{8A4E5C8F-65AF-447E-AC9A-6AE9EEBB2D71}"/>
    <dgm:cxn modelId="{3A466C03-41D5-42C5-8DDF-23E966B79859}" srcId="{BFAA701B-0D8E-4D6F-B3BD-6DE26FE00D46}" destId="{23FC78AF-9406-44B3-A2F8-4538C21C0123}" srcOrd="2" destOrd="0" parTransId="{A72430F8-810B-47E8-96ED-D87EE312FDC1}" sibTransId="{21A9DFD7-4AFD-4489-8D5F-6E68F8408CD0}"/>
    <dgm:cxn modelId="{892CB1A0-FF09-4AF6-8A90-928D60B6203C}" type="presParOf" srcId="{EAE92C90-67AA-4EDF-BD03-C5F0B5EA9049}" destId="{8513BA75-D27E-44B1-86BA-6A3A05AEEAC0}" srcOrd="0" destOrd="0" presId="urn:microsoft.com/office/officeart/2005/8/layout/hProcess9"/>
    <dgm:cxn modelId="{B2C1FD1B-CF22-4AAE-A01E-53002784BEBF}" type="presParOf" srcId="{EAE92C90-67AA-4EDF-BD03-C5F0B5EA9049}" destId="{68B228A3-8C67-4370-ACAD-42B8930C515E}" srcOrd="1" destOrd="0" presId="urn:microsoft.com/office/officeart/2005/8/layout/hProcess9"/>
    <dgm:cxn modelId="{6C2B789E-7AA3-49FD-B2F7-EB26AB182769}" type="presParOf" srcId="{68B228A3-8C67-4370-ACAD-42B8930C515E}" destId="{963C7049-36C7-401E-A9C9-0687C973DFCF}" srcOrd="0" destOrd="0" presId="urn:microsoft.com/office/officeart/2005/8/layout/hProcess9"/>
    <dgm:cxn modelId="{9168450A-47B0-40CC-88EA-22B0F466E83D}" type="presParOf" srcId="{68B228A3-8C67-4370-ACAD-42B8930C515E}" destId="{2D5F54C6-B77E-4E7E-8C4B-41CD8732C9A7}" srcOrd="1" destOrd="0" presId="urn:microsoft.com/office/officeart/2005/8/layout/hProcess9"/>
    <dgm:cxn modelId="{8037138F-ED44-4042-A42D-FC86B4D73EF9}" type="presParOf" srcId="{68B228A3-8C67-4370-ACAD-42B8930C515E}" destId="{2D0008A8-0601-4F92-AB00-2B2BF05383E3}" srcOrd="2" destOrd="0" presId="urn:microsoft.com/office/officeart/2005/8/layout/hProcess9"/>
    <dgm:cxn modelId="{D4AEAEFC-3231-46D6-81DF-00C92568422B}" type="presParOf" srcId="{68B228A3-8C67-4370-ACAD-42B8930C515E}" destId="{A676910C-A84B-4306-ABA7-1F704DB6AD4E}" srcOrd="3" destOrd="0" presId="urn:microsoft.com/office/officeart/2005/8/layout/hProcess9"/>
    <dgm:cxn modelId="{90C8184B-65C7-4278-9812-E14C556AFB1E}" type="presParOf" srcId="{68B228A3-8C67-4370-ACAD-42B8930C515E}" destId="{526ADBA7-31ED-4677-A35E-8D417D1E59EC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585BB2-1800-4CFD-A52D-FD8D4965B92B}">
      <dsp:nvSpPr>
        <dsp:cNvPr id="0" name=""/>
        <dsp:cNvSpPr/>
      </dsp:nvSpPr>
      <dsp:spPr>
        <a:xfrm>
          <a:off x="0" y="386613"/>
          <a:ext cx="8430578" cy="5292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AD5B1E-472D-4F24-A606-3B64F5EE0616}">
      <dsp:nvSpPr>
        <dsp:cNvPr id="0" name=""/>
        <dsp:cNvSpPr/>
      </dsp:nvSpPr>
      <dsp:spPr>
        <a:xfrm>
          <a:off x="417000" y="76653"/>
          <a:ext cx="8012202" cy="6199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059" tIns="0" rIns="223059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изменение функций и организационных форм деятельности сестринского персонала;</a:t>
          </a:r>
          <a:r>
            <a:rPr lang="ru-RU" sz="2100" b="1" kern="1200" dirty="0" smtClean="0">
              <a:solidFill>
                <a:srgbClr val="000000"/>
              </a:solidFill>
              <a:latin typeface="Arial" charset="0"/>
            </a:rPr>
            <a:t> </a:t>
          </a:r>
          <a:endParaRPr lang="ru-RU" sz="2100" kern="1200" dirty="0"/>
        </a:p>
      </dsp:txBody>
      <dsp:txXfrm>
        <a:off x="447262" y="106915"/>
        <a:ext cx="7951678" cy="559396"/>
      </dsp:txXfrm>
    </dsp:sp>
    <dsp:sp modelId="{639865A3-6B81-4EEA-8698-94BF4D0FEE9C}">
      <dsp:nvSpPr>
        <dsp:cNvPr id="0" name=""/>
        <dsp:cNvSpPr/>
      </dsp:nvSpPr>
      <dsp:spPr>
        <a:xfrm>
          <a:off x="0" y="1306391"/>
          <a:ext cx="8430578" cy="5292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153F01-AAC5-49EB-A777-40CE437424BA}">
      <dsp:nvSpPr>
        <dsp:cNvPr id="0" name=""/>
        <dsp:cNvSpPr/>
      </dsp:nvSpPr>
      <dsp:spPr>
        <a:xfrm>
          <a:off x="418647" y="1029213"/>
          <a:ext cx="8010314" cy="58713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059" tIns="0" rIns="223059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совершенствование профессиональной деятельности специалистов сестринского дела; </a:t>
          </a:r>
          <a:endParaRPr lang="ru-RU" sz="2100" kern="1200" dirty="0"/>
        </a:p>
      </dsp:txBody>
      <dsp:txXfrm>
        <a:off x="447309" y="1057875"/>
        <a:ext cx="7952990" cy="529814"/>
      </dsp:txXfrm>
    </dsp:sp>
    <dsp:sp modelId="{18AE97DF-E9E4-4EAC-A08F-0A1FDBDD5C7F}">
      <dsp:nvSpPr>
        <dsp:cNvPr id="0" name=""/>
        <dsp:cNvSpPr/>
      </dsp:nvSpPr>
      <dsp:spPr>
        <a:xfrm>
          <a:off x="0" y="2258951"/>
          <a:ext cx="8430578" cy="5292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6421BD-B80C-4FA8-8961-877572A78A8E}">
      <dsp:nvSpPr>
        <dsp:cNvPr id="0" name=""/>
        <dsp:cNvSpPr/>
      </dsp:nvSpPr>
      <dsp:spPr>
        <a:xfrm>
          <a:off x="417000" y="1948991"/>
          <a:ext cx="8013428" cy="6199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059" tIns="0" rIns="223059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внедрение новых технологий в деятельность сестринского персонала;</a:t>
          </a:r>
          <a:endParaRPr lang="ru-RU" sz="2100" kern="1200" dirty="0"/>
        </a:p>
      </dsp:txBody>
      <dsp:txXfrm>
        <a:off x="447262" y="1979253"/>
        <a:ext cx="7952904" cy="559396"/>
      </dsp:txXfrm>
    </dsp:sp>
    <dsp:sp modelId="{F81D0C2C-DE25-4043-9C19-760506B15F89}">
      <dsp:nvSpPr>
        <dsp:cNvPr id="0" name=""/>
        <dsp:cNvSpPr/>
      </dsp:nvSpPr>
      <dsp:spPr>
        <a:xfrm>
          <a:off x="0" y="3458146"/>
          <a:ext cx="8430578" cy="5292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BA564F-8827-465C-94F1-841D61905C73}">
      <dsp:nvSpPr>
        <dsp:cNvPr id="0" name=""/>
        <dsp:cNvSpPr/>
      </dsp:nvSpPr>
      <dsp:spPr>
        <a:xfrm>
          <a:off x="418647" y="2901551"/>
          <a:ext cx="8010314" cy="8665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059" tIns="0" rIns="223059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делегирование специалистам сестринской практики </a:t>
          </a:r>
          <a:r>
            <a:rPr lang="ru-RU" sz="2100" kern="1200" dirty="0" smtClean="0"/>
            <a:t>части </a:t>
          </a:r>
          <a:r>
            <a:rPr lang="ru-RU" sz="2100" kern="1200" dirty="0" smtClean="0"/>
            <a:t>врачебных полномочий, в </a:t>
          </a:r>
          <a:r>
            <a:rPr lang="ru-RU" sz="2100" kern="1200" dirty="0" smtClean="0"/>
            <a:t>частности, </a:t>
          </a:r>
          <a:r>
            <a:rPr lang="ru-RU" sz="2100" kern="1200" dirty="0" smtClean="0"/>
            <a:t>в вопросах профилактики заболеваний </a:t>
          </a:r>
          <a:r>
            <a:rPr lang="ru-RU" sz="2100" kern="1200" dirty="0" smtClean="0"/>
            <a:t>и </a:t>
          </a:r>
          <a:r>
            <a:rPr lang="ru-RU" sz="2100" kern="1200" dirty="0" smtClean="0"/>
            <a:t>пропаганды здорового образа жизни.</a:t>
          </a:r>
          <a:endParaRPr lang="ru-RU" sz="2100" kern="1200" dirty="0"/>
        </a:p>
      </dsp:txBody>
      <dsp:txXfrm>
        <a:off x="460949" y="2943853"/>
        <a:ext cx="7925710" cy="7819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585BB2-1800-4CFD-A52D-FD8D4965B92B}">
      <dsp:nvSpPr>
        <dsp:cNvPr id="0" name=""/>
        <dsp:cNvSpPr/>
      </dsp:nvSpPr>
      <dsp:spPr>
        <a:xfrm>
          <a:off x="0" y="712046"/>
          <a:ext cx="8430578" cy="6804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AD5B1E-472D-4F24-A606-3B64F5EE0616}">
      <dsp:nvSpPr>
        <dsp:cNvPr id="0" name=""/>
        <dsp:cNvSpPr/>
      </dsp:nvSpPr>
      <dsp:spPr>
        <a:xfrm>
          <a:off x="417000" y="37120"/>
          <a:ext cx="8012202" cy="107344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059" tIns="0" rIns="223059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200" b="1" i="0" kern="1200" dirty="0" smtClean="0"/>
            <a:t>Федеральный закон Российской Федерации от 21 ноября 2011 г. </a:t>
          </a:r>
          <a:r>
            <a:rPr lang="ru-RU" sz="2200" b="1" i="0" kern="1200" dirty="0" smtClean="0"/>
            <a:t>N </a:t>
          </a:r>
          <a:r>
            <a:rPr lang="ru-RU" sz="2200" b="1" i="0" kern="1200" dirty="0" smtClean="0"/>
            <a:t>323-ФЗ «Об основах охраны здоровья граждан в Российской Федерации</a:t>
          </a:r>
          <a:r>
            <a:rPr lang="ru-RU" sz="2200" b="1" i="0" kern="1200" dirty="0" smtClean="0"/>
            <a:t>»</a:t>
          </a:r>
          <a:endParaRPr lang="ru-RU" sz="2200" i="0" kern="1200" dirty="0"/>
        </a:p>
      </dsp:txBody>
      <dsp:txXfrm>
        <a:off x="469401" y="89521"/>
        <a:ext cx="7907400" cy="968643"/>
      </dsp:txXfrm>
    </dsp:sp>
    <dsp:sp modelId="{639865A3-6B81-4EEA-8698-94BF4D0FEE9C}">
      <dsp:nvSpPr>
        <dsp:cNvPr id="0" name=""/>
        <dsp:cNvSpPr/>
      </dsp:nvSpPr>
      <dsp:spPr>
        <a:xfrm>
          <a:off x="0" y="2121759"/>
          <a:ext cx="8430578" cy="6804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153F01-AAC5-49EB-A777-40CE437424BA}">
      <dsp:nvSpPr>
        <dsp:cNvPr id="0" name=""/>
        <dsp:cNvSpPr/>
      </dsp:nvSpPr>
      <dsp:spPr>
        <a:xfrm>
          <a:off x="418647" y="1538246"/>
          <a:ext cx="8010314" cy="98203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059" tIns="0" rIns="223059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0" kern="1200" dirty="0" smtClean="0"/>
            <a:t>приказ МЗ РФ № 455 от 23.09.2003г. «О совершенствовании деятельности органов и учреждений здравоохранения по профилактике заболеваний в РФ</a:t>
          </a:r>
          <a:r>
            <a:rPr lang="ru-RU" sz="2200" b="1" i="0" kern="1200" dirty="0" smtClean="0"/>
            <a:t>»</a:t>
          </a:r>
          <a:endParaRPr lang="ru-RU" sz="2200" i="0" kern="1200" dirty="0"/>
        </a:p>
      </dsp:txBody>
      <dsp:txXfrm>
        <a:off x="466586" y="1586185"/>
        <a:ext cx="7914436" cy="886154"/>
      </dsp:txXfrm>
    </dsp:sp>
    <dsp:sp modelId="{18AE97DF-E9E4-4EAC-A08F-0A1FDBDD5C7F}">
      <dsp:nvSpPr>
        <dsp:cNvPr id="0" name=""/>
        <dsp:cNvSpPr/>
      </dsp:nvSpPr>
      <dsp:spPr>
        <a:xfrm>
          <a:off x="0" y="3346479"/>
          <a:ext cx="8430578" cy="6804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6421BD-B80C-4FA8-8961-877572A78A8E}">
      <dsp:nvSpPr>
        <dsp:cNvPr id="0" name=""/>
        <dsp:cNvSpPr/>
      </dsp:nvSpPr>
      <dsp:spPr>
        <a:xfrm>
          <a:off x="417000" y="2947959"/>
          <a:ext cx="8013428" cy="7970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059" tIns="0" rIns="223059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0" kern="1200" dirty="0" smtClean="0"/>
            <a:t>локальный акт главного врача медицинской организации о создании </a:t>
          </a:r>
          <a:r>
            <a:rPr lang="ru-RU" sz="2200" b="1" i="0" kern="1200" dirty="0" smtClean="0"/>
            <a:t>школы </a:t>
          </a:r>
          <a:r>
            <a:rPr lang="ru-RU" sz="2200" b="1" i="0" kern="1200" dirty="0" smtClean="0"/>
            <a:t>здоровья в </a:t>
          </a:r>
          <a:r>
            <a:rPr lang="ru-RU" sz="2200" b="1" i="0" kern="1200" dirty="0" smtClean="0"/>
            <a:t>подразделении</a:t>
          </a:r>
          <a:endParaRPr lang="ru-RU" sz="2200" i="0" kern="1200" dirty="0"/>
        </a:p>
      </dsp:txBody>
      <dsp:txXfrm>
        <a:off x="455908" y="2986867"/>
        <a:ext cx="7935612" cy="7192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46C706-5153-4EE5-B9F9-BF5FF50E4B46}">
      <dsp:nvSpPr>
        <dsp:cNvPr id="0" name=""/>
        <dsp:cNvSpPr/>
      </dsp:nvSpPr>
      <dsp:spPr>
        <a:xfrm>
          <a:off x="0" y="677839"/>
          <a:ext cx="8820249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1322E4-3B6A-4EE5-A3B4-FAB716323E19}">
      <dsp:nvSpPr>
        <dsp:cNvPr id="0" name=""/>
        <dsp:cNvSpPr/>
      </dsp:nvSpPr>
      <dsp:spPr>
        <a:xfrm>
          <a:off x="398806" y="51763"/>
          <a:ext cx="8416525" cy="98031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33369" tIns="0" rIns="23336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повышение информированности пациента относительно его заболевания и факторов риска его развития и прогрессирования;</a:t>
          </a:r>
          <a:endParaRPr lang="ru-RU" sz="2400" b="1" kern="1200" dirty="0"/>
        </a:p>
      </dsp:txBody>
      <dsp:txXfrm>
        <a:off x="446661" y="99618"/>
        <a:ext cx="8320815" cy="884606"/>
      </dsp:txXfrm>
    </dsp:sp>
    <dsp:sp modelId="{FCABC0DD-629A-436C-86E2-A93A0970EA97}">
      <dsp:nvSpPr>
        <dsp:cNvPr id="0" name=""/>
        <dsp:cNvSpPr/>
      </dsp:nvSpPr>
      <dsp:spPr>
        <a:xfrm>
          <a:off x="0" y="1766479"/>
          <a:ext cx="8820249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015CB7-6B25-48AC-B4C0-8DC89EAB250E}">
      <dsp:nvSpPr>
        <dsp:cNvPr id="0" name=""/>
        <dsp:cNvSpPr/>
      </dsp:nvSpPr>
      <dsp:spPr>
        <a:xfrm>
          <a:off x="410173" y="1433657"/>
          <a:ext cx="8410075" cy="70848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33369" tIns="0" rIns="23336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повышение ответственности пациента за сохранение своего здоровья;</a:t>
          </a:r>
          <a:endParaRPr lang="ru-RU" sz="2400" b="1" kern="1200" dirty="0"/>
        </a:p>
      </dsp:txBody>
      <dsp:txXfrm>
        <a:off x="444758" y="1468242"/>
        <a:ext cx="8340905" cy="639310"/>
      </dsp:txXfrm>
    </dsp:sp>
    <dsp:sp modelId="{EA728255-1446-4C93-B7A2-28ACE5B1327F}">
      <dsp:nvSpPr>
        <dsp:cNvPr id="0" name=""/>
        <dsp:cNvSpPr/>
      </dsp:nvSpPr>
      <dsp:spPr>
        <a:xfrm>
          <a:off x="0" y="3407436"/>
          <a:ext cx="8820249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6AF3AD-D31A-4F48-982C-E5F27AD53D95}">
      <dsp:nvSpPr>
        <dsp:cNvPr id="0" name=""/>
        <dsp:cNvSpPr/>
      </dsp:nvSpPr>
      <dsp:spPr>
        <a:xfrm>
          <a:off x="408281" y="2500879"/>
          <a:ext cx="8404367" cy="126079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33369" tIns="0" rIns="23336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формирование рационального и активного отношения к заболеванию, мотивации к оздоровлению, приверженности к лечению и выполнению рекомендаций врача;</a:t>
          </a:r>
          <a:endParaRPr lang="ru-RU" sz="2400" b="1" kern="1200" dirty="0"/>
        </a:p>
      </dsp:txBody>
      <dsp:txXfrm>
        <a:off x="469828" y="2562426"/>
        <a:ext cx="8281273" cy="11377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46C706-5153-4EE5-B9F9-BF5FF50E4B46}">
      <dsp:nvSpPr>
        <dsp:cNvPr id="0" name=""/>
        <dsp:cNvSpPr/>
      </dsp:nvSpPr>
      <dsp:spPr>
        <a:xfrm>
          <a:off x="0" y="725044"/>
          <a:ext cx="880993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1322E4-3B6A-4EE5-A3B4-FAB716323E19}">
      <dsp:nvSpPr>
        <dsp:cNvPr id="0" name=""/>
        <dsp:cNvSpPr/>
      </dsp:nvSpPr>
      <dsp:spPr>
        <a:xfrm>
          <a:off x="431462" y="28126"/>
          <a:ext cx="8373736" cy="918318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33096" tIns="0" rIns="233096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обучение навыкам и умению по самоконтролю </a:t>
          </a:r>
          <a:r>
            <a:rPr lang="ru-RU" sz="2100" b="1" kern="1200" dirty="0" smtClean="0"/>
            <a:t>состояния </a:t>
          </a:r>
          <a:r>
            <a:rPr lang="ru-RU" sz="2100" b="1" kern="1200" dirty="0" smtClean="0"/>
            <a:t>здоровья, анализу причин и факторов, влияющих на индивидуальное здоровье;</a:t>
          </a:r>
          <a:endParaRPr lang="ru-RU" sz="2100" kern="1200" dirty="0"/>
        </a:p>
      </dsp:txBody>
      <dsp:txXfrm>
        <a:off x="476291" y="72955"/>
        <a:ext cx="8284078" cy="828660"/>
      </dsp:txXfrm>
    </dsp:sp>
    <dsp:sp modelId="{FCABC0DD-629A-436C-86E2-A93A0970EA97}">
      <dsp:nvSpPr>
        <dsp:cNvPr id="0" name=""/>
        <dsp:cNvSpPr/>
      </dsp:nvSpPr>
      <dsp:spPr>
        <a:xfrm>
          <a:off x="0" y="1678758"/>
          <a:ext cx="880993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015CB7-6B25-48AC-B4C0-8DC89EAB250E}">
      <dsp:nvSpPr>
        <dsp:cNvPr id="0" name=""/>
        <dsp:cNvSpPr/>
      </dsp:nvSpPr>
      <dsp:spPr>
        <a:xfrm>
          <a:off x="445972" y="1197430"/>
          <a:ext cx="8363957" cy="716113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33096" tIns="0" rIns="233096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обучение выбору цели, составлению плана индивидуальных действий по оздоровлению и контролю </a:t>
          </a:r>
          <a:r>
            <a:rPr lang="ru-RU" sz="2100" b="1" kern="1200" dirty="0" smtClean="0"/>
            <a:t>их исполнения;</a:t>
          </a:r>
          <a:endParaRPr lang="ru-RU" sz="2100" kern="1200" dirty="0"/>
        </a:p>
      </dsp:txBody>
      <dsp:txXfrm>
        <a:off x="480930" y="1232388"/>
        <a:ext cx="8294041" cy="646197"/>
      </dsp:txXfrm>
    </dsp:sp>
    <dsp:sp modelId="{EA728255-1446-4C93-B7A2-28ACE5B1327F}">
      <dsp:nvSpPr>
        <dsp:cNvPr id="0" name=""/>
        <dsp:cNvSpPr/>
      </dsp:nvSpPr>
      <dsp:spPr>
        <a:xfrm>
          <a:off x="0" y="2782054"/>
          <a:ext cx="880993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6AF3AD-D31A-4F48-982C-E5F27AD53D95}">
      <dsp:nvSpPr>
        <dsp:cNvPr id="0" name=""/>
        <dsp:cNvSpPr/>
      </dsp:nvSpPr>
      <dsp:spPr>
        <a:xfrm>
          <a:off x="440496" y="2137758"/>
          <a:ext cx="8338642" cy="86569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33096" tIns="0" rIns="233096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обучение практическим навыкам по оказанию первой доврачебной помощи в случаях обострений, кризов и острых эпизодов болезни;</a:t>
          </a:r>
          <a:endParaRPr lang="ru-RU" sz="2100" kern="1200" dirty="0"/>
        </a:p>
      </dsp:txBody>
      <dsp:txXfrm>
        <a:off x="482756" y="2180018"/>
        <a:ext cx="8254122" cy="781176"/>
      </dsp:txXfrm>
    </dsp:sp>
    <dsp:sp modelId="{7B8F3005-CA55-4644-BFE2-4D0382EAB17C}">
      <dsp:nvSpPr>
        <dsp:cNvPr id="0" name=""/>
        <dsp:cNvSpPr/>
      </dsp:nvSpPr>
      <dsp:spPr>
        <a:xfrm>
          <a:off x="0" y="3880812"/>
          <a:ext cx="880993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36832D-3C46-4E25-AC9C-B4671964AD75}">
      <dsp:nvSpPr>
        <dsp:cNvPr id="0" name=""/>
        <dsp:cNvSpPr/>
      </dsp:nvSpPr>
      <dsp:spPr>
        <a:xfrm>
          <a:off x="431462" y="3241054"/>
          <a:ext cx="8373736" cy="83303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233096" tIns="0" rIns="233096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формирование навыков и умений по снижению неблагоприятного влияния на здоровье поведенческих факторов риска.</a:t>
          </a:r>
          <a:endParaRPr lang="ru-RU" sz="2100" b="1" kern="1200" dirty="0"/>
        </a:p>
      </dsp:txBody>
      <dsp:txXfrm>
        <a:off x="472127" y="3281719"/>
        <a:ext cx="8292406" cy="7517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AC90CC-DD42-4C41-A4FD-F40A6F128E28}">
      <dsp:nvSpPr>
        <dsp:cNvPr id="0" name=""/>
        <dsp:cNvSpPr/>
      </dsp:nvSpPr>
      <dsp:spPr>
        <a:xfrm>
          <a:off x="0" y="0"/>
          <a:ext cx="7004202" cy="794662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0" kern="1200" dirty="0" smtClean="0">
              <a:solidFill>
                <a:schemeClr val="tx1"/>
              </a:solidFill>
            </a:rPr>
            <a:t>Каждое занятие начинается с повторения материала, его излагают сами пациенты, отвечая на вопросы медицинской сестры.</a:t>
          </a:r>
          <a:endParaRPr lang="ru-RU" sz="1900" b="1" i="0" kern="1200" dirty="0">
            <a:solidFill>
              <a:schemeClr val="tx1"/>
            </a:solidFill>
          </a:endParaRPr>
        </a:p>
      </dsp:txBody>
      <dsp:txXfrm>
        <a:off x="23275" y="23275"/>
        <a:ext cx="6079550" cy="748112"/>
      </dsp:txXfrm>
    </dsp:sp>
    <dsp:sp modelId="{F25C7D34-F841-4CB1-A853-4C833C56CA4F}">
      <dsp:nvSpPr>
        <dsp:cNvPr id="0" name=""/>
        <dsp:cNvSpPr/>
      </dsp:nvSpPr>
      <dsp:spPr>
        <a:xfrm>
          <a:off x="586601" y="939146"/>
          <a:ext cx="7004202" cy="794662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0" kern="1200" dirty="0" smtClean="0">
              <a:solidFill>
                <a:schemeClr val="tx1"/>
              </a:solidFill>
            </a:rPr>
            <a:t>Медицинская сестра поясняет пациенту, почему ответ </a:t>
          </a:r>
          <a:r>
            <a:rPr lang="ru-RU" sz="1900" b="1" i="0" kern="1200" dirty="0" smtClean="0">
              <a:solidFill>
                <a:schemeClr val="tx1"/>
              </a:solidFill>
            </a:rPr>
            <a:t>верен </a:t>
          </a:r>
          <a:r>
            <a:rPr lang="ru-RU" sz="1900" b="1" i="0" kern="1200" dirty="0" smtClean="0">
              <a:solidFill>
                <a:schemeClr val="tx1"/>
              </a:solidFill>
            </a:rPr>
            <a:t>или </a:t>
          </a:r>
          <a:r>
            <a:rPr lang="ru-RU" sz="1900" b="1" i="0" kern="1200" dirty="0" smtClean="0">
              <a:solidFill>
                <a:schemeClr val="tx1"/>
              </a:solidFill>
            </a:rPr>
            <a:t>не верен, </a:t>
          </a:r>
          <a:r>
            <a:rPr lang="ru-RU" sz="1900" b="1" i="0" kern="1200" dirty="0" smtClean="0">
              <a:solidFill>
                <a:schemeClr val="tx1"/>
              </a:solidFill>
            </a:rPr>
            <a:t>непременно включает элементы похвалы и одобрения. </a:t>
          </a:r>
          <a:endParaRPr lang="ru-RU" sz="1900" b="1" i="0" kern="1200" dirty="0">
            <a:solidFill>
              <a:schemeClr val="tx1"/>
            </a:solidFill>
          </a:endParaRPr>
        </a:p>
      </dsp:txBody>
      <dsp:txXfrm>
        <a:off x="609876" y="962421"/>
        <a:ext cx="5854520" cy="748112"/>
      </dsp:txXfrm>
    </dsp:sp>
    <dsp:sp modelId="{E3A373EA-E805-4C6D-895D-FA93CEA41D5F}">
      <dsp:nvSpPr>
        <dsp:cNvPr id="0" name=""/>
        <dsp:cNvSpPr/>
      </dsp:nvSpPr>
      <dsp:spPr>
        <a:xfrm>
          <a:off x="1164448" y="1878292"/>
          <a:ext cx="7004202" cy="794662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0" kern="1200" dirty="0" smtClean="0">
              <a:solidFill>
                <a:schemeClr val="tx1"/>
              </a:solidFill>
            </a:rPr>
            <a:t>Закрепляет приобретенные практические умения.</a:t>
          </a:r>
          <a:endParaRPr lang="ru-RU" sz="1900" b="1" i="0" kern="1200" dirty="0">
            <a:solidFill>
              <a:schemeClr val="tx1"/>
            </a:solidFill>
          </a:endParaRPr>
        </a:p>
      </dsp:txBody>
      <dsp:txXfrm>
        <a:off x="1187723" y="1901567"/>
        <a:ext cx="5863275" cy="748111"/>
      </dsp:txXfrm>
    </dsp:sp>
    <dsp:sp modelId="{17C93262-2CE9-4708-A39F-722F882CB275}">
      <dsp:nvSpPr>
        <dsp:cNvPr id="0" name=""/>
        <dsp:cNvSpPr/>
      </dsp:nvSpPr>
      <dsp:spPr>
        <a:xfrm>
          <a:off x="1751050" y="2817437"/>
          <a:ext cx="7004202" cy="794662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0" kern="1200" dirty="0" smtClean="0">
              <a:solidFill>
                <a:schemeClr val="tx1"/>
              </a:solidFill>
            </a:rPr>
            <a:t>При подведении итогов занятия медицинская сестра подчеркивает главное, обязательно отмечает успехи пациентов. </a:t>
          </a:r>
          <a:endParaRPr lang="ru-RU" sz="1900" b="1" i="0" kern="1200" dirty="0">
            <a:solidFill>
              <a:schemeClr val="tx1"/>
            </a:solidFill>
          </a:endParaRPr>
        </a:p>
      </dsp:txBody>
      <dsp:txXfrm>
        <a:off x="1774325" y="2840712"/>
        <a:ext cx="5854520" cy="748112"/>
      </dsp:txXfrm>
    </dsp:sp>
    <dsp:sp modelId="{A179216B-0856-41DF-ACD1-054716A6F2E8}">
      <dsp:nvSpPr>
        <dsp:cNvPr id="0" name=""/>
        <dsp:cNvSpPr/>
      </dsp:nvSpPr>
      <dsp:spPr>
        <a:xfrm>
          <a:off x="6487672" y="608638"/>
          <a:ext cx="516530" cy="516530"/>
        </a:xfrm>
        <a:prstGeom prst="downArrow">
          <a:avLst>
            <a:gd name="adj1" fmla="val 55000"/>
            <a:gd name="adj2" fmla="val 45000"/>
          </a:avLst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0" kern="1200">
            <a:solidFill>
              <a:schemeClr val="tx1"/>
            </a:solidFill>
          </a:endParaRPr>
        </a:p>
      </dsp:txBody>
      <dsp:txXfrm>
        <a:off x="6603891" y="608638"/>
        <a:ext cx="284092" cy="388689"/>
      </dsp:txXfrm>
    </dsp:sp>
    <dsp:sp modelId="{338DCE7C-EB93-4C48-A854-462155AF429E}">
      <dsp:nvSpPr>
        <dsp:cNvPr id="0" name=""/>
        <dsp:cNvSpPr/>
      </dsp:nvSpPr>
      <dsp:spPr>
        <a:xfrm>
          <a:off x="7074274" y="1547784"/>
          <a:ext cx="516530" cy="516530"/>
        </a:xfrm>
        <a:prstGeom prst="downArrow">
          <a:avLst>
            <a:gd name="adj1" fmla="val 55000"/>
            <a:gd name="adj2" fmla="val 45000"/>
          </a:avLst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0" kern="1200">
            <a:solidFill>
              <a:schemeClr val="tx1"/>
            </a:solidFill>
          </a:endParaRPr>
        </a:p>
      </dsp:txBody>
      <dsp:txXfrm>
        <a:off x="7190493" y="1547784"/>
        <a:ext cx="284092" cy="388689"/>
      </dsp:txXfrm>
    </dsp:sp>
    <dsp:sp modelId="{D3776E42-BE53-46FA-B695-D4DAC4A8D3F3}">
      <dsp:nvSpPr>
        <dsp:cNvPr id="0" name=""/>
        <dsp:cNvSpPr/>
      </dsp:nvSpPr>
      <dsp:spPr>
        <a:xfrm>
          <a:off x="7652120" y="2486930"/>
          <a:ext cx="516530" cy="516530"/>
        </a:xfrm>
        <a:prstGeom prst="downArrow">
          <a:avLst>
            <a:gd name="adj1" fmla="val 55000"/>
            <a:gd name="adj2" fmla="val 45000"/>
          </a:avLst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i="0" kern="1200">
            <a:solidFill>
              <a:schemeClr val="tx1"/>
            </a:solidFill>
          </a:endParaRPr>
        </a:p>
      </dsp:txBody>
      <dsp:txXfrm>
        <a:off x="7768339" y="2486930"/>
        <a:ext cx="284092" cy="38868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13BA75-D27E-44B1-86BA-6A3A05AEEAC0}">
      <dsp:nvSpPr>
        <dsp:cNvPr id="0" name=""/>
        <dsp:cNvSpPr/>
      </dsp:nvSpPr>
      <dsp:spPr>
        <a:xfrm>
          <a:off x="661713" y="0"/>
          <a:ext cx="7499420" cy="2396722"/>
        </a:xfrm>
        <a:prstGeom prst="rightArrow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</dsp:sp>
    <dsp:sp modelId="{963C7049-36C7-401E-A9C9-0687C973DFCF}">
      <dsp:nvSpPr>
        <dsp:cNvPr id="0" name=""/>
        <dsp:cNvSpPr/>
      </dsp:nvSpPr>
      <dsp:spPr>
        <a:xfrm>
          <a:off x="115139" y="604012"/>
          <a:ext cx="2655968" cy="1188697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начало обучения пациента во время пребывания его в стационаре</a:t>
          </a:r>
          <a:endParaRPr lang="ru-RU" sz="2000" b="1" kern="1200" dirty="0"/>
        </a:p>
      </dsp:txBody>
      <dsp:txXfrm>
        <a:off x="173166" y="662039"/>
        <a:ext cx="2539914" cy="1072643"/>
      </dsp:txXfrm>
    </dsp:sp>
    <dsp:sp modelId="{2D0008A8-0601-4F92-AB00-2B2BF05383E3}">
      <dsp:nvSpPr>
        <dsp:cNvPr id="0" name=""/>
        <dsp:cNvSpPr/>
      </dsp:nvSpPr>
      <dsp:spPr>
        <a:xfrm>
          <a:off x="3083439" y="604012"/>
          <a:ext cx="2655968" cy="1188697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продолжение на амбулаторном этапе обучения и контроля </a:t>
          </a:r>
          <a:endParaRPr lang="ru-RU" sz="2000" b="1" kern="1200" dirty="0"/>
        </a:p>
      </dsp:txBody>
      <dsp:txXfrm>
        <a:off x="3141466" y="662039"/>
        <a:ext cx="2539914" cy="1072643"/>
      </dsp:txXfrm>
    </dsp:sp>
    <dsp:sp modelId="{526ADBA7-31ED-4677-A35E-8D417D1E59EC}">
      <dsp:nvSpPr>
        <dsp:cNvPr id="0" name=""/>
        <dsp:cNvSpPr/>
      </dsp:nvSpPr>
      <dsp:spPr>
        <a:xfrm>
          <a:off x="6051740" y="604012"/>
          <a:ext cx="2655968" cy="1188697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 закрепление результатов при длительном </a:t>
          </a:r>
          <a:r>
            <a:rPr lang="ru-RU" sz="2000" b="1" kern="1200" dirty="0" smtClean="0"/>
            <a:t>мониторинге</a:t>
          </a:r>
          <a:endParaRPr lang="ru-RU" sz="2000" b="1" kern="1200" dirty="0"/>
        </a:p>
      </dsp:txBody>
      <dsp:txXfrm>
        <a:off x="6109767" y="662039"/>
        <a:ext cx="2539914" cy="10726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217810D-FE50-4491-AB7E-DD4B392B89AA}" type="datetimeFigureOut">
              <a:rPr lang="ru-RU"/>
              <a:pPr>
                <a:defRPr/>
              </a:pPr>
              <a:t>16.05.2019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CCB4B9F-7322-4972-9FC9-CB82EAA346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97672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9E80C0C-E55E-4107-9DDA-4DB78C3F15EE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6868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/>
            <a:fld id="{2446477A-BEE3-44E5-8458-9BE6727988CD}" type="slidenum">
              <a:rPr lang="ru-RU" altLang="ru-RU" sz="1200"/>
              <a:pPr algn="r" eaLnBrk="1" hangingPunct="1"/>
              <a:t>10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28C98B3-9E10-44B8-9566-FE48E0C6A2AC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F25801E-1091-4ED1-BC1A-D6E10DC9E8EE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6FA8D3C-E6CE-4024-8CCC-E72F09307912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F2FCD30-0D19-4E85-B4DA-6796C35CD7A6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4CD6E0F-6873-4636-9A49-3AAB7B050C0C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BE1ADD3-92B3-4723-BDB7-8557A7A7AD3B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BA35874-8710-4FE8-8E16-6656AC7D9B13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DD73E18-AD52-4447-98A8-C085F61CCE4E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2F731D3-4369-4C85-9797-A70750F5A0B8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B72B16E-4ACD-4B7E-B7E4-1D9D28CA3B42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F2845CB-72E3-4D57-9E3F-388335A28855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4AE20E2-B363-4A53-B529-119F5CF4F281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F6D7996-4B61-4B81-84A3-FDF4A600CE57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61144A4-017E-4CC1-BD49-5C312978C597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9365057-68EC-4F38-8F50-E971EDDAA21B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DC24E90-0425-46E0-A23A-9355988CCAE9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7D2AA2C-4D10-4DE6-8791-892C012B20D0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41A2790-D0F4-4664-A2D3-DCBE7E26A66B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FC63D88-4BBA-4C5E-874F-203979B0C12B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17DD212-8AB1-4175-984A-105D035086A5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73A3A7E-4551-4342-A51E-B79184911D7F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0F55307-74D1-4C71-94BE-2A1744350699}" type="slidenum">
              <a:rPr lang="ru-RU" altLang="ru-RU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2D81A-ED98-4C0C-BBE2-EFBC9F436E43}" type="datetimeFigureOut">
              <a:rPr lang="ru-RU"/>
              <a:pPr>
                <a:defRPr/>
              </a:pPr>
              <a:t>16.05.2019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393E6-CAE3-4E6A-95BE-0D007453B0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7675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B17A8-BA70-4A32-BF1A-ECD02E1E634B}" type="datetimeFigureOut">
              <a:rPr lang="ru-RU"/>
              <a:pPr>
                <a:defRPr/>
              </a:pPr>
              <a:t>16.05.2019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3ED7F-5075-4855-B227-FB64D4F2C3B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8607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E099F-B755-4CC4-A8EE-D6F391B2B4A3}" type="datetimeFigureOut">
              <a:rPr lang="ru-RU"/>
              <a:pPr>
                <a:defRPr/>
              </a:pPr>
              <a:t>16.05.2019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5ABF5-3425-43C6-A137-6770BFCAF9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7103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81317-BC9A-4B6C-914E-AB6871633AFB}" type="datetimeFigureOut">
              <a:rPr lang="ru-RU"/>
              <a:pPr>
                <a:defRPr/>
              </a:pPr>
              <a:t>16.05.2019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A7212-973B-421B-AE7D-88036D79D3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1728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694EB-0D2C-4020-AE07-32A94FF7C9A3}" type="datetimeFigureOut">
              <a:rPr lang="ru-RU"/>
              <a:pPr>
                <a:defRPr/>
              </a:pPr>
              <a:t>16.05.2019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3FB80-97ED-4E50-8646-87E1F1A592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0028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9B75E-89B7-40B8-8BE6-97D5F35C1CAF}" type="datetimeFigureOut">
              <a:rPr lang="ru-RU"/>
              <a:pPr>
                <a:defRPr/>
              </a:pPr>
              <a:t>16.05.2019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E1A1A-8669-432E-81EF-5158CD82A2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8904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A5872-0D68-4C64-AEF5-BA0A7EBC928E}" type="datetimeFigureOut">
              <a:rPr lang="ru-RU"/>
              <a:pPr>
                <a:defRPr/>
              </a:pPr>
              <a:t>16.05.2019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61E79-2E20-4016-9813-8E2E636389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7946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A3A63-A07B-44A5-824D-CD091C154FFB}" type="datetimeFigureOut">
              <a:rPr lang="ru-RU"/>
              <a:pPr>
                <a:defRPr/>
              </a:pPr>
              <a:t>16.05.2019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E07FF-F440-4FD0-83A1-D2F287C62F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8942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B885E-404B-4087-A02B-1B7FB538FA29}" type="datetimeFigureOut">
              <a:rPr lang="ru-RU"/>
              <a:pPr>
                <a:defRPr/>
              </a:pPr>
              <a:t>16.05.2019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31E0F-FBDF-4955-A9C8-AAC3661C77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7427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35243-89F4-4988-85A0-D63222E65263}" type="datetimeFigureOut">
              <a:rPr lang="ru-RU"/>
              <a:pPr>
                <a:defRPr/>
              </a:pPr>
              <a:t>16.05.2019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A845D-B129-47FD-8800-B34F67D7F29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369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98877-FF21-462E-8E7E-53B5FBEF7C37}" type="datetimeFigureOut">
              <a:rPr lang="ru-RU"/>
              <a:pPr>
                <a:defRPr/>
              </a:pPr>
              <a:t>16.05.2019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790F7-1708-4DB1-8B06-67C37C364DB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5960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ACD562-4928-4FC9-9C28-3F2FCF5AFD5F}" type="datetimeFigureOut">
              <a:rPr lang="ru-RU"/>
              <a:pPr>
                <a:defRPr/>
              </a:pPr>
              <a:t>16.05.2019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6CEFB77-56E5-4687-B9B9-FCC3B7B6BC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19.jpeg"/><Relationship Id="rId3" Type="http://schemas.openxmlformats.org/officeDocument/2006/relationships/image" Target="../media/image2.png"/><Relationship Id="rId7" Type="http://schemas.openxmlformats.org/officeDocument/2006/relationships/image" Target="../media/image15.jpeg"/><Relationship Id="rId12" Type="http://schemas.microsoft.com/office/2007/relationships/hdphoto" Target="../media/hdphoto2.wdp"/><Relationship Id="rId17" Type="http://schemas.microsoft.com/office/2007/relationships/hdphoto" Target="../media/hdphoto4.wdp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8.jpeg"/><Relationship Id="rId5" Type="http://schemas.openxmlformats.org/officeDocument/2006/relationships/image" Target="../media/image4.png"/><Relationship Id="rId15" Type="http://schemas.openxmlformats.org/officeDocument/2006/relationships/image" Target="../media/image20.jpeg"/><Relationship Id="rId10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17.jpeg"/><Relationship Id="rId1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hdphoto" Target="../media/hdphoto6.wdp"/><Relationship Id="rId5" Type="http://schemas.openxmlformats.org/officeDocument/2006/relationships/image" Target="../media/image4.png"/><Relationship Id="rId10" Type="http://schemas.openxmlformats.org/officeDocument/2006/relationships/image" Target="../media/image27.jpeg"/><Relationship Id="rId4" Type="http://schemas.openxmlformats.org/officeDocument/2006/relationships/image" Target="../media/image3.png"/><Relationship Id="rId9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31.jpeg"/><Relationship Id="rId4" Type="http://schemas.openxmlformats.org/officeDocument/2006/relationships/image" Target="../media/image3.png"/><Relationship Id="rId9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image" Target="../media/image2.png"/><Relationship Id="rId7" Type="http://schemas.openxmlformats.org/officeDocument/2006/relationships/diagramData" Target="../diagrams/data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diagramDrawing" Target="../diagrams/drawing5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5.xml"/><Relationship Id="rId4" Type="http://schemas.openxmlformats.org/officeDocument/2006/relationships/image" Target="../media/image3.png"/><Relationship Id="rId9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2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34.jpeg"/><Relationship Id="rId5" Type="http://schemas.openxmlformats.org/officeDocument/2006/relationships/image" Target="../media/image4.png"/><Relationship Id="rId10" Type="http://schemas.microsoft.com/office/2007/relationships/hdphoto" Target="../media/hdphoto8.wdp"/><Relationship Id="rId4" Type="http://schemas.openxmlformats.org/officeDocument/2006/relationships/image" Target="../media/image3.png"/><Relationship Id="rId9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5.png"/><Relationship Id="rId12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png"/><Relationship Id="rId11" Type="http://schemas.openxmlformats.org/officeDocument/2006/relationships/oleObject" Target="../embeddings/Microsoft_Excel_97-2003_Worksheet3.xls"/><Relationship Id="rId5" Type="http://schemas.openxmlformats.org/officeDocument/2006/relationships/image" Target="../media/image3.png"/><Relationship Id="rId10" Type="http://schemas.openxmlformats.org/officeDocument/2006/relationships/image" Target="../media/image38.jpeg"/><Relationship Id="rId4" Type="http://schemas.openxmlformats.org/officeDocument/2006/relationships/image" Target="../media/image2.png"/><Relationship Id="rId9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image" Target="../media/image2.png"/><Relationship Id="rId7" Type="http://schemas.openxmlformats.org/officeDocument/2006/relationships/diagramData" Target="../diagrams/data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diagramDrawing" Target="../diagrams/drawing6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6.xml"/><Relationship Id="rId4" Type="http://schemas.openxmlformats.org/officeDocument/2006/relationships/image" Target="../media/image3.png"/><Relationship Id="rId9" Type="http://schemas.openxmlformats.org/officeDocument/2006/relationships/diagramQuickStyle" Target="../diagrams/quickStyle6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microsoft.com/office/2007/relationships/hdphoto" Target="../media/hdphoto11.wdp"/><Relationship Id="rId3" Type="http://schemas.openxmlformats.org/officeDocument/2006/relationships/image" Target="../media/image2.png"/><Relationship Id="rId7" Type="http://schemas.openxmlformats.org/officeDocument/2006/relationships/image" Target="../media/image39.jpeg"/><Relationship Id="rId12" Type="http://schemas.openxmlformats.org/officeDocument/2006/relationships/image" Target="../media/image4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hdphoto" Target="../media/hdphoto10.wdp"/><Relationship Id="rId5" Type="http://schemas.openxmlformats.org/officeDocument/2006/relationships/image" Target="../media/image4.png"/><Relationship Id="rId10" Type="http://schemas.openxmlformats.org/officeDocument/2006/relationships/image" Target="../media/image41.jpeg"/><Relationship Id="rId4" Type="http://schemas.openxmlformats.org/officeDocument/2006/relationships/image" Target="../media/image3.png"/><Relationship Id="rId9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2.png"/><Relationship Id="rId7" Type="http://schemas.openxmlformats.org/officeDocument/2006/relationships/diagramData" Target="../diagrams/data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diagramDrawing" Target="../diagrams/drawing1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3.png"/><Relationship Id="rId9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image" Target="../media/image2.png"/><Relationship Id="rId7" Type="http://schemas.openxmlformats.org/officeDocument/2006/relationships/diagramData" Target="../diagrams/data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diagramDrawing" Target="../diagrams/drawing2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2.xml"/><Relationship Id="rId4" Type="http://schemas.openxmlformats.org/officeDocument/2006/relationships/image" Target="../media/image3.png"/><Relationship Id="rId9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1.xls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oleObject" Target="../embeddings/Microsoft_Excel_97-2003_Worksheet2.xls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image" Target="../media/image2.png"/><Relationship Id="rId7" Type="http://schemas.openxmlformats.org/officeDocument/2006/relationships/diagramData" Target="../diagrams/data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diagramDrawing" Target="../diagrams/drawing3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3.xml"/><Relationship Id="rId4" Type="http://schemas.openxmlformats.org/officeDocument/2006/relationships/image" Target="../media/image3.png"/><Relationship Id="rId9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image" Target="../media/image2.png"/><Relationship Id="rId7" Type="http://schemas.openxmlformats.org/officeDocument/2006/relationships/diagramData" Target="../diagrams/data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diagramDrawing" Target="../diagrams/drawing4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4.xml"/><Relationship Id="rId4" Type="http://schemas.openxmlformats.org/officeDocument/2006/relationships/image" Target="../media/image3.png"/><Relationship Id="rId9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2"/>
          <p:cNvSpPr>
            <a:spLocks noChangeArrowheads="1"/>
          </p:cNvSpPr>
          <p:nvPr/>
        </p:nvSpPr>
        <p:spPr bwMode="auto">
          <a:xfrm>
            <a:off x="2842642" y="4373691"/>
            <a:ext cx="62658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90000"/>
              </a:lnSpc>
              <a:defRPr/>
            </a:pPr>
            <a:r>
              <a:rPr lang="ru-RU" sz="2000" b="1" i="1" dirty="0" smtClean="0">
                <a:solidFill>
                  <a:srgbClr val="D56509"/>
                </a:solidFill>
                <a:latin typeface="+mn-lt"/>
              </a:rPr>
              <a:t>Е.А. Гаврик, </a:t>
            </a:r>
          </a:p>
          <a:p>
            <a:pPr algn="r">
              <a:lnSpc>
                <a:spcPct val="90000"/>
              </a:lnSpc>
              <a:defRPr/>
            </a:pPr>
            <a:r>
              <a:rPr lang="ru-RU" sz="2000" b="1" i="1" dirty="0" smtClean="0">
                <a:solidFill>
                  <a:srgbClr val="D56509"/>
                </a:solidFill>
                <a:latin typeface="+mn-lt"/>
              </a:rPr>
              <a:t>старшая </a:t>
            </a:r>
            <a:r>
              <a:rPr lang="ru-RU" sz="2000" b="1" i="1" dirty="0">
                <a:solidFill>
                  <a:srgbClr val="D56509"/>
                </a:solidFill>
                <a:latin typeface="+mn-lt"/>
              </a:rPr>
              <a:t>медицинская </a:t>
            </a:r>
            <a:r>
              <a:rPr lang="ru-RU" sz="2000" b="1" i="1" dirty="0" smtClean="0">
                <a:solidFill>
                  <a:srgbClr val="D56509"/>
                </a:solidFill>
                <a:latin typeface="+mn-lt"/>
              </a:rPr>
              <a:t>сестра ОКБ, </a:t>
            </a:r>
            <a:r>
              <a:rPr lang="ru-RU" sz="2000" b="1" i="1" dirty="0">
                <a:solidFill>
                  <a:srgbClr val="D56509"/>
                </a:solidFill>
                <a:latin typeface="+mn-lt"/>
              </a:rPr>
              <a:t>г. Омск</a:t>
            </a:r>
          </a:p>
        </p:txBody>
      </p:sp>
      <p:sp>
        <p:nvSpPr>
          <p:cNvPr id="2051" name="Прямоугольник 77"/>
          <p:cNvSpPr>
            <a:spLocks noChangeArrowheads="1"/>
          </p:cNvSpPr>
          <p:nvPr/>
        </p:nvSpPr>
        <p:spPr bwMode="auto">
          <a:xfrm>
            <a:off x="395536" y="1487562"/>
            <a:ext cx="842493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329632"/>
                </a:solidFill>
                <a:latin typeface="+mn-lt"/>
              </a:rPr>
              <a:t>ПРИНЦИПЫ РАБОТЫ ШКОЛЫ </a:t>
            </a:r>
          </a:p>
          <a:p>
            <a:pPr algn="ctr">
              <a:defRPr/>
            </a:pPr>
            <a:r>
              <a:rPr lang="ru-RU" sz="3600" b="1" dirty="0" smtClean="0">
                <a:solidFill>
                  <a:srgbClr val="329632"/>
                </a:solidFill>
                <a:latin typeface="+mn-lt"/>
              </a:rPr>
              <a:t>«БРОНХИАЛЬНАЯ АСТМА». </a:t>
            </a:r>
          </a:p>
          <a:p>
            <a:pPr algn="ctr">
              <a:defRPr/>
            </a:pPr>
            <a:r>
              <a:rPr lang="ru-RU" sz="3600" b="1" dirty="0" smtClean="0">
                <a:solidFill>
                  <a:srgbClr val="329632"/>
                </a:solidFill>
                <a:latin typeface="+mn-lt"/>
              </a:rPr>
              <a:t>РОЛЬ МЕДИЦИНСКОЙ СЕСТРЫ В РАБОТЕ С ПАЦИЕНТАМИ</a:t>
            </a:r>
            <a:endParaRPr lang="ru-RU" sz="3600" b="1" dirty="0">
              <a:solidFill>
                <a:srgbClr val="329632"/>
              </a:solidFill>
              <a:latin typeface="+mn-lt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268538" y="0"/>
            <a:ext cx="6816725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60" b="1" dirty="0">
                <a:solidFill>
                  <a:srgbClr val="D56509"/>
                </a:solidFill>
                <a:latin typeface="+mn-lt"/>
              </a:rPr>
              <a:t>V </a:t>
            </a:r>
            <a:r>
              <a:rPr lang="ru-RU" sz="1560" b="1" dirty="0">
                <a:solidFill>
                  <a:srgbClr val="D56509"/>
                </a:solidFill>
                <a:latin typeface="+mn-lt"/>
              </a:rPr>
              <a:t>Международный саммит медицинских сестер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60" b="1" dirty="0">
                <a:solidFill>
                  <a:srgbClr val="D56509"/>
                </a:solidFill>
                <a:latin typeface="+mn-lt"/>
              </a:rPr>
              <a:t>«Роль медицинской сестры в противостоянии хроническим заболеваниям»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D56509"/>
                </a:solidFill>
                <a:latin typeface="+mn-lt"/>
              </a:rPr>
              <a:t>22 мая 2019 г. Омск</a:t>
            </a:r>
            <a:r>
              <a:rPr lang="ru-RU" sz="1560" b="1" dirty="0">
                <a:solidFill>
                  <a:srgbClr val="D56509"/>
                </a:solidFill>
                <a:latin typeface="+mn-lt"/>
              </a:rPr>
              <a:t> </a:t>
            </a:r>
          </a:p>
        </p:txBody>
      </p:sp>
      <p:grpSp>
        <p:nvGrpSpPr>
          <p:cNvPr id="2053" name="Группа 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2055" name="Рисунок 4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7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Рисунок 49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11272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3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4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5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3495" name="Прямоугольник 18"/>
          <p:cNvSpPr>
            <a:spLocks noChangeArrowheads="1"/>
          </p:cNvSpPr>
          <p:nvPr/>
        </p:nvSpPr>
        <p:spPr bwMode="auto">
          <a:xfrm>
            <a:off x="2236788" y="140350"/>
            <a:ext cx="6804025" cy="559192"/>
          </a:xfrm>
          <a:prstGeom prst="rect">
            <a:avLst/>
          </a:prstGeom>
          <a:noFill/>
          <a:ex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7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ДОКУМЕНТЫ  </a:t>
            </a:r>
            <a:endParaRPr lang="ru-RU" sz="37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  <p:sp>
        <p:nvSpPr>
          <p:cNvPr id="11268" name="Прямоугольник 19"/>
          <p:cNvSpPr>
            <a:spLocks noChangeArrowheads="1"/>
          </p:cNvSpPr>
          <p:nvPr/>
        </p:nvSpPr>
        <p:spPr bwMode="auto">
          <a:xfrm>
            <a:off x="35496" y="824388"/>
            <a:ext cx="6984776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Aft>
                <a:spcPts val="1200"/>
              </a:spcAft>
            </a:pPr>
            <a:r>
              <a:rPr lang="ru-RU" altLang="ru-RU" b="1" dirty="0"/>
              <a:t>1. Приказы МЗ РФ о мерах по совершенствованию организации медицинской помощи больным с заболеванием </a:t>
            </a:r>
            <a:r>
              <a:rPr lang="ru-RU" altLang="ru-RU" b="1" dirty="0" smtClean="0"/>
              <a:t>«</a:t>
            </a:r>
            <a:r>
              <a:rPr lang="ru-RU" altLang="ru-RU" b="1" dirty="0"/>
              <a:t>б</a:t>
            </a:r>
            <a:r>
              <a:rPr lang="ru-RU" altLang="ru-RU" b="1" dirty="0" smtClean="0"/>
              <a:t>ронхиальная </a:t>
            </a:r>
            <a:r>
              <a:rPr lang="ru-RU" altLang="ru-RU" b="1" dirty="0"/>
              <a:t>астма».</a:t>
            </a:r>
          </a:p>
          <a:p>
            <a:pPr eaLnBrk="1" hangingPunct="1">
              <a:spcAft>
                <a:spcPts val="1200"/>
              </a:spcAft>
            </a:pPr>
            <a:r>
              <a:rPr lang="ru-RU" altLang="ru-RU" b="1" dirty="0"/>
              <a:t>2. Локальный акт  медицинской организации об организации работы </a:t>
            </a:r>
            <a:r>
              <a:rPr lang="ru-RU" altLang="ru-RU" b="1" dirty="0" smtClean="0"/>
              <a:t>школы </a:t>
            </a:r>
            <a:r>
              <a:rPr lang="ru-RU" altLang="ru-RU" b="1" dirty="0"/>
              <a:t>здоровья «Бронхиальная астма». </a:t>
            </a:r>
          </a:p>
          <a:p>
            <a:pPr eaLnBrk="1" hangingPunct="1">
              <a:spcAft>
                <a:spcPts val="1200"/>
              </a:spcAft>
            </a:pPr>
            <a:r>
              <a:rPr lang="ru-RU" altLang="ru-RU" b="1" dirty="0"/>
              <a:t>3. Положение об организации работы </a:t>
            </a:r>
            <a:r>
              <a:rPr lang="ru-RU" altLang="ru-RU" b="1" dirty="0" smtClean="0"/>
              <a:t>школы </a:t>
            </a:r>
            <a:r>
              <a:rPr lang="ru-RU" altLang="ru-RU" b="1" dirty="0"/>
              <a:t>здоровья «Бронхиальная астма» .</a:t>
            </a:r>
          </a:p>
          <a:p>
            <a:pPr eaLnBrk="1" hangingPunct="1">
              <a:spcAft>
                <a:spcPts val="1200"/>
              </a:spcAft>
            </a:pPr>
            <a:r>
              <a:rPr lang="ru-RU" altLang="ru-RU" b="1" dirty="0"/>
              <a:t>4. Табель оснащения </a:t>
            </a:r>
            <a:r>
              <a:rPr lang="ru-RU" altLang="ru-RU" b="1" dirty="0" smtClean="0"/>
              <a:t>школы </a:t>
            </a:r>
            <a:r>
              <a:rPr lang="ru-RU" altLang="ru-RU" b="1" dirty="0"/>
              <a:t>здоровья  «Бронхиальная астма» .</a:t>
            </a:r>
          </a:p>
          <a:p>
            <a:pPr eaLnBrk="1" hangingPunct="1">
              <a:spcAft>
                <a:spcPts val="1200"/>
              </a:spcAft>
            </a:pPr>
            <a:r>
              <a:rPr lang="ru-RU" altLang="ru-RU" b="1" dirty="0"/>
              <a:t>5. Программа </a:t>
            </a:r>
            <a:r>
              <a:rPr lang="ru-RU" altLang="ru-RU" b="1" dirty="0"/>
              <a:t>ш</a:t>
            </a:r>
            <a:r>
              <a:rPr lang="ru-RU" altLang="ru-RU" b="1" dirty="0" smtClean="0"/>
              <a:t>колы </a:t>
            </a:r>
            <a:r>
              <a:rPr lang="ru-RU" altLang="ru-RU" b="1" dirty="0"/>
              <a:t>здоровья  «Бронхиальная астма» .</a:t>
            </a:r>
          </a:p>
          <a:p>
            <a:pPr eaLnBrk="1" hangingPunct="1">
              <a:spcAft>
                <a:spcPts val="1200"/>
              </a:spcAft>
            </a:pPr>
            <a:r>
              <a:rPr lang="ru-RU" altLang="ru-RU" b="1" dirty="0"/>
              <a:t>6. Анкеты и тесты,  для проведения опроса,  до и после цикла обучения. </a:t>
            </a:r>
          </a:p>
          <a:p>
            <a:pPr eaLnBrk="1" hangingPunct="1">
              <a:spcAft>
                <a:spcPts val="1200"/>
              </a:spcAft>
            </a:pPr>
            <a:r>
              <a:rPr lang="ru-RU" altLang="ru-RU" b="1" dirty="0"/>
              <a:t>7. Памятки.</a:t>
            </a:r>
          </a:p>
        </p:txBody>
      </p:sp>
      <p:pic>
        <p:nvPicPr>
          <p:cNvPr id="11269" name="Picture 9" descr="img37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3874" b="11581"/>
          <a:stretch>
            <a:fillRect/>
          </a:stretch>
        </p:blipFill>
        <p:spPr bwMode="auto">
          <a:xfrm>
            <a:off x="7092280" y="881063"/>
            <a:ext cx="1873250" cy="1374775"/>
          </a:xfrm>
          <a:prstGeom prst="rect">
            <a:avLst/>
          </a:prstGeom>
          <a:noFill/>
          <a:ln w="25400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10" descr="img37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3"/>
          <a:stretch>
            <a:fillRect/>
          </a:stretch>
        </p:blipFill>
        <p:spPr bwMode="auto">
          <a:xfrm>
            <a:off x="7119267" y="2403475"/>
            <a:ext cx="1876425" cy="1192213"/>
          </a:xfrm>
          <a:prstGeom prst="rect">
            <a:avLst/>
          </a:prstGeom>
          <a:noFill/>
          <a:ln w="25400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11" descr="img37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7" b="9074"/>
          <a:stretch>
            <a:fillRect/>
          </a:stretch>
        </p:blipFill>
        <p:spPr bwMode="auto">
          <a:xfrm>
            <a:off x="7119267" y="3757613"/>
            <a:ext cx="1876425" cy="1262062"/>
          </a:xfrm>
          <a:prstGeom prst="rect">
            <a:avLst/>
          </a:prstGeom>
          <a:noFill/>
          <a:ln w="25400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12303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4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5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6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2252663" y="3328"/>
            <a:ext cx="6907212" cy="84023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3700" b="1">
                <a:solidFill>
                  <a:srgbClr val="D56509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ru-RU" sz="3000" dirty="0" smtClean="0"/>
              <a:t>ОСНАЩЕНИЕ ШКОЛЫ ЗДОРОВЬЯ «БРОНХИАЛЬНАЯ АСТМА»</a:t>
            </a:r>
            <a:endParaRPr lang="ru-RU" sz="3000" dirty="0"/>
          </a:p>
        </p:txBody>
      </p:sp>
      <p:pic>
        <p:nvPicPr>
          <p:cNvPr id="12293" name="Picture 2" descr="\\192.168.1.18\информация для мед. сотрудников\Обмен\2. Хирургический корпус\1ОНМК\Гаврик Е.А. ст. сестра\школа астма\IMG_853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54575" y="1147415"/>
            <a:ext cx="2016125" cy="1390650"/>
          </a:xfrm>
          <a:noFill/>
          <a:ln w="25400">
            <a:solidFill>
              <a:srgbClr val="329632"/>
            </a:solidFill>
            <a:miter lim="800000"/>
            <a:headEnd/>
            <a:tailEnd/>
          </a:ln>
        </p:spPr>
      </p:pic>
      <p:pic>
        <p:nvPicPr>
          <p:cNvPr id="12294" name="Picture 3" descr="\\192.168.1.18\информация для мед. сотрудников\Обмен\2. Хирургический корпус\1ОНМК\Гаврик Е.А. ст. сестра\школа астма\IMG_853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6" t="11542" b="3087"/>
          <a:stretch>
            <a:fillRect/>
          </a:stretch>
        </p:blipFill>
        <p:spPr bwMode="auto">
          <a:xfrm>
            <a:off x="7221538" y="1147415"/>
            <a:ext cx="1504950" cy="1363662"/>
          </a:xfrm>
          <a:prstGeom prst="rect">
            <a:avLst/>
          </a:prstGeom>
          <a:noFill/>
          <a:ln w="25400">
            <a:solidFill>
              <a:srgbClr val="32963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5" name="Прямоугольник 2"/>
          <p:cNvSpPr>
            <a:spLocks noChangeArrowheads="1"/>
          </p:cNvSpPr>
          <p:nvPr/>
        </p:nvSpPr>
        <p:spPr bwMode="auto">
          <a:xfrm>
            <a:off x="5148064" y="4299942"/>
            <a:ext cx="370165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2200" b="1" i="1" dirty="0"/>
              <a:t>Методические материалы </a:t>
            </a:r>
            <a:endParaRPr lang="ru-RU" altLang="ru-RU" sz="2200" dirty="0"/>
          </a:p>
        </p:txBody>
      </p:sp>
      <p:sp>
        <p:nvSpPr>
          <p:cNvPr id="12296" name="Прямоугольник 3"/>
          <p:cNvSpPr>
            <a:spLocks noChangeArrowheads="1"/>
          </p:cNvSpPr>
          <p:nvPr/>
        </p:nvSpPr>
        <p:spPr bwMode="auto">
          <a:xfrm>
            <a:off x="789024" y="4083918"/>
            <a:ext cx="263084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2200" b="1" i="1"/>
              <a:t>Наглядные пособия</a:t>
            </a:r>
            <a:endParaRPr lang="ru-RU" altLang="ru-RU" sz="2200"/>
          </a:p>
        </p:txBody>
      </p:sp>
      <p:sp>
        <p:nvSpPr>
          <p:cNvPr id="12297" name="Прямоугольник 4"/>
          <p:cNvSpPr>
            <a:spLocks noChangeArrowheads="1"/>
          </p:cNvSpPr>
          <p:nvPr/>
        </p:nvSpPr>
        <p:spPr bwMode="auto">
          <a:xfrm>
            <a:off x="5104483" y="2571750"/>
            <a:ext cx="36223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2200" b="1" i="1" dirty="0"/>
              <a:t>Специальное оборудование</a:t>
            </a:r>
            <a:endParaRPr lang="ru-RU" altLang="ru-RU" sz="2200" dirty="0"/>
          </a:p>
        </p:txBody>
      </p:sp>
      <p:pic>
        <p:nvPicPr>
          <p:cNvPr id="12298" name="Picture 4" descr="D:\Рабочий стол\Новая папка\8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06" r="18990"/>
          <a:stretch>
            <a:fillRect/>
          </a:stretch>
        </p:blipFill>
        <p:spPr bwMode="auto">
          <a:xfrm>
            <a:off x="4500563" y="3155602"/>
            <a:ext cx="935037" cy="1095375"/>
          </a:xfrm>
          <a:prstGeom prst="rect">
            <a:avLst/>
          </a:prstGeom>
          <a:noFill/>
          <a:ln w="25400">
            <a:solidFill>
              <a:srgbClr val="32963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9" name="Picture 5" descr="D:\Рабочий стол\Новая папка\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194" r="13657"/>
          <a:stretch>
            <a:fillRect/>
          </a:stretch>
        </p:blipFill>
        <p:spPr bwMode="auto">
          <a:xfrm>
            <a:off x="5548582" y="3166715"/>
            <a:ext cx="1008013" cy="1084262"/>
          </a:xfrm>
          <a:prstGeom prst="rect">
            <a:avLst/>
          </a:prstGeom>
          <a:noFill/>
          <a:ln w="25400">
            <a:solidFill>
              <a:srgbClr val="32963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7" descr="D:\Рабочий стол\Новая папка\3.JPG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570" r="24754"/>
          <a:stretch>
            <a:fillRect/>
          </a:stretch>
        </p:blipFill>
        <p:spPr bwMode="auto">
          <a:xfrm>
            <a:off x="8286750" y="3166715"/>
            <a:ext cx="822325" cy="1084262"/>
          </a:xfrm>
          <a:prstGeom prst="rect">
            <a:avLst/>
          </a:prstGeom>
          <a:noFill/>
          <a:ln w="25400">
            <a:solidFill>
              <a:srgbClr val="32963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1" name="Picture 8" descr="\\192.168.1.18\информация для мед. сотрудников\Обмен\2. Хирургический корпус\1ОНМК\Гаврик Е.А. ст. сестра\школа астма\IMG_8540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1223491"/>
            <a:ext cx="4391025" cy="2811462"/>
          </a:xfrm>
          <a:prstGeom prst="rect">
            <a:avLst/>
          </a:prstGeom>
          <a:noFill/>
          <a:ln w="25400">
            <a:solidFill>
              <a:srgbClr val="32963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2" descr="D:\Рабочий стол\Новая папка\DSC_0407.JPG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543" y="3166715"/>
            <a:ext cx="1562100" cy="1084262"/>
          </a:xfrm>
          <a:prstGeom prst="rect">
            <a:avLst/>
          </a:prstGeom>
          <a:noFill/>
          <a:ln w="25400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13317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8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9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0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363" name="Прямоугольник 18"/>
          <p:cNvSpPr>
            <a:spLocks noChangeArrowheads="1"/>
          </p:cNvSpPr>
          <p:nvPr/>
        </p:nvSpPr>
        <p:spPr bwMode="auto">
          <a:xfrm>
            <a:off x="2195736" y="123478"/>
            <a:ext cx="7006777" cy="510909"/>
          </a:xfrm>
          <a:prstGeom prst="rect">
            <a:avLst/>
          </a:prstGeom>
          <a:noFill/>
          <a:ex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4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КРИТЕРИИ МЕДИЦИНСКОЙ СЕСТРЫ</a:t>
            </a:r>
            <a:endParaRPr lang="ru-RU" sz="34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  <p:sp>
        <p:nvSpPr>
          <p:cNvPr id="13316" name="Прямоугольник 19"/>
          <p:cNvSpPr>
            <a:spLocks noChangeArrowheads="1"/>
          </p:cNvSpPr>
          <p:nvPr/>
        </p:nvSpPr>
        <p:spPr bwMode="auto">
          <a:xfrm>
            <a:off x="35496" y="915566"/>
            <a:ext cx="8856984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0850" indent="-450850" eaLnBrk="0" hangingPunct="0">
              <a:tabLst>
                <a:tab pos="355600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tabLst>
                <a:tab pos="355600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tabLst>
                <a:tab pos="355600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tabLst>
                <a:tab pos="355600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tabLst>
                <a:tab pos="355600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Aft>
                <a:spcPts val="24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3200" b="1"/>
              <a:t>высокий уровень профессиональной компетенции; </a:t>
            </a:r>
          </a:p>
          <a:p>
            <a:pPr eaLnBrk="1" hangingPunct="1">
              <a:spcAft>
                <a:spcPts val="24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3200" b="1"/>
              <a:t>умение донести информацию для пациентов правильно;</a:t>
            </a:r>
          </a:p>
          <a:p>
            <a:pPr eaLnBrk="1" hangingPunct="1">
              <a:spcAft>
                <a:spcPts val="24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3200" b="1"/>
              <a:t>владение основами сестринской педагогики;</a:t>
            </a:r>
          </a:p>
          <a:p>
            <a:pPr eaLnBrk="1" hangingPunct="1">
              <a:spcAft>
                <a:spcPts val="24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3200" b="1"/>
              <a:t>наличие квалификационной категории.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14343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4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5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6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87" name="Прямоугольник 18"/>
          <p:cNvSpPr>
            <a:spLocks noChangeArrowheads="1"/>
          </p:cNvSpPr>
          <p:nvPr/>
        </p:nvSpPr>
        <p:spPr bwMode="auto">
          <a:xfrm>
            <a:off x="2236788" y="3328"/>
            <a:ext cx="6804025" cy="840230"/>
          </a:xfrm>
          <a:prstGeom prst="rect">
            <a:avLst/>
          </a:prstGeom>
          <a:noFill/>
          <a:ex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0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ТРЕБОВАНИЯ </a:t>
            </a:r>
          </a:p>
          <a:p>
            <a:pPr algn="ctr">
              <a:lnSpc>
                <a:spcPct val="80000"/>
              </a:lnSpc>
            </a:pPr>
            <a:r>
              <a:rPr lang="ru-RU" sz="30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К ФОРМИРОВАНИЮ ГРУПП</a:t>
            </a:r>
            <a:endParaRPr lang="ru-RU" sz="30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  <p:sp>
        <p:nvSpPr>
          <p:cNvPr id="14340" name="Прямоугольник 19"/>
          <p:cNvSpPr>
            <a:spLocks noChangeArrowheads="1"/>
          </p:cNvSpPr>
          <p:nvPr/>
        </p:nvSpPr>
        <p:spPr bwMode="auto">
          <a:xfrm>
            <a:off x="71313" y="842963"/>
            <a:ext cx="889317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2000" b="1" dirty="0"/>
              <a:t>занятия проводятся в группах по 5-8 человек;</a:t>
            </a:r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2000" b="1" dirty="0"/>
              <a:t>контингент слушателей для занятий в школе здоровья отбирается врачом на основании данных анамнеза, с учетом возраста, состояния здоровья и сопутствующих заболеваний;</a:t>
            </a:r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2000" b="1" dirty="0"/>
              <a:t>набранная группа пациентов должна быть "закрытым коллективом", в процессе проведения занятий к ней не должны присоединяться новые пациенты.</a:t>
            </a:r>
          </a:p>
        </p:txBody>
      </p:sp>
      <p:pic>
        <p:nvPicPr>
          <p:cNvPr id="14341" name="Picture 10" descr="IMG_8528(1)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892772"/>
            <a:ext cx="3167062" cy="2127250"/>
          </a:xfrm>
          <a:prstGeom prst="rect">
            <a:avLst/>
          </a:prstGeom>
          <a:noFill/>
          <a:ln w="25400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0260" y="3203674"/>
            <a:ext cx="4903788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D56509"/>
                </a:solidFill>
              </a:rPr>
              <a:t>Критерии исключения из группы</a:t>
            </a:r>
            <a:r>
              <a:rPr lang="ru-RU" sz="2400" b="1" i="1" dirty="0" smtClean="0">
                <a:solidFill>
                  <a:srgbClr val="D56509"/>
                </a:solidFill>
              </a:rPr>
              <a:t>:</a:t>
            </a:r>
          </a:p>
          <a:p>
            <a:pPr>
              <a:defRPr/>
            </a:pPr>
            <a:endParaRPr lang="ru-RU" sz="1200" b="1" dirty="0">
              <a:solidFill>
                <a:srgbClr val="D56509"/>
              </a:solidFill>
            </a:endParaRPr>
          </a:p>
          <a:p>
            <a:pPr marL="342900" indent="-342900">
              <a:buClr>
                <a:srgbClr val="C00000"/>
              </a:buClr>
              <a:buFont typeface="Wingdings" pitchFamily="2" charset="2"/>
              <a:buChar char="v"/>
              <a:defRPr/>
            </a:pPr>
            <a:r>
              <a:rPr lang="ru-RU" sz="2000" b="1" dirty="0"/>
              <a:t>нарушение когнитивных функций;</a:t>
            </a:r>
          </a:p>
          <a:p>
            <a:pPr marL="342900" indent="-342900">
              <a:buClr>
                <a:srgbClr val="C00000"/>
              </a:buClr>
              <a:buFont typeface="Wingdings" pitchFamily="2" charset="2"/>
              <a:buChar char="v"/>
              <a:defRPr/>
            </a:pPr>
            <a:r>
              <a:rPr lang="ru-RU" sz="2000" b="1" dirty="0"/>
              <a:t>наличие хронических заболеваний в стадии декомпенсации.</a:t>
            </a:r>
            <a:r>
              <a:rPr lang="ru-RU" sz="20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15366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7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8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9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1" name="Прямоугольник 18"/>
          <p:cNvSpPr>
            <a:spLocks noChangeArrowheads="1"/>
          </p:cNvSpPr>
          <p:nvPr/>
        </p:nvSpPr>
        <p:spPr bwMode="auto">
          <a:xfrm>
            <a:off x="2236788" y="123478"/>
            <a:ext cx="6804025" cy="508729"/>
          </a:xfrm>
          <a:prstGeom prst="rect">
            <a:avLst/>
          </a:prstGeom>
          <a:noFill/>
          <a:ex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3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ФУНКЦИИ МЕДИЦИНСКОЙ СЕСТРЫ</a:t>
            </a:r>
            <a:endParaRPr lang="ru-RU" sz="33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  <p:sp>
        <p:nvSpPr>
          <p:cNvPr id="15364" name="Прямоугольник 19"/>
          <p:cNvSpPr>
            <a:spLocks noChangeArrowheads="1"/>
          </p:cNvSpPr>
          <p:nvPr/>
        </p:nvSpPr>
        <p:spPr bwMode="auto">
          <a:xfrm>
            <a:off x="35496" y="747444"/>
            <a:ext cx="8856984" cy="441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Aft>
                <a:spcPts val="1000"/>
              </a:spcAft>
              <a:buFont typeface="Calibri" pitchFamily="34" charset="0"/>
              <a:buAutoNum type="arabicPeriod"/>
            </a:pPr>
            <a:r>
              <a:rPr lang="ru-RU" altLang="ru-RU" sz="2100" b="1" dirty="0"/>
              <a:t>Приглашает пациентов для занятий.</a:t>
            </a:r>
          </a:p>
          <a:p>
            <a:pPr eaLnBrk="1" hangingPunct="1">
              <a:spcAft>
                <a:spcPts val="1000"/>
              </a:spcAft>
              <a:buFont typeface="Calibri" pitchFamily="34" charset="0"/>
              <a:buAutoNum type="arabicPeriod"/>
            </a:pPr>
            <a:r>
              <a:rPr lang="ru-RU" altLang="ru-RU" sz="2100" b="1" dirty="0"/>
              <a:t>Фиксирует посещаемость занятий пациентами.</a:t>
            </a:r>
          </a:p>
          <a:p>
            <a:pPr eaLnBrk="1" hangingPunct="1">
              <a:spcAft>
                <a:spcPts val="1000"/>
              </a:spcAft>
              <a:buFont typeface="Calibri" pitchFamily="34" charset="0"/>
              <a:buAutoNum type="arabicPeriod"/>
            </a:pPr>
            <a:r>
              <a:rPr lang="ru-RU" altLang="ru-RU" sz="2100" b="1" dirty="0"/>
              <a:t>Своевременно обновляет информацию на стендах.</a:t>
            </a:r>
          </a:p>
          <a:p>
            <a:pPr eaLnBrk="1" hangingPunct="1">
              <a:spcAft>
                <a:spcPts val="1000"/>
              </a:spcAft>
              <a:buFont typeface="Calibri" pitchFamily="34" charset="0"/>
              <a:buAutoNum type="arabicPeriod"/>
            </a:pPr>
            <a:r>
              <a:rPr lang="ru-RU" altLang="ru-RU" sz="2100" b="1" dirty="0"/>
              <a:t>Совместно с врачом участвует в разработке и пересмотре памяток и рекомендаций для пациентов.</a:t>
            </a:r>
          </a:p>
          <a:p>
            <a:pPr eaLnBrk="1" hangingPunct="1">
              <a:spcAft>
                <a:spcPts val="1000"/>
              </a:spcAft>
              <a:buFont typeface="Calibri" pitchFamily="34" charset="0"/>
              <a:buAutoNum type="arabicPeriod"/>
            </a:pPr>
            <a:r>
              <a:rPr lang="ru-RU" altLang="ru-RU" sz="2100" b="1" dirty="0"/>
              <a:t>Проводит анкетирование с пациентами до начала занятий  </a:t>
            </a:r>
            <a:r>
              <a:rPr lang="ru-RU" altLang="ru-RU" sz="2100" b="1" dirty="0" smtClean="0"/>
              <a:t>и </a:t>
            </a:r>
            <a:r>
              <a:rPr lang="ru-RU" altLang="ru-RU" sz="2100" b="1" dirty="0"/>
              <a:t>после.</a:t>
            </a:r>
          </a:p>
          <a:p>
            <a:pPr eaLnBrk="1" hangingPunct="1">
              <a:spcAft>
                <a:spcPts val="1000"/>
              </a:spcAft>
              <a:buFont typeface="Calibri" pitchFamily="34" charset="0"/>
              <a:buAutoNum type="arabicPeriod"/>
            </a:pPr>
            <a:r>
              <a:rPr lang="ru-RU" altLang="ru-RU" sz="2100" b="1" dirty="0"/>
              <a:t>Проводит практические занятия по обучению пациентов правилам пользования предметами и приборами медицинского назначения, дневниками самонаблюдения.</a:t>
            </a:r>
          </a:p>
          <a:p>
            <a:pPr eaLnBrk="1" hangingPunct="1">
              <a:spcAft>
                <a:spcPts val="1000"/>
              </a:spcAft>
              <a:buFont typeface="Calibri" pitchFamily="34" charset="0"/>
              <a:buAutoNum type="arabicPeriod"/>
            </a:pPr>
            <a:r>
              <a:rPr lang="ru-RU" altLang="ru-RU" sz="2100" b="1" dirty="0"/>
              <a:t>По согласованию с врачом ведет отчетно-учетную документацию по работе </a:t>
            </a:r>
            <a:r>
              <a:rPr lang="ru-RU" altLang="ru-RU" sz="2100" b="1" dirty="0"/>
              <a:t>ш</a:t>
            </a:r>
            <a:r>
              <a:rPr lang="ru-RU" altLang="ru-RU" sz="2100" b="1" dirty="0" smtClean="0"/>
              <a:t>колы </a:t>
            </a:r>
            <a:r>
              <a:rPr lang="ru-RU" altLang="ru-RU" sz="2100" b="1" dirty="0"/>
              <a:t>здоровья «Бронхиальная астма».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16391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2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3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4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1" name="Прямоугольник 18"/>
          <p:cNvSpPr>
            <a:spLocks noChangeArrowheads="1"/>
          </p:cNvSpPr>
          <p:nvPr/>
        </p:nvSpPr>
        <p:spPr bwMode="auto">
          <a:xfrm>
            <a:off x="2236788" y="144498"/>
            <a:ext cx="6804025" cy="508729"/>
          </a:xfrm>
          <a:prstGeom prst="rect">
            <a:avLst/>
          </a:prstGeom>
          <a:noFill/>
          <a:ex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3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ЗАНЯТИЯ В ШКОЛЕ ВКЛЮЧАЮТ:</a:t>
            </a:r>
            <a:endParaRPr lang="ru-RU" sz="33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  <p:pic>
        <p:nvPicPr>
          <p:cNvPr id="16388" name="Picture 3" descr="D:\Рабочий стол\Новая папка\img37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69" t="5258" b="12090"/>
          <a:stretch>
            <a:fillRect/>
          </a:stretch>
        </p:blipFill>
        <p:spPr>
          <a:xfrm>
            <a:off x="1403350" y="877888"/>
            <a:ext cx="3057525" cy="4103687"/>
          </a:xfrm>
          <a:noFill/>
          <a:ln w="25400">
            <a:solidFill>
              <a:srgbClr val="329632"/>
            </a:solidFill>
            <a:miter lim="800000"/>
            <a:headEnd/>
            <a:tailEnd/>
          </a:ln>
        </p:spPr>
      </p:pic>
      <p:pic>
        <p:nvPicPr>
          <p:cNvPr id="16389" name="Picture 4" descr="D:\Рабочий стол\Новая папка\Scanitto_2019-05-08_2100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6" t="3979" r="4185" b="10716"/>
          <a:stretch>
            <a:fillRect/>
          </a:stretch>
        </p:blipFill>
        <p:spPr bwMode="auto">
          <a:xfrm>
            <a:off x="4716463" y="877888"/>
            <a:ext cx="3268662" cy="4141787"/>
          </a:xfrm>
          <a:prstGeom prst="rect">
            <a:avLst/>
          </a:prstGeom>
          <a:noFill/>
          <a:ln w="25400">
            <a:solidFill>
              <a:srgbClr val="32963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1303338" y="1779588"/>
            <a:ext cx="928687" cy="2663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17417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8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9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0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83" name="Прямоугольник 18"/>
          <p:cNvSpPr>
            <a:spLocks noChangeArrowheads="1"/>
          </p:cNvSpPr>
          <p:nvPr/>
        </p:nvSpPr>
        <p:spPr bwMode="auto">
          <a:xfrm>
            <a:off x="2236788" y="140350"/>
            <a:ext cx="6804025" cy="559192"/>
          </a:xfrm>
          <a:prstGeom prst="rect">
            <a:avLst/>
          </a:prstGeom>
          <a:noFill/>
          <a:ex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7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ФАКТОРЫ УСПЕХА</a:t>
            </a:r>
            <a:endParaRPr lang="ru-RU" sz="37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  <p:sp>
        <p:nvSpPr>
          <p:cNvPr id="17412" name="Прямоугольник 19"/>
          <p:cNvSpPr>
            <a:spLocks noChangeArrowheads="1"/>
          </p:cNvSpPr>
          <p:nvPr/>
        </p:nvSpPr>
        <p:spPr bwMode="auto">
          <a:xfrm>
            <a:off x="-36512" y="779512"/>
            <a:ext cx="4896544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2000" b="1" dirty="0"/>
              <a:t>занятия следует проводить </a:t>
            </a:r>
            <a:r>
              <a:rPr lang="ru-RU" altLang="ru-RU" sz="2000" b="1" dirty="0" smtClean="0"/>
              <a:t>                        в </a:t>
            </a:r>
            <a:r>
              <a:rPr lang="ru-RU" altLang="ru-RU" sz="2000" b="1" dirty="0"/>
              <a:t>интерактивной форме;</a:t>
            </a:r>
          </a:p>
          <a:p>
            <a:pPr eaLnBrk="1" hangingPunct="1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2000" b="1" dirty="0"/>
              <a:t>избегать больших информационных блоков;</a:t>
            </a:r>
          </a:p>
          <a:p>
            <a:pPr eaLnBrk="1" hangingPunct="1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2000" b="1" dirty="0"/>
              <a:t>вся наглядная информация и оформление помещения должны быть красочными, доступными.</a:t>
            </a:r>
          </a:p>
        </p:txBody>
      </p:sp>
      <p:pic>
        <p:nvPicPr>
          <p:cNvPr id="17413" name="Picture 10" descr="DSC_040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928688"/>
            <a:ext cx="2320925" cy="2063750"/>
          </a:xfrm>
          <a:prstGeom prst="rect">
            <a:avLst/>
          </a:prstGeom>
          <a:noFill/>
          <a:ln w="254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5" descr="\\192.168.1.18\информация для мед. сотрудников\Обмен\2. Хирургический корпус\1ОНМК\Гаврик Е.А. ст. сестра\школа астма\IMG_853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98"/>
          <a:stretch>
            <a:fillRect/>
          </a:stretch>
        </p:blipFill>
        <p:spPr>
          <a:xfrm>
            <a:off x="4786313" y="3148013"/>
            <a:ext cx="4322762" cy="1954212"/>
          </a:xfrm>
          <a:noFill/>
          <a:ln w="25400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17415" name="Picture 6" descr="D:\Рабочий стол\Новое изображение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73" r="11044"/>
          <a:stretch>
            <a:fillRect/>
          </a:stretch>
        </p:blipFill>
        <p:spPr bwMode="auto">
          <a:xfrm>
            <a:off x="4787900" y="892175"/>
            <a:ext cx="1878013" cy="2135188"/>
          </a:xfrm>
          <a:prstGeom prst="rect">
            <a:avLst/>
          </a:prstGeom>
          <a:noFill/>
          <a:ln w="254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6" name="Прямоугольник 19"/>
          <p:cNvSpPr>
            <a:spLocks noChangeArrowheads="1"/>
          </p:cNvSpPr>
          <p:nvPr/>
        </p:nvSpPr>
        <p:spPr bwMode="auto">
          <a:xfrm>
            <a:off x="35496" y="3363838"/>
            <a:ext cx="4664075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2000" b="1" u="sng" dirty="0">
                <a:solidFill>
                  <a:srgbClr val="D56509"/>
                </a:solidFill>
              </a:rPr>
              <a:t>Структура занятий состоит из:</a:t>
            </a:r>
          </a:p>
          <a:p>
            <a:pPr eaLnBrk="1" hangingPunct="1"/>
            <a:r>
              <a:rPr lang="ru-RU" altLang="ru-RU" b="1" dirty="0"/>
              <a:t>20-30% - лекционный материал;</a:t>
            </a:r>
          </a:p>
          <a:p>
            <a:pPr eaLnBrk="1" hangingPunct="1"/>
            <a:r>
              <a:rPr lang="ru-RU" altLang="ru-RU" b="1" dirty="0"/>
              <a:t>30-50% - практические занятия;</a:t>
            </a:r>
          </a:p>
          <a:p>
            <a:pPr eaLnBrk="1" hangingPunct="1"/>
            <a:r>
              <a:rPr lang="ru-RU" altLang="ru-RU" b="1" dirty="0"/>
              <a:t>20-30% - ответы на вопросы, обсуждение, дискуссия;</a:t>
            </a:r>
          </a:p>
          <a:p>
            <a:pPr eaLnBrk="1" hangingPunct="1"/>
            <a:r>
              <a:rPr lang="ru-RU" altLang="ru-RU" b="1" dirty="0"/>
              <a:t>10% - индивидуальное консультирование.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18437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8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9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0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31" name="Прямоугольник 18"/>
          <p:cNvSpPr>
            <a:spLocks noChangeArrowheads="1"/>
          </p:cNvSpPr>
          <p:nvPr/>
        </p:nvSpPr>
        <p:spPr bwMode="auto">
          <a:xfrm>
            <a:off x="2232471" y="140350"/>
            <a:ext cx="6804025" cy="559192"/>
          </a:xfrm>
          <a:prstGeom prst="rect">
            <a:avLst/>
          </a:prstGeom>
          <a:noFill/>
          <a:ex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7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ОРГАНИЗАЦИЯ ЗАНЯТИЙ</a:t>
            </a:r>
            <a:endParaRPr lang="ru-RU" sz="37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  <p:sp>
        <p:nvSpPr>
          <p:cNvPr id="18436" name="Прямоугольник 19"/>
          <p:cNvSpPr>
            <a:spLocks noChangeArrowheads="1"/>
          </p:cNvSpPr>
          <p:nvPr/>
        </p:nvSpPr>
        <p:spPr bwMode="auto">
          <a:xfrm>
            <a:off x="11186" y="771550"/>
            <a:ext cx="9025310" cy="432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61950" indent="-3619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Aft>
                <a:spcPts val="18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2500" b="1" dirty="0"/>
              <a:t>продолжительность обучения пациентов составляет 2 недели;</a:t>
            </a:r>
          </a:p>
          <a:p>
            <a:pPr eaLnBrk="1" hangingPunct="1">
              <a:spcAft>
                <a:spcPts val="18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2500" b="1" dirty="0"/>
              <a:t>рекомендуемое число занятий - 8;</a:t>
            </a:r>
          </a:p>
          <a:p>
            <a:pPr eaLnBrk="1" hangingPunct="1">
              <a:spcAft>
                <a:spcPts val="18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2500" b="1" dirty="0"/>
              <a:t>рекомендуемая периодичность занятий - 2-3 раза в неделю;</a:t>
            </a:r>
          </a:p>
          <a:p>
            <a:pPr eaLnBrk="1" hangingPunct="1">
              <a:spcAft>
                <a:spcPts val="18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2500" b="1" dirty="0"/>
              <a:t>продолжительность занятий - 1-1,5 часа;</a:t>
            </a:r>
          </a:p>
          <a:p>
            <a:pPr eaLnBrk="1" hangingPunct="1">
              <a:spcAft>
                <a:spcPts val="18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2500" b="1" dirty="0"/>
              <a:t>занятия  проводятся на базе стационаров круглосуточного и дневного пребывания, поликлиник;</a:t>
            </a:r>
          </a:p>
          <a:p>
            <a:pPr eaLnBrk="1" hangingPunct="1">
              <a:spcAft>
                <a:spcPts val="18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altLang="ru-RU" sz="2500" b="1" dirty="0"/>
              <a:t>время проведения занятия: вторая половина дня.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19465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6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7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8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55" name="Прямоугольник 18"/>
          <p:cNvSpPr>
            <a:spLocks noChangeArrowheads="1"/>
          </p:cNvSpPr>
          <p:nvPr/>
        </p:nvSpPr>
        <p:spPr bwMode="auto">
          <a:xfrm>
            <a:off x="2236788" y="140350"/>
            <a:ext cx="6804025" cy="559192"/>
          </a:xfrm>
          <a:prstGeom prst="rect">
            <a:avLst/>
          </a:prstGeom>
          <a:noFill/>
          <a:ex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7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ПРОВЕДЕНИЕ  ЗАНЯТИЙ</a:t>
            </a:r>
            <a:endParaRPr lang="ru-RU" sz="37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  <p:sp>
        <p:nvSpPr>
          <p:cNvPr id="19460" name="Прямоугольник 19"/>
          <p:cNvSpPr>
            <a:spLocks noChangeArrowheads="1"/>
          </p:cNvSpPr>
          <p:nvPr/>
        </p:nvSpPr>
        <p:spPr bwMode="auto">
          <a:xfrm>
            <a:off x="539750" y="1431925"/>
            <a:ext cx="6578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 sz="4000" b="1">
              <a:solidFill>
                <a:srgbClr val="329632"/>
              </a:solidFill>
            </a:endParaRPr>
          </a:p>
        </p:txBody>
      </p:sp>
      <p:pic>
        <p:nvPicPr>
          <p:cNvPr id="19461" name="Picture 11" descr="\\192.168.1.18\информация для мед. сотрудников\Обмен\3. Поликлиника\Золотаревой\фото 4\Изображение 00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03798"/>
            <a:ext cx="2723455" cy="2042591"/>
          </a:xfrm>
          <a:prstGeom prst="rect">
            <a:avLst/>
          </a:prstGeom>
          <a:noFill/>
          <a:ln w="25400">
            <a:solidFill>
              <a:srgbClr val="32963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2" descr="\\192.168.1.18\информация для мед. сотрудников\Обмен\3. Поликлиника\Золотаревой\фото 4\Изображение 00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89521"/>
            <a:ext cx="2723455" cy="2042591"/>
          </a:xfrm>
          <a:prstGeom prst="rect">
            <a:avLst/>
          </a:prstGeom>
          <a:noFill/>
          <a:ln w="25400">
            <a:solidFill>
              <a:srgbClr val="32963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3" name="Picture 3" descr="\\192.168.1.18\информация для мед. сотрудников\Обмен\3. Поликлиника\Золотаревой\фото 4\Изображение 016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92188"/>
            <a:ext cx="2987675" cy="3981450"/>
          </a:xfrm>
          <a:prstGeom prst="rect">
            <a:avLst/>
          </a:prstGeom>
          <a:noFill/>
          <a:ln w="25400">
            <a:solidFill>
              <a:srgbClr val="32963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4" descr="\\192.168.1.18\информация для мед. сотрудников\Обмен\3. Поликлиника\Золотаревой\фото 4\Изображение 014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8"/>
          <a:stretch>
            <a:fillRect/>
          </a:stretch>
        </p:blipFill>
        <p:spPr bwMode="auto">
          <a:xfrm>
            <a:off x="3203575" y="992188"/>
            <a:ext cx="2684463" cy="3981450"/>
          </a:xfrm>
          <a:prstGeom prst="rect">
            <a:avLst/>
          </a:prstGeom>
          <a:noFill/>
          <a:ln w="25400">
            <a:solidFill>
              <a:srgbClr val="32963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20486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7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8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9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51" name="Прямоугольник 18"/>
          <p:cNvSpPr>
            <a:spLocks noChangeArrowheads="1"/>
          </p:cNvSpPr>
          <p:nvPr/>
        </p:nvSpPr>
        <p:spPr bwMode="auto">
          <a:xfrm>
            <a:off x="2236788" y="114080"/>
            <a:ext cx="6804025" cy="559192"/>
          </a:xfrm>
          <a:prstGeom prst="rect">
            <a:avLst/>
          </a:prstGeom>
          <a:noFill/>
          <a:ex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7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ОБРАТНАЯ СВЯЗЬ ОБУЧЕНИЯ</a:t>
            </a:r>
            <a:endParaRPr lang="ru-RU" sz="37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  <p:sp>
        <p:nvSpPr>
          <p:cNvPr id="20484" name="Прямоугольник 1"/>
          <p:cNvSpPr>
            <a:spLocks noChangeArrowheads="1"/>
          </p:cNvSpPr>
          <p:nvPr/>
        </p:nvSpPr>
        <p:spPr bwMode="auto">
          <a:xfrm>
            <a:off x="1335088" y="753319"/>
            <a:ext cx="62293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solidFill>
                  <a:srgbClr val="329632"/>
                </a:solidFill>
              </a:rPr>
              <a:t>Медицинская сестра - пациент</a:t>
            </a:r>
            <a:endParaRPr lang="ru-RU" altLang="ru-RU" sz="2800" b="1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586514982"/>
              </p:ext>
            </p:extLst>
          </p:nvPr>
        </p:nvGraphicFramePr>
        <p:xfrm>
          <a:off x="82550" y="1335914"/>
          <a:ext cx="8755253" cy="3612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3079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0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1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2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5" name="Прямоугольник 18"/>
          <p:cNvSpPr>
            <a:spLocks noChangeArrowheads="1"/>
          </p:cNvSpPr>
          <p:nvPr/>
        </p:nvSpPr>
        <p:spPr bwMode="auto">
          <a:xfrm>
            <a:off x="2236788" y="82550"/>
            <a:ext cx="6804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ru-RU" altLang="ru-RU" sz="3200" b="1">
              <a:solidFill>
                <a:srgbClr val="D56509"/>
              </a:solidFill>
            </a:endParaRPr>
          </a:p>
        </p:txBody>
      </p:sp>
      <p:sp>
        <p:nvSpPr>
          <p:cNvPr id="3076" name="Прямоугольник 19"/>
          <p:cNvSpPr>
            <a:spLocks noChangeArrowheads="1"/>
          </p:cNvSpPr>
          <p:nvPr/>
        </p:nvSpPr>
        <p:spPr bwMode="auto">
          <a:xfrm>
            <a:off x="2606675" y="1017588"/>
            <a:ext cx="6443663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000" dirty="0">
                <a:solidFill>
                  <a:srgbClr val="000000"/>
                </a:solidFill>
                <a:latin typeface="+mn-lt"/>
              </a:rPr>
              <a:t>«По сути, первичная медико-санитарная помощь должна трансформироваться  из лечебной помощи больным  в медицинское профилактическое сопровождение  здоровых людей – с рождения и в </a:t>
            </a:r>
            <a:r>
              <a:rPr lang="ru-RU" sz="2000" dirty="0" smtClean="0">
                <a:solidFill>
                  <a:srgbClr val="000000"/>
                </a:solidFill>
                <a:latin typeface="+mn-lt"/>
              </a:rPr>
              <a:t>течение </a:t>
            </a:r>
            <a:r>
              <a:rPr lang="ru-RU" sz="2000" dirty="0">
                <a:solidFill>
                  <a:srgbClr val="000000"/>
                </a:solidFill>
                <a:latin typeface="+mn-lt"/>
              </a:rPr>
              <a:t>всей жизни,  в тесном активном партнерстве </a:t>
            </a:r>
            <a:r>
              <a:rPr lang="ru-RU" sz="2000" dirty="0" smtClean="0">
                <a:solidFill>
                  <a:srgbClr val="000000"/>
                </a:solidFill>
                <a:latin typeface="+mn-lt"/>
              </a:rPr>
              <a:t>со </a:t>
            </a:r>
            <a:r>
              <a:rPr lang="ru-RU" sz="2000" dirty="0">
                <a:solidFill>
                  <a:srgbClr val="000000"/>
                </a:solidFill>
                <a:latin typeface="+mn-lt"/>
              </a:rPr>
              <a:t>всем гражданским обществом. Необходимо создавать условия для регулярных доступных профилактических осмотров, выявления и коррекции факторов риска для здоровья, ранней диагностики заболеваний и их эффективного   лечения».</a:t>
            </a:r>
          </a:p>
          <a:p>
            <a:pPr>
              <a:defRPr/>
            </a:pPr>
            <a:endParaRPr lang="ru-RU" sz="2000" b="1" dirty="0">
              <a:solidFill>
                <a:srgbClr val="000000"/>
              </a:solidFill>
              <a:latin typeface="+mn-lt"/>
            </a:endParaRPr>
          </a:p>
          <a:p>
            <a:pPr algn="r">
              <a:defRPr/>
            </a:pPr>
            <a:r>
              <a:rPr lang="ru-RU" sz="2000" dirty="0">
                <a:solidFill>
                  <a:srgbClr val="000000"/>
                </a:solidFill>
                <a:latin typeface="+mn-lt"/>
              </a:rPr>
              <a:t>В.И</a:t>
            </a:r>
            <a:r>
              <a:rPr lang="ru-RU" sz="2000" dirty="0" smtClean="0">
                <a:solidFill>
                  <a:srgbClr val="000000"/>
                </a:solidFill>
                <a:latin typeface="+mn-lt"/>
              </a:rPr>
              <a:t>.</a:t>
            </a:r>
            <a:r>
              <a:rPr lang="en-US" sz="200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+mn-lt"/>
              </a:rPr>
              <a:t>Скворцова</a:t>
            </a:r>
            <a:r>
              <a:rPr lang="ru-RU" sz="2000" dirty="0">
                <a:solidFill>
                  <a:srgbClr val="000000"/>
                </a:solidFill>
                <a:latin typeface="+mn-lt"/>
              </a:rPr>
              <a:t>, Министр здравоохранения  РФ</a:t>
            </a:r>
            <a:endParaRPr lang="ru-RU" sz="2000" dirty="0">
              <a:solidFill>
                <a:srgbClr val="329632"/>
              </a:solidFill>
              <a:latin typeface="+mn-lt"/>
            </a:endParaRPr>
          </a:p>
        </p:txBody>
      </p:sp>
      <p:pic>
        <p:nvPicPr>
          <p:cNvPr id="12" name="Picture 2" descr="C:\Users\Галина Александровна\Desktop\veronika-skvortsova_medium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8588" y="1203325"/>
            <a:ext cx="2252662" cy="3168650"/>
          </a:xfrm>
          <a:prstGeom prst="rect">
            <a:avLst/>
          </a:prstGeom>
          <a:ln w="25400">
            <a:solidFill>
              <a:srgbClr val="339933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2267744" y="-10028"/>
            <a:ext cx="6797675" cy="7903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СТРАТЕГИЧЕСКИЕ ЗАДАЧИ РАЗВИТИЯ </a:t>
            </a:r>
            <a:r>
              <a:rPr lang="en-US" sz="28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   </a:t>
            </a:r>
          </a:p>
          <a:p>
            <a:pPr algn="ctr">
              <a:lnSpc>
                <a:spcPct val="80000"/>
              </a:lnSpc>
              <a:defRPr/>
            </a:pPr>
            <a:r>
              <a:rPr lang="en-US" sz="28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  </a:t>
            </a:r>
            <a:r>
              <a:rPr lang="ru-RU" sz="28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ЗДРАВООХРАНЕНИЯ ДО 2025 ГОДА</a:t>
            </a:r>
            <a:endParaRPr lang="ru-RU" sz="28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21511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2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3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4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579" name="Прямоугольник 18"/>
          <p:cNvSpPr>
            <a:spLocks noChangeArrowheads="1"/>
          </p:cNvSpPr>
          <p:nvPr/>
        </p:nvSpPr>
        <p:spPr bwMode="auto">
          <a:xfrm>
            <a:off x="2304479" y="150860"/>
            <a:ext cx="6804025" cy="559192"/>
          </a:xfrm>
          <a:prstGeom prst="rect">
            <a:avLst/>
          </a:prstGeom>
          <a:noFill/>
          <a:ex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7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ОРГАНИЗАЦИЯ САМОКОНТРОЛЯ</a:t>
            </a:r>
            <a:endParaRPr lang="ru-RU" sz="37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  <p:pic>
        <p:nvPicPr>
          <p:cNvPr id="21508" name="Picture 8" descr="D:\Рабочий стол\Новая папка\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438" t="5122" r="21223"/>
          <a:stretch>
            <a:fillRect/>
          </a:stretch>
        </p:blipFill>
        <p:spPr>
          <a:xfrm>
            <a:off x="539750" y="869950"/>
            <a:ext cx="1952625" cy="2398713"/>
          </a:xfrm>
          <a:noFill/>
          <a:ln w="25400">
            <a:solidFill>
              <a:srgbClr val="339933"/>
            </a:solidFill>
            <a:miter lim="800000"/>
            <a:headEnd/>
            <a:tailEnd/>
          </a:ln>
        </p:spPr>
      </p:pic>
      <p:pic>
        <p:nvPicPr>
          <p:cNvPr id="21509" name="Picture 9" descr="D:\Рабочий стол\Новая папка\9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64" r="13538"/>
          <a:stretch>
            <a:fillRect/>
          </a:stretch>
        </p:blipFill>
        <p:spPr bwMode="auto">
          <a:xfrm>
            <a:off x="539750" y="3076575"/>
            <a:ext cx="1952625" cy="1955800"/>
          </a:xfrm>
          <a:prstGeom prst="rect">
            <a:avLst/>
          </a:prstGeom>
          <a:noFill/>
          <a:ln w="25400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10" descr="\\192.168.1.18\информация для мед. сотрудников\Обмен\3. Поликлиника\Золотаревой\фото 4\Изображение 003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895350"/>
            <a:ext cx="5256213" cy="3943350"/>
          </a:xfrm>
          <a:prstGeom prst="rect">
            <a:avLst/>
          </a:prstGeom>
          <a:noFill/>
          <a:ln w="25400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22536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7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8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9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03" name="Прямоугольник 18"/>
          <p:cNvSpPr>
            <a:spLocks noChangeArrowheads="1"/>
          </p:cNvSpPr>
          <p:nvPr/>
        </p:nvSpPr>
        <p:spPr bwMode="auto">
          <a:xfrm>
            <a:off x="2236788" y="159808"/>
            <a:ext cx="6804025" cy="559192"/>
          </a:xfrm>
          <a:prstGeom prst="rect">
            <a:avLst/>
          </a:prstGeom>
          <a:noFill/>
          <a:ex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7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АНКЕТИРОВАНИЕ ПАЦИЕНТОВ</a:t>
            </a:r>
            <a:endParaRPr lang="ru-RU" sz="37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  <p:pic>
        <p:nvPicPr>
          <p:cNvPr id="22532" name="Picture 10" descr="Scanitto_2019-05-08_2100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41"/>
          <a:stretch>
            <a:fillRect/>
          </a:stretch>
        </p:blipFill>
        <p:spPr bwMode="auto">
          <a:xfrm>
            <a:off x="149399" y="847725"/>
            <a:ext cx="1019175" cy="1098550"/>
          </a:xfrm>
          <a:prstGeom prst="rect">
            <a:avLst/>
          </a:prstGeom>
          <a:noFill/>
          <a:ln w="25400">
            <a:solidFill>
              <a:srgbClr val="32963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11" descr="Scanitto_2019-05-08_2100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11" y="3558793"/>
            <a:ext cx="1001713" cy="1520825"/>
          </a:xfrm>
          <a:prstGeom prst="rect">
            <a:avLst/>
          </a:prstGeom>
          <a:noFill/>
          <a:ln w="25400">
            <a:solidFill>
              <a:srgbClr val="32963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12" descr="Scanitto_2019-05-08_2100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61" y="2024885"/>
            <a:ext cx="1001713" cy="1431925"/>
          </a:xfrm>
          <a:prstGeom prst="rect">
            <a:avLst/>
          </a:prstGeom>
          <a:noFill/>
          <a:ln w="25400">
            <a:solidFill>
              <a:srgbClr val="32963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2535" name="Объект 14"/>
          <p:cNvGraphicFramePr>
            <a:graphicFrameLocks noGrp="1"/>
          </p:cNvGraphicFramePr>
          <p:nvPr>
            <p:ph sz="half" idx="1"/>
          </p:nvPr>
        </p:nvGraphicFramePr>
        <p:xfrm>
          <a:off x="1150938" y="936625"/>
          <a:ext cx="7931150" cy="3846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4" r:id="rId11" imgW="7931583" imgH="3846909" progId="Excel.Chart.8">
                  <p:embed/>
                </p:oleObj>
              </mc:Choice>
              <mc:Fallback>
                <p:oleObj r:id="rId11" imgW="7931583" imgH="3846909" progId="Excel.Chart.8">
                  <p:embed/>
                  <p:pic>
                    <p:nvPicPr>
                      <p:cNvPr id="0" name="Объект 1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0938" y="936625"/>
                        <a:ext cx="7931150" cy="3846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23561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2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3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4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27" name="Прямоугольник 18"/>
          <p:cNvSpPr>
            <a:spLocks noChangeArrowheads="1"/>
          </p:cNvSpPr>
          <p:nvPr/>
        </p:nvSpPr>
        <p:spPr bwMode="auto">
          <a:xfrm>
            <a:off x="2236788" y="114080"/>
            <a:ext cx="6804025" cy="559192"/>
          </a:xfrm>
          <a:prstGeom prst="rect">
            <a:avLst/>
          </a:prstGeom>
          <a:noFill/>
          <a:ex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7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ДИСТАНЦИОННОЕ ОБУЧЕНИЕ</a:t>
            </a:r>
            <a:endParaRPr lang="ru-RU" sz="37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  <p:sp>
        <p:nvSpPr>
          <p:cNvPr id="23556" name="AutoShape 14" descr="img2"/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3557" name="AutoShape 16" descr="img2"/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3558" name="Прямоугольник 2"/>
          <p:cNvSpPr>
            <a:spLocks noChangeArrowheads="1"/>
          </p:cNvSpPr>
          <p:nvPr/>
        </p:nvSpPr>
        <p:spPr bwMode="auto">
          <a:xfrm>
            <a:off x="176088" y="842963"/>
            <a:ext cx="87884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solidFill>
                  <a:srgbClr val="339933"/>
                </a:solidFill>
              </a:rPr>
              <a:t>Современные дистанционные средства обучения служат лишь дополнением к живому обучению или применяются для контроля полученных </a:t>
            </a:r>
            <a:r>
              <a:rPr lang="ru-RU" altLang="ru-RU" sz="2800" b="1" dirty="0" smtClean="0">
                <a:solidFill>
                  <a:srgbClr val="339933"/>
                </a:solidFill>
              </a:rPr>
              <a:t>знаний </a:t>
            </a:r>
            <a:endParaRPr lang="ru-RU" altLang="ru-RU" sz="2800" b="1" dirty="0">
              <a:solidFill>
                <a:srgbClr val="339933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2211710"/>
            <a:ext cx="66258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400" b="1" u="sng" dirty="0">
                <a:solidFill>
                  <a:srgbClr val="D56509"/>
                </a:solidFill>
              </a:rPr>
              <a:t>Оптимальный вариант обучения: 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901657327"/>
              </p:ext>
            </p:extLst>
          </p:nvPr>
        </p:nvGraphicFramePr>
        <p:xfrm>
          <a:off x="160576" y="2759828"/>
          <a:ext cx="8822848" cy="23967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24585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6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7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8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675" name="Прямоугольник 18"/>
          <p:cNvSpPr>
            <a:spLocks noChangeArrowheads="1"/>
          </p:cNvSpPr>
          <p:nvPr/>
        </p:nvSpPr>
        <p:spPr bwMode="auto">
          <a:xfrm>
            <a:off x="2236788" y="-16130"/>
            <a:ext cx="6804025" cy="840230"/>
          </a:xfrm>
          <a:prstGeom prst="rect">
            <a:avLst/>
          </a:prstGeom>
          <a:noFill/>
          <a:ex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0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СЕСТРИНСКИЙ ПЕРСОНАЛ - РАВНОПРАВНЫЙ ПАРТНЕР ВРАЧА</a:t>
            </a:r>
            <a:endParaRPr lang="ru-RU" sz="30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  <p:sp>
        <p:nvSpPr>
          <p:cNvPr id="24580" name="Прямоугольник 19"/>
          <p:cNvSpPr>
            <a:spLocks noChangeArrowheads="1"/>
          </p:cNvSpPr>
          <p:nvPr/>
        </p:nvSpPr>
        <p:spPr bwMode="auto">
          <a:xfrm>
            <a:off x="369888" y="960279"/>
            <a:ext cx="845026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4000" b="1" dirty="0">
                <a:solidFill>
                  <a:srgbClr val="339933"/>
                </a:solidFill>
              </a:rPr>
              <a:t>Объединённый единой целью – улучшить качество жизни пациентов</a:t>
            </a:r>
          </a:p>
        </p:txBody>
      </p:sp>
      <p:pic>
        <p:nvPicPr>
          <p:cNvPr id="11" name="Picture 6" descr="\\192.168.1.18\информация для мед. сотрудников\Обмен\3. Поликлиника\Золотаревой\Служба фото лаборанты 2018г\Фельдшер-лаборант Зубова Е.С ИССЛЕДОВАНИЕ МОКРОТЫ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4925" y="2737991"/>
            <a:ext cx="2166938" cy="1625600"/>
          </a:xfrm>
          <a:prstGeom prst="rect">
            <a:avLst/>
          </a:prstGeom>
          <a:ln w="25400">
            <a:solidFill>
              <a:srgbClr val="329632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4" descr="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2268538" y="2737991"/>
            <a:ext cx="2457450" cy="1635125"/>
          </a:xfrm>
          <a:prstGeom prst="rect">
            <a:avLst/>
          </a:prstGeom>
          <a:ln w="25400">
            <a:solidFill>
              <a:srgbClr val="32963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2" descr="D:\Desktop\годовой отчет гл мс 2017г\фото-службы\Фото мероприятия 2017\Новорожденных\пеленание нов-х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821238" y="2737991"/>
            <a:ext cx="2198687" cy="1649412"/>
          </a:xfrm>
          <a:prstGeom prst="rect">
            <a:avLst/>
          </a:prstGeom>
          <a:ln w="25400">
            <a:solidFill>
              <a:srgbClr val="32963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4" name="Picture 2" descr="\\192.168.1.18\информация для мед. сотрудников\Обмен\1. Администрация больницы\для Моисеевой Т.Ф\освоение нового аппарата ИВЛ Bebilog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403" b="25951"/>
          <a:stretch>
            <a:fillRect/>
          </a:stretch>
        </p:blipFill>
        <p:spPr bwMode="auto">
          <a:xfrm>
            <a:off x="7173913" y="2715766"/>
            <a:ext cx="1935162" cy="1677987"/>
          </a:xfrm>
          <a:prstGeom prst="rect">
            <a:avLst/>
          </a:prstGeom>
          <a:noFill/>
          <a:ln w="25400">
            <a:solidFill>
              <a:srgbClr val="32963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25604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5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6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7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03" name="Прямоугольник 19"/>
          <p:cNvSpPr>
            <a:spLocks noChangeArrowheads="1"/>
          </p:cNvSpPr>
          <p:nvPr/>
        </p:nvSpPr>
        <p:spPr bwMode="auto">
          <a:xfrm>
            <a:off x="683568" y="2286040"/>
            <a:ext cx="77851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5000" b="1" dirty="0" smtClean="0">
                <a:solidFill>
                  <a:srgbClr val="329632"/>
                </a:solidFill>
              </a:rPr>
              <a:t>СПАСИБО ЗА ВНИМАНИЕ!</a:t>
            </a:r>
            <a:endParaRPr lang="ru-RU" altLang="ru-RU" sz="5000" b="1" dirty="0">
              <a:solidFill>
                <a:srgbClr val="329632"/>
              </a:solidFill>
            </a:endParaRPr>
          </a:p>
        </p:txBody>
      </p:sp>
      <p:sp>
        <p:nvSpPr>
          <p:cNvPr id="8" name="Прямоугольник 77"/>
          <p:cNvSpPr>
            <a:spLocks noChangeArrowheads="1"/>
          </p:cNvSpPr>
          <p:nvPr/>
        </p:nvSpPr>
        <p:spPr bwMode="auto">
          <a:xfrm>
            <a:off x="2232024" y="114767"/>
            <a:ext cx="6876479" cy="584775"/>
          </a:xfrm>
          <a:prstGeom prst="rect">
            <a:avLst/>
          </a:prstGeom>
          <a:noFill/>
          <a:ex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b="1" dirty="0">
                <a:solidFill>
                  <a:srgbClr val="D56509"/>
                </a:solidFill>
                <a:latin typeface="+mn-lt"/>
                <a:cs typeface="Arial" pitchFamily="34" charset="0"/>
              </a:rPr>
              <a:t>ПРИНЦИПЫ РАБОТЫ ШКОЛЫ </a:t>
            </a:r>
            <a:r>
              <a:rPr lang="ru-RU" sz="20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«</a:t>
            </a:r>
            <a:r>
              <a:rPr lang="ru-RU" sz="2000" b="1" dirty="0">
                <a:solidFill>
                  <a:srgbClr val="D56509"/>
                </a:solidFill>
                <a:latin typeface="+mn-lt"/>
                <a:cs typeface="Arial" pitchFamily="34" charset="0"/>
              </a:rPr>
              <a:t>БРОНХИАЛЬНАЯ АСТМА». </a:t>
            </a:r>
          </a:p>
          <a:p>
            <a:pPr algn="ctr">
              <a:lnSpc>
                <a:spcPct val="80000"/>
              </a:lnSpc>
            </a:pPr>
            <a:r>
              <a:rPr lang="ru-RU" sz="2000" b="1" dirty="0">
                <a:solidFill>
                  <a:srgbClr val="D56509"/>
                </a:solidFill>
                <a:latin typeface="+mn-lt"/>
                <a:cs typeface="Arial" pitchFamily="34" charset="0"/>
              </a:rPr>
              <a:t>РОЛЬ МЕДИЦИНСКОЙ СЕСТРЫ В РАБОТЕ С ПАЦИЕНТАМИ</a:t>
            </a:r>
            <a:endParaRPr lang="ru-RU" sz="20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4102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3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4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5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99" name="Прямоугольник 18"/>
          <p:cNvSpPr>
            <a:spLocks noChangeArrowheads="1"/>
          </p:cNvSpPr>
          <p:nvPr/>
        </p:nvSpPr>
        <p:spPr bwMode="auto">
          <a:xfrm>
            <a:off x="2236788" y="82550"/>
            <a:ext cx="6804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ru-RU" altLang="ru-RU" sz="3200" b="1">
              <a:solidFill>
                <a:srgbClr val="D56509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83768" y="53213"/>
            <a:ext cx="6519862" cy="79034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2800" b="1">
                <a:solidFill>
                  <a:srgbClr val="D56509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ru-RU" dirty="0" smtClean="0"/>
              <a:t>СТРАТЕГИЧЕСКИЕ ЗАДАЧИ РАЗВИТИЯ ЗДРАВООХРАНЕНИЯ ДО 2025 ГОДА</a:t>
            </a:r>
            <a:endParaRPr lang="ru-RU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929671079"/>
              </p:ext>
            </p:extLst>
          </p:nvPr>
        </p:nvGraphicFramePr>
        <p:xfrm>
          <a:off x="373817" y="915566"/>
          <a:ext cx="843057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5127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8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9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0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71" name="Прямоугольник 18"/>
          <p:cNvSpPr>
            <a:spLocks noChangeArrowheads="1"/>
          </p:cNvSpPr>
          <p:nvPr/>
        </p:nvSpPr>
        <p:spPr bwMode="auto">
          <a:xfrm>
            <a:off x="2311400" y="32012"/>
            <a:ext cx="6804025" cy="790345"/>
          </a:xfrm>
          <a:prstGeom prst="rect">
            <a:avLst/>
          </a:prstGeom>
          <a:noFill/>
          <a:ex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ШКОЛА ЗДОРОВЬЯ </a:t>
            </a:r>
          </a:p>
          <a:p>
            <a:pPr algn="ctr">
              <a:lnSpc>
                <a:spcPct val="80000"/>
              </a:lnSpc>
            </a:pPr>
            <a:r>
              <a:rPr lang="ru-RU" sz="28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«БРОНХИАЛЬНАЯ АСТМА»</a:t>
            </a:r>
            <a:endParaRPr lang="ru-RU" sz="28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  <p:sp>
        <p:nvSpPr>
          <p:cNvPr id="7172" name="Прямоугольник 19"/>
          <p:cNvSpPr>
            <a:spLocks noChangeArrowheads="1"/>
          </p:cNvSpPr>
          <p:nvPr/>
        </p:nvSpPr>
        <p:spPr bwMode="auto">
          <a:xfrm>
            <a:off x="36512" y="774452"/>
            <a:ext cx="91440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329632"/>
                </a:solidFill>
                <a:latin typeface="+mn-lt"/>
              </a:rPr>
              <a:t>Новая форма профилактического </a:t>
            </a:r>
            <a:endParaRPr lang="ru-RU" sz="3200" b="1" dirty="0" smtClean="0">
              <a:solidFill>
                <a:srgbClr val="329632"/>
              </a:solidFill>
              <a:latin typeface="+mn-lt"/>
            </a:endParaRPr>
          </a:p>
          <a:p>
            <a:pPr algn="ctr">
              <a:defRPr/>
            </a:pPr>
            <a:r>
              <a:rPr lang="ru-RU" sz="3200" b="1" dirty="0" smtClean="0">
                <a:solidFill>
                  <a:srgbClr val="329632"/>
                </a:solidFill>
                <a:latin typeface="+mn-lt"/>
              </a:rPr>
              <a:t>группового </a:t>
            </a:r>
            <a:r>
              <a:rPr lang="ru-RU" sz="3200" b="1" dirty="0">
                <a:solidFill>
                  <a:srgbClr val="329632"/>
                </a:solidFill>
                <a:latin typeface="+mn-lt"/>
              </a:rPr>
              <a:t>консультирования</a:t>
            </a:r>
          </a:p>
        </p:txBody>
      </p:sp>
      <p:pic>
        <p:nvPicPr>
          <p:cNvPr id="5125" name="Picture 10" descr="IMG_853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51670"/>
            <a:ext cx="4506913" cy="2886075"/>
          </a:xfrm>
          <a:prstGeom prst="rect">
            <a:avLst/>
          </a:prstGeom>
          <a:solidFill>
            <a:schemeClr val="accent1"/>
          </a:solidFill>
          <a:ln w="25400">
            <a:solidFill>
              <a:srgbClr val="339933"/>
            </a:solidFill>
            <a:miter lim="800000"/>
            <a:headEnd/>
            <a:tailEnd/>
          </a:ln>
        </p:spPr>
      </p:pic>
      <p:pic>
        <p:nvPicPr>
          <p:cNvPr id="5126" name="Picture 2" descr="D:\Рабочий стол\Новая папка\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017" y="1851670"/>
            <a:ext cx="4340225" cy="2886075"/>
          </a:xfrm>
          <a:solidFill>
            <a:schemeClr val="accent1"/>
          </a:solidFill>
          <a:ln w="25400">
            <a:solidFill>
              <a:srgbClr val="33993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6151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2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3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47" name="Прямоугольник 19"/>
          <p:cNvSpPr>
            <a:spLocks noChangeArrowheads="1"/>
          </p:cNvSpPr>
          <p:nvPr/>
        </p:nvSpPr>
        <p:spPr bwMode="auto">
          <a:xfrm>
            <a:off x="38100" y="1203598"/>
            <a:ext cx="525621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000" b="1" dirty="0">
                <a:solidFill>
                  <a:srgbClr val="339933"/>
                </a:solidFill>
                <a:latin typeface="+mn-lt"/>
              </a:rPr>
              <a:t>Указ Президента РФ </a:t>
            </a:r>
            <a:endParaRPr lang="ru-RU" sz="3000" b="1" dirty="0" smtClean="0">
              <a:solidFill>
                <a:srgbClr val="339933"/>
              </a:solidFill>
              <a:latin typeface="+mn-lt"/>
            </a:endParaRPr>
          </a:p>
          <a:p>
            <a:pPr algn="ctr">
              <a:defRPr/>
            </a:pPr>
            <a:r>
              <a:rPr lang="ru-RU" sz="3000" b="1" dirty="0" smtClean="0">
                <a:solidFill>
                  <a:srgbClr val="339933"/>
                </a:solidFill>
                <a:latin typeface="+mn-lt"/>
              </a:rPr>
              <a:t>№ </a:t>
            </a:r>
            <a:r>
              <a:rPr lang="ru-RU" sz="3000" b="1" dirty="0">
                <a:solidFill>
                  <a:srgbClr val="339933"/>
                </a:solidFill>
                <a:latin typeface="+mn-lt"/>
              </a:rPr>
              <a:t>204 от 07.05.2018</a:t>
            </a:r>
          </a:p>
          <a:p>
            <a:pPr algn="ctr">
              <a:defRPr/>
            </a:pPr>
            <a:r>
              <a:rPr lang="ru-RU" sz="3000" b="1" dirty="0">
                <a:solidFill>
                  <a:srgbClr val="339933"/>
                </a:solidFill>
                <a:latin typeface="+mn-lt"/>
              </a:rPr>
              <a:t>«О национальных целях </a:t>
            </a:r>
            <a:endParaRPr lang="ru-RU" sz="3000" b="1" dirty="0" smtClean="0">
              <a:solidFill>
                <a:srgbClr val="339933"/>
              </a:solidFill>
              <a:latin typeface="+mn-lt"/>
            </a:endParaRPr>
          </a:p>
          <a:p>
            <a:pPr algn="ctr">
              <a:defRPr/>
            </a:pPr>
            <a:r>
              <a:rPr lang="ru-RU" sz="3000" b="1" dirty="0" smtClean="0">
                <a:solidFill>
                  <a:srgbClr val="339933"/>
                </a:solidFill>
                <a:latin typeface="+mn-lt"/>
              </a:rPr>
              <a:t>и </a:t>
            </a:r>
            <a:r>
              <a:rPr lang="ru-RU" sz="3000" b="1" dirty="0">
                <a:solidFill>
                  <a:srgbClr val="339933"/>
                </a:solidFill>
                <a:latin typeface="+mn-lt"/>
              </a:rPr>
              <a:t>стратегических задачах развития РФ на период </a:t>
            </a:r>
            <a:endParaRPr lang="ru-RU" sz="3000" b="1" dirty="0" smtClean="0">
              <a:solidFill>
                <a:srgbClr val="339933"/>
              </a:solidFill>
              <a:latin typeface="+mn-lt"/>
            </a:endParaRPr>
          </a:p>
          <a:p>
            <a:pPr algn="ctr">
              <a:defRPr/>
            </a:pPr>
            <a:r>
              <a:rPr lang="ru-RU" sz="3000" b="1" dirty="0" smtClean="0">
                <a:solidFill>
                  <a:srgbClr val="339933"/>
                </a:solidFill>
                <a:latin typeface="+mn-lt"/>
              </a:rPr>
              <a:t>до </a:t>
            </a:r>
            <a:r>
              <a:rPr lang="ru-RU" sz="3000" b="1" dirty="0">
                <a:solidFill>
                  <a:srgbClr val="339933"/>
                </a:solidFill>
                <a:latin typeface="+mn-lt"/>
              </a:rPr>
              <a:t>2024 года»</a:t>
            </a:r>
          </a:p>
        </p:txBody>
      </p:sp>
      <p:pic>
        <p:nvPicPr>
          <p:cNvPr id="6148" name="Picture 11" descr="puti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313" y="1270000"/>
            <a:ext cx="3670300" cy="2446338"/>
          </a:xfrm>
          <a:prstGeom prst="rect">
            <a:avLst/>
          </a:prstGeom>
          <a:noFill/>
          <a:ln w="25400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2232025" y="482"/>
            <a:ext cx="6911975" cy="790345"/>
          </a:xfrm>
          <a:prstGeom prst="rect">
            <a:avLst/>
          </a:prstGeom>
          <a:noFill/>
          <a:ex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АКТУАЛЬНОСТЬ </a:t>
            </a:r>
          </a:p>
          <a:p>
            <a:pPr algn="ctr">
              <a:lnSpc>
                <a:spcPct val="80000"/>
              </a:lnSpc>
            </a:pPr>
            <a:r>
              <a:rPr lang="ru-RU" sz="28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ПРОФИЛАКТИЧЕСКОЙ РАБОТЫ</a:t>
            </a:r>
            <a:endParaRPr lang="ru-RU" sz="28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  <p:sp>
        <p:nvSpPr>
          <p:cNvPr id="6150" name="TextBox 1"/>
          <p:cNvSpPr txBox="1">
            <a:spLocks noChangeArrowheads="1"/>
          </p:cNvSpPr>
          <p:nvPr/>
        </p:nvSpPr>
        <p:spPr bwMode="auto">
          <a:xfrm>
            <a:off x="5508625" y="3763963"/>
            <a:ext cx="32877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b="1" dirty="0" smtClean="0">
                <a:latin typeface="+mn-lt"/>
                <a:cs typeface="Arial" charset="0"/>
              </a:rPr>
              <a:t>В.В. Путин, Президент РФ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7173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4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5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6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19" name="Прямоугольник 18"/>
          <p:cNvSpPr>
            <a:spLocks noChangeArrowheads="1"/>
          </p:cNvSpPr>
          <p:nvPr/>
        </p:nvSpPr>
        <p:spPr bwMode="auto">
          <a:xfrm>
            <a:off x="2236788" y="123478"/>
            <a:ext cx="6804025" cy="546625"/>
          </a:xfrm>
          <a:prstGeom prst="rect">
            <a:avLst/>
          </a:prstGeom>
          <a:noFill/>
          <a:ex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6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НОРМАТИВНЫЕ ДОКУМЕНТЫ</a:t>
            </a:r>
            <a:endParaRPr lang="ru-RU" sz="36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4007207303"/>
              </p:ext>
            </p:extLst>
          </p:nvPr>
        </p:nvGraphicFramePr>
        <p:xfrm>
          <a:off x="373817" y="915566"/>
          <a:ext cx="843057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8207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8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9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0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43" name="Прямоугольник 18"/>
          <p:cNvSpPr>
            <a:spLocks noChangeArrowheads="1"/>
          </p:cNvSpPr>
          <p:nvPr/>
        </p:nvSpPr>
        <p:spPr bwMode="auto">
          <a:xfrm>
            <a:off x="2304479" y="31091"/>
            <a:ext cx="6804025" cy="740459"/>
          </a:xfrm>
          <a:prstGeom prst="rect">
            <a:avLst/>
          </a:prstGeom>
          <a:noFill/>
          <a:ex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6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ЗАБОЛЕВАЕМОСТЬ НАСЕЛЕНИЯ  ОМСКОЙ ОБЛАСТИ БОЛЕЗНЯМИ ОРГАНОВ ДЫХАНИЯ</a:t>
            </a:r>
            <a:endParaRPr lang="ru-RU" sz="26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  <p:graphicFrame>
        <p:nvGraphicFramePr>
          <p:cNvPr id="8196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5940163"/>
              </p:ext>
            </p:extLst>
          </p:nvPr>
        </p:nvGraphicFramePr>
        <p:xfrm>
          <a:off x="19248" y="771550"/>
          <a:ext cx="8331200" cy="349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9" r:id="rId8" imgW="8333954" imgH="3499407" progId="Excel.Chart.8">
                  <p:embed/>
                </p:oleObj>
              </mc:Choice>
              <mc:Fallback>
                <p:oleObj r:id="rId8" imgW="8333954" imgH="3499407" progId="Excel.Char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48" y="771550"/>
                        <a:ext cx="8331200" cy="3495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7" name="Прямоугольник 1"/>
          <p:cNvSpPr>
            <a:spLocks noChangeArrowheads="1"/>
          </p:cNvSpPr>
          <p:nvPr/>
        </p:nvSpPr>
        <p:spPr bwMode="auto">
          <a:xfrm>
            <a:off x="2778323" y="1101750"/>
            <a:ext cx="763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b="1" dirty="0"/>
              <a:t>20,5%</a:t>
            </a:r>
            <a:endParaRPr lang="ru-RU" altLang="ru-RU" dirty="0"/>
          </a:p>
        </p:txBody>
      </p:sp>
      <p:sp>
        <p:nvSpPr>
          <p:cNvPr id="8198" name="Прямоугольник 10"/>
          <p:cNvSpPr>
            <a:spLocks noChangeArrowheads="1"/>
          </p:cNvSpPr>
          <p:nvPr/>
        </p:nvSpPr>
        <p:spPr bwMode="auto">
          <a:xfrm>
            <a:off x="982861" y="1982812"/>
            <a:ext cx="5857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b="1"/>
              <a:t>18%</a:t>
            </a:r>
            <a:endParaRPr lang="ru-RU" altLang="ru-RU"/>
          </a:p>
        </p:txBody>
      </p:sp>
      <p:graphicFrame>
        <p:nvGraphicFramePr>
          <p:cNvPr id="8199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2107339"/>
              </p:ext>
            </p:extLst>
          </p:nvPr>
        </p:nvGraphicFramePr>
        <p:xfrm>
          <a:off x="3800475" y="771550"/>
          <a:ext cx="8331200" cy="370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0" r:id="rId10" imgW="8327858" imgH="3706689" progId="Excel.Chart.8">
                  <p:embed/>
                </p:oleObj>
              </mc:Choice>
              <mc:Fallback>
                <p:oleObj r:id="rId10" imgW="8327858" imgH="3706689" progId="Excel.Chart.8">
                  <p:embed/>
                  <p:pic>
                    <p:nvPicPr>
                      <p:cNvPr id="0" name="Объект 5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0475" y="771550"/>
                        <a:ext cx="8331200" cy="370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0" name="Прямоугольник 2"/>
          <p:cNvSpPr>
            <a:spLocks noChangeArrowheads="1"/>
          </p:cNvSpPr>
          <p:nvPr/>
        </p:nvSpPr>
        <p:spPr bwMode="auto">
          <a:xfrm rot="20213569">
            <a:off x="1260673" y="1243037"/>
            <a:ext cx="993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FF0000"/>
                </a:solidFill>
              </a:rPr>
              <a:t>на 2,5% </a:t>
            </a:r>
            <a:endParaRPr lang="ru-RU" altLang="ru-RU">
              <a:solidFill>
                <a:srgbClr val="FF000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1373386" y="1427187"/>
            <a:ext cx="1354137" cy="55562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2" name="Прямоугольник 5"/>
          <p:cNvSpPr>
            <a:spLocks noChangeArrowheads="1"/>
          </p:cNvSpPr>
          <p:nvPr/>
        </p:nvSpPr>
        <p:spPr bwMode="auto">
          <a:xfrm>
            <a:off x="7324923" y="1417662"/>
            <a:ext cx="1279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b="1" i="1"/>
              <a:t>23144  чел.</a:t>
            </a:r>
            <a:endParaRPr lang="ru-RU" altLang="ru-RU"/>
          </a:p>
        </p:txBody>
      </p:sp>
      <p:sp>
        <p:nvSpPr>
          <p:cNvPr id="8203" name="Прямоугольник 16"/>
          <p:cNvSpPr>
            <a:spLocks noChangeArrowheads="1"/>
          </p:cNvSpPr>
          <p:nvPr/>
        </p:nvSpPr>
        <p:spPr bwMode="auto">
          <a:xfrm>
            <a:off x="5235773" y="1982812"/>
            <a:ext cx="1228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b="1" i="1"/>
              <a:t>20847 чел.</a:t>
            </a:r>
            <a:endParaRPr lang="ru-RU" altLang="ru-RU"/>
          </a:p>
        </p:txBody>
      </p:sp>
      <p:sp>
        <p:nvSpPr>
          <p:cNvPr id="8204" name="Прямоугольник 6"/>
          <p:cNvSpPr>
            <a:spLocks noChangeArrowheads="1"/>
          </p:cNvSpPr>
          <p:nvPr/>
        </p:nvSpPr>
        <p:spPr bwMode="auto">
          <a:xfrm rot="20265906">
            <a:off x="5576696" y="1286195"/>
            <a:ext cx="1651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FF0000"/>
                </a:solidFill>
              </a:rPr>
              <a:t>на 2297 чел.</a:t>
            </a:r>
            <a:endParaRPr lang="ru-RU" altLang="ru-RU" dirty="0">
              <a:solidFill>
                <a:srgbClr val="FF0000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5726311" y="1471637"/>
            <a:ext cx="1474787" cy="565150"/>
          </a:xfrm>
          <a:prstGeom prst="straightConnector1">
            <a:avLst/>
          </a:prstGeom>
          <a:ln w="3810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07504" y="4386002"/>
            <a:ext cx="8789988" cy="6408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200" b="1" dirty="0">
                <a:solidFill>
                  <a:srgbClr val="D56509"/>
                </a:solidFill>
              </a:rPr>
              <a:t>Смертность по причине астматического статуса в 2018 году </a:t>
            </a:r>
            <a:endParaRPr lang="ru-RU" sz="2200" b="1" dirty="0" smtClean="0">
              <a:solidFill>
                <a:srgbClr val="D56509"/>
              </a:solidFill>
            </a:endParaRPr>
          </a:p>
          <a:p>
            <a:pPr algn="ctr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D56509"/>
                </a:solidFill>
              </a:rPr>
              <a:t>составила </a:t>
            </a:r>
            <a:r>
              <a:rPr lang="ru-RU" sz="2200" b="1" dirty="0">
                <a:solidFill>
                  <a:srgbClr val="D56509"/>
                </a:solidFill>
              </a:rPr>
              <a:t>15 </a:t>
            </a:r>
            <a:r>
              <a:rPr lang="ru-RU" sz="2200" b="1" dirty="0" smtClean="0">
                <a:solidFill>
                  <a:srgbClr val="D56509"/>
                </a:solidFill>
              </a:rPr>
              <a:t>человек </a:t>
            </a:r>
            <a:r>
              <a:rPr lang="ru-RU" sz="2200" b="1" i="1" dirty="0" smtClean="0">
                <a:solidFill>
                  <a:srgbClr val="D56509"/>
                </a:solidFill>
              </a:rPr>
              <a:t>( </a:t>
            </a:r>
            <a:r>
              <a:rPr lang="ru-RU" sz="2200" b="1" i="1" dirty="0">
                <a:solidFill>
                  <a:srgbClr val="D56509"/>
                </a:solidFill>
              </a:rPr>
              <a:t>2017 </a:t>
            </a:r>
            <a:r>
              <a:rPr lang="ru-RU" sz="2200" b="1" i="1" dirty="0" smtClean="0">
                <a:solidFill>
                  <a:srgbClr val="D56509"/>
                </a:solidFill>
              </a:rPr>
              <a:t>г. - </a:t>
            </a:r>
            <a:r>
              <a:rPr lang="ru-RU" sz="2200" b="1" i="1" dirty="0">
                <a:solidFill>
                  <a:srgbClr val="D56509"/>
                </a:solidFill>
              </a:rPr>
              <a:t>16  чел.)</a:t>
            </a:r>
            <a:endParaRPr lang="ru-RU" sz="2200" dirty="0">
              <a:solidFill>
                <a:srgbClr val="D5650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9222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3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4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5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67" name="Прямоугольник 18"/>
          <p:cNvSpPr>
            <a:spLocks noChangeArrowheads="1"/>
          </p:cNvSpPr>
          <p:nvPr/>
        </p:nvSpPr>
        <p:spPr bwMode="auto">
          <a:xfrm>
            <a:off x="2195736" y="51470"/>
            <a:ext cx="6804025" cy="740459"/>
          </a:xfrm>
          <a:prstGeom prst="rect">
            <a:avLst/>
          </a:prstGeom>
          <a:noFill/>
          <a:ex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6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ЗАДАЧИ ОБУЧЕНИЯ ПАЦИЕНТОВ В ШКОЛЕ ЗДОРОВЬЯ «БРОНХИАЛЬНАЯ АСТМА»</a:t>
            </a:r>
            <a:endParaRPr lang="ru-RU" sz="26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  <p:sp>
        <p:nvSpPr>
          <p:cNvPr id="9220" name="Прямоугольник 19"/>
          <p:cNvSpPr>
            <a:spLocks noChangeArrowheads="1"/>
          </p:cNvSpPr>
          <p:nvPr/>
        </p:nvSpPr>
        <p:spPr bwMode="auto">
          <a:xfrm>
            <a:off x="539750" y="1431925"/>
            <a:ext cx="6578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 sz="4000" b="1">
              <a:solidFill>
                <a:srgbClr val="329632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747835259"/>
              </p:ext>
            </p:extLst>
          </p:nvPr>
        </p:nvGraphicFramePr>
        <p:xfrm>
          <a:off x="179511" y="1005271"/>
          <a:ext cx="882024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Группа 11"/>
          <p:cNvGrpSpPr>
            <a:grpSpLocks/>
          </p:cNvGrpSpPr>
          <p:nvPr/>
        </p:nvGrpSpPr>
        <p:grpSpPr bwMode="auto">
          <a:xfrm>
            <a:off x="82550" y="114300"/>
            <a:ext cx="2149475" cy="560388"/>
            <a:chOff x="82104" y="113603"/>
            <a:chExt cx="2149592" cy="560539"/>
          </a:xfrm>
        </p:grpSpPr>
        <p:pic>
          <p:nvPicPr>
            <p:cNvPr id="10245" name="Рисунок 12" descr="D:\Документы\ОПСА\28. Саммит\2019 г\22.05.2019 г. V Междун. саммит медсестер\Логотип Саммита\Логотип_5_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942"/>
            <a:stretch>
              <a:fillRect/>
            </a:stretch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6" name="Picture 3" descr="C:\Users\Sveta\Desktop\МЗОО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572"/>
            <a:stretch>
              <a:fillRect/>
            </a:stretch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7" name="Picture 4" descr="C:\Users\Sveta\Desktop\Без именhи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1" r="14618"/>
            <a:stretch>
              <a:fillRect/>
            </a:stretch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8" name="Рисунок 17" descr="D:\Документы\Эмблемы\ОПСА\эмблема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Прямоугольник 18"/>
          <p:cNvSpPr>
            <a:spLocks noChangeArrowheads="1"/>
          </p:cNvSpPr>
          <p:nvPr/>
        </p:nvSpPr>
        <p:spPr bwMode="auto">
          <a:xfrm>
            <a:off x="2267744" y="31091"/>
            <a:ext cx="6804025" cy="740459"/>
          </a:xfrm>
          <a:prstGeom prst="rect">
            <a:avLst/>
          </a:prstGeom>
          <a:noFill/>
          <a:ex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600" b="1" dirty="0" smtClean="0">
                <a:solidFill>
                  <a:srgbClr val="D56509"/>
                </a:solidFill>
                <a:latin typeface="+mn-lt"/>
                <a:cs typeface="Arial" pitchFamily="34" charset="0"/>
              </a:rPr>
              <a:t>ЗАДАЧИ ОБУЧЕНИЯ ПАЦИЕНТОВ В ШКОЛЕ ЗДОРОВЬЯ «БРОНХИАЛЬНАЯ АСТМА»</a:t>
            </a:r>
            <a:endParaRPr lang="ru-RU" sz="2600" b="1" dirty="0">
              <a:solidFill>
                <a:srgbClr val="D56509"/>
              </a:solidFill>
              <a:latin typeface="+mn-lt"/>
              <a:cs typeface="Arial" pitchFamily="34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540049954"/>
              </p:ext>
            </p:extLst>
          </p:nvPr>
        </p:nvGraphicFramePr>
        <p:xfrm>
          <a:off x="154558" y="905226"/>
          <a:ext cx="8809930" cy="4258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уз. открыт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Муз. открытка</Template>
  <TotalTime>1793</TotalTime>
  <Words>1004</Words>
  <Application>Microsoft Office PowerPoint</Application>
  <PresentationFormat>Экран (16:9)</PresentationFormat>
  <Paragraphs>147</Paragraphs>
  <Slides>24</Slides>
  <Notes>24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Муз. открытка</vt:lpstr>
      <vt:lpstr>Диаграмма Microsoft Excel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177</cp:revision>
  <dcterms:created xsi:type="dcterms:W3CDTF">2017-01-31T17:35:41Z</dcterms:created>
  <dcterms:modified xsi:type="dcterms:W3CDTF">2019-05-16T08:44:50Z</dcterms:modified>
</cp:coreProperties>
</file>