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58" r:id="rId2"/>
    <p:sldId id="310" r:id="rId3"/>
    <p:sldId id="345" r:id="rId4"/>
    <p:sldId id="327" r:id="rId5"/>
    <p:sldId id="325" r:id="rId6"/>
    <p:sldId id="291" r:id="rId7"/>
    <p:sldId id="312" r:id="rId8"/>
    <p:sldId id="299" r:id="rId9"/>
    <p:sldId id="305" r:id="rId10"/>
    <p:sldId id="307" r:id="rId11"/>
    <p:sldId id="308" r:id="rId12"/>
    <p:sldId id="330" r:id="rId13"/>
    <p:sldId id="314" r:id="rId14"/>
    <p:sldId id="338" r:id="rId15"/>
    <p:sldId id="332" r:id="rId16"/>
    <p:sldId id="333" r:id="rId17"/>
    <p:sldId id="337" r:id="rId18"/>
    <p:sldId id="339" r:id="rId19"/>
    <p:sldId id="335" r:id="rId20"/>
    <p:sldId id="347" r:id="rId21"/>
    <p:sldId id="336" r:id="rId22"/>
    <p:sldId id="344" r:id="rId23"/>
    <p:sldId id="340" r:id="rId24"/>
    <p:sldId id="342" r:id="rId25"/>
    <p:sldId id="346" r:id="rId26"/>
    <p:sldId id="324" r:id="rId27"/>
    <p:sldId id="348" r:id="rId28"/>
    <p:sldId id="265" r:id="rId29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9632"/>
    <a:srgbClr val="D56509"/>
    <a:srgbClr val="006600"/>
    <a:srgbClr val="F20000"/>
    <a:srgbClr val="000099"/>
    <a:srgbClr val="0033CC"/>
    <a:srgbClr val="CC0000"/>
    <a:srgbClr val="339933"/>
    <a:srgbClr val="3F6EA7"/>
    <a:srgbClr val="4070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638" autoAdjust="0"/>
  </p:normalViewPr>
  <p:slideViewPr>
    <p:cSldViewPr>
      <p:cViewPr>
        <p:scale>
          <a:sx n="75" d="100"/>
          <a:sy n="75" d="100"/>
        </p:scale>
        <p:origin x="-198" y="-34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D3E0AC7-6E9C-40CF-BED7-45DBF366315F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A68E9F2-69E1-4C5B-8464-E4CFD789C5E7}">
      <dgm:prSet phldrT="[Текст]"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ru-RU" sz="2200" b="1" dirty="0">
              <a:solidFill>
                <a:srgbClr val="000099"/>
              </a:solidFill>
              <a:latin typeface="+mj-lt"/>
              <a:cs typeface="Times New Roman" panose="02020603050405020304" pitchFamily="18" charset="0"/>
            </a:rPr>
            <a:t>С целью снижения частоты возникновения повторных переломов у пациентов, получивших низкоэнергетический (</a:t>
          </a:r>
          <a:r>
            <a:rPr lang="ru-RU" sz="2200" b="1" dirty="0" err="1">
              <a:solidFill>
                <a:srgbClr val="000099"/>
              </a:solidFill>
              <a:latin typeface="+mj-lt"/>
              <a:cs typeface="Times New Roman" panose="02020603050405020304" pitchFamily="18" charset="0"/>
            </a:rPr>
            <a:t>остеопоротический</a:t>
          </a:r>
          <a:r>
            <a:rPr lang="ru-RU" sz="2200" b="1" dirty="0">
              <a:solidFill>
                <a:srgbClr val="000099"/>
              </a:solidFill>
              <a:latin typeface="+mj-lt"/>
              <a:cs typeface="Times New Roman" panose="02020603050405020304" pitchFamily="18" charset="0"/>
            </a:rPr>
            <a:t>) перелом</a:t>
          </a:r>
        </a:p>
      </dgm:t>
    </dgm:pt>
    <dgm:pt modelId="{9F7D4F10-56C2-4B60-9E7D-890BFB81472B}" type="parTrans" cxnId="{3D1F3453-975F-407D-B99D-2A29D4DADBCA}">
      <dgm:prSet/>
      <dgm:spPr/>
      <dgm:t>
        <a:bodyPr/>
        <a:lstStyle/>
        <a:p>
          <a:endParaRPr lang="ru-RU"/>
        </a:p>
      </dgm:t>
    </dgm:pt>
    <dgm:pt modelId="{12FC547E-C35C-4124-93FD-A630BB3E640A}" type="sibTrans" cxnId="{3D1F3453-975F-407D-B99D-2A29D4DADBCA}">
      <dgm:prSet/>
      <dgm:spPr/>
      <dgm:t>
        <a:bodyPr/>
        <a:lstStyle/>
        <a:p>
          <a:endParaRPr lang="ru-RU"/>
        </a:p>
      </dgm:t>
    </dgm:pt>
    <dgm:pt modelId="{5649B482-4A4D-4DA4-91D8-D8A0FA6CCF96}">
      <dgm:prSet phldrT="[Текст]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ru-RU" b="1" dirty="0">
              <a:solidFill>
                <a:srgbClr val="000099"/>
              </a:solidFill>
              <a:latin typeface="+mj-lt"/>
              <a:cs typeface="Times New Roman" panose="02020603050405020304" pitchFamily="18" charset="0"/>
            </a:rPr>
            <a:t>Международным фондом остеопорозом инициирована программа «Ловушка для перелома»</a:t>
          </a:r>
        </a:p>
      </dgm:t>
    </dgm:pt>
    <dgm:pt modelId="{1C5F0851-6834-4F7F-AB9E-670EE0342F77}" type="parTrans" cxnId="{F7C36B01-BF90-467A-B822-6C620E0D4356}">
      <dgm:prSet/>
      <dgm:spPr/>
      <dgm:t>
        <a:bodyPr/>
        <a:lstStyle/>
        <a:p>
          <a:endParaRPr lang="ru-RU"/>
        </a:p>
      </dgm:t>
    </dgm:pt>
    <dgm:pt modelId="{010913A5-D698-45E7-BB64-7733FA7702EC}" type="sibTrans" cxnId="{F7C36B01-BF90-467A-B822-6C620E0D4356}">
      <dgm:prSet/>
      <dgm:spPr/>
      <dgm:t>
        <a:bodyPr/>
        <a:lstStyle/>
        <a:p>
          <a:endParaRPr lang="ru-RU"/>
        </a:p>
      </dgm:t>
    </dgm:pt>
    <dgm:pt modelId="{7416B1D6-9749-4AFD-832B-9F0FBAC5D557}">
      <dgm:prSet phldrT="[Текст]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ru-RU" b="1" dirty="0">
              <a:solidFill>
                <a:srgbClr val="000099"/>
              </a:solidFill>
              <a:latin typeface="+mj-lt"/>
              <a:cs typeface="Times New Roman" panose="02020603050405020304" pitchFamily="18" charset="0"/>
            </a:rPr>
            <a:t>В 2012 году Российской ассоциацией по остеопорозу начат проект ПРОМЕТЕЙ</a:t>
          </a:r>
        </a:p>
      </dgm:t>
    </dgm:pt>
    <dgm:pt modelId="{15025DD6-0CD2-4449-85E6-7F49BBECD54E}" type="parTrans" cxnId="{192EA7CA-FDEA-4230-8751-BBF01F9DA354}">
      <dgm:prSet/>
      <dgm:spPr/>
      <dgm:t>
        <a:bodyPr/>
        <a:lstStyle/>
        <a:p>
          <a:endParaRPr lang="ru-RU"/>
        </a:p>
      </dgm:t>
    </dgm:pt>
    <dgm:pt modelId="{5A71E2ED-865C-495B-9EDE-3590579A8DFF}" type="sibTrans" cxnId="{192EA7CA-FDEA-4230-8751-BBF01F9DA354}">
      <dgm:prSet/>
      <dgm:spPr/>
      <dgm:t>
        <a:bodyPr/>
        <a:lstStyle/>
        <a:p>
          <a:endParaRPr lang="ru-RU"/>
        </a:p>
      </dgm:t>
    </dgm:pt>
    <dgm:pt modelId="{94F98A0F-D8BF-4A6A-9392-F23CF813BB04}" type="pres">
      <dgm:prSet presAssocID="{9D3E0AC7-6E9C-40CF-BED7-45DBF366315F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3CAC414-2556-44C9-874C-EE55477502A4}" type="pres">
      <dgm:prSet presAssocID="{9D3E0AC7-6E9C-40CF-BED7-45DBF366315F}" presName="dummyMaxCanvas" presStyleCnt="0">
        <dgm:presLayoutVars/>
      </dgm:prSet>
      <dgm:spPr/>
    </dgm:pt>
    <dgm:pt modelId="{DF16927D-3B41-44D4-B906-34D08F032464}" type="pres">
      <dgm:prSet presAssocID="{9D3E0AC7-6E9C-40CF-BED7-45DBF366315F}" presName="ThreeNodes_1" presStyleLbl="node1" presStyleIdx="0" presStyleCnt="3" custScaleY="1138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E935A5-D1C2-4C14-A2C8-C0479E388B34}" type="pres">
      <dgm:prSet presAssocID="{9D3E0AC7-6E9C-40CF-BED7-45DBF366315F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486DBD-E294-4FD7-9BE7-66746C1A21E2}" type="pres">
      <dgm:prSet presAssocID="{9D3E0AC7-6E9C-40CF-BED7-45DBF366315F}" presName="ThreeNodes_3" presStyleLbl="node1" presStyleIdx="2" presStyleCnt="3" custScaleY="73053" custLinFactNeighborX="-310" custLinFactNeighborY="-112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5AEBF1-568F-4E02-BA47-1A8F305CCF77}" type="pres">
      <dgm:prSet presAssocID="{9D3E0AC7-6E9C-40CF-BED7-45DBF366315F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EF435D-D1A0-4D28-BE41-F643C95C9AF8}" type="pres">
      <dgm:prSet presAssocID="{9D3E0AC7-6E9C-40CF-BED7-45DBF366315F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C8CB4C-DA22-4390-AAA3-762DE064CD9D}" type="pres">
      <dgm:prSet presAssocID="{9D3E0AC7-6E9C-40CF-BED7-45DBF366315F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950448-0BB8-4AFA-8105-E63303FC9870}" type="pres">
      <dgm:prSet presAssocID="{9D3E0AC7-6E9C-40CF-BED7-45DBF366315F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75EF47-F56D-4467-902A-16873FC7BCC1}" type="pres">
      <dgm:prSet presAssocID="{9D3E0AC7-6E9C-40CF-BED7-45DBF366315F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D1F3453-975F-407D-B99D-2A29D4DADBCA}" srcId="{9D3E0AC7-6E9C-40CF-BED7-45DBF366315F}" destId="{8A68E9F2-69E1-4C5B-8464-E4CFD789C5E7}" srcOrd="0" destOrd="0" parTransId="{9F7D4F10-56C2-4B60-9E7D-890BFB81472B}" sibTransId="{12FC547E-C35C-4124-93FD-A630BB3E640A}"/>
    <dgm:cxn modelId="{7C004565-0251-431F-B440-038353148653}" type="presOf" srcId="{9D3E0AC7-6E9C-40CF-BED7-45DBF366315F}" destId="{94F98A0F-D8BF-4A6A-9392-F23CF813BB04}" srcOrd="0" destOrd="0" presId="urn:microsoft.com/office/officeart/2005/8/layout/vProcess5"/>
    <dgm:cxn modelId="{756F4D87-ECC0-480A-9724-011DA87DBFCC}" type="presOf" srcId="{010913A5-D698-45E7-BB64-7733FA7702EC}" destId="{1DEF435D-D1A0-4D28-BE41-F643C95C9AF8}" srcOrd="0" destOrd="0" presId="urn:microsoft.com/office/officeart/2005/8/layout/vProcess5"/>
    <dgm:cxn modelId="{F7C36B01-BF90-467A-B822-6C620E0D4356}" srcId="{9D3E0AC7-6E9C-40CF-BED7-45DBF366315F}" destId="{5649B482-4A4D-4DA4-91D8-D8A0FA6CCF96}" srcOrd="1" destOrd="0" parTransId="{1C5F0851-6834-4F7F-AB9E-670EE0342F77}" sibTransId="{010913A5-D698-45E7-BB64-7733FA7702EC}"/>
    <dgm:cxn modelId="{0CC34069-A3E0-45E6-8D85-A92AD96B7E29}" type="presOf" srcId="{7416B1D6-9749-4AFD-832B-9F0FBAC5D557}" destId="{5A75EF47-F56D-4467-902A-16873FC7BCC1}" srcOrd="1" destOrd="0" presId="urn:microsoft.com/office/officeart/2005/8/layout/vProcess5"/>
    <dgm:cxn modelId="{5D187758-BC60-46FE-B069-433A98202AFC}" type="presOf" srcId="{5649B482-4A4D-4DA4-91D8-D8A0FA6CCF96}" destId="{D7E935A5-D1C2-4C14-A2C8-C0479E388B34}" srcOrd="0" destOrd="0" presId="urn:microsoft.com/office/officeart/2005/8/layout/vProcess5"/>
    <dgm:cxn modelId="{0C09758E-8FD3-4AB6-94B5-D7001BDFA9C3}" type="presOf" srcId="{7416B1D6-9749-4AFD-832B-9F0FBAC5D557}" destId="{89486DBD-E294-4FD7-9BE7-66746C1A21E2}" srcOrd="0" destOrd="0" presId="urn:microsoft.com/office/officeart/2005/8/layout/vProcess5"/>
    <dgm:cxn modelId="{192EA7CA-FDEA-4230-8751-BBF01F9DA354}" srcId="{9D3E0AC7-6E9C-40CF-BED7-45DBF366315F}" destId="{7416B1D6-9749-4AFD-832B-9F0FBAC5D557}" srcOrd="2" destOrd="0" parTransId="{15025DD6-0CD2-4449-85E6-7F49BBECD54E}" sibTransId="{5A71E2ED-865C-495B-9EDE-3590579A8DFF}"/>
    <dgm:cxn modelId="{9185B7FC-3085-4319-9268-68CD64EEEE98}" type="presOf" srcId="{8A68E9F2-69E1-4C5B-8464-E4CFD789C5E7}" destId="{39C8CB4C-DA22-4390-AAA3-762DE064CD9D}" srcOrd="1" destOrd="0" presId="urn:microsoft.com/office/officeart/2005/8/layout/vProcess5"/>
    <dgm:cxn modelId="{B601556E-4211-4A77-B847-F64E07287344}" type="presOf" srcId="{12FC547E-C35C-4124-93FD-A630BB3E640A}" destId="{1E5AEBF1-568F-4E02-BA47-1A8F305CCF77}" srcOrd="0" destOrd="0" presId="urn:microsoft.com/office/officeart/2005/8/layout/vProcess5"/>
    <dgm:cxn modelId="{F1D66974-8369-4365-867E-FD0AA6E1003D}" type="presOf" srcId="{8A68E9F2-69E1-4C5B-8464-E4CFD789C5E7}" destId="{DF16927D-3B41-44D4-B906-34D08F032464}" srcOrd="0" destOrd="0" presId="urn:microsoft.com/office/officeart/2005/8/layout/vProcess5"/>
    <dgm:cxn modelId="{45EA09E9-8314-49E8-83D7-1B073E716874}" type="presOf" srcId="{5649B482-4A4D-4DA4-91D8-D8A0FA6CCF96}" destId="{2F950448-0BB8-4AFA-8105-E63303FC9870}" srcOrd="1" destOrd="0" presId="urn:microsoft.com/office/officeart/2005/8/layout/vProcess5"/>
    <dgm:cxn modelId="{2AE0C34F-345B-4D38-80D2-7824D5CA88E8}" type="presParOf" srcId="{94F98A0F-D8BF-4A6A-9392-F23CF813BB04}" destId="{93CAC414-2556-44C9-874C-EE55477502A4}" srcOrd="0" destOrd="0" presId="urn:microsoft.com/office/officeart/2005/8/layout/vProcess5"/>
    <dgm:cxn modelId="{BDCCC56B-C9CC-4341-8967-3472D586482A}" type="presParOf" srcId="{94F98A0F-D8BF-4A6A-9392-F23CF813BB04}" destId="{DF16927D-3B41-44D4-B906-34D08F032464}" srcOrd="1" destOrd="0" presId="urn:microsoft.com/office/officeart/2005/8/layout/vProcess5"/>
    <dgm:cxn modelId="{C8D23E07-A2C3-42F4-89B9-0E0449762236}" type="presParOf" srcId="{94F98A0F-D8BF-4A6A-9392-F23CF813BB04}" destId="{D7E935A5-D1C2-4C14-A2C8-C0479E388B34}" srcOrd="2" destOrd="0" presId="urn:microsoft.com/office/officeart/2005/8/layout/vProcess5"/>
    <dgm:cxn modelId="{EAC41E88-68D7-4CD2-AA64-6E1B108C4FB9}" type="presParOf" srcId="{94F98A0F-D8BF-4A6A-9392-F23CF813BB04}" destId="{89486DBD-E294-4FD7-9BE7-66746C1A21E2}" srcOrd="3" destOrd="0" presId="urn:microsoft.com/office/officeart/2005/8/layout/vProcess5"/>
    <dgm:cxn modelId="{C47F52E6-89E1-44D3-A297-E6773B44526B}" type="presParOf" srcId="{94F98A0F-D8BF-4A6A-9392-F23CF813BB04}" destId="{1E5AEBF1-568F-4E02-BA47-1A8F305CCF77}" srcOrd="4" destOrd="0" presId="urn:microsoft.com/office/officeart/2005/8/layout/vProcess5"/>
    <dgm:cxn modelId="{2418DF74-251B-45E9-A3CC-BE4FFBB55DCE}" type="presParOf" srcId="{94F98A0F-D8BF-4A6A-9392-F23CF813BB04}" destId="{1DEF435D-D1A0-4D28-BE41-F643C95C9AF8}" srcOrd="5" destOrd="0" presId="urn:microsoft.com/office/officeart/2005/8/layout/vProcess5"/>
    <dgm:cxn modelId="{6E078FA5-51CF-4E05-8BFF-F161CAE4C988}" type="presParOf" srcId="{94F98A0F-D8BF-4A6A-9392-F23CF813BB04}" destId="{39C8CB4C-DA22-4390-AAA3-762DE064CD9D}" srcOrd="6" destOrd="0" presId="urn:microsoft.com/office/officeart/2005/8/layout/vProcess5"/>
    <dgm:cxn modelId="{C0290A04-BB7E-4F00-88A6-E73E48E0E037}" type="presParOf" srcId="{94F98A0F-D8BF-4A6A-9392-F23CF813BB04}" destId="{2F950448-0BB8-4AFA-8105-E63303FC9870}" srcOrd="7" destOrd="0" presId="urn:microsoft.com/office/officeart/2005/8/layout/vProcess5"/>
    <dgm:cxn modelId="{6639904D-6AE6-42D6-AE14-811AADEF9588}" type="presParOf" srcId="{94F98A0F-D8BF-4A6A-9392-F23CF813BB04}" destId="{5A75EF47-F56D-4467-902A-16873FC7BCC1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425C651-EB25-4297-935A-AAE380F3E7F3}" type="doc">
      <dgm:prSet loTypeId="urn:microsoft.com/office/officeart/2005/8/layout/vList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1214224-B7C4-4D4E-8176-13DD34596B56}">
      <dgm:prSet custT="1"/>
      <dgm:spPr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pPr>
            <a:spcAft>
              <a:spcPts val="0"/>
            </a:spcAft>
          </a:pPr>
          <a:r>
            <a:rPr lang="ru-RU" sz="19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anose="02020603050405020304" pitchFamily="18" charset="0"/>
            </a:rPr>
            <a:t>23 ноября </a:t>
          </a:r>
          <a:endParaRPr lang="ru-RU" sz="1900" b="1" dirty="0" smtClean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  <a:cs typeface="Times New Roman" panose="02020603050405020304" pitchFamily="18" charset="0"/>
          </a:endParaRPr>
        </a:p>
        <a:p>
          <a:pPr>
            <a:spcAft>
              <a:spcPts val="0"/>
            </a:spcAft>
          </a:pPr>
          <a:r>
            <a:rPr lang="ru-RU" sz="19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anose="02020603050405020304" pitchFamily="18" charset="0"/>
            </a:rPr>
            <a:t>2018 </a:t>
          </a:r>
          <a:r>
            <a:rPr lang="ru-RU" sz="19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anose="02020603050405020304" pitchFamily="18" charset="0"/>
            </a:rPr>
            <a:t>г.</a:t>
          </a:r>
        </a:p>
      </dgm:t>
    </dgm:pt>
    <dgm:pt modelId="{D0602B7D-F7AC-4CBB-B500-BFA2B05632BF}" type="parTrans" cxnId="{7CA8F219-14D9-48E2-AAEF-A68ACDE14ECB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9EB5C22C-2382-4B8C-9D52-90BF67561D73}" type="sibTrans" cxnId="{7CA8F219-14D9-48E2-AAEF-A68ACDE14ECB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3D4897BA-0D42-41E9-9438-530A055EEB47}">
      <dgm:prSet custT="1"/>
      <dgm:spPr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pPr>
            <a:spcAft>
              <a:spcPts val="0"/>
            </a:spcAft>
          </a:pPr>
          <a:r>
            <a:rPr lang="ru-RU" sz="19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anose="02020603050405020304" pitchFamily="18" charset="0"/>
            </a:rPr>
            <a:t>1 октября </a:t>
          </a:r>
          <a:endParaRPr lang="ru-RU" sz="1900" b="1" dirty="0" smtClean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  <a:cs typeface="Times New Roman" panose="02020603050405020304" pitchFamily="18" charset="0"/>
          </a:endParaRPr>
        </a:p>
        <a:p>
          <a:pPr>
            <a:spcAft>
              <a:spcPct val="35000"/>
            </a:spcAft>
          </a:pPr>
          <a:r>
            <a:rPr lang="ru-RU" sz="19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anose="02020603050405020304" pitchFamily="18" charset="0"/>
            </a:rPr>
            <a:t>2018 </a:t>
          </a:r>
          <a:r>
            <a:rPr lang="ru-RU" sz="19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anose="02020603050405020304" pitchFamily="18" charset="0"/>
            </a:rPr>
            <a:t>г.</a:t>
          </a:r>
        </a:p>
      </dgm:t>
    </dgm:pt>
    <dgm:pt modelId="{0E69A6BC-F18F-490C-8FBF-FB18F608B694}" type="parTrans" cxnId="{DC223020-3A1A-446B-BABF-F512ED3AF767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88F721F8-B145-44AF-9B6B-B79D26460285}" type="sibTrans" cxnId="{DC223020-3A1A-446B-BABF-F512ED3AF767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FDD2A006-26AE-4339-8B80-4521842A0CAE}">
      <dgm:prSet custT="1"/>
      <dgm:spPr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r>
            <a:rPr lang="ru-RU" sz="2000" b="1" dirty="0">
              <a:solidFill>
                <a:srgbClr val="0000CC"/>
              </a:solidFill>
              <a:latin typeface="+mj-lt"/>
              <a:cs typeface="Times New Roman" panose="02020603050405020304" pitchFamily="18" charset="0"/>
            </a:rPr>
            <a:t>Проведение конкурса детского рисунка</a:t>
          </a:r>
          <a:r>
            <a:rPr lang="ru-RU" sz="2400" b="1" dirty="0">
              <a:solidFill>
                <a:srgbClr val="0000CC"/>
              </a:solidFill>
              <a:latin typeface="+mj-lt"/>
              <a:cs typeface="Times New Roman" panose="02020603050405020304" pitchFamily="18" charset="0"/>
            </a:rPr>
            <a:t>.</a:t>
          </a:r>
        </a:p>
      </dgm:t>
    </dgm:pt>
    <dgm:pt modelId="{240BA7CD-1450-4015-816F-22626F5CCC04}" type="parTrans" cxnId="{D021BC34-EC85-4515-B41F-F51834F0F094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369AEC50-FCE3-4157-8660-81483B8ECF72}" type="sibTrans" cxnId="{D021BC34-EC85-4515-B41F-F51834F0F094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4C4248C2-9EE9-49EF-BF1A-261F555BFB21}">
      <dgm:prSet custT="1"/>
      <dgm:spPr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endParaRPr lang="ru-RU" sz="2000" b="1" dirty="0">
            <a:solidFill>
              <a:srgbClr val="0000CC"/>
            </a:solidFill>
            <a:latin typeface="+mj-lt"/>
            <a:cs typeface="Times New Roman" panose="02020603050405020304" pitchFamily="18" charset="0"/>
          </a:endParaRPr>
        </a:p>
      </dgm:t>
    </dgm:pt>
    <dgm:pt modelId="{95531E26-0B32-4765-B837-28E6521A0DFF}" type="parTrans" cxnId="{5549F6A3-4E44-4166-8F6D-FD64DB7AADEF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6BFD62CC-4232-46CD-BBE7-4E4CABAD31E7}" type="sibTrans" cxnId="{5549F6A3-4E44-4166-8F6D-FD64DB7AADEF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890979F8-3A07-4B72-9D52-FB12127A59A6}">
      <dgm:prSet custT="1"/>
      <dgm:spPr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r>
            <a:rPr lang="ru-RU" sz="2000" b="1" dirty="0">
              <a:solidFill>
                <a:srgbClr val="0000CC"/>
              </a:solidFill>
              <a:latin typeface="+mj-lt"/>
              <a:cs typeface="Times New Roman" panose="02020603050405020304" pitchFamily="18" charset="0"/>
            </a:rPr>
            <a:t>Акции для пациентов «Что Вы знаете об остеопорозе?»</a:t>
          </a:r>
        </a:p>
      </dgm:t>
    </dgm:pt>
    <dgm:pt modelId="{49094957-F7D1-4A99-8967-AFB69C438608}" type="parTrans" cxnId="{92B03A60-D16B-46DF-93B4-620E4BEDD792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6020DC6B-2DA9-46EA-A3E1-B7FAA7388EF3}" type="sibTrans" cxnId="{92B03A60-D16B-46DF-93B4-620E4BEDD792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779062E4-FE79-4E4F-92A9-947710080E07}">
      <dgm:prSet custT="1"/>
      <dgm:spPr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pPr>
            <a:spcAft>
              <a:spcPts val="0"/>
            </a:spcAft>
          </a:pPr>
          <a:r>
            <a:rPr lang="ru-RU" sz="19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anose="02020603050405020304" pitchFamily="18" charset="0"/>
            </a:rPr>
            <a:t>с 2018 г. </a:t>
          </a:r>
          <a:endParaRPr lang="ru-RU" sz="1900" b="1" dirty="0" smtClean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  <a:cs typeface="Times New Roman" panose="02020603050405020304" pitchFamily="18" charset="0"/>
          </a:endParaRPr>
        </a:p>
        <a:p>
          <a:pPr>
            <a:spcAft>
              <a:spcPct val="35000"/>
            </a:spcAft>
          </a:pPr>
          <a:r>
            <a:rPr lang="ru-RU" sz="19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anose="02020603050405020304" pitchFamily="18" charset="0"/>
            </a:rPr>
            <a:t>по </a:t>
          </a:r>
          <a:r>
            <a:rPr lang="ru-RU" sz="19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anose="02020603050405020304" pitchFamily="18" charset="0"/>
            </a:rPr>
            <a:t>2020 г.</a:t>
          </a:r>
        </a:p>
      </dgm:t>
    </dgm:pt>
    <dgm:pt modelId="{1BF2B2BF-4A35-49AD-B046-485A6CCA4209}" type="parTrans" cxnId="{8BAE0639-9720-43B7-B863-C358F5B5E8A5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03FA6124-70FD-4A0D-AB35-7E80F104C259}" type="sibTrans" cxnId="{8BAE0639-9720-43B7-B863-C358F5B5E8A5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6AA48995-AFF5-49AC-9E80-D2BA26561E0E}">
      <dgm:prSet custT="1"/>
      <dgm:spPr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r>
            <a:rPr lang="ru-RU" sz="19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anose="02020603050405020304" pitchFamily="18" charset="0"/>
            </a:rPr>
            <a:t>В течение года</a:t>
          </a:r>
        </a:p>
      </dgm:t>
    </dgm:pt>
    <dgm:pt modelId="{27464F2D-70CE-478A-B843-2298EC548795}" type="parTrans" cxnId="{806194EA-3225-4266-A22C-ADAD0160346F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6DCB2E96-46EA-402B-8CAA-47E1728C414E}" type="sibTrans" cxnId="{806194EA-3225-4266-A22C-ADAD0160346F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9C0FBF3C-732C-464F-941B-3E73690E56E4}">
      <dgm:prSet custT="1"/>
      <dgm:spPr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r>
            <a:rPr lang="ru-RU" sz="2000" b="1" dirty="0">
              <a:solidFill>
                <a:srgbClr val="0000CC"/>
              </a:solidFill>
              <a:latin typeface="+mj-lt"/>
              <a:cs typeface="Times New Roman" panose="02020603050405020304" pitchFamily="18" charset="0"/>
            </a:rPr>
            <a:t>Проведение научного исследования утвержденную тему.</a:t>
          </a:r>
        </a:p>
      </dgm:t>
    </dgm:pt>
    <dgm:pt modelId="{8C2EDB44-FF62-4200-A8F0-8BEBB768BA19}" type="parTrans" cxnId="{ACE50529-AED8-4F0E-887A-E279CA826CF6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2BB9BC80-741B-4713-AD95-5634DE24A673}" type="sibTrans" cxnId="{ACE50529-AED8-4F0E-887A-E279CA826CF6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A6660884-F415-49AB-9752-DACDCE54FC42}">
      <dgm:prSet custT="1"/>
      <dgm:spPr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endParaRPr lang="ru-RU" sz="2000" b="1" dirty="0">
            <a:solidFill>
              <a:srgbClr val="0000CC"/>
            </a:solidFill>
            <a:latin typeface="+mj-lt"/>
            <a:cs typeface="Times New Roman" panose="02020603050405020304" pitchFamily="18" charset="0"/>
          </a:endParaRPr>
        </a:p>
      </dgm:t>
    </dgm:pt>
    <dgm:pt modelId="{ECAE9009-16C3-415A-80F2-8081F963DA8C}" type="parTrans" cxnId="{101EDEDC-29E7-45C1-ADC7-45904C2865C8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48280B92-3870-44AB-8986-BE7EEE4F846B}" type="sibTrans" cxnId="{101EDEDC-29E7-45C1-ADC7-45904C2865C8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A1BD6822-C2BE-4F9D-A61F-F702D7637637}">
      <dgm:prSet custT="1"/>
      <dgm:spPr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r>
            <a:rPr lang="ru-RU" sz="19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anose="02020603050405020304" pitchFamily="18" charset="0"/>
            </a:rPr>
            <a:t>В течение года</a:t>
          </a:r>
        </a:p>
      </dgm:t>
    </dgm:pt>
    <dgm:pt modelId="{FCA4E6C9-2CFD-454E-B046-5F15393E902B}" type="parTrans" cxnId="{FC1128B1-589A-4AE7-8543-8F9867EFC8DB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E84387C3-B56F-41B7-AE0E-DDD54FDE5779}" type="sibTrans" cxnId="{FC1128B1-589A-4AE7-8543-8F9867EFC8DB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E8B02653-F80F-4395-9DB4-FFCA321B4E91}">
      <dgm:prSet custT="1"/>
      <dgm:spPr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r>
            <a:rPr lang="ru-RU" sz="2000" b="1" dirty="0">
              <a:solidFill>
                <a:srgbClr val="0000CC"/>
              </a:solidFill>
              <a:latin typeface="+mj-lt"/>
              <a:cs typeface="Times New Roman" panose="02020603050405020304" pitchFamily="18" charset="0"/>
            </a:rPr>
            <a:t>Участие в мировой программе профилактики повторных переломов </a:t>
          </a:r>
          <a:r>
            <a:rPr lang="ru-RU" sz="2000" b="1" dirty="0" err="1">
              <a:solidFill>
                <a:srgbClr val="0000CC"/>
              </a:solidFill>
              <a:latin typeface="+mj-lt"/>
              <a:cs typeface="Times New Roman" panose="02020603050405020304" pitchFamily="18" charset="0"/>
            </a:rPr>
            <a:t>Capture</a:t>
          </a:r>
          <a:r>
            <a:rPr lang="ru-RU" sz="2000" b="1" dirty="0">
              <a:solidFill>
                <a:srgbClr val="0000CC"/>
              </a:solidFill>
              <a:latin typeface="+mj-lt"/>
              <a:cs typeface="Times New Roman" panose="02020603050405020304" pitchFamily="18" charset="0"/>
            </a:rPr>
            <a:t> </a:t>
          </a:r>
          <a:r>
            <a:rPr lang="ru-RU" sz="2000" b="1" dirty="0" err="1">
              <a:solidFill>
                <a:srgbClr val="0000CC"/>
              </a:solidFill>
              <a:latin typeface="+mj-lt"/>
              <a:cs typeface="Times New Roman" panose="02020603050405020304" pitchFamily="18" charset="0"/>
            </a:rPr>
            <a:t>the</a:t>
          </a:r>
          <a:r>
            <a:rPr lang="ru-RU" sz="2000" b="1" dirty="0">
              <a:solidFill>
                <a:srgbClr val="0000CC"/>
              </a:solidFill>
              <a:latin typeface="+mj-lt"/>
              <a:cs typeface="Times New Roman" panose="02020603050405020304" pitchFamily="18" charset="0"/>
            </a:rPr>
            <a:t> </a:t>
          </a:r>
          <a:r>
            <a:rPr lang="ru-RU" sz="2000" b="1" dirty="0" err="1">
              <a:solidFill>
                <a:srgbClr val="0000CC"/>
              </a:solidFill>
              <a:latin typeface="+mj-lt"/>
              <a:cs typeface="Times New Roman" panose="02020603050405020304" pitchFamily="18" charset="0"/>
            </a:rPr>
            <a:t>Fracrure</a:t>
          </a:r>
          <a:r>
            <a:rPr lang="ru-RU" sz="2000" b="1" dirty="0">
              <a:solidFill>
                <a:srgbClr val="0000CC"/>
              </a:solidFill>
              <a:latin typeface="+mj-lt"/>
              <a:cs typeface="Times New Roman" panose="02020603050405020304" pitchFamily="18" charset="0"/>
            </a:rPr>
            <a:t>.</a:t>
          </a:r>
        </a:p>
      </dgm:t>
    </dgm:pt>
    <dgm:pt modelId="{43659EED-D814-4444-B3C9-236C25C24433}" type="parTrans" cxnId="{5CBB2D05-5674-4BAC-A4DB-8A1BDB04E996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A314510E-839E-42BE-87C2-10B061BAC9F2}" type="sibTrans" cxnId="{5CBB2D05-5674-4BAC-A4DB-8A1BDB04E996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3E271282-C18D-4571-B964-636BFF2AB703}">
      <dgm:prSet custT="1"/>
      <dgm:spPr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endParaRPr lang="ru-RU" sz="2000" b="1" dirty="0">
            <a:solidFill>
              <a:srgbClr val="0000CC"/>
            </a:solidFill>
            <a:latin typeface="+mj-lt"/>
            <a:cs typeface="Times New Roman" panose="02020603050405020304" pitchFamily="18" charset="0"/>
          </a:endParaRPr>
        </a:p>
      </dgm:t>
    </dgm:pt>
    <dgm:pt modelId="{F62E462B-E60B-4728-B532-5A6DBE86D51B}" type="parTrans" cxnId="{13FAD17E-BE94-484A-9C4C-01AEFEEE45EA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88750428-7B1D-4669-AAAC-16BEFE9CAC6E}" type="sibTrans" cxnId="{13FAD17E-BE94-484A-9C4C-01AEFEEE45EA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0CB704EA-3983-49AC-848F-8BD829939280}">
      <dgm:prSet phldrT="[Текст]" custT="1"/>
      <dgm:spPr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r>
            <a:rPr lang="ru-RU" sz="19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anose="02020603050405020304" pitchFamily="18" charset="0"/>
            </a:rPr>
            <a:t>23 </a:t>
          </a:r>
          <a:r>
            <a:rPr lang="ru-RU" sz="19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anose="02020603050405020304" pitchFamily="18" charset="0"/>
            </a:rPr>
            <a:t>ноября  </a:t>
          </a:r>
          <a:r>
            <a:rPr lang="ru-RU" sz="19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anose="02020603050405020304" pitchFamily="18" charset="0"/>
            </a:rPr>
            <a:t>2018 г.</a:t>
          </a:r>
        </a:p>
      </dgm:t>
    </dgm:pt>
    <dgm:pt modelId="{53610CB0-7EBB-495B-97A8-E786031E0708}" type="sibTrans" cxnId="{0F01FB64-ED2D-4ADB-A77A-DB1C3176A3FC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E281A4EA-2C71-4F26-A2DA-F1D30DA79760}" type="parTrans" cxnId="{0F01FB64-ED2D-4ADB-A77A-DB1C3176A3FC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0C5B2FAB-513C-4240-A9FB-8CB9E304B9CD}">
      <dgm:prSet phldrT="[Текст]" custT="1"/>
      <dgm:spPr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r>
            <a:rPr lang="ru-RU" sz="2000" b="1" dirty="0">
              <a:solidFill>
                <a:srgbClr val="0000CC"/>
              </a:solidFill>
              <a:latin typeface="+mj-lt"/>
              <a:cs typeface="Times New Roman" panose="02020603050405020304" pitchFamily="18" charset="0"/>
            </a:rPr>
            <a:t>Проведение аккредитованной конференции посвященной проблемам остеопороза.</a:t>
          </a:r>
        </a:p>
      </dgm:t>
    </dgm:pt>
    <dgm:pt modelId="{09AC1EE8-8E3F-4A3E-8FE4-A243CF758975}" type="sibTrans" cxnId="{17A8ED0B-3F57-48DF-BA94-DAC2E209C9DC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A883BF5C-A279-4FE8-ADD9-1271CA89F7F4}" type="parTrans" cxnId="{17A8ED0B-3F57-48DF-BA94-DAC2E209C9DC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8A199CA0-287F-43C1-9075-6827A8A12D5A}">
      <dgm:prSet custT="1"/>
      <dgm:spPr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r>
            <a:rPr lang="ru-RU" sz="2000" b="1" dirty="0">
              <a:solidFill>
                <a:srgbClr val="0000CC"/>
              </a:solidFill>
              <a:latin typeface="+mj-lt"/>
              <a:cs typeface="Times New Roman" panose="02020603050405020304" pitchFamily="18" charset="0"/>
            </a:rPr>
            <a:t>Предоставление планов и отчетов о проведенных мероприятиях в РАОП</a:t>
          </a:r>
          <a:r>
            <a:rPr lang="ru-RU" sz="2000" b="1" dirty="0" smtClean="0">
              <a:solidFill>
                <a:srgbClr val="0000CC"/>
              </a:solidFill>
              <a:latin typeface="+mj-lt"/>
              <a:cs typeface="Times New Roman" panose="02020603050405020304" pitchFamily="18" charset="0"/>
            </a:rPr>
            <a:t>. </a:t>
          </a:r>
          <a:endParaRPr lang="ru-RU" sz="2000" b="1" dirty="0">
            <a:solidFill>
              <a:srgbClr val="0000CC"/>
            </a:solidFill>
            <a:latin typeface="+mj-lt"/>
            <a:cs typeface="Times New Roman" panose="02020603050405020304" pitchFamily="18" charset="0"/>
          </a:endParaRPr>
        </a:p>
      </dgm:t>
    </dgm:pt>
    <dgm:pt modelId="{E1D58C2F-5B3C-4D3D-9769-91AB371A9150}" type="parTrans" cxnId="{301D26E3-8AA3-4041-85AF-C39F464D372C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21FF2BF5-D185-460C-8F29-2FDB61B38D5B}" type="sibTrans" cxnId="{301D26E3-8AA3-4041-85AF-C39F464D372C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3D600B94-7440-41C5-AFC4-AEB9438FA585}" type="pres">
      <dgm:prSet presAssocID="{3425C651-EB25-4297-935A-AAE380F3E7F3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7B1CACF-2DDC-45CB-AEE1-A7F677457383}" type="pres">
      <dgm:prSet presAssocID="{0CB704EA-3983-49AC-848F-8BD829939280}" presName="linNode" presStyleCnt="0"/>
      <dgm:spPr/>
    </dgm:pt>
    <dgm:pt modelId="{0C68C8DB-3CF6-49CF-A4FC-5235600ED597}" type="pres">
      <dgm:prSet presAssocID="{0CB704EA-3983-49AC-848F-8BD829939280}" presName="parentShp" presStyleLbl="node1" presStyleIdx="0" presStyleCnt="6" custScaleX="50440" custScaleY="141612" custLinFactNeighborX="-2272" custLinFactNeighborY="-13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858DA4-CFC3-440B-8093-FF1FA1751DB0}" type="pres">
      <dgm:prSet presAssocID="{0CB704EA-3983-49AC-848F-8BD829939280}" presName="childShp" presStyleLbl="bgAccFollowNode1" presStyleIdx="0" presStyleCnt="6" custScaleX="132081" custScaleY="228416" custLinFactNeighborX="720" custLinFactNeighborY="-2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780C4D-3494-4D6F-B170-4D6A2B6971DD}" type="pres">
      <dgm:prSet presAssocID="{53610CB0-7EBB-495B-97A8-E786031E0708}" presName="spacing" presStyleCnt="0"/>
      <dgm:spPr/>
    </dgm:pt>
    <dgm:pt modelId="{B8878737-DBA5-4FDD-BAC5-EC4AE26AE84A}" type="pres">
      <dgm:prSet presAssocID="{11214224-B7C4-4D4E-8176-13DD34596B56}" presName="linNode" presStyleCnt="0"/>
      <dgm:spPr/>
    </dgm:pt>
    <dgm:pt modelId="{5C0FC3F3-AB69-4ED4-9CEF-C58263C8369C}" type="pres">
      <dgm:prSet presAssocID="{11214224-B7C4-4D4E-8176-13DD34596B56}" presName="parentShp" presStyleLbl="node1" presStyleIdx="1" presStyleCnt="6" custScaleX="52898" custScaleY="143348" custLinFactNeighborX="-1913" custLinFactNeighborY="60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DE8EE0-1346-47BB-94A6-EA8CDEFBFD06}" type="pres">
      <dgm:prSet presAssocID="{11214224-B7C4-4D4E-8176-13DD34596B56}" presName="childShp" presStyleLbl="bgAccFollowNode1" presStyleIdx="1" presStyleCnt="6" custScaleX="131376" custScaleY="114613" custLinFactNeighborX="19" custLinFactNeighborY="98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9E3F1F-F334-481B-AB16-C463D574F138}" type="pres">
      <dgm:prSet presAssocID="{9EB5C22C-2382-4B8C-9D52-90BF67561D73}" presName="spacing" presStyleCnt="0"/>
      <dgm:spPr/>
    </dgm:pt>
    <dgm:pt modelId="{B2821776-4F9B-41E1-8201-8AEE0C33745B}" type="pres">
      <dgm:prSet presAssocID="{3D4897BA-0D42-41E9-9438-530A055EEB47}" presName="linNode" presStyleCnt="0"/>
      <dgm:spPr/>
    </dgm:pt>
    <dgm:pt modelId="{05FE9638-DA73-4402-97D4-2FF264A4F4B3}" type="pres">
      <dgm:prSet presAssocID="{3D4897BA-0D42-41E9-9438-530A055EEB47}" presName="parentShp" presStyleLbl="node1" presStyleIdx="2" presStyleCnt="6" custScaleX="52898" custScaleY="126450" custLinFactNeighborX="-82" custLinFactNeighborY="138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BAE5AD-8140-437E-AA03-E6CD5401F2DD}" type="pres">
      <dgm:prSet presAssocID="{3D4897BA-0D42-41E9-9438-530A055EEB47}" presName="childShp" presStyleLbl="bgAccFollowNode1" presStyleIdx="2" presStyleCnt="6" custScaleX="131401" custScaleY="116881" custLinFactNeighborY="88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C1BCED-FBF1-426D-AED4-4790578C075A}" type="pres">
      <dgm:prSet presAssocID="{88F721F8-B145-44AF-9B6B-B79D26460285}" presName="spacing" presStyleCnt="0"/>
      <dgm:spPr/>
    </dgm:pt>
    <dgm:pt modelId="{B82F443B-47DC-44A1-A108-C361C73C95C1}" type="pres">
      <dgm:prSet presAssocID="{779062E4-FE79-4E4F-92A9-947710080E07}" presName="linNode" presStyleCnt="0"/>
      <dgm:spPr/>
    </dgm:pt>
    <dgm:pt modelId="{352AB293-C52D-48DF-99B1-BF3E600BFEBB}" type="pres">
      <dgm:prSet presAssocID="{779062E4-FE79-4E4F-92A9-947710080E07}" presName="parentShp" presStyleLbl="node1" presStyleIdx="3" presStyleCnt="6" custScaleX="56213" custScaleY="131087" custLinFactNeighborX="-354" custLinFactNeighborY="43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131725-CBFC-44DC-BCB4-A1642C03C882}" type="pres">
      <dgm:prSet presAssocID="{779062E4-FE79-4E4F-92A9-947710080E07}" presName="childShp" presStyleLbl="bgAccFollowNode1" presStyleIdx="3" presStyleCnt="6" custScaleX="128646" custScaleY="194892" custLinFactNeighborY="80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04D256-9768-4AC8-A594-B8D4199F126E}" type="pres">
      <dgm:prSet presAssocID="{03FA6124-70FD-4A0D-AB35-7E80F104C259}" presName="spacing" presStyleCnt="0"/>
      <dgm:spPr/>
    </dgm:pt>
    <dgm:pt modelId="{7F27CA23-6BD9-4916-8A8A-5186C15D3F08}" type="pres">
      <dgm:prSet presAssocID="{6AA48995-AFF5-49AC-9E80-D2BA26561E0E}" presName="linNode" presStyleCnt="0"/>
      <dgm:spPr/>
    </dgm:pt>
    <dgm:pt modelId="{F214199B-43C7-4680-9E94-147238EBF454}" type="pres">
      <dgm:prSet presAssocID="{6AA48995-AFF5-49AC-9E80-D2BA26561E0E}" presName="parentShp" presStyleLbl="node1" presStyleIdx="4" presStyleCnt="6" custScaleX="57031" custLinFactNeighborX="-16077" custLinFactNeighborY="-12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E05D11-3E5B-48D9-9CCD-ACE067268D71}" type="pres">
      <dgm:prSet presAssocID="{6AA48995-AFF5-49AC-9E80-D2BA26561E0E}" presName="childShp" presStyleLbl="bgAccFollowNode1" presStyleIdx="4" presStyleCnt="6" custScaleX="128646" custScaleY="1983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BF4F73-9B20-4E73-91FB-6819A4369600}" type="pres">
      <dgm:prSet presAssocID="{6DCB2E96-46EA-402B-8CAA-47E1728C414E}" presName="spacing" presStyleCnt="0"/>
      <dgm:spPr/>
    </dgm:pt>
    <dgm:pt modelId="{2F97716F-3EE7-47AD-BCC4-19B73EB80801}" type="pres">
      <dgm:prSet presAssocID="{A1BD6822-C2BE-4F9D-A61F-F702D7637637}" presName="linNode" presStyleCnt="0"/>
      <dgm:spPr/>
    </dgm:pt>
    <dgm:pt modelId="{13C1B804-2970-4584-899C-C19252A2E8ED}" type="pres">
      <dgm:prSet presAssocID="{A1BD6822-C2BE-4F9D-A61F-F702D7637637}" presName="parentShp" presStyleLbl="node1" presStyleIdx="5" presStyleCnt="6" custScaleX="57033" custLinFactNeighborX="-12398" custLinFactNeighborY="-10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796AD9-ACAE-4D4C-86D7-C6F7591C22DC}" type="pres">
      <dgm:prSet presAssocID="{A1BD6822-C2BE-4F9D-A61F-F702D7637637}" presName="childShp" presStyleLbl="bgAccFollowNode1" presStyleIdx="5" presStyleCnt="6" custScaleX="128645" custScaleY="2306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D59CF6F-E0F0-42A6-A1EB-1E56884990D2}" type="presOf" srcId="{E8B02653-F80F-4395-9DB4-FFCA321B4E91}" destId="{F8796AD9-ACAE-4D4C-86D7-C6F7591C22DC}" srcOrd="0" destOrd="0" presId="urn:microsoft.com/office/officeart/2005/8/layout/vList6"/>
    <dgm:cxn modelId="{97C4E651-4D61-4571-A6A7-1C1D18ED9092}" type="presOf" srcId="{890979F8-3A07-4B72-9D52-FB12127A59A6}" destId="{75BAE5AD-8140-437E-AA03-E6CD5401F2DD}" srcOrd="0" destOrd="0" presId="urn:microsoft.com/office/officeart/2005/8/layout/vList6"/>
    <dgm:cxn modelId="{55261754-2B7E-411F-B1BD-A2E99C44A52D}" type="presOf" srcId="{A6660884-F415-49AB-9752-DACDCE54FC42}" destId="{B0131725-CBFC-44DC-BCB4-A1642C03C882}" srcOrd="0" destOrd="1" presId="urn:microsoft.com/office/officeart/2005/8/layout/vList6"/>
    <dgm:cxn modelId="{92B03A60-D16B-46DF-93B4-620E4BEDD792}" srcId="{3D4897BA-0D42-41E9-9438-530A055EEB47}" destId="{890979F8-3A07-4B72-9D52-FB12127A59A6}" srcOrd="0" destOrd="0" parTransId="{49094957-F7D1-4A99-8967-AFB69C438608}" sibTransId="{6020DC6B-2DA9-46EA-A3E1-B7FAA7388EF3}"/>
    <dgm:cxn modelId="{C89CAC04-D6DA-4BDC-95AB-0BB71546EA7D}" type="presOf" srcId="{FDD2A006-26AE-4339-8B80-4521842A0CAE}" destId="{4CDE8EE0-1346-47BB-94A6-EA8CDEFBFD06}" srcOrd="0" destOrd="0" presId="urn:microsoft.com/office/officeart/2005/8/layout/vList6"/>
    <dgm:cxn modelId="{FC1128B1-589A-4AE7-8543-8F9867EFC8DB}" srcId="{3425C651-EB25-4297-935A-AAE380F3E7F3}" destId="{A1BD6822-C2BE-4F9D-A61F-F702D7637637}" srcOrd="5" destOrd="0" parTransId="{FCA4E6C9-2CFD-454E-B046-5F15393E902B}" sibTransId="{E84387C3-B56F-41B7-AE0E-DDD54FDE5779}"/>
    <dgm:cxn modelId="{DFF788A6-A3CE-4EA3-8C67-8F4EA38B2429}" type="presOf" srcId="{A1BD6822-C2BE-4F9D-A61F-F702D7637637}" destId="{13C1B804-2970-4584-899C-C19252A2E8ED}" srcOrd="0" destOrd="0" presId="urn:microsoft.com/office/officeart/2005/8/layout/vList6"/>
    <dgm:cxn modelId="{7CA8F219-14D9-48E2-AAEF-A68ACDE14ECB}" srcId="{3425C651-EB25-4297-935A-AAE380F3E7F3}" destId="{11214224-B7C4-4D4E-8176-13DD34596B56}" srcOrd="1" destOrd="0" parTransId="{D0602B7D-F7AC-4CBB-B500-BFA2B05632BF}" sibTransId="{9EB5C22C-2382-4B8C-9D52-90BF67561D73}"/>
    <dgm:cxn modelId="{8BAE0639-9720-43B7-B863-C358F5B5E8A5}" srcId="{3425C651-EB25-4297-935A-AAE380F3E7F3}" destId="{779062E4-FE79-4E4F-92A9-947710080E07}" srcOrd="3" destOrd="0" parTransId="{1BF2B2BF-4A35-49AD-B046-485A6CCA4209}" sibTransId="{03FA6124-70FD-4A0D-AB35-7E80F104C259}"/>
    <dgm:cxn modelId="{5CBB2D05-5674-4BAC-A4DB-8A1BDB04E996}" srcId="{A1BD6822-C2BE-4F9D-A61F-F702D7637637}" destId="{E8B02653-F80F-4395-9DB4-FFCA321B4E91}" srcOrd="0" destOrd="0" parTransId="{43659EED-D814-4444-B3C9-236C25C24433}" sibTransId="{A314510E-839E-42BE-87C2-10B061BAC9F2}"/>
    <dgm:cxn modelId="{13FAD17E-BE94-484A-9C4C-01AEFEEE45EA}" srcId="{A1BD6822-C2BE-4F9D-A61F-F702D7637637}" destId="{3E271282-C18D-4571-B964-636BFF2AB703}" srcOrd="1" destOrd="0" parTransId="{F62E462B-E60B-4728-B532-5A6DBE86D51B}" sibTransId="{88750428-7B1D-4669-AAAC-16BEFE9CAC6E}"/>
    <dgm:cxn modelId="{157E68D7-345D-440B-9FE5-A5E86A0E2C6A}" type="presOf" srcId="{0CB704EA-3983-49AC-848F-8BD829939280}" destId="{0C68C8DB-3CF6-49CF-A4FC-5235600ED597}" srcOrd="0" destOrd="0" presId="urn:microsoft.com/office/officeart/2005/8/layout/vList6"/>
    <dgm:cxn modelId="{24D0C3E4-7542-4581-B426-6D307802FCB4}" type="presOf" srcId="{0C5B2FAB-513C-4240-A9FB-8CB9E304B9CD}" destId="{7C858DA4-CFC3-440B-8093-FF1FA1751DB0}" srcOrd="0" destOrd="0" presId="urn:microsoft.com/office/officeart/2005/8/layout/vList6"/>
    <dgm:cxn modelId="{B5CF20FA-C088-4EBC-8B77-4548BCF8F583}" type="presOf" srcId="{6AA48995-AFF5-49AC-9E80-D2BA26561E0E}" destId="{F214199B-43C7-4680-9E94-147238EBF454}" srcOrd="0" destOrd="0" presId="urn:microsoft.com/office/officeart/2005/8/layout/vList6"/>
    <dgm:cxn modelId="{C8BA6788-F63D-4FDF-B85A-36393D3E65FF}" type="presOf" srcId="{3E271282-C18D-4571-B964-636BFF2AB703}" destId="{F8796AD9-ACAE-4D4C-86D7-C6F7591C22DC}" srcOrd="0" destOrd="1" presId="urn:microsoft.com/office/officeart/2005/8/layout/vList6"/>
    <dgm:cxn modelId="{19E052D7-5BA6-43EE-B68E-422267B2C6F1}" type="presOf" srcId="{3D4897BA-0D42-41E9-9438-530A055EEB47}" destId="{05FE9638-DA73-4402-97D4-2FF264A4F4B3}" srcOrd="0" destOrd="0" presId="urn:microsoft.com/office/officeart/2005/8/layout/vList6"/>
    <dgm:cxn modelId="{17A8ED0B-3F57-48DF-BA94-DAC2E209C9DC}" srcId="{0CB704EA-3983-49AC-848F-8BD829939280}" destId="{0C5B2FAB-513C-4240-A9FB-8CB9E304B9CD}" srcOrd="0" destOrd="0" parTransId="{A883BF5C-A279-4FE8-ADD9-1271CA89F7F4}" sibTransId="{09AC1EE8-8E3F-4A3E-8FE4-A243CF758975}"/>
    <dgm:cxn modelId="{806194EA-3225-4266-A22C-ADAD0160346F}" srcId="{3425C651-EB25-4297-935A-AAE380F3E7F3}" destId="{6AA48995-AFF5-49AC-9E80-D2BA26561E0E}" srcOrd="4" destOrd="0" parTransId="{27464F2D-70CE-478A-B843-2298EC548795}" sibTransId="{6DCB2E96-46EA-402B-8CAA-47E1728C414E}"/>
    <dgm:cxn modelId="{301D26E3-8AA3-4041-85AF-C39F464D372C}" srcId="{6AA48995-AFF5-49AC-9E80-D2BA26561E0E}" destId="{8A199CA0-287F-43C1-9075-6827A8A12D5A}" srcOrd="0" destOrd="0" parTransId="{E1D58C2F-5B3C-4D3D-9769-91AB371A9150}" sibTransId="{21FF2BF5-D185-460C-8F29-2FDB61B38D5B}"/>
    <dgm:cxn modelId="{4C8F8E6E-04C5-4FCD-9AEE-9249A642442C}" type="presOf" srcId="{8A199CA0-287F-43C1-9075-6827A8A12D5A}" destId="{AAE05D11-3E5B-48D9-9CCD-ACE067268D71}" srcOrd="0" destOrd="0" presId="urn:microsoft.com/office/officeart/2005/8/layout/vList6"/>
    <dgm:cxn modelId="{DC223020-3A1A-446B-BABF-F512ED3AF767}" srcId="{3425C651-EB25-4297-935A-AAE380F3E7F3}" destId="{3D4897BA-0D42-41E9-9438-530A055EEB47}" srcOrd="2" destOrd="0" parTransId="{0E69A6BC-F18F-490C-8FBF-FB18F608B694}" sibTransId="{88F721F8-B145-44AF-9B6B-B79D26460285}"/>
    <dgm:cxn modelId="{E1526369-5759-465C-89F4-4B672328956F}" type="presOf" srcId="{779062E4-FE79-4E4F-92A9-947710080E07}" destId="{352AB293-C52D-48DF-99B1-BF3E600BFEBB}" srcOrd="0" destOrd="0" presId="urn:microsoft.com/office/officeart/2005/8/layout/vList6"/>
    <dgm:cxn modelId="{0F01FB64-ED2D-4ADB-A77A-DB1C3176A3FC}" srcId="{3425C651-EB25-4297-935A-AAE380F3E7F3}" destId="{0CB704EA-3983-49AC-848F-8BD829939280}" srcOrd="0" destOrd="0" parTransId="{E281A4EA-2C71-4F26-A2DA-F1D30DA79760}" sibTransId="{53610CB0-7EBB-495B-97A8-E786031E0708}"/>
    <dgm:cxn modelId="{ACE50529-AED8-4F0E-887A-E279CA826CF6}" srcId="{779062E4-FE79-4E4F-92A9-947710080E07}" destId="{9C0FBF3C-732C-464F-941B-3E73690E56E4}" srcOrd="0" destOrd="0" parTransId="{8C2EDB44-FF62-4200-A8F0-8BEBB768BA19}" sibTransId="{2BB9BC80-741B-4713-AD95-5634DE24A673}"/>
    <dgm:cxn modelId="{5549F6A3-4E44-4166-8F6D-FD64DB7AADEF}" srcId="{11214224-B7C4-4D4E-8176-13DD34596B56}" destId="{4C4248C2-9EE9-49EF-BF1A-261F555BFB21}" srcOrd="1" destOrd="0" parTransId="{95531E26-0B32-4765-B837-28E6521A0DFF}" sibTransId="{6BFD62CC-4232-46CD-BBE7-4E4CABAD31E7}"/>
    <dgm:cxn modelId="{4B7A0AA5-F362-4024-9AE2-4A5A3CC5F27D}" type="presOf" srcId="{4C4248C2-9EE9-49EF-BF1A-261F555BFB21}" destId="{4CDE8EE0-1346-47BB-94A6-EA8CDEFBFD06}" srcOrd="0" destOrd="1" presId="urn:microsoft.com/office/officeart/2005/8/layout/vList6"/>
    <dgm:cxn modelId="{F886FD18-C398-4165-A3CB-10ED43B0162B}" type="presOf" srcId="{9C0FBF3C-732C-464F-941B-3E73690E56E4}" destId="{B0131725-CBFC-44DC-BCB4-A1642C03C882}" srcOrd="0" destOrd="0" presId="urn:microsoft.com/office/officeart/2005/8/layout/vList6"/>
    <dgm:cxn modelId="{DB33E7CD-7BD1-40F4-9BE9-70A0116A9D82}" type="presOf" srcId="{3425C651-EB25-4297-935A-AAE380F3E7F3}" destId="{3D600B94-7440-41C5-AFC4-AEB9438FA585}" srcOrd="0" destOrd="0" presId="urn:microsoft.com/office/officeart/2005/8/layout/vList6"/>
    <dgm:cxn modelId="{101EDEDC-29E7-45C1-ADC7-45904C2865C8}" srcId="{779062E4-FE79-4E4F-92A9-947710080E07}" destId="{A6660884-F415-49AB-9752-DACDCE54FC42}" srcOrd="1" destOrd="0" parTransId="{ECAE9009-16C3-415A-80F2-8081F963DA8C}" sibTransId="{48280B92-3870-44AB-8986-BE7EEE4F846B}"/>
    <dgm:cxn modelId="{D021BC34-EC85-4515-B41F-F51834F0F094}" srcId="{11214224-B7C4-4D4E-8176-13DD34596B56}" destId="{FDD2A006-26AE-4339-8B80-4521842A0CAE}" srcOrd="0" destOrd="0" parTransId="{240BA7CD-1450-4015-816F-22626F5CCC04}" sibTransId="{369AEC50-FCE3-4157-8660-81483B8ECF72}"/>
    <dgm:cxn modelId="{1E7F5382-8474-4875-B8D8-08BF637A6661}" type="presOf" srcId="{11214224-B7C4-4D4E-8176-13DD34596B56}" destId="{5C0FC3F3-AB69-4ED4-9CEF-C58263C8369C}" srcOrd="0" destOrd="0" presId="urn:microsoft.com/office/officeart/2005/8/layout/vList6"/>
    <dgm:cxn modelId="{6661BFBC-DBF4-4A38-AD52-66A7CB2D31CE}" type="presParOf" srcId="{3D600B94-7440-41C5-AFC4-AEB9438FA585}" destId="{27B1CACF-2DDC-45CB-AEE1-A7F677457383}" srcOrd="0" destOrd="0" presId="urn:microsoft.com/office/officeart/2005/8/layout/vList6"/>
    <dgm:cxn modelId="{7559D4DE-AA82-4808-98BD-20CC00666EB5}" type="presParOf" srcId="{27B1CACF-2DDC-45CB-AEE1-A7F677457383}" destId="{0C68C8DB-3CF6-49CF-A4FC-5235600ED597}" srcOrd="0" destOrd="0" presId="urn:microsoft.com/office/officeart/2005/8/layout/vList6"/>
    <dgm:cxn modelId="{6FA78DD3-E6DA-4556-9122-99792A53B871}" type="presParOf" srcId="{27B1CACF-2DDC-45CB-AEE1-A7F677457383}" destId="{7C858DA4-CFC3-440B-8093-FF1FA1751DB0}" srcOrd="1" destOrd="0" presId="urn:microsoft.com/office/officeart/2005/8/layout/vList6"/>
    <dgm:cxn modelId="{C4D1B180-A7AB-4985-9C1B-3A29C5DFE07B}" type="presParOf" srcId="{3D600B94-7440-41C5-AFC4-AEB9438FA585}" destId="{F8780C4D-3494-4D6F-B170-4D6A2B6971DD}" srcOrd="1" destOrd="0" presId="urn:microsoft.com/office/officeart/2005/8/layout/vList6"/>
    <dgm:cxn modelId="{D517BA96-2711-4B4F-95ED-FC458CD09797}" type="presParOf" srcId="{3D600B94-7440-41C5-AFC4-AEB9438FA585}" destId="{B8878737-DBA5-4FDD-BAC5-EC4AE26AE84A}" srcOrd="2" destOrd="0" presId="urn:microsoft.com/office/officeart/2005/8/layout/vList6"/>
    <dgm:cxn modelId="{BA46ACB6-AF05-4B2D-9342-AF69BF602F07}" type="presParOf" srcId="{B8878737-DBA5-4FDD-BAC5-EC4AE26AE84A}" destId="{5C0FC3F3-AB69-4ED4-9CEF-C58263C8369C}" srcOrd="0" destOrd="0" presId="urn:microsoft.com/office/officeart/2005/8/layout/vList6"/>
    <dgm:cxn modelId="{6F1930FB-D279-4C4E-8E2B-E9ABF044E965}" type="presParOf" srcId="{B8878737-DBA5-4FDD-BAC5-EC4AE26AE84A}" destId="{4CDE8EE0-1346-47BB-94A6-EA8CDEFBFD06}" srcOrd="1" destOrd="0" presId="urn:microsoft.com/office/officeart/2005/8/layout/vList6"/>
    <dgm:cxn modelId="{764C226B-3E57-44CF-8666-57F533B5E02F}" type="presParOf" srcId="{3D600B94-7440-41C5-AFC4-AEB9438FA585}" destId="{199E3F1F-F334-481B-AB16-C463D574F138}" srcOrd="3" destOrd="0" presId="urn:microsoft.com/office/officeart/2005/8/layout/vList6"/>
    <dgm:cxn modelId="{03AE7836-0DB5-4360-8050-C37C6580CD54}" type="presParOf" srcId="{3D600B94-7440-41C5-AFC4-AEB9438FA585}" destId="{B2821776-4F9B-41E1-8201-8AEE0C33745B}" srcOrd="4" destOrd="0" presId="urn:microsoft.com/office/officeart/2005/8/layout/vList6"/>
    <dgm:cxn modelId="{FC0F6F6F-CABF-4283-B741-769FF96C0575}" type="presParOf" srcId="{B2821776-4F9B-41E1-8201-8AEE0C33745B}" destId="{05FE9638-DA73-4402-97D4-2FF264A4F4B3}" srcOrd="0" destOrd="0" presId="urn:microsoft.com/office/officeart/2005/8/layout/vList6"/>
    <dgm:cxn modelId="{72F69049-2BC9-425A-964C-C4946C2F5F19}" type="presParOf" srcId="{B2821776-4F9B-41E1-8201-8AEE0C33745B}" destId="{75BAE5AD-8140-437E-AA03-E6CD5401F2DD}" srcOrd="1" destOrd="0" presId="urn:microsoft.com/office/officeart/2005/8/layout/vList6"/>
    <dgm:cxn modelId="{86C7352D-952D-4297-BF68-5B36453FA9BA}" type="presParOf" srcId="{3D600B94-7440-41C5-AFC4-AEB9438FA585}" destId="{5CC1BCED-FBF1-426D-AED4-4790578C075A}" srcOrd="5" destOrd="0" presId="urn:microsoft.com/office/officeart/2005/8/layout/vList6"/>
    <dgm:cxn modelId="{AC2C39D4-D4F2-4A84-80C0-47CF65EB8872}" type="presParOf" srcId="{3D600B94-7440-41C5-AFC4-AEB9438FA585}" destId="{B82F443B-47DC-44A1-A108-C361C73C95C1}" srcOrd="6" destOrd="0" presId="urn:microsoft.com/office/officeart/2005/8/layout/vList6"/>
    <dgm:cxn modelId="{982620C8-7D48-4DE6-B7F2-2F48DD007AFC}" type="presParOf" srcId="{B82F443B-47DC-44A1-A108-C361C73C95C1}" destId="{352AB293-C52D-48DF-99B1-BF3E600BFEBB}" srcOrd="0" destOrd="0" presId="urn:microsoft.com/office/officeart/2005/8/layout/vList6"/>
    <dgm:cxn modelId="{B2E088F0-F509-4006-A1F7-3408B8BF53DB}" type="presParOf" srcId="{B82F443B-47DC-44A1-A108-C361C73C95C1}" destId="{B0131725-CBFC-44DC-BCB4-A1642C03C882}" srcOrd="1" destOrd="0" presId="urn:microsoft.com/office/officeart/2005/8/layout/vList6"/>
    <dgm:cxn modelId="{85F6C276-623B-42D3-9E53-375FBC886AED}" type="presParOf" srcId="{3D600B94-7440-41C5-AFC4-AEB9438FA585}" destId="{9D04D256-9768-4AC8-A594-B8D4199F126E}" srcOrd="7" destOrd="0" presId="urn:microsoft.com/office/officeart/2005/8/layout/vList6"/>
    <dgm:cxn modelId="{05C02029-4791-4939-8EE2-DF100C35F697}" type="presParOf" srcId="{3D600B94-7440-41C5-AFC4-AEB9438FA585}" destId="{7F27CA23-6BD9-4916-8A8A-5186C15D3F08}" srcOrd="8" destOrd="0" presId="urn:microsoft.com/office/officeart/2005/8/layout/vList6"/>
    <dgm:cxn modelId="{79338C87-E054-461D-A7ED-7D70295F01AC}" type="presParOf" srcId="{7F27CA23-6BD9-4916-8A8A-5186C15D3F08}" destId="{F214199B-43C7-4680-9E94-147238EBF454}" srcOrd="0" destOrd="0" presId="urn:microsoft.com/office/officeart/2005/8/layout/vList6"/>
    <dgm:cxn modelId="{1BCDF38F-3D29-442D-A758-A525E4BDCB29}" type="presParOf" srcId="{7F27CA23-6BD9-4916-8A8A-5186C15D3F08}" destId="{AAE05D11-3E5B-48D9-9CCD-ACE067268D71}" srcOrd="1" destOrd="0" presId="urn:microsoft.com/office/officeart/2005/8/layout/vList6"/>
    <dgm:cxn modelId="{9ABE99FE-251D-4678-8233-D0E46F65761D}" type="presParOf" srcId="{3D600B94-7440-41C5-AFC4-AEB9438FA585}" destId="{A5BF4F73-9B20-4E73-91FB-6819A4369600}" srcOrd="9" destOrd="0" presId="urn:microsoft.com/office/officeart/2005/8/layout/vList6"/>
    <dgm:cxn modelId="{40796BF1-030A-4DAC-8C06-19B8E0FC057D}" type="presParOf" srcId="{3D600B94-7440-41C5-AFC4-AEB9438FA585}" destId="{2F97716F-3EE7-47AD-BCC4-19B73EB80801}" srcOrd="10" destOrd="0" presId="urn:microsoft.com/office/officeart/2005/8/layout/vList6"/>
    <dgm:cxn modelId="{F05F84EE-5B6C-4CF0-9FBA-5026B5326AD5}" type="presParOf" srcId="{2F97716F-3EE7-47AD-BCC4-19B73EB80801}" destId="{13C1B804-2970-4584-899C-C19252A2E8ED}" srcOrd="0" destOrd="0" presId="urn:microsoft.com/office/officeart/2005/8/layout/vList6"/>
    <dgm:cxn modelId="{BB157ADF-4508-45FD-A809-E4D7B2C631EC}" type="presParOf" srcId="{2F97716F-3EE7-47AD-BCC4-19B73EB80801}" destId="{F8796AD9-ACAE-4D4C-86D7-C6F7591C22DC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16927D-3B41-44D4-B906-34D08F032464}">
      <dsp:nvSpPr>
        <dsp:cNvPr id="0" name=""/>
        <dsp:cNvSpPr/>
      </dsp:nvSpPr>
      <dsp:spPr>
        <a:xfrm>
          <a:off x="0" y="-39605"/>
          <a:ext cx="7283609" cy="1303350"/>
        </a:xfrm>
        <a:prstGeom prst="roundRect">
          <a:avLst>
            <a:gd name="adj" fmla="val 10000"/>
          </a:avLst>
        </a:prstGeom>
        <a:solidFill>
          <a:schemeClr val="accent1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>
              <a:solidFill>
                <a:srgbClr val="000099"/>
              </a:solidFill>
              <a:latin typeface="+mj-lt"/>
              <a:cs typeface="Times New Roman" panose="02020603050405020304" pitchFamily="18" charset="0"/>
            </a:rPr>
            <a:t>С целью снижения частоты возникновения повторных переломов у пациентов, получивших низкоэнергетический (</a:t>
          </a:r>
          <a:r>
            <a:rPr lang="ru-RU" sz="2200" b="1" kern="1200" dirty="0" err="1">
              <a:solidFill>
                <a:srgbClr val="000099"/>
              </a:solidFill>
              <a:latin typeface="+mj-lt"/>
              <a:cs typeface="Times New Roman" panose="02020603050405020304" pitchFamily="18" charset="0"/>
            </a:rPr>
            <a:t>остеопоротический</a:t>
          </a:r>
          <a:r>
            <a:rPr lang="ru-RU" sz="2200" b="1" kern="1200" dirty="0">
              <a:solidFill>
                <a:srgbClr val="000099"/>
              </a:solidFill>
              <a:latin typeface="+mj-lt"/>
              <a:cs typeface="Times New Roman" panose="02020603050405020304" pitchFamily="18" charset="0"/>
            </a:rPr>
            <a:t>) перелом</a:t>
          </a:r>
        </a:p>
      </dsp:txBody>
      <dsp:txXfrm>
        <a:off x="38174" y="-1431"/>
        <a:ext cx="6038862" cy="1227002"/>
      </dsp:txXfrm>
    </dsp:sp>
    <dsp:sp modelId="{D7E935A5-D1C2-4C14-A2C8-C0479E388B34}">
      <dsp:nvSpPr>
        <dsp:cNvPr id="0" name=""/>
        <dsp:cNvSpPr/>
      </dsp:nvSpPr>
      <dsp:spPr>
        <a:xfrm>
          <a:off x="642671" y="1375354"/>
          <a:ext cx="7283609" cy="1144927"/>
        </a:xfrm>
        <a:prstGeom prst="roundRect">
          <a:avLst>
            <a:gd name="adj" fmla="val 10000"/>
          </a:avLst>
        </a:prstGeom>
        <a:solidFill>
          <a:schemeClr val="accent1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>
              <a:solidFill>
                <a:srgbClr val="000099"/>
              </a:solidFill>
              <a:latin typeface="+mj-lt"/>
              <a:cs typeface="Times New Roman" panose="02020603050405020304" pitchFamily="18" charset="0"/>
            </a:rPr>
            <a:t>Международным фондом остеопорозом инициирована программа «Ловушка для перелома»</a:t>
          </a:r>
        </a:p>
      </dsp:txBody>
      <dsp:txXfrm>
        <a:off x="676205" y="1408888"/>
        <a:ext cx="5829667" cy="1077859"/>
      </dsp:txXfrm>
    </dsp:sp>
    <dsp:sp modelId="{89486DBD-E294-4FD7-9BE7-66746C1A21E2}">
      <dsp:nvSpPr>
        <dsp:cNvPr id="0" name=""/>
        <dsp:cNvSpPr/>
      </dsp:nvSpPr>
      <dsp:spPr>
        <a:xfrm>
          <a:off x="1262763" y="2736308"/>
          <a:ext cx="7283609" cy="836403"/>
        </a:xfrm>
        <a:prstGeom prst="roundRect">
          <a:avLst>
            <a:gd name="adj" fmla="val 10000"/>
          </a:avLst>
        </a:prstGeom>
        <a:solidFill>
          <a:schemeClr val="accent1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>
              <a:solidFill>
                <a:srgbClr val="000099"/>
              </a:solidFill>
              <a:latin typeface="+mj-lt"/>
              <a:cs typeface="Times New Roman" panose="02020603050405020304" pitchFamily="18" charset="0"/>
            </a:rPr>
            <a:t>В 2012 году Российской ассоциацией по остеопорозу начат проект ПРОМЕТЕЙ</a:t>
          </a:r>
        </a:p>
      </dsp:txBody>
      <dsp:txXfrm>
        <a:off x="1287260" y="2760805"/>
        <a:ext cx="5847741" cy="787409"/>
      </dsp:txXfrm>
    </dsp:sp>
    <dsp:sp modelId="{1E5AEBF1-568F-4E02-BA47-1A8F305CCF77}">
      <dsp:nvSpPr>
        <dsp:cNvPr id="0" name=""/>
        <dsp:cNvSpPr/>
      </dsp:nvSpPr>
      <dsp:spPr>
        <a:xfrm>
          <a:off x="6539406" y="907842"/>
          <a:ext cx="744202" cy="744202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300" kern="1200"/>
        </a:p>
      </dsp:txBody>
      <dsp:txXfrm>
        <a:off x="6706851" y="907842"/>
        <a:ext cx="409312" cy="560012"/>
      </dsp:txXfrm>
    </dsp:sp>
    <dsp:sp modelId="{1DEF435D-D1A0-4D28-BE41-F643C95C9AF8}">
      <dsp:nvSpPr>
        <dsp:cNvPr id="0" name=""/>
        <dsp:cNvSpPr/>
      </dsp:nvSpPr>
      <dsp:spPr>
        <a:xfrm>
          <a:off x="7182077" y="2235957"/>
          <a:ext cx="744202" cy="744202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300" kern="1200"/>
        </a:p>
      </dsp:txBody>
      <dsp:txXfrm>
        <a:off x="7349522" y="2235957"/>
        <a:ext cx="409312" cy="56001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858DA4-CFC3-440B-8093-FF1FA1751DB0}">
      <dsp:nvSpPr>
        <dsp:cNvPr id="0" name=""/>
        <dsp:cNvSpPr/>
      </dsp:nvSpPr>
      <dsp:spPr>
        <a:xfrm>
          <a:off x="1848029" y="1680"/>
          <a:ext cx="7040851" cy="798817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>
              <a:solidFill>
                <a:srgbClr val="0000CC"/>
              </a:solidFill>
              <a:latin typeface="+mj-lt"/>
              <a:cs typeface="Times New Roman" panose="02020603050405020304" pitchFamily="18" charset="0"/>
            </a:rPr>
            <a:t>Проведение аккредитованной конференции посвященной проблемам остеопороза.</a:t>
          </a:r>
        </a:p>
      </dsp:txBody>
      <dsp:txXfrm>
        <a:off x="1848029" y="101532"/>
        <a:ext cx="6741295" cy="599113"/>
      </dsp:txXfrm>
    </dsp:sp>
    <dsp:sp modelId="{0C68C8DB-3CF6-49CF-A4FC-5235600ED597}">
      <dsp:nvSpPr>
        <dsp:cNvPr id="0" name=""/>
        <dsp:cNvSpPr/>
      </dsp:nvSpPr>
      <dsp:spPr>
        <a:xfrm>
          <a:off x="0" y="149685"/>
          <a:ext cx="1792539" cy="49524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anose="02020603050405020304" pitchFamily="18" charset="0"/>
            </a:rPr>
            <a:t>23 </a:t>
          </a:r>
          <a:r>
            <a:rPr lang="ru-RU" sz="19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anose="02020603050405020304" pitchFamily="18" charset="0"/>
            </a:rPr>
            <a:t>ноября  </a:t>
          </a:r>
          <a:r>
            <a:rPr lang="ru-RU" sz="1900" b="1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anose="02020603050405020304" pitchFamily="18" charset="0"/>
            </a:rPr>
            <a:t>2018 г.</a:t>
          </a:r>
        </a:p>
      </dsp:txBody>
      <dsp:txXfrm>
        <a:off x="24176" y="173861"/>
        <a:ext cx="1744187" cy="446894"/>
      </dsp:txXfrm>
    </dsp:sp>
    <dsp:sp modelId="{4CDE8EE0-1346-47BB-94A6-EA8CDEFBFD06}">
      <dsp:nvSpPr>
        <dsp:cNvPr id="0" name=""/>
        <dsp:cNvSpPr/>
      </dsp:nvSpPr>
      <dsp:spPr>
        <a:xfrm>
          <a:off x="1885584" y="921041"/>
          <a:ext cx="7003270" cy="400825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>
              <a:solidFill>
                <a:srgbClr val="0000CC"/>
              </a:solidFill>
              <a:latin typeface="+mj-lt"/>
              <a:cs typeface="Times New Roman" panose="02020603050405020304" pitchFamily="18" charset="0"/>
            </a:rPr>
            <a:t>Проведение конкурса детского рисунка</a:t>
          </a:r>
          <a:r>
            <a:rPr lang="ru-RU" sz="2400" b="1" kern="1200" dirty="0">
              <a:solidFill>
                <a:srgbClr val="0000CC"/>
              </a:solidFill>
              <a:latin typeface="+mj-lt"/>
              <a:cs typeface="Times New Roman" panose="02020603050405020304" pitchFamily="18" charset="0"/>
            </a:rPr>
            <a:t>.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b="1" kern="1200" dirty="0">
            <a:solidFill>
              <a:srgbClr val="0000CC"/>
            </a:solidFill>
            <a:latin typeface="+mj-lt"/>
            <a:cs typeface="Times New Roman" panose="02020603050405020304" pitchFamily="18" charset="0"/>
          </a:endParaRPr>
        </a:p>
      </dsp:txBody>
      <dsp:txXfrm>
        <a:off x="1885584" y="971144"/>
        <a:ext cx="6852961" cy="300619"/>
      </dsp:txXfrm>
    </dsp:sp>
    <dsp:sp modelId="{5C0FC3F3-AB69-4ED4-9CEF-C58263C8369C}">
      <dsp:nvSpPr>
        <dsp:cNvPr id="0" name=""/>
        <dsp:cNvSpPr/>
      </dsp:nvSpPr>
      <dsp:spPr>
        <a:xfrm>
          <a:off x="0" y="857502"/>
          <a:ext cx="1879891" cy="50131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900" b="1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anose="02020603050405020304" pitchFamily="18" charset="0"/>
            </a:rPr>
            <a:t>23 ноября </a:t>
          </a:r>
          <a:endParaRPr lang="ru-RU" sz="1900" b="1" kern="1200" dirty="0" smtClean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  <a:cs typeface="Times New Roman" panose="02020603050405020304" pitchFamily="18" charset="0"/>
          </a:endParaRP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9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anose="02020603050405020304" pitchFamily="18" charset="0"/>
            </a:rPr>
            <a:t>2018 </a:t>
          </a:r>
          <a:r>
            <a:rPr lang="ru-RU" sz="1900" b="1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anose="02020603050405020304" pitchFamily="18" charset="0"/>
            </a:rPr>
            <a:t>г.</a:t>
          </a:r>
        </a:p>
      </dsp:txBody>
      <dsp:txXfrm>
        <a:off x="24472" y="881974"/>
        <a:ext cx="1830947" cy="452373"/>
      </dsp:txXfrm>
    </dsp:sp>
    <dsp:sp modelId="{75BAE5AD-8140-437E-AA03-E6CD5401F2DD}">
      <dsp:nvSpPr>
        <dsp:cNvPr id="0" name=""/>
        <dsp:cNvSpPr/>
      </dsp:nvSpPr>
      <dsp:spPr>
        <a:xfrm>
          <a:off x="1884242" y="1420438"/>
          <a:ext cx="7004602" cy="408756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>
              <a:solidFill>
                <a:srgbClr val="0000CC"/>
              </a:solidFill>
              <a:latin typeface="+mj-lt"/>
              <a:cs typeface="Times New Roman" panose="02020603050405020304" pitchFamily="18" charset="0"/>
            </a:rPr>
            <a:t>Акции для пациентов «Что Вы знаете об остеопорозе?»</a:t>
          </a:r>
        </a:p>
      </dsp:txBody>
      <dsp:txXfrm>
        <a:off x="1884242" y="1471533"/>
        <a:ext cx="6851319" cy="306567"/>
      </dsp:txXfrm>
    </dsp:sp>
    <dsp:sp modelId="{05FE9638-DA73-4402-97D4-2FF264A4F4B3}">
      <dsp:nvSpPr>
        <dsp:cNvPr id="0" name=""/>
        <dsp:cNvSpPr/>
      </dsp:nvSpPr>
      <dsp:spPr>
        <a:xfrm>
          <a:off x="0" y="1421045"/>
          <a:ext cx="1879891" cy="44222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900" b="1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anose="02020603050405020304" pitchFamily="18" charset="0"/>
            </a:rPr>
            <a:t>1 октября </a:t>
          </a:r>
          <a:endParaRPr lang="ru-RU" sz="1900" b="1" kern="1200" dirty="0" smtClean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  <a:cs typeface="Times New Roman" panose="02020603050405020304" pitchFamily="18" charset="0"/>
          </a:endParaRP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anose="02020603050405020304" pitchFamily="18" charset="0"/>
            </a:rPr>
            <a:t>2018 </a:t>
          </a:r>
          <a:r>
            <a:rPr lang="ru-RU" sz="1900" b="1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anose="02020603050405020304" pitchFamily="18" charset="0"/>
            </a:rPr>
            <a:t>г.</a:t>
          </a:r>
        </a:p>
      </dsp:txBody>
      <dsp:txXfrm>
        <a:off x="21587" y="1442632"/>
        <a:ext cx="1836717" cy="399047"/>
      </dsp:txXfrm>
    </dsp:sp>
    <dsp:sp modelId="{B0131725-CBFC-44DC-BCB4-A1642C03C882}">
      <dsp:nvSpPr>
        <dsp:cNvPr id="0" name=""/>
        <dsp:cNvSpPr/>
      </dsp:nvSpPr>
      <dsp:spPr>
        <a:xfrm>
          <a:off x="2016577" y="1877927"/>
          <a:ext cx="6857741" cy="681577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>
              <a:solidFill>
                <a:srgbClr val="0000CC"/>
              </a:solidFill>
              <a:latin typeface="+mj-lt"/>
              <a:cs typeface="Times New Roman" panose="02020603050405020304" pitchFamily="18" charset="0"/>
            </a:rPr>
            <a:t>Проведение научного исследования утвержденную тему.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b="1" kern="1200" dirty="0">
            <a:solidFill>
              <a:srgbClr val="0000CC"/>
            </a:solidFill>
            <a:latin typeface="+mj-lt"/>
            <a:cs typeface="Times New Roman" panose="02020603050405020304" pitchFamily="18" charset="0"/>
          </a:endParaRPr>
        </a:p>
      </dsp:txBody>
      <dsp:txXfrm>
        <a:off x="2016577" y="1963124"/>
        <a:ext cx="6602150" cy="511183"/>
      </dsp:txXfrm>
    </dsp:sp>
    <dsp:sp modelId="{352AB293-C52D-48DF-99B1-BF3E600BFEBB}">
      <dsp:nvSpPr>
        <dsp:cNvPr id="0" name=""/>
        <dsp:cNvSpPr/>
      </dsp:nvSpPr>
      <dsp:spPr>
        <a:xfrm>
          <a:off x="6" y="1976693"/>
          <a:ext cx="1997700" cy="45843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900" b="1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anose="02020603050405020304" pitchFamily="18" charset="0"/>
            </a:rPr>
            <a:t>с 2018 г. </a:t>
          </a:r>
          <a:endParaRPr lang="ru-RU" sz="1900" b="1" kern="1200" dirty="0" smtClean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  <a:cs typeface="Times New Roman" panose="02020603050405020304" pitchFamily="18" charset="0"/>
          </a:endParaRP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anose="02020603050405020304" pitchFamily="18" charset="0"/>
            </a:rPr>
            <a:t>по </a:t>
          </a:r>
          <a:r>
            <a:rPr lang="ru-RU" sz="1900" b="1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anose="02020603050405020304" pitchFamily="18" charset="0"/>
            </a:rPr>
            <a:t>2020 г.</a:t>
          </a:r>
        </a:p>
      </dsp:txBody>
      <dsp:txXfrm>
        <a:off x="22385" y="1999072"/>
        <a:ext cx="1952942" cy="413680"/>
      </dsp:txXfrm>
    </dsp:sp>
    <dsp:sp modelId="{AAE05D11-3E5B-48D9-9CCD-ACE067268D71}">
      <dsp:nvSpPr>
        <dsp:cNvPr id="0" name=""/>
        <dsp:cNvSpPr/>
      </dsp:nvSpPr>
      <dsp:spPr>
        <a:xfrm>
          <a:off x="2031112" y="2566488"/>
          <a:ext cx="6857741" cy="693667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>
              <a:solidFill>
                <a:srgbClr val="0000CC"/>
              </a:solidFill>
              <a:latin typeface="+mj-lt"/>
              <a:cs typeface="Times New Roman" panose="02020603050405020304" pitchFamily="18" charset="0"/>
            </a:rPr>
            <a:t>Предоставление планов и отчетов о проведенных мероприятиях в РАОП</a:t>
          </a:r>
          <a:r>
            <a:rPr lang="ru-RU" sz="2000" b="1" kern="1200" dirty="0" smtClean="0">
              <a:solidFill>
                <a:srgbClr val="0000CC"/>
              </a:solidFill>
              <a:latin typeface="+mj-lt"/>
              <a:cs typeface="Times New Roman" panose="02020603050405020304" pitchFamily="18" charset="0"/>
            </a:rPr>
            <a:t>. </a:t>
          </a:r>
          <a:endParaRPr lang="ru-RU" sz="2000" b="1" kern="1200" dirty="0">
            <a:solidFill>
              <a:srgbClr val="0000CC"/>
            </a:solidFill>
            <a:latin typeface="+mj-lt"/>
            <a:cs typeface="Times New Roman" panose="02020603050405020304" pitchFamily="18" charset="0"/>
          </a:endParaRPr>
        </a:p>
      </dsp:txBody>
      <dsp:txXfrm>
        <a:off x="2031112" y="2653196"/>
        <a:ext cx="6597616" cy="520251"/>
      </dsp:txXfrm>
    </dsp:sp>
    <dsp:sp modelId="{F214199B-43C7-4680-9E94-147238EBF454}">
      <dsp:nvSpPr>
        <dsp:cNvPr id="0" name=""/>
        <dsp:cNvSpPr/>
      </dsp:nvSpPr>
      <dsp:spPr>
        <a:xfrm>
          <a:off x="0" y="2733953"/>
          <a:ext cx="2026770" cy="3497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anose="02020603050405020304" pitchFamily="18" charset="0"/>
            </a:rPr>
            <a:t>В течение года</a:t>
          </a:r>
        </a:p>
      </dsp:txBody>
      <dsp:txXfrm>
        <a:off x="17072" y="2751025"/>
        <a:ext cx="1992626" cy="315576"/>
      </dsp:txXfrm>
    </dsp:sp>
    <dsp:sp modelId="{F8796AD9-ACAE-4D4C-86D7-C6F7591C22DC}">
      <dsp:nvSpPr>
        <dsp:cNvPr id="0" name=""/>
        <dsp:cNvSpPr/>
      </dsp:nvSpPr>
      <dsp:spPr>
        <a:xfrm>
          <a:off x="2031175" y="3295127"/>
          <a:ext cx="6857688" cy="806661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>
              <a:solidFill>
                <a:srgbClr val="0000CC"/>
              </a:solidFill>
              <a:latin typeface="+mj-lt"/>
              <a:cs typeface="Times New Roman" panose="02020603050405020304" pitchFamily="18" charset="0"/>
            </a:rPr>
            <a:t>Участие в мировой программе профилактики повторных переломов </a:t>
          </a:r>
          <a:r>
            <a:rPr lang="ru-RU" sz="2000" b="1" kern="1200" dirty="0" err="1">
              <a:solidFill>
                <a:srgbClr val="0000CC"/>
              </a:solidFill>
              <a:latin typeface="+mj-lt"/>
              <a:cs typeface="Times New Roman" panose="02020603050405020304" pitchFamily="18" charset="0"/>
            </a:rPr>
            <a:t>Capture</a:t>
          </a:r>
          <a:r>
            <a:rPr lang="ru-RU" sz="2000" b="1" kern="1200" dirty="0">
              <a:solidFill>
                <a:srgbClr val="0000CC"/>
              </a:solidFill>
              <a:latin typeface="+mj-lt"/>
              <a:cs typeface="Times New Roman" panose="02020603050405020304" pitchFamily="18" charset="0"/>
            </a:rPr>
            <a:t> </a:t>
          </a:r>
          <a:r>
            <a:rPr lang="ru-RU" sz="2000" b="1" kern="1200" dirty="0" err="1">
              <a:solidFill>
                <a:srgbClr val="0000CC"/>
              </a:solidFill>
              <a:latin typeface="+mj-lt"/>
              <a:cs typeface="Times New Roman" panose="02020603050405020304" pitchFamily="18" charset="0"/>
            </a:rPr>
            <a:t>the</a:t>
          </a:r>
          <a:r>
            <a:rPr lang="ru-RU" sz="2000" b="1" kern="1200" dirty="0">
              <a:solidFill>
                <a:srgbClr val="0000CC"/>
              </a:solidFill>
              <a:latin typeface="+mj-lt"/>
              <a:cs typeface="Times New Roman" panose="02020603050405020304" pitchFamily="18" charset="0"/>
            </a:rPr>
            <a:t> </a:t>
          </a:r>
          <a:r>
            <a:rPr lang="ru-RU" sz="2000" b="1" kern="1200" dirty="0" err="1">
              <a:solidFill>
                <a:srgbClr val="0000CC"/>
              </a:solidFill>
              <a:latin typeface="+mj-lt"/>
              <a:cs typeface="Times New Roman" panose="02020603050405020304" pitchFamily="18" charset="0"/>
            </a:rPr>
            <a:t>Fracrure</a:t>
          </a:r>
          <a:r>
            <a:rPr lang="ru-RU" sz="2000" b="1" kern="1200" dirty="0">
              <a:solidFill>
                <a:srgbClr val="0000CC"/>
              </a:solidFill>
              <a:latin typeface="+mj-lt"/>
              <a:cs typeface="Times New Roman" panose="02020603050405020304" pitchFamily="18" charset="0"/>
            </a:rPr>
            <a:t>.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b="1" kern="1200" dirty="0">
            <a:solidFill>
              <a:srgbClr val="0000CC"/>
            </a:solidFill>
            <a:latin typeface="+mj-lt"/>
            <a:cs typeface="Times New Roman" panose="02020603050405020304" pitchFamily="18" charset="0"/>
          </a:endParaRPr>
        </a:p>
      </dsp:txBody>
      <dsp:txXfrm>
        <a:off x="2031175" y="3395960"/>
        <a:ext cx="6555190" cy="604995"/>
      </dsp:txXfrm>
    </dsp:sp>
    <dsp:sp modelId="{13C1B804-2970-4584-899C-C19252A2E8ED}">
      <dsp:nvSpPr>
        <dsp:cNvPr id="0" name=""/>
        <dsp:cNvSpPr/>
      </dsp:nvSpPr>
      <dsp:spPr>
        <a:xfrm>
          <a:off x="0" y="3520038"/>
          <a:ext cx="2026841" cy="3497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anose="02020603050405020304" pitchFamily="18" charset="0"/>
            </a:rPr>
            <a:t>В течение года</a:t>
          </a:r>
        </a:p>
      </dsp:txBody>
      <dsp:txXfrm>
        <a:off x="17072" y="3537110"/>
        <a:ext cx="1992697" cy="3155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C35C19-82D8-4856-8B05-B9C75688822B}" type="datetimeFigureOut">
              <a:rPr lang="ru-RU" smtClean="0"/>
              <a:pPr/>
              <a:t>15.05.2019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AC62E4-B036-4EB6-A933-7741D15E93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16176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C62E4-B036-4EB6-A933-7741D15E93B5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96962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Образ слайда 1">
            <a:extLst>
              <a:ext uri="{FF2B5EF4-FFF2-40B4-BE49-F238E27FC236}">
                <a16:creationId xmlns="" xmlns:a16="http://schemas.microsoft.com/office/drawing/2014/main" id="{31756763-7296-484B-8764-33E17869694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Заметки 2">
            <a:extLst>
              <a:ext uri="{FF2B5EF4-FFF2-40B4-BE49-F238E27FC236}">
                <a16:creationId xmlns="" xmlns:a16="http://schemas.microsoft.com/office/drawing/2014/main" id="{11CBA848-10CE-4D8C-88E3-4E48AC128BB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52228" name="Номер слайда 3">
            <a:extLst>
              <a:ext uri="{FF2B5EF4-FFF2-40B4-BE49-F238E27FC236}">
                <a16:creationId xmlns="" xmlns:a16="http://schemas.microsoft.com/office/drawing/2014/main" id="{26002B2D-A8F9-463E-9F5F-44E54B50C74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7EA0FB87-554F-487B-B8C9-DE81687D900C}" type="slidenum">
              <a:rPr lang="ru-RU" altLang="ru-RU"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</a:pPr>
              <a:t>10</a:t>
            </a:fld>
            <a:endParaRPr lang="ru-RU" altLang="ru-RU">
              <a:latin typeface="Garamond" panose="02020404030301010803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Образ слайда 1">
            <a:extLst>
              <a:ext uri="{FF2B5EF4-FFF2-40B4-BE49-F238E27FC236}">
                <a16:creationId xmlns="" xmlns:a16="http://schemas.microsoft.com/office/drawing/2014/main" id="{256220DD-263D-45FD-AC4F-5D93816E8C2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Заметки 2">
            <a:extLst>
              <a:ext uri="{FF2B5EF4-FFF2-40B4-BE49-F238E27FC236}">
                <a16:creationId xmlns="" xmlns:a16="http://schemas.microsoft.com/office/drawing/2014/main" id="{24A7A1BD-633C-4796-818C-74A2BC91F55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53252" name="Номер слайда 3">
            <a:extLst>
              <a:ext uri="{FF2B5EF4-FFF2-40B4-BE49-F238E27FC236}">
                <a16:creationId xmlns="" xmlns:a16="http://schemas.microsoft.com/office/drawing/2014/main" id="{3C2108B2-9231-408A-8453-D9343FBF84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662CD86C-AAA5-4EEC-8507-8690DFBE6C46}" type="slidenum">
              <a:rPr lang="ru-RU" altLang="ru-RU"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</a:pPr>
              <a:t>11</a:t>
            </a:fld>
            <a:endParaRPr lang="ru-RU" altLang="ru-RU">
              <a:latin typeface="Garamond" panose="02020404030301010803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Образ слайда 1">
            <a:extLst>
              <a:ext uri="{FF2B5EF4-FFF2-40B4-BE49-F238E27FC236}">
                <a16:creationId xmlns="" xmlns:a16="http://schemas.microsoft.com/office/drawing/2014/main" id="{0121E9F0-794F-4802-AE52-2C07D01DC73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Заметки 2">
            <a:extLst>
              <a:ext uri="{FF2B5EF4-FFF2-40B4-BE49-F238E27FC236}">
                <a16:creationId xmlns="" xmlns:a16="http://schemas.microsoft.com/office/drawing/2014/main" id="{49B09B26-7CED-4340-9DEC-5D8007357CA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54276" name="Номер слайда 3">
            <a:extLst>
              <a:ext uri="{FF2B5EF4-FFF2-40B4-BE49-F238E27FC236}">
                <a16:creationId xmlns="" xmlns:a16="http://schemas.microsoft.com/office/drawing/2014/main" id="{35D37726-5F3A-4830-AC53-24D31C49499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1E2AD0B-083A-40A3-BB94-7B56B2DFA5F5}" type="slidenum">
              <a:rPr lang="ru-RU" altLang="ru-RU"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</a:pPr>
              <a:t>12</a:t>
            </a:fld>
            <a:endParaRPr lang="ru-RU" altLang="ru-RU">
              <a:latin typeface="Garamond" panose="02020404030301010803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Образ слайда 1">
            <a:extLst>
              <a:ext uri="{FF2B5EF4-FFF2-40B4-BE49-F238E27FC236}">
                <a16:creationId xmlns="" xmlns:a16="http://schemas.microsoft.com/office/drawing/2014/main" id="{F1F8525A-FA01-4BFB-9DB4-90E1D81A529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Заметки 2">
            <a:extLst>
              <a:ext uri="{FF2B5EF4-FFF2-40B4-BE49-F238E27FC236}">
                <a16:creationId xmlns="" xmlns:a16="http://schemas.microsoft.com/office/drawing/2014/main" id="{63D5B5BF-183C-4952-85B7-CA52DEC961A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55300" name="Номер слайда 3">
            <a:extLst>
              <a:ext uri="{FF2B5EF4-FFF2-40B4-BE49-F238E27FC236}">
                <a16:creationId xmlns="" xmlns:a16="http://schemas.microsoft.com/office/drawing/2014/main" id="{7B8B13F9-68D8-4A97-A647-40784430D2C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AA9953C1-DF92-4FCA-8B14-6BED34FF5A6E}" type="slidenum">
              <a:rPr lang="ru-RU" altLang="ru-RU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</a:pPr>
              <a:t>13</a:t>
            </a:fld>
            <a:endParaRPr lang="ru-RU" altLang="ru-RU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Образ слайда 1">
            <a:extLst>
              <a:ext uri="{FF2B5EF4-FFF2-40B4-BE49-F238E27FC236}">
                <a16:creationId xmlns="" xmlns:a16="http://schemas.microsoft.com/office/drawing/2014/main" id="{C9B371C9-45A9-451E-8173-D931734AF75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Заметки 2">
            <a:extLst>
              <a:ext uri="{FF2B5EF4-FFF2-40B4-BE49-F238E27FC236}">
                <a16:creationId xmlns="" xmlns:a16="http://schemas.microsoft.com/office/drawing/2014/main" id="{C6F3FA63-BBA6-4B7F-A102-D71DC2F40F2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56324" name="Номер слайда 3">
            <a:extLst>
              <a:ext uri="{FF2B5EF4-FFF2-40B4-BE49-F238E27FC236}">
                <a16:creationId xmlns="" xmlns:a16="http://schemas.microsoft.com/office/drawing/2014/main" id="{2309E682-5418-440F-94AA-2380F9EFFA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A065A583-7CCF-43AE-AFE2-3E748D679D84}" type="slidenum">
              <a:rPr lang="ru-RU" altLang="ru-RU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</a:pPr>
              <a:t>14</a:t>
            </a:fld>
            <a:endParaRPr lang="ru-RU" altLang="ru-RU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Образ слайда 1">
            <a:extLst>
              <a:ext uri="{FF2B5EF4-FFF2-40B4-BE49-F238E27FC236}">
                <a16:creationId xmlns="" xmlns:a16="http://schemas.microsoft.com/office/drawing/2014/main" id="{E2D596EF-9C5D-4694-ADA2-BB47CB43AB6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Заметки 2">
            <a:extLst>
              <a:ext uri="{FF2B5EF4-FFF2-40B4-BE49-F238E27FC236}">
                <a16:creationId xmlns="" xmlns:a16="http://schemas.microsoft.com/office/drawing/2014/main" id="{74DCB94B-9307-4E27-A22D-B33C68365E9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57348" name="Номер слайда 3">
            <a:extLst>
              <a:ext uri="{FF2B5EF4-FFF2-40B4-BE49-F238E27FC236}">
                <a16:creationId xmlns="" xmlns:a16="http://schemas.microsoft.com/office/drawing/2014/main" id="{655AE7A6-28C8-4D18-A70B-EC770D88447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5E8C63D2-E308-4E8F-81DB-503C10F8AC8E}" type="slidenum">
              <a:rPr lang="ru-RU" altLang="ru-RU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</a:pPr>
              <a:t>15</a:t>
            </a:fld>
            <a:endParaRPr lang="ru-RU" altLang="ru-RU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Образ слайда 1">
            <a:extLst>
              <a:ext uri="{FF2B5EF4-FFF2-40B4-BE49-F238E27FC236}">
                <a16:creationId xmlns="" xmlns:a16="http://schemas.microsoft.com/office/drawing/2014/main" id="{9DB03C3B-50F0-4DD6-8BBD-6B16F40F0C8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Заметки 2">
            <a:extLst>
              <a:ext uri="{FF2B5EF4-FFF2-40B4-BE49-F238E27FC236}">
                <a16:creationId xmlns="" xmlns:a16="http://schemas.microsoft.com/office/drawing/2014/main" id="{FF77AEF4-02FD-4C54-B298-ED54208F1D6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58372" name="Номер слайда 3">
            <a:extLst>
              <a:ext uri="{FF2B5EF4-FFF2-40B4-BE49-F238E27FC236}">
                <a16:creationId xmlns="" xmlns:a16="http://schemas.microsoft.com/office/drawing/2014/main" id="{1C1088DF-8253-4165-BEAD-0454C307AF5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A16FEE1-AEA3-43D2-BEB3-08C73957F40D}" type="slidenum">
              <a:rPr lang="ru-RU" altLang="ru-RU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</a:pPr>
              <a:t>16</a:t>
            </a:fld>
            <a:endParaRPr lang="ru-RU" altLang="ru-RU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Образ слайда 1">
            <a:extLst>
              <a:ext uri="{FF2B5EF4-FFF2-40B4-BE49-F238E27FC236}">
                <a16:creationId xmlns="" xmlns:a16="http://schemas.microsoft.com/office/drawing/2014/main" id="{5BD0C8D1-5CAF-4203-AF44-594C90AEBD3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Заметки 2">
            <a:extLst>
              <a:ext uri="{FF2B5EF4-FFF2-40B4-BE49-F238E27FC236}">
                <a16:creationId xmlns="" xmlns:a16="http://schemas.microsoft.com/office/drawing/2014/main" id="{15C85233-6D0F-4E09-82D7-C1F51536E32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59396" name="Номер слайда 3">
            <a:extLst>
              <a:ext uri="{FF2B5EF4-FFF2-40B4-BE49-F238E27FC236}">
                <a16:creationId xmlns="" xmlns:a16="http://schemas.microsoft.com/office/drawing/2014/main" id="{1B30D7F2-5885-4411-B83E-FF0FEA89F4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71A881F5-CD29-4882-B987-034EEA1F0F2D}" type="slidenum">
              <a:rPr lang="ru-RU" altLang="ru-RU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</a:pPr>
              <a:t>17</a:t>
            </a:fld>
            <a:endParaRPr lang="ru-RU" altLang="ru-RU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Образ слайда 1">
            <a:extLst>
              <a:ext uri="{FF2B5EF4-FFF2-40B4-BE49-F238E27FC236}">
                <a16:creationId xmlns="" xmlns:a16="http://schemas.microsoft.com/office/drawing/2014/main" id="{6F4CFEAD-370F-4368-9D74-C89EAA49E0E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Заметки 2">
            <a:extLst>
              <a:ext uri="{FF2B5EF4-FFF2-40B4-BE49-F238E27FC236}">
                <a16:creationId xmlns="" xmlns:a16="http://schemas.microsoft.com/office/drawing/2014/main" id="{43C8B07E-7360-4EA6-A46C-51C46FA497C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60420" name="Номер слайда 3">
            <a:extLst>
              <a:ext uri="{FF2B5EF4-FFF2-40B4-BE49-F238E27FC236}">
                <a16:creationId xmlns="" xmlns:a16="http://schemas.microsoft.com/office/drawing/2014/main" id="{EDC1C065-A91A-4FAB-BEE6-A4E779CE60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79295ED-19DB-40AD-A92A-1AD276C7EEBF}" type="slidenum">
              <a:rPr lang="ru-RU" altLang="ru-RU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</a:pPr>
              <a:t>18</a:t>
            </a:fld>
            <a:endParaRPr lang="ru-RU" altLang="ru-RU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Образ слайда 1">
            <a:extLst>
              <a:ext uri="{FF2B5EF4-FFF2-40B4-BE49-F238E27FC236}">
                <a16:creationId xmlns="" xmlns:a16="http://schemas.microsoft.com/office/drawing/2014/main" id="{3CA03B8E-4EC6-4BF6-B914-525C4681109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Заметки 2">
            <a:extLst>
              <a:ext uri="{FF2B5EF4-FFF2-40B4-BE49-F238E27FC236}">
                <a16:creationId xmlns="" xmlns:a16="http://schemas.microsoft.com/office/drawing/2014/main" id="{4BF7EB66-1E66-4433-B396-D2507EC7EFA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61444" name="Номер слайда 3">
            <a:extLst>
              <a:ext uri="{FF2B5EF4-FFF2-40B4-BE49-F238E27FC236}">
                <a16:creationId xmlns="" xmlns:a16="http://schemas.microsoft.com/office/drawing/2014/main" id="{67E9D1A8-AFE0-41A0-9D44-E60DDFAEEBB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05B29AB-362F-4E68-88C9-A99557235473}" type="slidenum">
              <a:rPr lang="ru-RU" altLang="ru-RU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</a:pPr>
              <a:t>19</a:t>
            </a:fld>
            <a:endParaRPr lang="ru-RU" altLang="ru-RU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раз слайда 1">
            <a:extLst>
              <a:ext uri="{FF2B5EF4-FFF2-40B4-BE49-F238E27FC236}">
                <a16:creationId xmlns="" xmlns:a16="http://schemas.microsoft.com/office/drawing/2014/main" id="{CCF0A2DE-E731-4238-8644-A7EFF0F44B6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Заметки 2">
            <a:extLst>
              <a:ext uri="{FF2B5EF4-FFF2-40B4-BE49-F238E27FC236}">
                <a16:creationId xmlns="" xmlns:a16="http://schemas.microsoft.com/office/drawing/2014/main" id="{5214CE91-A9F4-4637-A4B0-1369D6917CE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44036" name="Номер слайда 3">
            <a:extLst>
              <a:ext uri="{FF2B5EF4-FFF2-40B4-BE49-F238E27FC236}">
                <a16:creationId xmlns="" xmlns:a16="http://schemas.microsoft.com/office/drawing/2014/main" id="{93BDFD6C-8645-4150-B052-9751373C3E0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8CD38C5E-4579-4D2E-B680-16576953E13A}" type="slidenum">
              <a:rPr lang="ru-RU" altLang="ru-RU"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</a:pPr>
              <a:t>2</a:t>
            </a:fld>
            <a:endParaRPr lang="ru-RU" altLang="ru-RU">
              <a:latin typeface="Garamond" panose="02020404030301010803" pitchFamily="18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Образ слайда 1">
            <a:extLst>
              <a:ext uri="{FF2B5EF4-FFF2-40B4-BE49-F238E27FC236}">
                <a16:creationId xmlns="" xmlns:a16="http://schemas.microsoft.com/office/drawing/2014/main" id="{1F50F218-2CA1-4646-AC9C-F9F991C6199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Заметки 2">
            <a:extLst>
              <a:ext uri="{FF2B5EF4-FFF2-40B4-BE49-F238E27FC236}">
                <a16:creationId xmlns="" xmlns:a16="http://schemas.microsoft.com/office/drawing/2014/main" id="{9809577A-1172-4E43-B760-4DBDC632689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62468" name="Номер слайда 3">
            <a:extLst>
              <a:ext uri="{FF2B5EF4-FFF2-40B4-BE49-F238E27FC236}">
                <a16:creationId xmlns="" xmlns:a16="http://schemas.microsoft.com/office/drawing/2014/main" id="{D08BA191-5C45-4562-9787-74E0F5D87C7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0DFB4FCA-4095-4738-AADB-6D837273D113}" type="slidenum">
              <a:rPr lang="ru-RU" altLang="ru-RU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</a:pPr>
              <a:t>20</a:t>
            </a:fld>
            <a:endParaRPr lang="ru-RU" altLang="ru-RU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Образ слайда 1">
            <a:extLst>
              <a:ext uri="{FF2B5EF4-FFF2-40B4-BE49-F238E27FC236}">
                <a16:creationId xmlns="" xmlns:a16="http://schemas.microsoft.com/office/drawing/2014/main" id="{0F82D3A1-A725-4D2F-87BA-DF94ACCF85F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Заметки 2">
            <a:extLst>
              <a:ext uri="{FF2B5EF4-FFF2-40B4-BE49-F238E27FC236}">
                <a16:creationId xmlns="" xmlns:a16="http://schemas.microsoft.com/office/drawing/2014/main" id="{52C3E8E5-0952-4BCE-B7C2-F2A98A4F396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63492" name="Номер слайда 3">
            <a:extLst>
              <a:ext uri="{FF2B5EF4-FFF2-40B4-BE49-F238E27FC236}">
                <a16:creationId xmlns="" xmlns:a16="http://schemas.microsoft.com/office/drawing/2014/main" id="{06DC016C-604E-4B0D-B75E-56877CCF87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39E95F3D-A8A9-4614-9783-CC5BE851C1D7}" type="slidenum">
              <a:rPr lang="ru-RU" altLang="ru-RU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</a:pPr>
              <a:t>21</a:t>
            </a:fld>
            <a:endParaRPr lang="ru-RU" altLang="ru-RU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Образ слайда 1">
            <a:extLst>
              <a:ext uri="{FF2B5EF4-FFF2-40B4-BE49-F238E27FC236}">
                <a16:creationId xmlns="" xmlns:a16="http://schemas.microsoft.com/office/drawing/2014/main" id="{27B0F7AD-E99D-405B-8163-49784F5ACC6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Заметки 2">
            <a:extLst>
              <a:ext uri="{FF2B5EF4-FFF2-40B4-BE49-F238E27FC236}">
                <a16:creationId xmlns="" xmlns:a16="http://schemas.microsoft.com/office/drawing/2014/main" id="{E6A929DD-B9DF-4E67-B596-DB03680D5CD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64516" name="Номер слайда 3">
            <a:extLst>
              <a:ext uri="{FF2B5EF4-FFF2-40B4-BE49-F238E27FC236}">
                <a16:creationId xmlns="" xmlns:a16="http://schemas.microsoft.com/office/drawing/2014/main" id="{92BEF59A-6C39-425D-90A9-22FAA82393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7713" indent="-287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50938" indent="-2301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11313" indent="-2301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71688" indent="-2301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28888" indent="-2301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86088" indent="-2301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43288" indent="-2301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900488" indent="-2301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F1E5A140-4F44-4C83-BF79-DE99D0B754EB}" type="slidenum">
              <a:rPr lang="ru-RU" altLang="ru-RU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</a:pPr>
              <a:t>22</a:t>
            </a:fld>
            <a:endParaRPr lang="ru-RU" altLang="ru-RU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>
            <a:extLst>
              <a:ext uri="{FF2B5EF4-FFF2-40B4-BE49-F238E27FC236}">
                <a16:creationId xmlns="" xmlns:a16="http://schemas.microsoft.com/office/drawing/2014/main" id="{0BBEF1B5-2B0A-4657-81E2-FB5A65E5DA2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Заметки 2">
            <a:extLst>
              <a:ext uri="{FF2B5EF4-FFF2-40B4-BE49-F238E27FC236}">
                <a16:creationId xmlns="" xmlns:a16="http://schemas.microsoft.com/office/drawing/2014/main" id="{7F141851-011E-4F7B-B308-D11CFBD18AD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65540" name="Номер слайда 3">
            <a:extLst>
              <a:ext uri="{FF2B5EF4-FFF2-40B4-BE49-F238E27FC236}">
                <a16:creationId xmlns="" xmlns:a16="http://schemas.microsoft.com/office/drawing/2014/main" id="{7F449B3B-01EC-4936-8185-5C47EA16D2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1363" indent="-2841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14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986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58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30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02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74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46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24241789-0BFB-40EC-9CB1-AC3C7CB3DEAB}" type="slidenum">
              <a:rPr lang="ru-RU" altLang="ru-RU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</a:pPr>
              <a:t>23</a:t>
            </a:fld>
            <a:endParaRPr lang="ru-RU" altLang="ru-RU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Образ слайда 1">
            <a:extLst>
              <a:ext uri="{FF2B5EF4-FFF2-40B4-BE49-F238E27FC236}">
                <a16:creationId xmlns="" xmlns:a16="http://schemas.microsoft.com/office/drawing/2014/main" id="{E03578CF-CE5E-48A8-BD4E-CA62D106EBF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3" name="Заметки 2">
            <a:extLst>
              <a:ext uri="{FF2B5EF4-FFF2-40B4-BE49-F238E27FC236}">
                <a16:creationId xmlns="" xmlns:a16="http://schemas.microsoft.com/office/drawing/2014/main" id="{18A554DE-48C7-4FFB-B577-B3C6680636F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66564" name="Номер слайда 3">
            <a:extLst>
              <a:ext uri="{FF2B5EF4-FFF2-40B4-BE49-F238E27FC236}">
                <a16:creationId xmlns="" xmlns:a16="http://schemas.microsoft.com/office/drawing/2014/main" id="{E0E49E2D-0B24-4867-8555-D5E89C3E26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7713" indent="-287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50938" indent="-2301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11313" indent="-2301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71688" indent="-2301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28888" indent="-2301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86088" indent="-2301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43288" indent="-2301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900488" indent="-2301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07D583EA-FC38-4D0E-A3AA-E5650BE26469}" type="slidenum">
              <a:rPr lang="ru-RU" altLang="ru-RU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</a:pPr>
              <a:t>24</a:t>
            </a:fld>
            <a:endParaRPr lang="ru-RU" altLang="ru-RU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Образ слайда 1">
            <a:extLst>
              <a:ext uri="{FF2B5EF4-FFF2-40B4-BE49-F238E27FC236}">
                <a16:creationId xmlns="" xmlns:a16="http://schemas.microsoft.com/office/drawing/2014/main" id="{CFBFA616-572E-4828-AEBC-51BDFBFA549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Заметки 2">
            <a:extLst>
              <a:ext uri="{FF2B5EF4-FFF2-40B4-BE49-F238E27FC236}">
                <a16:creationId xmlns="" xmlns:a16="http://schemas.microsoft.com/office/drawing/2014/main" id="{5CB0CD83-88D3-42E0-BEB7-8A0CBAB4F20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67588" name="Номер слайда 3">
            <a:extLst>
              <a:ext uri="{FF2B5EF4-FFF2-40B4-BE49-F238E27FC236}">
                <a16:creationId xmlns="" xmlns:a16="http://schemas.microsoft.com/office/drawing/2014/main" id="{9DBC34E6-3F4E-4881-B470-0306C967D8C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7713" indent="-287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50938" indent="-2301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11313" indent="-2301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71688" indent="-2301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28888" indent="-2301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86088" indent="-2301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43288" indent="-2301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900488" indent="-2301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8FCAC2A1-9B07-4874-A418-B607D7FA6CC7}" type="slidenum">
              <a:rPr lang="ru-RU" altLang="ru-RU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</a:pPr>
              <a:t>25</a:t>
            </a:fld>
            <a:endParaRPr lang="ru-RU" altLang="ru-RU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Образ слайда 1">
            <a:extLst>
              <a:ext uri="{FF2B5EF4-FFF2-40B4-BE49-F238E27FC236}">
                <a16:creationId xmlns="" xmlns:a16="http://schemas.microsoft.com/office/drawing/2014/main" id="{557B56D0-F5CD-4452-9414-E23FEB3603C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Заметки 2">
            <a:extLst>
              <a:ext uri="{FF2B5EF4-FFF2-40B4-BE49-F238E27FC236}">
                <a16:creationId xmlns="" xmlns:a16="http://schemas.microsoft.com/office/drawing/2014/main" id="{715010F3-8DB2-44E8-8A1C-9775FA96079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68612" name="Номер слайда 3">
            <a:extLst>
              <a:ext uri="{FF2B5EF4-FFF2-40B4-BE49-F238E27FC236}">
                <a16:creationId xmlns="" xmlns:a16="http://schemas.microsoft.com/office/drawing/2014/main" id="{67C4F9D4-2A9B-46AE-86CC-3407B4964C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818F923F-2A80-4936-A6A3-31B0B03666BE}" type="slidenum">
              <a:rPr lang="ru-RU" altLang="ru-RU"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</a:pPr>
              <a:t>26</a:t>
            </a:fld>
            <a:endParaRPr lang="ru-RU" altLang="ru-RU">
              <a:latin typeface="Garamond" panose="02020404030301010803" pitchFamily="18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Образ слайда 1">
            <a:extLst>
              <a:ext uri="{FF2B5EF4-FFF2-40B4-BE49-F238E27FC236}">
                <a16:creationId xmlns="" xmlns:a16="http://schemas.microsoft.com/office/drawing/2014/main" id="{43D08CC4-4358-4F7F-820F-87EF81AA61C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Заметки 2">
            <a:extLst>
              <a:ext uri="{FF2B5EF4-FFF2-40B4-BE49-F238E27FC236}">
                <a16:creationId xmlns="" xmlns:a16="http://schemas.microsoft.com/office/drawing/2014/main" id="{A4D64083-D980-46B9-902F-73F6BA04C9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69636" name="Номер слайда 3">
            <a:extLst>
              <a:ext uri="{FF2B5EF4-FFF2-40B4-BE49-F238E27FC236}">
                <a16:creationId xmlns="" xmlns:a16="http://schemas.microsoft.com/office/drawing/2014/main" id="{DE3D3D16-B17B-4B00-B6CB-FB5C849D5B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8197F186-DF02-48EF-A6D0-8CA003F31309}" type="slidenum">
              <a:rPr lang="ru-RU" altLang="ru-RU"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</a:pPr>
              <a:t>27</a:t>
            </a:fld>
            <a:endParaRPr lang="ru-RU" altLang="ru-RU">
              <a:latin typeface="Garamond" panose="02020404030301010803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Образ слайда 1">
            <a:extLst>
              <a:ext uri="{FF2B5EF4-FFF2-40B4-BE49-F238E27FC236}">
                <a16:creationId xmlns="" xmlns:a16="http://schemas.microsoft.com/office/drawing/2014/main" id="{1F930F40-8848-45A4-BDF9-8CC50C94D20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Заметки 2">
            <a:extLst>
              <a:ext uri="{FF2B5EF4-FFF2-40B4-BE49-F238E27FC236}">
                <a16:creationId xmlns="" xmlns:a16="http://schemas.microsoft.com/office/drawing/2014/main" id="{47E05EF7-66CF-4581-8C88-CA17FA02850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45060" name="Номер слайда 3">
            <a:extLst>
              <a:ext uri="{FF2B5EF4-FFF2-40B4-BE49-F238E27FC236}">
                <a16:creationId xmlns="" xmlns:a16="http://schemas.microsoft.com/office/drawing/2014/main" id="{8608B835-FE34-4E18-B77A-DB13294619C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E61A0357-CD1C-4616-87BA-4B1C0C0AC494}" type="slidenum">
              <a:rPr lang="ru-RU" altLang="ru-RU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</a:pPr>
              <a:t>3</a:t>
            </a:fld>
            <a:endParaRPr lang="ru-RU" altLang="ru-RU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>
            <a:extLst>
              <a:ext uri="{FF2B5EF4-FFF2-40B4-BE49-F238E27FC236}">
                <a16:creationId xmlns="" xmlns:a16="http://schemas.microsoft.com/office/drawing/2014/main" id="{873A8CD2-3109-4F8A-A647-04D5C400846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Заметки 2">
            <a:extLst>
              <a:ext uri="{FF2B5EF4-FFF2-40B4-BE49-F238E27FC236}">
                <a16:creationId xmlns="" xmlns:a16="http://schemas.microsoft.com/office/drawing/2014/main" id="{0220D3E0-659D-42D4-8273-4B1F5CCCC32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46084" name="Номер слайда 3">
            <a:extLst>
              <a:ext uri="{FF2B5EF4-FFF2-40B4-BE49-F238E27FC236}">
                <a16:creationId xmlns="" xmlns:a16="http://schemas.microsoft.com/office/drawing/2014/main" id="{359F573B-1EFC-46A0-A158-F64A38EF84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CBCCF21B-2A4B-4F44-985D-AEB8FCA48577}" type="slidenum">
              <a:rPr lang="ru-RU" altLang="ru-RU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</a:pPr>
              <a:t>4</a:t>
            </a:fld>
            <a:endParaRPr lang="ru-RU" altLang="ru-RU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Образ слайда 1">
            <a:extLst>
              <a:ext uri="{FF2B5EF4-FFF2-40B4-BE49-F238E27FC236}">
                <a16:creationId xmlns="" xmlns:a16="http://schemas.microsoft.com/office/drawing/2014/main" id="{A5D78D1B-3089-42EB-B3F4-AFB9C8601F4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Заметки 2">
            <a:extLst>
              <a:ext uri="{FF2B5EF4-FFF2-40B4-BE49-F238E27FC236}">
                <a16:creationId xmlns="" xmlns:a16="http://schemas.microsoft.com/office/drawing/2014/main" id="{C79145FA-572D-4662-A356-7F6D477B04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47108" name="Номер слайда 3">
            <a:extLst>
              <a:ext uri="{FF2B5EF4-FFF2-40B4-BE49-F238E27FC236}">
                <a16:creationId xmlns="" xmlns:a16="http://schemas.microsoft.com/office/drawing/2014/main" id="{EAB7530F-DFA7-4230-8F1F-E701CAC7474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8AADFDC-8FDF-4DBF-8F9A-4325E585B317}" type="slidenum">
              <a:rPr lang="ru-RU" altLang="ru-RU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</a:pPr>
              <a:t>5</a:t>
            </a:fld>
            <a:endParaRPr lang="ru-RU" altLang="ru-RU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Образ слайда 1">
            <a:extLst>
              <a:ext uri="{FF2B5EF4-FFF2-40B4-BE49-F238E27FC236}">
                <a16:creationId xmlns="" xmlns:a16="http://schemas.microsoft.com/office/drawing/2014/main" id="{B9998238-2C5D-4638-864F-8ABE731320A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Заметки 2">
            <a:extLst>
              <a:ext uri="{FF2B5EF4-FFF2-40B4-BE49-F238E27FC236}">
                <a16:creationId xmlns="" xmlns:a16="http://schemas.microsoft.com/office/drawing/2014/main" id="{7BADDD03-8EDC-43E6-AA70-C866E49942D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48132" name="Номер слайда 3">
            <a:extLst>
              <a:ext uri="{FF2B5EF4-FFF2-40B4-BE49-F238E27FC236}">
                <a16:creationId xmlns="" xmlns:a16="http://schemas.microsoft.com/office/drawing/2014/main" id="{732A932A-5570-4A6E-85EA-1AA488D6B25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D7D4319-B6EC-49D2-8E7A-02C83335A092}" type="slidenum">
              <a:rPr lang="ru-RU" altLang="ru-RU"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</a:pPr>
              <a:t>6</a:t>
            </a:fld>
            <a:endParaRPr lang="ru-RU" altLang="ru-RU">
              <a:latin typeface="Garamond" panose="02020404030301010803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Образ слайда 1">
            <a:extLst>
              <a:ext uri="{FF2B5EF4-FFF2-40B4-BE49-F238E27FC236}">
                <a16:creationId xmlns="" xmlns:a16="http://schemas.microsoft.com/office/drawing/2014/main" id="{0E924F5F-7520-4A4A-A9AA-F5BD85065EB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Заметки 2">
            <a:extLst>
              <a:ext uri="{FF2B5EF4-FFF2-40B4-BE49-F238E27FC236}">
                <a16:creationId xmlns="" xmlns:a16="http://schemas.microsoft.com/office/drawing/2014/main" id="{CC87154C-B17B-42C7-BEBB-4E48BEC4E65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49156" name="Номер слайда 3">
            <a:extLst>
              <a:ext uri="{FF2B5EF4-FFF2-40B4-BE49-F238E27FC236}">
                <a16:creationId xmlns="" xmlns:a16="http://schemas.microsoft.com/office/drawing/2014/main" id="{94A2EFF3-80E7-4687-87B5-2CDD9BA0C1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3391CA54-4A90-4491-9503-05FF6B94987E}" type="slidenum">
              <a:rPr lang="ru-RU" altLang="ru-RU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</a:pPr>
              <a:t>7</a:t>
            </a:fld>
            <a:endParaRPr lang="ru-RU" altLang="ru-RU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Образ слайда 1">
            <a:extLst>
              <a:ext uri="{FF2B5EF4-FFF2-40B4-BE49-F238E27FC236}">
                <a16:creationId xmlns="" xmlns:a16="http://schemas.microsoft.com/office/drawing/2014/main" id="{4C6B6B0B-EFBC-4740-AA85-757F23298F4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Заметки 2">
            <a:extLst>
              <a:ext uri="{FF2B5EF4-FFF2-40B4-BE49-F238E27FC236}">
                <a16:creationId xmlns="" xmlns:a16="http://schemas.microsoft.com/office/drawing/2014/main" id="{F094CA27-AA32-4107-B7D2-B0B0029C2FA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50180" name="Номер слайда 3">
            <a:extLst>
              <a:ext uri="{FF2B5EF4-FFF2-40B4-BE49-F238E27FC236}">
                <a16:creationId xmlns="" xmlns:a16="http://schemas.microsoft.com/office/drawing/2014/main" id="{E8BA2A89-E4FF-49B5-BB76-6945FDE8F78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5865D1D8-0889-4E5A-B734-E172B4240B72}" type="slidenum">
              <a:rPr lang="ru-RU" altLang="ru-RU"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</a:pPr>
              <a:t>8</a:t>
            </a:fld>
            <a:endParaRPr lang="ru-RU" altLang="ru-RU">
              <a:latin typeface="Garamond" panose="02020404030301010803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Образ слайда 1">
            <a:extLst>
              <a:ext uri="{FF2B5EF4-FFF2-40B4-BE49-F238E27FC236}">
                <a16:creationId xmlns="" xmlns:a16="http://schemas.microsoft.com/office/drawing/2014/main" id="{A45F4DFD-9A84-4626-92BA-C59113E378F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Заметки 2">
            <a:extLst>
              <a:ext uri="{FF2B5EF4-FFF2-40B4-BE49-F238E27FC236}">
                <a16:creationId xmlns="" xmlns:a16="http://schemas.microsoft.com/office/drawing/2014/main" id="{2EA07ED9-1BF5-4CAA-98E5-07DB56D87E2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51204" name="Номер слайда 3">
            <a:extLst>
              <a:ext uri="{FF2B5EF4-FFF2-40B4-BE49-F238E27FC236}">
                <a16:creationId xmlns="" xmlns:a16="http://schemas.microsoft.com/office/drawing/2014/main" id="{3A9550BD-65DC-4949-9FFD-8E713F2D1D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5BAAEB95-7719-416C-B9DC-ED4DB8FDA327}" type="slidenum">
              <a:rPr lang="ru-RU" altLang="ru-RU"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</a:pPr>
              <a:t>9</a:t>
            </a:fld>
            <a:endParaRPr lang="ru-RU" altLang="ru-RU">
              <a:latin typeface="Garamond" panose="02020404030301010803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15.05.2019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png"/><Relationship Id="rId5" Type="http://schemas.openxmlformats.org/officeDocument/2006/relationships/image" Target="../media/image13.png"/><Relationship Id="rId4" Type="http://schemas.openxmlformats.org/officeDocument/2006/relationships/oleObject" Target="../embeddings/oleObject1.bin"/><Relationship Id="rId9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.png"/><Relationship Id="rId5" Type="http://schemas.openxmlformats.org/officeDocument/2006/relationships/image" Target="../media/image14.png"/><Relationship Id="rId4" Type="http://schemas.openxmlformats.org/officeDocument/2006/relationships/oleObject" Target="../embeddings/oleObject2.bin"/><Relationship Id="rId9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.png"/><Relationship Id="rId5" Type="http://schemas.openxmlformats.org/officeDocument/2006/relationships/image" Target="../media/image15.png"/><Relationship Id="rId4" Type="http://schemas.openxmlformats.org/officeDocument/2006/relationships/oleObject" Target="../embeddings/oleObject3.bin"/><Relationship Id="rId9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.png"/><Relationship Id="rId5" Type="http://schemas.openxmlformats.org/officeDocument/2006/relationships/image" Target="../media/image16.png"/><Relationship Id="rId4" Type="http://schemas.openxmlformats.org/officeDocument/2006/relationships/oleObject" Target="../embeddings/oleObject4.bin"/><Relationship Id="rId9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.png"/><Relationship Id="rId5" Type="http://schemas.openxmlformats.org/officeDocument/2006/relationships/image" Target="../media/image17.png"/><Relationship Id="rId4" Type="http://schemas.openxmlformats.org/officeDocument/2006/relationships/oleObject" Target="../embeddings/oleObject5.bin"/><Relationship Id="rId9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.png"/><Relationship Id="rId5" Type="http://schemas.openxmlformats.org/officeDocument/2006/relationships/image" Target="../media/image18.png"/><Relationship Id="rId4" Type="http://schemas.openxmlformats.org/officeDocument/2006/relationships/oleObject" Target="../embeddings/oleObject6.bin"/><Relationship Id="rId9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.png"/><Relationship Id="rId5" Type="http://schemas.openxmlformats.org/officeDocument/2006/relationships/image" Target="../media/image19.png"/><Relationship Id="rId4" Type="http://schemas.openxmlformats.org/officeDocument/2006/relationships/oleObject" Target="../embeddings/oleObject7.bin"/><Relationship Id="rId9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0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2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2.xml"/><Relationship Id="rId11" Type="http://schemas.openxmlformats.org/officeDocument/2006/relationships/image" Target="../media/image5.png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4.png"/><Relationship Id="rId4" Type="http://schemas.openxmlformats.org/officeDocument/2006/relationships/diagramLayout" Target="../diagrams/layout2.xml"/><Relationship Id="rId9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4.pn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3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6796" y="4002501"/>
            <a:ext cx="9002588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sz="2400" b="1" i="1" dirty="0" smtClean="0">
                <a:solidFill>
                  <a:srgbClr val="D56509"/>
                </a:solidFill>
              </a:rPr>
              <a:t>Л.Д. </a:t>
            </a:r>
            <a:r>
              <a:rPr lang="ru-RU" sz="2400" b="1" i="1" dirty="0" err="1" smtClean="0">
                <a:solidFill>
                  <a:srgbClr val="D56509"/>
                </a:solidFill>
              </a:rPr>
              <a:t>Крутень</a:t>
            </a:r>
            <a:r>
              <a:rPr lang="ru-RU" sz="2400" b="1" i="1" dirty="0" smtClean="0">
                <a:solidFill>
                  <a:srgbClr val="D56509"/>
                </a:solidFill>
              </a:rPr>
              <a:t>, </a:t>
            </a:r>
            <a:endParaRPr lang="ru-RU" sz="2400" b="1" i="1" dirty="0">
              <a:solidFill>
                <a:srgbClr val="D56509"/>
              </a:solidFill>
            </a:endParaRPr>
          </a:p>
          <a:p>
            <a:pPr algn="r">
              <a:lnSpc>
                <a:spcPct val="90000"/>
              </a:lnSpc>
            </a:pPr>
            <a:r>
              <a:rPr lang="ru-RU" sz="2400" b="1" i="1" dirty="0" smtClean="0">
                <a:solidFill>
                  <a:srgbClr val="D56509"/>
                </a:solidFill>
              </a:rPr>
              <a:t>старшая медицинская сестра организационно-</a:t>
            </a:r>
          </a:p>
          <a:p>
            <a:pPr algn="r">
              <a:lnSpc>
                <a:spcPct val="90000"/>
              </a:lnSpc>
            </a:pPr>
            <a:r>
              <a:rPr lang="ru-RU" sz="2400" b="1" i="1" dirty="0" smtClean="0">
                <a:solidFill>
                  <a:srgbClr val="D56509"/>
                </a:solidFill>
              </a:rPr>
              <a:t>методического отдела КМХЦ МЗОО, </a:t>
            </a:r>
            <a:r>
              <a:rPr lang="ru-RU" sz="2400" b="1" i="1" dirty="0">
                <a:solidFill>
                  <a:srgbClr val="D56509"/>
                </a:solidFill>
              </a:rPr>
              <a:t>г. Омск</a:t>
            </a:r>
          </a:p>
        </p:txBody>
      </p:sp>
      <p:sp>
        <p:nvSpPr>
          <p:cNvPr id="78" name="Прямоугольник 77"/>
          <p:cNvSpPr/>
          <p:nvPr/>
        </p:nvSpPr>
        <p:spPr>
          <a:xfrm>
            <a:off x="72009" y="1131590"/>
            <a:ext cx="910850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rgbClr val="329632"/>
                </a:solidFill>
              </a:rPr>
              <a:t>ОРГАНИЗАЦИЯ РАБОТЫ </a:t>
            </a:r>
            <a:br>
              <a:rPr lang="ru-RU" sz="3500" b="1" dirty="0" smtClean="0">
                <a:solidFill>
                  <a:srgbClr val="329632"/>
                </a:solidFill>
              </a:rPr>
            </a:br>
            <a:r>
              <a:rPr lang="ru-RU" sz="3500" b="1" dirty="0" smtClean="0">
                <a:solidFill>
                  <a:srgbClr val="329632"/>
                </a:solidFill>
              </a:rPr>
              <a:t>ЦЕНТРА ПРОФИЛАКТИКИ ПОВТОРНЫХ ПЕРЕЛОМОВ </a:t>
            </a:r>
            <a:r>
              <a:rPr lang="ru-RU" sz="3500" b="1" dirty="0" smtClean="0">
                <a:solidFill>
                  <a:srgbClr val="329632"/>
                </a:solidFill>
              </a:rPr>
              <a:t>В КЛИНИЧЕСКОМ МЕДИКО-ХИРУРГИЧЕСКОМ ЦЕНТРЕ</a:t>
            </a:r>
            <a:endParaRPr lang="ru-RU" sz="3500" b="1" dirty="0">
              <a:solidFill>
                <a:srgbClr val="329632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2195736" y="-18216"/>
            <a:ext cx="681694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rgbClr val="D56509"/>
                </a:solidFill>
              </a:rPr>
              <a:t>СЕКЦИЯ № 3 «ШКОЛА ПРОФИЛАКТИКИ ПОВТОРНЫХ ПЕРЕЛОМОВ»</a:t>
            </a:r>
            <a:endParaRPr lang="ru-RU" sz="2500" b="1" dirty="0">
              <a:solidFill>
                <a:srgbClr val="D56509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5" name="Рисунок 4" descr="D:\Документы\ОПСА\28. Саммит\2019 г\22.05.2019 г. V Междун. саммит медсестер\Логотип Саммита\Логотип_5_m.png"/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69942"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7" name="Picture 3" descr="C:\Users\Sveta\Desktop\МЗОО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572"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C:\Users\Sveta\Desktop\Без именhи-1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71" r="14618"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0" name="Рисунок 49" descr="D:\Документы\Эмблемы\ОПСА\эмблема.png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21488980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E06FD46-1C18-45A3-A244-F6EABDFD26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585" y="1021506"/>
            <a:ext cx="8868903" cy="3854500"/>
          </a:xfrm>
        </p:spPr>
        <p:txBody>
          <a:bodyPr>
            <a:normAutofit/>
          </a:bodyPr>
          <a:lstStyle/>
          <a:p>
            <a:pPr>
              <a:spcAft>
                <a:spcPts val="1800"/>
              </a:spcAft>
              <a:defRPr/>
            </a:pPr>
            <a:r>
              <a:rPr lang="en-US" sz="1650" cap="none" dirty="0" smtClean="0">
                <a:solidFill>
                  <a:srgbClr val="329632"/>
                </a:solidFill>
                <a:cs typeface="Times New Roman" panose="02020603050405020304" pitchFamily="18" charset="0"/>
              </a:rPr>
              <a:t>1</a:t>
            </a:r>
            <a:r>
              <a:rPr lang="en-US" sz="1650" cap="none" dirty="0">
                <a:solidFill>
                  <a:srgbClr val="329632"/>
                </a:solidFill>
                <a:cs typeface="Times New Roman" panose="02020603050405020304" pitchFamily="18" charset="0"/>
              </a:rPr>
              <a:t>. </a:t>
            </a:r>
            <a:r>
              <a:rPr lang="ru-RU" sz="1650" cap="none" dirty="0">
                <a:solidFill>
                  <a:srgbClr val="329632"/>
                </a:solidFill>
                <a:cs typeface="Times New Roman" panose="02020603050405020304" pitchFamily="18" charset="0"/>
              </a:rPr>
              <a:t>Проведение занятий в </a:t>
            </a:r>
            <a:r>
              <a:rPr lang="ru-RU" sz="1650" cap="none" dirty="0" smtClean="0">
                <a:solidFill>
                  <a:srgbClr val="329632"/>
                </a:solidFill>
                <a:cs typeface="Times New Roman" panose="02020603050405020304" pitchFamily="18" charset="0"/>
              </a:rPr>
              <a:t>школе </a:t>
            </a:r>
            <a:r>
              <a:rPr lang="ru-RU" sz="1650" cap="none" dirty="0">
                <a:solidFill>
                  <a:srgbClr val="329632"/>
                </a:solidFill>
                <a:cs typeface="Times New Roman" panose="02020603050405020304" pitchFamily="18" charset="0"/>
              </a:rPr>
              <a:t>профилактики повторных переломов  </a:t>
            </a:r>
            <a:r>
              <a:rPr lang="ru-RU" sz="1650" cap="none" dirty="0" smtClean="0">
                <a:solidFill>
                  <a:srgbClr val="329632"/>
                </a:solidFill>
                <a:cs typeface="Times New Roman" panose="02020603050405020304" pitchFamily="18" charset="0"/>
              </a:rPr>
              <a:t>врачом- </a:t>
            </a:r>
            <a:r>
              <a:rPr lang="ru-RU" sz="1650" cap="none" dirty="0">
                <a:solidFill>
                  <a:srgbClr val="329632"/>
                </a:solidFill>
                <a:cs typeface="Times New Roman" panose="02020603050405020304" pitchFamily="18" charset="0"/>
              </a:rPr>
              <a:t>терапевтом (неврологом) и медицинскими сестрами координаторами, </a:t>
            </a:r>
            <a:r>
              <a:rPr lang="ru-RU" sz="1650" i="1" u="sng" cap="none" dirty="0" smtClean="0">
                <a:solidFill>
                  <a:srgbClr val="C00000"/>
                </a:solidFill>
                <a:cs typeface="Times New Roman" pitchFamily="18" charset="0"/>
              </a:rPr>
              <a:t>по </a:t>
            </a:r>
            <a:r>
              <a:rPr lang="ru-RU" sz="1650" i="1" u="sng" cap="none" dirty="0">
                <a:solidFill>
                  <a:srgbClr val="C00000"/>
                </a:solidFill>
                <a:cs typeface="Times New Roman" pitchFamily="18" charset="0"/>
              </a:rPr>
              <a:t>вопросам</a:t>
            </a:r>
            <a:r>
              <a:rPr lang="ru-RU" sz="1650" i="1" u="sng" cap="none" dirty="0" smtClean="0">
                <a:solidFill>
                  <a:srgbClr val="C00000"/>
                </a:solidFill>
                <a:cs typeface="Times New Roman" pitchFamily="18" charset="0"/>
              </a:rPr>
              <a:t>:</a:t>
            </a:r>
            <a:br>
              <a:rPr lang="ru-RU" sz="1650" i="1" u="sng" cap="none" dirty="0" smtClean="0">
                <a:solidFill>
                  <a:srgbClr val="C00000"/>
                </a:solidFill>
                <a:cs typeface="Times New Roman" pitchFamily="18" charset="0"/>
              </a:rPr>
            </a:br>
            <a:r>
              <a:rPr lang="ru-RU" sz="1650" i="1" u="sng" cap="none" dirty="0" smtClean="0">
                <a:solidFill>
                  <a:srgbClr val="C00000"/>
                </a:solidFill>
                <a:cs typeface="Times New Roman" pitchFamily="18" charset="0"/>
              </a:rPr>
              <a:t/>
            </a:r>
            <a:br>
              <a:rPr lang="ru-RU" sz="1650" i="1" u="sng" cap="none" dirty="0" smtClean="0">
                <a:solidFill>
                  <a:srgbClr val="C00000"/>
                </a:solidFill>
                <a:cs typeface="Times New Roman" pitchFamily="18" charset="0"/>
              </a:rPr>
            </a:br>
            <a:r>
              <a:rPr lang="ru-RU" sz="1800" cap="none" dirty="0" smtClean="0">
                <a:solidFill>
                  <a:srgbClr val="329632"/>
                </a:solidFill>
                <a:cs typeface="Times New Roman" pitchFamily="18" charset="0"/>
              </a:rPr>
              <a:t>- </a:t>
            </a:r>
            <a:r>
              <a:rPr lang="ru-RU" sz="1800" i="1" cap="none" dirty="0">
                <a:solidFill>
                  <a:srgbClr val="329632"/>
                </a:solidFill>
                <a:cs typeface="Times New Roman" pitchFamily="18" charset="0"/>
              </a:rPr>
              <a:t>клинических проявлений остеопороза,  необходимостью выполнения назначенного лечения (соблюдения схем приема, использования альтернативных средств); </a:t>
            </a:r>
            <a:r>
              <a:rPr lang="ru-RU" sz="600" i="1" cap="none" dirty="0">
                <a:solidFill>
                  <a:srgbClr val="329632"/>
                </a:solidFill>
                <a:cs typeface="Times New Roman" pitchFamily="18" charset="0"/>
              </a:rPr>
              <a:t> </a:t>
            </a:r>
            <a:r>
              <a:rPr lang="ru-RU" sz="675" i="1" cap="none" dirty="0">
                <a:solidFill>
                  <a:srgbClr val="329632"/>
                </a:solidFill>
                <a:cs typeface="Times New Roman" pitchFamily="18" charset="0"/>
              </a:rPr>
              <a:t> </a:t>
            </a:r>
            <a:br>
              <a:rPr lang="ru-RU" sz="675" i="1" cap="none" dirty="0">
                <a:solidFill>
                  <a:srgbClr val="329632"/>
                </a:solidFill>
                <a:cs typeface="Times New Roman" pitchFamily="18" charset="0"/>
              </a:rPr>
            </a:br>
            <a:r>
              <a:rPr lang="ru-RU" sz="675" i="1" cap="none" dirty="0" smtClean="0">
                <a:solidFill>
                  <a:srgbClr val="329632"/>
                </a:solidFill>
                <a:cs typeface="Times New Roman" pitchFamily="18" charset="0"/>
              </a:rPr>
              <a:t/>
            </a:r>
            <a:br>
              <a:rPr lang="ru-RU" sz="675" i="1" cap="none" dirty="0" smtClean="0">
                <a:solidFill>
                  <a:srgbClr val="329632"/>
                </a:solidFill>
                <a:cs typeface="Times New Roman" pitchFamily="18" charset="0"/>
              </a:rPr>
            </a:br>
            <a:r>
              <a:rPr lang="ru-RU" sz="1800" cap="none" dirty="0" smtClean="0">
                <a:solidFill>
                  <a:srgbClr val="329632"/>
                </a:solidFill>
                <a:cs typeface="Times New Roman" pitchFamily="18" charset="0"/>
              </a:rPr>
              <a:t>- </a:t>
            </a:r>
            <a:r>
              <a:rPr lang="ru-RU" sz="1800" i="1" cap="none" dirty="0">
                <a:solidFill>
                  <a:srgbClr val="329632"/>
                </a:solidFill>
                <a:cs typeface="Times New Roman" pitchFamily="18" charset="0"/>
              </a:rPr>
              <a:t>изменения образа жизни и питания; </a:t>
            </a:r>
            <a:r>
              <a:rPr lang="ru-RU" sz="675" i="1" cap="none" dirty="0">
                <a:solidFill>
                  <a:srgbClr val="329632"/>
                </a:solidFill>
                <a:cs typeface="Times New Roman" pitchFamily="18" charset="0"/>
              </a:rPr>
              <a:t> </a:t>
            </a:r>
            <a:br>
              <a:rPr lang="ru-RU" sz="675" i="1" cap="none" dirty="0">
                <a:solidFill>
                  <a:srgbClr val="329632"/>
                </a:solidFill>
                <a:cs typeface="Times New Roman" pitchFamily="18" charset="0"/>
              </a:rPr>
            </a:br>
            <a:r>
              <a:rPr lang="ru-RU" sz="675" i="1" cap="none" dirty="0" smtClean="0">
                <a:solidFill>
                  <a:srgbClr val="329632"/>
                </a:solidFill>
                <a:cs typeface="Times New Roman" pitchFamily="18" charset="0"/>
              </a:rPr>
              <a:t/>
            </a:r>
            <a:br>
              <a:rPr lang="ru-RU" sz="675" i="1" cap="none" dirty="0" smtClean="0">
                <a:solidFill>
                  <a:srgbClr val="329632"/>
                </a:solidFill>
                <a:cs typeface="Times New Roman" pitchFamily="18" charset="0"/>
              </a:rPr>
            </a:br>
            <a:r>
              <a:rPr lang="ru-RU" sz="1800" i="1" cap="none" dirty="0" smtClean="0">
                <a:solidFill>
                  <a:srgbClr val="329632"/>
                </a:solidFill>
                <a:cs typeface="Times New Roman" pitchFamily="18" charset="0"/>
              </a:rPr>
              <a:t>- </a:t>
            </a:r>
            <a:r>
              <a:rPr lang="ru-RU" sz="1800" i="1" cap="none" dirty="0">
                <a:solidFill>
                  <a:srgbClr val="329632"/>
                </a:solidFill>
                <a:cs typeface="Times New Roman" pitchFamily="18" charset="0"/>
              </a:rPr>
              <a:t>комплекса упражнений на укрепление мышц </a:t>
            </a:r>
            <a:r>
              <a:rPr lang="ru-RU" sz="1800" i="1" cap="none" dirty="0" smtClean="0">
                <a:solidFill>
                  <a:srgbClr val="329632"/>
                </a:solidFill>
                <a:cs typeface="Times New Roman" pitchFamily="18" charset="0"/>
              </a:rPr>
              <a:t>опорно-двигательного </a:t>
            </a:r>
            <a:r>
              <a:rPr lang="ru-RU" sz="1800" i="1" cap="none" dirty="0">
                <a:solidFill>
                  <a:srgbClr val="329632"/>
                </a:solidFill>
                <a:cs typeface="Times New Roman" pitchFamily="18" charset="0"/>
              </a:rPr>
              <a:t>аппарата и профилактике падений. </a:t>
            </a:r>
            <a:r>
              <a:rPr lang="ru-RU" sz="900" i="1" cap="none" dirty="0">
                <a:solidFill>
                  <a:srgbClr val="329632"/>
                </a:solidFill>
                <a:cs typeface="Times New Roman" pitchFamily="18" charset="0"/>
              </a:rPr>
              <a:t/>
            </a:r>
            <a:br>
              <a:rPr lang="ru-RU" sz="900" i="1" cap="none" dirty="0">
                <a:solidFill>
                  <a:srgbClr val="329632"/>
                </a:solidFill>
                <a:cs typeface="Times New Roman" pitchFamily="18" charset="0"/>
              </a:rPr>
            </a:br>
            <a:r>
              <a:rPr lang="ru-RU" sz="900" i="1" cap="none" dirty="0" smtClean="0">
                <a:solidFill>
                  <a:srgbClr val="329632"/>
                </a:solidFill>
                <a:cs typeface="Times New Roman" pitchFamily="18" charset="0"/>
              </a:rPr>
              <a:t/>
            </a:r>
            <a:br>
              <a:rPr lang="ru-RU" sz="900" i="1" cap="none" dirty="0" smtClean="0">
                <a:solidFill>
                  <a:srgbClr val="329632"/>
                </a:solidFill>
                <a:cs typeface="Times New Roman" pitchFamily="18" charset="0"/>
              </a:rPr>
            </a:br>
            <a:r>
              <a:rPr lang="ru-RU" sz="900" i="1" cap="none" dirty="0" smtClean="0">
                <a:solidFill>
                  <a:srgbClr val="329632"/>
                </a:solidFill>
                <a:cs typeface="Times New Roman" pitchFamily="18" charset="0"/>
              </a:rPr>
              <a:t/>
            </a:r>
            <a:br>
              <a:rPr lang="ru-RU" sz="900" i="1" cap="none" dirty="0" smtClean="0">
                <a:solidFill>
                  <a:srgbClr val="329632"/>
                </a:solidFill>
                <a:cs typeface="Times New Roman" pitchFamily="18" charset="0"/>
              </a:rPr>
            </a:br>
            <a:r>
              <a:rPr lang="ru-RU" sz="1650" cap="none" dirty="0" smtClean="0">
                <a:solidFill>
                  <a:srgbClr val="329632"/>
                </a:solidFill>
                <a:cs typeface="Times New Roman" pitchFamily="18" charset="0"/>
              </a:rPr>
              <a:t>2</a:t>
            </a:r>
            <a:r>
              <a:rPr lang="ru-RU" sz="1650" cap="none" dirty="0">
                <a:solidFill>
                  <a:srgbClr val="329632"/>
                </a:solidFill>
                <a:cs typeface="Times New Roman" pitchFamily="18" charset="0"/>
              </a:rPr>
              <a:t>. Рекомендации врача – терапевта (невролога) центра и  определение вероятности переломов в ближайшие 10 лет на основании проведенного </a:t>
            </a:r>
            <a:r>
              <a:rPr lang="en-US" sz="1650" cap="none" dirty="0">
                <a:solidFill>
                  <a:srgbClr val="329632"/>
                </a:solidFill>
                <a:cs typeface="Times New Roman" pitchFamily="18" charset="0"/>
              </a:rPr>
              <a:t>FRAX </a:t>
            </a:r>
            <a:r>
              <a:rPr lang="ru-RU" sz="1650" cap="none" dirty="0">
                <a:solidFill>
                  <a:srgbClr val="329632"/>
                </a:solidFill>
                <a:cs typeface="Times New Roman" pitchFamily="18" charset="0"/>
              </a:rPr>
              <a:t>анкетирования</a:t>
            </a:r>
            <a:r>
              <a:rPr lang="ru-RU" sz="1650" cap="none" dirty="0" smtClean="0">
                <a:solidFill>
                  <a:srgbClr val="329632"/>
                </a:solidFill>
                <a:cs typeface="Times New Roman" pitchFamily="18" charset="0"/>
              </a:rPr>
              <a:t>.</a:t>
            </a:r>
            <a:r>
              <a:rPr lang="ru-RU" sz="1500" dirty="0" smtClean="0">
                <a:solidFill>
                  <a:srgbClr val="329632"/>
                </a:solidFill>
                <a:cs typeface="Times New Roman" pitchFamily="18" charset="0"/>
              </a:rPr>
              <a:t>   </a:t>
            </a:r>
            <a:endParaRPr lang="ru-RU" sz="1200" b="0" dirty="0">
              <a:solidFill>
                <a:srgbClr val="329632"/>
              </a:solidFill>
              <a:cs typeface="Times New Roman" pitchFamily="18" charset="0"/>
            </a:endParaRPr>
          </a:p>
        </p:txBody>
      </p:sp>
      <p:grpSp>
        <p:nvGrpSpPr>
          <p:cNvPr id="4" name="Группа 3">
            <a:extLst>
              <a:ext uri="{FF2B5EF4-FFF2-40B4-BE49-F238E27FC236}">
                <a16:creationId xmlns="" xmlns:a16="http://schemas.microsoft.com/office/drawing/2014/main" id="{A2E4F3E6-8663-4D48-879C-A166B757C23B}"/>
              </a:ext>
            </a:extLst>
          </p:cNvPr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5" name="Рисунок 4" descr="D:\Документы\ОПСА\28. Саммит\2019 г\22.05.2019 г. V Междун. саммит медсестер\Логотип Саммита\Логотип_5_m.png">
              <a:extLst>
                <a:ext uri="{FF2B5EF4-FFF2-40B4-BE49-F238E27FC236}">
                  <a16:creationId xmlns="" xmlns:a16="http://schemas.microsoft.com/office/drawing/2014/main" id="{148211B2-7F0D-4DB0-9B23-9A8DD39574B3}"/>
                </a:ext>
              </a:extLst>
            </p:cNvPr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69942"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3" descr="C:\Users\Sveta\Desktop\МЗОО.png">
              <a:extLst>
                <a:ext uri="{FF2B5EF4-FFF2-40B4-BE49-F238E27FC236}">
                  <a16:creationId xmlns="" xmlns:a16="http://schemas.microsoft.com/office/drawing/2014/main" id="{652AE400-6B52-4EE3-80FB-39D7925466D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572"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4" descr="C:\Users\Sveta\Desktop\Без именhи-1.png">
              <a:extLst>
                <a:ext uri="{FF2B5EF4-FFF2-40B4-BE49-F238E27FC236}">
                  <a16:creationId xmlns="" xmlns:a16="http://schemas.microsoft.com/office/drawing/2014/main" id="{EB37DAD1-1589-4EC9-97CC-B9CA8DB629C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71" r="14618"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Рисунок 7" descr="D:\Документы\Эмблемы\ОПСА\эмблема.png">
              <a:extLst>
                <a:ext uri="{FF2B5EF4-FFF2-40B4-BE49-F238E27FC236}">
                  <a16:creationId xmlns="" xmlns:a16="http://schemas.microsoft.com/office/drawing/2014/main" id="{822A097B-8A46-4C21-A702-0530DB723027}"/>
                </a:ext>
              </a:extLst>
            </p:cNvPr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BAE7E8CE-6FCC-4570-9F3A-2167E98726D5}"/>
              </a:ext>
            </a:extLst>
          </p:cNvPr>
          <p:cNvSpPr/>
          <p:nvPr/>
        </p:nvSpPr>
        <p:spPr>
          <a:xfrm>
            <a:off x="2236389" y="83000"/>
            <a:ext cx="68042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D56509"/>
                </a:solidFill>
              </a:rPr>
              <a:t>III </a:t>
            </a:r>
            <a:r>
              <a:rPr lang="ru-RU" sz="3200" b="1" dirty="0">
                <a:solidFill>
                  <a:srgbClr val="D56509"/>
                </a:solidFill>
              </a:rPr>
              <a:t>ЭТАП РЕАЛИЗАЦИИ ПРОЕКТА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A0DF2C1-82AE-4ED3-9537-8FFAF357B7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104" y="915566"/>
            <a:ext cx="8958533" cy="410408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500" cap="none" dirty="0" smtClean="0">
                <a:solidFill>
                  <a:srgbClr val="329632"/>
                </a:solidFill>
                <a:cs typeface="Times New Roman" panose="02020603050405020304" pitchFamily="18" charset="0"/>
              </a:rPr>
              <a:t>1</a:t>
            </a:r>
            <a:r>
              <a:rPr lang="en-US" sz="2500" cap="none" dirty="0">
                <a:solidFill>
                  <a:srgbClr val="329632"/>
                </a:solidFill>
                <a:cs typeface="Times New Roman" panose="02020603050405020304" pitchFamily="18" charset="0"/>
              </a:rPr>
              <a:t>. </a:t>
            </a:r>
            <a:r>
              <a:rPr lang="ru-RU" sz="2500" cap="none" dirty="0">
                <a:solidFill>
                  <a:srgbClr val="329632"/>
                </a:solidFill>
                <a:cs typeface="Times New Roman" pitchFamily="18" charset="0"/>
              </a:rPr>
              <a:t>Медицинские сестры координаторы ведут регистр пациентов, </a:t>
            </a:r>
            <a:r>
              <a:rPr lang="ru-RU" sz="2500" i="1" u="sng" cap="none" dirty="0">
                <a:solidFill>
                  <a:srgbClr val="C00000"/>
                </a:solidFill>
                <a:cs typeface="Times New Roman" pitchFamily="18" charset="0"/>
              </a:rPr>
              <a:t>по форме: </a:t>
            </a:r>
            <a:br>
              <a:rPr lang="ru-RU" sz="2500" i="1" u="sng" cap="none" dirty="0">
                <a:solidFill>
                  <a:srgbClr val="C00000"/>
                </a:solidFill>
                <a:cs typeface="Times New Roman" pitchFamily="18" charset="0"/>
              </a:rPr>
            </a:br>
            <a:r>
              <a:rPr lang="ru-RU" sz="2500" i="1" u="sng" cap="none" dirty="0">
                <a:solidFill>
                  <a:srgbClr val="329632"/>
                </a:solidFill>
                <a:cs typeface="Times New Roman" pitchFamily="18" charset="0"/>
              </a:rPr>
              <a:t/>
            </a:r>
            <a:br>
              <a:rPr lang="ru-RU" sz="2500" i="1" u="sng" cap="none" dirty="0">
                <a:solidFill>
                  <a:srgbClr val="329632"/>
                </a:solidFill>
                <a:cs typeface="Times New Roman" pitchFamily="18" charset="0"/>
              </a:rPr>
            </a:br>
            <a:r>
              <a:rPr lang="ru-RU" sz="1800" i="1" u="sng" cap="none" dirty="0">
                <a:solidFill>
                  <a:srgbClr val="329632"/>
                </a:solidFill>
                <a:cs typeface="Times New Roman" pitchFamily="18" charset="0"/>
              </a:rPr>
              <a:t/>
            </a:r>
            <a:br>
              <a:rPr lang="ru-RU" sz="1800" i="1" u="sng" cap="none" dirty="0">
                <a:solidFill>
                  <a:srgbClr val="329632"/>
                </a:solidFill>
                <a:cs typeface="Times New Roman" pitchFamily="18" charset="0"/>
              </a:rPr>
            </a:br>
            <a:r>
              <a:rPr lang="ru-RU" sz="1800" i="1" u="sng" cap="none" dirty="0">
                <a:solidFill>
                  <a:srgbClr val="329632"/>
                </a:solidFill>
                <a:cs typeface="Times New Roman" pitchFamily="18" charset="0"/>
              </a:rPr>
              <a:t/>
            </a:r>
            <a:br>
              <a:rPr lang="ru-RU" sz="1800" i="1" u="sng" cap="none" dirty="0">
                <a:solidFill>
                  <a:srgbClr val="329632"/>
                </a:solidFill>
                <a:cs typeface="Times New Roman" pitchFamily="18" charset="0"/>
              </a:rPr>
            </a:br>
            <a:r>
              <a:rPr lang="ru-RU" sz="1800" i="1" u="sng" cap="none" dirty="0">
                <a:solidFill>
                  <a:srgbClr val="329632"/>
                </a:solidFill>
                <a:cs typeface="Times New Roman" pitchFamily="18" charset="0"/>
              </a:rPr>
              <a:t/>
            </a:r>
            <a:br>
              <a:rPr lang="ru-RU" sz="1800" i="1" u="sng" cap="none" dirty="0">
                <a:solidFill>
                  <a:srgbClr val="329632"/>
                </a:solidFill>
                <a:cs typeface="Times New Roman" pitchFamily="18" charset="0"/>
              </a:rPr>
            </a:br>
            <a:r>
              <a:rPr lang="ru-RU" sz="1800" i="1" u="sng" cap="none" dirty="0">
                <a:solidFill>
                  <a:srgbClr val="329632"/>
                </a:solidFill>
                <a:cs typeface="Times New Roman" pitchFamily="18" charset="0"/>
              </a:rPr>
              <a:t/>
            </a:r>
            <a:br>
              <a:rPr lang="ru-RU" sz="1800" i="1" u="sng" cap="none" dirty="0">
                <a:solidFill>
                  <a:srgbClr val="329632"/>
                </a:solidFill>
                <a:cs typeface="Times New Roman" pitchFamily="18" charset="0"/>
              </a:rPr>
            </a:br>
            <a:r>
              <a:rPr lang="ru-RU" sz="1800" i="1" u="sng" cap="none" dirty="0">
                <a:solidFill>
                  <a:srgbClr val="329632"/>
                </a:solidFill>
                <a:cs typeface="Times New Roman" pitchFamily="18" charset="0"/>
              </a:rPr>
              <a:t/>
            </a:r>
            <a:br>
              <a:rPr lang="ru-RU" sz="1800" i="1" u="sng" cap="none" dirty="0">
                <a:solidFill>
                  <a:srgbClr val="329632"/>
                </a:solidFill>
                <a:cs typeface="Times New Roman" pitchFamily="18" charset="0"/>
              </a:rPr>
            </a:br>
            <a:r>
              <a:rPr lang="ru-RU" sz="1800" dirty="0">
                <a:solidFill>
                  <a:srgbClr val="329632"/>
                </a:solidFill>
                <a:cs typeface="Times New Roman" pitchFamily="18" charset="0"/>
              </a:rPr>
              <a:t/>
            </a:r>
            <a:br>
              <a:rPr lang="ru-RU" sz="1800" dirty="0">
                <a:solidFill>
                  <a:srgbClr val="329632"/>
                </a:solidFill>
                <a:cs typeface="Times New Roman" pitchFamily="18" charset="0"/>
              </a:rPr>
            </a:br>
            <a:r>
              <a:rPr lang="ru-RU" sz="1800" dirty="0">
                <a:solidFill>
                  <a:srgbClr val="329632"/>
                </a:solidFill>
                <a:cs typeface="Times New Roman" pitchFamily="18" charset="0"/>
              </a:rPr>
              <a:t>     </a:t>
            </a:r>
            <a:endParaRPr lang="ru-RU" sz="1800" b="0" dirty="0">
              <a:solidFill>
                <a:srgbClr val="329632"/>
              </a:solidFill>
              <a:cs typeface="Times New Roman" pitchFamily="18" charset="0"/>
            </a:endParaRPr>
          </a:p>
        </p:txBody>
      </p:sp>
      <p:pic>
        <p:nvPicPr>
          <p:cNvPr id="24581" name="Picture 38">
            <a:extLst>
              <a:ext uri="{FF2B5EF4-FFF2-40B4-BE49-F238E27FC236}">
                <a16:creationId xmlns="" xmlns:a16="http://schemas.microsoft.com/office/drawing/2014/main" id="{A5B663E1-7867-47CD-9E7F-96EC14A589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04" y="1923678"/>
            <a:ext cx="8958533" cy="3060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Группа 4">
            <a:extLst>
              <a:ext uri="{FF2B5EF4-FFF2-40B4-BE49-F238E27FC236}">
                <a16:creationId xmlns="" xmlns:a16="http://schemas.microsoft.com/office/drawing/2014/main" id="{203BD79B-C38B-40AB-9240-8372546B2E9B}"/>
              </a:ext>
            </a:extLst>
          </p:cNvPr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6" name="Рисунок 5" descr="D:\Документы\ОПСА\28. Саммит\2019 г\22.05.2019 г. V Междун. саммит медсестер\Логотип Саммита\Логотип_5_m.png">
              <a:extLst>
                <a:ext uri="{FF2B5EF4-FFF2-40B4-BE49-F238E27FC236}">
                  <a16:creationId xmlns="" xmlns:a16="http://schemas.microsoft.com/office/drawing/2014/main" id="{2295B8C9-B7FA-4076-ACBB-7B406E06AC82}"/>
                </a:ext>
              </a:extLst>
            </p:cNvPr>
            <p:cNvPicPr/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69942"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3" descr="C:\Users\Sveta\Desktop\МЗОО.png">
              <a:extLst>
                <a:ext uri="{FF2B5EF4-FFF2-40B4-BE49-F238E27FC236}">
                  <a16:creationId xmlns="" xmlns:a16="http://schemas.microsoft.com/office/drawing/2014/main" id="{038813C9-435B-4384-889D-74E38417532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572"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4" descr="C:\Users\Sveta\Desktop\Без именhи-1.png">
              <a:extLst>
                <a:ext uri="{FF2B5EF4-FFF2-40B4-BE49-F238E27FC236}">
                  <a16:creationId xmlns="" xmlns:a16="http://schemas.microsoft.com/office/drawing/2014/main" id="{11966680-D47A-4A1D-8856-6B36D6A7FD8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71" r="14618"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Рисунок 8" descr="D:\Документы\Эмблемы\ОПСА\эмблема.png">
              <a:extLst>
                <a:ext uri="{FF2B5EF4-FFF2-40B4-BE49-F238E27FC236}">
                  <a16:creationId xmlns="" xmlns:a16="http://schemas.microsoft.com/office/drawing/2014/main" id="{9DA123F0-A169-44A8-B74C-2AF3C9E74854}"/>
                </a:ext>
              </a:extLst>
            </p:cNvPr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37218D27-A02D-4C7C-9C52-CBA56CDFF5E3}"/>
              </a:ext>
            </a:extLst>
          </p:cNvPr>
          <p:cNvSpPr/>
          <p:nvPr/>
        </p:nvSpPr>
        <p:spPr>
          <a:xfrm>
            <a:off x="2236389" y="83000"/>
            <a:ext cx="68042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D56509"/>
                </a:solidFill>
              </a:rPr>
              <a:t>III </a:t>
            </a:r>
            <a:r>
              <a:rPr lang="ru-RU" sz="3200" b="1" dirty="0">
                <a:solidFill>
                  <a:srgbClr val="D56509"/>
                </a:solidFill>
              </a:rPr>
              <a:t>ЭТАП РЕАЛИЗАЦИИ ПРОЕКТА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47769C5-898C-4C98-8455-A884E0C2CB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572" y="915566"/>
            <a:ext cx="8948065" cy="4104084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000" cap="none" dirty="0" smtClean="0">
                <a:solidFill>
                  <a:srgbClr val="329632"/>
                </a:solidFill>
                <a:cs typeface="Times New Roman" pitchFamily="18" charset="0"/>
              </a:rPr>
              <a:t>2</a:t>
            </a:r>
            <a:r>
              <a:rPr lang="ru-RU" sz="2000" cap="none" dirty="0">
                <a:solidFill>
                  <a:srgbClr val="329632"/>
                </a:solidFill>
                <a:cs typeface="Times New Roman" pitchFamily="18" charset="0"/>
              </a:rPr>
              <a:t>. Медицинские сестры координаторы </a:t>
            </a:r>
            <a:r>
              <a:rPr lang="ru-RU" sz="2000" cap="none" dirty="0" smtClean="0">
                <a:solidFill>
                  <a:srgbClr val="329632"/>
                </a:solidFill>
                <a:cs typeface="Times New Roman" pitchFamily="18" charset="0"/>
              </a:rPr>
              <a:t>ежегодно </a:t>
            </a:r>
            <a:r>
              <a:rPr lang="ru-RU" sz="2000" i="1" u="sng" cap="none" dirty="0" smtClean="0">
                <a:solidFill>
                  <a:srgbClr val="C00000"/>
                </a:solidFill>
                <a:cs typeface="Times New Roman" pitchFamily="18" charset="0"/>
              </a:rPr>
              <a:t>уточняют </a:t>
            </a:r>
            <a:r>
              <a:rPr lang="ru-RU" sz="2000" i="1" u="sng" cap="none" dirty="0">
                <a:solidFill>
                  <a:srgbClr val="C00000"/>
                </a:solidFill>
                <a:cs typeface="Times New Roman" pitchFamily="18" charset="0"/>
              </a:rPr>
              <a:t>информацию</a:t>
            </a:r>
            <a:r>
              <a:rPr lang="ru-RU" sz="2000" cap="none" dirty="0">
                <a:solidFill>
                  <a:srgbClr val="C00000"/>
                </a:solidFill>
                <a:cs typeface="Times New Roman" pitchFamily="18" charset="0"/>
              </a:rPr>
              <a:t> </a:t>
            </a:r>
            <a:r>
              <a:rPr lang="ru-RU" sz="2000" cap="none" dirty="0" smtClean="0">
                <a:solidFill>
                  <a:srgbClr val="C00000"/>
                </a:solidFill>
                <a:cs typeface="Times New Roman" pitchFamily="18" charset="0"/>
              </a:rPr>
              <a:t>      </a:t>
            </a:r>
            <a:r>
              <a:rPr lang="ru-RU" sz="2000" cap="none" dirty="0" smtClean="0">
                <a:solidFill>
                  <a:srgbClr val="329632"/>
                </a:solidFill>
                <a:cs typeface="Times New Roman" pitchFamily="18" charset="0"/>
              </a:rPr>
              <a:t>у </a:t>
            </a:r>
            <a:r>
              <a:rPr lang="ru-RU" sz="2000" cap="none" dirty="0">
                <a:solidFill>
                  <a:srgbClr val="329632"/>
                </a:solidFill>
                <a:cs typeface="Times New Roman" pitchFamily="18" charset="0"/>
              </a:rPr>
              <a:t>пациентов: </a:t>
            </a:r>
            <a:r>
              <a:rPr lang="ru-RU" sz="1200" cap="none" dirty="0" smtClean="0">
                <a:solidFill>
                  <a:srgbClr val="329632"/>
                </a:solidFill>
                <a:cs typeface="Times New Roman" pitchFamily="18" charset="0"/>
              </a:rPr>
              <a:t/>
            </a:r>
            <a:br>
              <a:rPr lang="ru-RU" sz="1200" cap="none" dirty="0" smtClean="0">
                <a:solidFill>
                  <a:srgbClr val="329632"/>
                </a:solidFill>
                <a:cs typeface="Times New Roman" pitchFamily="18" charset="0"/>
              </a:rPr>
            </a:br>
            <a:r>
              <a:rPr lang="ru-RU" sz="1200" cap="none" dirty="0" smtClean="0">
                <a:solidFill>
                  <a:srgbClr val="329632"/>
                </a:solidFill>
                <a:cs typeface="Times New Roman" pitchFamily="18" charset="0"/>
              </a:rPr>
              <a:t/>
            </a:r>
            <a:br>
              <a:rPr lang="ru-RU" sz="1200" cap="none" dirty="0" smtClean="0">
                <a:solidFill>
                  <a:srgbClr val="329632"/>
                </a:solidFill>
                <a:cs typeface="Times New Roman" pitchFamily="18" charset="0"/>
              </a:rPr>
            </a:br>
            <a:r>
              <a:rPr lang="ru-RU" sz="2000" cap="none" dirty="0" smtClean="0">
                <a:solidFill>
                  <a:srgbClr val="329632"/>
                </a:solidFill>
                <a:cs typeface="Times New Roman" pitchFamily="18" charset="0"/>
              </a:rPr>
              <a:t>- </a:t>
            </a:r>
            <a:r>
              <a:rPr lang="ru-RU" sz="2000" cap="none" dirty="0">
                <a:solidFill>
                  <a:srgbClr val="329632"/>
                </a:solidFill>
                <a:cs typeface="Times New Roman" pitchFamily="18" charset="0"/>
              </a:rPr>
              <a:t>о выполнении рекомендованного лечения,   </a:t>
            </a:r>
            <a:r>
              <a:rPr lang="ru-RU" sz="1200" cap="none" dirty="0">
                <a:solidFill>
                  <a:srgbClr val="329632"/>
                </a:solidFill>
                <a:cs typeface="Times New Roman" pitchFamily="18" charset="0"/>
              </a:rPr>
              <a:t/>
            </a:r>
            <a:br>
              <a:rPr lang="ru-RU" sz="1200" cap="none" dirty="0">
                <a:solidFill>
                  <a:srgbClr val="329632"/>
                </a:solidFill>
                <a:cs typeface="Times New Roman" pitchFamily="18" charset="0"/>
              </a:rPr>
            </a:br>
            <a:r>
              <a:rPr lang="ru-RU" sz="2000" cap="none" dirty="0" smtClean="0">
                <a:solidFill>
                  <a:srgbClr val="329632"/>
                </a:solidFill>
                <a:cs typeface="Times New Roman" pitchFamily="18" charset="0"/>
              </a:rPr>
              <a:t/>
            </a:r>
            <a:br>
              <a:rPr lang="ru-RU" sz="2000" cap="none" dirty="0" smtClean="0">
                <a:solidFill>
                  <a:srgbClr val="329632"/>
                </a:solidFill>
                <a:cs typeface="Times New Roman" pitchFamily="18" charset="0"/>
              </a:rPr>
            </a:br>
            <a:r>
              <a:rPr lang="ru-RU" sz="2000" cap="none" dirty="0" smtClean="0">
                <a:solidFill>
                  <a:srgbClr val="329632"/>
                </a:solidFill>
                <a:cs typeface="Times New Roman" pitchFamily="18" charset="0"/>
              </a:rPr>
              <a:t>- </a:t>
            </a:r>
            <a:r>
              <a:rPr lang="ru-RU" sz="2000" cap="none" dirty="0">
                <a:solidFill>
                  <a:srgbClr val="329632"/>
                </a:solidFill>
                <a:cs typeface="Times New Roman" pitchFamily="18" charset="0"/>
              </a:rPr>
              <a:t>о проведенном </a:t>
            </a:r>
            <a:r>
              <a:rPr lang="ru-RU" sz="2000" cap="none" dirty="0" err="1">
                <a:solidFill>
                  <a:srgbClr val="329632"/>
                </a:solidFill>
                <a:cs typeface="Times New Roman" pitchFamily="18" charset="0"/>
              </a:rPr>
              <a:t>дообследовании</a:t>
            </a:r>
            <a:r>
              <a:rPr lang="ru-RU" sz="2000" cap="none" dirty="0">
                <a:solidFill>
                  <a:srgbClr val="329632"/>
                </a:solidFill>
                <a:cs typeface="Times New Roman" pitchFamily="18" charset="0"/>
              </a:rPr>
              <a:t>,   </a:t>
            </a:r>
            <a:r>
              <a:rPr lang="ru-RU" sz="1200" cap="none" dirty="0" smtClean="0">
                <a:solidFill>
                  <a:srgbClr val="329632"/>
                </a:solidFill>
                <a:cs typeface="Times New Roman" pitchFamily="18" charset="0"/>
              </a:rPr>
              <a:t/>
            </a:r>
            <a:br>
              <a:rPr lang="ru-RU" sz="1200" cap="none" dirty="0" smtClean="0">
                <a:solidFill>
                  <a:srgbClr val="329632"/>
                </a:solidFill>
                <a:cs typeface="Times New Roman" pitchFamily="18" charset="0"/>
              </a:rPr>
            </a:br>
            <a:r>
              <a:rPr lang="ru-RU" sz="2000" cap="none" dirty="0">
                <a:solidFill>
                  <a:srgbClr val="329632"/>
                </a:solidFill>
                <a:cs typeface="Times New Roman" pitchFamily="18" charset="0"/>
              </a:rPr>
              <a:t/>
            </a:r>
            <a:br>
              <a:rPr lang="ru-RU" sz="2000" cap="none" dirty="0">
                <a:solidFill>
                  <a:srgbClr val="329632"/>
                </a:solidFill>
                <a:cs typeface="Times New Roman" pitchFamily="18" charset="0"/>
              </a:rPr>
            </a:br>
            <a:r>
              <a:rPr lang="ru-RU" sz="2000" cap="none" dirty="0">
                <a:solidFill>
                  <a:srgbClr val="329632"/>
                </a:solidFill>
                <a:cs typeface="Times New Roman" pitchFamily="18" charset="0"/>
              </a:rPr>
              <a:t>- об изменении образа жизни,  </a:t>
            </a:r>
            <a:r>
              <a:rPr lang="ru-RU" sz="1200" cap="none" dirty="0" smtClean="0">
                <a:solidFill>
                  <a:srgbClr val="329632"/>
                </a:solidFill>
                <a:cs typeface="Times New Roman" pitchFamily="18" charset="0"/>
              </a:rPr>
              <a:t/>
            </a:r>
            <a:br>
              <a:rPr lang="ru-RU" sz="1200" cap="none" dirty="0" smtClean="0">
                <a:solidFill>
                  <a:srgbClr val="329632"/>
                </a:solidFill>
                <a:cs typeface="Times New Roman" pitchFamily="18" charset="0"/>
              </a:rPr>
            </a:br>
            <a:r>
              <a:rPr lang="ru-RU" sz="2000" cap="none" dirty="0">
                <a:solidFill>
                  <a:srgbClr val="329632"/>
                </a:solidFill>
                <a:cs typeface="Times New Roman" pitchFamily="18" charset="0"/>
              </a:rPr>
              <a:t/>
            </a:r>
            <a:br>
              <a:rPr lang="ru-RU" sz="2000" cap="none" dirty="0">
                <a:solidFill>
                  <a:srgbClr val="329632"/>
                </a:solidFill>
                <a:cs typeface="Times New Roman" pitchFamily="18" charset="0"/>
              </a:rPr>
            </a:br>
            <a:r>
              <a:rPr lang="ru-RU" sz="2000" cap="none" dirty="0">
                <a:solidFill>
                  <a:srgbClr val="329632"/>
                </a:solidFill>
                <a:cs typeface="Times New Roman" pitchFamily="18" charset="0"/>
              </a:rPr>
              <a:t>- о субъективной оценке </a:t>
            </a:r>
            <a:r>
              <a:rPr lang="ru-RU" sz="2000" cap="none" dirty="0" smtClean="0">
                <a:solidFill>
                  <a:srgbClr val="329632"/>
                </a:solidFill>
                <a:cs typeface="Times New Roman" pitchFamily="18" charset="0"/>
              </a:rPr>
              <a:t>состояния здоровья                                                         </a:t>
            </a:r>
            <a:r>
              <a:rPr lang="ru-RU" sz="2000" cap="none" dirty="0">
                <a:solidFill>
                  <a:srgbClr val="329632"/>
                </a:solidFill>
                <a:cs typeface="Times New Roman" pitchFamily="18" charset="0"/>
              </a:rPr>
              <a:t>пациента,   </a:t>
            </a:r>
            <a:r>
              <a:rPr lang="ru-RU" sz="1200" cap="none" dirty="0" smtClean="0">
                <a:solidFill>
                  <a:srgbClr val="329632"/>
                </a:solidFill>
                <a:cs typeface="Times New Roman" pitchFamily="18" charset="0"/>
              </a:rPr>
              <a:t/>
            </a:r>
            <a:br>
              <a:rPr lang="ru-RU" sz="1200" cap="none" dirty="0" smtClean="0">
                <a:solidFill>
                  <a:srgbClr val="329632"/>
                </a:solidFill>
                <a:cs typeface="Times New Roman" pitchFamily="18" charset="0"/>
              </a:rPr>
            </a:br>
            <a:r>
              <a:rPr lang="ru-RU" sz="2000" cap="none" dirty="0">
                <a:solidFill>
                  <a:srgbClr val="329632"/>
                </a:solidFill>
                <a:cs typeface="Times New Roman" pitchFamily="18" charset="0"/>
              </a:rPr>
              <a:t/>
            </a:r>
            <a:br>
              <a:rPr lang="ru-RU" sz="2000" cap="none" dirty="0">
                <a:solidFill>
                  <a:srgbClr val="329632"/>
                </a:solidFill>
                <a:cs typeface="Times New Roman" pitchFamily="18" charset="0"/>
              </a:rPr>
            </a:br>
            <a:r>
              <a:rPr lang="ru-RU" sz="2000" cap="none" dirty="0">
                <a:solidFill>
                  <a:srgbClr val="329632"/>
                </a:solidFill>
                <a:cs typeface="Times New Roman" pitchFamily="18" charset="0"/>
              </a:rPr>
              <a:t>- приглашают на повторную </a:t>
            </a:r>
            <a:br>
              <a:rPr lang="ru-RU" sz="2000" cap="none" dirty="0">
                <a:solidFill>
                  <a:srgbClr val="329632"/>
                </a:solidFill>
                <a:cs typeface="Times New Roman" pitchFamily="18" charset="0"/>
              </a:rPr>
            </a:br>
            <a:r>
              <a:rPr lang="ru-RU" sz="2000" cap="none" dirty="0">
                <a:solidFill>
                  <a:srgbClr val="329632"/>
                </a:solidFill>
                <a:cs typeface="Times New Roman" pitchFamily="18" charset="0"/>
              </a:rPr>
              <a:t>консультацию</a:t>
            </a:r>
            <a:r>
              <a:rPr lang="ru-RU" sz="2000" cap="none" dirty="0" smtClean="0">
                <a:solidFill>
                  <a:srgbClr val="329632"/>
                </a:solidFill>
                <a:cs typeface="Times New Roman" pitchFamily="18" charset="0"/>
              </a:rPr>
              <a:t>.</a:t>
            </a:r>
            <a:r>
              <a:rPr lang="ru-RU" sz="2000" dirty="0" smtClean="0">
                <a:solidFill>
                  <a:srgbClr val="329632"/>
                </a:solidFill>
                <a:cs typeface="Times New Roman" pitchFamily="18" charset="0"/>
              </a:rPr>
              <a:t>    </a:t>
            </a:r>
            <a:endParaRPr lang="ru-RU" sz="2000" b="0" dirty="0">
              <a:solidFill>
                <a:srgbClr val="329632"/>
              </a:solidFill>
              <a:cs typeface="Times New Roman" pitchFamily="18" charset="0"/>
            </a:endParaRPr>
          </a:p>
        </p:txBody>
      </p:sp>
      <p:pic>
        <p:nvPicPr>
          <p:cNvPr id="25605" name="Picture 2">
            <a:extLst>
              <a:ext uri="{FF2B5EF4-FFF2-40B4-BE49-F238E27FC236}">
                <a16:creationId xmlns="" xmlns:a16="http://schemas.microsoft.com/office/drawing/2014/main" id="{8EDA952D-565D-4E9F-9C58-8F51F6A97F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7724" y="2211710"/>
            <a:ext cx="3539961" cy="2502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Группа 4">
            <a:extLst>
              <a:ext uri="{FF2B5EF4-FFF2-40B4-BE49-F238E27FC236}">
                <a16:creationId xmlns="" xmlns:a16="http://schemas.microsoft.com/office/drawing/2014/main" id="{64985ABA-0298-453F-ABE1-06355125F74A}"/>
              </a:ext>
            </a:extLst>
          </p:cNvPr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6" name="Рисунок 5" descr="D:\Документы\ОПСА\28. Саммит\2019 г\22.05.2019 г. V Междун. саммит медсестер\Логотип Саммита\Логотип_5_m.png">
              <a:extLst>
                <a:ext uri="{FF2B5EF4-FFF2-40B4-BE49-F238E27FC236}">
                  <a16:creationId xmlns="" xmlns:a16="http://schemas.microsoft.com/office/drawing/2014/main" id="{26A634C2-D5ED-47F6-AB34-7BB91BB8D9D3}"/>
                </a:ext>
              </a:extLst>
            </p:cNvPr>
            <p:cNvPicPr/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69942"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3" descr="C:\Users\Sveta\Desktop\МЗОО.png">
              <a:extLst>
                <a:ext uri="{FF2B5EF4-FFF2-40B4-BE49-F238E27FC236}">
                  <a16:creationId xmlns="" xmlns:a16="http://schemas.microsoft.com/office/drawing/2014/main" id="{9AB1C1FF-727C-466D-A83D-22FB58977CE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572"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4" descr="C:\Users\Sveta\Desktop\Без именhи-1.png">
              <a:extLst>
                <a:ext uri="{FF2B5EF4-FFF2-40B4-BE49-F238E27FC236}">
                  <a16:creationId xmlns="" xmlns:a16="http://schemas.microsoft.com/office/drawing/2014/main" id="{5227FC5C-B614-4325-A68F-DE99B91E10F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71" r="14618"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Рисунок 8" descr="D:\Документы\Эмблемы\ОПСА\эмблема.png">
              <a:extLst>
                <a:ext uri="{FF2B5EF4-FFF2-40B4-BE49-F238E27FC236}">
                  <a16:creationId xmlns="" xmlns:a16="http://schemas.microsoft.com/office/drawing/2014/main" id="{4A0903F9-8139-4181-B6FF-AD618B07275C}"/>
                </a:ext>
              </a:extLst>
            </p:cNvPr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75605510-35A6-4A85-98FE-537AE80E72E4}"/>
              </a:ext>
            </a:extLst>
          </p:cNvPr>
          <p:cNvSpPr/>
          <p:nvPr/>
        </p:nvSpPr>
        <p:spPr>
          <a:xfrm>
            <a:off x="2236389" y="83000"/>
            <a:ext cx="68042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D56509"/>
                </a:solidFill>
              </a:rPr>
              <a:t>III </a:t>
            </a:r>
            <a:r>
              <a:rPr lang="ru-RU" sz="3200" b="1" dirty="0">
                <a:solidFill>
                  <a:srgbClr val="D56509"/>
                </a:solidFill>
              </a:rPr>
              <a:t>ЭТАП РЕАЛИЗАЦИИ ПРОЕКТА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E6B60F0-6A01-4A8D-A2AC-FA6CBECA4F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1275160"/>
            <a:ext cx="6723460" cy="3726656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ru-RU" sz="2100" cap="none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                   </a:t>
            </a:r>
          </a:p>
        </p:txBody>
      </p:sp>
      <p:sp>
        <p:nvSpPr>
          <p:cNvPr id="26628" name="Текст 6">
            <a:extLst>
              <a:ext uri="{FF2B5EF4-FFF2-40B4-BE49-F238E27FC236}">
                <a16:creationId xmlns="" xmlns:a16="http://schemas.microsoft.com/office/drawing/2014/main" id="{AC5AEFF8-A8A6-42F8-96AC-ADEC8EA898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339752" y="-20538"/>
            <a:ext cx="6804248" cy="820481"/>
          </a:xfr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ru-RU" sz="2600" b="1" dirty="0">
                <a:solidFill>
                  <a:srgbClr val="D56509"/>
                </a:solidFill>
              </a:rPr>
              <a:t>КОЛИЧЕСТВО ПАЦИЕНТОВ ВЗЯТЫХ НА УЧЕТ </a:t>
            </a:r>
            <a:endParaRPr lang="ru-RU" altLang="ru-RU" sz="2600" b="1" dirty="0" smtClean="0">
              <a:solidFill>
                <a:srgbClr val="D56509"/>
              </a:solidFill>
            </a:endParaRPr>
          </a:p>
          <a:p>
            <a:pPr algn="ctr">
              <a:lnSpc>
                <a:spcPct val="80000"/>
              </a:lnSpc>
            </a:pPr>
            <a:r>
              <a:rPr lang="ru-RU" altLang="ru-RU" sz="2600" b="1" dirty="0" smtClean="0">
                <a:solidFill>
                  <a:srgbClr val="D56509"/>
                </a:solidFill>
              </a:rPr>
              <a:t>с </a:t>
            </a:r>
            <a:r>
              <a:rPr lang="ru-RU" altLang="ru-RU" sz="2600" b="1" dirty="0">
                <a:solidFill>
                  <a:srgbClr val="D56509"/>
                </a:solidFill>
              </a:rPr>
              <a:t>01.01.2017 </a:t>
            </a:r>
            <a:r>
              <a:rPr lang="ru-RU" altLang="ru-RU" sz="2600" b="1" dirty="0" smtClean="0">
                <a:solidFill>
                  <a:srgbClr val="D56509"/>
                </a:solidFill>
              </a:rPr>
              <a:t>г. по </a:t>
            </a:r>
            <a:r>
              <a:rPr lang="ru-RU" altLang="ru-RU" sz="2600" b="1" dirty="0">
                <a:solidFill>
                  <a:srgbClr val="D56509"/>
                </a:solidFill>
              </a:rPr>
              <a:t>30.09.2018</a:t>
            </a:r>
            <a:r>
              <a:rPr lang="en-US" altLang="ru-RU" sz="2600" b="1" dirty="0">
                <a:solidFill>
                  <a:srgbClr val="D56509"/>
                </a:solidFill>
              </a:rPr>
              <a:t> </a:t>
            </a:r>
            <a:r>
              <a:rPr lang="ru-RU" altLang="ru-RU" sz="2600" b="1" dirty="0">
                <a:solidFill>
                  <a:srgbClr val="D56509"/>
                </a:solidFill>
              </a:rPr>
              <a:t>г. </a:t>
            </a:r>
          </a:p>
        </p:txBody>
      </p:sp>
      <p:graphicFrame>
        <p:nvGraphicFramePr>
          <p:cNvPr id="26629" name="Диаграмма 2">
            <a:extLst>
              <a:ext uri="{FF2B5EF4-FFF2-40B4-BE49-F238E27FC236}">
                <a16:creationId xmlns="" xmlns:a16="http://schemas.microsoft.com/office/drawing/2014/main" id="{222CB948-1E63-4394-9FD3-D52FD5AD013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07582657"/>
              </p:ext>
            </p:extLst>
          </p:nvPr>
        </p:nvGraphicFramePr>
        <p:xfrm>
          <a:off x="755576" y="823663"/>
          <a:ext cx="8018288" cy="41963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r:id="rId4" imgW="9065538" imgH="5358848" progId="Excel.Chart.8">
                  <p:embed/>
                </p:oleObj>
              </mc:Choice>
              <mc:Fallback>
                <p:oleObj r:id="rId4" imgW="9065538" imgH="5358848" progId="Excel.Chart.8">
                  <p:embed/>
                  <p:pic>
                    <p:nvPicPr>
                      <p:cNvPr id="26629" name="Диаграмма 2">
                        <a:extLst>
                          <a:ext uri="{FF2B5EF4-FFF2-40B4-BE49-F238E27FC236}">
                            <a16:creationId xmlns="" xmlns:a16="http://schemas.microsoft.com/office/drawing/2014/main" id="{222CB948-1E63-4394-9FD3-D52FD5AD0132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576" y="823663"/>
                        <a:ext cx="8018288" cy="419635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Группа 4">
            <a:extLst>
              <a:ext uri="{FF2B5EF4-FFF2-40B4-BE49-F238E27FC236}">
                <a16:creationId xmlns="" xmlns:a16="http://schemas.microsoft.com/office/drawing/2014/main" id="{D32EB55A-7558-4132-B34B-E2FBFA8F3DEF}"/>
              </a:ext>
            </a:extLst>
          </p:cNvPr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6" name="Рисунок 5" descr="D:\Документы\ОПСА\28. Саммит\2019 г\22.05.2019 г. V Междун. саммит медсестер\Логотип Саммита\Логотип_5_m.png">
              <a:extLst>
                <a:ext uri="{FF2B5EF4-FFF2-40B4-BE49-F238E27FC236}">
                  <a16:creationId xmlns="" xmlns:a16="http://schemas.microsoft.com/office/drawing/2014/main" id="{E4041C94-68FF-408C-B366-0324F9055190}"/>
                </a:ext>
              </a:extLst>
            </p:cNvPr>
            <p:cNvPicPr/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69942"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3" descr="C:\Users\Sveta\Desktop\МЗОО.png">
              <a:extLst>
                <a:ext uri="{FF2B5EF4-FFF2-40B4-BE49-F238E27FC236}">
                  <a16:creationId xmlns="" xmlns:a16="http://schemas.microsoft.com/office/drawing/2014/main" id="{31008C4A-B3C1-42A1-87F7-9390A23F649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572"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4" descr="C:\Users\Sveta\Desktop\Без именhи-1.png">
              <a:extLst>
                <a:ext uri="{FF2B5EF4-FFF2-40B4-BE49-F238E27FC236}">
                  <a16:creationId xmlns="" xmlns:a16="http://schemas.microsoft.com/office/drawing/2014/main" id="{C3356409-4D9E-43B2-AA75-2E3647647ED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71" r="14618"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Рисунок 8" descr="D:\Документы\Эмблемы\ОПСА\эмблема.png">
              <a:extLst>
                <a:ext uri="{FF2B5EF4-FFF2-40B4-BE49-F238E27FC236}">
                  <a16:creationId xmlns="" xmlns:a16="http://schemas.microsoft.com/office/drawing/2014/main" id="{A405F259-DC48-413A-96CF-AA1BCBB3DA4C}"/>
                </a:ext>
              </a:extLst>
            </p:cNvPr>
            <p:cNvPicPr/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5CC9370-9A21-4AAD-8EE9-8CA8EE2898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1275160"/>
            <a:ext cx="6723460" cy="3726656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ru-RU" sz="2100" cap="none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                   </a:t>
            </a:r>
          </a:p>
        </p:txBody>
      </p:sp>
      <p:sp>
        <p:nvSpPr>
          <p:cNvPr id="27652" name="Текст 6">
            <a:extLst>
              <a:ext uri="{FF2B5EF4-FFF2-40B4-BE49-F238E27FC236}">
                <a16:creationId xmlns="" xmlns:a16="http://schemas.microsoft.com/office/drawing/2014/main" id="{79DB7053-302A-4595-A4A8-FAF9AD21E1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142216" y="215113"/>
            <a:ext cx="7110304" cy="412421"/>
          </a:xfrm>
        </p:spPr>
        <p:txBody>
          <a:bodyPr vert="horz" wrap="square" lIns="91440" tIns="45720" rIns="91440" bIns="45720" rtlCol="0" anchor="b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ru-RU" sz="2600" b="1" dirty="0">
                <a:solidFill>
                  <a:srgbClr val="D56509"/>
                </a:solidFill>
              </a:rPr>
              <a:t>ДИНАМИКА ПОСТАНОВКИ ПАЦИЕНТОВ НА УЧЕТ</a:t>
            </a:r>
          </a:p>
        </p:txBody>
      </p:sp>
      <p:graphicFrame>
        <p:nvGraphicFramePr>
          <p:cNvPr id="27653" name="Диаграмма 2">
            <a:extLst>
              <a:ext uri="{FF2B5EF4-FFF2-40B4-BE49-F238E27FC236}">
                <a16:creationId xmlns="" xmlns:a16="http://schemas.microsoft.com/office/drawing/2014/main" id="{1A181D0A-A0FE-4D79-BE87-1775DB27D35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15402768"/>
              </p:ext>
            </p:extLst>
          </p:nvPr>
        </p:nvGraphicFramePr>
        <p:xfrm>
          <a:off x="323528" y="1131590"/>
          <a:ext cx="8568952" cy="39362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r:id="rId4" imgW="9065538" imgH="5249111" progId="Excel.Chart.8">
                  <p:embed/>
                </p:oleObj>
              </mc:Choice>
              <mc:Fallback>
                <p:oleObj r:id="rId4" imgW="9065538" imgH="5249111" progId="Excel.Chart.8">
                  <p:embed/>
                  <p:pic>
                    <p:nvPicPr>
                      <p:cNvPr id="27653" name="Диаграмма 2">
                        <a:extLst>
                          <a:ext uri="{FF2B5EF4-FFF2-40B4-BE49-F238E27FC236}">
                            <a16:creationId xmlns="" xmlns:a16="http://schemas.microsoft.com/office/drawing/2014/main" id="{1A181D0A-A0FE-4D79-BE87-1775DB27D357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1131590"/>
                        <a:ext cx="8568952" cy="3936206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Овал 3">
            <a:extLst>
              <a:ext uri="{FF2B5EF4-FFF2-40B4-BE49-F238E27FC236}">
                <a16:creationId xmlns="" xmlns:a16="http://schemas.microsoft.com/office/drawing/2014/main" id="{1AEE897C-8526-4E92-8E6F-FE9654926045}"/>
              </a:ext>
            </a:extLst>
          </p:cNvPr>
          <p:cNvSpPr/>
          <p:nvPr/>
        </p:nvSpPr>
        <p:spPr>
          <a:xfrm>
            <a:off x="3168254" y="1301080"/>
            <a:ext cx="1025128" cy="3509963"/>
          </a:xfrm>
          <a:prstGeom prst="ellipse">
            <a:avLst/>
          </a:prstGeom>
          <a:noFill/>
          <a:ln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/>
          </a:p>
        </p:txBody>
      </p:sp>
      <p:grpSp>
        <p:nvGrpSpPr>
          <p:cNvPr id="6" name="Группа 5">
            <a:extLst>
              <a:ext uri="{FF2B5EF4-FFF2-40B4-BE49-F238E27FC236}">
                <a16:creationId xmlns="" xmlns:a16="http://schemas.microsoft.com/office/drawing/2014/main" id="{AC40C553-633E-436F-8AA9-EDB6D024F58A}"/>
              </a:ext>
            </a:extLst>
          </p:cNvPr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7" name="Рисунок 6" descr="D:\Документы\ОПСА\28. Саммит\2019 г\22.05.2019 г. V Междун. саммит медсестер\Логотип Саммита\Логотип_5_m.png">
              <a:extLst>
                <a:ext uri="{FF2B5EF4-FFF2-40B4-BE49-F238E27FC236}">
                  <a16:creationId xmlns="" xmlns:a16="http://schemas.microsoft.com/office/drawing/2014/main" id="{DA54C744-A7AD-4ED3-98AB-78D7E96074F8}"/>
                </a:ext>
              </a:extLst>
            </p:cNvPr>
            <p:cNvPicPr/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69942"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3" descr="C:\Users\Sveta\Desktop\МЗОО.png">
              <a:extLst>
                <a:ext uri="{FF2B5EF4-FFF2-40B4-BE49-F238E27FC236}">
                  <a16:creationId xmlns="" xmlns:a16="http://schemas.microsoft.com/office/drawing/2014/main" id="{193BCCDD-A4A3-49E8-9480-843C9E68E60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572"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4" descr="C:\Users\Sveta\Desktop\Без именhи-1.png">
              <a:extLst>
                <a:ext uri="{FF2B5EF4-FFF2-40B4-BE49-F238E27FC236}">
                  <a16:creationId xmlns="" xmlns:a16="http://schemas.microsoft.com/office/drawing/2014/main" id="{94EB8248-4DCE-430D-853D-3329A7E6CF8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71" r="14618"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Рисунок 9" descr="D:\Документы\Эмблемы\ОПСА\эмблема.png">
              <a:extLst>
                <a:ext uri="{FF2B5EF4-FFF2-40B4-BE49-F238E27FC236}">
                  <a16:creationId xmlns="" xmlns:a16="http://schemas.microsoft.com/office/drawing/2014/main" id="{A7291499-0C85-4EE4-B6BB-801C488781C1}"/>
                </a:ext>
              </a:extLst>
            </p:cNvPr>
            <p:cNvPicPr/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44D3863-FA47-4D72-87CD-9AE8E293F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1275160"/>
            <a:ext cx="6723460" cy="3726656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ru-RU" sz="2100" cap="none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                   </a:t>
            </a:r>
          </a:p>
        </p:txBody>
      </p:sp>
      <p:sp>
        <p:nvSpPr>
          <p:cNvPr id="28676" name="Текст 6">
            <a:extLst>
              <a:ext uri="{FF2B5EF4-FFF2-40B4-BE49-F238E27FC236}">
                <a16:creationId xmlns="" xmlns:a16="http://schemas.microsoft.com/office/drawing/2014/main" id="{ED062329-0836-4C26-8C17-D667A3FCCA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31696" y="195486"/>
            <a:ext cx="6980715" cy="412421"/>
          </a:xfrm>
        </p:spPr>
        <p:txBody>
          <a:bodyPr vert="horz" wrap="square" lIns="91440" tIns="45720" rIns="91440" bIns="45720" rtlCol="0" anchor="b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ru-RU" sz="2600" b="1" dirty="0">
                <a:solidFill>
                  <a:srgbClr val="D56509"/>
                </a:solidFill>
              </a:rPr>
              <a:t>РАСПРЕДЕЛЕНИЕ ПАЦИЕНТОВ ПО ВОЗРАСТУ</a:t>
            </a:r>
          </a:p>
        </p:txBody>
      </p:sp>
      <p:graphicFrame>
        <p:nvGraphicFramePr>
          <p:cNvPr id="28677" name="Диаграмма 3">
            <a:extLst>
              <a:ext uri="{FF2B5EF4-FFF2-40B4-BE49-F238E27FC236}">
                <a16:creationId xmlns="" xmlns:a16="http://schemas.microsoft.com/office/drawing/2014/main" id="{AA343B00-F9D8-47F3-9F1C-D5B59FC1D64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26588249"/>
              </p:ext>
            </p:extLst>
          </p:nvPr>
        </p:nvGraphicFramePr>
        <p:xfrm>
          <a:off x="467544" y="1309143"/>
          <a:ext cx="8208911" cy="36945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r:id="rId4" imgW="8888738" imgH="4925995" progId="Excel.Chart.8">
                  <p:embed/>
                </p:oleObj>
              </mc:Choice>
              <mc:Fallback>
                <p:oleObj r:id="rId4" imgW="8888738" imgH="4925995" progId="Excel.Chart.8">
                  <p:embed/>
                  <p:pic>
                    <p:nvPicPr>
                      <p:cNvPr id="28677" name="Диаграмма 3">
                        <a:extLst>
                          <a:ext uri="{FF2B5EF4-FFF2-40B4-BE49-F238E27FC236}">
                            <a16:creationId xmlns="" xmlns:a16="http://schemas.microsoft.com/office/drawing/2014/main" id="{AA343B00-F9D8-47F3-9F1C-D5B59FC1D644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1309143"/>
                        <a:ext cx="8208911" cy="369451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Группа 4">
            <a:extLst>
              <a:ext uri="{FF2B5EF4-FFF2-40B4-BE49-F238E27FC236}">
                <a16:creationId xmlns="" xmlns:a16="http://schemas.microsoft.com/office/drawing/2014/main" id="{781A77AF-F5F8-4E7A-84B3-D4BD14450505}"/>
              </a:ext>
            </a:extLst>
          </p:cNvPr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6" name="Рисунок 5" descr="D:\Документы\ОПСА\28. Саммит\2019 г\22.05.2019 г. V Междун. саммит медсестер\Логотип Саммита\Логотип_5_m.png">
              <a:extLst>
                <a:ext uri="{FF2B5EF4-FFF2-40B4-BE49-F238E27FC236}">
                  <a16:creationId xmlns="" xmlns:a16="http://schemas.microsoft.com/office/drawing/2014/main" id="{143B9A45-78F3-4522-B87A-0B7547D3AEF1}"/>
                </a:ext>
              </a:extLst>
            </p:cNvPr>
            <p:cNvPicPr/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69942"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3" descr="C:\Users\Sveta\Desktop\МЗОО.png">
              <a:extLst>
                <a:ext uri="{FF2B5EF4-FFF2-40B4-BE49-F238E27FC236}">
                  <a16:creationId xmlns="" xmlns:a16="http://schemas.microsoft.com/office/drawing/2014/main" id="{AB88D9E5-1BCA-4B5E-B31F-C460A70F42C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572"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4" descr="C:\Users\Sveta\Desktop\Без именhи-1.png">
              <a:extLst>
                <a:ext uri="{FF2B5EF4-FFF2-40B4-BE49-F238E27FC236}">
                  <a16:creationId xmlns="" xmlns:a16="http://schemas.microsoft.com/office/drawing/2014/main" id="{F83BB1B3-B470-489E-8827-D4541BD1932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71" r="14618"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Рисунок 8" descr="D:\Документы\Эмблемы\ОПСА\эмблема.png">
              <a:extLst>
                <a:ext uri="{FF2B5EF4-FFF2-40B4-BE49-F238E27FC236}">
                  <a16:creationId xmlns="" xmlns:a16="http://schemas.microsoft.com/office/drawing/2014/main" id="{CCF95D2D-72F1-40D4-AC82-21332EBA2374}"/>
                </a:ext>
              </a:extLst>
            </p:cNvPr>
            <p:cNvPicPr/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154C05C-5ACE-4DBC-B143-931871BE6E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1275160"/>
            <a:ext cx="6723460" cy="3726656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ru-RU" sz="2100" cap="none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                   </a:t>
            </a:r>
          </a:p>
        </p:txBody>
      </p:sp>
      <p:sp>
        <p:nvSpPr>
          <p:cNvPr id="29700" name="Текст 6">
            <a:extLst>
              <a:ext uri="{FF2B5EF4-FFF2-40B4-BE49-F238E27FC236}">
                <a16:creationId xmlns="" xmlns:a16="http://schemas.microsoft.com/office/drawing/2014/main" id="{38A14866-E513-4995-A69E-410971450D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68208" y="18391"/>
            <a:ext cx="6912304" cy="740459"/>
          </a:xfrm>
        </p:spPr>
        <p:txBody>
          <a:bodyPr vert="horz" wrap="square" lIns="91440" tIns="45720" rIns="91440" bIns="45720" rtlCol="0" anchor="b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ru-RU" sz="2600" b="1" dirty="0" smtClean="0">
                <a:solidFill>
                  <a:srgbClr val="D56509"/>
                </a:solidFill>
              </a:rPr>
              <a:t>КОЛИЧЕСТВО ПАЦИЕНТОВ, ПРОШЕДШИХ «ДЕНСИТОМЕТРИЮ» И </a:t>
            </a:r>
            <a:r>
              <a:rPr lang="en-US" altLang="ru-RU" sz="2600" b="1" dirty="0" smtClean="0">
                <a:solidFill>
                  <a:srgbClr val="D56509"/>
                </a:solidFill>
              </a:rPr>
              <a:t>FRAX</a:t>
            </a:r>
            <a:r>
              <a:rPr lang="ru-RU" altLang="ru-RU" sz="2600" b="1" dirty="0" smtClean="0">
                <a:solidFill>
                  <a:srgbClr val="D56509"/>
                </a:solidFill>
              </a:rPr>
              <a:t>-АНКЕТИРОВАНИЕ</a:t>
            </a:r>
            <a:endParaRPr lang="ru-RU" altLang="ru-RU" sz="2600" b="1" dirty="0">
              <a:solidFill>
                <a:srgbClr val="D56509"/>
              </a:solidFill>
            </a:endParaRPr>
          </a:p>
        </p:txBody>
      </p:sp>
      <p:graphicFrame>
        <p:nvGraphicFramePr>
          <p:cNvPr id="29701" name="Диаграмма 2">
            <a:extLst>
              <a:ext uri="{FF2B5EF4-FFF2-40B4-BE49-F238E27FC236}">
                <a16:creationId xmlns="" xmlns:a16="http://schemas.microsoft.com/office/drawing/2014/main" id="{931630D1-63B3-443F-A042-489AD2FB44E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70555258"/>
              </p:ext>
            </p:extLst>
          </p:nvPr>
        </p:nvGraphicFramePr>
        <p:xfrm>
          <a:off x="370136" y="1347614"/>
          <a:ext cx="8378327" cy="3586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" r:id="rId4" imgW="9065538" imgH="4785775" progId="Excel.Chart.8">
                  <p:embed/>
                </p:oleObj>
              </mc:Choice>
              <mc:Fallback>
                <p:oleObj r:id="rId4" imgW="9065538" imgH="4785775" progId="Excel.Chart.8">
                  <p:embed/>
                  <p:pic>
                    <p:nvPicPr>
                      <p:cNvPr id="29701" name="Диаграмма 2">
                        <a:extLst>
                          <a:ext uri="{FF2B5EF4-FFF2-40B4-BE49-F238E27FC236}">
                            <a16:creationId xmlns="" xmlns:a16="http://schemas.microsoft.com/office/drawing/2014/main" id="{931630D1-63B3-443F-A042-489AD2FB44EC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136" y="1347614"/>
                        <a:ext cx="8378327" cy="3586163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Овал 2">
            <a:extLst>
              <a:ext uri="{FF2B5EF4-FFF2-40B4-BE49-F238E27FC236}">
                <a16:creationId xmlns="" xmlns:a16="http://schemas.microsoft.com/office/drawing/2014/main" id="{AFB4A1FF-0DF2-4512-802B-9E1E5B13D1F6}"/>
              </a:ext>
            </a:extLst>
          </p:cNvPr>
          <p:cNvSpPr/>
          <p:nvPr/>
        </p:nvSpPr>
        <p:spPr>
          <a:xfrm>
            <a:off x="3006329" y="3381375"/>
            <a:ext cx="647700" cy="1296591"/>
          </a:xfrm>
          <a:prstGeom prst="ellipse">
            <a:avLst/>
          </a:prstGeom>
          <a:noFill/>
          <a:ln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/>
          </a:p>
        </p:txBody>
      </p:sp>
      <p:sp>
        <p:nvSpPr>
          <p:cNvPr id="4" name="Овал 3">
            <a:extLst>
              <a:ext uri="{FF2B5EF4-FFF2-40B4-BE49-F238E27FC236}">
                <a16:creationId xmlns="" xmlns:a16="http://schemas.microsoft.com/office/drawing/2014/main" id="{F6417AC3-DB75-4C79-9CED-262C5C9DDB50}"/>
              </a:ext>
            </a:extLst>
          </p:cNvPr>
          <p:cNvSpPr/>
          <p:nvPr/>
        </p:nvSpPr>
        <p:spPr>
          <a:xfrm>
            <a:off x="4248150" y="1437085"/>
            <a:ext cx="971550" cy="3240881"/>
          </a:xfrm>
          <a:prstGeom prst="ellipse">
            <a:avLst/>
          </a:prstGeom>
          <a:noFill/>
          <a:ln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/>
          </a:p>
        </p:txBody>
      </p:sp>
      <p:grpSp>
        <p:nvGrpSpPr>
          <p:cNvPr id="7" name="Группа 6">
            <a:extLst>
              <a:ext uri="{FF2B5EF4-FFF2-40B4-BE49-F238E27FC236}">
                <a16:creationId xmlns="" xmlns:a16="http://schemas.microsoft.com/office/drawing/2014/main" id="{95651A5D-B8CE-41B8-A81F-B2E691DAEED3}"/>
              </a:ext>
            </a:extLst>
          </p:cNvPr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8" name="Рисунок 7" descr="D:\Документы\ОПСА\28. Саммит\2019 г\22.05.2019 г. V Междун. саммит медсестер\Логотип Саммита\Логотип_5_m.png">
              <a:extLst>
                <a:ext uri="{FF2B5EF4-FFF2-40B4-BE49-F238E27FC236}">
                  <a16:creationId xmlns="" xmlns:a16="http://schemas.microsoft.com/office/drawing/2014/main" id="{F5D6BE66-0630-4114-8794-EA7AC71AE5EC}"/>
                </a:ext>
              </a:extLst>
            </p:cNvPr>
            <p:cNvPicPr/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69942"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3" descr="C:\Users\Sveta\Desktop\МЗОО.png">
              <a:extLst>
                <a:ext uri="{FF2B5EF4-FFF2-40B4-BE49-F238E27FC236}">
                  <a16:creationId xmlns="" xmlns:a16="http://schemas.microsoft.com/office/drawing/2014/main" id="{3E29CB96-0A25-4F7C-AD09-79A9CBF4356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572"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4" descr="C:\Users\Sveta\Desktop\Без именhи-1.png">
              <a:extLst>
                <a:ext uri="{FF2B5EF4-FFF2-40B4-BE49-F238E27FC236}">
                  <a16:creationId xmlns="" xmlns:a16="http://schemas.microsoft.com/office/drawing/2014/main" id="{C5359052-9863-4B4F-86B5-3142FB1AC62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71" r="14618"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Рисунок 10" descr="D:\Документы\Эмблемы\ОПСА\эмблема.png">
              <a:extLst>
                <a:ext uri="{FF2B5EF4-FFF2-40B4-BE49-F238E27FC236}">
                  <a16:creationId xmlns="" xmlns:a16="http://schemas.microsoft.com/office/drawing/2014/main" id="{D6E4E3A0-4A77-4EE6-AFCD-5DF17E90571B}"/>
                </a:ext>
              </a:extLst>
            </p:cNvPr>
            <p:cNvPicPr/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Заголовок 1">
            <a:extLst>
              <a:ext uri="{FF2B5EF4-FFF2-40B4-BE49-F238E27FC236}">
                <a16:creationId xmlns="" xmlns:a16="http://schemas.microsoft.com/office/drawing/2014/main" id="{C006FCEC-E5D8-41FB-B57F-A3D411791A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0908" y="771550"/>
            <a:ext cx="6723460" cy="576064"/>
          </a:xfrm>
        </p:spPr>
        <p:txBody>
          <a:bodyPr>
            <a:noAutofit/>
          </a:bodyPr>
          <a:lstStyle/>
          <a:p>
            <a:pPr algn="ctr"/>
            <a:r>
              <a:rPr lang="ru-RU" altLang="ru-RU" sz="3600" cap="none" dirty="0">
                <a:solidFill>
                  <a:srgbClr val="329632"/>
                </a:solidFill>
              </a:rPr>
              <a:t> </a:t>
            </a:r>
            <a:r>
              <a:rPr lang="ru-RU" altLang="ru-RU" sz="3600" u="sng" cap="none" dirty="0" smtClean="0">
                <a:solidFill>
                  <a:srgbClr val="329632"/>
                </a:solidFill>
              </a:rPr>
              <a:t>Женщин </a:t>
            </a:r>
            <a:r>
              <a:rPr lang="ru-RU" altLang="ru-RU" sz="3600" u="sng" cap="none" dirty="0">
                <a:solidFill>
                  <a:srgbClr val="329632"/>
                </a:solidFill>
              </a:rPr>
              <a:t>- 713 человек.</a:t>
            </a:r>
          </a:p>
        </p:txBody>
      </p:sp>
      <p:sp>
        <p:nvSpPr>
          <p:cNvPr id="30724" name="Текст 6">
            <a:extLst>
              <a:ext uri="{FF2B5EF4-FFF2-40B4-BE49-F238E27FC236}">
                <a16:creationId xmlns="" xmlns:a16="http://schemas.microsoft.com/office/drawing/2014/main" id="{737EBB1C-C809-46CE-B611-7139CBC879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31696" y="31091"/>
            <a:ext cx="6912304" cy="740459"/>
          </a:xfrm>
        </p:spPr>
        <p:txBody>
          <a:bodyPr vert="horz" wrap="square" lIns="91440" tIns="45720" rIns="91440" bIns="45720" rtlCol="0" anchor="b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ru-RU" sz="2600" b="1" dirty="0" smtClean="0">
                <a:solidFill>
                  <a:srgbClr val="D56509"/>
                </a:solidFill>
              </a:rPr>
              <a:t>ВЕДУЩИЕ ФАКТОРЫ, ОПРЕДЕЛЯЮЩИЕ РИСК ПЕРЕЛОМОВ У ЖЕНЩИН</a:t>
            </a:r>
            <a:endParaRPr lang="ru-RU" altLang="ru-RU" sz="2600" b="1" dirty="0">
              <a:solidFill>
                <a:srgbClr val="D56509"/>
              </a:solidFill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="" xmlns:a16="http://schemas.microsoft.com/office/drawing/2014/main" id="{7A60AEDC-2C6D-4C98-A592-68A8D295A9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2321434"/>
              </p:ext>
            </p:extLst>
          </p:nvPr>
        </p:nvGraphicFramePr>
        <p:xfrm>
          <a:off x="179509" y="1794668"/>
          <a:ext cx="8784979" cy="30813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499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549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5499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5499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5499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25499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254997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669246">
                <a:tc gridSpan="7">
                  <a:txBody>
                    <a:bodyPr/>
                    <a:lstStyle/>
                    <a:p>
                      <a:pPr algn="ctr"/>
                      <a:r>
                        <a:rPr lang="ru-RU" sz="3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cs typeface="Times New Roman" panose="02020603050405020304" pitchFamily="18" charset="0"/>
                        </a:rPr>
                        <a:t>Наименование факторов риска </a:t>
                      </a:r>
                    </a:p>
                  </a:txBody>
                  <a:tcPr marL="68581" marR="68581" marT="34292" marB="342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639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2C0294"/>
                          </a:solidFill>
                          <a:effectLst/>
                          <a:latin typeface="+mj-lt"/>
                        </a:rPr>
                        <a:t>Предшествующий перелом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2C0294"/>
                          </a:solidFill>
                          <a:effectLst/>
                          <a:latin typeface="+mj-lt"/>
                        </a:rPr>
                        <a:t>Перелом бедра у родителей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2C0294"/>
                          </a:solidFill>
                          <a:effectLst/>
                          <a:latin typeface="+mj-lt"/>
                        </a:rPr>
                        <a:t>Курение в настоящее время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err="1" smtClean="0">
                          <a:solidFill>
                            <a:srgbClr val="2C0294"/>
                          </a:solidFill>
                          <a:effectLst/>
                          <a:latin typeface="+mj-lt"/>
                        </a:rPr>
                        <a:t>Глюкокорти-коиды</a:t>
                      </a:r>
                      <a:endParaRPr lang="ru-RU" sz="1600" b="1" i="0" u="none" strike="noStrike" dirty="0">
                        <a:solidFill>
                          <a:srgbClr val="2C0294"/>
                        </a:solidFill>
                        <a:effectLst/>
                        <a:latin typeface="+mj-lt"/>
                      </a:endParaRP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2C0294"/>
                          </a:solidFill>
                          <a:effectLst/>
                          <a:latin typeface="+mj-lt"/>
                        </a:rPr>
                        <a:t>Ревматоидный артрит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2C0294"/>
                          </a:solidFill>
                          <a:effectLst/>
                          <a:latin typeface="+mj-lt"/>
                        </a:rPr>
                        <a:t>Вторичный остеопороз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2C0294"/>
                          </a:solidFill>
                          <a:effectLst/>
                          <a:latin typeface="+mj-lt"/>
                        </a:rPr>
                        <a:t>Алкоголь от 3 единиц и более в день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4811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432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000099"/>
                          </a:solidFill>
                          <a:effectLst/>
                          <a:latin typeface="+mj-lt"/>
                        </a:rPr>
                        <a:t>139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000099"/>
                          </a:solidFill>
                          <a:effectLst/>
                          <a:latin typeface="+mj-lt"/>
                        </a:rPr>
                        <a:t>41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000099"/>
                          </a:solidFill>
                          <a:effectLst/>
                          <a:latin typeface="+mj-lt"/>
                        </a:rPr>
                        <a:t>100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000099"/>
                          </a:solidFill>
                          <a:effectLst/>
                          <a:latin typeface="+mj-lt"/>
                        </a:rPr>
                        <a:t>48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000099"/>
                          </a:solidFill>
                          <a:effectLst/>
                          <a:latin typeface="+mj-lt"/>
                        </a:rPr>
                        <a:t>180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00B050"/>
                          </a:solidFill>
                          <a:effectLst/>
                          <a:latin typeface="+mj-lt"/>
                        </a:rPr>
                        <a:t>2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5" name="Группа 4">
            <a:extLst>
              <a:ext uri="{FF2B5EF4-FFF2-40B4-BE49-F238E27FC236}">
                <a16:creationId xmlns="" xmlns:a16="http://schemas.microsoft.com/office/drawing/2014/main" id="{24B41D19-5AC5-4102-A142-ED36DB6E7AED}"/>
              </a:ext>
            </a:extLst>
          </p:cNvPr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7" name="Рисунок 6" descr="D:\Документы\ОПСА\28. Саммит\2019 г\22.05.2019 г. V Междун. саммит медсестер\Логотип Саммита\Логотип_5_m.png">
              <a:extLst>
                <a:ext uri="{FF2B5EF4-FFF2-40B4-BE49-F238E27FC236}">
                  <a16:creationId xmlns="" xmlns:a16="http://schemas.microsoft.com/office/drawing/2014/main" id="{C84ED58D-3D6F-4D39-853A-DB5A73D71D4B}"/>
                </a:ext>
              </a:extLst>
            </p:cNvPr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69942"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3" descr="C:\Users\Sveta\Desktop\МЗОО.png">
              <a:extLst>
                <a:ext uri="{FF2B5EF4-FFF2-40B4-BE49-F238E27FC236}">
                  <a16:creationId xmlns="" xmlns:a16="http://schemas.microsoft.com/office/drawing/2014/main" id="{FBC05A58-7015-404F-A2E2-85F7E4FD924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572"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4" descr="C:\Users\Sveta\Desktop\Без именhи-1.png">
              <a:extLst>
                <a:ext uri="{FF2B5EF4-FFF2-40B4-BE49-F238E27FC236}">
                  <a16:creationId xmlns="" xmlns:a16="http://schemas.microsoft.com/office/drawing/2014/main" id="{8F36C389-93F0-4ED1-94F5-FB884C49041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71" r="14618"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Рисунок 9" descr="D:\Документы\Эмблемы\ОПСА\эмблема.png">
              <a:extLst>
                <a:ext uri="{FF2B5EF4-FFF2-40B4-BE49-F238E27FC236}">
                  <a16:creationId xmlns="" xmlns:a16="http://schemas.microsoft.com/office/drawing/2014/main" id="{49D24C4E-3589-4BD6-8D8D-D1B9ED58E74A}"/>
                </a:ext>
              </a:extLst>
            </p:cNvPr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Заголовок 1">
            <a:extLst>
              <a:ext uri="{FF2B5EF4-FFF2-40B4-BE49-F238E27FC236}">
                <a16:creationId xmlns="" xmlns:a16="http://schemas.microsoft.com/office/drawing/2014/main" id="{70DAA1C0-DFB0-4029-A72E-2BA8772EEE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1640" y="915566"/>
            <a:ext cx="6723460" cy="648072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ctr"/>
            <a:r>
              <a:rPr lang="ru-RU" altLang="ru-RU" sz="3200" u="sng" cap="none" dirty="0">
                <a:solidFill>
                  <a:srgbClr val="329632"/>
                </a:solidFill>
              </a:rPr>
              <a:t> </a:t>
            </a:r>
            <a:r>
              <a:rPr lang="ru-RU" altLang="ru-RU" sz="3200" u="sng" cap="none" dirty="0">
                <a:solidFill>
                  <a:srgbClr val="329632"/>
                </a:solidFill>
              </a:rPr>
              <a:t>Мужчин </a:t>
            </a:r>
            <a:r>
              <a:rPr lang="ru-RU" altLang="ru-RU" sz="3200" u="sng" cap="none" dirty="0">
                <a:solidFill>
                  <a:srgbClr val="329632"/>
                </a:solidFill>
              </a:rPr>
              <a:t>- 98 </a:t>
            </a:r>
            <a:r>
              <a:rPr lang="ru-RU" altLang="ru-RU" sz="3200" u="sng" cap="none" dirty="0" smtClean="0">
                <a:solidFill>
                  <a:srgbClr val="329632"/>
                </a:solidFill>
              </a:rPr>
              <a:t>человек.</a:t>
            </a:r>
            <a:endParaRPr lang="ru-RU" altLang="ru-RU" sz="3200" u="sng" cap="none" dirty="0">
              <a:solidFill>
                <a:srgbClr val="329632"/>
              </a:solidFill>
            </a:endParaRPr>
          </a:p>
        </p:txBody>
      </p:sp>
      <p:sp>
        <p:nvSpPr>
          <p:cNvPr id="31748" name="Текст 6">
            <a:extLst>
              <a:ext uri="{FF2B5EF4-FFF2-40B4-BE49-F238E27FC236}">
                <a16:creationId xmlns="" xmlns:a16="http://schemas.microsoft.com/office/drawing/2014/main" id="{DC898985-EE64-4EDD-BC4A-72CF0AFB26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31696" y="31091"/>
            <a:ext cx="6886656" cy="740459"/>
          </a:xfrm>
        </p:spPr>
        <p:txBody>
          <a:bodyPr vert="horz" wrap="square" lIns="91440" tIns="45720" rIns="91440" bIns="45720" rtlCol="0" anchor="b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ru-RU" sz="2600" b="1" dirty="0" smtClean="0">
                <a:solidFill>
                  <a:srgbClr val="D56509"/>
                </a:solidFill>
              </a:rPr>
              <a:t>ВЕДУЩИЕ ФАКТОРЫ, ОПРЕДЕЛЯЮЩИЕ РИСК ПЕРЕЛОМОВ У МУЖЧИН</a:t>
            </a:r>
            <a:endParaRPr lang="ru-RU" altLang="ru-RU" sz="2600" b="1" dirty="0">
              <a:solidFill>
                <a:srgbClr val="D56509"/>
              </a:solidFill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="" xmlns:a16="http://schemas.microsoft.com/office/drawing/2014/main" id="{B663E590-6033-486B-9BD7-0E5524B0D8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8610319"/>
              </p:ext>
            </p:extLst>
          </p:nvPr>
        </p:nvGraphicFramePr>
        <p:xfrm>
          <a:off x="154115" y="1707654"/>
          <a:ext cx="8882384" cy="30813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89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689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6891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6891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6891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268912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268912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669246">
                <a:tc gridSpan="7">
                  <a:txBody>
                    <a:bodyPr/>
                    <a:lstStyle/>
                    <a:p>
                      <a:pPr algn="ctr"/>
                      <a:r>
                        <a:rPr lang="ru-RU" sz="3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cs typeface="Times New Roman" panose="02020603050405020304" pitchFamily="18" charset="0"/>
                        </a:rPr>
                        <a:t>Наименование факторов риска </a:t>
                      </a:r>
                    </a:p>
                  </a:txBody>
                  <a:tcPr marL="68578" marR="68578" marT="34292" marB="342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639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2C0294"/>
                          </a:solidFill>
                          <a:effectLst/>
                          <a:latin typeface="+mj-lt"/>
                        </a:rPr>
                        <a:t>Предшествующий перелом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2C0294"/>
                          </a:solidFill>
                          <a:effectLst/>
                          <a:latin typeface="+mj-lt"/>
                        </a:rPr>
                        <a:t>Перелом бедра у родителей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2C0294"/>
                          </a:solidFill>
                          <a:effectLst/>
                          <a:latin typeface="+mj-lt"/>
                        </a:rPr>
                        <a:t>Курение в настоящее время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err="1" smtClean="0">
                          <a:solidFill>
                            <a:srgbClr val="2C0294"/>
                          </a:solidFill>
                          <a:effectLst/>
                          <a:latin typeface="+mj-lt"/>
                        </a:rPr>
                        <a:t>Глюкокорти-коиды</a:t>
                      </a:r>
                      <a:endParaRPr lang="ru-RU" sz="1600" b="1" i="0" u="none" strike="noStrike" dirty="0">
                        <a:solidFill>
                          <a:srgbClr val="2C0294"/>
                        </a:solidFill>
                        <a:effectLst/>
                        <a:latin typeface="+mj-lt"/>
                      </a:endParaRP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2C0294"/>
                          </a:solidFill>
                          <a:effectLst/>
                          <a:latin typeface="+mj-lt"/>
                        </a:rPr>
                        <a:t>Ревматоидный артрит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2C0294"/>
                          </a:solidFill>
                          <a:effectLst/>
                          <a:latin typeface="+mj-lt"/>
                        </a:rPr>
                        <a:t>Вторичный остеопороз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2C0294"/>
                          </a:solidFill>
                          <a:effectLst/>
                          <a:latin typeface="+mj-lt"/>
                        </a:rPr>
                        <a:t>Алкоголь от 3 единиц и более в день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4811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61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2C0294"/>
                          </a:solidFill>
                          <a:effectLst/>
                          <a:latin typeface="+mj-lt"/>
                        </a:rPr>
                        <a:t>20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2C0294"/>
                          </a:solidFill>
                          <a:effectLst/>
                          <a:latin typeface="+mj-lt"/>
                        </a:rPr>
                        <a:t>37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000099"/>
                          </a:solidFill>
                          <a:effectLst/>
                          <a:latin typeface="+mj-lt"/>
                        </a:rPr>
                        <a:t>7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00B050"/>
                          </a:solidFill>
                          <a:effectLst/>
                          <a:latin typeface="+mj-lt"/>
                        </a:rPr>
                        <a:t>2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000099"/>
                          </a:solidFill>
                          <a:effectLst/>
                          <a:latin typeface="+mj-lt"/>
                        </a:rPr>
                        <a:t>11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000099"/>
                          </a:solidFill>
                          <a:effectLst/>
                          <a:latin typeface="+mj-lt"/>
                        </a:rPr>
                        <a:t>7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5" name="Группа 4">
            <a:extLst>
              <a:ext uri="{FF2B5EF4-FFF2-40B4-BE49-F238E27FC236}">
                <a16:creationId xmlns="" xmlns:a16="http://schemas.microsoft.com/office/drawing/2014/main" id="{8701E449-2EB2-436F-8FF8-D7F56150215B}"/>
              </a:ext>
            </a:extLst>
          </p:cNvPr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7" name="Рисунок 6" descr="D:\Документы\ОПСА\28. Саммит\2019 г\22.05.2019 г. V Междун. саммит медсестер\Логотип Саммита\Логотип_5_m.png">
              <a:extLst>
                <a:ext uri="{FF2B5EF4-FFF2-40B4-BE49-F238E27FC236}">
                  <a16:creationId xmlns="" xmlns:a16="http://schemas.microsoft.com/office/drawing/2014/main" id="{0271E4EB-7D86-45E1-B4F6-D3BAE397ACA9}"/>
                </a:ext>
              </a:extLst>
            </p:cNvPr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69942"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3" descr="C:\Users\Sveta\Desktop\МЗОО.png">
              <a:extLst>
                <a:ext uri="{FF2B5EF4-FFF2-40B4-BE49-F238E27FC236}">
                  <a16:creationId xmlns="" xmlns:a16="http://schemas.microsoft.com/office/drawing/2014/main" id="{52401155-5D53-4A13-9C4A-B250918AA93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572"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4" descr="C:\Users\Sveta\Desktop\Без именhи-1.png">
              <a:extLst>
                <a:ext uri="{FF2B5EF4-FFF2-40B4-BE49-F238E27FC236}">
                  <a16:creationId xmlns="" xmlns:a16="http://schemas.microsoft.com/office/drawing/2014/main" id="{17A6F50F-9A7D-4CDB-845C-F7FBBE9A77F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71" r="14618"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Рисунок 9" descr="D:\Документы\Эмблемы\ОПСА\эмблема.png">
              <a:extLst>
                <a:ext uri="{FF2B5EF4-FFF2-40B4-BE49-F238E27FC236}">
                  <a16:creationId xmlns="" xmlns:a16="http://schemas.microsoft.com/office/drawing/2014/main" id="{9941FF5F-25F0-4E69-9CB4-147AE4E59861}"/>
                </a:ext>
              </a:extLst>
            </p:cNvPr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8681042-6C38-46E4-B52F-E56FA8A05E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1275160"/>
            <a:ext cx="6723460" cy="3726656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ru-RU" sz="2100" cap="none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                   </a:t>
            </a:r>
          </a:p>
        </p:txBody>
      </p:sp>
      <p:sp>
        <p:nvSpPr>
          <p:cNvPr id="32772" name="Текст 6">
            <a:extLst>
              <a:ext uri="{FF2B5EF4-FFF2-40B4-BE49-F238E27FC236}">
                <a16:creationId xmlns="" xmlns:a16="http://schemas.microsoft.com/office/drawing/2014/main" id="{1F180CA0-0772-4F5D-9AA7-00E08520E6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339752" y="13004"/>
            <a:ext cx="6623720" cy="740459"/>
          </a:xfrm>
        </p:spPr>
        <p:txBody>
          <a:bodyPr vert="horz" wrap="square" lIns="91440" tIns="45720" rIns="91440" bIns="45720" rtlCol="0" anchor="b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ru-RU" sz="2600" b="1" dirty="0" smtClean="0">
                <a:solidFill>
                  <a:srgbClr val="D56509"/>
                </a:solidFill>
              </a:rPr>
              <a:t>КОЛИЧЕСТВО ПАЦИЕНТОВ, ПОЛУЧАЮЩИХ СИСТЕМАТИЧЕСКОЕ ЛЕЧЕНИЕ</a:t>
            </a:r>
            <a:endParaRPr lang="ru-RU" altLang="ru-RU" sz="2600" b="1" dirty="0">
              <a:solidFill>
                <a:srgbClr val="D56509"/>
              </a:solidFill>
            </a:endParaRPr>
          </a:p>
        </p:txBody>
      </p:sp>
      <p:graphicFrame>
        <p:nvGraphicFramePr>
          <p:cNvPr id="32773" name="Диаграмма 2">
            <a:extLst>
              <a:ext uri="{FF2B5EF4-FFF2-40B4-BE49-F238E27FC236}">
                <a16:creationId xmlns="" xmlns:a16="http://schemas.microsoft.com/office/drawing/2014/main" id="{133E24A1-01B0-44A4-BD2B-246F796E70A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8811224"/>
              </p:ext>
            </p:extLst>
          </p:nvPr>
        </p:nvGraphicFramePr>
        <p:xfrm>
          <a:off x="370136" y="1061764"/>
          <a:ext cx="8378327" cy="40302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" r:id="rId4" imgW="8815580" imgH="5371041" progId="Excel.Chart.8">
                  <p:embed/>
                </p:oleObj>
              </mc:Choice>
              <mc:Fallback>
                <p:oleObj r:id="rId4" imgW="8815580" imgH="5371041" progId="Excel.Chart.8">
                  <p:embed/>
                  <p:pic>
                    <p:nvPicPr>
                      <p:cNvPr id="32773" name="Диаграмма 2">
                        <a:extLst>
                          <a:ext uri="{FF2B5EF4-FFF2-40B4-BE49-F238E27FC236}">
                            <a16:creationId xmlns="" xmlns:a16="http://schemas.microsoft.com/office/drawing/2014/main" id="{133E24A1-01B0-44A4-BD2B-246F796E70AC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136" y="1061764"/>
                        <a:ext cx="8378327" cy="4030266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Овал 2">
            <a:extLst>
              <a:ext uri="{FF2B5EF4-FFF2-40B4-BE49-F238E27FC236}">
                <a16:creationId xmlns="" xmlns:a16="http://schemas.microsoft.com/office/drawing/2014/main" id="{3085DF1F-EF8B-4755-821F-E1D41E1FDDF6}"/>
              </a:ext>
            </a:extLst>
          </p:cNvPr>
          <p:cNvSpPr/>
          <p:nvPr/>
        </p:nvSpPr>
        <p:spPr>
          <a:xfrm>
            <a:off x="3131840" y="3435846"/>
            <a:ext cx="702469" cy="1026319"/>
          </a:xfrm>
          <a:prstGeom prst="ellipse">
            <a:avLst/>
          </a:prstGeom>
          <a:noFill/>
          <a:ln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/>
          </a:p>
        </p:txBody>
      </p:sp>
      <p:grpSp>
        <p:nvGrpSpPr>
          <p:cNvPr id="6" name="Группа 5">
            <a:extLst>
              <a:ext uri="{FF2B5EF4-FFF2-40B4-BE49-F238E27FC236}">
                <a16:creationId xmlns="" xmlns:a16="http://schemas.microsoft.com/office/drawing/2014/main" id="{4A732F5F-1A6F-4FE5-96CE-F6241B814D00}"/>
              </a:ext>
            </a:extLst>
          </p:cNvPr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7" name="Рисунок 6" descr="D:\Документы\ОПСА\28. Саммит\2019 г\22.05.2019 г. V Междун. саммит медсестер\Логотип Саммита\Логотип_5_m.png">
              <a:extLst>
                <a:ext uri="{FF2B5EF4-FFF2-40B4-BE49-F238E27FC236}">
                  <a16:creationId xmlns="" xmlns:a16="http://schemas.microsoft.com/office/drawing/2014/main" id="{2EBBD0F1-ABB8-4EB0-A978-2B8B8F573C8D}"/>
                </a:ext>
              </a:extLst>
            </p:cNvPr>
            <p:cNvPicPr/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69942"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3" descr="C:\Users\Sveta\Desktop\МЗОО.png">
              <a:extLst>
                <a:ext uri="{FF2B5EF4-FFF2-40B4-BE49-F238E27FC236}">
                  <a16:creationId xmlns="" xmlns:a16="http://schemas.microsoft.com/office/drawing/2014/main" id="{540E3A2C-17A7-45E3-97A4-AFA1EA7E3B7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572"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4" descr="C:\Users\Sveta\Desktop\Без именhи-1.png">
              <a:extLst>
                <a:ext uri="{FF2B5EF4-FFF2-40B4-BE49-F238E27FC236}">
                  <a16:creationId xmlns="" xmlns:a16="http://schemas.microsoft.com/office/drawing/2014/main" id="{B398ECC5-11B9-410D-ABD8-B2C2B30DF4B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71" r="14618"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Рисунок 9" descr="D:\Документы\Эмблемы\ОПСА\эмблема.png">
              <a:extLst>
                <a:ext uri="{FF2B5EF4-FFF2-40B4-BE49-F238E27FC236}">
                  <a16:creationId xmlns="" xmlns:a16="http://schemas.microsoft.com/office/drawing/2014/main" id="{76E0CFDF-07BA-41DE-9462-4CD8B7B1CA18}"/>
                </a:ext>
              </a:extLst>
            </p:cNvPr>
            <p:cNvPicPr/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CFBA531-BCEA-42B5-97E4-F0818BF114F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143000" y="1383507"/>
            <a:ext cx="6723460" cy="3564731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ru-RU" sz="1500" cap="small" dirty="0">
                <a:solidFill>
                  <a:schemeClr val="tx2">
                    <a:lumMod val="75000"/>
                  </a:schemeClr>
                </a:solidFill>
              </a:rPr>
              <a:t> 	</a:t>
            </a:r>
            <a:endParaRPr lang="ru-RU" sz="1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="" xmlns:a16="http://schemas.microsoft.com/office/drawing/2014/main" id="{3920C977-4E00-4266-8129-79E35C896F87}"/>
              </a:ext>
            </a:extLst>
          </p:cNvPr>
          <p:cNvSpPr txBox="1">
            <a:spLocks/>
          </p:cNvSpPr>
          <p:nvPr/>
        </p:nvSpPr>
        <p:spPr bwMode="auto">
          <a:xfrm>
            <a:off x="107504" y="987574"/>
            <a:ext cx="9217024" cy="388843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 cap="all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>
              <a:spcAft>
                <a:spcPts val="2400"/>
              </a:spcAft>
              <a:defRPr/>
            </a:pPr>
            <a:r>
              <a:rPr lang="ru-RU" sz="2000" dirty="0">
                <a:solidFill>
                  <a:srgbClr val="329632"/>
                </a:solidFill>
                <a:latin typeface="+mn-lt"/>
              </a:rPr>
              <a:t>Всемирный день борьбы с остеопорозом </a:t>
            </a:r>
          </a:p>
          <a:p>
            <a:pPr>
              <a:spcAft>
                <a:spcPts val="2400"/>
              </a:spcAft>
              <a:defRPr/>
            </a:pPr>
            <a:r>
              <a:rPr lang="ru-RU" sz="2000" dirty="0">
                <a:solidFill>
                  <a:srgbClr val="329632"/>
                </a:solidFill>
                <a:latin typeface="+mn-lt"/>
              </a:rPr>
              <a:t>отмечают 20 октября. </a:t>
            </a:r>
          </a:p>
          <a:p>
            <a:pPr>
              <a:spcAft>
                <a:spcPts val="2400"/>
              </a:spcAft>
              <a:defRPr/>
            </a:pPr>
            <a:r>
              <a:rPr lang="ru-RU" sz="2000" dirty="0" smtClean="0">
                <a:solidFill>
                  <a:srgbClr val="329632"/>
                </a:solidFill>
                <a:latin typeface="+mn-lt"/>
              </a:rPr>
              <a:t>Этой </a:t>
            </a:r>
            <a:r>
              <a:rPr lang="ru-RU" sz="2000" dirty="0">
                <a:solidFill>
                  <a:srgbClr val="329632"/>
                </a:solidFill>
                <a:latin typeface="+mn-lt"/>
              </a:rPr>
              <a:t>болезнью страдают </a:t>
            </a:r>
            <a:r>
              <a:rPr lang="ru-RU" sz="2000" dirty="0" smtClean="0">
                <a:solidFill>
                  <a:srgbClr val="329632"/>
                </a:solidFill>
                <a:latin typeface="+mn-lt"/>
              </a:rPr>
              <a:t>люди </a:t>
            </a:r>
            <a:r>
              <a:rPr lang="ru-RU" sz="2000" dirty="0">
                <a:solidFill>
                  <a:srgbClr val="329632"/>
                </a:solidFill>
                <a:latin typeface="+mn-lt"/>
              </a:rPr>
              <a:t>по всему миру.</a:t>
            </a:r>
          </a:p>
          <a:p>
            <a:pPr>
              <a:spcAft>
                <a:spcPts val="2400"/>
              </a:spcAft>
              <a:defRPr/>
            </a:pPr>
            <a:r>
              <a:rPr lang="ru-RU" sz="2000" dirty="0" smtClean="0">
                <a:solidFill>
                  <a:srgbClr val="329632"/>
                </a:solidFill>
                <a:latin typeface="+mn-lt"/>
              </a:rPr>
              <a:t>Остеопороз</a:t>
            </a:r>
            <a:r>
              <a:rPr lang="ru-RU" sz="2000" b="0" dirty="0" smtClean="0">
                <a:solidFill>
                  <a:srgbClr val="329632"/>
                </a:solidFill>
                <a:latin typeface="+mn-lt"/>
              </a:rPr>
              <a:t> </a:t>
            </a:r>
            <a:r>
              <a:rPr lang="ru-RU" sz="2000" b="0" dirty="0">
                <a:solidFill>
                  <a:srgbClr val="329632"/>
                </a:solidFill>
                <a:latin typeface="+mn-lt"/>
              </a:rPr>
              <a:t>– </a:t>
            </a:r>
            <a:r>
              <a:rPr lang="ru-RU" sz="2000" dirty="0">
                <a:solidFill>
                  <a:srgbClr val="329632"/>
                </a:solidFill>
                <a:latin typeface="+mn-lt"/>
              </a:rPr>
              <a:t>это системное </a:t>
            </a:r>
            <a:r>
              <a:rPr lang="ru-RU" sz="2000" dirty="0" smtClean="0">
                <a:solidFill>
                  <a:srgbClr val="329632"/>
                </a:solidFill>
                <a:latin typeface="+mn-lt"/>
              </a:rPr>
              <a:t>заболевание </a:t>
            </a:r>
            <a:r>
              <a:rPr lang="ru-RU" sz="2000" dirty="0">
                <a:solidFill>
                  <a:srgbClr val="329632"/>
                </a:solidFill>
                <a:latin typeface="+mn-lt"/>
              </a:rPr>
              <a:t>скелета. </a:t>
            </a:r>
            <a:endParaRPr lang="ru-RU" sz="2000" dirty="0" smtClean="0">
              <a:solidFill>
                <a:srgbClr val="329632"/>
              </a:solidFill>
              <a:latin typeface="+mn-lt"/>
            </a:endParaRPr>
          </a:p>
          <a:p>
            <a:pPr>
              <a:spcAft>
                <a:spcPts val="2400"/>
              </a:spcAft>
              <a:defRPr/>
            </a:pPr>
            <a:r>
              <a:rPr lang="ru-RU" sz="2000" dirty="0" smtClean="0">
                <a:solidFill>
                  <a:srgbClr val="329632"/>
                </a:solidFill>
                <a:latin typeface="+mn-lt"/>
              </a:rPr>
              <a:t>Снижается </a:t>
            </a:r>
            <a:r>
              <a:rPr lang="ru-RU" sz="2000" dirty="0">
                <a:solidFill>
                  <a:srgbClr val="329632"/>
                </a:solidFill>
                <a:latin typeface="+mn-lt"/>
              </a:rPr>
              <a:t>масса костной </a:t>
            </a:r>
            <a:r>
              <a:rPr lang="ru-RU" sz="2000" dirty="0" smtClean="0">
                <a:solidFill>
                  <a:srgbClr val="329632"/>
                </a:solidFill>
                <a:latin typeface="+mn-lt"/>
              </a:rPr>
              <a:t>ткани </a:t>
            </a:r>
            <a:r>
              <a:rPr lang="ru-RU" sz="2000" dirty="0">
                <a:solidFill>
                  <a:srgbClr val="329632"/>
                </a:solidFill>
                <a:latin typeface="+mn-lt"/>
              </a:rPr>
              <a:t>и </a:t>
            </a:r>
            <a:r>
              <a:rPr lang="ru-RU" sz="2000" dirty="0" smtClean="0">
                <a:solidFill>
                  <a:srgbClr val="329632"/>
                </a:solidFill>
                <a:latin typeface="+mn-lt"/>
              </a:rPr>
              <a:t>нарушается структура </a:t>
            </a:r>
            <a:r>
              <a:rPr lang="ru-RU" sz="2000" dirty="0">
                <a:solidFill>
                  <a:srgbClr val="329632"/>
                </a:solidFill>
                <a:latin typeface="+mn-lt"/>
              </a:rPr>
              <a:t>кости. </a:t>
            </a:r>
          </a:p>
          <a:p>
            <a:pPr>
              <a:spcAft>
                <a:spcPts val="2400"/>
              </a:spcAft>
              <a:defRPr/>
            </a:pPr>
            <a:r>
              <a:rPr lang="ru-RU" sz="2000" dirty="0" smtClean="0">
                <a:solidFill>
                  <a:srgbClr val="329632"/>
                </a:solidFill>
                <a:latin typeface="+mn-lt"/>
              </a:rPr>
              <a:t>Остеопороз</a:t>
            </a:r>
            <a:r>
              <a:rPr lang="ru-RU" sz="2000" b="0" dirty="0" smtClean="0">
                <a:solidFill>
                  <a:srgbClr val="329632"/>
                </a:solidFill>
                <a:latin typeface="+mn-lt"/>
              </a:rPr>
              <a:t> </a:t>
            </a:r>
            <a:r>
              <a:rPr lang="ru-RU" sz="2000" dirty="0">
                <a:solidFill>
                  <a:srgbClr val="329632"/>
                </a:solidFill>
                <a:latin typeface="+mn-lt"/>
              </a:rPr>
              <a:t>называют немой эпидемией. протекает без каких-либо симптомов.</a:t>
            </a:r>
            <a:endParaRPr lang="ru-RU" sz="2000" cap="small" dirty="0">
              <a:solidFill>
                <a:srgbClr val="329632"/>
              </a:solidFill>
              <a:latin typeface="+mn-lt"/>
              <a:cs typeface="Times New Roman" pitchFamily="18" charset="0"/>
            </a:endParaRPr>
          </a:p>
        </p:txBody>
      </p:sp>
      <p:pic>
        <p:nvPicPr>
          <p:cNvPr id="15366" name="Picture 7">
            <a:extLst>
              <a:ext uri="{FF2B5EF4-FFF2-40B4-BE49-F238E27FC236}">
                <a16:creationId xmlns="" xmlns:a16="http://schemas.microsoft.com/office/drawing/2014/main" id="{6D2869FD-01B9-4672-87F6-675E6ADC73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887757"/>
            <a:ext cx="2736304" cy="1251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Группа 6">
            <a:extLst>
              <a:ext uri="{FF2B5EF4-FFF2-40B4-BE49-F238E27FC236}">
                <a16:creationId xmlns="" xmlns:a16="http://schemas.microsoft.com/office/drawing/2014/main" id="{1C4909BD-909D-47B2-AFB8-3542FE52964D}"/>
              </a:ext>
            </a:extLst>
          </p:cNvPr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8" name="Рисунок 7" descr="D:\Документы\ОПСА\28. Саммит\2019 г\22.05.2019 г. V Междун. саммит медсестер\Логотип Саммита\Логотип_5_m.png">
              <a:extLst>
                <a:ext uri="{FF2B5EF4-FFF2-40B4-BE49-F238E27FC236}">
                  <a16:creationId xmlns="" xmlns:a16="http://schemas.microsoft.com/office/drawing/2014/main" id="{B4793256-7BD8-405E-A87E-63FF3604DF0A}"/>
                </a:ext>
              </a:extLst>
            </p:cNvPr>
            <p:cNvPicPr/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69942"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3" descr="C:\Users\Sveta\Desktop\МЗОО.png">
              <a:extLst>
                <a:ext uri="{FF2B5EF4-FFF2-40B4-BE49-F238E27FC236}">
                  <a16:creationId xmlns="" xmlns:a16="http://schemas.microsoft.com/office/drawing/2014/main" id="{BC7EA122-5B95-4686-A310-4F9E8669E77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572"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4" descr="C:\Users\Sveta\Desktop\Без именhи-1.png">
              <a:extLst>
                <a:ext uri="{FF2B5EF4-FFF2-40B4-BE49-F238E27FC236}">
                  <a16:creationId xmlns="" xmlns:a16="http://schemas.microsoft.com/office/drawing/2014/main" id="{53BB195A-02F5-44B8-931E-51A40D55563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71" r="14618"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Рисунок 10" descr="D:\Документы\Эмблемы\ОПСА\эмблема.png">
              <a:extLst>
                <a:ext uri="{FF2B5EF4-FFF2-40B4-BE49-F238E27FC236}">
                  <a16:creationId xmlns="" xmlns:a16="http://schemas.microsoft.com/office/drawing/2014/main" id="{CD8B7767-4BD7-48B4-AE77-29CA0C98735D}"/>
                </a:ext>
              </a:extLst>
            </p:cNvPr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8BC42A6A-164F-4F60-A9AF-E984FD91193B}"/>
              </a:ext>
            </a:extLst>
          </p:cNvPr>
          <p:cNvSpPr/>
          <p:nvPr/>
        </p:nvSpPr>
        <p:spPr>
          <a:xfrm>
            <a:off x="2123728" y="-20538"/>
            <a:ext cx="68042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D56509"/>
                </a:solidFill>
              </a:rPr>
              <a:t>ОСТЕОПОРОЗ</a:t>
            </a: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E4CDA9D-D0F2-4EDA-BB0E-35B924A9D5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1275160"/>
            <a:ext cx="6723460" cy="3726656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ru-RU" sz="2100" cap="none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                   </a:t>
            </a:r>
          </a:p>
        </p:txBody>
      </p:sp>
      <p:sp>
        <p:nvSpPr>
          <p:cNvPr id="33796" name="Текст 6">
            <a:extLst>
              <a:ext uri="{FF2B5EF4-FFF2-40B4-BE49-F238E27FC236}">
                <a16:creationId xmlns="" xmlns:a16="http://schemas.microsoft.com/office/drawing/2014/main" id="{14AAB860-2B1D-4B7F-8FC8-DE964E65B9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31696" y="39042"/>
            <a:ext cx="6912304" cy="732508"/>
          </a:xfrm>
        </p:spPr>
        <p:txBody>
          <a:bodyPr vert="horz" wrap="square" lIns="91440" tIns="45720" rIns="91440" bIns="45720" rtlCol="0" anchor="b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ru-RU" sz="2600" b="1" dirty="0" smtClean="0">
                <a:solidFill>
                  <a:srgbClr val="D56509"/>
                </a:solidFill>
              </a:rPr>
              <a:t>КОЛИЧЕСТВО ПАЦИЕНТОВ, ПОЛУЧАЮЩИХ ЛЕЧЕНИЕ В ЦППП</a:t>
            </a:r>
            <a:endParaRPr lang="ru-RU" altLang="ru-RU" sz="2600" b="1" dirty="0">
              <a:solidFill>
                <a:srgbClr val="D56509"/>
              </a:solidFill>
            </a:endParaRPr>
          </a:p>
        </p:txBody>
      </p:sp>
      <p:graphicFrame>
        <p:nvGraphicFramePr>
          <p:cNvPr id="33797" name="Диаграмма 2">
            <a:extLst>
              <a:ext uri="{FF2B5EF4-FFF2-40B4-BE49-F238E27FC236}">
                <a16:creationId xmlns="" xmlns:a16="http://schemas.microsoft.com/office/drawing/2014/main" id="{C7B3744A-AA17-4598-8BBB-6054C90271A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78620094"/>
              </p:ext>
            </p:extLst>
          </p:nvPr>
        </p:nvGraphicFramePr>
        <p:xfrm>
          <a:off x="370136" y="1187079"/>
          <a:ext cx="8522344" cy="37609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3" r:id="rId4" imgW="8821677" imgH="5377138" progId="Excel.Chart.8">
                  <p:embed/>
                </p:oleObj>
              </mc:Choice>
              <mc:Fallback>
                <p:oleObj r:id="rId4" imgW="8821677" imgH="5377138" progId="Excel.Chart.8">
                  <p:embed/>
                  <p:pic>
                    <p:nvPicPr>
                      <p:cNvPr id="33797" name="Диаграмма 2">
                        <a:extLst>
                          <a:ext uri="{FF2B5EF4-FFF2-40B4-BE49-F238E27FC236}">
                            <a16:creationId xmlns="" xmlns:a16="http://schemas.microsoft.com/office/drawing/2014/main" id="{C7B3744A-AA17-4598-8BBB-6054C90271A1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136" y="1187079"/>
                        <a:ext cx="8522344" cy="376093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Овал 2">
            <a:extLst>
              <a:ext uri="{FF2B5EF4-FFF2-40B4-BE49-F238E27FC236}">
                <a16:creationId xmlns="" xmlns:a16="http://schemas.microsoft.com/office/drawing/2014/main" id="{433DD872-87DD-40C7-8651-0EADC8AA54FA}"/>
              </a:ext>
            </a:extLst>
          </p:cNvPr>
          <p:cNvSpPr/>
          <p:nvPr/>
        </p:nvSpPr>
        <p:spPr>
          <a:xfrm>
            <a:off x="2465710" y="1563638"/>
            <a:ext cx="594122" cy="3024188"/>
          </a:xfrm>
          <a:prstGeom prst="ellipse">
            <a:avLst/>
          </a:prstGeom>
          <a:noFill/>
          <a:ln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/>
          </a:p>
        </p:txBody>
      </p:sp>
      <p:grpSp>
        <p:nvGrpSpPr>
          <p:cNvPr id="6" name="Группа 5">
            <a:extLst>
              <a:ext uri="{FF2B5EF4-FFF2-40B4-BE49-F238E27FC236}">
                <a16:creationId xmlns="" xmlns:a16="http://schemas.microsoft.com/office/drawing/2014/main" id="{61EEB3DF-A6C7-4088-8DFA-589013FD2B71}"/>
              </a:ext>
            </a:extLst>
          </p:cNvPr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7" name="Рисунок 6" descr="D:\Документы\ОПСА\28. Саммит\2019 г\22.05.2019 г. V Междун. саммит медсестер\Логотип Саммита\Логотип_5_m.png">
              <a:extLst>
                <a:ext uri="{FF2B5EF4-FFF2-40B4-BE49-F238E27FC236}">
                  <a16:creationId xmlns="" xmlns:a16="http://schemas.microsoft.com/office/drawing/2014/main" id="{542CDBD8-06C8-4A4D-A084-8D3051CFA996}"/>
                </a:ext>
              </a:extLst>
            </p:cNvPr>
            <p:cNvPicPr/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69942"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3" descr="C:\Users\Sveta\Desktop\МЗОО.png">
              <a:extLst>
                <a:ext uri="{FF2B5EF4-FFF2-40B4-BE49-F238E27FC236}">
                  <a16:creationId xmlns="" xmlns:a16="http://schemas.microsoft.com/office/drawing/2014/main" id="{8E59BAFE-A4AF-46E3-97A6-A3A9B9E823B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572"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4" descr="C:\Users\Sveta\Desktop\Без именhи-1.png">
              <a:extLst>
                <a:ext uri="{FF2B5EF4-FFF2-40B4-BE49-F238E27FC236}">
                  <a16:creationId xmlns="" xmlns:a16="http://schemas.microsoft.com/office/drawing/2014/main" id="{B21E3A63-1263-4933-95C7-597697A3E26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71" r="14618"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Рисунок 9" descr="D:\Документы\Эмблемы\ОПСА\эмблема.png">
              <a:extLst>
                <a:ext uri="{FF2B5EF4-FFF2-40B4-BE49-F238E27FC236}">
                  <a16:creationId xmlns="" xmlns:a16="http://schemas.microsoft.com/office/drawing/2014/main" id="{79038156-A747-40D2-BCDA-89BDAEEBCA89}"/>
                </a:ext>
              </a:extLst>
            </p:cNvPr>
            <p:cNvPicPr/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41DA0DD-3319-4C3F-9963-AABC14740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1275160"/>
            <a:ext cx="6723460" cy="3726656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ru-RU" sz="2100" cap="none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                   </a:t>
            </a:r>
          </a:p>
        </p:txBody>
      </p:sp>
      <p:sp>
        <p:nvSpPr>
          <p:cNvPr id="34820" name="Текст 6">
            <a:extLst>
              <a:ext uri="{FF2B5EF4-FFF2-40B4-BE49-F238E27FC236}">
                <a16:creationId xmlns="" xmlns:a16="http://schemas.microsoft.com/office/drawing/2014/main" id="{13EEC8B0-7A2D-4C2E-99BB-0A8EE680C1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339752" y="-1596"/>
            <a:ext cx="6804248" cy="740459"/>
          </a:xfrm>
        </p:spPr>
        <p:txBody>
          <a:bodyPr vert="horz" wrap="square" lIns="91440" tIns="45720" rIns="91440" bIns="45720" rtlCol="0" anchor="b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ru-RU" sz="2600" b="1" dirty="0" smtClean="0">
                <a:solidFill>
                  <a:srgbClr val="D56509"/>
                </a:solidFill>
              </a:rPr>
              <a:t>НАЛИЧИЕ ИНФОРМАЦИИ О ПРОГРАММАХ ПРОФИЛАКТИКИ ПОВТОРНЫХ ПЕРЕЛОМОВ</a:t>
            </a:r>
            <a:endParaRPr lang="ru-RU" altLang="ru-RU" sz="2600" b="1" dirty="0">
              <a:solidFill>
                <a:srgbClr val="D56509"/>
              </a:solidFill>
            </a:endParaRPr>
          </a:p>
        </p:txBody>
      </p:sp>
      <p:graphicFrame>
        <p:nvGraphicFramePr>
          <p:cNvPr id="34821" name="Диаграмма 2">
            <a:extLst>
              <a:ext uri="{FF2B5EF4-FFF2-40B4-BE49-F238E27FC236}">
                <a16:creationId xmlns="" xmlns:a16="http://schemas.microsoft.com/office/drawing/2014/main" id="{A71E3358-ABA2-48EA-956F-4C791909445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49981041"/>
              </p:ext>
            </p:extLst>
          </p:nvPr>
        </p:nvGraphicFramePr>
        <p:xfrm>
          <a:off x="1043608" y="1059582"/>
          <a:ext cx="7272808" cy="38884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7" r:id="rId4" imgW="8870449" imgH="4999153" progId="Excel.Chart.8">
                  <p:embed/>
                </p:oleObj>
              </mc:Choice>
              <mc:Fallback>
                <p:oleObj r:id="rId4" imgW="8870449" imgH="4999153" progId="Excel.Chart.8">
                  <p:embed/>
                  <p:pic>
                    <p:nvPicPr>
                      <p:cNvPr id="34821" name="Диаграмма 2">
                        <a:extLst>
                          <a:ext uri="{FF2B5EF4-FFF2-40B4-BE49-F238E27FC236}">
                            <a16:creationId xmlns="" xmlns:a16="http://schemas.microsoft.com/office/drawing/2014/main" id="{A71E3358-ABA2-48EA-956F-4C791909445A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3608" y="1059582"/>
                        <a:ext cx="7272808" cy="3888432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Группа 4">
            <a:extLst>
              <a:ext uri="{FF2B5EF4-FFF2-40B4-BE49-F238E27FC236}">
                <a16:creationId xmlns="" xmlns:a16="http://schemas.microsoft.com/office/drawing/2014/main" id="{D92FE7A0-0CA8-45DF-866D-0C5D43657CE0}"/>
              </a:ext>
            </a:extLst>
          </p:cNvPr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6" name="Рисунок 5" descr="D:\Документы\ОПСА\28. Саммит\2019 г\22.05.2019 г. V Междун. саммит медсестер\Логотип Саммита\Логотип_5_m.png">
              <a:extLst>
                <a:ext uri="{FF2B5EF4-FFF2-40B4-BE49-F238E27FC236}">
                  <a16:creationId xmlns="" xmlns:a16="http://schemas.microsoft.com/office/drawing/2014/main" id="{A63F3D54-0847-45E8-A4FE-26DC4D3F6213}"/>
                </a:ext>
              </a:extLst>
            </p:cNvPr>
            <p:cNvPicPr/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69942"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3" descr="C:\Users\Sveta\Desktop\МЗОО.png">
              <a:extLst>
                <a:ext uri="{FF2B5EF4-FFF2-40B4-BE49-F238E27FC236}">
                  <a16:creationId xmlns="" xmlns:a16="http://schemas.microsoft.com/office/drawing/2014/main" id="{CC4C5915-0F2D-40C2-8D17-52129E52480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572"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4" descr="C:\Users\Sveta\Desktop\Без именhи-1.png">
              <a:extLst>
                <a:ext uri="{FF2B5EF4-FFF2-40B4-BE49-F238E27FC236}">
                  <a16:creationId xmlns="" xmlns:a16="http://schemas.microsoft.com/office/drawing/2014/main" id="{10D41749-5D5A-47A5-B762-F45B83A9ABB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71" r="14618"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Рисунок 8" descr="D:\Документы\Эмблемы\ОПСА\эмблема.png">
              <a:extLst>
                <a:ext uri="{FF2B5EF4-FFF2-40B4-BE49-F238E27FC236}">
                  <a16:creationId xmlns="" xmlns:a16="http://schemas.microsoft.com/office/drawing/2014/main" id="{BCB3CBAB-0032-4149-BAE4-A5AA18A880AC}"/>
                </a:ext>
              </a:extLst>
            </p:cNvPr>
            <p:cNvPicPr/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44B72D5-8EB5-44C8-8E27-B71F3728CE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3963" y="735807"/>
            <a:ext cx="6642497" cy="4212431"/>
          </a:xfrm>
        </p:spPr>
        <p:txBody>
          <a:bodyPr/>
          <a:lstStyle/>
          <a:p>
            <a:pPr algn="ctr">
              <a:defRPr/>
            </a:pPr>
            <a:r>
              <a:rPr lang="ru-RU" sz="1500" cap="small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 	</a:t>
            </a:r>
            <a:br>
              <a:rPr lang="ru-RU" sz="1500" cap="small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</a:br>
            <a:r>
              <a:rPr lang="ru-RU" sz="15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endParaRPr lang="ru-RU" sz="1200" b="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="" xmlns:a16="http://schemas.microsoft.com/office/drawing/2014/main" id="{902D5820-2CEB-4C70-8E9D-477B315022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7029537"/>
              </p:ext>
            </p:extLst>
          </p:nvPr>
        </p:nvGraphicFramePr>
        <p:xfrm>
          <a:off x="298129" y="915566"/>
          <a:ext cx="8522343" cy="14475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407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84078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84078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4028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Всего пациентов внесено в реестр</a:t>
                      </a:r>
                    </a:p>
                  </a:txBody>
                  <a:tcPr marL="68581" marR="68581" marT="34239" marB="3423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Пациенты посетившие школу ППП</a:t>
                      </a:r>
                    </a:p>
                  </a:txBody>
                  <a:tcPr marL="68581" marR="68581" marT="34239" marB="3423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Индивидуальное консультирование лежачих пациентов</a:t>
                      </a:r>
                    </a:p>
                  </a:txBody>
                  <a:tcPr marL="68581" marR="68581" marT="34239" marB="34239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11847"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solidFill>
                            <a:srgbClr val="000099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811</a:t>
                      </a:r>
                    </a:p>
                  </a:txBody>
                  <a:tcPr marL="68581" marR="68581" marT="34239" marB="3423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solidFill>
                            <a:srgbClr val="000099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568</a:t>
                      </a:r>
                    </a:p>
                  </a:txBody>
                  <a:tcPr marL="68581" marR="68581" marT="34239" marB="3423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solidFill>
                            <a:srgbClr val="000099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243</a:t>
                      </a:r>
                    </a:p>
                  </a:txBody>
                  <a:tcPr marL="68581" marR="68581" marT="34239" marB="34239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5859" name="Picture 21">
            <a:extLst>
              <a:ext uri="{FF2B5EF4-FFF2-40B4-BE49-F238E27FC236}">
                <a16:creationId xmlns="" xmlns:a16="http://schemas.microsoft.com/office/drawing/2014/main" id="{D5623D59-51F7-4E76-AA3B-3E5E1D5FC1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962" y="2564606"/>
            <a:ext cx="3348038" cy="232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60" name="Picture 22">
            <a:extLst>
              <a:ext uri="{FF2B5EF4-FFF2-40B4-BE49-F238E27FC236}">
                <a16:creationId xmlns="" xmlns:a16="http://schemas.microsoft.com/office/drawing/2014/main" id="{1553C239-5F44-4DD9-AAB5-337594545C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3925" y="2571750"/>
            <a:ext cx="3024188" cy="2321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Группа 6">
            <a:extLst>
              <a:ext uri="{FF2B5EF4-FFF2-40B4-BE49-F238E27FC236}">
                <a16:creationId xmlns="" xmlns:a16="http://schemas.microsoft.com/office/drawing/2014/main" id="{3FBB59D4-BE34-46F3-B8DA-EEDD6B3FF7A4}"/>
              </a:ext>
            </a:extLst>
          </p:cNvPr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8" name="Рисунок 7" descr="D:\Документы\ОПСА\28. Саммит\2019 г\22.05.2019 г. V Междун. саммит медсестер\Логотип Саммита\Логотип_5_m.png">
              <a:extLst>
                <a:ext uri="{FF2B5EF4-FFF2-40B4-BE49-F238E27FC236}">
                  <a16:creationId xmlns="" xmlns:a16="http://schemas.microsoft.com/office/drawing/2014/main" id="{748A48A6-213D-493C-8D47-8E0B584EB24D}"/>
                </a:ext>
              </a:extLst>
            </p:cNvPr>
            <p:cNvPicPr/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69942"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3" descr="C:\Users\Sveta\Desktop\МЗОО.png">
              <a:extLst>
                <a:ext uri="{FF2B5EF4-FFF2-40B4-BE49-F238E27FC236}">
                  <a16:creationId xmlns="" xmlns:a16="http://schemas.microsoft.com/office/drawing/2014/main" id="{73025515-08CA-474E-8CF8-F9DBDECC3CE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572"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4" descr="C:\Users\Sveta\Desktop\Без именhи-1.png">
              <a:extLst>
                <a:ext uri="{FF2B5EF4-FFF2-40B4-BE49-F238E27FC236}">
                  <a16:creationId xmlns="" xmlns:a16="http://schemas.microsoft.com/office/drawing/2014/main" id="{52E2424A-36E0-4C81-BE9D-486ADA73CD5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71" r="14618"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Рисунок 10" descr="D:\Документы\Эмблемы\ОПСА\эмблема.png">
              <a:extLst>
                <a:ext uri="{FF2B5EF4-FFF2-40B4-BE49-F238E27FC236}">
                  <a16:creationId xmlns="" xmlns:a16="http://schemas.microsoft.com/office/drawing/2014/main" id="{034FB837-D6BA-42A8-9F94-ABC52383926A}"/>
                </a:ext>
              </a:extLst>
            </p:cNvPr>
            <p:cNvPicPr/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9EE24C51-67B9-407B-B176-9952FE7942F1}"/>
              </a:ext>
            </a:extLst>
          </p:cNvPr>
          <p:cNvSpPr/>
          <p:nvPr/>
        </p:nvSpPr>
        <p:spPr>
          <a:xfrm>
            <a:off x="2236389" y="51470"/>
            <a:ext cx="68042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D56509"/>
                </a:solidFill>
              </a:rPr>
              <a:t>ИТОГИ О ПРОДЕЛАННОЙ РАБОТЕ ЦЕНТРА ПРОФИЛАКТИКИ ПОВТОРНЫХ ПЕРЕЛОМОВ</a:t>
            </a:r>
          </a:p>
        </p:txBody>
      </p:sp>
    </p:spTree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B083846-69D5-4527-AFAE-F19D42F6DE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9903" y="1059656"/>
            <a:ext cx="6723460" cy="3835004"/>
          </a:xfrm>
        </p:spPr>
        <p:txBody>
          <a:bodyPr/>
          <a:lstStyle/>
          <a:p>
            <a:pPr algn="ctr">
              <a:defRPr/>
            </a:pPr>
            <a:r>
              <a:rPr lang="ru-RU" sz="1500" cap="small" dirty="0">
                <a:solidFill>
                  <a:schemeClr val="tx2">
                    <a:lumMod val="75000"/>
                  </a:schemeClr>
                </a:solidFill>
              </a:rPr>
              <a:t> 	</a:t>
            </a:r>
            <a:endParaRPr lang="ru-RU" sz="2250" b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868" name="Текст 6">
            <a:extLst>
              <a:ext uri="{FF2B5EF4-FFF2-40B4-BE49-F238E27FC236}">
                <a16:creationId xmlns="" xmlns:a16="http://schemas.microsoft.com/office/drawing/2014/main" id="{E853F470-2E0F-412C-A8D2-5BA9DB7E2DB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371130" y="-59447"/>
            <a:ext cx="6746478" cy="830997"/>
          </a:xfrm>
        </p:spPr>
        <p:txBody>
          <a:bodyPr wrap="square">
            <a:spAutoFit/>
          </a:bodyPr>
          <a:lstStyle/>
          <a:p>
            <a:pPr algn="ctr"/>
            <a:r>
              <a:rPr lang="ru-RU" altLang="ru-RU" sz="2400" b="1" dirty="0" smtClean="0">
                <a:solidFill>
                  <a:srgbClr val="D56509"/>
                </a:solidFill>
              </a:rPr>
              <a:t>ПРИСВОЕН БРОНЗОВЫЙ УРОВЕНЬ В МИРОВОЙ ПРОГРАММЕ </a:t>
            </a:r>
            <a:r>
              <a:rPr lang="en-US" altLang="ru-RU" sz="2400" b="1" dirty="0" smtClean="0">
                <a:solidFill>
                  <a:srgbClr val="D56509"/>
                </a:solidFill>
              </a:rPr>
              <a:t>CAPTURE THE FRACRURE</a:t>
            </a:r>
            <a:endParaRPr lang="ru-RU" altLang="ru-RU" sz="2400" b="1" dirty="0">
              <a:solidFill>
                <a:srgbClr val="D56509"/>
              </a:solidFill>
            </a:endParaRPr>
          </a:p>
        </p:txBody>
      </p:sp>
      <p:pic>
        <p:nvPicPr>
          <p:cNvPr id="36869" name="Picture 2">
            <a:extLst>
              <a:ext uri="{FF2B5EF4-FFF2-40B4-BE49-F238E27FC236}">
                <a16:creationId xmlns="" xmlns:a16="http://schemas.microsoft.com/office/drawing/2014/main" id="{D99239D7-ED07-4A4D-B5EC-5AEC5D1F21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87574"/>
            <a:ext cx="8712968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0" name="Picture 5" descr="Capture the Fracture">
            <a:extLst>
              <a:ext uri="{FF2B5EF4-FFF2-40B4-BE49-F238E27FC236}">
                <a16:creationId xmlns="" xmlns:a16="http://schemas.microsoft.com/office/drawing/2014/main" id="{0E821BF4-4757-41BA-BA9F-4909482E05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7541" y="997992"/>
            <a:ext cx="2187178" cy="1188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вал 2">
            <a:extLst>
              <a:ext uri="{FF2B5EF4-FFF2-40B4-BE49-F238E27FC236}">
                <a16:creationId xmlns="" xmlns:a16="http://schemas.microsoft.com/office/drawing/2014/main" id="{CF0BC5FE-6EE0-403A-8214-D0F901AA390E}"/>
              </a:ext>
            </a:extLst>
          </p:cNvPr>
          <p:cNvSpPr/>
          <p:nvPr/>
        </p:nvSpPr>
        <p:spPr>
          <a:xfrm>
            <a:off x="5436394" y="2085975"/>
            <a:ext cx="323850" cy="6477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/>
          </a:p>
        </p:txBody>
      </p:sp>
      <p:grpSp>
        <p:nvGrpSpPr>
          <p:cNvPr id="7" name="Группа 6">
            <a:extLst>
              <a:ext uri="{FF2B5EF4-FFF2-40B4-BE49-F238E27FC236}">
                <a16:creationId xmlns="" xmlns:a16="http://schemas.microsoft.com/office/drawing/2014/main" id="{E4254301-DBD5-49F0-862B-CAF084CBF542}"/>
              </a:ext>
            </a:extLst>
          </p:cNvPr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8" name="Рисунок 7" descr="D:\Документы\ОПСА\28. Саммит\2019 г\22.05.2019 г. V Междун. саммит медсестер\Логотип Саммита\Логотип_5_m.png">
              <a:extLst>
                <a:ext uri="{FF2B5EF4-FFF2-40B4-BE49-F238E27FC236}">
                  <a16:creationId xmlns="" xmlns:a16="http://schemas.microsoft.com/office/drawing/2014/main" id="{BA02F717-85C0-40BF-9A97-4F06286FC8DB}"/>
                </a:ext>
              </a:extLst>
            </p:cNvPr>
            <p:cNvPicPr/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69942"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3" descr="C:\Users\Sveta\Desktop\МЗОО.png">
              <a:extLst>
                <a:ext uri="{FF2B5EF4-FFF2-40B4-BE49-F238E27FC236}">
                  <a16:creationId xmlns="" xmlns:a16="http://schemas.microsoft.com/office/drawing/2014/main" id="{D0DE2B34-C7F5-45A8-8BC4-6C0F6EC0B8C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572"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4" descr="C:\Users\Sveta\Desktop\Без именhи-1.png">
              <a:extLst>
                <a:ext uri="{FF2B5EF4-FFF2-40B4-BE49-F238E27FC236}">
                  <a16:creationId xmlns="" xmlns:a16="http://schemas.microsoft.com/office/drawing/2014/main" id="{C33E9C26-F906-47FB-A17F-5D59A783D6A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71" r="14618"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Рисунок 10" descr="D:\Документы\Эмблемы\ОПСА\эмблема.png">
              <a:extLst>
                <a:ext uri="{FF2B5EF4-FFF2-40B4-BE49-F238E27FC236}">
                  <a16:creationId xmlns="" xmlns:a16="http://schemas.microsoft.com/office/drawing/2014/main" id="{771A3E69-39E0-450A-8579-6D6CF12657F1}"/>
                </a:ext>
              </a:extLst>
            </p:cNvPr>
            <p:cNvPicPr/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6325CF0-9CA9-4C9B-94E0-E6AD4FCBAC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6512" y="879599"/>
            <a:ext cx="9170416" cy="4212431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1500" cap="small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/>
            </a:r>
            <a:br>
              <a:rPr lang="ru-RU" sz="1500" cap="small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</a:br>
            <a:r>
              <a:rPr lang="ru-RU" sz="1500" cap="small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/>
            </a:r>
            <a:br>
              <a:rPr lang="ru-RU" sz="1500" cap="small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</a:br>
            <a:r>
              <a:rPr lang="ru-RU" sz="1500" cap="small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/>
            </a:r>
            <a:br>
              <a:rPr lang="ru-RU" sz="1500" cap="small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</a:br>
            <a:r>
              <a:rPr lang="ru-RU" sz="1500" cap="small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/>
            </a:r>
            <a:br>
              <a:rPr lang="ru-RU" sz="1500" cap="small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</a:br>
            <a:r>
              <a:rPr lang="ru-RU" sz="1500" cap="small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/>
            </a:r>
            <a:br>
              <a:rPr lang="ru-RU" sz="1500" cap="small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</a:br>
            <a:r>
              <a:rPr lang="ru-RU" sz="1500" cap="small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/>
            </a:r>
            <a:br>
              <a:rPr lang="ru-RU" sz="1500" cap="small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</a:br>
            <a:r>
              <a:rPr lang="ru-RU" sz="1500" cap="small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/>
            </a:r>
            <a:br>
              <a:rPr lang="ru-RU" sz="1500" cap="small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</a:br>
            <a:r>
              <a:rPr lang="ru-RU" sz="1500" cap="small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/>
            </a:r>
            <a:br>
              <a:rPr lang="ru-RU" sz="1500" cap="small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</a:br>
            <a:r>
              <a:rPr lang="ru-RU" sz="1500" cap="small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/>
            </a:r>
            <a:br>
              <a:rPr lang="ru-RU" sz="1500" cap="small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</a:br>
            <a:r>
              <a:rPr lang="ru-RU" sz="1500" cap="small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/>
            </a:r>
            <a:br>
              <a:rPr lang="ru-RU" sz="1500" cap="small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</a:br>
            <a:r>
              <a:rPr lang="ru-RU" sz="1500" cap="small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/>
            </a:r>
            <a:br>
              <a:rPr lang="ru-RU" sz="1500" cap="small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</a:br>
            <a:r>
              <a:rPr lang="ru-RU" sz="1500" cap="small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/>
            </a:r>
            <a:br>
              <a:rPr lang="ru-RU" sz="1500" cap="small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</a:br>
            <a:r>
              <a:rPr lang="ru-RU" sz="1500" cap="small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/>
            </a:r>
            <a:br>
              <a:rPr lang="ru-RU" sz="1500" cap="small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</a:br>
            <a:r>
              <a:rPr lang="ru-RU" sz="1500" cap="small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/>
            </a:r>
            <a:br>
              <a:rPr lang="ru-RU" sz="1500" cap="small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</a:br>
            <a:r>
              <a:rPr lang="ru-RU" sz="1500" cap="small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/>
            </a:r>
            <a:br>
              <a:rPr lang="ru-RU" sz="1500" cap="small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</a:br>
            <a:r>
              <a:rPr lang="ru-RU" sz="1500" cap="small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/>
            </a:r>
            <a:br>
              <a:rPr lang="ru-RU" sz="1500" cap="small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</a:br>
            <a:r>
              <a:rPr lang="ru-RU" sz="1600" u="sng" cap="small" dirty="0">
                <a:solidFill>
                  <a:srgbClr val="C00000"/>
                </a:solidFill>
                <a:cs typeface="Times New Roman" panose="02020603050405020304" pitchFamily="18" charset="0"/>
              </a:rPr>
              <a:t>КОТОВА МАРИЯ 10 ЛЕТ.</a:t>
            </a:r>
            <a:br>
              <a:rPr lang="ru-RU" sz="1600" u="sng" cap="small" dirty="0">
                <a:solidFill>
                  <a:srgbClr val="C00000"/>
                </a:solidFill>
                <a:cs typeface="Times New Roman" panose="02020603050405020304" pitchFamily="18" charset="0"/>
              </a:rPr>
            </a:br>
            <a:r>
              <a:rPr lang="ru-RU" sz="1600" cap="small" dirty="0">
                <a:solidFill>
                  <a:srgbClr val="329632"/>
                </a:solidFill>
                <a:cs typeface="Times New Roman" panose="02020603050405020304" pitchFamily="18" charset="0"/>
              </a:rPr>
              <a:t>В 2018 ГОДУ НА КОНКУРС ДЕТСКОГО РИСУНКА ПОДАНО 112 РАБОТ ИЗ ОМСКА </a:t>
            </a:r>
            <a:br>
              <a:rPr lang="ru-RU" sz="1600" cap="small" dirty="0">
                <a:solidFill>
                  <a:srgbClr val="329632"/>
                </a:solidFill>
                <a:cs typeface="Times New Roman" panose="02020603050405020304" pitchFamily="18" charset="0"/>
              </a:rPr>
            </a:br>
            <a:r>
              <a:rPr lang="ru-RU" sz="1600" cap="small" dirty="0">
                <a:solidFill>
                  <a:srgbClr val="329632"/>
                </a:solidFill>
                <a:cs typeface="Times New Roman" panose="02020603050405020304" pitchFamily="18" charset="0"/>
              </a:rPr>
              <a:t>И ОМСКОЙ ОБЛАСТИ.</a:t>
            </a:r>
            <a:endParaRPr lang="ru-RU" sz="1600" dirty="0">
              <a:solidFill>
                <a:srgbClr val="329632"/>
              </a:solidFill>
              <a:cs typeface="Times New Roman" pitchFamily="18" charset="0"/>
            </a:endParaRPr>
          </a:p>
        </p:txBody>
      </p:sp>
      <p:pic>
        <p:nvPicPr>
          <p:cNvPr id="37893" name="Picture 5">
            <a:extLst>
              <a:ext uri="{FF2B5EF4-FFF2-40B4-BE49-F238E27FC236}">
                <a16:creationId xmlns="" xmlns:a16="http://schemas.microsoft.com/office/drawing/2014/main" id="{3B41C127-CFFC-4586-A54C-4379143F12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3696" y="915566"/>
            <a:ext cx="5023247" cy="3237310"/>
          </a:xfrm>
          <a:prstGeom prst="rect">
            <a:avLst/>
          </a:prstGeom>
          <a:noFill/>
          <a:ln w="38100">
            <a:solidFill>
              <a:srgbClr val="0000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5" name="Группа 4">
            <a:extLst>
              <a:ext uri="{FF2B5EF4-FFF2-40B4-BE49-F238E27FC236}">
                <a16:creationId xmlns="" xmlns:a16="http://schemas.microsoft.com/office/drawing/2014/main" id="{36401F61-0C10-4381-96D2-ECB13B04BB45}"/>
              </a:ext>
            </a:extLst>
          </p:cNvPr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6" name="Рисунок 5" descr="D:\Документы\ОПСА\28. Саммит\2019 г\22.05.2019 г. V Междун. саммит медсестер\Логотип Саммита\Логотип_5_m.png">
              <a:extLst>
                <a:ext uri="{FF2B5EF4-FFF2-40B4-BE49-F238E27FC236}">
                  <a16:creationId xmlns="" xmlns:a16="http://schemas.microsoft.com/office/drawing/2014/main" id="{0D98D2CF-1FFE-45B9-8E6A-A30D966111C4}"/>
                </a:ext>
              </a:extLst>
            </p:cNvPr>
            <p:cNvPicPr/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69942"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3" descr="C:\Users\Sveta\Desktop\МЗОО.png">
              <a:extLst>
                <a:ext uri="{FF2B5EF4-FFF2-40B4-BE49-F238E27FC236}">
                  <a16:creationId xmlns="" xmlns:a16="http://schemas.microsoft.com/office/drawing/2014/main" id="{6E3A2FBE-7A0D-4510-A4C2-F485F6DA1F2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572"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4" descr="C:\Users\Sveta\Desktop\Без именhи-1.png">
              <a:extLst>
                <a:ext uri="{FF2B5EF4-FFF2-40B4-BE49-F238E27FC236}">
                  <a16:creationId xmlns="" xmlns:a16="http://schemas.microsoft.com/office/drawing/2014/main" id="{2255E2AD-B40B-497E-866C-43F4D9AC5AD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71" r="14618"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Рисунок 8" descr="D:\Документы\Эмблемы\ОПСА\эмблема.png">
              <a:extLst>
                <a:ext uri="{FF2B5EF4-FFF2-40B4-BE49-F238E27FC236}">
                  <a16:creationId xmlns="" xmlns:a16="http://schemas.microsoft.com/office/drawing/2014/main" id="{D6EDE122-B84B-40A3-892C-594FB07BCF2C}"/>
                </a:ext>
              </a:extLst>
            </p:cNvPr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ED587211-EDD0-4279-9A60-F85837FE1779}"/>
              </a:ext>
            </a:extLst>
          </p:cNvPr>
          <p:cNvSpPr/>
          <p:nvPr/>
        </p:nvSpPr>
        <p:spPr>
          <a:xfrm>
            <a:off x="2173571" y="123478"/>
            <a:ext cx="70069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D56509"/>
                </a:solidFill>
              </a:rPr>
              <a:t>ИТОГИ КОНКУРСА ДЕТСКОГО РИСУНКА В 2017 году</a:t>
            </a:r>
          </a:p>
        </p:txBody>
      </p:sp>
    </p:spTree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61EABB1-D08C-4B91-8935-8D2A793A65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3963" y="735807"/>
            <a:ext cx="6642497" cy="4212431"/>
          </a:xfrm>
        </p:spPr>
        <p:txBody>
          <a:bodyPr/>
          <a:lstStyle/>
          <a:p>
            <a:pPr algn="ctr">
              <a:defRPr/>
            </a:pPr>
            <a:r>
              <a:rPr lang="ru-RU" sz="1500" cap="small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 	</a:t>
            </a:r>
            <a:br>
              <a:rPr lang="ru-RU" sz="1500" cap="small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</a:br>
            <a:r>
              <a:rPr lang="ru-RU" sz="15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endParaRPr lang="ru-RU" sz="1200" b="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Схема 2">
            <a:extLst>
              <a:ext uri="{FF2B5EF4-FFF2-40B4-BE49-F238E27FC236}">
                <a16:creationId xmlns="" xmlns:a16="http://schemas.microsoft.com/office/drawing/2014/main" id="{8D2CEDD7-B2BC-48C9-8265-192A4F2E5E5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53189571"/>
              </p:ext>
            </p:extLst>
          </p:nvPr>
        </p:nvGraphicFramePr>
        <p:xfrm>
          <a:off x="147440" y="915566"/>
          <a:ext cx="8893197" cy="410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5" name="Группа 4">
            <a:extLst>
              <a:ext uri="{FF2B5EF4-FFF2-40B4-BE49-F238E27FC236}">
                <a16:creationId xmlns="" xmlns:a16="http://schemas.microsoft.com/office/drawing/2014/main" id="{475E46EC-0661-42A0-85AD-B3767F29C78E}"/>
              </a:ext>
            </a:extLst>
          </p:cNvPr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6" name="Рисунок 5" descr="D:\Документы\ОПСА\28. Саммит\2019 г\22.05.2019 г. V Междун. саммит медсестер\Логотип Саммита\Логотип_5_m.png">
              <a:extLst>
                <a:ext uri="{FF2B5EF4-FFF2-40B4-BE49-F238E27FC236}">
                  <a16:creationId xmlns="" xmlns:a16="http://schemas.microsoft.com/office/drawing/2014/main" id="{E1832BB6-B283-4343-A21E-4E1639A0BABB}"/>
                </a:ext>
              </a:extLst>
            </p:cNvPr>
            <p:cNvPicPr/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69942"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3" descr="C:\Users\Sveta\Desktop\МЗОО.png">
              <a:extLst>
                <a:ext uri="{FF2B5EF4-FFF2-40B4-BE49-F238E27FC236}">
                  <a16:creationId xmlns="" xmlns:a16="http://schemas.microsoft.com/office/drawing/2014/main" id="{30F892AF-CEEF-42F7-B9DE-BFFB4A1020B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572"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4" descr="C:\Users\Sveta\Desktop\Без именhи-1.png">
              <a:extLst>
                <a:ext uri="{FF2B5EF4-FFF2-40B4-BE49-F238E27FC236}">
                  <a16:creationId xmlns="" xmlns:a16="http://schemas.microsoft.com/office/drawing/2014/main" id="{CD5EB2FF-AAF0-4D1C-84BE-8EF10287690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71" r="14618"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Рисунок 8" descr="D:\Документы\Эмблемы\ОПСА\эмблема.png">
              <a:extLst>
                <a:ext uri="{FF2B5EF4-FFF2-40B4-BE49-F238E27FC236}">
                  <a16:creationId xmlns="" xmlns:a16="http://schemas.microsoft.com/office/drawing/2014/main" id="{0E289D41-F039-4B88-8140-BF961BB8BCF3}"/>
                </a:ext>
              </a:extLst>
            </p:cNvPr>
            <p:cNvPicPr/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B4FD150E-80F2-4994-B26E-89062966A193}"/>
              </a:ext>
            </a:extLst>
          </p:cNvPr>
          <p:cNvSpPr/>
          <p:nvPr/>
        </p:nvSpPr>
        <p:spPr>
          <a:xfrm>
            <a:off x="2236389" y="-20538"/>
            <a:ext cx="68042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D56509"/>
                </a:solidFill>
              </a:rPr>
              <a:t>ПЛАН РАЗВИТИЯ ЦЕНТРА ПРОФИЛАКТИКИ</a:t>
            </a:r>
            <a:br>
              <a:rPr lang="ru-RU" sz="2400" b="1" dirty="0">
                <a:solidFill>
                  <a:srgbClr val="D56509"/>
                </a:solidFill>
              </a:rPr>
            </a:br>
            <a:r>
              <a:rPr lang="ru-RU" sz="2400" b="1" dirty="0">
                <a:solidFill>
                  <a:srgbClr val="D56509"/>
                </a:solidFill>
              </a:rPr>
              <a:t>ПОВТОРНЫХ ПЕРЕЛОМОВ</a:t>
            </a:r>
          </a:p>
        </p:txBody>
      </p:sp>
    </p:spTree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85579B9-524A-45B3-859A-41753A576F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1" y="915566"/>
            <a:ext cx="8861125" cy="3835004"/>
          </a:xfrm>
        </p:spPr>
        <p:txBody>
          <a:bodyPr>
            <a:normAutofit/>
          </a:bodyPr>
          <a:lstStyle/>
          <a:p>
            <a:pPr marL="257175" indent="-257175" algn="ctr">
              <a:defRPr/>
            </a:pPr>
            <a:r>
              <a:rPr lang="ru-RU" sz="2000" cap="small" dirty="0" smtClean="0">
                <a:solidFill>
                  <a:srgbClr val="329632"/>
                </a:solidFill>
                <a:latin typeface="+mn-lt"/>
                <a:cs typeface="Times New Roman" panose="02020603050405020304" pitchFamily="18" charset="0"/>
              </a:rPr>
              <a:t>И</a:t>
            </a:r>
            <a:r>
              <a:rPr lang="ru-RU" altLang="ru-RU" sz="2000" cap="none" dirty="0" smtClean="0">
                <a:solidFill>
                  <a:srgbClr val="329632"/>
                </a:solidFill>
                <a:latin typeface="+mn-lt"/>
                <a:ea typeface="PMingLiU" pitchFamily="18" charset="-120"/>
                <a:cs typeface="Times New Roman" pitchFamily="18" charset="0"/>
              </a:rPr>
              <a:t>з</a:t>
            </a:r>
            <a:r>
              <a:rPr lang="ru-RU" altLang="ru-RU" sz="2000" cap="none" dirty="0" smtClean="0">
                <a:solidFill>
                  <a:srgbClr val="333399"/>
                </a:solidFill>
                <a:latin typeface="+mn-lt"/>
                <a:ea typeface="PMingLiU" pitchFamily="18" charset="-120"/>
                <a:cs typeface="Times New Roman" pitchFamily="18" charset="0"/>
              </a:rPr>
              <a:t> </a:t>
            </a:r>
            <a:r>
              <a:rPr lang="ru-RU" altLang="ru-RU" sz="2000" cap="none" dirty="0">
                <a:solidFill>
                  <a:srgbClr val="329632"/>
                </a:solidFill>
                <a:latin typeface="+mn-lt"/>
                <a:ea typeface="PMingLiU" pitchFamily="18" charset="-120"/>
                <a:cs typeface="Times New Roman" pitchFamily="18" charset="0"/>
              </a:rPr>
              <a:t>общего количества пациентов взятых на учет </a:t>
            </a:r>
            <a:br>
              <a:rPr lang="ru-RU" altLang="ru-RU" sz="2000" cap="none" dirty="0">
                <a:solidFill>
                  <a:srgbClr val="329632"/>
                </a:solidFill>
                <a:latin typeface="+mn-lt"/>
                <a:ea typeface="PMingLiU" pitchFamily="18" charset="-120"/>
                <a:cs typeface="Times New Roman" pitchFamily="18" charset="0"/>
              </a:rPr>
            </a:br>
            <a:r>
              <a:rPr lang="ru-RU" altLang="ru-RU" sz="2000" cap="none" dirty="0">
                <a:solidFill>
                  <a:srgbClr val="329632"/>
                </a:solidFill>
                <a:latin typeface="+mn-lt"/>
                <a:ea typeface="PMingLiU" pitchFamily="18" charset="-120"/>
                <a:cs typeface="Times New Roman" pitchFamily="18" charset="0"/>
              </a:rPr>
              <a:t>в Центр профилактики повторных переломов (далее – ЦППП) </a:t>
            </a:r>
            <a:r>
              <a:rPr lang="ru-RU" altLang="ru-RU" sz="2000" i="1" u="sng" cap="none" dirty="0">
                <a:solidFill>
                  <a:srgbClr val="C00000"/>
                </a:solidFill>
                <a:latin typeface="+mn-lt"/>
                <a:ea typeface="PMingLiU" pitchFamily="18" charset="-120"/>
                <a:cs typeface="Times New Roman" pitchFamily="18" charset="0"/>
              </a:rPr>
              <a:t>систематическое лечение </a:t>
            </a:r>
            <a:r>
              <a:rPr lang="ru-RU" altLang="ru-RU" sz="2000" cap="none" dirty="0">
                <a:solidFill>
                  <a:srgbClr val="329632"/>
                </a:solidFill>
                <a:latin typeface="+mn-lt"/>
                <a:ea typeface="PMingLiU" pitchFamily="18" charset="-120"/>
                <a:cs typeface="Times New Roman" pitchFamily="18" charset="0"/>
              </a:rPr>
              <a:t>остеопороза получали </a:t>
            </a:r>
            <a:r>
              <a:rPr lang="ru-RU" altLang="ru-RU" sz="2000" cap="none" dirty="0" smtClean="0">
                <a:solidFill>
                  <a:srgbClr val="329632"/>
                </a:solidFill>
                <a:latin typeface="+mn-lt"/>
                <a:ea typeface="PMingLiU" pitchFamily="18" charset="-120"/>
                <a:cs typeface="Times New Roman" pitchFamily="18" charset="0"/>
              </a:rPr>
              <a:t>только</a:t>
            </a:r>
            <a:br>
              <a:rPr lang="ru-RU" altLang="ru-RU" sz="2000" cap="none" dirty="0" smtClean="0">
                <a:solidFill>
                  <a:srgbClr val="329632"/>
                </a:solidFill>
                <a:latin typeface="+mn-lt"/>
                <a:ea typeface="PMingLiU" pitchFamily="18" charset="-120"/>
                <a:cs typeface="Times New Roman" pitchFamily="18" charset="0"/>
              </a:rPr>
            </a:br>
            <a:r>
              <a:rPr lang="ru-RU" altLang="ru-RU" sz="2000" cap="none" dirty="0" smtClean="0">
                <a:solidFill>
                  <a:srgbClr val="333399"/>
                </a:solidFill>
                <a:latin typeface="+mn-lt"/>
                <a:ea typeface="PMingLiU" pitchFamily="18" charset="-120"/>
                <a:cs typeface="Times New Roman" pitchFamily="18" charset="0"/>
              </a:rPr>
              <a:t> </a:t>
            </a:r>
            <a:r>
              <a:rPr lang="ru-RU" altLang="ru-RU" sz="2000" i="1" u="sng" cap="none" dirty="0">
                <a:solidFill>
                  <a:srgbClr val="C00000"/>
                </a:solidFill>
                <a:latin typeface="+mn-lt"/>
                <a:ea typeface="PMingLiU" pitchFamily="18" charset="-120"/>
                <a:cs typeface="Times New Roman" pitchFamily="18" charset="0"/>
              </a:rPr>
              <a:t>9 % пациентов </a:t>
            </a:r>
            <a:r>
              <a:rPr lang="ru-RU" altLang="ru-RU" sz="2000" cap="none" dirty="0">
                <a:solidFill>
                  <a:srgbClr val="329632"/>
                </a:solidFill>
                <a:latin typeface="+mn-lt"/>
                <a:ea typeface="PMingLiU" pitchFamily="18" charset="-120"/>
                <a:cs typeface="Times New Roman" pitchFamily="18" charset="0"/>
              </a:rPr>
              <a:t>(72 человека). </a:t>
            </a:r>
            <a:br>
              <a:rPr lang="ru-RU" altLang="ru-RU" sz="2000" cap="none" dirty="0">
                <a:solidFill>
                  <a:srgbClr val="329632"/>
                </a:solidFill>
                <a:latin typeface="+mn-lt"/>
                <a:ea typeface="PMingLiU" pitchFamily="18" charset="-120"/>
                <a:cs typeface="Times New Roman" pitchFamily="18" charset="0"/>
              </a:rPr>
            </a:br>
            <a:r>
              <a:rPr lang="ru-RU" altLang="ru-RU" sz="2000" cap="none" dirty="0">
                <a:solidFill>
                  <a:srgbClr val="333399"/>
                </a:solidFill>
                <a:latin typeface="+mn-lt"/>
                <a:ea typeface="PMingLiU" pitchFamily="18" charset="-120"/>
                <a:cs typeface="Times New Roman" pitchFamily="18" charset="0"/>
              </a:rPr>
              <a:t/>
            </a:r>
            <a:br>
              <a:rPr lang="ru-RU" altLang="ru-RU" sz="2000" cap="none" dirty="0">
                <a:solidFill>
                  <a:srgbClr val="333399"/>
                </a:solidFill>
                <a:latin typeface="+mn-lt"/>
                <a:ea typeface="PMingLiU" pitchFamily="18" charset="-120"/>
                <a:cs typeface="Times New Roman" pitchFamily="18" charset="0"/>
              </a:rPr>
            </a:br>
            <a:r>
              <a:rPr lang="ru-RU" altLang="ru-RU" sz="2000" i="1" u="sng" cap="none" dirty="0" smtClean="0">
                <a:solidFill>
                  <a:srgbClr val="C00000"/>
                </a:solidFill>
                <a:latin typeface="+mn-lt"/>
                <a:ea typeface="PMingLiU" pitchFamily="18" charset="-120"/>
                <a:cs typeface="Times New Roman" pitchFamily="18" charset="0"/>
              </a:rPr>
              <a:t>Информированы</a:t>
            </a:r>
            <a:r>
              <a:rPr lang="ru-RU" altLang="ru-RU" sz="2000" cap="none" dirty="0" smtClean="0">
                <a:solidFill>
                  <a:srgbClr val="C00000"/>
                </a:solidFill>
                <a:latin typeface="+mn-lt"/>
                <a:ea typeface="PMingLiU" pitchFamily="18" charset="-120"/>
                <a:cs typeface="Times New Roman" pitchFamily="18" charset="0"/>
              </a:rPr>
              <a:t> </a:t>
            </a:r>
            <a:r>
              <a:rPr lang="ru-RU" altLang="ru-RU" sz="2000" cap="none" dirty="0">
                <a:solidFill>
                  <a:srgbClr val="329632"/>
                </a:solidFill>
                <a:latin typeface="+mn-lt"/>
                <a:ea typeface="PMingLiU" pitchFamily="18" charset="-120"/>
                <a:cs typeface="Times New Roman" pitchFamily="18" charset="0"/>
              </a:rPr>
              <a:t>о</a:t>
            </a:r>
            <a:r>
              <a:rPr lang="ru-RU" altLang="ru-RU" sz="2000" cap="none" dirty="0">
                <a:solidFill>
                  <a:srgbClr val="333399"/>
                </a:solidFill>
                <a:latin typeface="+mn-lt"/>
                <a:ea typeface="PMingLiU" pitchFamily="18" charset="-120"/>
                <a:cs typeface="Times New Roman" pitchFamily="18" charset="0"/>
              </a:rPr>
              <a:t> </a:t>
            </a:r>
            <a:r>
              <a:rPr lang="ru-RU" altLang="ru-RU" sz="2000" cap="none" dirty="0">
                <a:solidFill>
                  <a:srgbClr val="329632"/>
                </a:solidFill>
                <a:latin typeface="+mn-lt"/>
                <a:ea typeface="PMingLiU" pitchFamily="18" charset="-120"/>
                <a:cs typeface="Times New Roman" pitchFamily="18" charset="0"/>
              </a:rPr>
              <a:t>заболевании, об имеющихся ЦППП, школах меньше половины пациентов </a:t>
            </a:r>
            <a:r>
              <a:rPr lang="ru-RU" altLang="ru-RU" sz="2000" i="1" u="sng" cap="none" dirty="0">
                <a:solidFill>
                  <a:srgbClr val="C00000"/>
                </a:solidFill>
                <a:latin typeface="+mn-lt"/>
                <a:ea typeface="PMingLiU" pitchFamily="18" charset="-120"/>
                <a:cs typeface="Times New Roman" pitchFamily="18" charset="0"/>
              </a:rPr>
              <a:t>46 %</a:t>
            </a:r>
            <a:r>
              <a:rPr lang="ru-RU" altLang="ru-RU" sz="2000" cap="none" dirty="0">
                <a:solidFill>
                  <a:srgbClr val="C00000"/>
                </a:solidFill>
                <a:latin typeface="+mn-lt"/>
                <a:ea typeface="PMingLiU" pitchFamily="18" charset="-120"/>
                <a:cs typeface="Times New Roman" pitchFamily="18" charset="0"/>
              </a:rPr>
              <a:t> </a:t>
            </a:r>
            <a:r>
              <a:rPr lang="ru-RU" altLang="ru-RU" sz="2000" cap="none" dirty="0">
                <a:solidFill>
                  <a:srgbClr val="329632"/>
                </a:solidFill>
                <a:latin typeface="+mn-lt"/>
                <a:ea typeface="PMingLiU" pitchFamily="18" charset="-120"/>
                <a:cs typeface="Times New Roman" pitchFamily="18" charset="0"/>
              </a:rPr>
              <a:t>(373 человека</a:t>
            </a:r>
            <a:r>
              <a:rPr lang="ru-RU" altLang="ru-RU" sz="2000" cap="none" dirty="0" smtClean="0">
                <a:solidFill>
                  <a:srgbClr val="329632"/>
                </a:solidFill>
                <a:latin typeface="+mn-lt"/>
                <a:ea typeface="PMingLiU" pitchFamily="18" charset="-120"/>
                <a:cs typeface="Times New Roman" pitchFamily="18" charset="0"/>
              </a:rPr>
              <a:t>), </a:t>
            </a:r>
            <a:r>
              <a:rPr lang="ru-RU" altLang="ru-RU" sz="2000" cap="none" dirty="0" smtClean="0">
                <a:solidFill>
                  <a:srgbClr val="333399"/>
                </a:solidFill>
                <a:latin typeface="+mn-lt"/>
                <a:ea typeface="PMingLiU" pitchFamily="18" charset="-120"/>
                <a:cs typeface="Times New Roman" pitchFamily="18" charset="0"/>
              </a:rPr>
              <a:t/>
            </a:r>
            <a:br>
              <a:rPr lang="ru-RU" altLang="ru-RU" sz="2000" cap="none" dirty="0" smtClean="0">
                <a:solidFill>
                  <a:srgbClr val="333399"/>
                </a:solidFill>
                <a:latin typeface="+mn-lt"/>
                <a:ea typeface="PMingLiU" pitchFamily="18" charset="-120"/>
                <a:cs typeface="Times New Roman" pitchFamily="18" charset="0"/>
              </a:rPr>
            </a:br>
            <a:r>
              <a:rPr lang="ru-RU" altLang="ru-RU" sz="2000" cap="none" dirty="0" smtClean="0">
                <a:solidFill>
                  <a:srgbClr val="329632"/>
                </a:solidFill>
                <a:latin typeface="+mn-lt"/>
                <a:ea typeface="PMingLiU" pitchFamily="18" charset="-120"/>
                <a:cs typeface="Times New Roman" pitchFamily="18" charset="0"/>
              </a:rPr>
              <a:t> </a:t>
            </a:r>
            <a:r>
              <a:rPr lang="ru-RU" altLang="ru-RU" sz="2000" cap="none" dirty="0">
                <a:solidFill>
                  <a:srgbClr val="329632"/>
                </a:solidFill>
                <a:latin typeface="+mn-lt"/>
                <a:ea typeface="PMingLiU" pitchFamily="18" charset="-120"/>
                <a:cs typeface="Times New Roman" pitchFamily="18" charset="0"/>
              </a:rPr>
              <a:t>а </a:t>
            </a:r>
            <a:r>
              <a:rPr lang="ru-RU" altLang="ru-RU" sz="2000" i="1" u="sng" cap="none" dirty="0">
                <a:solidFill>
                  <a:srgbClr val="C00000"/>
                </a:solidFill>
                <a:latin typeface="+mn-lt"/>
                <a:ea typeface="PMingLiU" pitchFamily="18" charset="-120"/>
                <a:cs typeface="Times New Roman" pitchFamily="18" charset="0"/>
              </a:rPr>
              <a:t>полностью обследованных</a:t>
            </a:r>
            <a:r>
              <a:rPr lang="ru-RU" altLang="ru-RU" sz="2000" i="1" u="sng" cap="none" dirty="0">
                <a:solidFill>
                  <a:srgbClr val="329632"/>
                </a:solidFill>
                <a:latin typeface="+mn-lt"/>
                <a:ea typeface="PMingLiU" pitchFamily="18" charset="-120"/>
                <a:cs typeface="Times New Roman" pitchFamily="18" charset="0"/>
              </a:rPr>
              <a:t> </a:t>
            </a:r>
            <a:r>
              <a:rPr lang="ru-RU" altLang="ru-RU" sz="2000" cap="none" dirty="0">
                <a:solidFill>
                  <a:srgbClr val="329632"/>
                </a:solidFill>
                <a:latin typeface="+mn-lt"/>
                <a:ea typeface="PMingLiU" pitchFamily="18" charset="-120"/>
                <a:cs typeface="Times New Roman" pitchFamily="18" charset="0"/>
              </a:rPr>
              <a:t>пациентов </a:t>
            </a:r>
            <a:r>
              <a:rPr lang="ru-RU" altLang="ru-RU" sz="2000" i="1" u="sng" cap="none" dirty="0">
                <a:solidFill>
                  <a:srgbClr val="C00000"/>
                </a:solidFill>
                <a:latin typeface="+mn-lt"/>
                <a:ea typeface="PMingLiU" pitchFamily="18" charset="-120"/>
                <a:cs typeface="Times New Roman" pitchFamily="18" charset="0"/>
              </a:rPr>
              <a:t>14 % </a:t>
            </a:r>
            <a:r>
              <a:rPr lang="ru-RU" altLang="ru-RU" sz="2000" i="1" cap="none" dirty="0">
                <a:solidFill>
                  <a:srgbClr val="329632"/>
                </a:solidFill>
                <a:latin typeface="+mn-lt"/>
                <a:ea typeface="PMingLiU" pitchFamily="18" charset="-120"/>
                <a:cs typeface="Times New Roman" pitchFamily="18" charset="0"/>
              </a:rPr>
              <a:t> </a:t>
            </a:r>
            <a:r>
              <a:rPr lang="ru-RU" altLang="ru-RU" sz="2000" cap="none" dirty="0">
                <a:solidFill>
                  <a:srgbClr val="329632"/>
                </a:solidFill>
                <a:latin typeface="+mn-lt"/>
                <a:ea typeface="PMingLiU" pitchFamily="18" charset="-120"/>
                <a:cs typeface="Times New Roman" pitchFamily="18" charset="0"/>
              </a:rPr>
              <a:t>(</a:t>
            </a:r>
            <a:r>
              <a:rPr lang="ru-RU" altLang="ru-RU" sz="2000" cap="none" dirty="0" smtClean="0">
                <a:solidFill>
                  <a:srgbClr val="329632"/>
                </a:solidFill>
                <a:latin typeface="+mn-lt"/>
                <a:ea typeface="PMingLiU" pitchFamily="18" charset="-120"/>
                <a:cs typeface="Times New Roman" pitchFamily="18" charset="0"/>
              </a:rPr>
              <a:t>117 </a:t>
            </a:r>
            <a:r>
              <a:rPr lang="ru-RU" altLang="ru-RU" sz="2000" cap="none" dirty="0">
                <a:solidFill>
                  <a:srgbClr val="329632"/>
                </a:solidFill>
                <a:latin typeface="+mn-lt"/>
                <a:ea typeface="PMingLiU" pitchFamily="18" charset="-120"/>
                <a:cs typeface="Times New Roman" pitchFamily="18" charset="0"/>
              </a:rPr>
              <a:t>человек).</a:t>
            </a:r>
            <a:br>
              <a:rPr lang="ru-RU" altLang="ru-RU" sz="2000" cap="none" dirty="0">
                <a:solidFill>
                  <a:srgbClr val="329632"/>
                </a:solidFill>
                <a:latin typeface="+mn-lt"/>
                <a:ea typeface="PMingLiU" pitchFamily="18" charset="-120"/>
                <a:cs typeface="Times New Roman" pitchFamily="18" charset="0"/>
              </a:rPr>
            </a:br>
            <a:r>
              <a:rPr lang="ru-RU" altLang="ru-RU" sz="2000" cap="none" dirty="0">
                <a:solidFill>
                  <a:srgbClr val="333399"/>
                </a:solidFill>
                <a:latin typeface="+mn-lt"/>
                <a:ea typeface="PMingLiU" pitchFamily="18" charset="-120"/>
                <a:cs typeface="Times New Roman" pitchFamily="18" charset="0"/>
              </a:rPr>
              <a:t/>
            </a:r>
            <a:br>
              <a:rPr lang="ru-RU" altLang="ru-RU" sz="2000" cap="none" dirty="0">
                <a:solidFill>
                  <a:srgbClr val="333399"/>
                </a:solidFill>
                <a:latin typeface="+mn-lt"/>
                <a:ea typeface="PMingLiU" pitchFamily="18" charset="-120"/>
                <a:cs typeface="Times New Roman" pitchFamily="18" charset="0"/>
              </a:rPr>
            </a:br>
            <a:endParaRPr lang="ru-RU" sz="2000" dirty="0">
              <a:solidFill>
                <a:srgbClr val="000099"/>
              </a:solidFill>
              <a:latin typeface="+mn-lt"/>
              <a:cs typeface="Times New Roman" pitchFamily="18" charset="0"/>
            </a:endParaRPr>
          </a:p>
        </p:txBody>
      </p:sp>
      <p:pic>
        <p:nvPicPr>
          <p:cNvPr id="39941" name="Picture 5">
            <a:extLst>
              <a:ext uri="{FF2B5EF4-FFF2-40B4-BE49-F238E27FC236}">
                <a16:creationId xmlns="" xmlns:a16="http://schemas.microsoft.com/office/drawing/2014/main" id="{578C0418-693E-4A8E-9F08-9854531C8B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579862"/>
            <a:ext cx="2421831" cy="154662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5" name="Группа 4">
            <a:extLst>
              <a:ext uri="{FF2B5EF4-FFF2-40B4-BE49-F238E27FC236}">
                <a16:creationId xmlns="" xmlns:a16="http://schemas.microsoft.com/office/drawing/2014/main" id="{2E2B7CF3-0E1D-49CE-B830-38D0FF986526}"/>
              </a:ext>
            </a:extLst>
          </p:cNvPr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6" name="Рисунок 5" descr="D:\Документы\ОПСА\28. Саммит\2019 г\22.05.2019 г. V Междун. саммит медсестер\Логотип Саммита\Логотип_5_m.png">
              <a:extLst>
                <a:ext uri="{FF2B5EF4-FFF2-40B4-BE49-F238E27FC236}">
                  <a16:creationId xmlns="" xmlns:a16="http://schemas.microsoft.com/office/drawing/2014/main" id="{1578D26D-0E5A-4E56-B9B3-C2A9F442E196}"/>
                </a:ext>
              </a:extLst>
            </p:cNvPr>
            <p:cNvPicPr/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69942"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3" descr="C:\Users\Sveta\Desktop\МЗОО.png">
              <a:extLst>
                <a:ext uri="{FF2B5EF4-FFF2-40B4-BE49-F238E27FC236}">
                  <a16:creationId xmlns="" xmlns:a16="http://schemas.microsoft.com/office/drawing/2014/main" id="{6A32C31F-849F-4699-AFCB-28CB924EBE2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572"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4" descr="C:\Users\Sveta\Desktop\Без именhи-1.png">
              <a:extLst>
                <a:ext uri="{FF2B5EF4-FFF2-40B4-BE49-F238E27FC236}">
                  <a16:creationId xmlns="" xmlns:a16="http://schemas.microsoft.com/office/drawing/2014/main" id="{70AECBA0-A7FA-4DBE-8B1B-2B410B7DF97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71" r="14618"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Рисунок 8" descr="D:\Документы\Эмблемы\ОПСА\эмблема.png">
              <a:extLst>
                <a:ext uri="{FF2B5EF4-FFF2-40B4-BE49-F238E27FC236}">
                  <a16:creationId xmlns="" xmlns:a16="http://schemas.microsoft.com/office/drawing/2014/main" id="{2567DF7E-1EF2-4855-BC54-37F83581552D}"/>
                </a:ext>
              </a:extLst>
            </p:cNvPr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F4285E2D-B32B-4DE6-834E-CAD79E2966E9}"/>
              </a:ext>
            </a:extLst>
          </p:cNvPr>
          <p:cNvSpPr/>
          <p:nvPr/>
        </p:nvSpPr>
        <p:spPr>
          <a:xfrm>
            <a:off x="2236389" y="83000"/>
            <a:ext cx="68042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D56509"/>
                </a:solidFill>
              </a:rPr>
              <a:t>ВЫВОДЫ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C1AC095-A200-4B84-9EA3-6760485E9E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104" y="915566"/>
            <a:ext cx="8954392" cy="3979094"/>
          </a:xfrm>
        </p:spPr>
        <p:txBody>
          <a:bodyPr>
            <a:normAutofit/>
          </a:bodyPr>
          <a:lstStyle/>
          <a:p>
            <a:pPr marL="257175" indent="-257175" algn="ctr">
              <a:defRPr/>
            </a:pPr>
            <a:r>
              <a:rPr lang="ru-RU" altLang="ru-RU" sz="2000" cap="none" dirty="0" smtClean="0">
                <a:solidFill>
                  <a:srgbClr val="329632"/>
                </a:solidFill>
                <a:latin typeface="+mn-lt"/>
                <a:ea typeface="PMingLiU" pitchFamily="18" charset="-120"/>
                <a:cs typeface="Times New Roman" pitchFamily="18" charset="0"/>
              </a:rPr>
              <a:t>За </a:t>
            </a:r>
            <a:r>
              <a:rPr lang="ru-RU" altLang="ru-RU" sz="2000" cap="none" dirty="0">
                <a:solidFill>
                  <a:srgbClr val="329632"/>
                </a:solidFill>
                <a:latin typeface="+mn-lt"/>
                <a:ea typeface="PMingLiU" pitchFamily="18" charset="-120"/>
                <a:cs typeface="Times New Roman" pitchFamily="18" charset="0"/>
              </a:rPr>
              <a:t>период работы ЦППП количество </a:t>
            </a:r>
            <a:r>
              <a:rPr lang="ru-RU" altLang="ru-RU" sz="2000" cap="none" dirty="0" smtClean="0">
                <a:solidFill>
                  <a:srgbClr val="329632"/>
                </a:solidFill>
                <a:latin typeface="+mn-lt"/>
                <a:ea typeface="PMingLiU" pitchFamily="18" charset="-120"/>
                <a:cs typeface="Times New Roman" pitchFamily="18" charset="0"/>
              </a:rPr>
              <a:t>пациентов </a:t>
            </a:r>
            <a:r>
              <a:rPr lang="ru-RU" altLang="ru-RU" sz="2000" cap="none" dirty="0">
                <a:solidFill>
                  <a:srgbClr val="329632"/>
                </a:solidFill>
                <a:latin typeface="+mn-lt"/>
                <a:ea typeface="PMingLiU" pitchFamily="18" charset="-120"/>
                <a:cs typeface="Times New Roman" pitchFamily="18" charset="0"/>
              </a:rPr>
              <a:t>с </a:t>
            </a:r>
            <a:r>
              <a:rPr lang="ru-RU" altLang="ru-RU" sz="2000" i="1" u="sng" cap="none" dirty="0">
                <a:solidFill>
                  <a:srgbClr val="C00000"/>
                </a:solidFill>
                <a:latin typeface="+mn-lt"/>
                <a:ea typeface="PMingLiU" pitchFamily="18" charset="-120"/>
                <a:cs typeface="Times New Roman" pitchFamily="18" charset="0"/>
              </a:rPr>
              <a:t>назначенным лечением </a:t>
            </a:r>
            <a:r>
              <a:rPr lang="ru-RU" altLang="ru-RU" sz="2000" cap="none" dirty="0">
                <a:solidFill>
                  <a:srgbClr val="329632"/>
                </a:solidFill>
                <a:latin typeface="+mn-lt"/>
                <a:ea typeface="PMingLiU" pitchFamily="18" charset="-120"/>
                <a:cs typeface="Times New Roman" pitchFamily="18" charset="0"/>
              </a:rPr>
              <a:t>составило </a:t>
            </a:r>
            <a:r>
              <a:rPr lang="ru-RU" altLang="ru-RU" sz="2000" i="1" u="sng" cap="none" dirty="0" smtClean="0">
                <a:solidFill>
                  <a:srgbClr val="C00000"/>
                </a:solidFill>
                <a:latin typeface="+mn-lt"/>
                <a:ea typeface="PMingLiU" pitchFamily="18" charset="-120"/>
                <a:cs typeface="Times New Roman" pitchFamily="18" charset="0"/>
              </a:rPr>
              <a:t>78%</a:t>
            </a:r>
            <a:r>
              <a:rPr lang="ru-RU" altLang="ru-RU" sz="2000" cap="none" dirty="0" smtClean="0">
                <a:solidFill>
                  <a:srgbClr val="333399"/>
                </a:solidFill>
                <a:latin typeface="+mn-lt"/>
                <a:ea typeface="PMingLiU" pitchFamily="18" charset="-120"/>
                <a:cs typeface="Times New Roman" pitchFamily="18" charset="0"/>
              </a:rPr>
              <a:t> </a:t>
            </a:r>
            <a:r>
              <a:rPr lang="ru-RU" altLang="ru-RU" sz="2000" cap="none" dirty="0">
                <a:solidFill>
                  <a:srgbClr val="329632"/>
                </a:solidFill>
                <a:latin typeface="+mn-lt"/>
                <a:ea typeface="PMingLiU" pitchFamily="18" charset="-120"/>
                <a:cs typeface="Times New Roman" pitchFamily="18" charset="0"/>
              </a:rPr>
              <a:t>(632 человека), а </a:t>
            </a:r>
            <a:r>
              <a:rPr lang="ru-RU" altLang="ru-RU" sz="2000" i="1" u="sng" cap="none" dirty="0">
                <a:solidFill>
                  <a:srgbClr val="C00000"/>
                </a:solidFill>
                <a:latin typeface="+mn-lt"/>
                <a:ea typeface="PMingLiU" pitchFamily="18" charset="-120"/>
                <a:cs typeface="Times New Roman" pitchFamily="18" charset="0"/>
              </a:rPr>
              <a:t>получивших лечение </a:t>
            </a:r>
            <a:r>
              <a:rPr lang="ru-RU" altLang="ru-RU" sz="2000" cap="none" dirty="0">
                <a:solidFill>
                  <a:srgbClr val="329632"/>
                </a:solidFill>
                <a:latin typeface="+mn-lt"/>
                <a:ea typeface="PMingLiU" pitchFamily="18" charset="-120"/>
                <a:cs typeface="Times New Roman" pitchFamily="18" charset="0"/>
              </a:rPr>
              <a:t>составило </a:t>
            </a:r>
            <a:r>
              <a:rPr lang="ru-RU" altLang="ru-RU" sz="2000" cap="none" dirty="0" smtClean="0">
                <a:solidFill>
                  <a:srgbClr val="C00000"/>
                </a:solidFill>
                <a:latin typeface="+mn-lt"/>
                <a:ea typeface="PMingLiU" pitchFamily="18" charset="-120"/>
                <a:cs typeface="Times New Roman" pitchFamily="18" charset="0"/>
              </a:rPr>
              <a:t>5%</a:t>
            </a:r>
            <a:r>
              <a:rPr lang="ru-RU" altLang="ru-RU" sz="2000" cap="none" dirty="0" smtClean="0">
                <a:solidFill>
                  <a:srgbClr val="333399"/>
                </a:solidFill>
                <a:latin typeface="+mn-lt"/>
                <a:ea typeface="PMingLiU" pitchFamily="18" charset="-120"/>
                <a:cs typeface="Times New Roman" pitchFamily="18" charset="0"/>
              </a:rPr>
              <a:t>  </a:t>
            </a:r>
            <a:br>
              <a:rPr lang="ru-RU" altLang="ru-RU" sz="2000" cap="none" dirty="0" smtClean="0">
                <a:solidFill>
                  <a:srgbClr val="333399"/>
                </a:solidFill>
                <a:latin typeface="+mn-lt"/>
                <a:ea typeface="PMingLiU" pitchFamily="18" charset="-120"/>
                <a:cs typeface="Times New Roman" pitchFamily="18" charset="0"/>
              </a:rPr>
            </a:br>
            <a:r>
              <a:rPr lang="ru-RU" altLang="ru-RU" sz="2000" cap="none" dirty="0" smtClean="0">
                <a:solidFill>
                  <a:srgbClr val="329632"/>
                </a:solidFill>
                <a:latin typeface="+mn-lt"/>
                <a:ea typeface="PMingLiU" pitchFamily="18" charset="-120"/>
                <a:cs typeface="Times New Roman" pitchFamily="18" charset="0"/>
              </a:rPr>
              <a:t>(</a:t>
            </a:r>
            <a:r>
              <a:rPr lang="ru-RU" altLang="ru-RU" sz="2000" cap="none" dirty="0">
                <a:solidFill>
                  <a:srgbClr val="329632"/>
                </a:solidFill>
                <a:latin typeface="+mn-lt"/>
                <a:ea typeface="PMingLiU" pitchFamily="18" charset="-120"/>
                <a:cs typeface="Times New Roman" pitchFamily="18" charset="0"/>
              </a:rPr>
              <a:t>41 человек). </a:t>
            </a:r>
            <a:r>
              <a:rPr lang="ru-RU" altLang="ru-RU" sz="2000" cap="none" dirty="0">
                <a:solidFill>
                  <a:srgbClr val="333399"/>
                </a:solidFill>
                <a:latin typeface="+mn-lt"/>
                <a:ea typeface="PMingLiU" pitchFamily="18" charset="-120"/>
                <a:cs typeface="Times New Roman" pitchFamily="18" charset="0"/>
              </a:rPr>
              <a:t/>
            </a:r>
            <a:br>
              <a:rPr lang="ru-RU" altLang="ru-RU" sz="2000" cap="none" dirty="0">
                <a:solidFill>
                  <a:srgbClr val="333399"/>
                </a:solidFill>
                <a:latin typeface="+mn-lt"/>
                <a:ea typeface="PMingLiU" pitchFamily="18" charset="-120"/>
                <a:cs typeface="Times New Roman" pitchFamily="18" charset="0"/>
              </a:rPr>
            </a:br>
            <a:r>
              <a:rPr lang="ru-RU" altLang="ru-RU" sz="1200" cap="none" dirty="0">
                <a:solidFill>
                  <a:srgbClr val="333399"/>
                </a:solidFill>
                <a:latin typeface="+mn-lt"/>
                <a:ea typeface="PMingLiU" pitchFamily="18" charset="-120"/>
                <a:cs typeface="Times New Roman" pitchFamily="18" charset="0"/>
              </a:rPr>
              <a:t> </a:t>
            </a:r>
            <a:r>
              <a:rPr lang="ru-RU" altLang="ru-RU" sz="2000" cap="none" dirty="0">
                <a:solidFill>
                  <a:srgbClr val="333399"/>
                </a:solidFill>
                <a:latin typeface="+mn-lt"/>
                <a:ea typeface="PMingLiU" pitchFamily="18" charset="-120"/>
                <a:cs typeface="Times New Roman" pitchFamily="18" charset="0"/>
              </a:rPr>
              <a:t/>
            </a:r>
            <a:br>
              <a:rPr lang="ru-RU" altLang="ru-RU" sz="2000" cap="none" dirty="0">
                <a:solidFill>
                  <a:srgbClr val="333399"/>
                </a:solidFill>
                <a:latin typeface="+mn-lt"/>
                <a:ea typeface="PMingLiU" pitchFamily="18" charset="-120"/>
                <a:cs typeface="Times New Roman" pitchFamily="18" charset="0"/>
              </a:rPr>
            </a:br>
            <a:r>
              <a:rPr lang="ru-RU" altLang="ru-RU" sz="2000" cap="none" dirty="0" smtClean="0">
                <a:solidFill>
                  <a:srgbClr val="329632"/>
                </a:solidFill>
                <a:latin typeface="+mn-lt"/>
                <a:ea typeface="PMingLiU" pitchFamily="18" charset="-120"/>
                <a:cs typeface="Times New Roman" pitchFamily="18" charset="0"/>
              </a:rPr>
              <a:t>Считаем</a:t>
            </a:r>
            <a:r>
              <a:rPr lang="ru-RU" altLang="ru-RU" sz="2000" cap="none" dirty="0">
                <a:solidFill>
                  <a:srgbClr val="329632"/>
                </a:solidFill>
                <a:latin typeface="+mn-lt"/>
                <a:ea typeface="PMingLiU" pitchFamily="18" charset="-120"/>
                <a:cs typeface="Times New Roman" pitchFamily="18" charset="0"/>
              </a:rPr>
              <a:t>, что активное привлечение пациентов в  ЦППП с целью </a:t>
            </a:r>
            <a:r>
              <a:rPr lang="ru-RU" sz="2000" cap="none" dirty="0">
                <a:solidFill>
                  <a:srgbClr val="329632"/>
                </a:solidFill>
                <a:latin typeface="+mn-lt"/>
                <a:cs typeface="Times New Roman" panose="02020603050405020304" pitchFamily="18" charset="0"/>
              </a:rPr>
              <a:t>не только диагностики и лечения остеопороза,  а так же активной профилактики, ознаменует новый виток в развитии подходов к лечению повторных переломов на практике. </a:t>
            </a:r>
            <a:endParaRPr lang="ru-RU" sz="2000" dirty="0">
              <a:solidFill>
                <a:srgbClr val="329632"/>
              </a:solidFill>
              <a:latin typeface="+mn-lt"/>
              <a:cs typeface="Times New Roman" pitchFamily="18" charset="0"/>
            </a:endParaRPr>
          </a:p>
        </p:txBody>
      </p:sp>
      <p:pic>
        <p:nvPicPr>
          <p:cNvPr id="40965" name="Picture 2">
            <a:extLst>
              <a:ext uri="{FF2B5EF4-FFF2-40B4-BE49-F238E27FC236}">
                <a16:creationId xmlns="" xmlns:a16="http://schemas.microsoft.com/office/drawing/2014/main" id="{84A75830-E177-432B-ACD6-C4ACC5BC9A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363838"/>
            <a:ext cx="2915840" cy="1663303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5" name="Группа 4">
            <a:extLst>
              <a:ext uri="{FF2B5EF4-FFF2-40B4-BE49-F238E27FC236}">
                <a16:creationId xmlns="" xmlns:a16="http://schemas.microsoft.com/office/drawing/2014/main" id="{4C6AB409-65E5-4DAF-B71A-846368FDDCB8}"/>
              </a:ext>
            </a:extLst>
          </p:cNvPr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6" name="Рисунок 5" descr="D:\Документы\ОПСА\28. Саммит\2019 г\22.05.2019 г. V Междун. саммит медсестер\Логотип Саммита\Логотип_5_m.png">
              <a:extLst>
                <a:ext uri="{FF2B5EF4-FFF2-40B4-BE49-F238E27FC236}">
                  <a16:creationId xmlns="" xmlns:a16="http://schemas.microsoft.com/office/drawing/2014/main" id="{E90A5610-0950-4DCD-A3D0-B154423AB110}"/>
                </a:ext>
              </a:extLst>
            </p:cNvPr>
            <p:cNvPicPr/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69942"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3" descr="C:\Users\Sveta\Desktop\МЗОО.png">
              <a:extLst>
                <a:ext uri="{FF2B5EF4-FFF2-40B4-BE49-F238E27FC236}">
                  <a16:creationId xmlns="" xmlns:a16="http://schemas.microsoft.com/office/drawing/2014/main" id="{902E7996-C651-4C90-8E32-88A3AD4A680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572"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4" descr="C:\Users\Sveta\Desktop\Без именhи-1.png">
              <a:extLst>
                <a:ext uri="{FF2B5EF4-FFF2-40B4-BE49-F238E27FC236}">
                  <a16:creationId xmlns="" xmlns:a16="http://schemas.microsoft.com/office/drawing/2014/main" id="{0BE3A9B4-CDD8-43E8-B070-366F68F3975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71" r="14618"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Рисунок 8" descr="D:\Документы\Эмблемы\ОПСА\эмблема.png">
              <a:extLst>
                <a:ext uri="{FF2B5EF4-FFF2-40B4-BE49-F238E27FC236}">
                  <a16:creationId xmlns="" xmlns:a16="http://schemas.microsoft.com/office/drawing/2014/main" id="{FA74074D-0809-4783-B46C-DC3AC8AFF87F}"/>
                </a:ext>
              </a:extLst>
            </p:cNvPr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F5D968DA-14DC-4957-AB33-F9D0829BB7AB}"/>
              </a:ext>
            </a:extLst>
          </p:cNvPr>
          <p:cNvSpPr/>
          <p:nvPr/>
        </p:nvSpPr>
        <p:spPr>
          <a:xfrm>
            <a:off x="2236389" y="83000"/>
            <a:ext cx="600801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D56509"/>
                </a:solidFill>
              </a:rPr>
              <a:t>ВЫВОДЫ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Rectangle 3">
            <a:extLst>
              <a:ext uri="{FF2B5EF4-FFF2-40B4-BE49-F238E27FC236}">
                <a16:creationId xmlns="" xmlns:a16="http://schemas.microsoft.com/office/drawing/2014/main" id="{558A69F8-EBCA-4802-82E5-3837DA7866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032100"/>
            <a:ext cx="9144000" cy="899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4500" b="1" dirty="0" smtClean="0">
                <a:solidFill>
                  <a:srgbClr val="329632"/>
                </a:solidFill>
                <a:latin typeface="+mj-lt"/>
              </a:rPr>
              <a:t>Благодарим </a:t>
            </a:r>
            <a:r>
              <a:rPr lang="ru-RU" altLang="ru-RU" sz="4500" b="1" dirty="0">
                <a:solidFill>
                  <a:srgbClr val="329632"/>
                </a:solidFill>
                <a:latin typeface="+mj-lt"/>
              </a:rPr>
              <a:t>за внимание! </a:t>
            </a:r>
          </a:p>
        </p:txBody>
      </p:sp>
      <p:grpSp>
        <p:nvGrpSpPr>
          <p:cNvPr id="4" name="Группа 3">
            <a:extLst>
              <a:ext uri="{FF2B5EF4-FFF2-40B4-BE49-F238E27FC236}">
                <a16:creationId xmlns="" xmlns:a16="http://schemas.microsoft.com/office/drawing/2014/main" id="{B6D52649-48C5-4E7A-9F16-82D59536EFE3}"/>
              </a:ext>
            </a:extLst>
          </p:cNvPr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5" name="Рисунок 4" descr="D:\Документы\ОПСА\28. Саммит\2019 г\22.05.2019 г. V Междун. саммит медсестер\Логотип Саммита\Логотип_5_m.png">
              <a:extLst>
                <a:ext uri="{FF2B5EF4-FFF2-40B4-BE49-F238E27FC236}">
                  <a16:creationId xmlns="" xmlns:a16="http://schemas.microsoft.com/office/drawing/2014/main" id="{DF1A72D2-0C6D-4B4F-987A-64F2C54C17CD}"/>
                </a:ext>
              </a:extLst>
            </p:cNvPr>
            <p:cNvPicPr/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69942"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3" descr="C:\Users\Sveta\Desktop\МЗОО.png">
              <a:extLst>
                <a:ext uri="{FF2B5EF4-FFF2-40B4-BE49-F238E27FC236}">
                  <a16:creationId xmlns="" xmlns:a16="http://schemas.microsoft.com/office/drawing/2014/main" id="{90592922-5294-48FB-A754-3530E089562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572"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4" descr="C:\Users\Sveta\Desktop\Без именhи-1.png">
              <a:extLst>
                <a:ext uri="{FF2B5EF4-FFF2-40B4-BE49-F238E27FC236}">
                  <a16:creationId xmlns="" xmlns:a16="http://schemas.microsoft.com/office/drawing/2014/main" id="{BB26E447-88A1-4395-B4F9-9B7E550D39B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71" r="14618"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Рисунок 7" descr="D:\Документы\Эмблемы\ОПСА\эмблема.png">
              <a:extLst>
                <a:ext uri="{FF2B5EF4-FFF2-40B4-BE49-F238E27FC236}">
                  <a16:creationId xmlns="" xmlns:a16="http://schemas.microsoft.com/office/drawing/2014/main" id="{CA701219-9D0C-4ECC-887C-B3553217BB6D}"/>
                </a:ext>
              </a:extLst>
            </p:cNvPr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125B5AB-49F8-4389-8B81-2BA2A981B4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387" y="897657"/>
            <a:ext cx="7589117" cy="3618309"/>
          </a:xfrm>
        </p:spPr>
        <p:txBody>
          <a:bodyPr rtlCol="0">
            <a:noAutofit/>
          </a:bodyPr>
          <a:lstStyle/>
          <a:p>
            <a:pPr eaLnBrk="1" hangingPunct="1">
              <a:defRPr/>
            </a:pPr>
            <a:r>
              <a:rPr lang="ru-RU" altLang="ru-RU" sz="2000" cap="none" dirty="0">
                <a:solidFill>
                  <a:srgbClr val="329632"/>
                </a:solidFill>
                <a:cs typeface="Times New Roman" panose="02020603050405020304" pitchFamily="18" charset="0"/>
              </a:rPr>
              <a:t> </a:t>
            </a:r>
            <a:r>
              <a:rPr lang="ru-RU" altLang="ru-RU" sz="2000" u="sng" cap="none" dirty="0">
                <a:solidFill>
                  <a:srgbClr val="D56509"/>
                </a:solidFill>
                <a:cs typeface="Times New Roman" panose="02020603050405020304" pitchFamily="18" charset="0"/>
              </a:rPr>
              <a:t>200 миллионов женщин во всем мире страдают остеопорозом</a:t>
            </a:r>
            <a:r>
              <a:rPr lang="ru-RU" altLang="ru-RU" sz="2000" u="sng" cap="none" dirty="0">
                <a:solidFill>
                  <a:srgbClr val="329632"/>
                </a:solidFill>
                <a:cs typeface="Times New Roman" panose="02020603050405020304" pitchFamily="18" charset="0"/>
              </a:rPr>
              <a:t/>
            </a:r>
            <a:br>
              <a:rPr lang="ru-RU" altLang="ru-RU" sz="2000" u="sng" cap="none" dirty="0">
                <a:solidFill>
                  <a:srgbClr val="329632"/>
                </a:solidFill>
                <a:cs typeface="Times New Roman" panose="02020603050405020304" pitchFamily="18" charset="0"/>
              </a:rPr>
            </a:br>
            <a:r>
              <a:rPr lang="ru-RU" altLang="ru-RU" sz="2000" cap="none" dirty="0">
                <a:solidFill>
                  <a:srgbClr val="329632"/>
                </a:solidFill>
                <a:cs typeface="Times New Roman" panose="02020603050405020304" pitchFamily="18" charset="0"/>
              </a:rPr>
              <a:t>  - 1/3 женщин в возрасте 60-70 лет</a:t>
            </a:r>
            <a:br>
              <a:rPr lang="ru-RU" altLang="ru-RU" sz="2000" cap="none" dirty="0">
                <a:solidFill>
                  <a:srgbClr val="329632"/>
                </a:solidFill>
                <a:cs typeface="Times New Roman" panose="02020603050405020304" pitchFamily="18" charset="0"/>
              </a:rPr>
            </a:br>
            <a:r>
              <a:rPr lang="ru-RU" altLang="ru-RU" sz="2000" cap="none" dirty="0">
                <a:solidFill>
                  <a:srgbClr val="329632"/>
                </a:solidFill>
                <a:cs typeface="Times New Roman" panose="02020603050405020304" pitchFamily="18" charset="0"/>
              </a:rPr>
              <a:t>  - 2/3  женщин в возрасте 80 лет и старше</a:t>
            </a:r>
            <a:br>
              <a:rPr lang="ru-RU" altLang="ru-RU" sz="2000" cap="none" dirty="0">
                <a:solidFill>
                  <a:srgbClr val="329632"/>
                </a:solidFill>
                <a:cs typeface="Times New Roman" panose="02020603050405020304" pitchFamily="18" charset="0"/>
              </a:rPr>
            </a:br>
            <a:r>
              <a:rPr lang="ru-RU" altLang="ru-RU" sz="2000" cap="none" dirty="0">
                <a:solidFill>
                  <a:srgbClr val="D56509"/>
                </a:solidFill>
                <a:cs typeface="Times New Roman" panose="02020603050405020304" pitchFamily="18" charset="0"/>
              </a:rPr>
              <a:t/>
            </a:r>
            <a:br>
              <a:rPr lang="ru-RU" altLang="ru-RU" sz="2000" cap="none" dirty="0">
                <a:solidFill>
                  <a:srgbClr val="D56509"/>
                </a:solidFill>
                <a:cs typeface="Times New Roman" panose="02020603050405020304" pitchFamily="18" charset="0"/>
              </a:rPr>
            </a:br>
            <a:r>
              <a:rPr lang="ru-RU" altLang="ru-RU" sz="2000" u="sng" cap="none" dirty="0">
                <a:solidFill>
                  <a:srgbClr val="D56509"/>
                </a:solidFill>
                <a:cs typeface="Times New Roman" panose="02020603050405020304" pitchFamily="18" charset="0"/>
              </a:rPr>
              <a:t>Приблизительно от 20% до 25 % </a:t>
            </a:r>
            <a:r>
              <a:rPr lang="ru-RU" altLang="ru-RU" sz="2000" u="sng" cap="none" dirty="0" smtClean="0">
                <a:solidFill>
                  <a:srgbClr val="D56509"/>
                </a:solidFill>
                <a:cs typeface="Times New Roman" panose="02020603050405020304" pitchFamily="18" charset="0"/>
              </a:rPr>
              <a:t>женщин старше </a:t>
            </a:r>
            <a:r>
              <a:rPr lang="ru-RU" altLang="ru-RU" sz="2000" u="sng" cap="none" dirty="0">
                <a:solidFill>
                  <a:srgbClr val="D56509"/>
                </a:solidFill>
                <a:cs typeface="Times New Roman" panose="02020603050405020304" pitchFamily="18" charset="0"/>
              </a:rPr>
              <a:t>50 </a:t>
            </a:r>
            <a:r>
              <a:rPr lang="ru-RU" altLang="ru-RU" sz="2000" u="sng" cap="none" dirty="0" smtClean="0">
                <a:solidFill>
                  <a:srgbClr val="D56509"/>
                </a:solidFill>
                <a:cs typeface="Times New Roman" panose="02020603050405020304" pitchFamily="18" charset="0"/>
              </a:rPr>
              <a:t>лет                 </a:t>
            </a:r>
            <a:r>
              <a:rPr lang="ru-RU" altLang="ru-RU" sz="2000" u="sng" cap="none" dirty="0">
                <a:solidFill>
                  <a:srgbClr val="D56509"/>
                </a:solidFill>
                <a:cs typeface="Times New Roman" panose="02020603050405020304" pitchFamily="18" charset="0"/>
              </a:rPr>
              <a:t>имеют 1 и более переломов </a:t>
            </a:r>
            <a:r>
              <a:rPr lang="ru-RU" altLang="ru-RU" sz="2000" u="sng" cap="none" dirty="0" smtClean="0">
                <a:solidFill>
                  <a:srgbClr val="D56509"/>
                </a:solidFill>
                <a:cs typeface="Times New Roman" panose="02020603050405020304" pitchFamily="18" charset="0"/>
              </a:rPr>
              <a:t>позвонков</a:t>
            </a:r>
            <a:r>
              <a:rPr lang="ru-RU" altLang="ru-RU" sz="2000" u="sng" cap="none" dirty="0">
                <a:solidFill>
                  <a:srgbClr val="D56509"/>
                </a:solidFill>
                <a:cs typeface="Times New Roman" panose="02020603050405020304" pitchFamily="18" charset="0"/>
              </a:rPr>
              <a:t>:</a:t>
            </a:r>
            <a:r>
              <a:rPr lang="ru-RU" altLang="ru-RU" sz="2000" u="sng" cap="none" dirty="0">
                <a:solidFill>
                  <a:srgbClr val="329632"/>
                </a:solidFill>
                <a:cs typeface="Times New Roman" panose="02020603050405020304" pitchFamily="18" charset="0"/>
              </a:rPr>
              <a:t/>
            </a:r>
            <a:br>
              <a:rPr lang="ru-RU" altLang="ru-RU" sz="2000" u="sng" cap="none" dirty="0">
                <a:solidFill>
                  <a:srgbClr val="329632"/>
                </a:solidFill>
                <a:cs typeface="Times New Roman" panose="02020603050405020304" pitchFamily="18" charset="0"/>
              </a:rPr>
            </a:br>
            <a:r>
              <a:rPr lang="ru-RU" altLang="ru-RU" sz="2000" cap="none" dirty="0">
                <a:solidFill>
                  <a:srgbClr val="329632"/>
                </a:solidFill>
                <a:cs typeface="Times New Roman" panose="02020603050405020304" pitchFamily="18" charset="0"/>
              </a:rPr>
              <a:t>  - США: 25%</a:t>
            </a:r>
            <a:br>
              <a:rPr lang="ru-RU" altLang="ru-RU" sz="2000" cap="none" dirty="0">
                <a:solidFill>
                  <a:srgbClr val="329632"/>
                </a:solidFill>
                <a:cs typeface="Times New Roman" panose="02020603050405020304" pitchFamily="18" charset="0"/>
              </a:rPr>
            </a:br>
            <a:r>
              <a:rPr lang="ru-RU" altLang="ru-RU" sz="2000" cap="none" dirty="0">
                <a:solidFill>
                  <a:srgbClr val="329632"/>
                </a:solidFill>
                <a:cs typeface="Times New Roman" panose="02020603050405020304" pitchFamily="18" charset="0"/>
              </a:rPr>
              <a:t>  - Австралия: 20%</a:t>
            </a:r>
            <a:br>
              <a:rPr lang="ru-RU" altLang="ru-RU" sz="2000" cap="none" dirty="0">
                <a:solidFill>
                  <a:srgbClr val="329632"/>
                </a:solidFill>
                <a:cs typeface="Times New Roman" panose="02020603050405020304" pitchFamily="18" charset="0"/>
              </a:rPr>
            </a:br>
            <a:r>
              <a:rPr lang="ru-RU" altLang="ru-RU" sz="2000" cap="none" dirty="0">
                <a:solidFill>
                  <a:srgbClr val="329632"/>
                </a:solidFill>
                <a:cs typeface="Times New Roman" panose="02020603050405020304" pitchFamily="18" charset="0"/>
              </a:rPr>
              <a:t>  - Западная Европа: 19</a:t>
            </a:r>
            <a:br>
              <a:rPr lang="ru-RU" altLang="ru-RU" sz="2000" cap="none" dirty="0">
                <a:solidFill>
                  <a:srgbClr val="329632"/>
                </a:solidFill>
                <a:cs typeface="Times New Roman" panose="02020603050405020304" pitchFamily="18" charset="0"/>
              </a:rPr>
            </a:br>
            <a:r>
              <a:rPr lang="ru-RU" altLang="ru-RU" sz="2000" cap="none" dirty="0">
                <a:solidFill>
                  <a:srgbClr val="329632"/>
                </a:solidFill>
                <a:cs typeface="Times New Roman" panose="02020603050405020304" pitchFamily="18" charset="0"/>
              </a:rPr>
              <a:t>  - Скандинавия: 26</a:t>
            </a:r>
            <a:br>
              <a:rPr lang="ru-RU" altLang="ru-RU" sz="2000" cap="none" dirty="0">
                <a:solidFill>
                  <a:srgbClr val="329632"/>
                </a:solidFill>
                <a:cs typeface="Times New Roman" panose="02020603050405020304" pitchFamily="18" charset="0"/>
              </a:rPr>
            </a:br>
            <a:r>
              <a:rPr lang="ru-RU" altLang="ru-RU" sz="2000" cap="none" dirty="0">
                <a:solidFill>
                  <a:srgbClr val="329632"/>
                </a:solidFill>
                <a:cs typeface="Times New Roman" panose="02020603050405020304" pitchFamily="18" charset="0"/>
              </a:rPr>
              <a:t>  - Дания 21% </a:t>
            </a:r>
            <a:r>
              <a:rPr lang="ru-RU" altLang="ru-RU" sz="2000" dirty="0">
                <a:solidFill>
                  <a:srgbClr val="329632"/>
                </a:solidFill>
              </a:rPr>
              <a:t/>
            </a:r>
            <a:br>
              <a:rPr lang="ru-RU" altLang="ru-RU" sz="2000" dirty="0">
                <a:solidFill>
                  <a:srgbClr val="329632"/>
                </a:solidFill>
              </a:rPr>
            </a:br>
            <a:endParaRPr lang="ru-RU" sz="2000" b="0" dirty="0">
              <a:solidFill>
                <a:srgbClr val="329632"/>
              </a:solidFill>
              <a:cs typeface="Times New Roman" pitchFamily="18" charset="0"/>
            </a:endParaRPr>
          </a:p>
        </p:txBody>
      </p:sp>
      <p:sp>
        <p:nvSpPr>
          <p:cNvPr id="6148" name="Текст 6">
            <a:extLst>
              <a:ext uri="{FF2B5EF4-FFF2-40B4-BE49-F238E27FC236}">
                <a16:creationId xmlns="" xmlns:a16="http://schemas.microsoft.com/office/drawing/2014/main" id="{F6205439-BA1E-49C5-AE1B-0BE07810DD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123728" y="-92546"/>
            <a:ext cx="6912303" cy="923330"/>
          </a:xfr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altLang="ru-RU" sz="3000" b="1" dirty="0" smtClean="0">
                <a:solidFill>
                  <a:srgbClr val="D56509"/>
                </a:solidFill>
              </a:rPr>
              <a:t>ОСТЕОПОРОЗ – РАСПРОСТРАНЕННОЕ ЗАБОЛЕВАНИЕ</a:t>
            </a:r>
            <a:endParaRPr lang="ru-RU" sz="3000" b="1" dirty="0">
              <a:solidFill>
                <a:srgbClr val="D56509"/>
              </a:solidFill>
            </a:endParaRPr>
          </a:p>
        </p:txBody>
      </p:sp>
      <p:pic>
        <p:nvPicPr>
          <p:cNvPr id="16389" name="Picture 3">
            <a:extLst>
              <a:ext uri="{FF2B5EF4-FFF2-40B4-BE49-F238E27FC236}">
                <a16:creationId xmlns="" xmlns:a16="http://schemas.microsoft.com/office/drawing/2014/main" id="{52AC34EE-1CDE-44B7-B00C-4CE1C1574E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37" y="1599828"/>
            <a:ext cx="2214563" cy="298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Группа 4">
            <a:extLst>
              <a:ext uri="{FF2B5EF4-FFF2-40B4-BE49-F238E27FC236}">
                <a16:creationId xmlns="" xmlns:a16="http://schemas.microsoft.com/office/drawing/2014/main" id="{24645E26-AA3B-4D0B-B023-9D2860DD3AED}"/>
              </a:ext>
            </a:extLst>
          </p:cNvPr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6" name="Рисунок 5" descr="D:\Документы\ОПСА\28. Саммит\2019 г\22.05.2019 г. V Междун. саммит медсестер\Логотип Саммита\Логотип_5_m.png">
              <a:extLst>
                <a:ext uri="{FF2B5EF4-FFF2-40B4-BE49-F238E27FC236}">
                  <a16:creationId xmlns="" xmlns:a16="http://schemas.microsoft.com/office/drawing/2014/main" id="{6BBF1BD6-CE74-4D57-8B88-47F44A6B000C}"/>
                </a:ext>
              </a:extLst>
            </p:cNvPr>
            <p:cNvPicPr/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69942"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3" descr="C:\Users\Sveta\Desktop\МЗОО.png">
              <a:extLst>
                <a:ext uri="{FF2B5EF4-FFF2-40B4-BE49-F238E27FC236}">
                  <a16:creationId xmlns="" xmlns:a16="http://schemas.microsoft.com/office/drawing/2014/main" id="{4AC382F2-A4AA-4859-8005-6311EC73F7F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572"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4" descr="C:\Users\Sveta\Desktop\Без именhи-1.png">
              <a:extLst>
                <a:ext uri="{FF2B5EF4-FFF2-40B4-BE49-F238E27FC236}">
                  <a16:creationId xmlns="" xmlns:a16="http://schemas.microsoft.com/office/drawing/2014/main" id="{78103CD1-9103-47A7-8F2A-203BCCC418A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71" r="14618"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Рисунок 8" descr="D:\Документы\Эмблемы\ОПСА\эмблема.png">
              <a:extLst>
                <a:ext uri="{FF2B5EF4-FFF2-40B4-BE49-F238E27FC236}">
                  <a16:creationId xmlns="" xmlns:a16="http://schemas.microsoft.com/office/drawing/2014/main" id="{7FC6B01A-7856-4656-A4FE-154F733C27D3}"/>
                </a:ext>
              </a:extLst>
            </p:cNvPr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" name="Прямоугольник 2"/>
          <p:cNvSpPr/>
          <p:nvPr/>
        </p:nvSpPr>
        <p:spPr>
          <a:xfrm>
            <a:off x="51396" y="4691920"/>
            <a:ext cx="92011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dirty="0">
                <a:solidFill>
                  <a:srgbClr val="329632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ru-RU" sz="1000" dirty="0" smtClean="0">
                <a:solidFill>
                  <a:srgbClr val="329632"/>
                </a:solidFill>
                <a:latin typeface="+mj-lt"/>
                <a:cs typeface="Times New Roman" panose="02020603050405020304" pitchFamily="18" charset="0"/>
              </a:rPr>
              <a:t>International </a:t>
            </a:r>
            <a:r>
              <a:rPr lang="en-US" altLang="ru-RU" sz="1000" dirty="0">
                <a:solidFill>
                  <a:srgbClr val="329632"/>
                </a:solidFill>
                <a:latin typeface="+mj-lt"/>
                <a:cs typeface="Times New Roman" panose="02020603050405020304" pitchFamily="18" charset="0"/>
              </a:rPr>
              <a:t>Osteoporosis Foundation. 2. Melton LJ 3rd et al. Spine. 1997. 3. </a:t>
            </a:r>
            <a:r>
              <a:rPr lang="en-US" altLang="ru-RU" sz="1000" dirty="0" err="1">
                <a:solidFill>
                  <a:srgbClr val="329632"/>
                </a:solidFill>
                <a:latin typeface="+mj-lt"/>
                <a:cs typeface="Times New Roman" panose="02020603050405020304" pitchFamily="18" charset="0"/>
              </a:rPr>
              <a:t>Ettinger</a:t>
            </a:r>
            <a:r>
              <a:rPr lang="en-US" altLang="ru-RU" sz="1000" dirty="0">
                <a:solidFill>
                  <a:srgbClr val="329632"/>
                </a:solidFill>
                <a:latin typeface="+mj-lt"/>
                <a:cs typeface="Times New Roman" panose="02020603050405020304" pitchFamily="18" charset="0"/>
              </a:rPr>
              <a:t> B et al. J Bone Miner Res. 1992. 4. Jones G et al. </a:t>
            </a:r>
            <a:r>
              <a:rPr lang="en-US" altLang="ru-RU" sz="1000" dirty="0" err="1">
                <a:solidFill>
                  <a:srgbClr val="329632"/>
                </a:solidFill>
                <a:latin typeface="+mj-lt"/>
                <a:cs typeface="Times New Roman" panose="02020603050405020304" pitchFamily="18" charset="0"/>
              </a:rPr>
              <a:t>Osteoporos</a:t>
            </a:r>
            <a:r>
              <a:rPr lang="en-US" altLang="ru-RU" sz="1000" dirty="0">
                <a:solidFill>
                  <a:srgbClr val="329632"/>
                </a:solidFill>
                <a:latin typeface="+mj-lt"/>
                <a:cs typeface="Times New Roman" panose="02020603050405020304" pitchFamily="18" charset="0"/>
              </a:rPr>
              <a:t> Int. 1996. 5. O'Neill et al. J Bone Miner Res. 1996. 6. Jensen GF et al. </a:t>
            </a:r>
            <a:r>
              <a:rPr lang="en-US" altLang="ru-RU" sz="1000" dirty="0" err="1">
                <a:solidFill>
                  <a:srgbClr val="329632"/>
                </a:solidFill>
                <a:latin typeface="+mj-lt"/>
                <a:cs typeface="Times New Roman" panose="02020603050405020304" pitchFamily="18" charset="0"/>
              </a:rPr>
              <a:t>Clin</a:t>
            </a:r>
            <a:r>
              <a:rPr lang="en-US" altLang="ru-RU" sz="1000" dirty="0">
                <a:solidFill>
                  <a:srgbClr val="329632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ru-RU" sz="1000" dirty="0" err="1">
                <a:solidFill>
                  <a:srgbClr val="329632"/>
                </a:solidFill>
                <a:latin typeface="+mj-lt"/>
                <a:cs typeface="Times New Roman" panose="02020603050405020304" pitchFamily="18" charset="0"/>
              </a:rPr>
              <a:t>Orthop</a:t>
            </a:r>
            <a:r>
              <a:rPr lang="en-US" altLang="ru-RU" sz="1000" dirty="0">
                <a:solidFill>
                  <a:srgbClr val="329632"/>
                </a:solidFill>
                <a:latin typeface="+mj-lt"/>
                <a:cs typeface="Times New Roman" panose="02020603050405020304" pitchFamily="18" charset="0"/>
              </a:rPr>
              <a:t>. 1982 7. The Eastern European &amp; Central Asian Regional Audit </a:t>
            </a:r>
            <a:r>
              <a:rPr lang="en-US" altLang="ru-RU" sz="1000" dirty="0" smtClean="0">
                <a:solidFill>
                  <a:srgbClr val="329632"/>
                </a:solidFill>
                <a:latin typeface="+mj-lt"/>
                <a:cs typeface="Times New Roman" panose="02020603050405020304" pitchFamily="18" charset="0"/>
              </a:rPr>
              <a:t>2010</a:t>
            </a:r>
            <a:endParaRPr lang="ru-RU" sz="1000" dirty="0">
              <a:solidFill>
                <a:srgbClr val="329632"/>
              </a:solidFill>
              <a:latin typeface="+mj-lt"/>
            </a:endParaRP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8908B6B-1D71-4F4C-AA9D-B3B2967696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477" y="987574"/>
            <a:ext cx="8594352" cy="3096344"/>
          </a:xfrm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ru-RU" altLang="ru-RU" sz="1800" cap="none" dirty="0">
                <a:solidFill>
                  <a:srgbClr val="329632"/>
                </a:solidFill>
                <a:latin typeface="+mn-lt"/>
                <a:cs typeface="Times New Roman" panose="02020603050405020304" pitchFamily="18" charset="0"/>
              </a:rPr>
              <a:t> -  </a:t>
            </a:r>
            <a:r>
              <a:rPr lang="ru-RU" altLang="ru-RU" sz="1950" cap="none" dirty="0">
                <a:solidFill>
                  <a:srgbClr val="329632"/>
                </a:solidFill>
                <a:latin typeface="+mn-lt"/>
                <a:cs typeface="Times New Roman" panose="02020603050405020304" pitchFamily="18" charset="0"/>
              </a:rPr>
              <a:t>14 млн. чел. (10 % популяции);</a:t>
            </a:r>
            <a:br>
              <a:rPr lang="ru-RU" altLang="ru-RU" sz="1950" cap="none" dirty="0">
                <a:solidFill>
                  <a:srgbClr val="329632"/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 altLang="ru-RU" sz="1950" cap="none" dirty="0">
                <a:solidFill>
                  <a:srgbClr val="329632"/>
                </a:solidFill>
                <a:latin typeface="+mn-lt"/>
                <a:cs typeface="Times New Roman" panose="02020603050405020304" pitchFamily="18" charset="0"/>
              </a:rPr>
              <a:t> -  20 млн. чел. с </a:t>
            </a:r>
            <a:r>
              <a:rPr lang="ru-RU" altLang="ru-RU" sz="1950" cap="none" dirty="0" err="1">
                <a:solidFill>
                  <a:srgbClr val="329632"/>
                </a:solidFill>
                <a:latin typeface="+mn-lt"/>
                <a:cs typeface="Times New Roman" panose="02020603050405020304" pitchFamily="18" charset="0"/>
              </a:rPr>
              <a:t>остеопенией</a:t>
            </a:r>
            <a:r>
              <a:rPr lang="ru-RU" altLang="ru-RU" sz="1950" cap="none" dirty="0">
                <a:solidFill>
                  <a:srgbClr val="329632"/>
                </a:solidFill>
                <a:latin typeface="+mn-lt"/>
                <a:cs typeface="Times New Roman" panose="02020603050405020304" pitchFamily="18" charset="0"/>
              </a:rPr>
              <a:t> (сниженная костная масса);</a:t>
            </a:r>
            <a:br>
              <a:rPr lang="ru-RU" altLang="ru-RU" sz="1950" cap="none" dirty="0">
                <a:solidFill>
                  <a:srgbClr val="329632"/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 altLang="ru-RU" sz="2100" cap="none" dirty="0">
                <a:solidFill>
                  <a:srgbClr val="329632"/>
                </a:solidFill>
                <a:latin typeface="+mn-lt"/>
                <a:cs typeface="Times New Roman" panose="02020603050405020304" pitchFamily="18" charset="0"/>
              </a:rPr>
              <a:t> -  всего 34 млн. чел. имеют высокий риск переломов.  </a:t>
            </a:r>
            <a:br>
              <a:rPr lang="ru-RU" altLang="ru-RU" sz="2100" cap="none" dirty="0">
                <a:solidFill>
                  <a:srgbClr val="329632"/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 altLang="ru-RU" sz="2100" cap="none" dirty="0">
                <a:solidFill>
                  <a:srgbClr val="329632"/>
                </a:solidFill>
                <a:latin typeface="+mn-lt"/>
                <a:cs typeface="Times New Roman" panose="02020603050405020304" pitchFamily="18" charset="0"/>
              </a:rPr>
              <a:t/>
            </a:r>
            <a:br>
              <a:rPr lang="ru-RU" altLang="ru-RU" sz="2100" cap="none" dirty="0">
                <a:solidFill>
                  <a:srgbClr val="329632"/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 altLang="ru-RU" sz="2400" cap="none" dirty="0">
                <a:solidFill>
                  <a:srgbClr val="329632"/>
                </a:solidFill>
                <a:latin typeface="+mn-lt"/>
                <a:cs typeface="Times New Roman" panose="02020603050405020304" pitchFamily="18" charset="0"/>
              </a:rPr>
              <a:t>Каждую минуту происходит</a:t>
            </a:r>
            <a:br>
              <a:rPr lang="ru-RU" altLang="ru-RU" sz="2400" cap="none" dirty="0">
                <a:solidFill>
                  <a:srgbClr val="329632"/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 altLang="ru-RU" sz="2400" u="sng" cap="none" dirty="0">
                <a:solidFill>
                  <a:srgbClr val="329632"/>
                </a:solidFill>
                <a:latin typeface="+mn-lt"/>
                <a:cs typeface="Times New Roman" panose="02020603050405020304" pitchFamily="18" charset="0"/>
              </a:rPr>
              <a:t>7 переломов позвонков.</a:t>
            </a:r>
            <a:br>
              <a:rPr lang="ru-RU" altLang="ru-RU" sz="2400" u="sng" cap="none" dirty="0">
                <a:solidFill>
                  <a:srgbClr val="329632"/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 altLang="ru-RU" sz="2100" cap="none" dirty="0">
                <a:solidFill>
                  <a:srgbClr val="329632"/>
                </a:solidFill>
                <a:latin typeface="+mn-lt"/>
                <a:cs typeface="Times New Roman" panose="02020603050405020304" pitchFamily="18" charset="0"/>
              </a:rPr>
              <a:t/>
            </a:r>
            <a:br>
              <a:rPr lang="ru-RU" altLang="ru-RU" sz="2100" cap="none" dirty="0">
                <a:solidFill>
                  <a:srgbClr val="329632"/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 altLang="ru-RU" sz="2325" cap="none" dirty="0">
                <a:solidFill>
                  <a:srgbClr val="329632"/>
                </a:solidFill>
                <a:latin typeface="+mn-lt"/>
                <a:cs typeface="Times New Roman" panose="02020603050405020304" pitchFamily="18" charset="0"/>
              </a:rPr>
              <a:t>Каждые 5 минут </a:t>
            </a:r>
            <a:br>
              <a:rPr lang="ru-RU" altLang="ru-RU" sz="2325" cap="none" dirty="0">
                <a:solidFill>
                  <a:srgbClr val="329632"/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 altLang="ru-RU" sz="2325" cap="none" dirty="0">
                <a:solidFill>
                  <a:srgbClr val="329632"/>
                </a:solidFill>
                <a:latin typeface="+mn-lt"/>
                <a:cs typeface="Times New Roman" panose="02020603050405020304" pitchFamily="18" charset="0"/>
              </a:rPr>
              <a:t>перелом шейки бедра</a:t>
            </a:r>
            <a:r>
              <a:rPr lang="ru-RU" altLang="ru-RU" sz="2325" cap="none" dirty="0" smtClean="0">
                <a:solidFill>
                  <a:srgbClr val="329632"/>
                </a:solidFill>
                <a:latin typeface="+mn-lt"/>
                <a:cs typeface="Times New Roman" panose="02020603050405020304" pitchFamily="18" charset="0"/>
              </a:rPr>
              <a:t>.</a:t>
            </a:r>
            <a:endParaRPr lang="ru-RU" sz="1725" b="0" dirty="0">
              <a:solidFill>
                <a:srgbClr val="329632"/>
              </a:solidFill>
              <a:latin typeface="+mn-lt"/>
              <a:cs typeface="Times New Roman" pitchFamily="18" charset="0"/>
            </a:endParaRPr>
          </a:p>
        </p:txBody>
      </p:sp>
      <p:pic>
        <p:nvPicPr>
          <p:cNvPr id="17413" name="Picture 3">
            <a:extLst>
              <a:ext uri="{FF2B5EF4-FFF2-40B4-BE49-F238E27FC236}">
                <a16:creationId xmlns="" xmlns:a16="http://schemas.microsoft.com/office/drawing/2014/main" id="{A21A93C9-8D15-41EA-AED9-293CCFB7EF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083259"/>
            <a:ext cx="2808164" cy="2507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Группа 4">
            <a:extLst>
              <a:ext uri="{FF2B5EF4-FFF2-40B4-BE49-F238E27FC236}">
                <a16:creationId xmlns="" xmlns:a16="http://schemas.microsoft.com/office/drawing/2014/main" id="{339F1E87-4097-4881-AF27-E7B052B9FA76}"/>
              </a:ext>
            </a:extLst>
          </p:cNvPr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6" name="Рисунок 5" descr="D:\Документы\ОПСА\28. Саммит\2019 г\22.05.2019 г. V Междун. саммит медсестер\Логотип Саммита\Логотип_5_m.png">
              <a:extLst>
                <a:ext uri="{FF2B5EF4-FFF2-40B4-BE49-F238E27FC236}">
                  <a16:creationId xmlns="" xmlns:a16="http://schemas.microsoft.com/office/drawing/2014/main" id="{06525715-0246-4B64-BD04-4F081B6D964F}"/>
                </a:ext>
              </a:extLst>
            </p:cNvPr>
            <p:cNvPicPr/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69942"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3" descr="C:\Users\Sveta\Desktop\МЗОО.png">
              <a:extLst>
                <a:ext uri="{FF2B5EF4-FFF2-40B4-BE49-F238E27FC236}">
                  <a16:creationId xmlns="" xmlns:a16="http://schemas.microsoft.com/office/drawing/2014/main" id="{79F688D7-863D-4470-B7B8-9E394951323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572"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4" descr="C:\Users\Sveta\Desktop\Без именhи-1.png">
              <a:extLst>
                <a:ext uri="{FF2B5EF4-FFF2-40B4-BE49-F238E27FC236}">
                  <a16:creationId xmlns="" xmlns:a16="http://schemas.microsoft.com/office/drawing/2014/main" id="{ABCE305A-C2CF-420B-9511-70C018B0E0B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71" r="14618"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Рисунок 8" descr="D:\Документы\Эмблемы\ОПСА\эмблема.png">
              <a:extLst>
                <a:ext uri="{FF2B5EF4-FFF2-40B4-BE49-F238E27FC236}">
                  <a16:creationId xmlns="" xmlns:a16="http://schemas.microsoft.com/office/drawing/2014/main" id="{718F6F64-18CF-44A7-9E5A-E5FB62CE0146}"/>
                </a:ext>
              </a:extLst>
            </p:cNvPr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37A71B00-0B5E-4D92-A313-31F030E81329}"/>
              </a:ext>
            </a:extLst>
          </p:cNvPr>
          <p:cNvSpPr/>
          <p:nvPr/>
        </p:nvSpPr>
        <p:spPr>
          <a:xfrm>
            <a:off x="2236389" y="83000"/>
            <a:ext cx="68042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D56509"/>
                </a:solidFill>
              </a:rPr>
              <a:t>ОСТЕОПОРОЗ В РОССИИ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-49612" y="4845809"/>
            <a:ext cx="919361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dirty="0" err="1">
                <a:solidFill>
                  <a:srgbClr val="329632"/>
                </a:solidFill>
                <a:latin typeface="+mj-lt"/>
                <a:cs typeface="Times New Roman" panose="02020603050405020304" pitchFamily="18" charset="0"/>
              </a:rPr>
              <a:t>Лесняк</a:t>
            </a:r>
            <a:r>
              <a:rPr lang="ru-RU" altLang="ru-RU" sz="1000" dirty="0">
                <a:solidFill>
                  <a:srgbClr val="329632"/>
                </a:solidFill>
                <a:latin typeface="+mj-lt"/>
                <a:cs typeface="Times New Roman" panose="02020603050405020304" pitchFamily="18" charset="0"/>
              </a:rPr>
              <a:t> О.М. </a:t>
            </a:r>
            <a:r>
              <a:rPr lang="ru-RU" altLang="ru-RU" sz="1000" dirty="0">
                <a:solidFill>
                  <a:srgbClr val="329632"/>
                </a:solidFill>
                <a:latin typeface="+mj-lt"/>
                <a:cs typeface="Times New Roman" panose="02020603050405020304" pitchFamily="18" charset="0"/>
              </a:rPr>
              <a:t>, Аудит состояния проблемы остеопороза в </a:t>
            </a:r>
            <a:r>
              <a:rPr lang="ru-RU" altLang="ru-RU" sz="1000" dirty="0" smtClean="0">
                <a:solidFill>
                  <a:srgbClr val="329632"/>
                </a:solidFill>
                <a:latin typeface="+mj-lt"/>
                <a:cs typeface="Times New Roman" panose="02020603050405020304" pitchFamily="18" charset="0"/>
              </a:rPr>
              <a:t>странах Восточной </a:t>
            </a:r>
            <a:r>
              <a:rPr lang="ru-RU" altLang="ru-RU" sz="1000" dirty="0">
                <a:solidFill>
                  <a:srgbClr val="329632"/>
                </a:solidFill>
                <a:latin typeface="+mj-lt"/>
                <a:cs typeface="Times New Roman" panose="02020603050405020304" pitchFamily="18" charset="0"/>
              </a:rPr>
              <a:t>Европы и Центральной Азии, 2010</a:t>
            </a:r>
            <a:endParaRPr lang="ru-RU" sz="1000" dirty="0">
              <a:solidFill>
                <a:srgbClr val="329632"/>
              </a:solidFill>
              <a:latin typeface="+mj-lt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20DC280-E3AA-42AE-A2B7-457119FFDA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1113235"/>
            <a:ext cx="6723460" cy="3835003"/>
          </a:xfrm>
        </p:spPr>
        <p:txBody>
          <a:bodyPr rtlCol="0">
            <a:normAutofit/>
          </a:bodyPr>
          <a:lstStyle/>
          <a:p>
            <a:pPr>
              <a:defRPr/>
            </a:pPr>
            <a:endParaRPr lang="ru-RU" sz="1725" b="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Схема 2">
            <a:extLst>
              <a:ext uri="{FF2B5EF4-FFF2-40B4-BE49-F238E27FC236}">
                <a16:creationId xmlns="" xmlns:a16="http://schemas.microsoft.com/office/drawing/2014/main" id="{0C69239B-E310-4053-8FDD-3F6C91C435A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45520570"/>
              </p:ext>
            </p:extLst>
          </p:nvPr>
        </p:nvGraphicFramePr>
        <p:xfrm>
          <a:off x="323528" y="987574"/>
          <a:ext cx="8568952" cy="38164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8438" name="Picture 2">
            <a:extLst>
              <a:ext uri="{FF2B5EF4-FFF2-40B4-BE49-F238E27FC236}">
                <a16:creationId xmlns="" xmlns:a16="http://schemas.microsoft.com/office/drawing/2014/main" id="{A94213DB-64B0-4BF8-ACB3-B9D033C851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659982"/>
            <a:ext cx="3024336" cy="465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Группа 5">
            <a:extLst>
              <a:ext uri="{FF2B5EF4-FFF2-40B4-BE49-F238E27FC236}">
                <a16:creationId xmlns="" xmlns:a16="http://schemas.microsoft.com/office/drawing/2014/main" id="{9DFEBFE8-41CA-4047-89DC-9EE7AFAFB38D}"/>
              </a:ext>
            </a:extLst>
          </p:cNvPr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7" name="Рисунок 6" descr="D:\Документы\ОПСА\28. Саммит\2019 г\22.05.2019 г. V Междун. саммит медсестер\Логотип Саммита\Логотип_5_m.png">
              <a:extLst>
                <a:ext uri="{FF2B5EF4-FFF2-40B4-BE49-F238E27FC236}">
                  <a16:creationId xmlns="" xmlns:a16="http://schemas.microsoft.com/office/drawing/2014/main" id="{76B8F57B-9E92-4B13-833F-2E44EE308B62}"/>
                </a:ext>
              </a:extLst>
            </p:cNvPr>
            <p:cNvPicPr/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69942"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3" descr="C:\Users\Sveta\Desktop\МЗОО.png">
              <a:extLst>
                <a:ext uri="{FF2B5EF4-FFF2-40B4-BE49-F238E27FC236}">
                  <a16:creationId xmlns="" xmlns:a16="http://schemas.microsoft.com/office/drawing/2014/main" id="{9B67026E-EA32-4E64-B964-137D11E1DE7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572"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4" descr="C:\Users\Sveta\Desktop\Без именhи-1.png">
              <a:extLst>
                <a:ext uri="{FF2B5EF4-FFF2-40B4-BE49-F238E27FC236}">
                  <a16:creationId xmlns="" xmlns:a16="http://schemas.microsoft.com/office/drawing/2014/main" id="{8A980463-15E0-4B3C-8534-09D83900B7A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71" r="14618"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Рисунок 9" descr="D:\Документы\Эмблемы\ОПСА\эмблема.png">
              <a:extLst>
                <a:ext uri="{FF2B5EF4-FFF2-40B4-BE49-F238E27FC236}">
                  <a16:creationId xmlns="" xmlns:a16="http://schemas.microsoft.com/office/drawing/2014/main" id="{E441B9B0-10FF-4F73-BAC9-31A32DDE9B40}"/>
                </a:ext>
              </a:extLst>
            </p:cNvPr>
            <p:cNvPicPr/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A0084867-8FB1-403E-94EE-514468B5F8D8}"/>
              </a:ext>
            </a:extLst>
          </p:cNvPr>
          <p:cNvSpPr/>
          <p:nvPr/>
        </p:nvSpPr>
        <p:spPr>
          <a:xfrm>
            <a:off x="2236389" y="83000"/>
            <a:ext cx="68042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D56509"/>
                </a:solidFill>
              </a:rPr>
              <a:t>ПРОЕКТ </a:t>
            </a:r>
            <a:r>
              <a:rPr lang="ru-RU" sz="3200" b="1" dirty="0" smtClean="0">
                <a:solidFill>
                  <a:srgbClr val="D56509"/>
                </a:solidFill>
              </a:rPr>
              <a:t>«ПРОМЕТЕЙ»</a:t>
            </a:r>
            <a:endParaRPr lang="ru-RU" sz="3200" b="1" dirty="0">
              <a:solidFill>
                <a:srgbClr val="D56509"/>
              </a:solidFill>
            </a:endParaRP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E8878C6-ED0E-4A02-8317-82E80CF0BA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1383507"/>
            <a:ext cx="6723460" cy="3564731"/>
          </a:xfrm>
        </p:spPr>
        <p:txBody>
          <a:bodyPr/>
          <a:lstStyle/>
          <a:p>
            <a:pPr algn="ctr">
              <a:defRPr/>
            </a:pPr>
            <a:r>
              <a:rPr lang="ru-RU" sz="1500" cap="small" dirty="0">
                <a:solidFill>
                  <a:schemeClr val="tx2">
                    <a:lumMod val="75000"/>
                  </a:schemeClr>
                </a:solidFill>
              </a:rPr>
              <a:t> 	</a:t>
            </a:r>
            <a:endParaRPr lang="ru-RU" sz="1200" b="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="" xmlns:a16="http://schemas.microsoft.com/office/drawing/2014/main" id="{E9423953-3BC4-47C8-8670-4863AE61438C}"/>
              </a:ext>
            </a:extLst>
          </p:cNvPr>
          <p:cNvSpPr txBox="1">
            <a:spLocks/>
          </p:cNvSpPr>
          <p:nvPr/>
        </p:nvSpPr>
        <p:spPr bwMode="auto">
          <a:xfrm>
            <a:off x="107504" y="915641"/>
            <a:ext cx="8861125" cy="3888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 cap="all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cap="small" dirty="0">
                <a:solidFill>
                  <a:srgbClr val="329632"/>
                </a:solidFill>
                <a:cs typeface="Times New Roman" pitchFamily="18" charset="0"/>
              </a:rPr>
              <a:t>1. СОЗДАНИЕ РАБОЧЕЙ ГРУППЫ. </a:t>
            </a:r>
            <a:br>
              <a:rPr lang="ru-RU" sz="1800" cap="small" dirty="0">
                <a:solidFill>
                  <a:srgbClr val="329632"/>
                </a:solidFill>
                <a:cs typeface="Times New Roman" pitchFamily="18" charset="0"/>
              </a:rPr>
            </a:br>
            <a:r>
              <a:rPr lang="ru-RU" sz="1800" cap="small" dirty="0">
                <a:solidFill>
                  <a:srgbClr val="329632"/>
                </a:solidFill>
                <a:cs typeface="Times New Roman" pitchFamily="18" charset="0"/>
              </a:rPr>
              <a:t> </a:t>
            </a:r>
            <a:br>
              <a:rPr lang="ru-RU" sz="1800" cap="small" dirty="0">
                <a:solidFill>
                  <a:srgbClr val="329632"/>
                </a:solidFill>
                <a:cs typeface="Times New Roman" pitchFamily="18" charset="0"/>
              </a:rPr>
            </a:br>
            <a:r>
              <a:rPr lang="ru-RU" sz="1800" cap="small" dirty="0">
                <a:solidFill>
                  <a:srgbClr val="329632"/>
                </a:solidFill>
                <a:cs typeface="Times New Roman" pitchFamily="18" charset="0"/>
              </a:rPr>
              <a:t>2. ОБУЧЕНИЕ ВРАЧА – </a:t>
            </a:r>
            <a:r>
              <a:rPr lang="ru-RU" sz="1800" cap="small" dirty="0" smtClean="0">
                <a:solidFill>
                  <a:srgbClr val="329632"/>
                </a:solidFill>
                <a:cs typeface="Times New Roman" pitchFamily="18" charset="0"/>
              </a:rPr>
              <a:t>ТЕРАПЕВТА И НЕВРОЛОГА </a:t>
            </a:r>
            <a:r>
              <a:rPr lang="ru-RU" sz="1800" cap="small" dirty="0" smtClean="0">
                <a:solidFill>
                  <a:srgbClr val="329632"/>
                </a:solidFill>
                <a:cs typeface="Times New Roman" pitchFamily="18" charset="0"/>
              </a:rPr>
              <a:t>ОСНОВНЫМ </a:t>
            </a:r>
            <a:r>
              <a:rPr lang="ru-RU" sz="1800" cap="small" dirty="0">
                <a:solidFill>
                  <a:srgbClr val="329632"/>
                </a:solidFill>
                <a:cs typeface="Times New Roman" pitchFamily="18" charset="0"/>
              </a:rPr>
              <a:t>ПРИНЦИПАМ ИДЕНТИФИКАЦИИ ОСТЕОПОРОТИЧЕСКИХ ПЕРЕЛОМОВ. </a:t>
            </a:r>
            <a:br>
              <a:rPr lang="ru-RU" sz="1800" cap="small" dirty="0">
                <a:solidFill>
                  <a:srgbClr val="329632"/>
                </a:solidFill>
                <a:cs typeface="Times New Roman" pitchFamily="18" charset="0"/>
              </a:rPr>
            </a:br>
            <a:r>
              <a:rPr lang="ru-RU" sz="1800" cap="small" dirty="0">
                <a:solidFill>
                  <a:srgbClr val="329632"/>
                </a:solidFill>
                <a:cs typeface="Times New Roman" pitchFamily="18" charset="0"/>
              </a:rPr>
              <a:t> </a:t>
            </a:r>
            <a:br>
              <a:rPr lang="ru-RU" sz="1800" cap="small" dirty="0">
                <a:solidFill>
                  <a:srgbClr val="329632"/>
                </a:solidFill>
                <a:cs typeface="Times New Roman" pitchFamily="18" charset="0"/>
              </a:rPr>
            </a:br>
            <a:r>
              <a:rPr lang="ru-RU" sz="1800" cap="small" dirty="0">
                <a:solidFill>
                  <a:srgbClr val="329632"/>
                </a:solidFill>
                <a:cs typeface="Times New Roman" pitchFamily="18" charset="0"/>
              </a:rPr>
              <a:t>3. ПОДГОТОВИТЬ АЛГОРИТМ ДЕЙСТВИЙ ПО РАБОТЕ С ПАЦИЕНТАМИ ПОЛУЧИВШИМИ ОСТЕОПОРОТИЧЕСКИЙ ПЕРЕЛОМ.  </a:t>
            </a:r>
            <a:br>
              <a:rPr lang="ru-RU" sz="1800" cap="small" dirty="0">
                <a:solidFill>
                  <a:srgbClr val="329632"/>
                </a:solidFill>
                <a:cs typeface="Times New Roman" pitchFamily="18" charset="0"/>
              </a:rPr>
            </a:br>
            <a:r>
              <a:rPr lang="ru-RU" sz="1800" cap="small" dirty="0">
                <a:solidFill>
                  <a:srgbClr val="329632"/>
                </a:solidFill>
                <a:cs typeface="Times New Roman" pitchFamily="18" charset="0"/>
              </a:rPr>
              <a:t> </a:t>
            </a:r>
            <a:br>
              <a:rPr lang="ru-RU" sz="1800" cap="small" dirty="0">
                <a:solidFill>
                  <a:srgbClr val="329632"/>
                </a:solidFill>
                <a:cs typeface="Times New Roman" pitchFamily="18" charset="0"/>
              </a:rPr>
            </a:br>
            <a:r>
              <a:rPr lang="ru-RU" sz="1800" cap="small" dirty="0">
                <a:solidFill>
                  <a:srgbClr val="329632"/>
                </a:solidFill>
                <a:cs typeface="Times New Roman" pitchFamily="18" charset="0"/>
              </a:rPr>
              <a:t>4. ИСПОЛЬЗОВАНИЕ ОПРОСНИКА </a:t>
            </a:r>
            <a:r>
              <a:rPr lang="ru-RU" sz="1800" u="sng" cap="small" dirty="0">
                <a:solidFill>
                  <a:srgbClr val="329632"/>
                </a:solidFill>
                <a:cs typeface="Times New Roman" pitchFamily="18" charset="0"/>
              </a:rPr>
              <a:t>FRAX</a:t>
            </a:r>
            <a:r>
              <a:rPr lang="ru-RU" sz="1800" cap="small" dirty="0">
                <a:solidFill>
                  <a:srgbClr val="329632"/>
                </a:solidFill>
                <a:cs typeface="Times New Roman" pitchFamily="18" charset="0"/>
              </a:rPr>
              <a:t>.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800" cap="small" dirty="0">
              <a:solidFill>
                <a:srgbClr val="329632"/>
              </a:solidFill>
              <a:cs typeface="Times New Roman" pitchFamily="18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cap="small" dirty="0">
                <a:solidFill>
                  <a:srgbClr val="329632"/>
                </a:solidFill>
                <a:cs typeface="Times New Roman" pitchFamily="18" charset="0"/>
              </a:rPr>
              <a:t>5.  ОРГАНИЗАЦИЯ РАБОТЫ ШКОЛЫ ПРОФИЛАКТИКИ ПОВТОРНЫХ ПЕРЕЛОМОВ.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cap="small" dirty="0">
                <a:solidFill>
                  <a:srgbClr val="329632"/>
                </a:solidFill>
                <a:cs typeface="Times New Roman" pitchFamily="18" charset="0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cap="small" dirty="0">
                <a:solidFill>
                  <a:srgbClr val="329632"/>
                </a:solidFill>
                <a:cs typeface="Times New Roman" pitchFamily="18" charset="0"/>
              </a:rPr>
              <a:t>6. СОЗДАНИЕ И ВЕДЕНИЕ РЕГИСТРА ПАЦИЕНТОВ. </a:t>
            </a:r>
            <a:br>
              <a:rPr lang="ru-RU" sz="1800" cap="small" dirty="0">
                <a:solidFill>
                  <a:srgbClr val="329632"/>
                </a:solidFill>
                <a:cs typeface="Times New Roman" pitchFamily="18" charset="0"/>
              </a:rPr>
            </a:br>
            <a:r>
              <a:rPr lang="ru-RU" sz="1800" cap="small" dirty="0">
                <a:solidFill>
                  <a:srgbClr val="329632"/>
                </a:solidFill>
                <a:cs typeface="Times New Roman" pitchFamily="18" charset="0"/>
              </a:rPr>
              <a:t> </a:t>
            </a:r>
            <a:br>
              <a:rPr lang="ru-RU" sz="1800" cap="small" dirty="0">
                <a:solidFill>
                  <a:srgbClr val="329632"/>
                </a:solidFill>
                <a:cs typeface="Times New Roman" pitchFamily="18" charset="0"/>
              </a:rPr>
            </a:br>
            <a:r>
              <a:rPr lang="ru-RU" sz="1800" cap="small" dirty="0">
                <a:solidFill>
                  <a:srgbClr val="329632"/>
                </a:solidFill>
                <a:cs typeface="Times New Roman" pitchFamily="18" charset="0"/>
              </a:rPr>
              <a:t>7. ИЗДАНИЕ МЕТОДИЧЕСКИХ МАТЕРИАЛОВ.</a:t>
            </a:r>
          </a:p>
        </p:txBody>
      </p:sp>
      <p:grpSp>
        <p:nvGrpSpPr>
          <p:cNvPr id="5" name="Группа 4">
            <a:extLst>
              <a:ext uri="{FF2B5EF4-FFF2-40B4-BE49-F238E27FC236}">
                <a16:creationId xmlns="" xmlns:a16="http://schemas.microsoft.com/office/drawing/2014/main" id="{EAB63936-33ED-4BF9-AFD8-6397B1F9F5AC}"/>
              </a:ext>
            </a:extLst>
          </p:cNvPr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7" name="Рисунок 6" descr="D:\Документы\ОПСА\28. Саммит\2019 г\22.05.2019 г. V Междун. саммит медсестер\Логотип Саммита\Логотип_5_m.png">
              <a:extLst>
                <a:ext uri="{FF2B5EF4-FFF2-40B4-BE49-F238E27FC236}">
                  <a16:creationId xmlns="" xmlns:a16="http://schemas.microsoft.com/office/drawing/2014/main" id="{2A27341D-EAB8-4F13-B212-279F87350D5D}"/>
                </a:ext>
              </a:extLst>
            </p:cNvPr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69942"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3" descr="C:\Users\Sveta\Desktop\МЗОО.png">
              <a:extLst>
                <a:ext uri="{FF2B5EF4-FFF2-40B4-BE49-F238E27FC236}">
                  <a16:creationId xmlns="" xmlns:a16="http://schemas.microsoft.com/office/drawing/2014/main" id="{9F382D0B-B4DA-4000-8B6C-B63EAE5F682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572"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4" descr="C:\Users\Sveta\Desktop\Без именhи-1.png">
              <a:extLst>
                <a:ext uri="{FF2B5EF4-FFF2-40B4-BE49-F238E27FC236}">
                  <a16:creationId xmlns="" xmlns:a16="http://schemas.microsoft.com/office/drawing/2014/main" id="{22B941BA-5CA0-429B-B6B4-A440D1E3F13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71" r="14618"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Рисунок 9" descr="D:\Документы\Эмблемы\ОПСА\эмблема.png">
              <a:extLst>
                <a:ext uri="{FF2B5EF4-FFF2-40B4-BE49-F238E27FC236}">
                  <a16:creationId xmlns="" xmlns:a16="http://schemas.microsoft.com/office/drawing/2014/main" id="{71F4A59B-4647-4FCA-95E3-2BBCF78D4321}"/>
                </a:ext>
              </a:extLst>
            </p:cNvPr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12D66337-B842-4D95-A945-636C143D6A53}"/>
              </a:ext>
            </a:extLst>
          </p:cNvPr>
          <p:cNvSpPr/>
          <p:nvPr/>
        </p:nvSpPr>
        <p:spPr>
          <a:xfrm>
            <a:off x="2236389" y="83000"/>
            <a:ext cx="68042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D56509"/>
                </a:solidFill>
              </a:rPr>
              <a:t>ПЛАН РЕАЛИЗАЦИИ ПРОЕКТА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2023AA6-207C-425A-B36E-1CD3323B7E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04" y="915566"/>
            <a:ext cx="8784976" cy="4227934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ru-RU" sz="2025" cap="none" dirty="0">
                <a:solidFill>
                  <a:srgbClr val="329632"/>
                </a:solidFill>
                <a:latin typeface="+mn-lt"/>
                <a:cs typeface="Times New Roman" panose="02020603050405020304" pitchFamily="18" charset="0"/>
              </a:rPr>
              <a:t>1. определить причину остеопороза и факторы, влияющие на заболевание; </a:t>
            </a:r>
            <a:r>
              <a:rPr lang="ru-RU" sz="2025" cap="none" dirty="0" smtClean="0">
                <a:solidFill>
                  <a:srgbClr val="329632"/>
                </a:solidFill>
                <a:latin typeface="+mn-lt"/>
                <a:cs typeface="Times New Roman" panose="02020603050405020304" pitchFamily="18" charset="0"/>
              </a:rPr>
              <a:t/>
            </a:r>
            <a:br>
              <a:rPr lang="ru-RU" sz="2025" cap="none" dirty="0" smtClean="0">
                <a:solidFill>
                  <a:srgbClr val="329632"/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 sz="2025" cap="none" dirty="0" smtClean="0">
                <a:solidFill>
                  <a:srgbClr val="329632"/>
                </a:solidFill>
                <a:latin typeface="+mn-lt"/>
                <a:cs typeface="Times New Roman" panose="02020603050405020304" pitchFamily="18" charset="0"/>
              </a:rPr>
              <a:t/>
            </a:r>
            <a:br>
              <a:rPr lang="ru-RU" sz="2025" cap="none" dirty="0" smtClean="0">
                <a:solidFill>
                  <a:srgbClr val="329632"/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 sz="2025" cap="none" dirty="0" smtClean="0">
                <a:solidFill>
                  <a:srgbClr val="329632"/>
                </a:solidFill>
                <a:latin typeface="+mn-lt"/>
                <a:cs typeface="Times New Roman" panose="02020603050405020304" pitchFamily="18" charset="0"/>
              </a:rPr>
              <a:t>2</a:t>
            </a:r>
            <a:r>
              <a:rPr lang="ru-RU" sz="2025" cap="none" dirty="0">
                <a:solidFill>
                  <a:srgbClr val="329632"/>
                </a:solidFill>
                <a:latin typeface="+mn-lt"/>
                <a:cs typeface="Times New Roman" panose="02020603050405020304" pitchFamily="18" charset="0"/>
              </a:rPr>
              <a:t>. оценить риск перелома, </a:t>
            </a:r>
            <a:r>
              <a:rPr lang="ru-RU" sz="2025" kern="0" cap="none" dirty="0">
                <a:solidFill>
                  <a:srgbClr val="329632"/>
                </a:solidFill>
                <a:latin typeface="+mn-lt"/>
                <a:cs typeface="Times New Roman" pitchFamily="18" charset="0"/>
              </a:rPr>
              <a:t>проведение анкетирования </a:t>
            </a:r>
            <a:r>
              <a:rPr lang="en-US" sz="2025" kern="0" cap="none" dirty="0">
                <a:solidFill>
                  <a:srgbClr val="329632"/>
                </a:solidFill>
                <a:latin typeface="+mn-lt"/>
                <a:cs typeface="Times New Roman" pitchFamily="18" charset="0"/>
              </a:rPr>
              <a:t>FRA</a:t>
            </a:r>
            <a:r>
              <a:rPr lang="ru-RU" sz="2025" kern="0" cap="none" dirty="0">
                <a:solidFill>
                  <a:srgbClr val="329632"/>
                </a:solidFill>
                <a:latin typeface="+mn-lt"/>
                <a:cs typeface="Times New Roman" pitchFamily="18" charset="0"/>
              </a:rPr>
              <a:t>Х</a:t>
            </a:r>
            <a:r>
              <a:rPr lang="ru-RU" sz="2025" cap="none" dirty="0">
                <a:solidFill>
                  <a:srgbClr val="329632"/>
                </a:solidFill>
                <a:latin typeface="+mn-lt"/>
                <a:cs typeface="Times New Roman" panose="02020603050405020304" pitchFamily="18" charset="0"/>
              </a:rPr>
              <a:t>; </a:t>
            </a:r>
            <a:r>
              <a:rPr lang="ru-RU" sz="2025" cap="none" dirty="0" smtClean="0">
                <a:solidFill>
                  <a:srgbClr val="329632"/>
                </a:solidFill>
                <a:latin typeface="+mn-lt"/>
                <a:cs typeface="Times New Roman" panose="02020603050405020304" pitchFamily="18" charset="0"/>
              </a:rPr>
              <a:t/>
            </a:r>
            <a:br>
              <a:rPr lang="ru-RU" sz="2025" cap="none" dirty="0" smtClean="0">
                <a:solidFill>
                  <a:srgbClr val="329632"/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 sz="2025" cap="none" dirty="0" smtClean="0">
                <a:solidFill>
                  <a:srgbClr val="329632"/>
                </a:solidFill>
                <a:latin typeface="+mn-lt"/>
                <a:cs typeface="Times New Roman" panose="02020603050405020304" pitchFamily="18" charset="0"/>
              </a:rPr>
              <a:t/>
            </a:r>
            <a:br>
              <a:rPr lang="ru-RU" sz="2025" cap="none" dirty="0" smtClean="0">
                <a:solidFill>
                  <a:srgbClr val="329632"/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 sz="2025" cap="none" dirty="0" smtClean="0">
                <a:solidFill>
                  <a:srgbClr val="329632"/>
                </a:solidFill>
                <a:latin typeface="+mn-lt"/>
                <a:cs typeface="Times New Roman" panose="02020603050405020304" pitchFamily="18" charset="0"/>
              </a:rPr>
              <a:t>3</a:t>
            </a:r>
            <a:r>
              <a:rPr lang="ru-RU" sz="2025" cap="none" dirty="0">
                <a:solidFill>
                  <a:srgbClr val="329632"/>
                </a:solidFill>
                <a:latin typeface="+mn-lt"/>
                <a:cs typeface="Times New Roman" panose="02020603050405020304" pitchFamily="18" charset="0"/>
              </a:rPr>
              <a:t>. </a:t>
            </a:r>
            <a:r>
              <a:rPr lang="ru-RU" sz="2025" kern="0" cap="none" dirty="0">
                <a:solidFill>
                  <a:srgbClr val="329632"/>
                </a:solidFill>
                <a:latin typeface="+mn-lt"/>
                <a:cs typeface="Times New Roman" pitchFamily="18" charset="0"/>
              </a:rPr>
              <a:t>осмотр </a:t>
            </a:r>
            <a:r>
              <a:rPr lang="ru-RU" sz="2025" kern="0" cap="none" dirty="0" smtClean="0">
                <a:solidFill>
                  <a:srgbClr val="329632"/>
                </a:solidFill>
                <a:latin typeface="+mn-lt"/>
                <a:cs typeface="Times New Roman" pitchFamily="18" charset="0"/>
              </a:rPr>
              <a:t>врачом-терапевтом </a:t>
            </a:r>
            <a:r>
              <a:rPr lang="ru-RU" sz="2025" kern="0" cap="none" dirty="0">
                <a:solidFill>
                  <a:srgbClr val="329632"/>
                </a:solidFill>
                <a:latin typeface="+mn-lt"/>
                <a:cs typeface="Times New Roman" pitchFamily="18" charset="0"/>
              </a:rPr>
              <a:t>(неврологом) и назначение дополнительных лабораторных анализов на базе </a:t>
            </a:r>
            <a:r>
              <a:rPr lang="ru-RU" sz="2025" kern="0" cap="none" dirty="0" smtClean="0">
                <a:solidFill>
                  <a:srgbClr val="329632"/>
                </a:solidFill>
                <a:latin typeface="+mn-lt"/>
                <a:cs typeface="Times New Roman" pitchFamily="18" charset="0"/>
              </a:rPr>
              <a:t>БУЗОО </a:t>
            </a:r>
            <a:r>
              <a:rPr lang="ru-RU" sz="2025" kern="0" cap="none" dirty="0">
                <a:solidFill>
                  <a:srgbClr val="329632"/>
                </a:solidFill>
                <a:latin typeface="+mn-lt"/>
                <a:cs typeface="Times New Roman" pitchFamily="18" charset="0"/>
              </a:rPr>
              <a:t>«КМХЦ МЗОО</a:t>
            </a:r>
            <a:r>
              <a:rPr lang="ru-RU" sz="2025" kern="0" cap="none" dirty="0" smtClean="0">
                <a:solidFill>
                  <a:srgbClr val="329632"/>
                </a:solidFill>
                <a:latin typeface="+mn-lt"/>
                <a:cs typeface="Times New Roman" pitchFamily="18" charset="0"/>
              </a:rPr>
              <a:t>»: </a:t>
            </a:r>
            <a:r>
              <a:rPr lang="ru-RU" sz="2025" i="1" u="sng" kern="0" cap="none" dirty="0">
                <a:solidFill>
                  <a:srgbClr val="329632"/>
                </a:solidFill>
                <a:latin typeface="+mn-lt"/>
                <a:cs typeface="Times New Roman" pitchFamily="18" charset="0"/>
              </a:rPr>
              <a:t>кальций, фосфор, щелочная фосфатаза, </a:t>
            </a:r>
            <a:r>
              <a:rPr lang="ru-RU" sz="2025" i="1" u="sng" kern="0" cap="none" dirty="0" err="1">
                <a:solidFill>
                  <a:srgbClr val="329632"/>
                </a:solidFill>
                <a:latin typeface="+mn-lt"/>
                <a:cs typeface="Times New Roman" pitchFamily="18" charset="0"/>
              </a:rPr>
              <a:t>креатинин</a:t>
            </a:r>
            <a:r>
              <a:rPr lang="ru-RU" sz="2025" i="1" u="sng" kern="0" cap="none" dirty="0">
                <a:solidFill>
                  <a:srgbClr val="329632"/>
                </a:solidFill>
                <a:latin typeface="+mn-lt"/>
                <a:cs typeface="Times New Roman" pitchFamily="18" charset="0"/>
              </a:rPr>
              <a:t>. </a:t>
            </a:r>
            <a:r>
              <a:rPr lang="ru-RU" sz="2025" i="1" u="sng" kern="0" cap="none" dirty="0" smtClean="0">
                <a:solidFill>
                  <a:srgbClr val="329632"/>
                </a:solidFill>
                <a:latin typeface="+mn-lt"/>
                <a:cs typeface="Times New Roman" pitchFamily="18" charset="0"/>
              </a:rPr>
              <a:t/>
            </a:r>
            <a:br>
              <a:rPr lang="ru-RU" sz="2025" i="1" u="sng" kern="0" cap="none" dirty="0" smtClean="0">
                <a:solidFill>
                  <a:srgbClr val="329632"/>
                </a:solidFill>
                <a:latin typeface="+mn-lt"/>
                <a:cs typeface="Times New Roman" pitchFamily="18" charset="0"/>
              </a:rPr>
            </a:br>
            <a:r>
              <a:rPr lang="ru-RU" sz="2025" i="1" u="sng" kern="0" cap="none" dirty="0" smtClean="0">
                <a:solidFill>
                  <a:srgbClr val="329632"/>
                </a:solidFill>
                <a:latin typeface="+mn-lt"/>
                <a:cs typeface="Times New Roman" pitchFamily="18" charset="0"/>
              </a:rPr>
              <a:t/>
            </a:r>
            <a:br>
              <a:rPr lang="ru-RU" sz="2025" i="1" u="sng" kern="0" cap="none" dirty="0" smtClean="0">
                <a:solidFill>
                  <a:srgbClr val="329632"/>
                </a:solidFill>
                <a:latin typeface="+mn-lt"/>
                <a:cs typeface="Times New Roman" pitchFamily="18" charset="0"/>
              </a:rPr>
            </a:br>
            <a:r>
              <a:rPr lang="ru-RU" sz="2025" kern="0" cap="none" dirty="0" smtClean="0">
                <a:solidFill>
                  <a:srgbClr val="329632"/>
                </a:solidFill>
                <a:latin typeface="+mn-lt"/>
                <a:cs typeface="Times New Roman" pitchFamily="18" charset="0"/>
              </a:rPr>
              <a:t>4</a:t>
            </a:r>
            <a:r>
              <a:rPr lang="ru-RU" sz="2025" kern="0" cap="none" dirty="0">
                <a:solidFill>
                  <a:srgbClr val="329632"/>
                </a:solidFill>
                <a:latin typeface="+mn-lt"/>
                <a:cs typeface="Times New Roman" pitchFamily="18" charset="0"/>
              </a:rPr>
              <a:t>. </a:t>
            </a:r>
            <a:r>
              <a:rPr lang="ru-RU" sz="2025" cap="none" dirty="0">
                <a:solidFill>
                  <a:srgbClr val="329632"/>
                </a:solidFill>
                <a:latin typeface="+mn-lt"/>
                <a:cs typeface="Times New Roman" panose="02020603050405020304" pitchFamily="18" charset="0"/>
              </a:rPr>
              <a:t>подобрать лечение;  </a:t>
            </a:r>
            <a:r>
              <a:rPr lang="ru-RU" sz="2025" cap="none" dirty="0" smtClean="0">
                <a:solidFill>
                  <a:srgbClr val="329632"/>
                </a:solidFill>
                <a:latin typeface="+mn-lt"/>
                <a:cs typeface="Times New Roman" panose="02020603050405020304" pitchFamily="18" charset="0"/>
              </a:rPr>
              <a:t/>
            </a:r>
            <a:br>
              <a:rPr lang="ru-RU" sz="2025" cap="none" dirty="0" smtClean="0">
                <a:solidFill>
                  <a:srgbClr val="329632"/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 sz="2025" cap="none" dirty="0" smtClean="0">
                <a:solidFill>
                  <a:srgbClr val="329632"/>
                </a:solidFill>
                <a:latin typeface="+mn-lt"/>
                <a:cs typeface="Times New Roman" panose="02020603050405020304" pitchFamily="18" charset="0"/>
              </a:rPr>
              <a:t/>
            </a:r>
            <a:br>
              <a:rPr lang="ru-RU" sz="2025" cap="none" dirty="0" smtClean="0">
                <a:solidFill>
                  <a:srgbClr val="329632"/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 sz="2025" cap="none" dirty="0" smtClean="0">
                <a:solidFill>
                  <a:srgbClr val="329632"/>
                </a:solidFill>
                <a:latin typeface="+mn-lt"/>
                <a:cs typeface="Times New Roman" panose="02020603050405020304" pitchFamily="18" charset="0"/>
              </a:rPr>
              <a:t>5</a:t>
            </a:r>
            <a:r>
              <a:rPr lang="ru-RU" sz="2025" cap="none" dirty="0">
                <a:solidFill>
                  <a:srgbClr val="329632"/>
                </a:solidFill>
                <a:latin typeface="+mn-lt"/>
                <a:cs typeface="Times New Roman" panose="02020603050405020304" pitchFamily="18" charset="0"/>
              </a:rPr>
              <a:t>. </a:t>
            </a:r>
            <a:r>
              <a:rPr lang="ru-RU" sz="2025" kern="0" cap="none" dirty="0">
                <a:solidFill>
                  <a:srgbClr val="329632"/>
                </a:solidFill>
                <a:latin typeface="+mn-lt"/>
                <a:cs typeface="Times New Roman" pitchFamily="18" charset="0"/>
              </a:rPr>
              <a:t>определение вероятности </a:t>
            </a:r>
            <a:r>
              <a:rPr lang="ru-RU" sz="2025" kern="0" cap="none" dirty="0" smtClean="0">
                <a:solidFill>
                  <a:srgbClr val="329632"/>
                </a:solidFill>
                <a:latin typeface="+mn-lt"/>
                <a:cs typeface="Times New Roman" pitchFamily="18" charset="0"/>
              </a:rPr>
              <a:t>переломов в </a:t>
            </a:r>
            <a:r>
              <a:rPr lang="ru-RU" sz="2025" kern="0" cap="none" dirty="0">
                <a:solidFill>
                  <a:srgbClr val="329632"/>
                </a:solidFill>
                <a:latin typeface="+mn-lt"/>
                <a:cs typeface="Times New Roman" pitchFamily="18" charset="0"/>
              </a:rPr>
              <a:t>ближайшие 10 лет </a:t>
            </a:r>
            <a:r>
              <a:rPr lang="ru-RU" sz="2025" kern="0" cap="none" dirty="0" smtClean="0">
                <a:solidFill>
                  <a:srgbClr val="329632"/>
                </a:solidFill>
                <a:latin typeface="+mn-lt"/>
                <a:cs typeface="Times New Roman" pitchFamily="18" charset="0"/>
              </a:rPr>
              <a:t>                                               на </a:t>
            </a:r>
            <a:r>
              <a:rPr lang="ru-RU" sz="2025" kern="0" cap="none" dirty="0">
                <a:solidFill>
                  <a:srgbClr val="329632"/>
                </a:solidFill>
                <a:latin typeface="+mn-lt"/>
                <a:cs typeface="Times New Roman" pitchFamily="18" charset="0"/>
              </a:rPr>
              <a:t>основании </a:t>
            </a:r>
            <a:r>
              <a:rPr lang="ru-RU" sz="2025" kern="0" cap="none" dirty="0" smtClean="0">
                <a:solidFill>
                  <a:srgbClr val="329632"/>
                </a:solidFill>
                <a:latin typeface="+mn-lt"/>
                <a:cs typeface="Times New Roman" pitchFamily="18" charset="0"/>
              </a:rPr>
              <a:t>проведенного </a:t>
            </a:r>
            <a:r>
              <a:rPr lang="en-US" sz="2025" kern="0" cap="none" dirty="0">
                <a:solidFill>
                  <a:srgbClr val="329632"/>
                </a:solidFill>
                <a:latin typeface="+mn-lt"/>
                <a:cs typeface="Times New Roman" pitchFamily="18" charset="0"/>
              </a:rPr>
              <a:t>FRAX </a:t>
            </a:r>
            <a:r>
              <a:rPr lang="ru-RU" sz="2025" kern="0" cap="none" dirty="0">
                <a:solidFill>
                  <a:srgbClr val="329632"/>
                </a:solidFill>
                <a:latin typeface="+mn-lt"/>
                <a:cs typeface="Times New Roman" pitchFamily="18" charset="0"/>
              </a:rPr>
              <a:t>анкетирования. </a:t>
            </a:r>
            <a:r>
              <a:rPr lang="ru-RU" sz="2025" kern="0" cap="none" dirty="0" smtClean="0">
                <a:solidFill>
                  <a:srgbClr val="329632"/>
                </a:solidFill>
                <a:latin typeface="+mn-lt"/>
                <a:cs typeface="Times New Roman" pitchFamily="18" charset="0"/>
              </a:rPr>
              <a:t/>
            </a:r>
            <a:br>
              <a:rPr lang="ru-RU" sz="2025" kern="0" cap="none" dirty="0" smtClean="0">
                <a:solidFill>
                  <a:srgbClr val="329632"/>
                </a:solidFill>
                <a:latin typeface="+mn-lt"/>
                <a:cs typeface="Times New Roman" pitchFamily="18" charset="0"/>
              </a:rPr>
            </a:br>
            <a:r>
              <a:rPr lang="ru-RU" sz="2025" kern="0" cap="none" dirty="0" smtClean="0">
                <a:solidFill>
                  <a:srgbClr val="329632"/>
                </a:solidFill>
                <a:latin typeface="+mn-lt"/>
                <a:cs typeface="Times New Roman" pitchFamily="18" charset="0"/>
              </a:rPr>
              <a:t/>
            </a:r>
            <a:br>
              <a:rPr lang="ru-RU" sz="2025" kern="0" cap="none" dirty="0" smtClean="0">
                <a:solidFill>
                  <a:srgbClr val="329632"/>
                </a:solidFill>
                <a:latin typeface="+mn-lt"/>
                <a:cs typeface="Times New Roman" pitchFamily="18" charset="0"/>
              </a:rPr>
            </a:br>
            <a:r>
              <a:rPr lang="ru-RU" sz="2025" kern="0" cap="none" dirty="0" smtClean="0">
                <a:solidFill>
                  <a:srgbClr val="329632"/>
                </a:solidFill>
                <a:latin typeface="+mn-lt"/>
                <a:cs typeface="Times New Roman" pitchFamily="18" charset="0"/>
              </a:rPr>
              <a:t>6</a:t>
            </a:r>
            <a:r>
              <a:rPr lang="ru-RU" sz="2025" kern="0" cap="none" dirty="0">
                <a:solidFill>
                  <a:srgbClr val="329632"/>
                </a:solidFill>
                <a:latin typeface="+mn-lt"/>
                <a:cs typeface="Times New Roman" pitchFamily="18" charset="0"/>
              </a:rPr>
              <a:t>. ведение регистра </a:t>
            </a:r>
            <a:r>
              <a:rPr lang="ru-RU" sz="2025" kern="0" cap="none" dirty="0" smtClean="0">
                <a:solidFill>
                  <a:srgbClr val="329632"/>
                </a:solidFill>
                <a:latin typeface="+mn-lt"/>
                <a:cs typeface="Times New Roman" pitchFamily="18" charset="0"/>
              </a:rPr>
              <a:t>пациентов</a:t>
            </a:r>
            <a:endParaRPr lang="ru-RU" sz="1800" cap="none" dirty="0">
              <a:solidFill>
                <a:srgbClr val="329632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24580" name="Текст 6">
            <a:extLst>
              <a:ext uri="{FF2B5EF4-FFF2-40B4-BE49-F238E27FC236}">
                <a16:creationId xmlns="" xmlns:a16="http://schemas.microsoft.com/office/drawing/2014/main" id="{4715915D-2860-4C95-AB34-0738BA68F9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177393" y="-56316"/>
            <a:ext cx="6912303" cy="861774"/>
          </a:xfrm>
        </p:spPr>
        <p:txBody>
          <a:bodyPr wrap="square">
            <a:spAutoFit/>
          </a:bodyPr>
          <a:lstStyle/>
          <a:p>
            <a:pPr algn="ctr"/>
            <a:r>
              <a:rPr lang="ru-RU" altLang="ru-RU" sz="2500" b="1" dirty="0" smtClean="0">
                <a:solidFill>
                  <a:srgbClr val="D56509"/>
                </a:solidFill>
              </a:rPr>
              <a:t>ЦЕЛИ КЛИНИЧЕСКОГО ОБСЛЕДОВАНИЯ ПАЦИЕНТОВ С ОСТЕОПОРОЗОМ НА БАЗЕ ЦЕНТРА</a:t>
            </a:r>
            <a:endParaRPr lang="ru-RU" altLang="ru-RU" sz="2500" b="1" dirty="0">
              <a:solidFill>
                <a:srgbClr val="D56509"/>
              </a:solidFill>
            </a:endParaRPr>
          </a:p>
        </p:txBody>
      </p:sp>
      <p:pic>
        <p:nvPicPr>
          <p:cNvPr id="20485" name="Picture 2">
            <a:extLst>
              <a:ext uri="{FF2B5EF4-FFF2-40B4-BE49-F238E27FC236}">
                <a16:creationId xmlns="" xmlns:a16="http://schemas.microsoft.com/office/drawing/2014/main" id="{7DFAF2A2-16E9-4BA4-90C6-BE499875D0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8083" y="3075806"/>
            <a:ext cx="2538413" cy="172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Группа 4">
            <a:extLst>
              <a:ext uri="{FF2B5EF4-FFF2-40B4-BE49-F238E27FC236}">
                <a16:creationId xmlns="" xmlns:a16="http://schemas.microsoft.com/office/drawing/2014/main" id="{31399CE0-6BEC-4640-A2A4-1D947074F411}"/>
              </a:ext>
            </a:extLst>
          </p:cNvPr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6" name="Рисунок 5" descr="D:\Документы\ОПСА\28. Саммит\2019 г\22.05.2019 г. V Междун. саммит медсестер\Логотип Саммита\Логотип_5_m.png">
              <a:extLst>
                <a:ext uri="{FF2B5EF4-FFF2-40B4-BE49-F238E27FC236}">
                  <a16:creationId xmlns="" xmlns:a16="http://schemas.microsoft.com/office/drawing/2014/main" id="{6C01ABF1-D389-4259-9E4F-D6D50B217833}"/>
                </a:ext>
              </a:extLst>
            </p:cNvPr>
            <p:cNvPicPr/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69942"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3" descr="C:\Users\Sveta\Desktop\МЗОО.png">
              <a:extLst>
                <a:ext uri="{FF2B5EF4-FFF2-40B4-BE49-F238E27FC236}">
                  <a16:creationId xmlns="" xmlns:a16="http://schemas.microsoft.com/office/drawing/2014/main" id="{E5D6F2EC-6057-4908-9966-C65EC76EB9D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572"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4" descr="C:\Users\Sveta\Desktop\Без именhи-1.png">
              <a:extLst>
                <a:ext uri="{FF2B5EF4-FFF2-40B4-BE49-F238E27FC236}">
                  <a16:creationId xmlns="" xmlns:a16="http://schemas.microsoft.com/office/drawing/2014/main" id="{E802555A-DFC9-417C-A978-E3355B861A6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71" r="14618"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Рисунок 8" descr="D:\Документы\Эмблемы\ОПСА\эмблема.png">
              <a:extLst>
                <a:ext uri="{FF2B5EF4-FFF2-40B4-BE49-F238E27FC236}">
                  <a16:creationId xmlns="" xmlns:a16="http://schemas.microsoft.com/office/drawing/2014/main" id="{E4078D9D-ED9E-41F4-8F5D-E12C8EB9FCE9}"/>
                </a:ext>
              </a:extLst>
            </p:cNvPr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7DD157F-3A71-4079-971A-1DDB42059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04" y="843558"/>
            <a:ext cx="9036496" cy="4104084"/>
          </a:xfrm>
        </p:spPr>
        <p:txBody>
          <a:bodyPr>
            <a:noAutofit/>
          </a:bodyPr>
          <a:lstStyle/>
          <a:p>
            <a:pPr>
              <a:spcAft>
                <a:spcPts val="1200"/>
              </a:spcAft>
              <a:defRPr/>
            </a:pPr>
            <a:r>
              <a:rPr lang="en-US" sz="2200" cap="none" dirty="0" smtClean="0">
                <a:solidFill>
                  <a:srgbClr val="329632"/>
                </a:solidFill>
                <a:latin typeface="+mn-lt"/>
                <a:cs typeface="Times New Roman" panose="02020603050405020304" pitchFamily="18" charset="0"/>
              </a:rPr>
              <a:t>1</a:t>
            </a:r>
            <a:r>
              <a:rPr lang="en-US" sz="2200" cap="none" dirty="0">
                <a:solidFill>
                  <a:srgbClr val="329632"/>
                </a:solidFill>
                <a:latin typeface="+mn-lt"/>
                <a:cs typeface="Times New Roman" panose="02020603050405020304" pitchFamily="18" charset="0"/>
              </a:rPr>
              <a:t>. </a:t>
            </a:r>
            <a:r>
              <a:rPr lang="ru-RU" sz="2200" cap="none" dirty="0">
                <a:solidFill>
                  <a:srgbClr val="329632"/>
                </a:solidFill>
                <a:latin typeface="+mn-lt"/>
                <a:cs typeface="Times New Roman" pitchFamily="18" charset="0"/>
              </a:rPr>
              <a:t>Разработка положения о </a:t>
            </a:r>
            <a:r>
              <a:rPr lang="ru-RU" sz="2200" cap="none" dirty="0">
                <a:solidFill>
                  <a:srgbClr val="329632"/>
                </a:solidFill>
                <a:latin typeface="+mn-lt"/>
                <a:cs typeface="Times New Roman" pitchFamily="18" charset="0"/>
              </a:rPr>
              <a:t>ц</a:t>
            </a:r>
            <a:r>
              <a:rPr lang="ru-RU" sz="2200" cap="none" dirty="0" smtClean="0">
                <a:solidFill>
                  <a:srgbClr val="329632"/>
                </a:solidFill>
                <a:latin typeface="+mn-lt"/>
                <a:cs typeface="Times New Roman" pitchFamily="18" charset="0"/>
              </a:rPr>
              <a:t>ентре</a:t>
            </a:r>
            <a:r>
              <a:rPr lang="ru-RU" sz="2200" cap="none" dirty="0">
                <a:solidFill>
                  <a:srgbClr val="329632"/>
                </a:solidFill>
                <a:latin typeface="+mn-lt"/>
                <a:cs typeface="Times New Roman" pitchFamily="18" charset="0"/>
              </a:rPr>
              <a:t>, должностных инструкций сотрудников </a:t>
            </a:r>
            <a:r>
              <a:rPr lang="ru-RU" sz="2200" cap="none" dirty="0" smtClean="0">
                <a:solidFill>
                  <a:srgbClr val="329632"/>
                </a:solidFill>
                <a:latin typeface="+mn-lt"/>
                <a:cs typeface="Times New Roman" pitchFamily="18" charset="0"/>
              </a:rPr>
              <a:t>центра</a:t>
            </a:r>
            <a:r>
              <a:rPr lang="ru-RU" sz="2200" cap="none" dirty="0">
                <a:solidFill>
                  <a:srgbClr val="329632"/>
                </a:solidFill>
                <a:latin typeface="+mn-lt"/>
                <a:cs typeface="Times New Roman" pitchFamily="18" charset="0"/>
              </a:rPr>
              <a:t>. </a:t>
            </a:r>
            <a:br>
              <a:rPr lang="ru-RU" sz="2200" cap="none" dirty="0">
                <a:solidFill>
                  <a:srgbClr val="329632"/>
                </a:solidFill>
                <a:latin typeface="+mn-lt"/>
                <a:cs typeface="Times New Roman" pitchFamily="18" charset="0"/>
              </a:rPr>
            </a:br>
            <a:r>
              <a:rPr lang="ru-RU" sz="2200" cap="none" dirty="0" smtClean="0">
                <a:solidFill>
                  <a:srgbClr val="329632"/>
                </a:solidFill>
                <a:latin typeface="+mn-lt"/>
                <a:cs typeface="Times New Roman" pitchFamily="18" charset="0"/>
              </a:rPr>
              <a:t>2</a:t>
            </a:r>
            <a:r>
              <a:rPr lang="ru-RU" sz="2200" cap="none" dirty="0">
                <a:solidFill>
                  <a:srgbClr val="329632"/>
                </a:solidFill>
                <a:latin typeface="+mn-lt"/>
                <a:cs typeface="Times New Roman" pitchFamily="18" charset="0"/>
              </a:rPr>
              <a:t>. Обучение </a:t>
            </a:r>
            <a:r>
              <a:rPr lang="ru-RU" sz="2200" cap="none" dirty="0" smtClean="0">
                <a:solidFill>
                  <a:srgbClr val="329632"/>
                </a:solidFill>
                <a:latin typeface="+mn-lt"/>
                <a:cs typeface="Times New Roman" pitchFamily="18" charset="0"/>
              </a:rPr>
              <a:t>врача-терапевта </a:t>
            </a:r>
            <a:r>
              <a:rPr lang="ru-RU" sz="2200" cap="none" dirty="0">
                <a:solidFill>
                  <a:srgbClr val="329632"/>
                </a:solidFill>
                <a:latin typeface="+mn-lt"/>
                <a:cs typeface="Times New Roman" pitchFamily="18" charset="0"/>
              </a:rPr>
              <a:t>и невролога, медицинских сестёр координаторов. </a:t>
            </a:r>
            <a:br>
              <a:rPr lang="ru-RU" sz="2200" cap="none" dirty="0">
                <a:solidFill>
                  <a:srgbClr val="329632"/>
                </a:solidFill>
                <a:latin typeface="+mn-lt"/>
                <a:cs typeface="Times New Roman" pitchFamily="18" charset="0"/>
              </a:rPr>
            </a:br>
            <a:r>
              <a:rPr lang="ru-RU" sz="2200" cap="none" dirty="0" smtClean="0">
                <a:solidFill>
                  <a:srgbClr val="329632"/>
                </a:solidFill>
                <a:latin typeface="+mn-lt"/>
                <a:cs typeface="Times New Roman" panose="02020603050405020304" pitchFamily="18" charset="0"/>
              </a:rPr>
              <a:t>3</a:t>
            </a:r>
            <a:r>
              <a:rPr lang="ru-RU" sz="2200" cap="none" dirty="0">
                <a:solidFill>
                  <a:srgbClr val="329632"/>
                </a:solidFill>
                <a:latin typeface="+mn-lt"/>
                <a:cs typeface="Times New Roman" panose="02020603050405020304" pitchFamily="18" charset="0"/>
              </a:rPr>
              <a:t>. Еженедельное формирование списка пациентов в профильных отделениях </a:t>
            </a:r>
            <a:r>
              <a:rPr lang="ru-RU" sz="2200" u="sng" cap="none" dirty="0">
                <a:solidFill>
                  <a:srgbClr val="329632"/>
                </a:solidFill>
                <a:latin typeface="+mn-lt"/>
                <a:cs typeface="Times New Roman" panose="02020603050405020304" pitchFamily="18" charset="0"/>
              </a:rPr>
              <a:t>(травматологии № 1, 2, ортопедии  №1, 2, гнойной хирургии, неврологии) </a:t>
            </a:r>
            <a:r>
              <a:rPr lang="ru-RU" sz="2200" cap="none" dirty="0">
                <a:solidFill>
                  <a:srgbClr val="329632"/>
                </a:solidFill>
                <a:latin typeface="+mn-lt"/>
                <a:cs typeface="Times New Roman" panose="02020603050405020304" pitchFamily="18" charset="0"/>
              </a:rPr>
              <a:t>с риском повторных переломов,  </a:t>
            </a:r>
            <a:r>
              <a:rPr lang="ru-RU" sz="2200" i="1" u="sng" cap="none" dirty="0" smtClean="0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по </a:t>
            </a:r>
            <a:r>
              <a:rPr lang="ru-RU" sz="2200" i="1" u="sng" cap="none" dirty="0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форме:</a:t>
            </a:r>
            <a:br>
              <a:rPr lang="ru-RU" sz="2200" i="1" u="sng" cap="none" dirty="0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 sz="2200" cap="none" dirty="0">
                <a:solidFill>
                  <a:srgbClr val="C00000"/>
                </a:solidFill>
                <a:latin typeface="+mn-lt"/>
                <a:cs typeface="Times New Roman" pitchFamily="18" charset="0"/>
              </a:rPr>
              <a:t/>
            </a:r>
            <a:br>
              <a:rPr lang="ru-RU" sz="2200" cap="none" dirty="0">
                <a:solidFill>
                  <a:srgbClr val="C00000"/>
                </a:solidFill>
                <a:latin typeface="+mn-lt"/>
                <a:cs typeface="Times New Roman" pitchFamily="18" charset="0"/>
              </a:rPr>
            </a:br>
            <a:r>
              <a:rPr lang="ru-RU" sz="2200" dirty="0">
                <a:solidFill>
                  <a:srgbClr val="329632"/>
                </a:solidFill>
                <a:latin typeface="+mn-lt"/>
                <a:cs typeface="Times New Roman" pitchFamily="18" charset="0"/>
              </a:rPr>
              <a:t/>
            </a:r>
            <a:br>
              <a:rPr lang="ru-RU" sz="2200" dirty="0">
                <a:solidFill>
                  <a:srgbClr val="329632"/>
                </a:solidFill>
                <a:latin typeface="+mn-lt"/>
                <a:cs typeface="Times New Roman" pitchFamily="18" charset="0"/>
              </a:rPr>
            </a:br>
            <a:r>
              <a:rPr lang="ru-RU" sz="2200" dirty="0">
                <a:solidFill>
                  <a:srgbClr val="329632"/>
                </a:solidFill>
                <a:latin typeface="+mn-lt"/>
                <a:cs typeface="Times New Roman" pitchFamily="18" charset="0"/>
              </a:rPr>
              <a:t>     </a:t>
            </a:r>
            <a:br>
              <a:rPr lang="ru-RU" sz="2200" dirty="0">
                <a:solidFill>
                  <a:srgbClr val="329632"/>
                </a:solidFill>
                <a:latin typeface="+mn-lt"/>
                <a:cs typeface="Times New Roman" pitchFamily="18" charset="0"/>
              </a:rPr>
            </a:br>
            <a:r>
              <a:rPr lang="ru-RU" sz="2200" cap="small" dirty="0">
                <a:solidFill>
                  <a:srgbClr val="329632"/>
                </a:solidFill>
                <a:latin typeface="+mn-lt"/>
              </a:rPr>
              <a:t/>
            </a:r>
            <a:br>
              <a:rPr lang="ru-RU" sz="2200" cap="small" dirty="0">
                <a:solidFill>
                  <a:srgbClr val="329632"/>
                </a:solidFill>
                <a:latin typeface="+mn-lt"/>
              </a:rPr>
            </a:br>
            <a:endParaRPr lang="ru-RU" sz="2200" b="0" dirty="0">
              <a:solidFill>
                <a:srgbClr val="329632"/>
              </a:solidFill>
              <a:latin typeface="+mn-lt"/>
              <a:cs typeface="Times New Roman" pitchFamily="18" charset="0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="" xmlns:a16="http://schemas.microsoft.com/office/drawing/2014/main" id="{58B53DAA-CAD2-4A38-AF95-8AEA3B87A1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573483"/>
              </p:ext>
            </p:extLst>
          </p:nvPr>
        </p:nvGraphicFramePr>
        <p:xfrm>
          <a:off x="1201521" y="3651870"/>
          <a:ext cx="6638925" cy="1133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944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9001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5864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76081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748475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rgbClr val="000099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Ф.И.О.</a:t>
                      </a:r>
                    </a:p>
                    <a:p>
                      <a:pPr algn="ctr"/>
                      <a:r>
                        <a:rPr lang="ru-RU" sz="1800" dirty="0">
                          <a:solidFill>
                            <a:srgbClr val="000099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пациента</a:t>
                      </a:r>
                    </a:p>
                  </a:txBody>
                  <a:tcPr marL="68574" marR="68574" marT="34250" marB="34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rgbClr val="000099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№ палаты</a:t>
                      </a:r>
                    </a:p>
                  </a:txBody>
                  <a:tcPr marL="68574" marR="68574" marT="34250" marB="34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rgbClr val="000099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Возраст</a:t>
                      </a:r>
                    </a:p>
                  </a:txBody>
                  <a:tcPr marL="68574" marR="68574" marT="34250" marB="34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rgbClr val="000099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Диагноз</a:t>
                      </a:r>
                    </a:p>
                  </a:txBody>
                  <a:tcPr marL="68574" marR="68574" marT="34250" marB="34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85001"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rgbClr val="000099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74" marR="68574" marT="34250" marB="342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rgbClr val="000099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74" marR="68574" marT="34250" marB="342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rgbClr val="000099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74" marR="68574" marT="34250" marB="342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rgbClr val="000099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74" marR="68574" marT="34250" marB="342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5" name="Группа 4">
            <a:extLst>
              <a:ext uri="{FF2B5EF4-FFF2-40B4-BE49-F238E27FC236}">
                <a16:creationId xmlns="" xmlns:a16="http://schemas.microsoft.com/office/drawing/2014/main" id="{5EE5F33B-9C34-4FDB-9965-06EDE684B595}"/>
              </a:ext>
            </a:extLst>
          </p:cNvPr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6" name="Рисунок 5" descr="D:\Документы\ОПСА\28. Саммит\2019 г\22.05.2019 г. V Междун. саммит медсестер\Логотип Саммита\Логотип_5_m.png">
              <a:extLst>
                <a:ext uri="{FF2B5EF4-FFF2-40B4-BE49-F238E27FC236}">
                  <a16:creationId xmlns="" xmlns:a16="http://schemas.microsoft.com/office/drawing/2014/main" id="{778CBA55-A80E-4675-AB8E-CD6025F9CF46}"/>
                </a:ext>
              </a:extLst>
            </p:cNvPr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69942"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3" descr="C:\Users\Sveta\Desktop\МЗОО.png">
              <a:extLst>
                <a:ext uri="{FF2B5EF4-FFF2-40B4-BE49-F238E27FC236}">
                  <a16:creationId xmlns="" xmlns:a16="http://schemas.microsoft.com/office/drawing/2014/main" id="{5C8BB7DE-F07C-494D-BE96-23A1186D785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572"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4" descr="C:\Users\Sveta\Desktop\Без именhи-1.png">
              <a:extLst>
                <a:ext uri="{FF2B5EF4-FFF2-40B4-BE49-F238E27FC236}">
                  <a16:creationId xmlns="" xmlns:a16="http://schemas.microsoft.com/office/drawing/2014/main" id="{A8F7232B-9957-47D7-A619-EF2E308AF3D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71" r="14618"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Рисунок 8" descr="D:\Документы\Эмблемы\ОПСА\эмблема.png">
              <a:extLst>
                <a:ext uri="{FF2B5EF4-FFF2-40B4-BE49-F238E27FC236}">
                  <a16:creationId xmlns="" xmlns:a16="http://schemas.microsoft.com/office/drawing/2014/main" id="{05C1C733-04F8-4759-9B10-026123044249}"/>
                </a:ext>
              </a:extLst>
            </p:cNvPr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AE730019-7413-46A2-8C76-55D8663FBCCF}"/>
              </a:ext>
            </a:extLst>
          </p:cNvPr>
          <p:cNvSpPr/>
          <p:nvPr/>
        </p:nvSpPr>
        <p:spPr>
          <a:xfrm>
            <a:off x="2236389" y="83000"/>
            <a:ext cx="68042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D56509"/>
                </a:solidFill>
              </a:rPr>
              <a:t>I </a:t>
            </a:r>
            <a:r>
              <a:rPr lang="ru-RU" sz="3200" b="1" dirty="0">
                <a:solidFill>
                  <a:srgbClr val="D56509"/>
                </a:solidFill>
              </a:rPr>
              <a:t>ЭТАП РЕАЛИЗАЦИИ ПРОЕКТА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5B83E14-0EE5-48ED-A5F3-98037C995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103" y="843558"/>
            <a:ext cx="8958533" cy="4104084"/>
          </a:xfrm>
        </p:spPr>
        <p:txBody>
          <a:bodyPr>
            <a:normAutofit/>
          </a:bodyPr>
          <a:lstStyle/>
          <a:p>
            <a:pPr>
              <a:spcAft>
                <a:spcPts val="1200"/>
              </a:spcAft>
              <a:defRPr/>
            </a:pPr>
            <a:r>
              <a:rPr lang="ru-RU" sz="2200" cap="small" dirty="0">
                <a:solidFill>
                  <a:srgbClr val="329632"/>
                </a:solidFill>
              </a:rPr>
              <a:t> </a:t>
            </a:r>
            <a:r>
              <a:rPr lang="en-US" sz="2200" cap="none" dirty="0" smtClean="0">
                <a:solidFill>
                  <a:srgbClr val="329632"/>
                </a:solidFill>
                <a:cs typeface="Times New Roman" panose="02020603050405020304" pitchFamily="18" charset="0"/>
              </a:rPr>
              <a:t>1</a:t>
            </a:r>
            <a:r>
              <a:rPr lang="en-US" sz="2200" cap="none" dirty="0">
                <a:solidFill>
                  <a:srgbClr val="329632"/>
                </a:solidFill>
                <a:cs typeface="Times New Roman" panose="02020603050405020304" pitchFamily="18" charset="0"/>
              </a:rPr>
              <a:t>. </a:t>
            </a:r>
            <a:r>
              <a:rPr lang="ru-RU" sz="2200" cap="none" dirty="0">
                <a:solidFill>
                  <a:srgbClr val="329632"/>
                </a:solidFill>
                <a:cs typeface="Times New Roman" pitchFamily="18" charset="0"/>
              </a:rPr>
              <a:t>Осмотр врачом – терапевтом (неврологом) и назначение дополнительных лабораторных анализов на базе  </a:t>
            </a:r>
            <a:r>
              <a:rPr lang="ru-RU" sz="2200" cap="none" dirty="0" smtClean="0">
                <a:solidFill>
                  <a:srgbClr val="329632"/>
                </a:solidFill>
                <a:cs typeface="Times New Roman" pitchFamily="18" charset="0"/>
              </a:rPr>
              <a:t>УЗ </a:t>
            </a:r>
            <a:r>
              <a:rPr lang="ru-RU" sz="2200" cap="none" dirty="0">
                <a:solidFill>
                  <a:srgbClr val="329632"/>
                </a:solidFill>
                <a:cs typeface="Times New Roman" pitchFamily="18" charset="0"/>
              </a:rPr>
              <a:t>ОО «КМХЦ МЗОО» и в Диагностическом центре</a:t>
            </a:r>
            <a:r>
              <a:rPr lang="ru-RU" sz="2200" cap="none" dirty="0" smtClean="0">
                <a:solidFill>
                  <a:srgbClr val="329632"/>
                </a:solidFill>
                <a:cs typeface="Times New Roman" pitchFamily="18" charset="0"/>
              </a:rPr>
              <a:t>.</a:t>
            </a:r>
            <a:br>
              <a:rPr lang="ru-RU" sz="2200" cap="none" dirty="0" smtClean="0">
                <a:solidFill>
                  <a:srgbClr val="329632"/>
                </a:solidFill>
                <a:cs typeface="Times New Roman" pitchFamily="18" charset="0"/>
              </a:rPr>
            </a:br>
            <a:r>
              <a:rPr lang="ru-RU" sz="2200" cap="none" dirty="0">
                <a:solidFill>
                  <a:srgbClr val="329632"/>
                </a:solidFill>
                <a:cs typeface="Times New Roman" pitchFamily="18" charset="0"/>
              </a:rPr>
              <a:t/>
            </a:r>
            <a:br>
              <a:rPr lang="ru-RU" sz="2200" cap="none" dirty="0">
                <a:solidFill>
                  <a:srgbClr val="329632"/>
                </a:solidFill>
                <a:cs typeface="Times New Roman" pitchFamily="18" charset="0"/>
              </a:rPr>
            </a:br>
            <a:r>
              <a:rPr lang="ru-RU" sz="2200" cap="none" dirty="0" smtClean="0">
                <a:solidFill>
                  <a:srgbClr val="329632"/>
                </a:solidFill>
                <a:cs typeface="Times New Roman" pitchFamily="18" charset="0"/>
              </a:rPr>
              <a:t>2</a:t>
            </a:r>
            <a:r>
              <a:rPr lang="ru-RU" sz="2200" cap="none" dirty="0">
                <a:solidFill>
                  <a:srgbClr val="329632"/>
                </a:solidFill>
                <a:cs typeface="Times New Roman" pitchFamily="18" charset="0"/>
              </a:rPr>
              <a:t>. Медицинские сестры координаторы собирают  данные о пациентах для проведения анкетирования </a:t>
            </a:r>
            <a:r>
              <a:rPr lang="en-US" sz="2200" cap="none" dirty="0">
                <a:solidFill>
                  <a:srgbClr val="329632"/>
                </a:solidFill>
                <a:cs typeface="Times New Roman" pitchFamily="18" charset="0"/>
              </a:rPr>
              <a:t>FRA</a:t>
            </a:r>
            <a:r>
              <a:rPr lang="ru-RU" sz="2200" cap="none" dirty="0">
                <a:solidFill>
                  <a:srgbClr val="329632"/>
                </a:solidFill>
                <a:cs typeface="Times New Roman" pitchFamily="18" charset="0"/>
              </a:rPr>
              <a:t>Х, </a:t>
            </a:r>
            <a:r>
              <a:rPr lang="ru-RU" sz="2200" i="1" u="sng" cap="none" dirty="0" smtClean="0">
                <a:solidFill>
                  <a:srgbClr val="329632"/>
                </a:solidFill>
                <a:cs typeface="Times New Roman" pitchFamily="18" charset="0"/>
              </a:rPr>
              <a:t>по </a:t>
            </a:r>
            <a:r>
              <a:rPr lang="ru-RU" sz="2200" i="1" u="sng" cap="none" dirty="0">
                <a:solidFill>
                  <a:srgbClr val="329632"/>
                </a:solidFill>
                <a:cs typeface="Times New Roman" pitchFamily="18" charset="0"/>
              </a:rPr>
              <a:t>форме: </a:t>
            </a:r>
            <a:r>
              <a:rPr lang="ru-RU" sz="2200" dirty="0" smtClean="0">
                <a:solidFill>
                  <a:srgbClr val="329632"/>
                </a:solidFill>
                <a:cs typeface="Times New Roman" pitchFamily="18" charset="0"/>
              </a:rPr>
              <a:t>    </a:t>
            </a:r>
            <a:endParaRPr lang="ru-RU" sz="2200" b="0" dirty="0">
              <a:solidFill>
                <a:srgbClr val="329632"/>
              </a:solidFill>
              <a:cs typeface="Times New Roman" pitchFamily="18" charset="0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="" xmlns:a16="http://schemas.microsoft.com/office/drawing/2014/main" id="{D2C2260E-A6BD-4BEE-93D1-13D8C5097F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2970243"/>
              </p:ext>
            </p:extLst>
          </p:nvPr>
        </p:nvGraphicFramePr>
        <p:xfrm>
          <a:off x="179513" y="3147814"/>
          <a:ext cx="8861123" cy="18004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163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3293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8456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2522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54896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84568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006484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1060491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864096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796228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</a:tblGrid>
              <a:tr h="136209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rgbClr val="000099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№</a:t>
                      </a:r>
                    </a:p>
                  </a:txBody>
                  <a:tcPr marL="68580" marR="68580" marT="34299" marB="342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rgbClr val="000099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Рост вес</a:t>
                      </a:r>
                    </a:p>
                  </a:txBody>
                  <a:tcPr marL="68580" marR="68580" marT="34299" marB="342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rgbClr val="000099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Предшествующие переломы</a:t>
                      </a:r>
                    </a:p>
                  </a:txBody>
                  <a:tcPr marL="68580" marR="68580" marT="34299" marB="342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rgbClr val="000099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Перелом бедра у </a:t>
                      </a:r>
                      <a:r>
                        <a:rPr lang="ru-RU" sz="1500" dirty="0">
                          <a:solidFill>
                            <a:srgbClr val="000099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родителей</a:t>
                      </a:r>
                    </a:p>
                  </a:txBody>
                  <a:tcPr marL="68580" marR="68580" marT="34299" marB="342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rgbClr val="000099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Курение в настоящее время</a:t>
                      </a:r>
                    </a:p>
                  </a:txBody>
                  <a:tcPr marL="68580" marR="68580" marT="34299" marB="342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err="1" smtClean="0">
                          <a:solidFill>
                            <a:srgbClr val="000099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Глюкокор-тикоиды</a:t>
                      </a:r>
                      <a:endParaRPr lang="ru-RU" sz="1400" dirty="0">
                        <a:solidFill>
                          <a:srgbClr val="000099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34299" marB="342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rgbClr val="000099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Ревматоидный артрит</a:t>
                      </a:r>
                    </a:p>
                  </a:txBody>
                  <a:tcPr marL="68580" marR="68580" marT="34299" marB="342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rgbClr val="000099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Вторичный </a:t>
                      </a:r>
                      <a:r>
                        <a:rPr lang="ru-RU" sz="1400" dirty="0" err="1">
                          <a:solidFill>
                            <a:srgbClr val="000099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остеопароз</a:t>
                      </a:r>
                      <a:endParaRPr lang="ru-RU" sz="1400" dirty="0">
                        <a:solidFill>
                          <a:srgbClr val="000099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34299" marB="342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rgbClr val="000099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Алкоголь</a:t>
                      </a:r>
                    </a:p>
                  </a:txBody>
                  <a:tcPr marL="68580" marR="68580" marT="34299" marB="342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rgbClr val="000099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МПК </a:t>
                      </a:r>
                      <a:r>
                        <a:rPr lang="ru-RU" sz="1200" dirty="0">
                          <a:solidFill>
                            <a:srgbClr val="000099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(анализ)</a:t>
                      </a:r>
                    </a:p>
                  </a:txBody>
                  <a:tcPr marL="68580" marR="68580" marT="34299" marB="342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8334"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rgbClr val="000099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34299" marB="342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rgbClr val="000099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34299" marB="342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rgbClr val="000099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34299" marB="342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rgbClr val="000099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34299" marB="342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rgbClr val="000099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34299" marB="342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rgbClr val="000099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34299" marB="342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rgbClr val="000099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34299" marB="342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rgbClr val="000099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34299" marB="342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rgbClr val="000099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34299" marB="342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rgbClr val="000099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34299" marB="342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5" name="Группа 4">
            <a:extLst>
              <a:ext uri="{FF2B5EF4-FFF2-40B4-BE49-F238E27FC236}">
                <a16:creationId xmlns="" xmlns:a16="http://schemas.microsoft.com/office/drawing/2014/main" id="{AE95E7E4-B058-4E9F-95C7-36D24EEB7195}"/>
              </a:ext>
            </a:extLst>
          </p:cNvPr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6" name="Рисунок 5" descr="D:\Документы\ОПСА\28. Саммит\2019 г\22.05.2019 г. V Междун. саммит медсестер\Логотип Саммита\Логотип_5_m.png">
              <a:extLst>
                <a:ext uri="{FF2B5EF4-FFF2-40B4-BE49-F238E27FC236}">
                  <a16:creationId xmlns="" xmlns:a16="http://schemas.microsoft.com/office/drawing/2014/main" id="{243A4D35-C4AB-49E2-A2FB-48FF8111EE3D}"/>
                </a:ext>
              </a:extLst>
            </p:cNvPr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69942"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3" descr="C:\Users\Sveta\Desktop\МЗОО.png">
              <a:extLst>
                <a:ext uri="{FF2B5EF4-FFF2-40B4-BE49-F238E27FC236}">
                  <a16:creationId xmlns="" xmlns:a16="http://schemas.microsoft.com/office/drawing/2014/main" id="{3A0D3A9E-EE9C-49D0-8030-49492C94EC3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572"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4" descr="C:\Users\Sveta\Desktop\Без именhи-1.png">
              <a:extLst>
                <a:ext uri="{FF2B5EF4-FFF2-40B4-BE49-F238E27FC236}">
                  <a16:creationId xmlns="" xmlns:a16="http://schemas.microsoft.com/office/drawing/2014/main" id="{51D31EBF-662B-4F96-9A47-2D87A682777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71" r="14618"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Рисунок 8" descr="D:\Документы\Эмблемы\ОПСА\эмблема.png">
              <a:extLst>
                <a:ext uri="{FF2B5EF4-FFF2-40B4-BE49-F238E27FC236}">
                  <a16:creationId xmlns="" xmlns:a16="http://schemas.microsoft.com/office/drawing/2014/main" id="{0DD6CBF4-8AF9-43BD-AB9F-2EE4DAEA727D}"/>
                </a:ext>
              </a:extLst>
            </p:cNvPr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165EFDCF-0C23-4602-88C2-6497B2DBE331}"/>
              </a:ext>
            </a:extLst>
          </p:cNvPr>
          <p:cNvSpPr/>
          <p:nvPr/>
        </p:nvSpPr>
        <p:spPr>
          <a:xfrm>
            <a:off x="2236389" y="83000"/>
            <a:ext cx="68042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D56509"/>
                </a:solidFill>
              </a:rPr>
              <a:t>II </a:t>
            </a:r>
            <a:r>
              <a:rPr lang="ru-RU" sz="3200" b="1" dirty="0">
                <a:solidFill>
                  <a:srgbClr val="D56509"/>
                </a:solidFill>
              </a:rPr>
              <a:t>ЭТАП РЕАЛИЗАЦИИ ПРОЕКТА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Муз. открытк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Муз. открытка</Template>
  <TotalTime>1172</TotalTime>
  <Words>741</Words>
  <Application>Microsoft Office PowerPoint</Application>
  <PresentationFormat>Экран (16:9)</PresentationFormat>
  <Paragraphs>167</Paragraphs>
  <Slides>28</Slides>
  <Notes>27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0" baseType="lpstr">
      <vt:lpstr>Муз. открытка</vt:lpstr>
      <vt:lpstr>Диаграмма Microsoft Excel</vt:lpstr>
      <vt:lpstr>Презентация PowerPoint</vt:lpstr>
      <vt:lpstr>  </vt:lpstr>
      <vt:lpstr> 200 миллионов женщин во всем мире страдают остеопорозом   - 1/3 женщин в возрасте 60-70 лет   - 2/3  женщин в возрасте 80 лет и старше  Приблизительно от 20% до 25 % женщин старше 50 лет                 имеют 1 и более переломов позвонков:   - США: 25%   - Австралия: 20%   - Западная Европа: 19   - Скандинавия: 26   - Дания 21%  </vt:lpstr>
      <vt:lpstr> -  14 млн. чел. (10 % популяции);  -  20 млн. чел. с остеопенией (сниженная костная масса);  -  всего 34 млн. чел. имеют высокий риск переломов.    Каждую минуту происходит 7 переломов позвонков.  Каждые 5 минут  перелом шейки бедра.</vt:lpstr>
      <vt:lpstr>Презентация PowerPoint</vt:lpstr>
      <vt:lpstr>  </vt:lpstr>
      <vt:lpstr>1. определить причину остеопороза и факторы, влияющие на заболевание;   2. оценить риск перелома, проведение анкетирования FRAХ;   3. осмотр врачом-терапевтом (неврологом) и назначение дополнительных лабораторных анализов на базе БУЗОО «КМХЦ МЗОО»: кальций, фосфор, щелочная фосфатаза, креатинин.   4. подобрать лечение;    5. определение вероятности переломов в ближайшие 10 лет                                                на основании проведенного FRAX анкетирования.   6. ведение регистра пациентов</vt:lpstr>
      <vt:lpstr>1. Разработка положения о центре, должностных инструкций сотрудников центра.  2. Обучение врача-терапевта и невролога, медицинских сестёр координаторов.  3. Еженедельное формирование списка пациентов в профильных отделениях (травматологии № 1, 2, ортопедии  №1, 2, гнойной хирургии, неврологии) с риском повторных переломов,  по форме:          </vt:lpstr>
      <vt:lpstr> 1. Осмотр врачом – терапевтом (неврологом) и назначение дополнительных лабораторных анализов на базе  УЗ ОО «КМХЦ МЗОО» и в Диагностическом центре.  2. Медицинские сестры координаторы собирают  данные о пациентах для проведения анкетирования FRAХ, по форме:     </vt:lpstr>
      <vt:lpstr>1. Проведение занятий в школе профилактики повторных переломов  врачом- терапевтом (неврологом) и медицинскими сестрами координаторами, по вопросам:  - клинических проявлений остеопороза,  необходимостью выполнения назначенного лечения (соблюдения схем приема, использования альтернативных средств);     - изменения образа жизни и питания;    - комплекса упражнений на укрепление мышц опорно-двигательного аппарата и профилактике падений.    2. Рекомендации врача – терапевта (невролога) центра и  определение вероятности переломов в ближайшие 10 лет на основании проведенного FRAX анкетирования.   </vt:lpstr>
      <vt:lpstr>1. Медицинские сестры координаторы ведут регистр пациентов, по форме:              </vt:lpstr>
      <vt:lpstr>2. Медицинские сестры координаторы ежегодно уточняют информацию       у пациентов:   - о выполнении рекомендованного лечения,     - о проведенном дообследовании,     - об изменении образа жизни,    - о субъективной оценке состояния здоровья                                                         пациента,     - приглашают на повторную  консультацию.    </vt:lpstr>
      <vt:lpstr>                   </vt:lpstr>
      <vt:lpstr>                   </vt:lpstr>
      <vt:lpstr>                   </vt:lpstr>
      <vt:lpstr>                   </vt:lpstr>
      <vt:lpstr> Женщин - 713 человек.</vt:lpstr>
      <vt:lpstr> Мужчин - 98 человек.</vt:lpstr>
      <vt:lpstr>                   </vt:lpstr>
      <vt:lpstr>                   </vt:lpstr>
      <vt:lpstr>                   </vt:lpstr>
      <vt:lpstr>        </vt:lpstr>
      <vt:lpstr>  </vt:lpstr>
      <vt:lpstr>                КОТОВА МАРИЯ 10 ЛЕТ. В 2018 ГОДУ НА КОНКУРС ДЕТСКОГО РИСУНКА ПОДАНО 112 РАБОТ ИЗ ОМСКА  И ОМСКОЙ ОБЛАСТИ.</vt:lpstr>
      <vt:lpstr>        </vt:lpstr>
      <vt:lpstr>Из общего количества пациентов взятых на учет  в Центр профилактики повторных переломов (далее – ЦППП) систематическое лечение остеопороза получали только  9 % пациентов (72 человека).   Информированы о заболевании, об имеющихся ЦППП, школах меньше половины пациентов 46 % (373 человека),   а полностью обследованных пациентов 14 %  (117 человек).  </vt:lpstr>
      <vt:lpstr>За период работы ЦППП количество пациентов с назначенным лечением составило 78% (632 человека), а получивших лечение составило 5%   (41 человек).    Считаем, что активное привлечение пациентов в  ЦППП с целью не только диагностики и лечения остеопороза,  а так же активной профилактики, ознаменует новый виток в развитии подходов к лечению повторных переломов на практике.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Sveta</dc:creator>
  <cp:lastModifiedBy>Sveta</cp:lastModifiedBy>
  <cp:revision>149</cp:revision>
  <dcterms:created xsi:type="dcterms:W3CDTF">2017-01-31T17:35:41Z</dcterms:created>
  <dcterms:modified xsi:type="dcterms:W3CDTF">2019-05-15T14:48:33Z</dcterms:modified>
</cp:coreProperties>
</file>