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60" r:id="rId2"/>
    <p:sldId id="273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83" r:id="rId13"/>
    <p:sldId id="284" r:id="rId14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6600"/>
    <a:srgbClr val="D56509"/>
    <a:srgbClr val="F20000"/>
    <a:srgbClr val="000099"/>
    <a:srgbClr val="0033CC"/>
    <a:srgbClr val="CC0000"/>
    <a:srgbClr val="329632"/>
    <a:srgbClr val="339933"/>
    <a:srgbClr val="3F6EA7"/>
    <a:srgbClr val="4070A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638" autoAdjust="0"/>
  </p:normalViewPr>
  <p:slideViewPr>
    <p:cSldViewPr>
      <p:cViewPr>
        <p:scale>
          <a:sx n="100" d="100"/>
          <a:sy n="100" d="100"/>
        </p:scale>
        <p:origin x="-618" y="-3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35C19-82D8-4856-8B05-B9C75688822B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AC62E4-B036-4EB6-A933-7741D15E93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71617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96962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96962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96962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96962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96962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96962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96962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96962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96962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96962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96962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96962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9696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2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2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2.pn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2.pn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58168" y="4235129"/>
            <a:ext cx="8453350" cy="8569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</a:pPr>
            <a:r>
              <a:rPr lang="ru-RU" b="1" dirty="0" smtClean="0">
                <a:solidFill>
                  <a:srgbClr val="D56509"/>
                </a:solidFill>
              </a:rPr>
              <a:t>С.Ф. </a:t>
            </a:r>
            <a:r>
              <a:rPr lang="ru-RU" b="1" dirty="0" err="1" smtClean="0">
                <a:solidFill>
                  <a:srgbClr val="D56509"/>
                </a:solidFill>
              </a:rPr>
              <a:t>Дацюк</a:t>
            </a:r>
            <a:r>
              <a:rPr lang="ru-RU" b="1" dirty="0" smtClean="0">
                <a:solidFill>
                  <a:srgbClr val="D56509"/>
                </a:solidFill>
              </a:rPr>
              <a:t>,  </a:t>
            </a:r>
          </a:p>
          <a:p>
            <a:pPr algn="r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ru-RU" b="1" dirty="0" smtClean="0">
                <a:solidFill>
                  <a:srgbClr val="D56509"/>
                </a:solidFill>
              </a:rPr>
              <a:t>зам. гл. врача  по работе с сестринским персоналом </a:t>
            </a:r>
          </a:p>
          <a:p>
            <a:pPr algn="r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ru-RU" b="1" dirty="0" smtClean="0">
                <a:solidFill>
                  <a:srgbClr val="D56509"/>
                </a:solidFill>
              </a:rPr>
              <a:t>ГКБ №1 им. Кабанова А.Н., председатель этического комитета ОПСА, г. Омск</a:t>
            </a:r>
          </a:p>
        </p:txBody>
      </p:sp>
      <p:sp>
        <p:nvSpPr>
          <p:cNvPr id="78" name="Прямоугольник 77"/>
          <p:cNvSpPr/>
          <p:nvPr/>
        </p:nvSpPr>
        <p:spPr>
          <a:xfrm>
            <a:off x="0" y="1537504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6600"/>
                </a:solidFill>
                <a:latin typeface="+mn-lt"/>
              </a:rPr>
              <a:t>РОЛЬ ИГРОВЫХ ТЕХНОЛОГИЙ В ОБУЧЕНИИ НАВЫКАМ ЭТИЧЕСКОГО РЕГУЛИРОВАНИЯ СЕСТРИНСКОЙ ДЕЯТЕЛЬНОСТИ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82104" y="113604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Прямоугольник 9"/>
          <p:cNvSpPr/>
          <p:nvPr/>
        </p:nvSpPr>
        <p:spPr>
          <a:xfrm>
            <a:off x="2267744" y="51470"/>
            <a:ext cx="68762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Секция № 4 «Игровые (</a:t>
            </a:r>
            <a:r>
              <a:rPr lang="ru-RU" sz="1600" b="1" dirty="0" err="1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симуляционные</a:t>
            </a:r>
            <a:r>
              <a:rPr lang="ru-RU" sz="1600" b="1" dirty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технологии  как метод обучения навыкам этического регулирования сестринской деятельности»</a:t>
            </a:r>
          </a:p>
        </p:txBody>
      </p:sp>
    </p:spTree>
    <p:extLst>
      <p:ext uri="{BB962C8B-B14F-4D97-AF65-F5344CB8AC3E}">
        <p14:creationId xmlns="" xmlns:p14="http://schemas.microsoft.com/office/powerpoint/2010/main" val="21488980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13" name="Рисунок 12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Рисунок 17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" name="Прямоугольник 18"/>
          <p:cNvSpPr/>
          <p:nvPr/>
        </p:nvSpPr>
        <p:spPr>
          <a:xfrm>
            <a:off x="2159688" y="-92546"/>
            <a:ext cx="69843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ОБУЧЕНИЕ</a:t>
            </a:r>
            <a:endParaRPr lang="en-US" sz="2600" b="1" dirty="0" smtClean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6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СЕСТРИНСКОГО ПЕРСОНАЛА ПОМОЖЕТ:</a:t>
            </a: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683568" y="915566"/>
            <a:ext cx="8460432" cy="3394472"/>
          </a:xfrm>
        </p:spPr>
        <p:txBody>
          <a:bodyPr>
            <a:noAutofit/>
          </a:bodyPr>
          <a:lstStyle/>
          <a:p>
            <a:pPr marL="0" indent="0" fontAlgn="base">
              <a:spcBef>
                <a:spcPct val="0"/>
              </a:spcBef>
              <a:spcAft>
                <a:spcPts val="1800"/>
              </a:spcAft>
              <a:buNone/>
            </a:pPr>
            <a:r>
              <a:rPr lang="ru-RU" sz="2600" b="1" dirty="0" smtClean="0">
                <a:solidFill>
                  <a:srgbClr val="006600"/>
                </a:solidFill>
              </a:rPr>
              <a:t>укрепить профессию, </a:t>
            </a:r>
          </a:p>
          <a:p>
            <a:pPr marL="0" indent="0" fontAlgn="base">
              <a:spcBef>
                <a:spcPct val="0"/>
              </a:spcBef>
              <a:spcAft>
                <a:spcPts val="1800"/>
              </a:spcAft>
              <a:buNone/>
            </a:pPr>
            <a:r>
              <a:rPr lang="ru-RU" sz="2600" b="1" dirty="0" smtClean="0">
                <a:solidFill>
                  <a:srgbClr val="006600"/>
                </a:solidFill>
              </a:rPr>
              <a:t>повысить  профессиональную  самостоятельность и  ответственность,  </a:t>
            </a:r>
          </a:p>
          <a:p>
            <a:pPr marL="0" indent="0" fontAlgn="base">
              <a:spcBef>
                <a:spcPct val="0"/>
              </a:spcBef>
              <a:spcAft>
                <a:spcPts val="1800"/>
              </a:spcAft>
              <a:buNone/>
            </a:pPr>
            <a:r>
              <a:rPr lang="ru-RU" sz="2600" b="1" dirty="0" smtClean="0">
                <a:solidFill>
                  <a:srgbClr val="006600"/>
                </a:solidFill>
              </a:rPr>
              <a:t>использовать на практике научно  обоснованные знания, </a:t>
            </a:r>
          </a:p>
          <a:p>
            <a:pPr marL="0" indent="0" fontAlgn="base">
              <a:spcBef>
                <a:spcPct val="0"/>
              </a:spcBef>
              <a:spcAft>
                <a:spcPts val="1800"/>
              </a:spcAft>
              <a:buNone/>
            </a:pPr>
            <a:r>
              <a:rPr lang="ru-RU" sz="2600" b="1" dirty="0" smtClean="0">
                <a:solidFill>
                  <a:srgbClr val="006600"/>
                </a:solidFill>
              </a:rPr>
              <a:t>сформировать навыки профессионального поведения, </a:t>
            </a:r>
          </a:p>
          <a:p>
            <a:pPr marL="0" indent="0" fontAlgn="base">
              <a:spcBef>
                <a:spcPct val="0"/>
              </a:spcBef>
              <a:spcAft>
                <a:spcPts val="1800"/>
              </a:spcAft>
              <a:buNone/>
            </a:pPr>
            <a:r>
              <a:rPr lang="ru-RU" sz="2600" b="1" dirty="0" smtClean="0">
                <a:solidFill>
                  <a:srgbClr val="006600"/>
                </a:solidFill>
              </a:rPr>
              <a:t>улучшить  качество медицинской помощи, ставя на первое место интересы пациента.</a:t>
            </a:r>
          </a:p>
          <a:p>
            <a:pPr marL="0" indent="0" fontAlgn="base">
              <a:spcBef>
                <a:spcPct val="0"/>
              </a:spcBef>
              <a:spcAft>
                <a:spcPts val="1800"/>
              </a:spcAft>
              <a:buNone/>
            </a:pPr>
            <a:r>
              <a:rPr lang="ru-RU" sz="2600" b="1" dirty="0" smtClean="0">
                <a:solidFill>
                  <a:srgbClr val="006600"/>
                </a:solidFill>
              </a:rPr>
              <a:t>  </a:t>
            </a:r>
          </a:p>
        </p:txBody>
      </p:sp>
      <p:pic>
        <p:nvPicPr>
          <p:cNvPr id="12" name="Picture 9" descr="feed-icon-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987574"/>
            <a:ext cx="4572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9" descr="feed-icon-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1652786"/>
            <a:ext cx="4572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9" descr="feed-icon-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2660898"/>
            <a:ext cx="4572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9" descr="feed-icon-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3669010"/>
            <a:ext cx="4572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9" descr="feed-icon-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4317082"/>
            <a:ext cx="4572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29739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13" name="Рисунок 12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Рисунок 17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" name="Прямоугольник 18"/>
          <p:cNvSpPr/>
          <p:nvPr/>
        </p:nvSpPr>
        <p:spPr>
          <a:xfrm>
            <a:off x="2339752" y="51470"/>
            <a:ext cx="66602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ГРУППОВОЕ ОБУЧЕНИЕ</a:t>
            </a:r>
          </a:p>
        </p:txBody>
      </p:sp>
      <p:pic>
        <p:nvPicPr>
          <p:cNvPr id="12" name="Picture 4" descr="https://chasingalion.com/images/group_session_1600_clr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3418" y="940937"/>
            <a:ext cx="2796290" cy="158079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Картинки по запросу nurse and patient conflict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531" r="5502"/>
          <a:stretch/>
        </p:blipFill>
        <p:spPr bwMode="auto">
          <a:xfrm>
            <a:off x="5724128" y="2669129"/>
            <a:ext cx="2955106" cy="2278885"/>
          </a:xfrm>
          <a:prstGeom prst="rect">
            <a:avLst/>
          </a:prstGeom>
          <a:noFill/>
          <a:ln w="25400">
            <a:solidFill>
              <a:srgbClr val="46680E"/>
            </a:solidFill>
            <a:miter lim="800000"/>
            <a:headEnd/>
            <a:tailEnd/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0"/>
          <p:cNvSpPr>
            <a:spLocks noGrp="1" noChangeArrowheads="1"/>
          </p:cNvSpPr>
          <p:nvPr>
            <p:ph idx="1"/>
          </p:nvPr>
        </p:nvSpPr>
        <p:spPr>
          <a:xfrm>
            <a:off x="323528" y="1491630"/>
            <a:ext cx="4752528" cy="458331"/>
          </a:xfrm>
        </p:spPr>
        <p:txBody>
          <a:bodyPr vert="horz" wrap="square" lIns="91440" tIns="45720" rIns="91440" bIns="45720" rtlCol="0">
            <a:spAutoFit/>
          </a:bodyPr>
          <a:lstStyle/>
          <a:p>
            <a:pPr marL="0" indent="0" algn="ctr" fontAlgn="base">
              <a:lnSpc>
                <a:spcPct val="80000"/>
              </a:lnSpc>
              <a:spcBef>
                <a:spcPct val="0"/>
              </a:spcBef>
              <a:spcAft>
                <a:spcPts val="2400"/>
              </a:spcAft>
              <a:buNone/>
            </a:pPr>
            <a:r>
              <a:rPr lang="ru-RU" sz="2900" b="1" dirty="0" smtClean="0">
                <a:solidFill>
                  <a:srgbClr val="006600"/>
                </a:solidFill>
              </a:rPr>
              <a:t>сюжетно – ролевые игры</a:t>
            </a:r>
          </a:p>
        </p:txBody>
      </p:sp>
      <p:sp>
        <p:nvSpPr>
          <p:cNvPr id="20" name="Rectangle 10"/>
          <p:cNvSpPr txBox="1">
            <a:spLocks noChangeArrowheads="1"/>
          </p:cNvSpPr>
          <p:nvPr/>
        </p:nvSpPr>
        <p:spPr>
          <a:xfrm>
            <a:off x="179512" y="2517744"/>
            <a:ext cx="4968552" cy="3182410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lnSpc>
                <a:spcPct val="80000"/>
              </a:lnSpc>
              <a:spcBef>
                <a:spcPct val="0"/>
              </a:spcBef>
              <a:spcAft>
                <a:spcPts val="2400"/>
              </a:spcAft>
              <a:buNone/>
            </a:pPr>
            <a:r>
              <a:rPr lang="ru-RU" sz="2800" b="1" dirty="0" err="1" smtClean="0">
                <a:solidFill>
                  <a:srgbClr val="006600"/>
                </a:solidFill>
              </a:rPr>
              <a:t>дебрифинг</a:t>
            </a:r>
            <a:r>
              <a:rPr lang="ru-RU" sz="2800" b="1" dirty="0" smtClean="0">
                <a:solidFill>
                  <a:srgbClr val="006600"/>
                </a:solidFill>
              </a:rPr>
              <a:t> для высказывания мнения и обсуждения вариантов поведения сестринского персонала в предложенных условиях. Выбор правильного решения с этической точки зрения.</a:t>
            </a:r>
          </a:p>
          <a:p>
            <a:pPr marL="0" indent="0" algn="ctr">
              <a:spcBef>
                <a:spcPct val="0"/>
              </a:spcBef>
              <a:spcAft>
                <a:spcPts val="2400"/>
              </a:spcAft>
              <a:buNone/>
            </a:pPr>
            <a:endParaRPr lang="ru-RU" sz="2400" b="1" dirty="0">
              <a:solidFill>
                <a:srgbClr val="006600"/>
              </a:solidFill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339752" y="1005576"/>
            <a:ext cx="576064" cy="540060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>
            <a:off x="2339752" y="1995686"/>
            <a:ext cx="576064" cy="540060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9739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13" name="Рисунок 12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Рисунок 17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" name="Прямоугольник 18"/>
          <p:cNvSpPr/>
          <p:nvPr/>
        </p:nvSpPr>
        <p:spPr>
          <a:xfrm>
            <a:off x="2347144" y="123478"/>
            <a:ext cx="6796856" cy="45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600" b="1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ЧТОБЫ </a:t>
            </a:r>
            <a:r>
              <a:rPr lang="ru-RU" sz="2600" b="1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ЭФФЕКТИВНО РАБОТАТЬ </a:t>
            </a:r>
            <a:r>
              <a:rPr lang="ru-RU" sz="26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КОМАНДЕ:</a:t>
            </a: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734888" y="1059582"/>
            <a:ext cx="8229600" cy="3394472"/>
          </a:xfrm>
        </p:spPr>
        <p:txBody>
          <a:bodyPr>
            <a:normAutofit fontScale="25000" lnSpcReduction="20000"/>
          </a:bodyPr>
          <a:lstStyle/>
          <a:p>
            <a:pPr marL="0" indent="0" fontAlgn="base">
              <a:spcBef>
                <a:spcPct val="0"/>
              </a:spcBef>
              <a:spcAft>
                <a:spcPts val="2400"/>
              </a:spcAft>
              <a:buNone/>
            </a:pPr>
            <a:r>
              <a:rPr lang="ru-RU" sz="9600" b="1" kern="0" dirty="0" smtClean="0">
                <a:solidFill>
                  <a:srgbClr val="46680E"/>
                </a:solidFill>
                <a:latin typeface="Calibri" panose="020F0502020204030204" pitchFamily="34" charset="0"/>
                <a:ea typeface="Microsoft YaHei" charset="-122"/>
                <a:cs typeface="Arial" charset="0"/>
              </a:rPr>
              <a:t>вн</a:t>
            </a:r>
            <a:r>
              <a:rPr lang="ru-RU" sz="9600" kern="0" dirty="0" smtClean="0">
                <a:solidFill>
                  <a:srgbClr val="46680E"/>
                </a:solidFill>
                <a:latin typeface="Calibri" panose="020F0502020204030204" pitchFamily="34" charset="0"/>
                <a:ea typeface="Microsoft YaHei" charset="-122"/>
                <a:cs typeface="Arial" charset="0"/>
              </a:rPr>
              <a:t>и</a:t>
            </a:r>
            <a:r>
              <a:rPr lang="ru-RU" sz="9600" b="1" kern="0" dirty="0" smtClean="0">
                <a:solidFill>
                  <a:srgbClr val="46680E"/>
                </a:solidFill>
                <a:latin typeface="Calibri" panose="020F0502020204030204" pitchFamily="34" charset="0"/>
                <a:ea typeface="Microsoft YaHei" charset="-122"/>
                <a:cs typeface="Arial" charset="0"/>
              </a:rPr>
              <a:t>мательно выслушайте условие                          ситуационной задачи;</a:t>
            </a:r>
          </a:p>
          <a:p>
            <a:pPr marL="0" indent="0" fontAlgn="base">
              <a:spcBef>
                <a:spcPct val="0"/>
              </a:spcBef>
              <a:spcAft>
                <a:spcPts val="2400"/>
              </a:spcAft>
              <a:buNone/>
            </a:pPr>
            <a:r>
              <a:rPr lang="ru-RU" sz="9600" b="1" kern="0" dirty="0" smtClean="0">
                <a:solidFill>
                  <a:srgbClr val="46680E"/>
                </a:solidFill>
                <a:latin typeface="Calibri" panose="020F0502020204030204" pitchFamily="34" charset="0"/>
                <a:ea typeface="Microsoft YaHei" charset="-122"/>
                <a:cs typeface="Arial" charset="0"/>
              </a:rPr>
              <a:t>обдумайте ситуацию и коротко изложите                               свое мнение;</a:t>
            </a:r>
          </a:p>
          <a:p>
            <a:pPr marL="0" indent="0" fontAlgn="base">
              <a:spcBef>
                <a:spcPct val="0"/>
              </a:spcBef>
              <a:spcAft>
                <a:spcPts val="2400"/>
              </a:spcAft>
              <a:buNone/>
            </a:pPr>
            <a:r>
              <a:rPr lang="ru-RU" sz="9600" b="1" kern="0" dirty="0" smtClean="0">
                <a:solidFill>
                  <a:srgbClr val="46680E"/>
                </a:solidFill>
                <a:latin typeface="Calibri" panose="020F0502020204030204" pitchFamily="34" charset="0"/>
                <a:ea typeface="Microsoft YaHei" charset="-122"/>
                <a:cs typeface="Arial" charset="0"/>
              </a:rPr>
              <a:t>не связывайте свое мнение с предыдущим ответом собеседника;</a:t>
            </a:r>
          </a:p>
          <a:p>
            <a:pPr marL="0" indent="0" fontAlgn="base">
              <a:spcBef>
                <a:spcPct val="0"/>
              </a:spcBef>
              <a:spcAft>
                <a:spcPts val="2400"/>
              </a:spcAft>
              <a:buNone/>
            </a:pPr>
            <a:r>
              <a:rPr lang="ru-RU" sz="9600" b="1" kern="0" dirty="0" smtClean="0">
                <a:solidFill>
                  <a:srgbClr val="46680E"/>
                </a:solidFill>
                <a:latin typeface="Calibri" panose="020F0502020204030204" pitchFamily="34" charset="0"/>
                <a:ea typeface="Microsoft YaHei" charset="-122"/>
                <a:cs typeface="Arial" charset="0"/>
              </a:rPr>
              <a:t>не меняйте свое мнение только из-за того, чтобы избежать разногласий; </a:t>
            </a:r>
          </a:p>
          <a:p>
            <a:pPr marL="0" indent="0" fontAlgn="base">
              <a:spcBef>
                <a:spcPct val="0"/>
              </a:spcBef>
              <a:spcAft>
                <a:spcPts val="2400"/>
              </a:spcAft>
              <a:buNone/>
            </a:pPr>
            <a:r>
              <a:rPr lang="ru-RU" sz="9600" b="1" kern="0" dirty="0" smtClean="0">
                <a:solidFill>
                  <a:srgbClr val="46680E"/>
                </a:solidFill>
                <a:latin typeface="Calibri" panose="020F0502020204030204" pitchFamily="34" charset="0"/>
                <a:ea typeface="Microsoft YaHei" charset="-122"/>
                <a:cs typeface="Arial" charset="0"/>
              </a:rPr>
              <a:t>обратите внимание на временные ограничения.</a:t>
            </a:r>
          </a:p>
          <a:p>
            <a:pPr marL="0" indent="0" fontAlgn="base">
              <a:spcBef>
                <a:spcPct val="0"/>
              </a:spcBef>
              <a:spcAft>
                <a:spcPts val="2400"/>
              </a:spcAft>
              <a:buNone/>
            </a:pPr>
            <a:r>
              <a:rPr lang="ru-RU" sz="9600" b="1" dirty="0" smtClean="0">
                <a:solidFill>
                  <a:srgbClr val="006600"/>
                </a:solidFill>
              </a:rPr>
              <a:t> </a:t>
            </a:r>
          </a:p>
          <a:p>
            <a:pPr marL="0" indent="0" fontAlgn="base">
              <a:spcBef>
                <a:spcPct val="0"/>
              </a:spcBef>
              <a:spcAft>
                <a:spcPts val="2400"/>
              </a:spcAft>
              <a:buNone/>
            </a:pPr>
            <a:r>
              <a:rPr lang="ru-RU" sz="9600" b="1" dirty="0" smtClean="0">
                <a:solidFill>
                  <a:srgbClr val="006600"/>
                </a:solidFill>
              </a:rPr>
              <a:t>  </a:t>
            </a:r>
          </a:p>
        </p:txBody>
      </p:sp>
      <p:pic>
        <p:nvPicPr>
          <p:cNvPr id="12" name="Picture 9" descr="feed-icon-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1131590"/>
            <a:ext cx="4572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9" descr="feed-icon-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2067694"/>
            <a:ext cx="4572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9" descr="feed-icon-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2876922"/>
            <a:ext cx="4572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9" descr="feed-icon-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3867894"/>
            <a:ext cx="4572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9" descr="feed-icon-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4587974"/>
            <a:ext cx="4572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93784" y="915566"/>
            <a:ext cx="2354278" cy="1368152"/>
          </a:xfrm>
          <a:prstGeom prst="rect">
            <a:avLst/>
          </a:prstGeom>
          <a:noFill/>
          <a:ln w="25400">
            <a:solidFill>
              <a:srgbClr val="46680E"/>
            </a:solidFill>
            <a:miter lim="800000"/>
            <a:headEnd/>
            <a:tailEnd/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29739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Прямоугольник 77"/>
          <p:cNvSpPr/>
          <p:nvPr/>
        </p:nvSpPr>
        <p:spPr>
          <a:xfrm>
            <a:off x="0" y="915566"/>
            <a:ext cx="9144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6600"/>
                </a:solidFill>
              </a:rPr>
              <a:t>Желаю всем плодотворной работы          и успехов в достижении поставленных целей!</a:t>
            </a:r>
          </a:p>
          <a:p>
            <a:pPr algn="ctr"/>
            <a:endParaRPr lang="ru-RU" sz="4000" b="1" dirty="0">
              <a:solidFill>
                <a:srgbClr val="329632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327052" y="123478"/>
            <a:ext cx="68169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Секция № 4 «Игровые (</a:t>
            </a:r>
            <a:r>
              <a:rPr lang="ru-RU" sz="1400" b="1" dirty="0" err="1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симуляционные</a:t>
            </a:r>
            <a:r>
              <a:rPr lang="ru-RU" sz="14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технологии  как метод обучения навыкам этического регулирования сестринской деятельности»</a:t>
            </a:r>
            <a:endParaRPr lang="ru-RU" sz="1400" b="1" dirty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82104" y="113604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11760" y="2971800"/>
            <a:ext cx="4176464" cy="1943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1488980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13" name="Рисунок 12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Рисунок 17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" name="Прямоугольник 18"/>
          <p:cNvSpPr/>
          <p:nvPr/>
        </p:nvSpPr>
        <p:spPr>
          <a:xfrm>
            <a:off x="2195736" y="-110549"/>
            <a:ext cx="694826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УЧИТЬСЯ ПРИМЕНЯТЬ </a:t>
            </a:r>
          </a:p>
          <a:p>
            <a:pPr algn="ctr"/>
            <a:r>
              <a:rPr lang="ru-RU" sz="26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ЭТИЧЕСКИЙ КОДЕКС НА ПРАКТИКЕ</a:t>
            </a:r>
          </a:p>
        </p:txBody>
      </p:sp>
      <p:pic>
        <p:nvPicPr>
          <p:cNvPr id="10" name="Рисунок 9" descr="E:\2017 фото\2018 РЗ ЭК\38  Дискуссия.JPG"/>
          <p:cNvPicPr/>
          <p:nvPr/>
        </p:nvPicPr>
        <p:blipFill>
          <a:blip r:embed="rId7" cstate="print"/>
          <a:srcRect l="11031" t="9464"/>
          <a:stretch>
            <a:fillRect/>
          </a:stretch>
        </p:blipFill>
        <p:spPr bwMode="auto">
          <a:xfrm>
            <a:off x="270148" y="1347614"/>
            <a:ext cx="4039039" cy="2880320"/>
          </a:xfrm>
          <a:prstGeom prst="rect">
            <a:avLst/>
          </a:prstGeom>
          <a:ln w="28575">
            <a:solidFill>
              <a:srgbClr val="46680E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E:\2017 фото\2018 РЗ ЭК\22 Работа в малых группах.JPG"/>
          <p:cNvPicPr/>
          <p:nvPr/>
        </p:nvPicPr>
        <p:blipFill>
          <a:blip r:embed="rId8" cstate="print">
            <a:lum bright="20000" contrast="20000"/>
          </a:blip>
          <a:srcRect l="21807" t="10337" r="6681" b="10577"/>
          <a:stretch>
            <a:fillRect/>
          </a:stretch>
        </p:blipFill>
        <p:spPr bwMode="auto">
          <a:xfrm>
            <a:off x="4729309" y="1347614"/>
            <a:ext cx="4091163" cy="2880320"/>
          </a:xfrm>
          <a:prstGeom prst="rect">
            <a:avLst/>
          </a:prstGeom>
          <a:ln w="28575">
            <a:solidFill>
              <a:srgbClr val="46680E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29739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13" name="Рисунок 12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Рисунок 17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" name="Прямоугольник 18"/>
          <p:cNvSpPr/>
          <p:nvPr/>
        </p:nvSpPr>
        <p:spPr>
          <a:xfrm>
            <a:off x="2016224" y="-7714"/>
            <a:ext cx="745232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УМЕТЬ ОЦЕНИВАТЬ ДЕЯТЕЛЬНОСТЬ  </a:t>
            </a:r>
          </a:p>
          <a:p>
            <a:pPr algn="ctr"/>
            <a:r>
              <a:rPr lang="ru-RU" sz="24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МЕДИЦИНСКОЙ СЕСТРЫ С ЭТИЧЕСКИХ ПОЗИЦИЙ</a:t>
            </a:r>
          </a:p>
        </p:txBody>
      </p:sp>
      <p:pic>
        <p:nvPicPr>
          <p:cNvPr id="12" name="Picture 2" descr="D:\Сетевые документы\АТТЕСТАЦИИ 2015\Аттестация КДЛ 13,14.08.2015\Аттестация КДЛ 016.jpg"/>
          <p:cNvPicPr>
            <a:picLocks noChangeAspect="1" noChangeArrowheads="1"/>
          </p:cNvPicPr>
          <p:nvPr/>
        </p:nvPicPr>
        <p:blipFill>
          <a:blip r:embed="rId7" cstate="print"/>
          <a:srcRect l="10678" t="10060" r="25713"/>
          <a:stretch>
            <a:fillRect/>
          </a:stretch>
        </p:blipFill>
        <p:spPr bwMode="auto">
          <a:xfrm>
            <a:off x="4788024" y="2124708"/>
            <a:ext cx="4045334" cy="2740418"/>
          </a:xfrm>
          <a:prstGeom prst="rect">
            <a:avLst/>
          </a:prstGeom>
          <a:noFill/>
          <a:ln w="25400">
            <a:solidFill>
              <a:srgbClr val="46680E"/>
            </a:solidFill>
            <a:miter lim="800000"/>
            <a:headEnd/>
            <a:tailEnd/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8" descr="D:\Рабочий стол\Значение делового этикета. Ежова\32.jpg"/>
          <p:cNvPicPr>
            <a:picLocks noGrp="1" noChangeAspect="1" noChangeArrowheads="1"/>
          </p:cNvPicPr>
          <p:nvPr>
            <p:ph idx="1"/>
          </p:nvPr>
        </p:nvPicPr>
        <p:blipFill>
          <a:blip r:embed="rId8" cstate="print"/>
          <a:srcRect/>
          <a:stretch>
            <a:fillRect/>
          </a:stretch>
        </p:blipFill>
        <p:spPr>
          <a:xfrm>
            <a:off x="244820" y="1114793"/>
            <a:ext cx="4368961" cy="2771505"/>
          </a:xfrm>
          <a:prstGeom prst="rect">
            <a:avLst/>
          </a:prstGeom>
          <a:noFill/>
          <a:ln w="25400">
            <a:solidFill>
              <a:srgbClr val="46680E"/>
            </a:solidFill>
            <a:miter lim="800000"/>
            <a:headEnd/>
            <a:tailEnd/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29739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13" name="Рисунок 12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Рисунок 17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" name="Прямоугольник 18"/>
          <p:cNvSpPr/>
          <p:nvPr/>
        </p:nvSpPr>
        <p:spPr>
          <a:xfrm>
            <a:off x="2339752" y="51470"/>
            <a:ext cx="66427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ЭТИЧЕСКИЕ ВОПРОСЫ</a:t>
            </a:r>
          </a:p>
        </p:txBody>
      </p:sp>
      <p:pic>
        <p:nvPicPr>
          <p:cNvPr id="11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2867" t="23504" r="37927" b="7667"/>
          <a:stretch/>
        </p:blipFill>
        <p:spPr bwMode="auto">
          <a:xfrm>
            <a:off x="5940152" y="1203598"/>
            <a:ext cx="2561601" cy="3394075"/>
          </a:xfrm>
          <a:prstGeom prst="rect">
            <a:avLst/>
          </a:prstGeom>
          <a:noFill/>
          <a:ln w="25400">
            <a:solidFill>
              <a:srgbClr val="46680E"/>
            </a:solidFill>
            <a:miter lim="800000"/>
            <a:headEnd/>
            <a:tailEnd/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467544" y="1275606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 smtClean="0">
                <a:solidFill>
                  <a:srgbClr val="006600"/>
                </a:solidFill>
              </a:rPr>
              <a:t>Этический кодекс содержит только            механизмы, которые помогут тщательно обдумать или прояснить этический вопрос</a:t>
            </a:r>
          </a:p>
        </p:txBody>
      </p:sp>
    </p:spTree>
    <p:extLst>
      <p:ext uri="{BB962C8B-B14F-4D97-AF65-F5344CB8AC3E}">
        <p14:creationId xmlns="" xmlns:p14="http://schemas.microsoft.com/office/powerpoint/2010/main" val="229739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13" name="Рисунок 12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Рисунок 17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" name="Прямоугольник 18"/>
          <p:cNvSpPr/>
          <p:nvPr/>
        </p:nvSpPr>
        <p:spPr>
          <a:xfrm>
            <a:off x="2268208" y="-74394"/>
            <a:ext cx="69123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ЧТОБЫ ИЗБЕЖАТЬ ОШИБОК И ПРИНЯТЬ </a:t>
            </a:r>
          </a:p>
          <a:p>
            <a:pPr algn="ctr"/>
            <a:r>
              <a:rPr lang="ru-RU" sz="24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ЭТИЧЕСКИ ПРАВИЛЬНОЕ РЕШЕНИЕ, НУЖНО:</a:t>
            </a: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611560" y="915566"/>
            <a:ext cx="8532440" cy="3394472"/>
          </a:xfrm>
        </p:spPr>
        <p:txBody>
          <a:bodyPr>
            <a:noAutofit/>
          </a:bodyPr>
          <a:lstStyle/>
          <a:p>
            <a:pPr marL="0" indent="0" fontAlgn="base">
              <a:spcBef>
                <a:spcPct val="0"/>
              </a:spcBef>
              <a:spcAft>
                <a:spcPts val="2400"/>
              </a:spcAft>
              <a:buNone/>
            </a:pPr>
            <a:r>
              <a:rPr lang="ru-RU" sz="2600" b="1" dirty="0" smtClean="0">
                <a:solidFill>
                  <a:srgbClr val="006600"/>
                </a:solidFill>
              </a:rPr>
              <a:t>подумать,  изучить литературу по возникшей проблеме;</a:t>
            </a:r>
          </a:p>
          <a:p>
            <a:pPr marL="0" indent="0" fontAlgn="base">
              <a:spcBef>
                <a:spcPct val="0"/>
              </a:spcBef>
              <a:spcAft>
                <a:spcPts val="2400"/>
              </a:spcAft>
              <a:buNone/>
            </a:pPr>
            <a:r>
              <a:rPr lang="ru-RU" sz="2600" b="1" dirty="0" smtClean="0">
                <a:solidFill>
                  <a:srgbClr val="006600"/>
                </a:solidFill>
              </a:rPr>
              <a:t>обсудить проблему с коллегами; </a:t>
            </a:r>
          </a:p>
          <a:p>
            <a:pPr marL="0" indent="0" fontAlgn="base">
              <a:spcBef>
                <a:spcPct val="0"/>
              </a:spcBef>
              <a:spcAft>
                <a:spcPts val="2400"/>
              </a:spcAft>
              <a:buNone/>
            </a:pPr>
            <a:r>
              <a:rPr lang="ru-RU" sz="2600" b="1" dirty="0" smtClean="0">
                <a:solidFill>
                  <a:srgbClr val="006600"/>
                </a:solidFill>
              </a:rPr>
              <a:t>проконсультироваться с этическим комитетом, юристами, психологами, с этическим комитетом ассоциации;</a:t>
            </a:r>
          </a:p>
          <a:p>
            <a:pPr marL="0" indent="0" fontAlgn="base">
              <a:spcBef>
                <a:spcPct val="0"/>
              </a:spcBef>
              <a:spcAft>
                <a:spcPts val="2400"/>
              </a:spcAft>
              <a:buNone/>
            </a:pPr>
            <a:r>
              <a:rPr lang="ru-RU" sz="2600" b="1" dirty="0" smtClean="0">
                <a:solidFill>
                  <a:srgbClr val="006600"/>
                </a:solidFill>
              </a:rPr>
              <a:t>читать профессиональную литературу, посещать курсы повышения квалификации, участвовать   в семинарах и конференциях.</a:t>
            </a:r>
          </a:p>
          <a:p>
            <a:pPr>
              <a:spcAft>
                <a:spcPts val="2400"/>
              </a:spcAft>
            </a:pPr>
            <a:endParaRPr lang="ru-RU" sz="2600" dirty="0"/>
          </a:p>
        </p:txBody>
      </p:sp>
      <p:pic>
        <p:nvPicPr>
          <p:cNvPr id="12" name="Picture 9" descr="feed-icon-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7504" y="1059582"/>
            <a:ext cx="4572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9" descr="feed-icon-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7504" y="1724794"/>
            <a:ext cx="4572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9" descr="feed-icon-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7504" y="2444874"/>
            <a:ext cx="4572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9" descr="feed-icon-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7504" y="3957042"/>
            <a:ext cx="4572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29739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13" name="Рисунок 12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Рисунок 17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" name="Прямоугольник 18"/>
          <p:cNvSpPr/>
          <p:nvPr/>
        </p:nvSpPr>
        <p:spPr>
          <a:xfrm>
            <a:off x="2267744" y="-92546"/>
            <a:ext cx="6741921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ПОМОЩЬ В РЕШЕНИИ </a:t>
            </a:r>
          </a:p>
          <a:p>
            <a:pPr algn="ctr"/>
            <a:r>
              <a:rPr lang="ru-RU" sz="26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КОНФЛИКТНЫХ СИТУАЦИЙ</a:t>
            </a:r>
          </a:p>
        </p:txBody>
      </p:sp>
      <p:pic>
        <p:nvPicPr>
          <p:cNvPr id="17" name="Picture 2" descr="Картинки по запросу nurse and patient conflict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0743"/>
          <a:stretch/>
        </p:blipFill>
        <p:spPr bwMode="auto">
          <a:xfrm>
            <a:off x="270420" y="948415"/>
            <a:ext cx="4088125" cy="3351527"/>
          </a:xfrm>
          <a:prstGeom prst="rect">
            <a:avLst/>
          </a:prstGeom>
          <a:noFill/>
          <a:ln w="25400">
            <a:solidFill>
              <a:srgbClr val="46680E"/>
            </a:solidFill>
            <a:miter lim="800000"/>
            <a:headEnd/>
            <a:tailEnd/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Картинки по запросу nurse and patient conflict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346"/>
          <a:stretch/>
        </p:blipFill>
        <p:spPr bwMode="auto">
          <a:xfrm>
            <a:off x="4741670" y="1779662"/>
            <a:ext cx="4153380" cy="3142040"/>
          </a:xfrm>
          <a:prstGeom prst="rect">
            <a:avLst/>
          </a:prstGeom>
          <a:noFill/>
          <a:ln w="25400">
            <a:solidFill>
              <a:srgbClr val="46680E"/>
            </a:solidFill>
            <a:miter lim="800000"/>
            <a:headEnd/>
            <a:tailEnd/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9739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13" name="Рисунок 12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Рисунок 17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" name="Прямоугольник 18"/>
          <p:cNvSpPr/>
          <p:nvPr/>
        </p:nvSpPr>
        <p:spPr>
          <a:xfrm>
            <a:off x="1691680" y="-20538"/>
            <a:ext cx="7452320" cy="790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8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РЕКОМЕНДАЦИИ </a:t>
            </a:r>
            <a:br>
              <a:rPr lang="ru-RU" sz="28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СЕСТРИНСКОМУ ПЕРСОНАЛУ:</a:t>
            </a: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683568" y="915566"/>
            <a:ext cx="8460432" cy="3394472"/>
          </a:xfrm>
        </p:spPr>
        <p:txBody>
          <a:bodyPr>
            <a:noAutofit/>
          </a:bodyPr>
          <a:lstStyle/>
          <a:p>
            <a:pPr marL="0" indent="0" fontAlgn="base">
              <a:spcBef>
                <a:spcPct val="0"/>
              </a:spcBef>
              <a:spcAft>
                <a:spcPts val="2400"/>
              </a:spcAft>
              <a:buNone/>
            </a:pPr>
            <a:r>
              <a:rPr lang="ru-RU" sz="2600" b="1" dirty="0" smtClean="0">
                <a:solidFill>
                  <a:srgbClr val="006600"/>
                </a:solidFill>
              </a:rPr>
              <a:t>активно участвовать в  наставничестве  молодых специалистов, в непрерывном медицинском образовании, </a:t>
            </a:r>
          </a:p>
          <a:p>
            <a:pPr marL="0" indent="0" fontAlgn="base">
              <a:spcBef>
                <a:spcPct val="0"/>
              </a:spcBef>
              <a:spcAft>
                <a:spcPts val="2400"/>
              </a:spcAft>
              <a:buNone/>
            </a:pPr>
            <a:r>
              <a:rPr lang="ru-RU" sz="2600" b="1" dirty="0" smtClean="0">
                <a:solidFill>
                  <a:srgbClr val="006600"/>
                </a:solidFill>
              </a:rPr>
              <a:t>изучать документы, регулирующие  морально-этические и правовые вопросы, </a:t>
            </a:r>
          </a:p>
          <a:p>
            <a:pPr marL="0" indent="0" fontAlgn="base">
              <a:spcBef>
                <a:spcPct val="0"/>
              </a:spcBef>
              <a:spcAft>
                <a:spcPts val="2400"/>
              </a:spcAft>
              <a:buNone/>
            </a:pPr>
            <a:r>
              <a:rPr lang="ru-RU" sz="2600" b="1" dirty="0" smtClean="0">
                <a:solidFill>
                  <a:srgbClr val="006600"/>
                </a:solidFill>
              </a:rPr>
              <a:t>консультироваться с этическим комитетом ОПСА, </a:t>
            </a:r>
          </a:p>
          <a:p>
            <a:pPr marL="0" indent="0" fontAlgn="base">
              <a:spcBef>
                <a:spcPct val="0"/>
              </a:spcBef>
              <a:spcAft>
                <a:spcPts val="2400"/>
              </a:spcAft>
              <a:buNone/>
            </a:pPr>
            <a:r>
              <a:rPr lang="ru-RU" sz="2600" b="1" dirty="0" smtClean="0">
                <a:solidFill>
                  <a:srgbClr val="006600"/>
                </a:solidFill>
              </a:rPr>
              <a:t>вести этическую дискуссию и обсуждать варианты правильного принятия этических решений.  </a:t>
            </a:r>
          </a:p>
        </p:txBody>
      </p:sp>
      <p:pic>
        <p:nvPicPr>
          <p:cNvPr id="12" name="Picture 9" descr="feed-icon-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1059582"/>
            <a:ext cx="4572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9" descr="feed-icon-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2516882"/>
            <a:ext cx="4572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9" descr="feed-icon-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3669010"/>
            <a:ext cx="4572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9" descr="feed-icon-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4389090"/>
            <a:ext cx="4572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29739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13" name="Рисунок 12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Рисунок 17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" name="Прямоугольник 18"/>
          <p:cNvSpPr/>
          <p:nvPr/>
        </p:nvSpPr>
        <p:spPr>
          <a:xfrm>
            <a:off x="2123728" y="51470"/>
            <a:ext cx="70202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СИМУЛЯЦИОННОЕ ОБУЧЕНИЕ</a:t>
            </a:r>
            <a:endParaRPr lang="ru-RU" sz="3200" b="1" dirty="0" smtClean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251520" y="1131590"/>
            <a:ext cx="8568952" cy="3394472"/>
          </a:xfrm>
        </p:spPr>
        <p:txBody>
          <a:bodyPr>
            <a:normAutofit fontScale="70000" lnSpcReduction="20000"/>
          </a:bodyPr>
          <a:lstStyle/>
          <a:p>
            <a:pPr algn="ctr">
              <a:lnSpc>
                <a:spcPct val="120000"/>
              </a:lnSpc>
              <a:buNone/>
            </a:pPr>
            <a:r>
              <a:rPr lang="ru-RU" sz="3800" b="1" dirty="0" smtClean="0">
                <a:solidFill>
                  <a:srgbClr val="006600"/>
                </a:solidFill>
              </a:rPr>
              <a:t>это образовательная методика, предусматривающая интерактивный вид деятельности через погружение в среду, путем воссоздания реальной действительности, и направленная на выявление и осознание способа деятельности или этического поведения в конкретной ситуации из сестринской практики, позволяющая обогатить практический опыт обучаемого. </a:t>
            </a:r>
          </a:p>
          <a:p>
            <a:pPr>
              <a:lnSpc>
                <a:spcPct val="120000"/>
              </a:lnSpc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29739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13" name="Рисунок 12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Рисунок 17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" name="Прямоугольник 18"/>
          <p:cNvSpPr/>
          <p:nvPr/>
        </p:nvSpPr>
        <p:spPr>
          <a:xfrm>
            <a:off x="2411760" y="51470"/>
            <a:ext cx="67762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СЮЖЕТНО-РОЛЕВЫЕ ИГРЫ</a:t>
            </a:r>
          </a:p>
        </p:txBody>
      </p:sp>
      <p:pic>
        <p:nvPicPr>
          <p:cNvPr id="10" name="Picture 4" descr="Картинки по запросу nurse and patient conflict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547" y="1928239"/>
            <a:ext cx="3774433" cy="2875759"/>
          </a:xfrm>
          <a:prstGeom prst="rect">
            <a:avLst/>
          </a:prstGeom>
          <a:noFill/>
          <a:ln w="25400">
            <a:solidFill>
              <a:srgbClr val="46680E"/>
            </a:solidFill>
            <a:miter lim="800000"/>
            <a:headEnd/>
            <a:tailEnd/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Картинки по запросу nurse and patient conflict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8681"/>
          <a:stretch/>
        </p:blipFill>
        <p:spPr bwMode="auto">
          <a:xfrm>
            <a:off x="4655316" y="1923678"/>
            <a:ext cx="4112789" cy="2827299"/>
          </a:xfrm>
          <a:prstGeom prst="rect">
            <a:avLst/>
          </a:prstGeom>
          <a:noFill/>
          <a:ln w="25400">
            <a:solidFill>
              <a:srgbClr val="46680E"/>
            </a:solidFill>
            <a:miter lim="800000"/>
            <a:headEnd/>
            <a:tailEnd/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346267" y="836007"/>
            <a:ext cx="818617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006600"/>
                </a:solidFill>
              </a:rPr>
              <a:t>имитируют конкретные случаи                                       из повседневной практики</a:t>
            </a:r>
          </a:p>
        </p:txBody>
      </p:sp>
    </p:spTree>
    <p:extLst>
      <p:ext uri="{BB962C8B-B14F-4D97-AF65-F5344CB8AC3E}">
        <p14:creationId xmlns="" xmlns:p14="http://schemas.microsoft.com/office/powerpoint/2010/main" val="229739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уз. открыт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Муз. открытка</Template>
  <TotalTime>1468</TotalTime>
  <Words>396</Words>
  <Application>Microsoft Office PowerPoint</Application>
  <PresentationFormat>Экран (16:9)</PresentationFormat>
  <Paragraphs>62</Paragraphs>
  <Slides>13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Муз. открытка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ОПСА</cp:lastModifiedBy>
  <cp:revision>181</cp:revision>
  <dcterms:created xsi:type="dcterms:W3CDTF">2017-01-31T17:35:41Z</dcterms:created>
  <dcterms:modified xsi:type="dcterms:W3CDTF">2019-05-15T14:51:32Z</dcterms:modified>
</cp:coreProperties>
</file>