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7" r:id="rId2"/>
    <p:sldId id="288" r:id="rId3"/>
    <p:sldId id="289" r:id="rId4"/>
    <p:sldId id="290" r:id="rId5"/>
    <p:sldId id="291" r:id="rId6"/>
    <p:sldId id="292" r:id="rId7"/>
    <p:sldId id="303" r:id="rId8"/>
    <p:sldId id="304" r:id="rId9"/>
    <p:sldId id="295" r:id="rId10"/>
    <p:sldId id="296" r:id="rId11"/>
    <p:sldId id="297" r:id="rId12"/>
    <p:sldId id="298" r:id="rId13"/>
    <p:sldId id="299" r:id="rId14"/>
    <p:sldId id="300" r:id="rId15"/>
    <p:sldId id="301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D56509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152" d="100"/>
          <a:sy n="152" d="100"/>
        </p:scale>
        <p:origin x="-44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2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2368" y="4190884"/>
            <a:ext cx="900258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400" b="1" dirty="0" smtClean="0">
                <a:solidFill>
                  <a:srgbClr val="D56509"/>
                </a:solidFill>
              </a:rPr>
              <a:t>Е.В. Плехова, </a:t>
            </a:r>
          </a:p>
          <a:p>
            <a:pPr algn="r">
              <a:lnSpc>
                <a:spcPct val="90000"/>
              </a:lnSpc>
            </a:pPr>
            <a:r>
              <a:rPr lang="ru-RU" sz="2400" b="1" dirty="0" smtClean="0">
                <a:solidFill>
                  <a:srgbClr val="D56509"/>
                </a:solidFill>
              </a:rPr>
              <a:t>преподаватель психологии ЦПК РЗ, г. Омск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0" y="1241341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rgbClr val="006600"/>
                </a:solidFill>
              </a:rPr>
              <a:t>ИСПОЛЬЗОВАНИЕ МЕТОДИКИ «СТАНДАРТИЗИРОВАННЫЙ ПАЦИЕНТ» ПРИ ОБУЧЕНИИ ЭТИКО – КОММУНИКАТИВНЫМ НАВЫКАМ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9512" y="2859782"/>
            <a:ext cx="8784976" cy="72008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67744" y="0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КОММУНИКАТИВНЫХ НАВЫКОВ МЕДИЦИНСКОЙ СЕСТРЫ ПРИ ОБЩЕНИИ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27534"/>
            <a:ext cx="9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endParaRPr lang="ru-RU" altLang="ru-RU" sz="1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 1.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Знакомство с пациентом  – навыки установления контакта</a:t>
            </a:r>
          </a:p>
          <a:p>
            <a:pPr algn="ctr">
              <a:buFont typeface="Wingdings 2" pitchFamily="18" charset="2"/>
              <a:buNone/>
            </a:pPr>
            <a:endParaRPr lang="ru-RU" altLang="ru-RU" sz="1600" b="1" i="1" dirty="0" smtClean="0">
              <a:solidFill>
                <a:srgbClr val="D56509"/>
              </a:solidFill>
              <a:cs typeface="Arial" charset="0"/>
            </a:endParaRPr>
          </a:p>
          <a:p>
            <a:pPr marL="622300" lvl="1" indent="-622300">
              <a:spcAft>
                <a:spcPts val="1200"/>
              </a:spcAft>
              <a:tabLst>
                <a:tab pos="622300" algn="l"/>
              </a:tabLst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1.1. Приветствие (медицинская сестра здоровается с пациентом, демонстрирует готовность к общению).</a:t>
            </a:r>
          </a:p>
          <a:p>
            <a:pPr marL="622300" lvl="1" indent="-622300">
              <a:spcAft>
                <a:spcPts val="1200"/>
              </a:spcAft>
              <a:tabLst>
                <a:tab pos="622300" algn="l"/>
              </a:tabLst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1.2.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Самопрезентация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(представляет себя, обозначает свою должность).</a:t>
            </a:r>
          </a:p>
          <a:p>
            <a:pPr marL="622300" lvl="1" indent="-622300">
              <a:tabLst>
                <a:tab pos="622300" algn="l"/>
              </a:tabLst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1.3. Обращение к пациенту по имени/отчеству (спрашивает И.О. пациента, обращается по имени/отчеству в течение всего контакта).</a:t>
            </a:r>
            <a:endParaRPr lang="ru-RU" altLang="ru-RU" sz="2400" b="1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9512" y="2885182"/>
            <a:ext cx="8352928" cy="36004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6812" y="4308326"/>
            <a:ext cx="8365628" cy="72008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771550"/>
            <a:ext cx="882047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 1.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Знакомство с пациентом  – навыки установления контакта</a:t>
            </a:r>
          </a:p>
          <a:p>
            <a:pPr algn="ctr">
              <a:buFont typeface="Wingdings 2" pitchFamily="18" charset="2"/>
              <a:buNone/>
            </a:pPr>
            <a:endParaRPr lang="ru-RU" altLang="ru-RU" sz="1600" b="1" i="1" u="sng" dirty="0" smtClean="0">
              <a:solidFill>
                <a:srgbClr val="D56509"/>
              </a:solidFill>
              <a:cs typeface="Arial" charset="0"/>
            </a:endParaRPr>
          </a:p>
          <a:p>
            <a:pPr>
              <a:spcAft>
                <a:spcPts val="600"/>
              </a:spcAft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1.4.</a:t>
            </a:r>
            <a:r>
              <a:rPr lang="ru-RU" altLang="ru-RU" sz="2200" dirty="0" smtClean="0">
                <a:cs typeface="Arial" charset="0"/>
              </a:rPr>
              <a:t> 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Установление оптимальной дистанции при общении с    </a:t>
            </a:r>
          </a:p>
          <a:p>
            <a:pPr>
              <a:spcAft>
                <a:spcPts val="600"/>
              </a:spcAft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        пациентом.</a:t>
            </a:r>
          </a:p>
          <a:p>
            <a:pPr>
              <a:spcAft>
                <a:spcPts val="600"/>
              </a:spcAft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1.5. Зрительный контакт.</a:t>
            </a:r>
          </a:p>
          <a:p>
            <a:pPr>
              <a:spcAft>
                <a:spcPts val="600"/>
              </a:spcAft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1.6. Мимика (использование доброжелательной мимики </a:t>
            </a:r>
          </a:p>
          <a:p>
            <a:pPr>
              <a:spcAft>
                <a:spcPts val="600"/>
              </a:spcAft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        в течение всего процесса общения).</a:t>
            </a:r>
          </a:p>
          <a:p>
            <a:pPr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1.7. Использование прикосновений для эмоциональной </a:t>
            </a:r>
          </a:p>
          <a:p>
            <a:pPr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006600"/>
                </a:solidFill>
              </a:rPr>
              <a:t>        поддержки пациента.</a:t>
            </a:r>
          </a:p>
        </p:txBody>
      </p:sp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2267744" y="0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КОММУНИКАТИВНЫХ НАВЫКОВ МЕДИЦИНСКОЙ СЕСТРЫ ПРИ ОБЩЕНИИ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07504" y="3219822"/>
            <a:ext cx="8882384" cy="576064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107504" y="699542"/>
            <a:ext cx="8892480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 2.</a:t>
            </a:r>
            <a:r>
              <a:rPr lang="ru-RU" altLang="ru-RU" sz="2600" b="1" dirty="0" smtClean="0">
                <a:solidFill>
                  <a:srgbClr val="D56509"/>
                </a:solidFill>
                <a:cs typeface="Arial" charset="0"/>
              </a:rPr>
              <a:t>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5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Основная беседа – навыки проведения интервью с пациентом</a:t>
            </a:r>
          </a:p>
          <a:p>
            <a:pPr algn="ctr">
              <a:buFont typeface="Wingdings 2" pitchFamily="18" charset="2"/>
              <a:buNone/>
            </a:pPr>
            <a:endParaRPr lang="ru-RU" altLang="ru-RU" sz="1600" b="1" i="1" dirty="0" smtClean="0">
              <a:solidFill>
                <a:srgbClr val="D56509"/>
              </a:solidFill>
              <a:cs typeface="Arial" charset="0"/>
            </a:endParaRPr>
          </a:p>
          <a:p>
            <a:pPr>
              <a:spcAft>
                <a:spcPts val="600"/>
              </a:spcAft>
            </a:pPr>
            <a:r>
              <a:rPr lang="ru-RU" altLang="ru-RU" sz="2200" b="1" dirty="0" smtClean="0">
                <a:solidFill>
                  <a:srgbClr val="006600"/>
                </a:solidFill>
              </a:rPr>
              <a:t>2.1. Выявление потребностей пациента, проблем и причин их возникновения </a:t>
            </a:r>
            <a:r>
              <a:rPr lang="ru-RU" altLang="ru-RU" sz="2200" i="1" dirty="0" smtClean="0">
                <a:solidFill>
                  <a:srgbClr val="006600"/>
                </a:solidFill>
              </a:rPr>
              <a:t>(точно и грамотно использует открытые и закрытые вопросы, использует понятный пациенту «язык», уточняет, перефразирует, резюмирует)</a:t>
            </a:r>
            <a:r>
              <a:rPr lang="ru-RU" altLang="ru-RU" sz="2200" b="1" i="1" dirty="0" smtClean="0">
                <a:solidFill>
                  <a:srgbClr val="006600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altLang="ru-RU" sz="2200" b="1" dirty="0" smtClean="0">
                <a:solidFill>
                  <a:srgbClr val="006600"/>
                </a:solidFill>
              </a:rPr>
              <a:t>2.2. Активное слушание </a:t>
            </a:r>
            <a:r>
              <a:rPr lang="ru-RU" altLang="ru-RU" sz="2200" i="1" dirty="0" smtClean="0">
                <a:solidFill>
                  <a:srgbClr val="006600"/>
                </a:solidFill>
              </a:rPr>
              <a:t>( использует паузы, выслушивает пациента, кивает головой, повторяет последние слова пациента).</a:t>
            </a:r>
          </a:p>
          <a:p>
            <a:r>
              <a:rPr lang="ru-RU" altLang="ru-RU" sz="2200" b="1" dirty="0" smtClean="0">
                <a:solidFill>
                  <a:srgbClr val="006600"/>
                </a:solidFill>
              </a:rPr>
              <a:t>2.3. </a:t>
            </a:r>
            <a:r>
              <a:rPr lang="ru-RU" altLang="ru-RU" sz="2200" b="1" dirty="0" err="1" smtClean="0">
                <a:solidFill>
                  <a:srgbClr val="006600"/>
                </a:solidFill>
              </a:rPr>
              <a:t>Эмпатия</a:t>
            </a:r>
            <a:r>
              <a:rPr lang="ru-RU" altLang="ru-RU" sz="22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200" i="1" dirty="0" smtClean="0">
                <a:solidFill>
                  <a:srgbClr val="006600"/>
                </a:solidFill>
              </a:rPr>
              <a:t>(проявляет сочувствие, сопереживает пациенту, снимает тревогу и опасения)</a:t>
            </a:r>
            <a:r>
              <a:rPr lang="ru-RU" altLang="ru-RU" sz="2200" b="1" i="1" dirty="0" smtClean="0">
                <a:solidFill>
                  <a:srgbClr val="006600"/>
                </a:solidFill>
              </a:rPr>
              <a:t> «Я понимаю, как Вам нелегко…», «Я Вам сочувствую…», «Я сожалею…» и т.д.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0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КОММУНИКАТИВНЫХ НАВЫКОВ МЕДИЦИНСКОЙ СЕСТРЫ ПРИ ОБЩЕНИ</a:t>
            </a:r>
            <a:r>
              <a:rPr lang="ru-RU" altLang="ru-RU" sz="2200" b="1" dirty="0" smtClean="0">
                <a:solidFill>
                  <a:srgbClr val="D56509"/>
                </a:solidFill>
              </a:rPr>
              <a:t>И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107504" y="1028799"/>
            <a:ext cx="9001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 3. Навыки разрешения сложной ситуации</a:t>
            </a:r>
          </a:p>
          <a:p>
            <a:pPr algn="ctr">
              <a:buFont typeface="Wingdings 2" pitchFamily="18" charset="2"/>
              <a:buNone/>
            </a:pPr>
            <a:endParaRPr lang="ru-RU" altLang="ru-RU" sz="1600" b="1" i="1" dirty="0" smtClean="0">
              <a:solidFill>
                <a:srgbClr val="D56509"/>
              </a:solidFill>
              <a:cs typeface="Arial" charset="0"/>
            </a:endParaRPr>
          </a:p>
          <a:p>
            <a:pPr marL="622300" lvl="1" indent="-622300">
              <a:spcAft>
                <a:spcPts val="2400"/>
              </a:spcAft>
              <a:buFont typeface="Wingdings 2" pitchFamily="18" charset="2"/>
              <a:buNone/>
              <a:tabLst>
                <a:tab pos="622300" algn="l"/>
              </a:tabLst>
            </a:pPr>
            <a:r>
              <a:rPr lang="ru-RU" altLang="ru-RU" sz="2600" b="1" dirty="0" smtClean="0">
                <a:solidFill>
                  <a:srgbClr val="006600"/>
                </a:solidFill>
              </a:rPr>
              <a:t>3.1. Предложение варианта\вариантов решения для пациента </a:t>
            </a:r>
            <a:r>
              <a:rPr lang="ru-RU" altLang="ru-RU" sz="2600" b="1" i="1" dirty="0" smtClean="0">
                <a:solidFill>
                  <a:srgbClr val="006600"/>
                </a:solidFill>
              </a:rPr>
              <a:t>(использует навыки аргументации, убеждения, внушения). </a:t>
            </a:r>
          </a:p>
          <a:p>
            <a:pPr marL="622300" lvl="1" indent="-622300">
              <a:buFont typeface="Wingdings 2" pitchFamily="18" charset="2"/>
              <a:buNone/>
              <a:tabLst>
                <a:tab pos="622300" algn="l"/>
              </a:tabLst>
            </a:pPr>
            <a:r>
              <a:rPr lang="ru-RU" altLang="ru-RU" sz="2600" b="1" dirty="0" smtClean="0">
                <a:solidFill>
                  <a:srgbClr val="006600"/>
                </a:solidFill>
              </a:rPr>
              <a:t>3.2. </a:t>
            </a:r>
            <a:r>
              <a:rPr lang="ru-RU" altLang="ru-RU" sz="2600" b="1" dirty="0" err="1" smtClean="0">
                <a:solidFill>
                  <a:srgbClr val="006600"/>
                </a:solidFill>
              </a:rPr>
              <a:t>Резюмирование</a:t>
            </a:r>
            <a:r>
              <a:rPr lang="ru-RU" altLang="ru-RU" sz="2600" b="1" dirty="0" smtClean="0">
                <a:solidFill>
                  <a:srgbClr val="006600"/>
                </a:solidFill>
              </a:rPr>
              <a:t> результата беседы </a:t>
            </a:r>
            <a:r>
              <a:rPr lang="ru-RU" altLang="ru-RU" sz="2600" b="1" i="1" dirty="0" smtClean="0">
                <a:solidFill>
                  <a:srgbClr val="006600"/>
                </a:solidFill>
              </a:rPr>
              <a:t>(обобщает информацию, проверяет удовлетворенность пациентом предложенных вариантов решения ситуации).</a:t>
            </a:r>
            <a:endParaRPr lang="ru-RU" altLang="ru-RU" sz="2400" b="1" dirty="0" smtClean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0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КОММУНИКАТИВНЫХ НАВЫКОВ МЕДИЦИНСКОЙ СЕСТРЫ ПРИ ОБЩЕНИИ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143000" y="815102"/>
            <a:ext cx="9001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Этап 4. Навыки завершения контакта с последующей реализацией оптимального варианта общего решения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2139702"/>
            <a:ext cx="4968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b="1" dirty="0" smtClean="0">
                <a:solidFill>
                  <a:srgbClr val="006600"/>
                </a:solidFill>
              </a:rPr>
              <a:t>(прощается с пациентом, реализует предложенный вариант решения ситуации, соблюдает договоренность).</a:t>
            </a:r>
          </a:p>
        </p:txBody>
      </p:sp>
      <p:pic>
        <p:nvPicPr>
          <p:cNvPr id="14" name="Содержимое 3" descr="G:\2017 фото\картинки Голоктионова\178773678.jpg"/>
          <p:cNvPicPr>
            <a:picLocks noGrp="1"/>
          </p:cNvPicPr>
          <p:nvPr>
            <p:ph idx="1"/>
          </p:nvPr>
        </p:nvPicPr>
        <p:blipFill>
          <a:blip r:embed="rId7" cstate="print"/>
          <a:srcRect l="7692" r="7692"/>
          <a:stretch>
            <a:fillRect/>
          </a:stretch>
        </p:blipFill>
        <p:spPr bwMode="auto">
          <a:xfrm>
            <a:off x="251520" y="2059110"/>
            <a:ext cx="3460114" cy="2593887"/>
          </a:xfrm>
          <a:prstGeom prst="rect">
            <a:avLst/>
          </a:prstGeom>
          <a:ln w="28575">
            <a:solidFill>
              <a:srgbClr val="0054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267744" y="0"/>
            <a:ext cx="6876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КОММУНИКАТИВНЫХ НАВЫКОВ МЕДИЦИНСКОЙ СЕСТРЫ ПРИ ОБЩЕНИИ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79512" y="3291830"/>
            <a:ext cx="4644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СЕКЦИИ</a:t>
            </a: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915566"/>
            <a:ext cx="5868144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304256" y="-85149"/>
            <a:ext cx="68042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МЕТОДИКА </a:t>
            </a:r>
            <a:b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«СТАНДАРТИЗИРОВАННЫЙ ПАЦИЕНТ»</a:t>
            </a:r>
            <a:endParaRPr lang="ru-RU" sz="26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1275606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000" b="1" dirty="0" smtClean="0">
                <a:solidFill>
                  <a:srgbClr val="006600"/>
                </a:solidFill>
              </a:rPr>
              <a:t>В роли пациента выступает специально обученный актер, способный с большой степенью достоверности инсценировать тот или иной клинический случай</a:t>
            </a:r>
            <a:endParaRPr lang="ru-RU" sz="3000" b="1" dirty="0" smtClean="0">
              <a:solidFill>
                <a:srgbClr val="006600"/>
              </a:solidFill>
            </a:endParaRPr>
          </a:p>
        </p:txBody>
      </p:sp>
      <p:pic>
        <p:nvPicPr>
          <p:cNvPr id="10" name="Picture 2" descr="C:\Users\User\Desktop\для семинара\картинки мед\f970960705fe4914db530067fdea831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419622"/>
            <a:ext cx="3870657" cy="3069531"/>
          </a:xfrm>
          <a:prstGeom prst="rect">
            <a:avLst/>
          </a:prstGeom>
          <a:ln w="28575"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67744" y="-20538"/>
            <a:ext cx="6804248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3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 ПРОВЕДЕНИЯ                                СЮЖЕТНО-РОЛЕВОЙ ИГРЫ:</a:t>
            </a:r>
            <a:endParaRPr lang="ru-RU" sz="3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1203598"/>
            <a:ext cx="4139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006600"/>
                </a:solidFill>
              </a:rPr>
              <a:t>инструктаж (брифинг);</a:t>
            </a:r>
          </a:p>
          <a:p>
            <a:endParaRPr lang="ru-RU" altLang="ru-RU" sz="2800" b="1" dirty="0" smtClean="0">
              <a:solidFill>
                <a:srgbClr val="006600"/>
              </a:solidFill>
            </a:endParaRPr>
          </a:p>
          <a:p>
            <a:r>
              <a:rPr lang="ru-RU" altLang="ru-RU" sz="2800" b="1" dirty="0" smtClean="0">
                <a:solidFill>
                  <a:srgbClr val="006600"/>
                </a:solidFill>
              </a:rPr>
              <a:t>сюжетно-ролевая игра с участием «стандартизированного пациента»;</a:t>
            </a:r>
          </a:p>
          <a:p>
            <a:endParaRPr lang="ru-RU" altLang="ru-RU" sz="2800" b="1" dirty="0" smtClean="0">
              <a:solidFill>
                <a:srgbClr val="006600"/>
              </a:solidFill>
            </a:endParaRPr>
          </a:p>
          <a:p>
            <a:r>
              <a:rPr lang="ru-RU" altLang="ru-RU" sz="2800" b="1" dirty="0" err="1" smtClean="0">
                <a:solidFill>
                  <a:srgbClr val="006600"/>
                </a:solidFill>
              </a:rPr>
              <a:t>дебрифинг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 .</a:t>
            </a:r>
            <a:endParaRPr lang="ru-RU" sz="2800" b="1" dirty="0" smtClean="0">
              <a:solidFill>
                <a:srgbClr val="006600"/>
              </a:solidFill>
            </a:endParaRPr>
          </a:p>
        </p:txBody>
      </p:sp>
      <p:pic>
        <p:nvPicPr>
          <p:cNvPr id="10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1292746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2211710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29994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D:\Диск С\Рабочий стол\Фото для слайд шоу\DSC_07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915566"/>
            <a:ext cx="3024336" cy="2020074"/>
          </a:xfrm>
          <a:prstGeom prst="rect">
            <a:avLst/>
          </a:prstGeom>
          <a:ln w="28575"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kga\Documents\конференции\2 регион. форум\12. Работа в малых группах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 t="8663"/>
          <a:stretch>
            <a:fillRect/>
          </a:stretch>
        </p:blipFill>
        <p:spPr bwMode="auto">
          <a:xfrm>
            <a:off x="395536" y="3003798"/>
            <a:ext cx="3024336" cy="2014931"/>
          </a:xfrm>
          <a:prstGeom prst="rect">
            <a:avLst/>
          </a:prstGeom>
          <a:ln w="28575"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32248" y="51470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ДЕБРИФИНГ  ЭТО -   </a:t>
            </a:r>
            <a:endParaRPr lang="ru-RU" sz="36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915566"/>
            <a:ext cx="55801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6600"/>
                </a:solidFill>
              </a:rPr>
              <a:t>структурированный процесс обратной связи по результатам обучающего мероприятия, в процессе которого преподаватель (эксперт) задает серию вопросов в определенной последовательности. </a:t>
            </a:r>
            <a:endParaRPr lang="ru-RU" altLang="ru-RU" sz="2800" b="1" dirty="0" smtClean="0">
              <a:solidFill>
                <a:srgbClr val="006600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301195" y="1560598"/>
            <a:ext cx="2428892" cy="2451312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0" hangingPunct="0">
              <a:defRPr/>
            </a:pPr>
            <a:endParaRPr lang="ru-RU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105958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 ИГРА  №1</a:t>
            </a: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4" descr="https://chasingalion.com/images/group_session_1600_cl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9702"/>
            <a:ext cx="4585546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Pictures\Doctor Web\Searches\Desktop\image_86280816122808179792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903140"/>
            <a:ext cx="1872208" cy="3120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07504" y="987574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4499992" y="987574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ВОПРОС-ОТВЕТ</a:t>
            </a:r>
          </a:p>
        </p:txBody>
      </p:sp>
      <p:pic>
        <p:nvPicPr>
          <p:cNvPr id="10" name="Picture 2" descr="C:\Users\User\Pictures\Doctor Web\Searches\Desktop\9691858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995686"/>
            <a:ext cx="3318780" cy="2787774"/>
          </a:xfrm>
          <a:prstGeom prst="rect">
            <a:avLst/>
          </a:prstGeom>
          <a:noFill/>
        </p:spPr>
      </p:pic>
      <p:pic>
        <p:nvPicPr>
          <p:cNvPr id="11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1635646"/>
            <a:ext cx="2736304" cy="3420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105958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 ИГРА  №2</a:t>
            </a: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4" descr="https://chasingalion.com/images/group_session_1600_cl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9702"/>
            <a:ext cx="4585546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Pictures\Doctor Web\Searches\Desktop\image_86280816122808179792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903140"/>
            <a:ext cx="1872208" cy="3120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07504" y="987574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 </a:t>
            </a: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6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4499992" y="987574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ВОПРОС-ОТВЕТ</a:t>
            </a:r>
          </a:p>
        </p:txBody>
      </p:sp>
      <p:pic>
        <p:nvPicPr>
          <p:cNvPr id="10" name="Picture 2" descr="C:\Users\User\Pictures\Doctor Web\Searches\Desktop\9691858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995686"/>
            <a:ext cx="3318780" cy="2787774"/>
          </a:xfrm>
          <a:prstGeom prst="rect">
            <a:avLst/>
          </a:prstGeom>
          <a:noFill/>
        </p:spPr>
      </p:pic>
      <p:pic>
        <p:nvPicPr>
          <p:cNvPr id="11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1635646"/>
            <a:ext cx="2736304" cy="3420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11560" y="843558"/>
            <a:ext cx="8352928" cy="36004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1560" y="1923678"/>
            <a:ext cx="8352928" cy="36004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3003798"/>
            <a:ext cx="8352928" cy="36004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1560" y="4155926"/>
            <a:ext cx="8424936" cy="720080"/>
          </a:xfrm>
          <a:prstGeom prst="roundRect">
            <a:avLst/>
          </a:prstGeom>
          <a:solidFill>
            <a:srgbClr val="D0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-324544" y="771550"/>
            <a:ext cx="95770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7575" lvl="1" indent="-514350">
              <a:buFont typeface="Gill Sans MT" pitchFamily="34" charset="0"/>
              <a:buAutoNum type="arabicPeriod"/>
            </a:pPr>
            <a:r>
              <a:rPr lang="en-US" altLang="ru-RU" sz="24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6600"/>
                </a:solidFill>
                <a:cs typeface="Arial" charset="0"/>
              </a:rPr>
              <a:t>«</a:t>
            </a:r>
            <a:r>
              <a:rPr lang="ru-RU" altLang="ru-RU" sz="2400" b="1" dirty="0" err="1" smtClean="0">
                <a:solidFill>
                  <a:srgbClr val="006600"/>
                </a:solidFill>
              </a:rPr>
              <a:t>Отреагирование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 эмоций»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(«Как прошло упражнение?»)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Самооценка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(«Что получилось/не получилось на Ваш взгляд?»)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Положительные факты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(«Вы сделали это и это...»)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Последствия продуктивного поведения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(«И это привело к тому, что...»)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Негативные факты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(«Вы сделали это...»)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Последствия непродуктивного поведения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(«И это привело к тому, что...»)</a:t>
            </a:r>
          </a:p>
          <a:p>
            <a:pPr marL="917575" lvl="1" indent="-514350">
              <a:buFont typeface="Gill Sans MT" pitchFamily="34" charset="0"/>
              <a:buAutoNum type="arabicPeriod"/>
            </a:pPr>
            <a:r>
              <a:rPr lang="ru-RU" altLang="ru-RU" sz="2400" b="1" dirty="0" smtClean="0">
                <a:solidFill>
                  <a:srgbClr val="006600"/>
                </a:solidFill>
              </a:rPr>
              <a:t>Желаемое поведение </a:t>
            </a:r>
            <a:r>
              <a:rPr lang="ru-RU" altLang="ru-RU" sz="2400" b="1" i="1" dirty="0" smtClean="0">
                <a:solidFill>
                  <a:srgbClr val="006600"/>
                </a:solidFill>
              </a:rPr>
              <a:t>(«Давайте суммируем, что конкретно надо сохранить, что конкретно изменить и как»)</a:t>
            </a:r>
          </a:p>
          <a:p>
            <a:endParaRPr lang="ru-RU" altLang="ru-RU" sz="2400" b="1" dirty="0" smtClean="0">
              <a:solidFill>
                <a:srgbClr val="006600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339752" y="-20538"/>
            <a:ext cx="6804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ДЕБРИФИНГ</a:t>
            </a:r>
            <a:endParaRPr lang="ru-RU" sz="36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1513</TotalTime>
  <Words>611</Words>
  <Application>Microsoft Office PowerPoint</Application>
  <PresentationFormat>Экран (16:9)</PresentationFormat>
  <Paragraphs>83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Муз. открытка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kga</cp:lastModifiedBy>
  <cp:revision>192</cp:revision>
  <dcterms:created xsi:type="dcterms:W3CDTF">2017-01-31T17:35:41Z</dcterms:created>
  <dcterms:modified xsi:type="dcterms:W3CDTF">2019-05-16T08:44:09Z</dcterms:modified>
</cp:coreProperties>
</file>