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2"/>
  </p:notesMasterIdLst>
  <p:handoutMasterIdLst>
    <p:handoutMasterId r:id="rId43"/>
  </p:handoutMasterIdLst>
  <p:sldIdLst>
    <p:sldId id="258" r:id="rId2"/>
    <p:sldId id="336" r:id="rId3"/>
    <p:sldId id="337" r:id="rId4"/>
    <p:sldId id="339" r:id="rId5"/>
    <p:sldId id="338" r:id="rId6"/>
    <p:sldId id="321" r:id="rId7"/>
    <p:sldId id="375" r:id="rId8"/>
    <p:sldId id="376" r:id="rId9"/>
    <p:sldId id="373" r:id="rId10"/>
    <p:sldId id="374" r:id="rId11"/>
    <p:sldId id="372" r:id="rId12"/>
    <p:sldId id="359" r:id="rId13"/>
    <p:sldId id="341" r:id="rId14"/>
    <p:sldId id="340" r:id="rId15"/>
    <p:sldId id="358" r:id="rId16"/>
    <p:sldId id="344" r:id="rId17"/>
    <p:sldId id="345" r:id="rId18"/>
    <p:sldId id="346" r:id="rId19"/>
    <p:sldId id="350" r:id="rId20"/>
    <p:sldId id="364" r:id="rId21"/>
    <p:sldId id="362" r:id="rId22"/>
    <p:sldId id="349" r:id="rId23"/>
    <p:sldId id="379" r:id="rId24"/>
    <p:sldId id="380" r:id="rId25"/>
    <p:sldId id="381" r:id="rId26"/>
    <p:sldId id="356" r:id="rId27"/>
    <p:sldId id="351" r:id="rId28"/>
    <p:sldId id="382" r:id="rId29"/>
    <p:sldId id="352" r:id="rId30"/>
    <p:sldId id="357" r:id="rId31"/>
    <p:sldId id="365" r:id="rId32"/>
    <p:sldId id="366" r:id="rId33"/>
    <p:sldId id="367" r:id="rId34"/>
    <p:sldId id="370" r:id="rId35"/>
    <p:sldId id="326" r:id="rId36"/>
    <p:sldId id="377" r:id="rId37"/>
    <p:sldId id="378" r:id="rId38"/>
    <p:sldId id="383" r:id="rId39"/>
    <p:sldId id="369" r:id="rId40"/>
    <p:sldId id="371" r:id="rId41"/>
  </p:sldIdLst>
  <p:sldSz cx="9144000" cy="6858000" type="screen4x3"/>
  <p:notesSz cx="6797675" cy="9928225"/>
  <p:defaultTextStyle>
    <a:defPPr>
      <a:defRPr lang="de-DE"/>
    </a:defPPr>
    <a:lvl1pPr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99"/>
    <a:srgbClr val="B3CCF5"/>
    <a:srgbClr val="000089"/>
    <a:srgbClr val="00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varScale="1">
        <p:scale>
          <a:sx n="75" d="100"/>
          <a:sy n="75" d="100"/>
        </p:scale>
        <p:origin x="-1140" y="-90"/>
      </p:cViewPr>
      <p:guideLst>
        <p:guide orient="horz" pos="960"/>
        <p:guide pos="4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02" y="1500"/>
      </p:cViewPr>
      <p:guideLst>
        <p:guide orient="horz" pos="3127"/>
        <p:guide pos="191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12.xml"/><Relationship Id="rId7" Type="http://schemas.openxmlformats.org/officeDocument/2006/relationships/slide" Target="slides/slide35.xml"/><Relationship Id="rId2" Type="http://schemas.openxmlformats.org/officeDocument/2006/relationships/slide" Target="slides/slide6.xml"/><Relationship Id="rId1" Type="http://schemas.openxmlformats.org/officeDocument/2006/relationships/slide" Target="slides/slide2.xml"/><Relationship Id="rId6" Type="http://schemas.openxmlformats.org/officeDocument/2006/relationships/slide" Target="slides/slide34.xml"/><Relationship Id="rId5" Type="http://schemas.openxmlformats.org/officeDocument/2006/relationships/slide" Target="slides/slide33.xml"/><Relationship Id="rId4" Type="http://schemas.openxmlformats.org/officeDocument/2006/relationships/slide" Target="slides/slide32.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0667EA-A63E-43C0-9624-A7233E01B9A0}" type="doc">
      <dgm:prSet loTypeId="urn:microsoft.com/office/officeart/2005/8/layout/pyramid2" loCatId="list" qsTypeId="urn:microsoft.com/office/officeart/2005/8/quickstyle/3d7" qsCatId="3D" csTypeId="urn:microsoft.com/office/officeart/2005/8/colors/accent1_2#1" csCatId="accent1" phldr="1"/>
      <dgm:spPr/>
      <dgm:t>
        <a:bodyPr/>
        <a:lstStyle/>
        <a:p>
          <a:endParaRPr lang="ru-RU"/>
        </a:p>
      </dgm:t>
    </dgm:pt>
    <dgm:pt modelId="{812F3DB2-E31C-4DAA-9D2B-63C8651D82D7}">
      <dgm:prSet/>
      <dgm:spPr/>
      <dgm:t>
        <a:bodyPr/>
        <a:lstStyle/>
        <a:p>
          <a:pPr rtl="0"/>
          <a:r>
            <a:rPr lang="en-US" dirty="0" smtClean="0"/>
            <a:t>22%</a:t>
          </a:r>
          <a:endParaRPr lang="ru-RU" dirty="0" smtClean="0"/>
        </a:p>
        <a:p>
          <a:pPr rtl="0"/>
          <a:r>
            <a:rPr lang="en-US" dirty="0" smtClean="0"/>
            <a:t> </a:t>
          </a:r>
          <a:r>
            <a:rPr lang="ru-RU" dirty="0" smtClean="0"/>
            <a:t>проблемная кожа</a:t>
          </a:r>
          <a:endParaRPr lang="ru-RU" dirty="0"/>
        </a:p>
      </dgm:t>
    </dgm:pt>
    <dgm:pt modelId="{035DC39A-D124-44A4-985B-3D969AC76EBB}" type="parTrans" cxnId="{00C59D23-2F57-4829-8A01-E0AB37093642}">
      <dgm:prSet/>
      <dgm:spPr/>
      <dgm:t>
        <a:bodyPr/>
        <a:lstStyle/>
        <a:p>
          <a:endParaRPr lang="ru-RU"/>
        </a:p>
      </dgm:t>
    </dgm:pt>
    <dgm:pt modelId="{C83BB168-3AE9-4F80-BD89-B6F13B6036BF}" type="sibTrans" cxnId="{00C59D23-2F57-4829-8A01-E0AB37093642}">
      <dgm:prSet/>
      <dgm:spPr/>
      <dgm:t>
        <a:bodyPr/>
        <a:lstStyle/>
        <a:p>
          <a:endParaRPr lang="ru-RU"/>
        </a:p>
      </dgm:t>
    </dgm:pt>
    <dgm:pt modelId="{7E0B2286-E3C5-4055-8F75-AAA69C095AC9}">
      <dgm:prSet/>
      <dgm:spPr/>
      <dgm:t>
        <a:bodyPr/>
        <a:lstStyle/>
        <a:p>
          <a:pPr rtl="0"/>
          <a:r>
            <a:rPr lang="en-US" dirty="0" smtClean="0"/>
            <a:t>17% </a:t>
          </a:r>
          <a:endParaRPr lang="ru-RU" dirty="0" smtClean="0"/>
        </a:p>
        <a:p>
          <a:pPr rtl="0"/>
          <a:r>
            <a:rPr lang="ru-RU" dirty="0" smtClean="0"/>
            <a:t>нет мотивации</a:t>
          </a:r>
          <a:endParaRPr lang="ru-RU" dirty="0"/>
        </a:p>
      </dgm:t>
    </dgm:pt>
    <dgm:pt modelId="{5D6D9330-D35E-4D26-9209-FFCA6B316801}" type="parTrans" cxnId="{636368EB-E228-42BC-AD61-BC51AD7D4B4B}">
      <dgm:prSet/>
      <dgm:spPr/>
      <dgm:t>
        <a:bodyPr/>
        <a:lstStyle/>
        <a:p>
          <a:endParaRPr lang="ru-RU"/>
        </a:p>
      </dgm:t>
    </dgm:pt>
    <dgm:pt modelId="{AAF96EB4-3CBA-4963-B703-07947F5FB71E}" type="sibTrans" cxnId="{636368EB-E228-42BC-AD61-BC51AD7D4B4B}">
      <dgm:prSet/>
      <dgm:spPr/>
      <dgm:t>
        <a:bodyPr/>
        <a:lstStyle/>
        <a:p>
          <a:endParaRPr lang="ru-RU"/>
        </a:p>
      </dgm:t>
    </dgm:pt>
    <dgm:pt modelId="{47B2C38B-F080-46E9-BFB0-BF23C13E6BB6}">
      <dgm:prSet/>
      <dgm:spPr/>
      <dgm:t>
        <a:bodyPr/>
        <a:lstStyle/>
        <a:p>
          <a:pPr rtl="0"/>
          <a:r>
            <a:rPr lang="en-US" dirty="0" smtClean="0"/>
            <a:t>42% </a:t>
          </a:r>
          <a:endParaRPr lang="ru-RU" dirty="0" smtClean="0"/>
        </a:p>
        <a:p>
          <a:pPr rtl="0"/>
          <a:r>
            <a:rPr lang="ru-RU" dirty="0" smtClean="0"/>
            <a:t>недостаток информации и знаний</a:t>
          </a:r>
          <a:endParaRPr lang="ru-RU" dirty="0"/>
        </a:p>
      </dgm:t>
    </dgm:pt>
    <dgm:pt modelId="{C6CFF963-154E-44CB-80A9-72C84EC37396}" type="sibTrans" cxnId="{78757558-B06D-4B4A-8DEF-18D95C555796}">
      <dgm:prSet/>
      <dgm:spPr/>
      <dgm:t>
        <a:bodyPr/>
        <a:lstStyle/>
        <a:p>
          <a:endParaRPr lang="ru-RU"/>
        </a:p>
      </dgm:t>
    </dgm:pt>
    <dgm:pt modelId="{6E03D1E4-0CC5-4DFB-975F-DFC84F4C8A0B}" type="parTrans" cxnId="{78757558-B06D-4B4A-8DEF-18D95C555796}">
      <dgm:prSet/>
      <dgm:spPr/>
      <dgm:t>
        <a:bodyPr/>
        <a:lstStyle/>
        <a:p>
          <a:endParaRPr lang="ru-RU"/>
        </a:p>
      </dgm:t>
    </dgm:pt>
    <dgm:pt modelId="{17724595-9B53-4184-93F6-B3D97EFC8FF3}">
      <dgm:prSet/>
      <dgm:spPr/>
      <dgm:t>
        <a:bodyPr/>
        <a:lstStyle/>
        <a:p>
          <a:pPr rtl="0"/>
          <a:r>
            <a:rPr lang="en-US" dirty="0" smtClean="0"/>
            <a:t>35%</a:t>
          </a:r>
          <a:endParaRPr lang="ru-RU" dirty="0" smtClean="0"/>
        </a:p>
        <a:p>
          <a:pPr rtl="0"/>
          <a:r>
            <a:rPr lang="en-US" dirty="0" smtClean="0"/>
            <a:t> </a:t>
          </a:r>
          <a:r>
            <a:rPr lang="ru-RU" dirty="0" smtClean="0"/>
            <a:t>недостаток времени</a:t>
          </a:r>
          <a:endParaRPr lang="ru-RU" dirty="0"/>
        </a:p>
      </dgm:t>
    </dgm:pt>
    <dgm:pt modelId="{EEBBF380-7339-4B32-BFA1-F1882187B44D}" type="sibTrans" cxnId="{0768FB54-F819-4FD7-A42D-9E44A5846C82}">
      <dgm:prSet/>
      <dgm:spPr/>
      <dgm:t>
        <a:bodyPr/>
        <a:lstStyle/>
        <a:p>
          <a:endParaRPr lang="ru-RU"/>
        </a:p>
      </dgm:t>
    </dgm:pt>
    <dgm:pt modelId="{F2449494-C2EF-49DD-8263-E907BAF54081}" type="parTrans" cxnId="{0768FB54-F819-4FD7-A42D-9E44A5846C82}">
      <dgm:prSet/>
      <dgm:spPr/>
      <dgm:t>
        <a:bodyPr/>
        <a:lstStyle/>
        <a:p>
          <a:endParaRPr lang="ru-RU"/>
        </a:p>
      </dgm:t>
    </dgm:pt>
    <dgm:pt modelId="{F6DA1F8B-1D71-49E9-8060-83BE37F2BEA3}">
      <dgm:prSet/>
      <dgm:spPr/>
      <dgm:t>
        <a:bodyPr/>
        <a:lstStyle/>
        <a:p>
          <a:pPr rtl="0"/>
          <a:r>
            <a:rPr lang="en-US" dirty="0" smtClean="0"/>
            <a:t>61%</a:t>
          </a:r>
          <a:endParaRPr lang="ru-RU" dirty="0" smtClean="0"/>
        </a:p>
        <a:p>
          <a:pPr rtl="0"/>
          <a:r>
            <a:rPr lang="en-US" dirty="0" smtClean="0"/>
            <a:t> </a:t>
          </a:r>
          <a:r>
            <a:rPr lang="ru-RU" dirty="0" smtClean="0"/>
            <a:t>неудобство</a:t>
          </a:r>
          <a:r>
            <a:rPr lang="en-US" dirty="0" smtClean="0"/>
            <a:t>/</a:t>
          </a:r>
          <a:r>
            <a:rPr lang="ru-RU" dirty="0" smtClean="0"/>
            <a:t>забывчивость</a:t>
          </a:r>
          <a:endParaRPr lang="ru-RU" dirty="0"/>
        </a:p>
      </dgm:t>
    </dgm:pt>
    <dgm:pt modelId="{55F69F84-F277-43F0-83EB-D978660C9387}" type="sibTrans" cxnId="{7FD7074D-5301-4E06-AF24-44B8FA234229}">
      <dgm:prSet/>
      <dgm:spPr/>
      <dgm:t>
        <a:bodyPr/>
        <a:lstStyle/>
        <a:p>
          <a:endParaRPr lang="ru-RU"/>
        </a:p>
      </dgm:t>
    </dgm:pt>
    <dgm:pt modelId="{2E22FE44-8BFD-4C48-928A-D502CF0C9780}" type="parTrans" cxnId="{7FD7074D-5301-4E06-AF24-44B8FA234229}">
      <dgm:prSet/>
      <dgm:spPr/>
      <dgm:t>
        <a:bodyPr/>
        <a:lstStyle/>
        <a:p>
          <a:endParaRPr lang="ru-RU"/>
        </a:p>
      </dgm:t>
    </dgm:pt>
    <dgm:pt modelId="{38BDADEB-65A7-4D80-8774-A97683659EF9}" type="pres">
      <dgm:prSet presAssocID="{700667EA-A63E-43C0-9624-A7233E01B9A0}" presName="compositeShape" presStyleCnt="0">
        <dgm:presLayoutVars>
          <dgm:dir/>
          <dgm:resizeHandles/>
        </dgm:presLayoutVars>
      </dgm:prSet>
      <dgm:spPr/>
      <dgm:t>
        <a:bodyPr/>
        <a:lstStyle/>
        <a:p>
          <a:endParaRPr lang="ru-RU"/>
        </a:p>
      </dgm:t>
    </dgm:pt>
    <dgm:pt modelId="{DEDA13B4-5F80-430C-B8AA-859C8732F8C7}" type="pres">
      <dgm:prSet presAssocID="{700667EA-A63E-43C0-9624-A7233E01B9A0}" presName="pyramid" presStyleLbl="node1" presStyleIdx="0" presStyleCnt="1" custLinFactNeighborX="13254" custLinFactNeighborY="7035"/>
      <dgm:spPr/>
    </dgm:pt>
    <dgm:pt modelId="{EC0D2D20-C4D7-45C9-9281-F6E1C0DC4A65}" type="pres">
      <dgm:prSet presAssocID="{700667EA-A63E-43C0-9624-A7233E01B9A0}" presName="theList" presStyleCnt="0"/>
      <dgm:spPr/>
    </dgm:pt>
    <dgm:pt modelId="{C7526C6F-5307-4EA3-8191-05AD13FC3D56}" type="pres">
      <dgm:prSet presAssocID="{F6DA1F8B-1D71-49E9-8060-83BE37F2BEA3}" presName="aNode" presStyleLbl="fgAcc1" presStyleIdx="0" presStyleCnt="5" custScaleX="110295">
        <dgm:presLayoutVars>
          <dgm:bulletEnabled val="1"/>
        </dgm:presLayoutVars>
      </dgm:prSet>
      <dgm:spPr/>
      <dgm:t>
        <a:bodyPr/>
        <a:lstStyle/>
        <a:p>
          <a:endParaRPr lang="ru-RU"/>
        </a:p>
      </dgm:t>
    </dgm:pt>
    <dgm:pt modelId="{BE590491-3DF3-41C8-9A69-BDF5F8B0F5A3}" type="pres">
      <dgm:prSet presAssocID="{F6DA1F8B-1D71-49E9-8060-83BE37F2BEA3}" presName="aSpace" presStyleCnt="0"/>
      <dgm:spPr/>
    </dgm:pt>
    <dgm:pt modelId="{0A1BE3A2-FE71-4987-976A-E9F35FB1734F}" type="pres">
      <dgm:prSet presAssocID="{47B2C38B-F080-46E9-BFB0-BF23C13E6BB6}" presName="aNode" presStyleLbl="fgAcc1" presStyleIdx="1" presStyleCnt="5" custScaleX="108726">
        <dgm:presLayoutVars>
          <dgm:bulletEnabled val="1"/>
        </dgm:presLayoutVars>
      </dgm:prSet>
      <dgm:spPr/>
      <dgm:t>
        <a:bodyPr/>
        <a:lstStyle/>
        <a:p>
          <a:endParaRPr lang="ru-RU"/>
        </a:p>
      </dgm:t>
    </dgm:pt>
    <dgm:pt modelId="{B6018A57-CC04-4607-AFAE-8B93E3898A3B}" type="pres">
      <dgm:prSet presAssocID="{47B2C38B-F080-46E9-BFB0-BF23C13E6BB6}" presName="aSpace" presStyleCnt="0"/>
      <dgm:spPr/>
    </dgm:pt>
    <dgm:pt modelId="{5EFB8236-24A4-4B6E-8F8D-1FD415D8BA13}" type="pres">
      <dgm:prSet presAssocID="{17724595-9B53-4184-93F6-B3D97EFC8FF3}" presName="aNode" presStyleLbl="fgAcc1" presStyleIdx="2" presStyleCnt="5" custLinFactNeighborX="420" custLinFactNeighborY="-15352">
        <dgm:presLayoutVars>
          <dgm:bulletEnabled val="1"/>
        </dgm:presLayoutVars>
      </dgm:prSet>
      <dgm:spPr/>
      <dgm:t>
        <a:bodyPr/>
        <a:lstStyle/>
        <a:p>
          <a:endParaRPr lang="ru-RU"/>
        </a:p>
      </dgm:t>
    </dgm:pt>
    <dgm:pt modelId="{072C2C67-5755-4463-B322-95242DEB4DC8}" type="pres">
      <dgm:prSet presAssocID="{17724595-9B53-4184-93F6-B3D97EFC8FF3}" presName="aSpace" presStyleCnt="0"/>
      <dgm:spPr/>
    </dgm:pt>
    <dgm:pt modelId="{209B1376-12F5-4046-9562-3B13051F96D1}" type="pres">
      <dgm:prSet presAssocID="{812F3DB2-E31C-4DAA-9D2B-63C8651D82D7}" presName="aNode" presStyleLbl="fgAcc1" presStyleIdx="3" presStyleCnt="5" custScaleX="86898">
        <dgm:presLayoutVars>
          <dgm:bulletEnabled val="1"/>
        </dgm:presLayoutVars>
      </dgm:prSet>
      <dgm:spPr/>
      <dgm:t>
        <a:bodyPr/>
        <a:lstStyle/>
        <a:p>
          <a:endParaRPr lang="ru-RU"/>
        </a:p>
      </dgm:t>
    </dgm:pt>
    <dgm:pt modelId="{C11644AC-D5D2-4D88-BE09-2C386A8EC020}" type="pres">
      <dgm:prSet presAssocID="{812F3DB2-E31C-4DAA-9D2B-63C8651D82D7}" presName="aSpace" presStyleCnt="0"/>
      <dgm:spPr/>
    </dgm:pt>
    <dgm:pt modelId="{03EB52C9-CF7D-4FBB-BA4E-029BD92E131E}" type="pres">
      <dgm:prSet presAssocID="{7E0B2286-E3C5-4055-8F75-AAA69C095AC9}" presName="aNode" presStyleLbl="fgAcc1" presStyleIdx="4" presStyleCnt="5" custScaleX="76813">
        <dgm:presLayoutVars>
          <dgm:bulletEnabled val="1"/>
        </dgm:presLayoutVars>
      </dgm:prSet>
      <dgm:spPr/>
      <dgm:t>
        <a:bodyPr/>
        <a:lstStyle/>
        <a:p>
          <a:endParaRPr lang="ru-RU"/>
        </a:p>
      </dgm:t>
    </dgm:pt>
    <dgm:pt modelId="{1D2589F1-9724-4CE0-9F57-5E4523780807}" type="pres">
      <dgm:prSet presAssocID="{7E0B2286-E3C5-4055-8F75-AAA69C095AC9}" presName="aSpace" presStyleCnt="0"/>
      <dgm:spPr/>
    </dgm:pt>
  </dgm:ptLst>
  <dgm:cxnLst>
    <dgm:cxn modelId="{33A0D7F2-5AAF-4244-9F8B-4FACC8C6735E}" type="presOf" srcId="{17724595-9B53-4184-93F6-B3D97EFC8FF3}" destId="{5EFB8236-24A4-4B6E-8F8D-1FD415D8BA13}" srcOrd="0" destOrd="0" presId="urn:microsoft.com/office/officeart/2005/8/layout/pyramid2"/>
    <dgm:cxn modelId="{27299094-0BAA-4621-A44E-379E074CF6EE}" type="presOf" srcId="{7E0B2286-E3C5-4055-8F75-AAA69C095AC9}" destId="{03EB52C9-CF7D-4FBB-BA4E-029BD92E131E}" srcOrd="0" destOrd="0" presId="urn:microsoft.com/office/officeart/2005/8/layout/pyramid2"/>
    <dgm:cxn modelId="{00C59D23-2F57-4829-8A01-E0AB37093642}" srcId="{700667EA-A63E-43C0-9624-A7233E01B9A0}" destId="{812F3DB2-E31C-4DAA-9D2B-63C8651D82D7}" srcOrd="3" destOrd="0" parTransId="{035DC39A-D124-44A4-985B-3D969AC76EBB}" sibTransId="{C83BB168-3AE9-4F80-BD89-B6F13B6036BF}"/>
    <dgm:cxn modelId="{F1A83EAC-2717-4BA9-BC50-1A22118A76BF}" type="presOf" srcId="{812F3DB2-E31C-4DAA-9D2B-63C8651D82D7}" destId="{209B1376-12F5-4046-9562-3B13051F96D1}" srcOrd="0" destOrd="0" presId="urn:microsoft.com/office/officeart/2005/8/layout/pyramid2"/>
    <dgm:cxn modelId="{0768FB54-F819-4FD7-A42D-9E44A5846C82}" srcId="{700667EA-A63E-43C0-9624-A7233E01B9A0}" destId="{17724595-9B53-4184-93F6-B3D97EFC8FF3}" srcOrd="2" destOrd="0" parTransId="{F2449494-C2EF-49DD-8263-E907BAF54081}" sibTransId="{EEBBF380-7339-4B32-BFA1-F1882187B44D}"/>
    <dgm:cxn modelId="{7FD7074D-5301-4E06-AF24-44B8FA234229}" srcId="{700667EA-A63E-43C0-9624-A7233E01B9A0}" destId="{F6DA1F8B-1D71-49E9-8060-83BE37F2BEA3}" srcOrd="0" destOrd="0" parTransId="{2E22FE44-8BFD-4C48-928A-D502CF0C9780}" sibTransId="{55F69F84-F277-43F0-83EB-D978660C9387}"/>
    <dgm:cxn modelId="{78757558-B06D-4B4A-8DEF-18D95C555796}" srcId="{700667EA-A63E-43C0-9624-A7233E01B9A0}" destId="{47B2C38B-F080-46E9-BFB0-BF23C13E6BB6}" srcOrd="1" destOrd="0" parTransId="{6E03D1E4-0CC5-4DFB-975F-DFC84F4C8A0B}" sibTransId="{C6CFF963-154E-44CB-80A9-72C84EC37396}"/>
    <dgm:cxn modelId="{FC280B6F-31FF-489A-A0C5-578E6259F85D}" type="presOf" srcId="{F6DA1F8B-1D71-49E9-8060-83BE37F2BEA3}" destId="{C7526C6F-5307-4EA3-8191-05AD13FC3D56}" srcOrd="0" destOrd="0" presId="urn:microsoft.com/office/officeart/2005/8/layout/pyramid2"/>
    <dgm:cxn modelId="{636368EB-E228-42BC-AD61-BC51AD7D4B4B}" srcId="{700667EA-A63E-43C0-9624-A7233E01B9A0}" destId="{7E0B2286-E3C5-4055-8F75-AAA69C095AC9}" srcOrd="4" destOrd="0" parTransId="{5D6D9330-D35E-4D26-9209-FFCA6B316801}" sibTransId="{AAF96EB4-3CBA-4963-B703-07947F5FB71E}"/>
    <dgm:cxn modelId="{F4391481-BA7E-4129-9DD5-5D3ED0803FAE}" type="presOf" srcId="{47B2C38B-F080-46E9-BFB0-BF23C13E6BB6}" destId="{0A1BE3A2-FE71-4987-976A-E9F35FB1734F}" srcOrd="0" destOrd="0" presId="urn:microsoft.com/office/officeart/2005/8/layout/pyramid2"/>
    <dgm:cxn modelId="{953BFAD7-A943-41B2-8654-C0DB72C5D786}" type="presOf" srcId="{700667EA-A63E-43C0-9624-A7233E01B9A0}" destId="{38BDADEB-65A7-4D80-8774-A97683659EF9}" srcOrd="0" destOrd="0" presId="urn:microsoft.com/office/officeart/2005/8/layout/pyramid2"/>
    <dgm:cxn modelId="{8CB17EB4-383A-4436-95ED-178ACFFAA2C4}" type="presParOf" srcId="{38BDADEB-65A7-4D80-8774-A97683659EF9}" destId="{DEDA13B4-5F80-430C-B8AA-859C8732F8C7}" srcOrd="0" destOrd="0" presId="urn:microsoft.com/office/officeart/2005/8/layout/pyramid2"/>
    <dgm:cxn modelId="{CFF3BE7F-A501-47C8-B455-02A67AEA0559}" type="presParOf" srcId="{38BDADEB-65A7-4D80-8774-A97683659EF9}" destId="{EC0D2D20-C4D7-45C9-9281-F6E1C0DC4A65}" srcOrd="1" destOrd="0" presId="urn:microsoft.com/office/officeart/2005/8/layout/pyramid2"/>
    <dgm:cxn modelId="{1F920D19-5021-4691-8C01-97293F47DCAE}" type="presParOf" srcId="{EC0D2D20-C4D7-45C9-9281-F6E1C0DC4A65}" destId="{C7526C6F-5307-4EA3-8191-05AD13FC3D56}" srcOrd="0" destOrd="0" presId="urn:microsoft.com/office/officeart/2005/8/layout/pyramid2"/>
    <dgm:cxn modelId="{47A07005-CC00-4A8B-B0ED-EC413B00B4B0}" type="presParOf" srcId="{EC0D2D20-C4D7-45C9-9281-F6E1C0DC4A65}" destId="{BE590491-3DF3-41C8-9A69-BDF5F8B0F5A3}" srcOrd="1" destOrd="0" presId="urn:microsoft.com/office/officeart/2005/8/layout/pyramid2"/>
    <dgm:cxn modelId="{5E4DB4C0-602A-41CA-9CBD-974AC89785F3}" type="presParOf" srcId="{EC0D2D20-C4D7-45C9-9281-F6E1C0DC4A65}" destId="{0A1BE3A2-FE71-4987-976A-E9F35FB1734F}" srcOrd="2" destOrd="0" presId="urn:microsoft.com/office/officeart/2005/8/layout/pyramid2"/>
    <dgm:cxn modelId="{25FF36CE-0A4E-4412-97EE-D3E086C6F5CF}" type="presParOf" srcId="{EC0D2D20-C4D7-45C9-9281-F6E1C0DC4A65}" destId="{B6018A57-CC04-4607-AFAE-8B93E3898A3B}" srcOrd="3" destOrd="0" presId="urn:microsoft.com/office/officeart/2005/8/layout/pyramid2"/>
    <dgm:cxn modelId="{EB393253-FA9B-43C2-B8DB-9E3196B6B909}" type="presParOf" srcId="{EC0D2D20-C4D7-45C9-9281-F6E1C0DC4A65}" destId="{5EFB8236-24A4-4B6E-8F8D-1FD415D8BA13}" srcOrd="4" destOrd="0" presId="urn:microsoft.com/office/officeart/2005/8/layout/pyramid2"/>
    <dgm:cxn modelId="{6EE4C427-866F-49E7-A5FC-358FDC88FED6}" type="presParOf" srcId="{EC0D2D20-C4D7-45C9-9281-F6E1C0DC4A65}" destId="{072C2C67-5755-4463-B322-95242DEB4DC8}" srcOrd="5" destOrd="0" presId="urn:microsoft.com/office/officeart/2005/8/layout/pyramid2"/>
    <dgm:cxn modelId="{828ACD77-E8FB-474C-87C5-97D2F50F422A}" type="presParOf" srcId="{EC0D2D20-C4D7-45C9-9281-F6E1C0DC4A65}" destId="{209B1376-12F5-4046-9562-3B13051F96D1}" srcOrd="6" destOrd="0" presId="urn:microsoft.com/office/officeart/2005/8/layout/pyramid2"/>
    <dgm:cxn modelId="{2E106436-6566-41C8-BBF3-0929368C3F93}" type="presParOf" srcId="{EC0D2D20-C4D7-45C9-9281-F6E1C0DC4A65}" destId="{C11644AC-D5D2-4D88-BE09-2C386A8EC020}" srcOrd="7" destOrd="0" presId="urn:microsoft.com/office/officeart/2005/8/layout/pyramid2"/>
    <dgm:cxn modelId="{73F7986F-6B8B-4EA1-90CA-7E83C2F2F81D}" type="presParOf" srcId="{EC0D2D20-C4D7-45C9-9281-F6E1C0DC4A65}" destId="{03EB52C9-CF7D-4FBB-BA4E-029BD92E131E}" srcOrd="8" destOrd="0" presId="urn:microsoft.com/office/officeart/2005/8/layout/pyramid2"/>
    <dgm:cxn modelId="{5DEDD69D-1A8E-43DC-A489-F529787F9AF7}" type="presParOf" srcId="{EC0D2D20-C4D7-45C9-9281-F6E1C0DC4A65}" destId="{1D2589F1-9724-4CE0-9F57-5E4523780807}" srcOrd="9"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EDA13B4-5F80-430C-B8AA-859C8732F8C7}">
      <dsp:nvSpPr>
        <dsp:cNvPr id="0" name=""/>
        <dsp:cNvSpPr/>
      </dsp:nvSpPr>
      <dsp:spPr>
        <a:xfrm>
          <a:off x="1321028" y="0"/>
          <a:ext cx="5295899" cy="5295899"/>
        </a:xfrm>
        <a:prstGeom prst="triangl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C7526C6F-5307-4EA3-8191-05AD13FC3D56}">
      <dsp:nvSpPr>
        <dsp:cNvPr id="0" name=""/>
        <dsp:cNvSpPr/>
      </dsp:nvSpPr>
      <dsp:spPr>
        <a:xfrm>
          <a:off x="3089866" y="530107"/>
          <a:ext cx="3796723" cy="75301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61%</a:t>
          </a:r>
          <a:endParaRPr lang="ru-RU" sz="1600" kern="1200" dirty="0" smtClean="0"/>
        </a:p>
        <a:p>
          <a:pPr lvl="0" algn="ctr" defTabSz="711200" rtl="0">
            <a:lnSpc>
              <a:spcPct val="90000"/>
            </a:lnSpc>
            <a:spcBef>
              <a:spcPct val="0"/>
            </a:spcBef>
            <a:spcAft>
              <a:spcPct val="35000"/>
            </a:spcAft>
          </a:pPr>
          <a:r>
            <a:rPr lang="en-US" sz="1600" kern="1200" dirty="0" smtClean="0"/>
            <a:t> </a:t>
          </a:r>
          <a:r>
            <a:rPr lang="ru-RU" sz="1600" kern="1200" dirty="0" smtClean="0"/>
            <a:t>неудобство</a:t>
          </a:r>
          <a:r>
            <a:rPr lang="en-US" sz="1600" kern="1200" dirty="0" smtClean="0"/>
            <a:t>/</a:t>
          </a:r>
          <a:r>
            <a:rPr lang="ru-RU" sz="1600" kern="1200" dirty="0" smtClean="0"/>
            <a:t>забывчивость</a:t>
          </a:r>
          <a:endParaRPr lang="ru-RU" sz="1600" kern="1200" dirty="0"/>
        </a:p>
      </dsp:txBody>
      <dsp:txXfrm>
        <a:off x="3089866" y="530107"/>
        <a:ext cx="3796723" cy="753010"/>
      </dsp:txXfrm>
    </dsp:sp>
    <dsp:sp modelId="{0A1BE3A2-FE71-4987-976A-E9F35FB1734F}">
      <dsp:nvSpPr>
        <dsp:cNvPr id="0" name=""/>
        <dsp:cNvSpPr/>
      </dsp:nvSpPr>
      <dsp:spPr>
        <a:xfrm>
          <a:off x="3116871" y="1377244"/>
          <a:ext cx="3742713" cy="75301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42% </a:t>
          </a:r>
          <a:endParaRPr lang="ru-RU" sz="1600" kern="1200" dirty="0" smtClean="0"/>
        </a:p>
        <a:p>
          <a:pPr lvl="0" algn="ctr" defTabSz="711200" rtl="0">
            <a:lnSpc>
              <a:spcPct val="90000"/>
            </a:lnSpc>
            <a:spcBef>
              <a:spcPct val="0"/>
            </a:spcBef>
            <a:spcAft>
              <a:spcPct val="35000"/>
            </a:spcAft>
          </a:pPr>
          <a:r>
            <a:rPr lang="ru-RU" sz="1600" kern="1200" dirty="0" smtClean="0"/>
            <a:t>недостаток информации и знаний</a:t>
          </a:r>
          <a:endParaRPr lang="ru-RU" sz="1600" kern="1200" dirty="0"/>
        </a:p>
      </dsp:txBody>
      <dsp:txXfrm>
        <a:off x="3116871" y="1377244"/>
        <a:ext cx="3742713" cy="753010"/>
      </dsp:txXfrm>
    </dsp:sp>
    <dsp:sp modelId="{5EFB8236-24A4-4B6E-8F8D-1FD415D8BA13}">
      <dsp:nvSpPr>
        <dsp:cNvPr id="0" name=""/>
        <dsp:cNvSpPr/>
      </dsp:nvSpPr>
      <dsp:spPr>
        <a:xfrm>
          <a:off x="3281518" y="2209931"/>
          <a:ext cx="3442335" cy="75301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35%</a:t>
          </a:r>
          <a:endParaRPr lang="ru-RU" sz="1600" kern="1200" dirty="0" smtClean="0"/>
        </a:p>
        <a:p>
          <a:pPr lvl="0" algn="ctr" defTabSz="711200" rtl="0">
            <a:lnSpc>
              <a:spcPct val="90000"/>
            </a:lnSpc>
            <a:spcBef>
              <a:spcPct val="0"/>
            </a:spcBef>
            <a:spcAft>
              <a:spcPct val="35000"/>
            </a:spcAft>
          </a:pPr>
          <a:r>
            <a:rPr lang="en-US" sz="1600" kern="1200" dirty="0" smtClean="0"/>
            <a:t> </a:t>
          </a:r>
          <a:r>
            <a:rPr lang="ru-RU" sz="1600" kern="1200" dirty="0" smtClean="0"/>
            <a:t>недостаток времени</a:t>
          </a:r>
          <a:endParaRPr lang="ru-RU" sz="1600" kern="1200" dirty="0"/>
        </a:p>
      </dsp:txBody>
      <dsp:txXfrm>
        <a:off x="3281518" y="2209931"/>
        <a:ext cx="3442335" cy="753010"/>
      </dsp:txXfrm>
    </dsp:sp>
    <dsp:sp modelId="{209B1376-12F5-4046-9562-3B13051F96D1}">
      <dsp:nvSpPr>
        <dsp:cNvPr id="0" name=""/>
        <dsp:cNvSpPr/>
      </dsp:nvSpPr>
      <dsp:spPr>
        <a:xfrm>
          <a:off x="3492567" y="3071518"/>
          <a:ext cx="2991320" cy="75301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22%</a:t>
          </a:r>
          <a:endParaRPr lang="ru-RU" sz="1600" kern="1200" dirty="0" smtClean="0"/>
        </a:p>
        <a:p>
          <a:pPr lvl="0" algn="ctr" defTabSz="711200" rtl="0">
            <a:lnSpc>
              <a:spcPct val="90000"/>
            </a:lnSpc>
            <a:spcBef>
              <a:spcPct val="0"/>
            </a:spcBef>
            <a:spcAft>
              <a:spcPct val="35000"/>
            </a:spcAft>
          </a:pPr>
          <a:r>
            <a:rPr lang="en-US" sz="1600" kern="1200" dirty="0" smtClean="0"/>
            <a:t> </a:t>
          </a:r>
          <a:r>
            <a:rPr lang="ru-RU" sz="1600" kern="1200" dirty="0" smtClean="0"/>
            <a:t>проблемная кожа</a:t>
          </a:r>
          <a:endParaRPr lang="ru-RU" sz="1600" kern="1200" dirty="0"/>
        </a:p>
      </dsp:txBody>
      <dsp:txXfrm>
        <a:off x="3492567" y="3071518"/>
        <a:ext cx="2991320" cy="753010"/>
      </dsp:txXfrm>
    </dsp:sp>
    <dsp:sp modelId="{03EB52C9-CF7D-4FBB-BA4E-029BD92E131E}">
      <dsp:nvSpPr>
        <dsp:cNvPr id="0" name=""/>
        <dsp:cNvSpPr/>
      </dsp:nvSpPr>
      <dsp:spPr>
        <a:xfrm>
          <a:off x="3666147" y="3918655"/>
          <a:ext cx="2644160" cy="75301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17% </a:t>
          </a:r>
          <a:endParaRPr lang="ru-RU" sz="1600" kern="1200" dirty="0" smtClean="0"/>
        </a:p>
        <a:p>
          <a:pPr lvl="0" algn="ctr" defTabSz="711200" rtl="0">
            <a:lnSpc>
              <a:spcPct val="90000"/>
            </a:lnSpc>
            <a:spcBef>
              <a:spcPct val="0"/>
            </a:spcBef>
            <a:spcAft>
              <a:spcPct val="35000"/>
            </a:spcAft>
          </a:pPr>
          <a:r>
            <a:rPr lang="ru-RU" sz="1600" kern="1200" dirty="0" smtClean="0"/>
            <a:t>нет мотивации</a:t>
          </a:r>
          <a:endParaRPr lang="ru-RU" sz="1600" kern="1200" dirty="0"/>
        </a:p>
      </dsp:txBody>
      <dsp:txXfrm>
        <a:off x="3666147" y="3918655"/>
        <a:ext cx="2644160" cy="753010"/>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4" tIns="46351" rIns="92704" bIns="46351" numCol="1" anchor="t" anchorCtr="0" compatLnSpc="1">
            <a:prstTxWarp prst="textNoShape">
              <a:avLst/>
            </a:prstTxWarp>
          </a:bodyPr>
          <a:lstStyle>
            <a:lvl1pPr defTabSz="927100">
              <a:defRPr sz="1200">
                <a:latin typeface="Arial" pitchFamily="34" charset="0"/>
              </a:defRPr>
            </a:lvl1pPr>
          </a:lstStyle>
          <a:p>
            <a:pPr>
              <a:defRPr/>
            </a:pPr>
            <a:endParaRPr lang="de-DE"/>
          </a:p>
        </p:txBody>
      </p:sp>
      <p:sp>
        <p:nvSpPr>
          <p:cNvPr id="31747"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2704" tIns="46351" rIns="92704" bIns="46351" numCol="1" anchor="t" anchorCtr="0" compatLnSpc="1">
            <a:prstTxWarp prst="textNoShape">
              <a:avLst/>
            </a:prstTxWarp>
          </a:bodyPr>
          <a:lstStyle>
            <a:lvl1pPr algn="r" defTabSz="927100">
              <a:defRPr sz="1200">
                <a:latin typeface="Arial" pitchFamily="34" charset="0"/>
              </a:defRPr>
            </a:lvl1pPr>
          </a:lstStyle>
          <a:p>
            <a:pPr>
              <a:defRPr/>
            </a:pPr>
            <a:endParaRPr lang="de-DE"/>
          </a:p>
        </p:txBody>
      </p:sp>
      <p:sp>
        <p:nvSpPr>
          <p:cNvPr id="31748"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a:effectLst/>
        </p:spPr>
        <p:txBody>
          <a:bodyPr vert="horz" wrap="square" lIns="92704" tIns="46351" rIns="92704" bIns="46351" numCol="1" anchor="b" anchorCtr="0" compatLnSpc="1">
            <a:prstTxWarp prst="textNoShape">
              <a:avLst/>
            </a:prstTxWarp>
          </a:bodyPr>
          <a:lstStyle>
            <a:lvl1pPr defTabSz="927100">
              <a:defRPr sz="1200">
                <a:latin typeface="Arial" pitchFamily="34" charset="0"/>
              </a:defRPr>
            </a:lvl1pPr>
          </a:lstStyle>
          <a:p>
            <a:pPr>
              <a:defRPr/>
            </a:pPr>
            <a:endParaRPr lang="de-DE"/>
          </a:p>
        </p:txBody>
      </p:sp>
      <p:sp>
        <p:nvSpPr>
          <p:cNvPr id="31749"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a:effectLst/>
        </p:spPr>
        <p:txBody>
          <a:bodyPr vert="horz" wrap="square" lIns="92704" tIns="46351" rIns="92704" bIns="46351" numCol="1" anchor="b" anchorCtr="0" compatLnSpc="1">
            <a:prstTxWarp prst="textNoShape">
              <a:avLst/>
            </a:prstTxWarp>
          </a:bodyPr>
          <a:lstStyle>
            <a:lvl1pPr algn="r" defTabSz="927100">
              <a:defRPr sz="1200">
                <a:latin typeface="Arial" pitchFamily="34" charset="0"/>
              </a:defRPr>
            </a:lvl1pPr>
          </a:lstStyle>
          <a:p>
            <a:pPr>
              <a:defRPr/>
            </a:pPr>
            <a:fld id="{AC3131A0-942E-4F29-8824-5F84C6AA0BDB}" type="slidenum">
              <a:rPr lang="de-DE"/>
              <a:pPr>
                <a:defRPr/>
              </a:pPr>
              <a:t>‹#›</a:t>
            </a:fld>
            <a:endParaRPr 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704" tIns="46351" rIns="92704" bIns="46351" numCol="1" anchor="t" anchorCtr="0" compatLnSpc="1">
            <a:prstTxWarp prst="textNoShape">
              <a:avLst/>
            </a:prstTxWarp>
          </a:bodyPr>
          <a:lstStyle>
            <a:lvl1pPr defTabSz="927100">
              <a:defRPr sz="1200">
                <a:latin typeface="Arial" pitchFamily="34" charset="0"/>
              </a:defRPr>
            </a:lvl1pPr>
          </a:lstStyle>
          <a:p>
            <a:pPr>
              <a:defRPr/>
            </a:pPr>
            <a:endParaRPr lang="de-DE"/>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704" tIns="46351" rIns="92704" bIns="46351" numCol="1" anchor="t" anchorCtr="0" compatLnSpc="1">
            <a:prstTxWarp prst="textNoShape">
              <a:avLst/>
            </a:prstTxWarp>
          </a:bodyPr>
          <a:lstStyle>
            <a:lvl1pPr algn="r" defTabSz="927100">
              <a:defRPr sz="1200">
                <a:latin typeface="Arial" pitchFamily="34" charset="0"/>
              </a:defRPr>
            </a:lvl1pPr>
          </a:lstStyle>
          <a:p>
            <a:pPr>
              <a:defRPr/>
            </a:pPr>
            <a:endParaRPr lang="de-DE"/>
          </a:p>
        </p:txBody>
      </p:sp>
      <p:sp>
        <p:nvSpPr>
          <p:cNvPr id="44036" name="Rectangle 4"/>
          <p:cNvSpPr>
            <a:spLocks noGrp="1" noRot="1" noChangeAspect="1" noChangeArrowheads="1" noTextEdit="1"/>
          </p:cNvSpPr>
          <p:nvPr>
            <p:ph type="sldImg" idx="2"/>
          </p:nvPr>
        </p:nvSpPr>
        <p:spPr bwMode="auto">
          <a:xfrm>
            <a:off x="919163" y="746125"/>
            <a:ext cx="4960937" cy="37211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p:spPr>
        <p:txBody>
          <a:bodyPr vert="horz" wrap="square" lIns="92704" tIns="46351" rIns="92704" bIns="46351" numCol="1" anchor="t" anchorCtr="0" compatLnSpc="1">
            <a:prstTxWarp prst="textNoShape">
              <a:avLst/>
            </a:prstTxWarp>
          </a:bodyPr>
          <a:lstStyle/>
          <a:p>
            <a:pPr lvl="0"/>
            <a:r>
              <a:rPr lang="de-DE" noProof="0" smtClean="0"/>
              <a:t>Mastertextformat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704" tIns="46351" rIns="92704" bIns="46351" numCol="1" anchor="b" anchorCtr="0" compatLnSpc="1">
            <a:prstTxWarp prst="textNoShape">
              <a:avLst/>
            </a:prstTxWarp>
          </a:bodyPr>
          <a:lstStyle>
            <a:lvl1pPr defTabSz="927100">
              <a:defRPr sz="1200">
                <a:latin typeface="Arial" pitchFamily="34" charset="0"/>
              </a:defRPr>
            </a:lvl1pPr>
          </a:lstStyle>
          <a:p>
            <a:pPr>
              <a:defRPr/>
            </a:pPr>
            <a:endParaRPr lang="de-DE"/>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704" tIns="46351" rIns="92704" bIns="46351" numCol="1" anchor="b" anchorCtr="0" compatLnSpc="1">
            <a:prstTxWarp prst="textNoShape">
              <a:avLst/>
            </a:prstTxWarp>
          </a:bodyPr>
          <a:lstStyle>
            <a:lvl1pPr algn="r" defTabSz="927100">
              <a:defRPr sz="1200">
                <a:latin typeface="Arial" pitchFamily="34" charset="0"/>
              </a:defRPr>
            </a:lvl1pPr>
          </a:lstStyle>
          <a:p>
            <a:pPr>
              <a:defRPr/>
            </a:pPr>
            <a:fld id="{C483AF20-C0EA-48B5-B69C-D343FC50A504}" type="slidenum">
              <a:rPr lang="de-DE"/>
              <a:pPr>
                <a:defRPr/>
              </a:pPr>
              <a:t>‹#›</a:t>
            </a:fld>
            <a:endParaRPr 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ＭＳ Ｐゴシック" pitchFamily="34" charset="-128"/>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crashtest.com/explanations/stats/index.htm"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epp.eurostat.ec.europa.eu/statistics_explained/index.php/Transport_accident_statistic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ru.wikipedia.org/wiki/%D0%91%D0%BE%D1%81%D1%82%D0%BE%D0%BD" TargetMode="External"/><Relationship Id="rId13" Type="http://schemas.openxmlformats.org/officeDocument/2006/relationships/hyperlink" Target="http://ru.wikipedia.org/wiki/%D0%9F%D0%B0%D1%80%D0%B8%D0%B6" TargetMode="External"/><Relationship Id="rId18" Type="http://schemas.openxmlformats.org/officeDocument/2006/relationships/hyperlink" Target="http://ru.wikipedia.org/wiki/%D0%9B%D1%83%D0%B8_%D0%9F%D0%B0%D1%81%D1%82%D0%B5%D1%80" TargetMode="External"/><Relationship Id="rId26" Type="http://schemas.openxmlformats.org/officeDocument/2006/relationships/hyperlink" Target="http://ru.wikipedia.org/wiki/%D0%91%D1%83%D0%B4%D0%B0" TargetMode="External"/><Relationship Id="rId3" Type="http://schemas.openxmlformats.org/officeDocument/2006/relationships/hyperlink" Target="http://ru.wikipedia.org/wiki/29_%D0%B0%D0%B2%D0%B3%D1%83%D1%81%D1%82%D0%B0" TargetMode="External"/><Relationship Id="rId21" Type="http://schemas.openxmlformats.org/officeDocument/2006/relationships/hyperlink" Target="http://ru.wikipedia.org/wiki/%D0%A1%D1%82%D0%B5%D1%80%D0%B5%D0%BE%D0%B8%D0%B7%D0%BE%D0%B1%D1%80%D0%B0%D0%B6%D0%B5%D0%BD%D0%B8%D0%B5" TargetMode="External"/><Relationship Id="rId34" Type="http://schemas.openxmlformats.org/officeDocument/2006/relationships/hyperlink" Target="http://ru.wikipedia.org/wiki/1855" TargetMode="External"/><Relationship Id="rId7" Type="http://schemas.openxmlformats.org/officeDocument/2006/relationships/hyperlink" Target="http://ru.wikipedia.org/wiki/1894" TargetMode="External"/><Relationship Id="rId12" Type="http://schemas.openxmlformats.org/officeDocument/2006/relationships/hyperlink" Target="http://ru.wikipedia.org/wiki/%D0%93%D0%B0%D1%80%D0%B2%D0%B0%D1%80%D0%B4%D1%81%D0%BA%D0%B8%D0%B9_%D1%83%D0%BD%D0%B8%D0%B2%D0%B5%D1%80%D1%81%D0%B8%D1%82%D0%B5%D1%82" TargetMode="External"/><Relationship Id="rId17" Type="http://schemas.openxmlformats.org/officeDocument/2006/relationships/hyperlink" Target="http://ru.wikipedia.org/wiki/%D0%9D%D0%BE%D0%B2%D0%B0%D1%8F_%D0%90%D0%BD%D0%B3%D0%BB%D0%B8%D1%8F" TargetMode="External"/><Relationship Id="rId25" Type="http://schemas.openxmlformats.org/officeDocument/2006/relationships/hyperlink" Target="http://ru.wikipedia.org/wiki/1818" TargetMode="External"/><Relationship Id="rId33" Type="http://schemas.openxmlformats.org/officeDocument/2006/relationships/hyperlink" Target="http://ru.wikipedia.org/wiki/1851" TargetMode="External"/><Relationship Id="rId38" Type="http://schemas.openxmlformats.org/officeDocument/2006/relationships/hyperlink" Target="http://ru.wikipedia.org/wiki/%D0%9B%D0%B8%D1%81%D1%82%D0%B5%D1%80,_%D0%94%D0%B6%D0%BE%D0%B7%D0%B5%D1%84" TargetMode="External"/><Relationship Id="rId2" Type="http://schemas.openxmlformats.org/officeDocument/2006/relationships/slide" Target="../slides/slide11.xml"/><Relationship Id="rId16" Type="http://schemas.openxmlformats.org/officeDocument/2006/relationships/hyperlink" Target="http://ru.wikipedia.org/wiki/1843_%D0%B3%D0%BE%D0%B4" TargetMode="External"/><Relationship Id="rId20" Type="http://schemas.openxmlformats.org/officeDocument/2006/relationships/hyperlink" Target="http://ru.wikipedia.org/wiki/1861_%D0%B3%D0%BE%D0%B4" TargetMode="External"/><Relationship Id="rId29" Type="http://schemas.openxmlformats.org/officeDocument/2006/relationships/hyperlink" Target="http://ru.wikipedia.org/wiki/%D0%92%D0%B5%D0%BD%D0%B0_(%D0%B3%D0%BE%D1%80%D0%BE%D0%B4)" TargetMode="External"/><Relationship Id="rId1" Type="http://schemas.openxmlformats.org/officeDocument/2006/relationships/notesMaster" Target="../notesMasters/notesMaster1.xml"/><Relationship Id="rId6" Type="http://schemas.openxmlformats.org/officeDocument/2006/relationships/hyperlink" Target="http://ru.wikipedia.org/wiki/8_%D0%BE%D0%BA%D1%82%D1%8F%D0%B1%D1%80%D1%8F" TargetMode="External"/><Relationship Id="rId11" Type="http://schemas.openxmlformats.org/officeDocument/2006/relationships/hyperlink" Target="http://ru.wikipedia.org/wiki/%D0%AD%D0%BD%D0%B4%D0%BE%D0%B2%D0%B5%D1%80" TargetMode="External"/><Relationship Id="rId24" Type="http://schemas.openxmlformats.org/officeDocument/2006/relationships/hyperlink" Target="http://ru.wikipedia.org/wiki/1_%D0%B8%D1%8E%D0%BB%D1%8F" TargetMode="External"/><Relationship Id="rId32" Type="http://schemas.openxmlformats.org/officeDocument/2006/relationships/hyperlink" Target="http://ru.wikipedia.org/wiki/1850" TargetMode="External"/><Relationship Id="rId37" Type="http://schemas.openxmlformats.org/officeDocument/2006/relationships/hyperlink" Target="http://ru.wikipedia.org/wiki/1861" TargetMode="External"/><Relationship Id="rId5" Type="http://schemas.openxmlformats.org/officeDocument/2006/relationships/hyperlink" Target="http://ru.wikipedia.org/wiki/%D0%9A%D0%B5%D0%BC%D0%B1%D1%80%D0%B8%D0%B4%D0%B6_(%D0%9C%D0%B0%D1%81%D1%81%D0%B0%D1%87%D1%83%D1%81%D0%B5%D1%82%D1%81)" TargetMode="External"/><Relationship Id="rId15" Type="http://schemas.openxmlformats.org/officeDocument/2006/relationships/hyperlink" Target="http://ru.wikipedia.org/w/index.php?title=%D0%9F%D0%BE%D1%81%D0%BB%D0%B5%D1%80%D0%BE%D0%B4%D0%BE%D0%B2%D0%B0%D1%8F_%D0%B3%D0%BE%D1%80%D1%8F%D1%87%D0%BA%D0%B0&amp;action=edit&amp;redlink=1" TargetMode="External"/><Relationship Id="rId23" Type="http://schemas.openxmlformats.org/officeDocument/2006/relationships/hyperlink" Target="http://ru.wikipedia.org/wiki/%D0%9D%D0%B5%D0%BC%D0%B5%D1%86%D0%BA%D0%B8%D0%B9_%D1%8F%D0%B7%D1%8B%D0%BA" TargetMode="External"/><Relationship Id="rId28" Type="http://schemas.openxmlformats.org/officeDocument/2006/relationships/hyperlink" Target="http://ru.wikipedia.org/wiki/1865" TargetMode="External"/><Relationship Id="rId36" Type="http://schemas.openxmlformats.org/officeDocument/2006/relationships/hyperlink" Target="http://ru.wikipedia.org/wiki/%D0%A1%D0%B5%D0%BF%D1%81%D0%B8%D1%81" TargetMode="External"/><Relationship Id="rId10" Type="http://schemas.openxmlformats.org/officeDocument/2006/relationships/hyperlink" Target="http://ru.wikipedia.org/wiki/%D0%90%D0%BA%D0%B0%D0%B4%D0%B5%D0%BC%D0%B8%D1%8F_%D0%A4%D0%B8%D0%BB%D0%BB%D0%B8%D0%BF%D1%81%D0%B0" TargetMode="External"/><Relationship Id="rId19" Type="http://schemas.openxmlformats.org/officeDocument/2006/relationships/hyperlink" Target="http://ru.wikipedia.org/w/index.php?title=%D0%92%D0%BE%D0%B7%D0%B1%D1%83%D0%B4%D0%B8%D1%82%D0%B5%D0%BB%D0%B8_%D0%B8%D0%BD%D1%84%D0%B5%D0%BA%D1%86%D0%B8%D0%BE%D0%BD%D0%BD%D1%8B%D1%85_%D0%B7%D0%B0%D0%B1%D0%BE%D0%BB%D0%B5%D0%B2%D0%B0%D0%BD%D0%B8%D0%B9&amp;action=edit&amp;redlink=1" TargetMode="External"/><Relationship Id="rId31" Type="http://schemas.openxmlformats.org/officeDocument/2006/relationships/hyperlink" Target="http://ru.wikipedia.org/wiki/1846" TargetMode="External"/><Relationship Id="rId4" Type="http://schemas.openxmlformats.org/officeDocument/2006/relationships/hyperlink" Target="http://ru.wikipedia.org/wiki/1809" TargetMode="External"/><Relationship Id="rId9" Type="http://schemas.openxmlformats.org/officeDocument/2006/relationships/hyperlink" Target="http://ru.wikipedia.org/wiki/%D0%A1%D0%A8%D0%90" TargetMode="External"/><Relationship Id="rId14" Type="http://schemas.openxmlformats.org/officeDocument/2006/relationships/hyperlink" Target="http://ru.wikipedia.org/wiki/%D0%94%D0%B0%D1%80%D1%82%D0%BC%D1%83%D1%82%D1%81%D0%BA%D0%B8%D0%B9_%D0%BA%D0%BE%D0%BB%D0%BB%D0%B5%D0%B4%D0%B6" TargetMode="External"/><Relationship Id="rId22" Type="http://schemas.openxmlformats.org/officeDocument/2006/relationships/hyperlink" Target="http://ru.wikipedia.org/wiki/%D0%90%D0%BD%D0%B5%D1%81%D1%82%D0%B5%D0%B7%D0%B8%D1%8F" TargetMode="External"/><Relationship Id="rId27" Type="http://schemas.openxmlformats.org/officeDocument/2006/relationships/hyperlink" Target="http://ru.wikipedia.org/wiki/13_%D0%B0%D0%B2%D0%B3%D1%83%D1%81%D1%82%D0%B0" TargetMode="External"/><Relationship Id="rId30" Type="http://schemas.openxmlformats.org/officeDocument/2006/relationships/hyperlink" Target="http://ru.wikipedia.org/wiki/%D0%90%D0%BA%D1%83%D1%88%D0%B5%D1%80%D1%81%D1%82%D0%B2%D0%BE" TargetMode="External"/><Relationship Id="rId35" Type="http://schemas.openxmlformats.org/officeDocument/2006/relationships/hyperlink" Target="http://ru.wikipedia.org/wiki/1847"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D8A3DA23-8EDE-4C1B-91BA-C3CB26B7D1A0}" type="slidenum">
              <a:rPr lang="de-DE" smtClean="0"/>
              <a:pPr/>
              <a:t>1</a:t>
            </a:fld>
            <a:endParaRPr lang="de-DE" smtClean="0"/>
          </a:p>
        </p:txBody>
      </p:sp>
      <p:sp>
        <p:nvSpPr>
          <p:cNvPr id="45059" name="Rectangle 1026"/>
          <p:cNvSpPr>
            <a:spLocks noGrp="1" noRot="1" noChangeAspect="1" noChangeArrowheads="1" noTextEdit="1"/>
          </p:cNvSpPr>
          <p:nvPr>
            <p:ph type="sldImg"/>
          </p:nvPr>
        </p:nvSpPr>
        <p:spPr>
          <a:ln/>
        </p:spPr>
      </p:sp>
      <p:sp>
        <p:nvSpPr>
          <p:cNvPr id="45060" name="Rectangle 1027"/>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ADC33B53-A694-4E64-9AE6-A8E136ED066A}" type="slidenum">
              <a:rPr lang="en-GB" sz="1200"/>
              <a:pPr algn="r" defTabSz="927100"/>
              <a:t>13</a:t>
            </a:fld>
            <a:endParaRPr lang="en-GB" sz="1200"/>
          </a:p>
        </p:txBody>
      </p:sp>
      <p:sp>
        <p:nvSpPr>
          <p:cNvPr id="54275" name="Text Box 1"/>
          <p:cNvSpPr txBox="1">
            <a:spLocks noChangeArrowheads="1"/>
          </p:cNvSpPr>
          <p:nvPr/>
        </p:nvSpPr>
        <p:spPr bwMode="auto">
          <a:xfrm>
            <a:off x="892175" y="746125"/>
            <a:ext cx="5013325" cy="3721100"/>
          </a:xfrm>
          <a:prstGeom prst="rect">
            <a:avLst/>
          </a:prstGeom>
          <a:solidFill>
            <a:srgbClr val="FFFFFF"/>
          </a:solidFill>
          <a:ln w="9525">
            <a:solidFill>
              <a:srgbClr val="000000"/>
            </a:solidFill>
            <a:miter lim="800000"/>
            <a:headEnd/>
            <a:tailEnd/>
          </a:ln>
        </p:spPr>
        <p:txBody>
          <a:bodyPr wrap="none" lIns="92711" tIns="46356" rIns="92711" bIns="46356" anchor="ctr"/>
          <a:lstStyle/>
          <a:p>
            <a:endParaRPr lang="ru-RU"/>
          </a:p>
        </p:txBody>
      </p:sp>
      <p:sp>
        <p:nvSpPr>
          <p:cNvPr id="54276" name="Text Box 2"/>
          <p:cNvSpPr>
            <a:spLocks noGrp="1" noChangeArrowheads="1"/>
          </p:cNvSpPr>
          <p:nvPr>
            <p:ph type="body"/>
          </p:nvPr>
        </p:nvSpPr>
        <p:spPr>
          <a:xfrm>
            <a:off x="906463" y="4716463"/>
            <a:ext cx="4983162" cy="4887912"/>
          </a:xfrm>
          <a:noFill/>
          <a:ln/>
        </p:spPr>
        <p:txBody>
          <a:bodyPr/>
          <a:lstStyle/>
          <a:p>
            <a:pPr eaLnBrk="1" hangingPunct="1">
              <a:spcBef>
                <a:spcPct val="0"/>
              </a:spcBef>
              <a:tabLst>
                <a:tab pos="0" algn="l"/>
                <a:tab pos="927100" algn="l"/>
                <a:tab pos="1854200" algn="l"/>
                <a:tab pos="2781300" algn="l"/>
                <a:tab pos="3708400" algn="l"/>
                <a:tab pos="4635500" algn="l"/>
                <a:tab pos="5562600" algn="l"/>
                <a:tab pos="6489700" algn="l"/>
                <a:tab pos="7416800" algn="l"/>
                <a:tab pos="8343900" algn="l"/>
                <a:tab pos="9271000" algn="l"/>
                <a:tab pos="10198100" algn="l"/>
              </a:tabLst>
            </a:pPr>
            <a:r>
              <a:rPr lang="ru-RU" smtClean="0"/>
              <a:t>На картинке – «микробный отпечаток» руки до мытья или обработки антисептиком. На нем  - колонии микроорганизмов, большинство из которых относится к так называемой «резидентной» флоре, постоянно живущей на коже наших рук. </a:t>
            </a:r>
          </a:p>
          <a:p>
            <a:pPr eaLnBrk="1" hangingPunct="1">
              <a:spcBef>
                <a:spcPct val="0"/>
              </a:spcBef>
              <a:tabLst>
                <a:tab pos="0" algn="l"/>
                <a:tab pos="927100" algn="l"/>
                <a:tab pos="1854200" algn="l"/>
                <a:tab pos="2781300" algn="l"/>
                <a:tab pos="3708400" algn="l"/>
                <a:tab pos="4635500" algn="l"/>
                <a:tab pos="5562600" algn="l"/>
                <a:tab pos="6489700" algn="l"/>
                <a:tab pos="7416800" algn="l"/>
                <a:tab pos="8343900" algn="l"/>
                <a:tab pos="9271000" algn="l"/>
                <a:tab pos="10198100" algn="l"/>
              </a:tabLst>
            </a:pPr>
            <a:r>
              <a:rPr lang="ru-RU" smtClean="0"/>
              <a:t>Помимо них, на руках медицинских работников можно встретить патогенную или «транзиторную» флору, способную вызывать тяжелые заболевания. </a:t>
            </a:r>
          </a:p>
          <a:p>
            <a:pPr eaLnBrk="1" hangingPunct="1">
              <a:spcBef>
                <a:spcPct val="0"/>
              </a:spcBef>
              <a:tabLst>
                <a:tab pos="0" algn="l"/>
                <a:tab pos="927100" algn="l"/>
                <a:tab pos="1854200" algn="l"/>
                <a:tab pos="2781300" algn="l"/>
                <a:tab pos="3708400" algn="l"/>
                <a:tab pos="4635500" algn="l"/>
                <a:tab pos="5562600" algn="l"/>
                <a:tab pos="6489700" algn="l"/>
                <a:tab pos="7416800" algn="l"/>
                <a:tab pos="8343900" algn="l"/>
                <a:tab pos="9271000" algn="l"/>
                <a:tab pos="10198100" algn="l"/>
              </a:tabLst>
            </a:pPr>
            <a:r>
              <a:rPr lang="ru-RU" smtClean="0"/>
              <a:t>Например, золотистый стафилококк обнаруживается от </a:t>
            </a:r>
            <a:r>
              <a:rPr lang="en-GB" smtClean="0"/>
              <a:t>10.5 </a:t>
            </a:r>
            <a:r>
              <a:rPr lang="ru-RU" smtClean="0"/>
              <a:t>до </a:t>
            </a:r>
            <a:r>
              <a:rPr lang="en-GB" smtClean="0"/>
              <a:t>78.3% </a:t>
            </a:r>
            <a:r>
              <a:rPr lang="ru-RU" smtClean="0"/>
              <a:t>рук медперсонала. </a:t>
            </a:r>
            <a:endParaRPr lang="en-GB" smtClean="0"/>
          </a:p>
          <a:p>
            <a:pPr eaLnBrk="1" hangingPunct="1">
              <a:spcBef>
                <a:spcPct val="0"/>
              </a:spcBef>
              <a:tabLst>
                <a:tab pos="0" algn="l"/>
                <a:tab pos="927100" algn="l"/>
                <a:tab pos="1854200" algn="l"/>
                <a:tab pos="2781300" algn="l"/>
                <a:tab pos="3708400" algn="l"/>
                <a:tab pos="4635500" algn="l"/>
                <a:tab pos="5562600" algn="l"/>
                <a:tab pos="6489700" algn="l"/>
                <a:tab pos="7416800" algn="l"/>
                <a:tab pos="8343900" algn="l"/>
                <a:tab pos="9271000" algn="l"/>
                <a:tab pos="10198100" algn="l"/>
              </a:tabLst>
            </a:pPr>
            <a:r>
              <a:rPr lang="ru-RU" smtClean="0"/>
              <a:t>Ряд исследований выявил, что  </a:t>
            </a:r>
            <a:r>
              <a:rPr lang="en-GB" smtClean="0"/>
              <a:t>16.9% </a:t>
            </a:r>
            <a:r>
              <a:rPr lang="ru-RU" smtClean="0"/>
              <a:t>медицинского персонала являются переносчиками устойчивого к антибиотикам штамма– метициллин-резистентного золотистого стафилококка </a:t>
            </a:r>
            <a:r>
              <a:rPr lang="en-GB" smtClean="0"/>
              <a:t>- MRSA.</a:t>
            </a:r>
          </a:p>
          <a:p>
            <a:pPr eaLnBrk="1" hangingPunct="1">
              <a:spcBef>
                <a:spcPct val="0"/>
              </a:spcBef>
              <a:tabLst>
                <a:tab pos="0" algn="l"/>
                <a:tab pos="927100" algn="l"/>
                <a:tab pos="1854200" algn="l"/>
                <a:tab pos="2781300" algn="l"/>
                <a:tab pos="3708400" algn="l"/>
                <a:tab pos="4635500" algn="l"/>
                <a:tab pos="5562600" algn="l"/>
                <a:tab pos="6489700" algn="l"/>
                <a:tab pos="7416800" algn="l"/>
                <a:tab pos="8343900" algn="l"/>
                <a:tab pos="9271000" algn="l"/>
                <a:tab pos="10198100" algn="l"/>
              </a:tabLst>
            </a:pPr>
            <a:r>
              <a:rPr lang="ru-RU" smtClean="0"/>
              <a:t>Публикации в журнале Общества по инфекционным заболеваниям США показывают, что </a:t>
            </a:r>
            <a:r>
              <a:rPr lang="en-GB" smtClean="0"/>
              <a:t>41% </a:t>
            </a:r>
            <a:r>
              <a:rPr lang="ru-RU" smtClean="0"/>
              <a:t>медицинского персонала также переносит ванкомицин-резистентные штаммы энтерококков - </a:t>
            </a:r>
            <a:r>
              <a:rPr lang="en-GB" smtClean="0"/>
              <a:t>VRE.</a:t>
            </a:r>
          </a:p>
          <a:p>
            <a:pPr eaLnBrk="1" hangingPunct="1">
              <a:spcBef>
                <a:spcPct val="0"/>
              </a:spcBef>
              <a:tabLst>
                <a:tab pos="0" algn="l"/>
                <a:tab pos="927100" algn="l"/>
                <a:tab pos="1854200" algn="l"/>
                <a:tab pos="2781300" algn="l"/>
                <a:tab pos="3708400" algn="l"/>
                <a:tab pos="4635500" algn="l"/>
                <a:tab pos="5562600" algn="l"/>
                <a:tab pos="6489700" algn="l"/>
                <a:tab pos="7416800" algn="l"/>
                <a:tab pos="8343900" algn="l"/>
                <a:tab pos="9271000" algn="l"/>
                <a:tab pos="10198100" algn="l"/>
              </a:tabLst>
            </a:pPr>
            <a:r>
              <a:rPr lang="ru-RU" smtClean="0"/>
              <a:t>Серратия – грам-негативная бактерия, которая также является источником инфекций в стационаре и обнаруживается у сотрудников больниц в 15-24% случаев. </a:t>
            </a:r>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D6174BE4-8BE7-4B84-B286-7052A7A3E3EE}" type="slidenum">
              <a:rPr lang="de-DE" sz="1200"/>
              <a:pPr algn="r" defTabSz="927100"/>
              <a:t>14</a:t>
            </a:fld>
            <a:endParaRPr lang="de-DE" sz="1200"/>
          </a:p>
        </p:txBody>
      </p:sp>
      <p:sp>
        <p:nvSpPr>
          <p:cNvPr id="55299" name="Rectangle 1026"/>
          <p:cNvSpPr>
            <a:spLocks noGrp="1" noRot="1" noChangeAspect="1" noChangeArrowheads="1" noTextEdit="1"/>
          </p:cNvSpPr>
          <p:nvPr>
            <p:ph type="sldImg"/>
          </p:nvPr>
        </p:nvSpPr>
        <p:spPr>
          <a:ln/>
        </p:spPr>
      </p:sp>
      <p:sp>
        <p:nvSpPr>
          <p:cNvPr id="55300" name="Rectangle 1027"/>
          <p:cNvSpPr>
            <a:spLocks noGrp="1" noChangeArrowheads="1"/>
          </p:cNvSpPr>
          <p:nvPr>
            <p:ph type="body" idx="1"/>
          </p:nvPr>
        </p:nvSpPr>
        <p:spPr>
          <a:noFill/>
          <a:ln/>
        </p:spPr>
        <p:txBody>
          <a:bodyPr/>
          <a:lstStyle/>
          <a:p>
            <a:pPr eaLnBrk="1" hangingPunct="1">
              <a:spcBef>
                <a:spcPct val="0"/>
              </a:spcBef>
            </a:pPr>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917575" y="744538"/>
            <a:ext cx="4962525" cy="3722687"/>
          </a:xfrm>
          <a:ln/>
        </p:spPr>
      </p:sp>
      <p:sp>
        <p:nvSpPr>
          <p:cNvPr id="56323" name="Rectangle 3"/>
          <p:cNvSpPr>
            <a:spLocks noGrp="1" noChangeArrowheads="1"/>
          </p:cNvSpPr>
          <p:nvPr>
            <p:ph type="body" idx="1"/>
          </p:nvPr>
        </p:nvSpPr>
        <p:spPr>
          <a:xfrm>
            <a:off x="679450" y="4716463"/>
            <a:ext cx="5438775" cy="4467225"/>
          </a:xfrm>
          <a:noFill/>
          <a:ln/>
        </p:spPr>
        <p:txBody>
          <a:bodyPr/>
          <a:lstStyle/>
          <a:p>
            <a:r>
              <a:rPr lang="ru-RU" smtClean="0"/>
              <a:t>Согласно данным по использованию антибиотиков в стационарах, это один из основных путей профилактики внутрибольничных инфекций в нашей стране. Действительно, вовремя начатая антибактериальная терапия может предотвратить бактериальные осложнения хирургических вмешательств. Но хорошо известны также побочные явления этого – снижение иммунной защиты, заболевания ЖКТ, увеличение грибковых инфекций и резистентных к антибиотикам штаммов…</a:t>
            </a:r>
          </a:p>
          <a:p>
            <a:r>
              <a:rPr lang="ru-RU" smtClean="0"/>
              <a:t>Кроме того, в целом такая терапия обходится недешево и зачастую служит причиной продления пребывания в стационаре. В США было установлено, что каждый затраченный на гигиену рук доллар в конечном счете экономит 10 долларов.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eaLnBrk="1" hangingPunct="1"/>
            <a:fld id="{BE319D22-6CB1-477C-A710-9A116DA82B89}" type="slidenum">
              <a:rPr lang="de-DE" sz="1200">
                <a:latin typeface="Calibri" pitchFamily="34" charset="0"/>
              </a:rPr>
              <a:pPr algn="r" eaLnBrk="1" hangingPunct="1"/>
              <a:t>20</a:t>
            </a:fld>
            <a:endParaRPr lang="de-DE" sz="1200">
              <a:latin typeface="Calibri" pitchFamily="34" charset="0"/>
            </a:endParaRPr>
          </a:p>
        </p:txBody>
      </p:sp>
      <p:sp>
        <p:nvSpPr>
          <p:cNvPr id="57347" name="Rectangle 2"/>
          <p:cNvSpPr>
            <a:spLocks noGrp="1" noRot="1" noChangeAspect="1" noChangeArrowheads="1" noTextEdit="1"/>
          </p:cNvSpPr>
          <p:nvPr>
            <p:ph type="sldImg"/>
          </p:nvPr>
        </p:nvSpPr>
        <p:spPr>
          <a:xfrm>
            <a:off x="917575" y="744538"/>
            <a:ext cx="4962525" cy="3722687"/>
          </a:xfrm>
          <a:ln/>
        </p:spPr>
      </p:sp>
      <p:sp>
        <p:nvSpPr>
          <p:cNvPr id="57348" name="Rectangle 3"/>
          <p:cNvSpPr>
            <a:spLocks noGrp="1" noChangeArrowheads="1"/>
          </p:cNvSpPr>
          <p:nvPr>
            <p:ph type="body" idx="1"/>
          </p:nvPr>
        </p:nvSpPr>
        <p:spPr>
          <a:xfrm>
            <a:off x="679450" y="4716463"/>
            <a:ext cx="5438775" cy="4467225"/>
          </a:xfrm>
          <a:noFill/>
          <a:ln/>
        </p:spPr>
        <p:txBody>
          <a:bodyPr lIns="91440" tIns="45720" rIns="91440" bIns="45720"/>
          <a:lstStyle/>
          <a:p>
            <a:pPr>
              <a:spcBef>
                <a:spcPct val="0"/>
              </a:spcBef>
            </a:pPr>
            <a:endParaRPr lang="ru-R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Образ слайда 1"/>
          <p:cNvSpPr>
            <a:spLocks noGrp="1" noRot="1" noChangeAspect="1" noTextEdit="1"/>
          </p:cNvSpPr>
          <p:nvPr>
            <p:ph type="sldImg"/>
          </p:nvPr>
        </p:nvSpPr>
        <p:spPr>
          <a:xfrm>
            <a:off x="917575" y="744538"/>
            <a:ext cx="4962525" cy="3722687"/>
          </a:xfrm>
          <a:ln/>
        </p:spPr>
      </p:sp>
      <p:sp>
        <p:nvSpPr>
          <p:cNvPr id="58371" name="Заметки 2"/>
          <p:cNvSpPr>
            <a:spLocks noGrp="1"/>
          </p:cNvSpPr>
          <p:nvPr>
            <p:ph type="body" idx="1"/>
          </p:nvPr>
        </p:nvSpPr>
        <p:spPr>
          <a:xfrm>
            <a:off x="679450" y="4716463"/>
            <a:ext cx="5438775" cy="4467225"/>
          </a:xfrm>
          <a:noFill/>
          <a:ln/>
        </p:spPr>
        <p:txBody>
          <a:bodyPr lIns="91440" tIns="45720" rIns="91440" bIns="45720"/>
          <a:lstStyle/>
          <a:p>
            <a:pPr>
              <a:spcBef>
                <a:spcPct val="0"/>
              </a:spcBef>
            </a:pPr>
            <a:endParaRPr lang="ru-RU" smtClean="0"/>
          </a:p>
          <a:p>
            <a:pPr>
              <a:spcBef>
                <a:spcPct val="0"/>
              </a:spcBef>
            </a:pPr>
            <a:r>
              <a:rPr lang="ru-RU" smtClean="0"/>
              <a:t>Бойсоценивал общие расходы на закупку мыла и антисептических средств для рук в своей больнице на 450 коек из расчета приблизительно 1 доллар на одного больного в день. Дополнительные расходы, связанные с возникновением </a:t>
            </a:r>
            <a:r>
              <a:rPr lang="ru-RU" b="1" smtClean="0"/>
              <a:t>пятивнутрибольничных инфекций средней тяжести, составили бы сумму, равную всей годовой сумме, выделяемой на закупку мыла и средств для гигиены рук, используемых при уходе за больными в клинике.</a:t>
            </a:r>
          </a:p>
          <a:p>
            <a:pPr>
              <a:spcBef>
                <a:spcPct val="0"/>
              </a:spcBef>
            </a:pPr>
            <a:endParaRPr lang="ru-RU" smtClean="0"/>
          </a:p>
        </p:txBody>
      </p:sp>
      <p:sp>
        <p:nvSpPr>
          <p:cNvPr id="58372" name="Номер слайда 3"/>
          <p:cNvSpPr txBox="1">
            <a:spLocks noGrp="1"/>
          </p:cNvSpPr>
          <p:nvPr/>
        </p:nvSpPr>
        <p:spPr bwMode="auto">
          <a:xfrm>
            <a:off x="3849688" y="9429750"/>
            <a:ext cx="2946400" cy="496888"/>
          </a:xfrm>
          <a:prstGeom prst="rect">
            <a:avLst/>
          </a:prstGeom>
          <a:noFill/>
          <a:ln w="9525">
            <a:noFill/>
            <a:miter lim="800000"/>
            <a:headEnd/>
            <a:tailEnd/>
          </a:ln>
        </p:spPr>
        <p:txBody>
          <a:bodyPr anchor="b"/>
          <a:lstStyle/>
          <a:p>
            <a:pPr algn="r" eaLnBrk="1" hangingPunct="1"/>
            <a:fld id="{CAE51C58-04C8-431C-9200-E943EA947083}" type="slidenum">
              <a:rPr lang="ru-RU" sz="1200">
                <a:latin typeface="Calibri" pitchFamily="34" charset="0"/>
              </a:rPr>
              <a:pPr algn="r" eaLnBrk="1" hangingPunct="1"/>
              <a:t>21</a:t>
            </a:fld>
            <a:endParaRPr lang="ru-RU"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8FCD7298-CF83-40EF-BD36-3713A25ED87A}" type="slidenum">
              <a:rPr lang="ru-RU" smtClean="0"/>
              <a:pPr/>
              <a:t>23</a:t>
            </a:fld>
            <a:endParaRPr lang="ru-RU" smtClean="0"/>
          </a:p>
        </p:txBody>
      </p:sp>
      <p:sp>
        <p:nvSpPr>
          <p:cNvPr id="59395" name="Slide Image Placeholder 1"/>
          <p:cNvSpPr>
            <a:spLocks noGrp="1" noRot="1" noChangeAspect="1" noTextEdit="1"/>
          </p:cNvSpPr>
          <p:nvPr>
            <p:ph type="sldImg"/>
          </p:nvPr>
        </p:nvSpPr>
        <p:spPr>
          <a:xfrm>
            <a:off x="915988" y="744538"/>
            <a:ext cx="4965700" cy="3724275"/>
          </a:xfrm>
          <a:ln/>
        </p:spPr>
      </p:sp>
      <p:sp>
        <p:nvSpPr>
          <p:cNvPr id="59396" name="Notes Placeholder 2"/>
          <p:cNvSpPr>
            <a:spLocks noGrp="1"/>
          </p:cNvSpPr>
          <p:nvPr>
            <p:ph type="body" idx="1"/>
          </p:nvPr>
        </p:nvSpPr>
        <p:spPr>
          <a:noFill/>
          <a:ln/>
        </p:spPr>
        <p:txBody>
          <a:bodyPr lIns="96652" tIns="48326" rIns="96652" bIns="48326"/>
          <a:lstStyle/>
          <a:p>
            <a:pPr eaLnBrk="1" hangingPunct="1"/>
            <a:r>
              <a:rPr lang="ru-RU" smtClean="0"/>
              <a:t>Доказано, что до 80% перчаток рвется в процессе операции, чаще всего на не доминантной руке.</a:t>
            </a:r>
          </a:p>
          <a:p>
            <a:pPr eaLnBrk="1" hangingPunct="1"/>
            <a:endParaRPr lang="ru-RU" smtClean="0"/>
          </a:p>
          <a:p>
            <a:pPr eaLnBrk="1" hangingPunct="1"/>
            <a:r>
              <a:rPr lang="ru-RU" smtClean="0"/>
              <a:t>Зачастую повреждения остаются незамеченными.</a:t>
            </a:r>
          </a:p>
          <a:p>
            <a:pPr eaLnBrk="1" hangingPunct="1"/>
            <a:endParaRPr lang="ru-RU" smtClean="0"/>
          </a:p>
          <a:p>
            <a:pPr eaLnBrk="1" hangingPunct="1"/>
            <a:r>
              <a:rPr lang="ru-RU" smtClean="0"/>
              <a:t>На картинке загрязнения – заметные загрязнения кровью. Однако они могут быть и невидимы глазу</a:t>
            </a:r>
          </a:p>
        </p:txBody>
      </p:sp>
      <p:sp>
        <p:nvSpPr>
          <p:cNvPr id="59397" name="Slide Number Placeholder 3"/>
          <p:cNvSpPr txBox="1">
            <a:spLocks noGrp="1"/>
          </p:cNvSpPr>
          <p:nvPr/>
        </p:nvSpPr>
        <p:spPr bwMode="auto">
          <a:xfrm>
            <a:off x="3849688" y="9431338"/>
            <a:ext cx="2946400" cy="495300"/>
          </a:xfrm>
          <a:prstGeom prst="rect">
            <a:avLst/>
          </a:prstGeom>
          <a:noFill/>
          <a:ln w="9525">
            <a:noFill/>
            <a:miter lim="800000"/>
            <a:headEnd/>
            <a:tailEnd/>
          </a:ln>
        </p:spPr>
        <p:txBody>
          <a:bodyPr lIns="96652" tIns="48326" rIns="96652" bIns="48326" anchor="b"/>
          <a:lstStyle/>
          <a:p>
            <a:pPr algn="r" defTabSz="966788" eaLnBrk="1" hangingPunct="1"/>
            <a:fld id="{FD6A060E-2A65-46B7-8CD2-4DC8C16D49DF}" type="slidenum">
              <a:rPr lang="en-US" sz="1300">
                <a:latin typeface="Verdana" pitchFamily="34" charset="0"/>
              </a:rPr>
              <a:pPr algn="r" defTabSz="966788" eaLnBrk="1" hangingPunct="1"/>
              <a:t>23</a:t>
            </a:fld>
            <a:endParaRPr lang="en-US" sz="1300">
              <a:latin typeface="Verdana"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E599061A-067B-459B-94C1-0F9FEA76A82A}" type="slidenum">
              <a:rPr lang="ru-RU" smtClean="0"/>
              <a:pPr/>
              <a:t>24</a:t>
            </a:fld>
            <a:endParaRPr lang="ru-RU" smtClean="0"/>
          </a:p>
        </p:txBody>
      </p:sp>
      <p:sp>
        <p:nvSpPr>
          <p:cNvPr id="60419" name="Rectangle 7"/>
          <p:cNvSpPr txBox="1">
            <a:spLocks noGrp="1" noChangeArrowheads="1"/>
          </p:cNvSpPr>
          <p:nvPr/>
        </p:nvSpPr>
        <p:spPr bwMode="auto">
          <a:xfrm>
            <a:off x="3849688" y="9431338"/>
            <a:ext cx="2946400" cy="495300"/>
          </a:xfrm>
          <a:prstGeom prst="rect">
            <a:avLst/>
          </a:prstGeom>
          <a:noFill/>
          <a:ln w="9525">
            <a:noFill/>
            <a:miter lim="800000"/>
            <a:headEnd/>
            <a:tailEnd/>
          </a:ln>
        </p:spPr>
        <p:txBody>
          <a:bodyPr lIns="96652" tIns="48326" rIns="96652" bIns="48326" anchor="b"/>
          <a:lstStyle/>
          <a:p>
            <a:pPr algn="r" defTabSz="966788" eaLnBrk="1" hangingPunct="1"/>
            <a:fld id="{3D3E1941-947A-4FB3-AB6F-572AED2DA602}" type="slidenum">
              <a:rPr lang="en-US" sz="1300">
                <a:latin typeface="Verdana" pitchFamily="34" charset="0"/>
              </a:rPr>
              <a:pPr algn="r" defTabSz="966788" eaLnBrk="1" hangingPunct="1"/>
              <a:t>24</a:t>
            </a:fld>
            <a:endParaRPr lang="en-US" sz="1300">
              <a:latin typeface="Verdana" pitchFamily="34" charset="0"/>
            </a:endParaRPr>
          </a:p>
        </p:txBody>
      </p:sp>
      <p:sp>
        <p:nvSpPr>
          <p:cNvPr id="60420" name="Rectangle 2"/>
          <p:cNvSpPr>
            <a:spLocks noGrp="1" noRot="1" noChangeAspect="1" noChangeArrowheads="1" noTextEdit="1"/>
          </p:cNvSpPr>
          <p:nvPr>
            <p:ph type="sldImg"/>
          </p:nvPr>
        </p:nvSpPr>
        <p:spPr>
          <a:xfrm>
            <a:off x="947738" y="771525"/>
            <a:ext cx="4945062" cy="3708400"/>
          </a:xfrm>
          <a:ln/>
        </p:spPr>
      </p:sp>
      <p:sp>
        <p:nvSpPr>
          <p:cNvPr id="60421" name="Rectangle 3"/>
          <p:cNvSpPr>
            <a:spLocks noGrp="1" noChangeArrowheads="1"/>
          </p:cNvSpPr>
          <p:nvPr>
            <p:ph type="body" idx="1"/>
          </p:nvPr>
        </p:nvSpPr>
        <p:spPr>
          <a:xfrm>
            <a:off x="933450" y="4711700"/>
            <a:ext cx="4975225" cy="4479925"/>
          </a:xfrm>
          <a:noFill/>
          <a:ln/>
        </p:spPr>
        <p:txBody>
          <a:bodyPr lIns="96652" tIns="48326" rIns="96652" bIns="48326"/>
          <a:lstStyle/>
          <a:p>
            <a:pPr eaLnBrk="1" hangingPunct="1"/>
            <a:r>
              <a:rPr lang="ru-RU" smtClean="0"/>
              <a:t>В любых перчатках есть так называемые «физиологические» отверстия или поры. </a:t>
            </a:r>
          </a:p>
          <a:p>
            <a:pPr eaLnBrk="1" hangingPunct="1"/>
            <a:r>
              <a:rPr lang="ru-RU" smtClean="0"/>
              <a:t>Размеры этих отверстий очень маленькие, в среднем, это 5000 нано метров. Тем не менее, большинство вирусов свободно проникает через эти небольшие поры. Следовательно, дезинфекция рук перед надеванием и после снятия перчаток необходима для защиты не только пациентов, но и медицинского персонала.</a:t>
            </a:r>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A2A1C2DB-F2B9-455E-8535-781772D71D1C}" type="slidenum">
              <a:rPr lang="ru-RU" smtClean="0"/>
              <a:pPr/>
              <a:t>25</a:t>
            </a:fld>
            <a:endParaRPr lang="ru-RU" smtClean="0"/>
          </a:p>
        </p:txBody>
      </p:sp>
      <p:sp>
        <p:nvSpPr>
          <p:cNvPr id="61443"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lIns="91423" tIns="45712" rIns="91423" bIns="45712" anchor="b"/>
          <a:lstStyle/>
          <a:p>
            <a:pPr algn="r" eaLnBrk="1" hangingPunct="1"/>
            <a:fld id="{21C09D62-4161-487A-B76C-066311ADDC61}" type="slidenum">
              <a:rPr lang="en-US" sz="1200">
                <a:latin typeface="Verdana" pitchFamily="34" charset="0"/>
              </a:rPr>
              <a:pPr algn="r" eaLnBrk="1" hangingPunct="1"/>
              <a:t>25</a:t>
            </a:fld>
            <a:endParaRPr lang="en-US" sz="1200">
              <a:latin typeface="Verdana" pitchFamily="34" charset="0"/>
            </a:endParaRPr>
          </a:p>
        </p:txBody>
      </p:sp>
      <p:sp>
        <p:nvSpPr>
          <p:cNvPr id="61444" name="Rectangle 2"/>
          <p:cNvSpPr>
            <a:spLocks noGrp="1" noRot="1" noChangeAspect="1" noChangeArrowheads="1" noTextEdit="1"/>
          </p:cNvSpPr>
          <p:nvPr>
            <p:ph type="sldImg"/>
          </p:nvPr>
        </p:nvSpPr>
        <p:spPr>
          <a:xfrm>
            <a:off x="949325" y="771525"/>
            <a:ext cx="4941888" cy="3706813"/>
          </a:xfrm>
          <a:ln/>
        </p:spPr>
      </p:sp>
      <p:sp>
        <p:nvSpPr>
          <p:cNvPr id="61445" name="Rectangle 3"/>
          <p:cNvSpPr>
            <a:spLocks noGrp="1" noChangeArrowheads="1"/>
          </p:cNvSpPr>
          <p:nvPr>
            <p:ph type="body" idx="1"/>
          </p:nvPr>
        </p:nvSpPr>
        <p:spPr>
          <a:xfrm>
            <a:off x="933450" y="4710113"/>
            <a:ext cx="4975225" cy="4479925"/>
          </a:xfrm>
          <a:noFill/>
          <a:ln/>
        </p:spPr>
        <p:txBody>
          <a:bodyPr lIns="91423" tIns="45712" rIns="91423" bIns="45712"/>
          <a:lstStyle/>
          <a:p>
            <a:pPr eaLnBrk="1" hangingPunct="1"/>
            <a:r>
              <a:rPr lang="ru-RU" smtClean="0"/>
              <a:t>Стерильные перчатки надеваются </a:t>
            </a:r>
            <a:r>
              <a:rPr lang="ru-RU" b="1" smtClean="0"/>
              <a:t>только на сухие руки</a:t>
            </a:r>
            <a:r>
              <a:rPr lang="ru-RU" smtClean="0"/>
              <a:t>. При продолжительности работы в перчатках более 3 часов обработка повторяется со сменой перчаток.</a:t>
            </a:r>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lIns="91423" tIns="45712" rIns="91423" bIns="45712" anchor="b"/>
          <a:lstStyle/>
          <a:p>
            <a:pPr algn="r" eaLnBrk="1" hangingPunct="1"/>
            <a:fld id="{C818827B-652E-44DF-A7C6-6C0BD1B15D36}" type="slidenum">
              <a:rPr lang="en-US" sz="1200"/>
              <a:pPr algn="r" eaLnBrk="1" hangingPunct="1"/>
              <a:t>27</a:t>
            </a:fld>
            <a:endParaRPr lang="en-US" sz="1200"/>
          </a:p>
        </p:txBody>
      </p:sp>
      <p:sp>
        <p:nvSpPr>
          <p:cNvPr id="62467" name="Rectangle 2"/>
          <p:cNvSpPr>
            <a:spLocks noGrp="1" noRot="1" noChangeAspect="1" noChangeArrowheads="1" noTextEdit="1"/>
          </p:cNvSpPr>
          <p:nvPr>
            <p:ph type="sldImg"/>
          </p:nvPr>
        </p:nvSpPr>
        <p:spPr>
          <a:xfrm>
            <a:off x="919163" y="744538"/>
            <a:ext cx="4962525" cy="3722687"/>
          </a:xfrm>
          <a:ln/>
        </p:spPr>
      </p:sp>
      <p:sp>
        <p:nvSpPr>
          <p:cNvPr id="62468" name="Rectangle 3"/>
          <p:cNvSpPr>
            <a:spLocks noGrp="1" noChangeArrowheads="1"/>
          </p:cNvSpPr>
          <p:nvPr>
            <p:ph type="body" idx="1"/>
          </p:nvPr>
        </p:nvSpPr>
        <p:spPr>
          <a:xfrm>
            <a:off x="468313" y="4625975"/>
            <a:ext cx="5788025" cy="4392613"/>
          </a:xfrm>
          <a:noFill/>
          <a:ln/>
        </p:spPr>
        <p:txBody>
          <a:bodyPr lIns="88808" tIns="44405" rIns="88808" bIns="44405"/>
          <a:lstStyle/>
          <a:p>
            <a:pPr>
              <a:lnSpc>
                <a:spcPct val="90000"/>
              </a:lnSpc>
              <a:buClr>
                <a:srgbClr val="FF3300"/>
              </a:buClr>
              <a:buFont typeface="Wingdings" pitchFamily="2" charset="2"/>
              <a:buNone/>
            </a:pPr>
            <a:r>
              <a:rPr lang="ru-RU" b="1" smtClean="0">
                <a:cs typeface="Arial" pitchFamily="34" charset="0"/>
              </a:rPr>
              <a:t>Антисептики использую в первую очередь для защиты от микробов, следовательно, основной задачей является высокая эффективность, которая включает: </a:t>
            </a:r>
            <a:r>
              <a:rPr lang="ru-RU" smtClean="0">
                <a:cs typeface="Arial" pitchFamily="34" charset="0"/>
              </a:rPr>
              <a:t>широкий спектр действия, быстрое достижение эффекта и эффективность после первого нанесения.</a:t>
            </a:r>
          </a:p>
          <a:p>
            <a:r>
              <a:rPr lang="ru-RU" smtClean="0">
                <a:cs typeface="Arial" pitchFamily="34" charset="0"/>
              </a:rPr>
              <a:t>Для хирургической обработки важно также последействие, т.к. достаточно много операций длится более 2 часов.</a:t>
            </a:r>
            <a:endParaRPr lang="en-AU" smtClean="0">
              <a:cs typeface="Arial" pitchFamily="34" charset="0"/>
            </a:endParaRPr>
          </a:p>
          <a:p>
            <a:r>
              <a:rPr lang="en-AU" b="1" smtClean="0">
                <a:cs typeface="Arial" pitchFamily="34" charset="0"/>
              </a:rPr>
              <a:t> </a:t>
            </a:r>
            <a:endParaRPr lang="ru-RU" b="1" smtClean="0">
              <a:cs typeface="Arial" pitchFamily="34" charset="0"/>
            </a:endParaRPr>
          </a:p>
          <a:p>
            <a:pPr>
              <a:lnSpc>
                <a:spcPct val="90000"/>
              </a:lnSpc>
              <a:buClr>
                <a:srgbClr val="FF3300"/>
              </a:buClr>
              <a:buFont typeface="Wingdings" pitchFamily="2" charset="2"/>
              <a:buChar char="Ø"/>
            </a:pPr>
            <a:endParaRPr lang="ru-RU" b="1" smtClean="0">
              <a:cs typeface="Arial" pitchFamily="34" charset="0"/>
            </a:endParaRPr>
          </a:p>
          <a:p>
            <a:pPr>
              <a:lnSpc>
                <a:spcPct val="90000"/>
              </a:lnSpc>
              <a:buClr>
                <a:srgbClr val="FF3300"/>
              </a:buClr>
              <a:buFont typeface="Wingdings" pitchFamily="2" charset="2"/>
              <a:buNone/>
            </a:pPr>
            <a:r>
              <a:rPr lang="ru-RU" b="1" smtClean="0">
                <a:cs typeface="Arial" pitchFamily="34" charset="0"/>
              </a:rPr>
              <a:t>Помимо эффективности, важна также и безопасность, </a:t>
            </a:r>
            <a:r>
              <a:rPr lang="ru-RU" smtClean="0">
                <a:cs typeface="Arial" pitchFamily="34" charset="0"/>
              </a:rPr>
              <a:t>отсутствие аллергии и раздражения кожи – важнейшая характеристика современных дезинфектантов.</a:t>
            </a:r>
          </a:p>
          <a:p>
            <a:pPr>
              <a:lnSpc>
                <a:spcPct val="90000"/>
              </a:lnSpc>
              <a:buClr>
                <a:srgbClr val="FF3300"/>
              </a:buClr>
              <a:buFont typeface="Wingdings" pitchFamily="2" charset="2"/>
              <a:buChar char="Ø"/>
            </a:pPr>
            <a:endParaRPr lang="en-AU" smtClean="0">
              <a:cs typeface="Arial" pitchFamily="34" charset="0"/>
            </a:endParaRPr>
          </a:p>
          <a:p>
            <a:pPr>
              <a:lnSpc>
                <a:spcPct val="90000"/>
              </a:lnSpc>
              <a:buClr>
                <a:srgbClr val="FF3300"/>
              </a:buClr>
              <a:buFont typeface="Wingdings" pitchFamily="2" charset="2"/>
              <a:buNone/>
            </a:pPr>
            <a:r>
              <a:rPr lang="ru-RU" b="1" smtClean="0">
                <a:cs typeface="Arial" pitchFamily="34" charset="0"/>
              </a:rPr>
              <a:t>Также нельзя забывать об эстетической привлекательности и удобстве применения средства.</a:t>
            </a:r>
            <a:endParaRPr lang="en-AU" b="1" smtClean="0">
              <a:cs typeface="Arial" pitchFamily="34" charset="0"/>
            </a:endParaRPr>
          </a:p>
          <a:p>
            <a:r>
              <a:rPr lang="en-AU" b="1" smtClean="0">
                <a:cs typeface="Arial" pitchFamily="34" charset="0"/>
              </a:rPr>
              <a:t> </a:t>
            </a:r>
          </a:p>
          <a:p>
            <a:pPr>
              <a:lnSpc>
                <a:spcPct val="90000"/>
              </a:lnSpc>
              <a:buClr>
                <a:srgbClr val="FF3300"/>
              </a:buClr>
              <a:buFont typeface="Wingdings" pitchFamily="2" charset="2"/>
              <a:buChar char="Ø"/>
            </a:pPr>
            <a:endParaRPr lang="en-AU" smtClean="0">
              <a:cs typeface="Arial" pitchFamily="34" charset="0"/>
            </a:endParaRPr>
          </a:p>
          <a:p>
            <a:endParaRPr lang="en-AU"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F3C06663-C05D-43C8-8ED6-482269ACEF5D}" type="slidenum">
              <a:rPr lang="ru-RU" smtClean="0"/>
              <a:pPr/>
              <a:t>28</a:t>
            </a:fld>
            <a:endParaRPr lang="ru-RU" smtClean="0"/>
          </a:p>
        </p:txBody>
      </p:sp>
      <p:sp>
        <p:nvSpPr>
          <p:cNvPr id="63491" name="Text Box 2"/>
          <p:cNvSpPr txBox="1">
            <a:spLocks noChangeArrowheads="1"/>
          </p:cNvSpPr>
          <p:nvPr/>
        </p:nvSpPr>
        <p:spPr bwMode="auto">
          <a:xfrm>
            <a:off x="892175" y="746125"/>
            <a:ext cx="5013325" cy="3721100"/>
          </a:xfrm>
          <a:prstGeom prst="rect">
            <a:avLst/>
          </a:prstGeom>
          <a:solidFill>
            <a:srgbClr val="FFFFFF"/>
          </a:solidFill>
          <a:ln w="9525">
            <a:solidFill>
              <a:srgbClr val="000000"/>
            </a:solidFill>
            <a:miter lim="800000"/>
            <a:headEnd/>
            <a:tailEnd/>
          </a:ln>
        </p:spPr>
        <p:txBody>
          <a:bodyPr wrap="none" lIns="91549" tIns="45775" rIns="91549" bIns="45775" anchor="ctr"/>
          <a:lstStyle/>
          <a:p>
            <a:endParaRPr lang="ru-RU"/>
          </a:p>
        </p:txBody>
      </p:sp>
      <p:sp>
        <p:nvSpPr>
          <p:cNvPr id="63492" name="Text Box 3"/>
          <p:cNvSpPr>
            <a:spLocks noGrp="1" noChangeArrowheads="1"/>
          </p:cNvSpPr>
          <p:nvPr>
            <p:ph type="body"/>
          </p:nvPr>
        </p:nvSpPr>
        <p:spPr>
          <a:xfrm>
            <a:off x="906463" y="4714875"/>
            <a:ext cx="4983162" cy="4467225"/>
          </a:xfrm>
          <a:noFill/>
          <a:ln/>
        </p:spPr>
        <p:txBody>
          <a:bodyPr wrap="none" anchor="ctr"/>
          <a:lstStyle/>
          <a:p>
            <a:r>
              <a:rPr lang="ru-RU" smtClean="0"/>
              <a:t>Для каждой составляющей гиигиены рук компания БОДЕ-ХЕМИ разработала свои продукты: Стериллиум для быстрой и эффективной дезинфекции</a:t>
            </a:r>
            <a:r>
              <a:rPr lang="en-US" smtClean="0"/>
              <a:t>,</a:t>
            </a:r>
            <a:r>
              <a:rPr lang="ru-RU" smtClean="0"/>
              <a:t> линия БАктолан для ухода за чувствительной кожей рук медработников и для защиты от вредных воздействий и агрессивных веществ и растворов, а также моющий лосьон Бактолин для бережного мытья.</a:t>
            </a:r>
          </a:p>
          <a:p>
            <a:endParaRPr lang="ru-RU" smtClean="0"/>
          </a:p>
          <a:p>
            <a:r>
              <a:rPr lang="ru-RU" smtClean="0"/>
              <a:t>Также есть широкий выбор перчаток, предназначенных для хирургических манипуляций и защиты.</a:t>
            </a:r>
          </a:p>
          <a:p>
            <a:endParaRPr lang="ru-RU" smtClean="0"/>
          </a:p>
          <a:p>
            <a:r>
              <a:rPr lang="ru-RU" smtClean="0"/>
              <a:t>Важно, что все перечисленные средства и перчатки не только высокого качества, но и совместимы между собой, что подтверждается тестами по гигиенической и хирургической обработке рук.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CB31A366-D03B-4ABB-AA52-5A0040B5C85F}" type="slidenum">
              <a:rPr lang="de-DE" sz="1200"/>
              <a:pPr algn="r" defTabSz="927100"/>
              <a:t>2</a:t>
            </a:fld>
            <a:endParaRPr lang="de-DE" sz="1200"/>
          </a:p>
        </p:txBody>
      </p:sp>
      <p:sp>
        <p:nvSpPr>
          <p:cNvPr id="46083" name="Rectangle 2"/>
          <p:cNvSpPr>
            <a:spLocks noGrp="1" noRot="1" noChangeAspect="1" noChangeArrowheads="1" noTextEdit="1"/>
          </p:cNvSpPr>
          <p:nvPr>
            <p:ph type="sldImg"/>
          </p:nvPr>
        </p:nvSpPr>
        <p:spPr>
          <a:xfrm>
            <a:off x="1081088" y="868363"/>
            <a:ext cx="4635500" cy="3476625"/>
          </a:xfrm>
          <a:ln/>
        </p:spPr>
      </p:sp>
      <p:sp>
        <p:nvSpPr>
          <p:cNvPr id="46084" name="Rectangle 3"/>
          <p:cNvSpPr>
            <a:spLocks noGrp="1" noChangeArrowheads="1"/>
          </p:cNvSpPr>
          <p:nvPr>
            <p:ph type="body" idx="1"/>
          </p:nvPr>
        </p:nvSpPr>
        <p:spPr>
          <a:xfrm>
            <a:off x="985838" y="4716463"/>
            <a:ext cx="4827587" cy="4467225"/>
          </a:xfrm>
          <a:noFill/>
          <a:ln/>
        </p:spPr>
        <p:txBody>
          <a:bodyPr/>
          <a:lstStyle/>
          <a:p>
            <a:pPr eaLnBrk="1" hangingPunct="1"/>
            <a:r>
              <a:rPr lang="ru-RU" smtClean="0"/>
              <a:t>Есть ли кто-нибудь, кто боится летать? </a:t>
            </a:r>
          </a:p>
          <a:p>
            <a:pPr eaLnBrk="1" hangingPunct="1"/>
            <a:r>
              <a:rPr lang="ru-RU" smtClean="0"/>
              <a:t>Это вызывает страх и дискомфорт у многих людей, хотя на самом деле риск ничтожный.</a:t>
            </a:r>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eaLnBrk="1" hangingPunct="1"/>
            <a:fld id="{F2B96892-A742-4B8F-B3F1-0FF4E39835FA}" type="slidenum">
              <a:rPr lang="de-DE" sz="1200"/>
              <a:pPr algn="r" eaLnBrk="1" hangingPunct="1"/>
              <a:t>29</a:t>
            </a:fld>
            <a:endParaRPr lang="de-DE" sz="1200"/>
          </a:p>
        </p:txBody>
      </p:sp>
      <p:sp>
        <p:nvSpPr>
          <p:cNvPr id="64515" name="Rectangle 2"/>
          <p:cNvSpPr>
            <a:spLocks noGrp="1" noRot="1" noChangeAspect="1" noChangeArrowheads="1" noTextEdit="1"/>
          </p:cNvSpPr>
          <p:nvPr>
            <p:ph type="sldImg"/>
          </p:nvPr>
        </p:nvSpPr>
        <p:spPr>
          <a:xfrm>
            <a:off x="917575" y="744538"/>
            <a:ext cx="4962525" cy="3722687"/>
          </a:xfrm>
          <a:ln/>
        </p:spPr>
      </p:sp>
      <p:sp>
        <p:nvSpPr>
          <p:cNvPr id="64516" name="Rectangle 3"/>
          <p:cNvSpPr>
            <a:spLocks noGrp="1" noChangeArrowheads="1"/>
          </p:cNvSpPr>
          <p:nvPr>
            <p:ph type="body" idx="1"/>
          </p:nvPr>
        </p:nvSpPr>
        <p:spPr>
          <a:xfrm>
            <a:off x="679450" y="4716463"/>
            <a:ext cx="5438775" cy="4467225"/>
          </a:xfrm>
          <a:noFill/>
          <a:ln/>
        </p:spPr>
        <p:txBody>
          <a:bodyPr lIns="91440" tIns="45720" rIns="91440" bIns="45720"/>
          <a:lstStyle/>
          <a:p>
            <a:pPr>
              <a:spcBef>
                <a:spcPct val="0"/>
              </a:spcBef>
            </a:pPr>
            <a:r>
              <a:rPr lang="ru-RU" smtClean="0"/>
              <a:t>5 моментов гигиены рук, рекомендованные ВОЗ, полностью соответствуют российским санитарным правилам и нормам.</a:t>
            </a:r>
          </a:p>
          <a:p>
            <a:pPr>
              <a:spcBef>
                <a:spcPct val="0"/>
              </a:spcBef>
            </a:pPr>
            <a:r>
              <a:rPr lang="ru-RU" smtClean="0"/>
              <a:t>Их можно разделить на так называемые «правила перед» (перечислить) и «правила после» (перечислить).</a:t>
            </a:r>
          </a:p>
          <a:p>
            <a:pPr>
              <a:spcBef>
                <a:spcPct val="0"/>
              </a:spcBef>
            </a:pPr>
            <a:endParaRPr lang="ru-RU" smtClean="0"/>
          </a:p>
          <a:p>
            <a:pPr>
              <a:spcBef>
                <a:spcPct val="0"/>
              </a:spcBef>
            </a:pPr>
            <a:endParaRPr lang="ru-RU"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Образ слайда 1"/>
          <p:cNvSpPr>
            <a:spLocks noGrp="1" noRot="1" noChangeAspect="1" noTextEdit="1"/>
          </p:cNvSpPr>
          <p:nvPr>
            <p:ph type="sldImg"/>
          </p:nvPr>
        </p:nvSpPr>
        <p:spPr>
          <a:xfrm>
            <a:off x="917575" y="744538"/>
            <a:ext cx="4962525" cy="3722687"/>
          </a:xfrm>
          <a:ln/>
        </p:spPr>
      </p:sp>
      <p:sp>
        <p:nvSpPr>
          <p:cNvPr id="65539" name="Заметки 2"/>
          <p:cNvSpPr>
            <a:spLocks noGrp="1"/>
          </p:cNvSpPr>
          <p:nvPr>
            <p:ph type="body" idx="1"/>
          </p:nvPr>
        </p:nvSpPr>
        <p:spPr>
          <a:xfrm>
            <a:off x="679450" y="4716463"/>
            <a:ext cx="5438775" cy="4467225"/>
          </a:xfrm>
          <a:noFill/>
          <a:ln/>
        </p:spPr>
        <p:txBody>
          <a:bodyPr lIns="91440" tIns="45720" rIns="91440" bIns="45720"/>
          <a:lstStyle/>
          <a:p>
            <a:pPr>
              <a:spcBef>
                <a:spcPct val="0"/>
              </a:spcBef>
            </a:pPr>
            <a:r>
              <a:rPr lang="ru-RU" smtClean="0"/>
              <a:t>0,4 – коэффициент, рассчитанный на основании того, что как минимум, 40% персонала отделения (ЛПО) непосредственно контактируют с пациентами или с предметами в  их близком окружении во время работы. В разных отделениях этот показатель варьирует в пределах - 40-60%. В формуле взят минимальный коэффициент</a:t>
            </a:r>
          </a:p>
          <a:p>
            <a:pPr>
              <a:spcBef>
                <a:spcPct val="0"/>
              </a:spcBef>
            </a:pPr>
            <a:r>
              <a:rPr lang="ru-RU" smtClean="0"/>
              <a:t>8 – минимальное количество показаний для гигиены рук в час во время работы в отделении. Разброс значений показателя составляет 8-22 обработок в час и зависит от вида отделения и интенсивности лечебного процесса. </a:t>
            </a:r>
          </a:p>
          <a:p>
            <a:pPr>
              <a:spcBef>
                <a:spcPct val="0"/>
              </a:spcBef>
            </a:pPr>
            <a:r>
              <a:rPr lang="ru-RU" smtClean="0"/>
              <a:t>5 – время (час), которое в среднем  занимает работа с больными в течение рабочей смены/дня. Методом наблюдения было установлено, что в течение 8-часового дня сотрудники  4-6 часов контактируют с пациентом и его окружением. В формуле  взят средний показатель, но рекомендуется  использовать  показатель, который будет соответствовать особенностям оказания медицинской помощи в вашем отделении (ЛПО).</a:t>
            </a:r>
          </a:p>
          <a:p>
            <a:pPr>
              <a:spcBef>
                <a:spcPct val="0"/>
              </a:spcBef>
            </a:pPr>
            <a:r>
              <a:rPr lang="ru-RU" smtClean="0"/>
              <a:t>22 (20- 25дней)- количество рабочих дней, когда больные получают интенсивную медицинскую помощь. Больные находятся в стационаре и  в выходные дни, но количество манипуляций при этом снижается, число больных  (кроме экстренных отделений) сокращается, поэтому для расчета достаточно этого количества дней в месяц. В расчете приводится минимальный показатель.</a:t>
            </a:r>
          </a:p>
          <a:p>
            <a:pPr>
              <a:spcBef>
                <a:spcPct val="0"/>
              </a:spcBef>
            </a:pPr>
            <a:r>
              <a:rPr lang="ru-RU" smtClean="0"/>
              <a:t>0,003 л – среднее количество спиртосодержащего антисептика для одной гигиенической обработки рук</a:t>
            </a:r>
          </a:p>
          <a:p>
            <a:pPr>
              <a:spcBef>
                <a:spcPct val="0"/>
              </a:spcBef>
            </a:pPr>
            <a:endParaRPr lang="ru-RU" smtClean="0"/>
          </a:p>
        </p:txBody>
      </p:sp>
      <p:sp>
        <p:nvSpPr>
          <p:cNvPr id="65540" name="Номер слайда 3"/>
          <p:cNvSpPr txBox="1">
            <a:spLocks noGrp="1"/>
          </p:cNvSpPr>
          <p:nvPr/>
        </p:nvSpPr>
        <p:spPr bwMode="auto">
          <a:xfrm>
            <a:off x="3849688" y="9429750"/>
            <a:ext cx="2946400" cy="496888"/>
          </a:xfrm>
          <a:prstGeom prst="rect">
            <a:avLst/>
          </a:prstGeom>
          <a:noFill/>
          <a:ln w="9525">
            <a:noFill/>
            <a:miter lim="800000"/>
            <a:headEnd/>
            <a:tailEnd/>
          </a:ln>
        </p:spPr>
        <p:txBody>
          <a:bodyPr anchor="b"/>
          <a:lstStyle/>
          <a:p>
            <a:pPr algn="r" eaLnBrk="1" hangingPunct="1"/>
            <a:fld id="{F0922FB1-CD57-4881-BA80-5DAE6F7C8F51}" type="slidenum">
              <a:rPr lang="ru-RU" sz="1200">
                <a:latin typeface="Calibri" pitchFamily="34" charset="0"/>
              </a:rPr>
              <a:pPr algn="r" eaLnBrk="1" hangingPunct="1"/>
              <a:t>30</a:t>
            </a:fld>
            <a:endParaRPr lang="ru-RU" sz="1200">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618A20DF-64E0-4D6E-85C1-F7F8A38E1273}" type="slidenum">
              <a:rPr lang="de-DE" sz="1200"/>
              <a:pPr algn="r" defTabSz="927100"/>
              <a:t>31</a:t>
            </a:fld>
            <a:endParaRPr lang="de-DE" sz="1200"/>
          </a:p>
        </p:txBody>
      </p:sp>
      <p:sp>
        <p:nvSpPr>
          <p:cNvPr id="66563" name="Rectangle 1026"/>
          <p:cNvSpPr>
            <a:spLocks noGrp="1" noRot="1" noChangeAspect="1" noChangeArrowheads="1" noTextEdit="1"/>
          </p:cNvSpPr>
          <p:nvPr>
            <p:ph type="sldImg"/>
          </p:nvPr>
        </p:nvSpPr>
        <p:spPr>
          <a:ln/>
        </p:spPr>
      </p:sp>
      <p:sp>
        <p:nvSpPr>
          <p:cNvPr id="66564" name="Rectangle 1027"/>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6E5DD4D1-C246-41ED-947F-C5423FC47C03}" type="slidenum">
              <a:rPr lang="de-DE" sz="1200"/>
              <a:pPr algn="r" defTabSz="927100"/>
              <a:t>32</a:t>
            </a:fld>
            <a:endParaRPr lang="de-DE" sz="120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ru-RU" smtClean="0"/>
              <a:t>Сопоставив факты и учитывая специфику применения своей продукции, специалисты научного отдела компании Боде разработали программу, конечной целью которой является снижение ИСМП. </a:t>
            </a:r>
          </a:p>
          <a:p>
            <a:pPr eaLnBrk="1" hangingPunct="1"/>
            <a:r>
              <a:rPr lang="ru-RU" smtClean="0"/>
              <a:t>Реальное снижение невозможно без обучения – повышения информированности и внедрения новых знаний в повседневную жизнь! </a:t>
            </a:r>
          </a:p>
          <a:p>
            <a:pPr eaLnBrk="1" hangingPunct="1"/>
            <a:endParaRPr lang="ru-RU" smtClean="0"/>
          </a:p>
          <a:p>
            <a:pPr eaLnBrk="1" hangingPunct="1"/>
            <a:r>
              <a:rPr lang="ru-RU" smtClean="0"/>
              <a:t>Помимо этого, ожидается более правильное и осознанное выполнение рекомендаций по гигиене рук, улучшение состояния кожи медперсонала, и, в конечном счете, уменьшение страданий пациентов. Правда, неплохо?</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94C9AD94-4D81-47F6-A770-9CA361865650}" type="slidenum">
              <a:rPr lang="de-DE" sz="1200"/>
              <a:pPr algn="r" defTabSz="927100"/>
              <a:t>33</a:t>
            </a:fld>
            <a:endParaRPr lang="de-DE" sz="120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spcBef>
                <a:spcPct val="0"/>
              </a:spcBef>
            </a:pPr>
            <a:r>
              <a:rPr lang="ru-RU" smtClean="0"/>
              <a:t>Для того, чтобы закрепить полученные знания, необходим тренинг, и не один. Кроме этого, важно, чтобы кожа была здоровой и ухоженной, т.к. ее барьерная функция не менее важна. Следующим звеном является доступность средств гигиены, их хорошее качество и удобное и близкое расположение.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CD9C1B1B-8554-4183-83CA-F55D1CD98268}" type="slidenum">
              <a:rPr lang="de-DE" sz="1200"/>
              <a:pPr algn="r" defTabSz="927100"/>
              <a:t>34</a:t>
            </a:fld>
            <a:endParaRPr lang="de-DE" sz="120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D9CC4CE8-7118-45A8-9FE2-2DEC7F161166}" type="slidenum">
              <a:rPr lang="de-DE" smtClean="0"/>
              <a:pPr/>
              <a:t>35</a:t>
            </a:fld>
            <a:endParaRPr lang="de-DE" smtClean="0"/>
          </a:p>
        </p:txBody>
      </p:sp>
      <p:sp>
        <p:nvSpPr>
          <p:cNvPr id="70659" name="Rectangle 1026"/>
          <p:cNvSpPr>
            <a:spLocks noGrp="1" noRot="1" noChangeAspect="1" noChangeArrowheads="1" noTextEdit="1"/>
          </p:cNvSpPr>
          <p:nvPr>
            <p:ph type="sldImg"/>
          </p:nvPr>
        </p:nvSpPr>
        <p:spPr>
          <a:ln/>
        </p:spPr>
      </p:sp>
      <p:sp>
        <p:nvSpPr>
          <p:cNvPr id="70660" name="Rectangle 1027"/>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1A4225F6-C8CA-42D2-A5F2-9F6DC5B7F170}" type="slidenum">
              <a:rPr lang="de-DE" smtClean="0"/>
              <a:pPr/>
              <a:t>36</a:t>
            </a:fld>
            <a:endParaRPr lang="de-DE"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spcBef>
                <a:spcPct val="0"/>
              </a:spcBef>
            </a:pPr>
            <a:r>
              <a:rPr lang="en-GB" smtClean="0"/>
              <a:t>Time for a pop quiz!</a:t>
            </a:r>
          </a:p>
          <a:p>
            <a:pPr eaLnBrk="1" hangingPunct="1">
              <a:spcBef>
                <a:spcPct val="0"/>
              </a:spcBef>
            </a:pPr>
            <a:endParaRPr lang="en-GB" smtClean="0"/>
          </a:p>
          <a:p>
            <a:pPr eaLnBrk="1" hangingPunct="1">
              <a:spcBef>
                <a:spcPct val="0"/>
              </a:spcBef>
            </a:pPr>
            <a:r>
              <a:rPr lang="en-GB" smtClean="0"/>
              <a:t>Identify each situation one by one.</a:t>
            </a:r>
          </a:p>
          <a:p>
            <a:pPr eaLnBrk="1" hangingPunct="1">
              <a:spcBef>
                <a:spcPct val="0"/>
              </a:spcBef>
            </a:pPr>
            <a:endParaRPr lang="en-GB" smtClean="0"/>
          </a:p>
          <a:p>
            <a:pPr eaLnBrk="1" hangingPunct="1">
              <a:spcBef>
                <a:spcPct val="0"/>
              </a:spcBef>
            </a:pPr>
            <a:r>
              <a:rPr lang="en-GB" smtClean="0"/>
              <a:t>Set up the first example: "Prior to donning sterile gloves in preparation for the insertion of a Foley catheter, would hand rub or hand wash be more appropriate?" Let the class answer and the populate the box with the correct answer: "A" – hand disinfection.</a:t>
            </a:r>
          </a:p>
          <a:p>
            <a:pPr eaLnBrk="1" hangingPunct="1">
              <a:spcBef>
                <a:spcPct val="0"/>
              </a:spcBef>
            </a:pPr>
            <a:endParaRPr lang="en-GB" smtClean="0"/>
          </a:p>
          <a:p>
            <a:pPr eaLnBrk="1" hangingPunct="1">
              <a:spcBef>
                <a:spcPct val="0"/>
              </a:spcBef>
            </a:pPr>
            <a:r>
              <a:rPr lang="en-GB" smtClean="0"/>
              <a:t>The answer to each scenario populates the box with the click of your mouse. The scenarios and their correct answers, from left to right:</a:t>
            </a:r>
          </a:p>
          <a:p>
            <a:pPr eaLnBrk="1" hangingPunct="1">
              <a:spcBef>
                <a:spcPct val="0"/>
              </a:spcBef>
            </a:pPr>
            <a:r>
              <a:rPr lang="en-GB" smtClean="0"/>
              <a:t>Top row:</a:t>
            </a:r>
          </a:p>
          <a:p>
            <a:pPr eaLnBrk="1" hangingPunct="1">
              <a:spcBef>
                <a:spcPct val="0"/>
              </a:spcBef>
              <a:buFontTx/>
              <a:buChar char="•"/>
            </a:pPr>
            <a:r>
              <a:rPr lang="en-GB" smtClean="0"/>
              <a:t> Before inserting a Foley catheter: A (hand disinfection)</a:t>
            </a:r>
          </a:p>
          <a:p>
            <a:pPr eaLnBrk="1" hangingPunct="1">
              <a:spcBef>
                <a:spcPct val="0"/>
              </a:spcBef>
              <a:buFontTx/>
              <a:buChar char="•"/>
            </a:pPr>
            <a:r>
              <a:rPr lang="en-GB" smtClean="0"/>
              <a:t> Before having break: B (handwash)</a:t>
            </a:r>
          </a:p>
          <a:p>
            <a:pPr eaLnBrk="1" hangingPunct="1">
              <a:spcBef>
                <a:spcPct val="0"/>
              </a:spcBef>
              <a:buFontTx/>
              <a:buChar char="•"/>
            </a:pPr>
            <a:r>
              <a:rPr lang="en-GB" smtClean="0"/>
              <a:t> Before donning gloves in preparation for an aseptic task: A (hand disinfection)</a:t>
            </a:r>
          </a:p>
          <a:p>
            <a:pPr eaLnBrk="1" hangingPunct="1">
              <a:spcBef>
                <a:spcPct val="0"/>
              </a:spcBef>
              <a:buFontTx/>
              <a:buChar char="•"/>
            </a:pPr>
            <a:r>
              <a:rPr lang="en-GB" smtClean="0"/>
              <a:t> When hands are visibly soiled: B (handwash)</a:t>
            </a:r>
          </a:p>
          <a:p>
            <a:pPr eaLnBrk="1" hangingPunct="1">
              <a:spcBef>
                <a:spcPct val="0"/>
              </a:spcBef>
            </a:pPr>
            <a:r>
              <a:rPr lang="en-GB" smtClean="0"/>
              <a:t>Bottom row:</a:t>
            </a:r>
          </a:p>
          <a:p>
            <a:pPr eaLnBrk="1" hangingPunct="1">
              <a:spcBef>
                <a:spcPct val="0"/>
              </a:spcBef>
              <a:buFontTx/>
              <a:buChar char="•"/>
            </a:pPr>
            <a:r>
              <a:rPr lang="en-GB" smtClean="0"/>
              <a:t> After using the restroom: B (handwash)</a:t>
            </a:r>
          </a:p>
          <a:p>
            <a:pPr eaLnBrk="1" hangingPunct="1">
              <a:spcBef>
                <a:spcPct val="0"/>
              </a:spcBef>
              <a:buFontTx/>
              <a:buChar char="•"/>
            </a:pPr>
            <a:r>
              <a:rPr lang="en-GB" smtClean="0"/>
              <a:t> Before any patient contact: A (hand disinfection)</a:t>
            </a:r>
          </a:p>
          <a:p>
            <a:pPr eaLnBrk="1" hangingPunct="1">
              <a:spcBef>
                <a:spcPct val="0"/>
              </a:spcBef>
              <a:buFontTx/>
              <a:buChar char="•"/>
            </a:pPr>
            <a:r>
              <a:rPr lang="en-GB" smtClean="0"/>
              <a:t> Before changing dressing: A (hand disinfection)</a:t>
            </a:r>
          </a:p>
          <a:p>
            <a:pPr eaLnBrk="1" hangingPunct="1">
              <a:spcBef>
                <a:spcPct val="0"/>
              </a:spcBef>
              <a:buFontTx/>
              <a:buChar char="•"/>
            </a:pPr>
            <a:r>
              <a:rPr lang="en-GB" smtClean="0"/>
              <a:t> After removing gloves: A (hand disinfection)</a:t>
            </a:r>
          </a:p>
          <a:p>
            <a:pPr eaLnBrk="1" hangingPunct="1">
              <a:spcBef>
                <a:spcPct val="0"/>
              </a:spcBef>
            </a:pPr>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B14708CA-E0A6-4987-B254-C10BE37A5A4D}" type="slidenum">
              <a:rPr lang="en-GB" smtClean="0"/>
              <a:pPr/>
              <a:t>37</a:t>
            </a:fld>
            <a:endParaRPr lang="en-GB" smtClean="0"/>
          </a:p>
        </p:txBody>
      </p:sp>
      <p:sp>
        <p:nvSpPr>
          <p:cNvPr id="72707" name="Rectangle 2"/>
          <p:cNvSpPr>
            <a:spLocks noGrp="1" noRot="1" noChangeAspect="1" noChangeArrowheads="1" noTextEdit="1"/>
          </p:cNvSpPr>
          <p:nvPr>
            <p:ph type="sldImg"/>
          </p:nvPr>
        </p:nvSpPr>
        <p:spPr>
          <a:xfrm>
            <a:off x="917575" y="746125"/>
            <a:ext cx="4962525" cy="3721100"/>
          </a:xfrm>
          <a:ln/>
        </p:spPr>
      </p:sp>
      <p:sp>
        <p:nvSpPr>
          <p:cNvPr id="72708" name="Rectangle 3"/>
          <p:cNvSpPr>
            <a:spLocks noGrp="1" noChangeArrowheads="1"/>
          </p:cNvSpPr>
          <p:nvPr>
            <p:ph type="body" idx="1"/>
          </p:nvPr>
        </p:nvSpPr>
        <p:spPr>
          <a:noFill/>
          <a:ln/>
        </p:spPr>
        <p:txBody>
          <a:bodyPr/>
          <a:lstStyle/>
          <a:p>
            <a:pPr eaLnBrk="1" hangingPunct="1">
              <a:spcBef>
                <a:spcPct val="0"/>
              </a:spcBef>
            </a:pPr>
            <a:r>
              <a:rPr lang="ru-RU" smtClean="0"/>
              <a:t>В заключение необходимо отметить, что для создания безопасной обстановки в наших больницах и поликлиниках необходимо обучение, чтобы грамотно выбирать средства для всех ступеней гигиены рук  - мытья, дезинфекции и ухода, и правильного выполнять эти, казалось бы простые процедуры.</a:t>
            </a:r>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65AC6FC4-2EF9-45FF-9B2F-DB5C43FF3E85}" type="slidenum">
              <a:rPr lang="de-DE" smtClean="0"/>
              <a:pPr/>
              <a:t>38</a:t>
            </a:fld>
            <a:endParaRPr lang="de-DE"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6F7D9191-DDCD-4595-9B70-87502E43538B}" type="slidenum">
              <a:rPr lang="de-DE" sz="1200"/>
              <a:pPr algn="r" defTabSz="927100"/>
              <a:t>3</a:t>
            </a:fld>
            <a:endParaRPr lang="de-DE" sz="1200"/>
          </a:p>
        </p:txBody>
      </p:sp>
      <p:sp>
        <p:nvSpPr>
          <p:cNvPr id="47107" name="Rectangle 1026"/>
          <p:cNvSpPr>
            <a:spLocks noGrp="1" noRot="1" noChangeAspect="1" noChangeArrowheads="1" noTextEdit="1"/>
          </p:cNvSpPr>
          <p:nvPr>
            <p:ph type="sldImg"/>
          </p:nvPr>
        </p:nvSpPr>
        <p:spPr>
          <a:ln/>
        </p:spPr>
      </p:sp>
      <p:sp>
        <p:nvSpPr>
          <p:cNvPr id="47108" name="Rectangle 1027"/>
          <p:cNvSpPr>
            <a:spLocks noGrp="1" noChangeArrowheads="1"/>
          </p:cNvSpPr>
          <p:nvPr>
            <p:ph type="body" idx="1"/>
          </p:nvPr>
        </p:nvSpPr>
        <p:spPr>
          <a:noFill/>
          <a:ln/>
        </p:spPr>
        <p:txBody>
          <a:bodyPr/>
          <a:lstStyle/>
          <a:p>
            <a:pPr eaLnBrk="1" hangingPunct="1">
              <a:spcBef>
                <a:spcPct val="0"/>
              </a:spcBef>
            </a:pPr>
            <a:r>
              <a:rPr lang="ru-RU" smtClean="0"/>
              <a:t>Гораздо меньше мы боимся машин, хотя страх потерять жизнь гораздо выше. Только в России ежегодно около 30 тысяч человек погибает в дорожно-транспортных происшествиях.</a:t>
            </a:r>
          </a:p>
          <a:p>
            <a:pPr eaLnBrk="1" hangingPunct="1">
              <a:spcBef>
                <a:spcPct val="0"/>
              </a:spcBef>
            </a:pPr>
            <a:r>
              <a:rPr lang="ru-RU" smtClean="0"/>
              <a:t>Данные за 1997 год (ВОЗ, </a:t>
            </a:r>
            <a:r>
              <a:rPr lang="en-US" smtClean="0">
                <a:hlinkClick r:id="rId3"/>
              </a:rPr>
              <a:t>http://www.crashtest.com/explanations/stats/index.htm</a:t>
            </a:r>
            <a:r>
              <a:rPr lang="ru-RU" smtClean="0"/>
              <a:t>)  -120 тыс. Смертность значительно снизилась, т.к. многое сделано за эти годы (безопасные машины, ремни, запрет алкоголя, дороги, бортики и др.).</a:t>
            </a:r>
          </a:p>
          <a:p>
            <a:pPr eaLnBrk="1" hangingPunct="1">
              <a:spcBef>
                <a:spcPct val="0"/>
              </a:spcBef>
            </a:pPr>
            <a:endParaRPr lang="ru-RU" smtClean="0"/>
          </a:p>
          <a:p>
            <a:pPr eaLnBrk="1" hangingPunct="1">
              <a:spcBef>
                <a:spcPct val="0"/>
              </a:spcBef>
            </a:pPr>
            <a:r>
              <a:rPr lang="en-US" smtClean="0">
                <a:hlinkClick r:id="rId4"/>
              </a:rPr>
              <a:t>http://epp.eurostat.ec.europa.eu/statistics_explained/index.php/Transport_accident_statistics</a:t>
            </a:r>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A0B236A8-DA2D-4214-BAFF-2D862E24C992}" type="slidenum">
              <a:rPr lang="de-DE" sz="1200"/>
              <a:pPr algn="r" defTabSz="927100"/>
              <a:t>4</a:t>
            </a:fld>
            <a:endParaRPr lang="de-DE" sz="1200"/>
          </a:p>
        </p:txBody>
      </p:sp>
      <p:sp>
        <p:nvSpPr>
          <p:cNvPr id="48131" name="Rectangle 1026"/>
          <p:cNvSpPr>
            <a:spLocks noGrp="1" noRot="1" noChangeAspect="1" noChangeArrowheads="1" noTextEdit="1"/>
          </p:cNvSpPr>
          <p:nvPr>
            <p:ph type="sldImg"/>
          </p:nvPr>
        </p:nvSpPr>
        <p:spPr>
          <a:ln/>
        </p:spPr>
      </p:sp>
      <p:sp>
        <p:nvSpPr>
          <p:cNvPr id="48132" name="Rectangle 1027"/>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C56E7C49-1842-4C1D-AA29-3724E73DF919}" type="slidenum">
              <a:rPr lang="de-DE" sz="1200"/>
              <a:pPr algn="r" defTabSz="927100"/>
              <a:t>5</a:t>
            </a:fld>
            <a:endParaRPr lang="de-DE" sz="1200"/>
          </a:p>
        </p:txBody>
      </p:sp>
      <p:sp>
        <p:nvSpPr>
          <p:cNvPr id="49155" name="Rectangle 1026"/>
          <p:cNvSpPr>
            <a:spLocks noGrp="1" noRot="1" noChangeAspect="1" noChangeArrowheads="1" noTextEdit="1"/>
          </p:cNvSpPr>
          <p:nvPr>
            <p:ph type="sldImg"/>
          </p:nvPr>
        </p:nvSpPr>
        <p:spPr>
          <a:ln/>
        </p:spPr>
      </p:sp>
      <p:sp>
        <p:nvSpPr>
          <p:cNvPr id="49156" name="Rectangle 1027"/>
          <p:cNvSpPr>
            <a:spLocks noGrp="1" noChangeArrowheads="1"/>
          </p:cNvSpPr>
          <p:nvPr>
            <p:ph type="body" idx="1"/>
          </p:nvPr>
        </p:nvSpPr>
        <p:spPr>
          <a:noFill/>
          <a:ln/>
        </p:spPr>
        <p:txBody>
          <a:bodyPr/>
          <a:lstStyle/>
          <a:p>
            <a:pPr eaLnBrk="1" hangingPunct="1"/>
            <a:r>
              <a:rPr lang="ru-RU" smtClean="0"/>
              <a:t>Страх лечения в больнице еще меньше, в то время как в ежегодно, в благополучных странах Евросоюза ежегодно гибнет около 135 тыс. пациентов. </a:t>
            </a:r>
            <a:endParaRPr lang="en-GB" smtClean="0"/>
          </a:p>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2856402F-9F28-441C-8583-FC29799C82C0}" type="slidenum">
              <a:rPr lang="de-DE" smtClean="0"/>
              <a:pPr/>
              <a:t>6</a:t>
            </a:fld>
            <a:endParaRPr lang="de-DE" smtClean="0"/>
          </a:p>
        </p:txBody>
      </p:sp>
      <p:sp>
        <p:nvSpPr>
          <p:cNvPr id="50179" name="Rectangle 1026"/>
          <p:cNvSpPr>
            <a:spLocks noGrp="1" noRot="1" noChangeAspect="1" noChangeArrowheads="1" noTextEdit="1"/>
          </p:cNvSpPr>
          <p:nvPr>
            <p:ph type="sldImg"/>
          </p:nvPr>
        </p:nvSpPr>
        <p:spPr>
          <a:xfrm>
            <a:off x="1081088" y="868363"/>
            <a:ext cx="4635500" cy="3476625"/>
          </a:xfrm>
          <a:ln/>
        </p:spPr>
      </p:sp>
      <p:sp>
        <p:nvSpPr>
          <p:cNvPr id="50180" name="Rectangle 1027"/>
          <p:cNvSpPr>
            <a:spLocks noGrp="1" noChangeArrowheads="1"/>
          </p:cNvSpPr>
          <p:nvPr>
            <p:ph type="body" idx="1"/>
          </p:nvPr>
        </p:nvSpPr>
        <p:spPr>
          <a:xfrm>
            <a:off x="985838" y="4716463"/>
            <a:ext cx="4827587" cy="4467225"/>
          </a:xfrm>
          <a:noFill/>
          <a:ln/>
        </p:spPr>
        <p:txBody>
          <a:bodyPr/>
          <a:lstStyle/>
          <a:p>
            <a:pPr eaLnBrk="1" hangingPunct="1">
              <a:spcBef>
                <a:spcPct val="0"/>
              </a:spcBef>
            </a:pPr>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A42FE65C-1E70-45A9-9769-349943776B0D}" type="slidenum">
              <a:rPr lang="de-DE" sz="1200"/>
              <a:pPr algn="r" defTabSz="927100"/>
              <a:t>10</a:t>
            </a:fld>
            <a:endParaRPr lang="de-DE" sz="120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xfrm>
            <a:off x="917575" y="744538"/>
            <a:ext cx="4962525" cy="3722687"/>
          </a:xfrm>
          <a:ln/>
        </p:spPr>
      </p:sp>
      <p:sp>
        <p:nvSpPr>
          <p:cNvPr id="52227" name="Notes Placeholder 2"/>
          <p:cNvSpPr>
            <a:spLocks noGrp="1"/>
          </p:cNvSpPr>
          <p:nvPr>
            <p:ph type="body" idx="1"/>
          </p:nvPr>
        </p:nvSpPr>
        <p:spPr>
          <a:noFill/>
          <a:ln/>
        </p:spPr>
        <p:txBody>
          <a:bodyPr lIns="91440" tIns="45720" rIns="91440" bIns="45720"/>
          <a:lstStyle/>
          <a:p>
            <a:pPr>
              <a:lnSpc>
                <a:spcPct val="80000"/>
              </a:lnSpc>
              <a:spcBef>
                <a:spcPct val="0"/>
              </a:spcBef>
            </a:pPr>
            <a:r>
              <a:rPr lang="ru-RU" sz="1000" smtClean="0"/>
              <a:t>Среди имен мировой культуры бессмертно имя великого еврейского ученого, философа и врача Рамбама (аббревиатура от начальных букв ивритских слов — рабейну Моше бен Маймон), на европейских языках — Моисей Маймонид. Еще в 1199 г. врач и философ Моисей Маймонид писал о необходимости вымыть руки после контакта с инфекционным больным.</a:t>
            </a:r>
          </a:p>
          <a:p>
            <a:pPr>
              <a:lnSpc>
                <a:spcPct val="80000"/>
              </a:lnSpc>
              <a:spcBef>
                <a:spcPct val="0"/>
              </a:spcBef>
            </a:pPr>
            <a:endParaRPr lang="ru-RU" sz="1000" b="1" smtClean="0"/>
          </a:p>
          <a:p>
            <a:pPr>
              <a:lnSpc>
                <a:spcPct val="80000"/>
              </a:lnSpc>
              <a:spcBef>
                <a:spcPct val="0"/>
              </a:spcBef>
            </a:pPr>
            <a:r>
              <a:rPr lang="ru-RU" sz="1000" b="1" smtClean="0"/>
              <a:t>Оливер Уэнделл Холмс (Старший)</a:t>
            </a:r>
            <a:r>
              <a:rPr lang="ru-RU" sz="1000" smtClean="0"/>
              <a:t> (англ. </a:t>
            </a:r>
            <a:r>
              <a:rPr lang="ru-RU" sz="1000" i="1" smtClean="0"/>
              <a:t>Oliver Wendell Holmes, Sr.</a:t>
            </a:r>
            <a:r>
              <a:rPr lang="ru-RU" sz="1000" smtClean="0"/>
              <a:t>, род. </a:t>
            </a:r>
            <a:r>
              <a:rPr lang="ru-RU" sz="1000" smtClean="0">
                <a:hlinkClick r:id="rId3" action="ppaction://hlinkfile" tooltip="29 августа"/>
              </a:rPr>
              <a:t>29 августа</a:t>
            </a:r>
            <a:r>
              <a:rPr lang="ru-RU" sz="1000" smtClean="0"/>
              <a:t> </a:t>
            </a:r>
            <a:r>
              <a:rPr lang="ru-RU" sz="1000" smtClean="0">
                <a:hlinkClick r:id="rId4" action="ppaction://hlinkfile" tooltip="1809"/>
              </a:rPr>
              <a:t>1809</a:t>
            </a:r>
            <a:r>
              <a:rPr lang="ru-RU" sz="1000" smtClean="0"/>
              <a:t> г. </a:t>
            </a:r>
            <a:r>
              <a:rPr lang="ru-RU" sz="1000" smtClean="0">
                <a:hlinkClick r:id="rId5" action="ppaction://hlinkfile" tooltip="Кембридж (Массачусетс)"/>
              </a:rPr>
              <a:t>Кембридж (Массачусетс)</a:t>
            </a:r>
            <a:r>
              <a:rPr lang="ru-RU" sz="1000" smtClean="0"/>
              <a:t> — ум. </a:t>
            </a:r>
            <a:r>
              <a:rPr lang="ru-RU" sz="1000" smtClean="0">
                <a:hlinkClick r:id="rId6" action="ppaction://hlinkfile" tooltip="8 октября"/>
              </a:rPr>
              <a:t>8 октября</a:t>
            </a:r>
            <a:r>
              <a:rPr lang="ru-RU" sz="1000" smtClean="0"/>
              <a:t> </a:t>
            </a:r>
            <a:r>
              <a:rPr lang="ru-RU" sz="1000" smtClean="0">
                <a:hlinkClick r:id="rId7" action="ppaction://hlinkfile" tooltip="1894"/>
              </a:rPr>
              <a:t>1894</a:t>
            </a:r>
            <a:r>
              <a:rPr lang="ru-RU" sz="1000" smtClean="0"/>
              <a:t> г. </a:t>
            </a:r>
            <a:r>
              <a:rPr lang="ru-RU" sz="1000" smtClean="0">
                <a:hlinkClick r:id="rId8" action="ppaction://hlinkfile" tooltip="Бостон"/>
              </a:rPr>
              <a:t>Бостон</a:t>
            </a:r>
            <a:r>
              <a:rPr lang="ru-RU" sz="1000" smtClean="0"/>
              <a:t>) — </a:t>
            </a:r>
            <a:r>
              <a:rPr lang="ru-RU" sz="1000" smtClean="0">
                <a:hlinkClick r:id="rId9" action="ppaction://hlinkfile" tooltip="США"/>
              </a:rPr>
              <a:t>американский</a:t>
            </a:r>
            <a:r>
              <a:rPr lang="ru-RU" sz="1000" smtClean="0"/>
              <a:t> врач, поэт и писатель.</a:t>
            </a:r>
          </a:p>
          <a:p>
            <a:pPr>
              <a:lnSpc>
                <a:spcPct val="80000"/>
              </a:lnSpc>
              <a:spcBef>
                <a:spcPct val="0"/>
              </a:spcBef>
            </a:pPr>
            <a:r>
              <a:rPr lang="ru-RU" sz="1000" smtClean="0"/>
              <a:t>О. У. Холмс родился в семье священника и историка Эбайеля Холмса. Получил образование в </a:t>
            </a:r>
            <a:r>
              <a:rPr lang="ru-RU" sz="1000" smtClean="0">
                <a:hlinkClick r:id="rId10" action="ppaction://hlinkfile" tooltip="Академия Филлипса"/>
              </a:rPr>
              <a:t>академии Филлипса</a:t>
            </a:r>
            <a:r>
              <a:rPr lang="ru-RU" sz="1000" smtClean="0"/>
              <a:t> в </a:t>
            </a:r>
            <a:r>
              <a:rPr lang="ru-RU" sz="1000" smtClean="0">
                <a:hlinkClick r:id="rId11" action="ppaction://hlinkfile" tooltip="Эндовер"/>
              </a:rPr>
              <a:t>Эндовере</a:t>
            </a:r>
            <a:r>
              <a:rPr lang="ru-RU" sz="1000" smtClean="0"/>
              <a:t>, затем в </a:t>
            </a:r>
            <a:r>
              <a:rPr lang="ru-RU" sz="1000" smtClean="0">
                <a:hlinkClick r:id="rId12" action="ppaction://hlinkfile" tooltip="Гарвардский университет"/>
              </a:rPr>
              <a:t>Гарвардском университете</a:t>
            </a:r>
            <a:r>
              <a:rPr lang="ru-RU" sz="1000" smtClean="0"/>
              <a:t>, изучал в </a:t>
            </a:r>
            <a:r>
              <a:rPr lang="ru-RU" sz="1000" smtClean="0">
                <a:hlinkClick r:id="rId13" action="ppaction://hlinkfile" tooltip="Париж"/>
              </a:rPr>
              <a:t>Париже</a:t>
            </a:r>
            <a:r>
              <a:rPr lang="ru-RU" sz="1000" smtClean="0"/>
              <a:t> медицину. Работал профессором физиологии и анатомии в Гарварде, позже — в </a:t>
            </a:r>
            <a:r>
              <a:rPr lang="ru-RU" sz="1000" smtClean="0">
                <a:hlinkClick r:id="rId14" action="ppaction://hlinkfile" tooltip="Дартмутский колледж"/>
              </a:rPr>
              <a:t>Дартмутском колледже</a:t>
            </a:r>
            <a:r>
              <a:rPr lang="ru-RU" sz="1000" smtClean="0"/>
              <a:t>.</a:t>
            </a:r>
          </a:p>
          <a:p>
            <a:pPr>
              <a:lnSpc>
                <a:spcPct val="80000"/>
              </a:lnSpc>
              <a:spcBef>
                <a:spcPct val="0"/>
              </a:spcBef>
            </a:pPr>
            <a:r>
              <a:rPr lang="ru-RU" sz="1000" smtClean="0"/>
              <a:t>О. У. Холмс занимался исследованием </a:t>
            </a:r>
            <a:r>
              <a:rPr lang="ru-RU" sz="1000" smtClean="0">
                <a:hlinkClick r:id="rId15" action="ppaction://hlinkfile" tooltip="Послеродовая горячка (страница отсутствует)"/>
              </a:rPr>
              <a:t>послеродовой горячки</a:t>
            </a:r>
            <a:r>
              <a:rPr lang="ru-RU" sz="1000" smtClean="0"/>
              <a:t>, а также вопросом её передачи молодым матерям через медицинский персонал. В </a:t>
            </a:r>
            <a:r>
              <a:rPr lang="ru-RU" sz="1000" smtClean="0">
                <a:hlinkClick r:id="rId16" action="ppaction://hlinkfile" tooltip="1843 год"/>
              </a:rPr>
              <a:t>1843 году</a:t>
            </a:r>
            <a:r>
              <a:rPr lang="ru-RU" sz="1000" smtClean="0"/>
              <a:t> он выпускает на эту тему исследование </a:t>
            </a:r>
            <a:r>
              <a:rPr lang="ru-RU" sz="1000" i="1" smtClean="0"/>
              <a:t>The Contagiousness of Puerperal Fever (Инфекционность послеродовой горячки)</a:t>
            </a:r>
            <a:r>
              <a:rPr lang="ru-RU" sz="1000" smtClean="0"/>
              <a:t>, где прослеживается связь между санитарно-гигиеническими условиями в родовых отделениях и количеством заболеваний. Применение разработанных Холмсом мероприятий по постоянной стерилизации инструмента и материалов, а также карантинные мероприятия в отношении персонала привели к резкому снижению послеродовой материнской смертности в </a:t>
            </a:r>
            <a:r>
              <a:rPr lang="ru-RU" sz="1000" smtClean="0">
                <a:hlinkClick r:id="rId17" action="ppaction://hlinkfile" tooltip="Новая Англия"/>
              </a:rPr>
              <a:t>Новой Англии</a:t>
            </a:r>
            <a:r>
              <a:rPr lang="ru-RU" sz="1000" smtClean="0"/>
              <a:t>. Окончательно доказанным инфекционный характер послеродовой горячки стал лишь в конце XIX столетия в результате работ </a:t>
            </a:r>
            <a:r>
              <a:rPr lang="ru-RU" sz="1000" smtClean="0">
                <a:hlinkClick r:id="rId18" action="ppaction://hlinkfile" tooltip="Луи Пастер"/>
              </a:rPr>
              <a:t>Луи Пастера</a:t>
            </a:r>
            <a:r>
              <a:rPr lang="ru-RU" sz="1000" smtClean="0"/>
              <a:t> о </a:t>
            </a:r>
            <a:r>
              <a:rPr lang="ru-RU" sz="1000" smtClean="0">
                <a:hlinkClick r:id="rId19" action="ppaction://hlinkfile" tooltip="Возбудители инфекционных заболеваний (страница отсутствует)"/>
              </a:rPr>
              <a:t>возбудителях инфекционных заболеваний</a:t>
            </a:r>
            <a:r>
              <a:rPr lang="ru-RU" sz="1000" smtClean="0"/>
              <a:t>. В </a:t>
            </a:r>
            <a:r>
              <a:rPr lang="ru-RU" sz="1000" smtClean="0">
                <a:hlinkClick r:id="rId20" action="ppaction://hlinkfile" tooltip="1861 год"/>
              </a:rPr>
              <a:t>1861 году</a:t>
            </a:r>
            <a:r>
              <a:rPr lang="ru-RU" sz="1000" smtClean="0"/>
              <a:t> Холмс также усовершенствовал </a:t>
            </a:r>
            <a:r>
              <a:rPr lang="ru-RU" sz="1000" smtClean="0">
                <a:hlinkClick r:id="rId21" action="ppaction://hlinkfile" tooltip="Стереоизображение"/>
              </a:rPr>
              <a:t>стереоскоп</a:t>
            </a:r>
            <a:r>
              <a:rPr lang="ru-RU" sz="1000" smtClean="0"/>
              <a:t>. Ему также принадлежит введение в научный обиход термина </a:t>
            </a:r>
            <a:r>
              <a:rPr lang="ru-RU" sz="1000" smtClean="0">
                <a:hlinkClick r:id="rId22" action="ppaction://hlinkfile" tooltip="Анестезия"/>
              </a:rPr>
              <a:t>анестезия</a:t>
            </a:r>
            <a:r>
              <a:rPr lang="ru-RU" sz="1000" smtClean="0"/>
              <a:t>.</a:t>
            </a:r>
          </a:p>
          <a:p>
            <a:pPr>
              <a:lnSpc>
                <a:spcPct val="80000"/>
              </a:lnSpc>
              <a:spcBef>
                <a:spcPct val="0"/>
              </a:spcBef>
            </a:pPr>
            <a:endParaRPr lang="ru-RU" sz="1000" b="1" smtClean="0"/>
          </a:p>
          <a:p>
            <a:pPr>
              <a:lnSpc>
                <a:spcPct val="80000"/>
              </a:lnSpc>
              <a:spcBef>
                <a:spcPct val="0"/>
              </a:spcBef>
            </a:pPr>
            <a:r>
              <a:rPr lang="ru-RU" sz="1000" b="1" smtClean="0"/>
              <a:t>Игнац Филипп Земмельвайс</a:t>
            </a:r>
            <a:r>
              <a:rPr lang="ru-RU" sz="1000" smtClean="0"/>
              <a:t> (иногда Семмелвейс, </a:t>
            </a:r>
            <a:r>
              <a:rPr lang="ru-RU" sz="1000" smtClean="0">
                <a:hlinkClick r:id="rId23" action="ppaction://hlinkfile" tooltip="Немецкий язык"/>
              </a:rPr>
              <a:t>нем.</a:t>
            </a:r>
            <a:r>
              <a:rPr lang="ru-RU" sz="1000" smtClean="0"/>
              <a:t> </a:t>
            </a:r>
            <a:r>
              <a:rPr lang="ru-RU" sz="1000" i="1" smtClean="0"/>
              <a:t>Ignaz Philipp Semmelweis</a:t>
            </a:r>
            <a:r>
              <a:rPr lang="ru-RU" sz="1000" smtClean="0"/>
              <a:t>; </a:t>
            </a:r>
            <a:r>
              <a:rPr lang="ru-RU" sz="1000" smtClean="0">
                <a:hlinkClick r:id="rId24" action="ppaction://hlinkfile" tooltip="1 июля"/>
              </a:rPr>
              <a:t>1 июля</a:t>
            </a:r>
            <a:r>
              <a:rPr lang="ru-RU" sz="1000" smtClean="0"/>
              <a:t> </a:t>
            </a:r>
            <a:r>
              <a:rPr lang="ru-RU" sz="1000" smtClean="0">
                <a:hlinkClick r:id="rId25" action="ppaction://hlinkfile" tooltip="1818"/>
              </a:rPr>
              <a:t>1818</a:t>
            </a:r>
            <a:r>
              <a:rPr lang="ru-RU" sz="1000" smtClean="0"/>
              <a:t>, </a:t>
            </a:r>
            <a:r>
              <a:rPr lang="ru-RU" sz="1000" smtClean="0">
                <a:hlinkClick r:id="rId26" action="ppaction://hlinkfile" tooltip="Буда"/>
              </a:rPr>
              <a:t>Буда</a:t>
            </a:r>
            <a:r>
              <a:rPr lang="ru-RU" sz="1000" smtClean="0"/>
              <a:t> — </a:t>
            </a:r>
            <a:r>
              <a:rPr lang="ru-RU" sz="1000" smtClean="0">
                <a:hlinkClick r:id="rId27" action="ppaction://hlinkfile" tooltip="13 августа"/>
              </a:rPr>
              <a:t>13 августа</a:t>
            </a:r>
            <a:r>
              <a:rPr lang="ru-RU" sz="1000" smtClean="0"/>
              <a:t> </a:t>
            </a:r>
            <a:r>
              <a:rPr lang="ru-RU" sz="1000" smtClean="0">
                <a:hlinkClick r:id="rId28" action="ppaction://hlinkfile" tooltip="1865"/>
              </a:rPr>
              <a:t>1865</a:t>
            </a:r>
            <a:r>
              <a:rPr lang="ru-RU" sz="1000" smtClean="0"/>
              <a:t>, под </a:t>
            </a:r>
            <a:r>
              <a:rPr lang="ru-RU" sz="1000" smtClean="0">
                <a:hlinkClick r:id="rId29" action="ppaction://hlinkfile" tooltip="Вена (город)"/>
              </a:rPr>
              <a:t>Веной</a:t>
            </a:r>
            <a:r>
              <a:rPr lang="ru-RU" sz="1000" smtClean="0"/>
              <a:t>) — венгерский медик.</a:t>
            </a:r>
          </a:p>
          <a:p>
            <a:pPr>
              <a:lnSpc>
                <a:spcPct val="80000"/>
              </a:lnSpc>
              <a:spcBef>
                <a:spcPct val="0"/>
              </a:spcBef>
            </a:pPr>
            <a:r>
              <a:rPr lang="ru-RU" sz="1000" smtClean="0"/>
              <a:t>Окончил Венский университет со специализацией по хирургии и </a:t>
            </a:r>
            <a:r>
              <a:rPr lang="ru-RU" sz="1000" smtClean="0">
                <a:hlinkClick r:id="rId30" action="ppaction://hlinkfile" tooltip="Акушерство"/>
              </a:rPr>
              <a:t>акушерству</a:t>
            </a:r>
            <a:r>
              <a:rPr lang="ru-RU" sz="1000" smtClean="0"/>
              <a:t>. В </a:t>
            </a:r>
            <a:r>
              <a:rPr lang="ru-RU" sz="1000" smtClean="0">
                <a:hlinkClick r:id="rId31" action="ppaction://hlinkfile" tooltip="1846"/>
              </a:rPr>
              <a:t>1846</a:t>
            </a:r>
            <a:r>
              <a:rPr lang="ru-RU" sz="1000" smtClean="0"/>
              <a:t>—</a:t>
            </a:r>
            <a:r>
              <a:rPr lang="ru-RU" sz="1000" smtClean="0">
                <a:hlinkClick r:id="rId32" action="ppaction://hlinkfile" tooltip="1850"/>
              </a:rPr>
              <a:t>1850</a:t>
            </a:r>
            <a:r>
              <a:rPr lang="ru-RU" sz="1000" smtClean="0"/>
              <a:t> гг. работал в Вене в родильном доме. В </a:t>
            </a:r>
            <a:r>
              <a:rPr lang="ru-RU" sz="1000" smtClean="0">
                <a:hlinkClick r:id="rId33" action="ppaction://hlinkfile" tooltip="1851"/>
              </a:rPr>
              <a:t>1851</a:t>
            </a:r>
            <a:r>
              <a:rPr lang="ru-RU" sz="1000" smtClean="0"/>
              <a:t> г. переехал в Пешт, где возглавил больницу Святого Роха. С </a:t>
            </a:r>
            <a:r>
              <a:rPr lang="ru-RU" sz="1000" smtClean="0">
                <a:hlinkClick r:id="rId34" action="ppaction://hlinkfile" tooltip="1855"/>
              </a:rPr>
              <a:t>1855</a:t>
            </a:r>
            <a:r>
              <a:rPr lang="ru-RU" sz="1000" smtClean="0"/>
              <a:t> г. также профессор Будапештского университета.</a:t>
            </a:r>
          </a:p>
          <a:p>
            <a:pPr>
              <a:lnSpc>
                <a:spcPct val="80000"/>
              </a:lnSpc>
              <a:spcBef>
                <a:spcPct val="0"/>
              </a:spcBef>
            </a:pPr>
            <a:r>
              <a:rPr lang="ru-RU" sz="1000" smtClean="0"/>
              <a:t>В </a:t>
            </a:r>
            <a:r>
              <a:rPr lang="ru-RU" sz="1000" smtClean="0">
                <a:hlinkClick r:id="rId35" action="ppaction://hlinkfile" tooltip="1847"/>
              </a:rPr>
              <a:t>1847</a:t>
            </a:r>
            <a:r>
              <a:rPr lang="ru-RU" sz="1000" smtClean="0"/>
              <a:t> г., пытаясь понять причины послеродовой горячки (</a:t>
            </a:r>
            <a:r>
              <a:rPr lang="ru-RU" sz="1000" smtClean="0">
                <a:hlinkClick r:id="rId36" action="ppaction://hlinkfile" tooltip="Сепсис"/>
              </a:rPr>
              <a:t>сепсиса</a:t>
            </a:r>
            <a:r>
              <a:rPr lang="ru-RU" sz="1000" smtClean="0"/>
              <a:t>) у многих рожениц — и, в частности, того факта, что смертность при родах в больнице (30—40 и даже 50 %) намного превосходила смертность при домашних родах, — Земмельвейс предположил, что инфекцию приносят из инфекционного и патологоанатомического отделений больницы врачи, и обязал персонал больницы перед манипуляциями с беременными и роженицами обеззараживать руки раствором хлорной извести, благодаря чему смертность среди женщин и новорожденных упала с 18 до 2,5 %.</a:t>
            </a:r>
          </a:p>
          <a:p>
            <a:pPr>
              <a:lnSpc>
                <a:spcPct val="80000"/>
              </a:lnSpc>
              <a:spcBef>
                <a:spcPct val="0"/>
              </a:spcBef>
            </a:pPr>
            <a:r>
              <a:rPr lang="ru-RU" sz="1000" smtClean="0"/>
              <a:t>Однако гипотеза Земмельвайса не нашла скорого признания. Более того, продвижение его открытия встречало всяческие препятствия. Открытие Земмельвайса вызвало резкую волну критики как против его открытия, так и против него самого. Директор клиники, доктор Клейн, запретил И. Ф. Земмельвейсу публиковать статистику уменьшения смертности после внедрения стерилизации рук и изгнал его с работы, несмотря на то что смертность в клинике резко упала. Более того, Клейн заявил, что «посчитает такую публикацию доносом». Земмельвейс писал письма ведущим врачам, выступал на врачебных конференциях, на собственные средства организовывал обучение врачей своему методу, издал отдельный труд «Этиология, сущность и профилактика родильной горячки» (</a:t>
            </a:r>
            <a:r>
              <a:rPr lang="ru-RU" sz="1000" smtClean="0">
                <a:hlinkClick r:id="rId23" action="ppaction://hlinkfile" tooltip="Немецкий язык"/>
              </a:rPr>
              <a:t>нем.</a:t>
            </a:r>
            <a:r>
              <a:rPr lang="ru-RU" sz="1000" smtClean="0"/>
              <a:t> </a:t>
            </a:r>
            <a:r>
              <a:rPr lang="ru-RU" sz="1000" i="1" smtClean="0"/>
              <a:t>Die Aetiologie, der Begriff und die Prophylaxis des Kindbettfiebers</a:t>
            </a:r>
            <a:r>
              <a:rPr lang="ru-RU" sz="1000" smtClean="0"/>
              <a:t>) в </a:t>
            </a:r>
            <a:r>
              <a:rPr lang="ru-RU" sz="1000" smtClean="0">
                <a:hlinkClick r:id="rId37" action="ppaction://hlinkfile" tooltip="1861"/>
              </a:rPr>
              <a:t>1861</a:t>
            </a:r>
            <a:r>
              <a:rPr lang="ru-RU" sz="1000" smtClean="0"/>
              <a:t> г. Однако при жизни его метод так и не заслужил сколь-нибудь широкого признания.</a:t>
            </a:r>
          </a:p>
          <a:p>
            <a:pPr>
              <a:lnSpc>
                <a:spcPct val="80000"/>
              </a:lnSpc>
              <a:spcBef>
                <a:spcPct val="0"/>
              </a:spcBef>
            </a:pPr>
            <a:r>
              <a:rPr lang="ru-RU" sz="1000" smtClean="0"/>
              <a:t>Свое открытие он сделал на 18 лет раньше </a:t>
            </a:r>
            <a:r>
              <a:rPr lang="ru-RU" sz="1000" smtClean="0">
                <a:hlinkClick r:id="rId38" action="ppaction://hlinkfile" tooltip="Листер, Джозеф"/>
              </a:rPr>
              <a:t>Листера</a:t>
            </a:r>
            <a:r>
              <a:rPr lang="ru-RU" sz="1000" smtClean="0"/>
              <a:t>. Пионерская роль Земмельвайса в изобретении и внедрении антисептики была признана только после его смерти. Именем Земмельвайса назван Будапештский университет медицины и спорта. В 1906 году в Будапеште на пожертвования врачей всего мира Земмельвайсу был поставлен памятник, на котором написано «Спасителю матерей».</a:t>
            </a:r>
          </a:p>
          <a:p>
            <a:pPr>
              <a:lnSpc>
                <a:spcPct val="80000"/>
              </a:lnSpc>
              <a:spcBef>
                <a:spcPct val="0"/>
              </a:spcBef>
            </a:pPr>
            <a:endParaRPr lang="ru-RU" sz="1000" smtClean="0"/>
          </a:p>
        </p:txBody>
      </p:sp>
      <p:sp>
        <p:nvSpPr>
          <p:cNvPr id="52228" name="Slide Number Placeholder 3"/>
          <p:cNvSpPr txBox="1">
            <a:spLocks noGrp="1"/>
          </p:cNvSpPr>
          <p:nvPr/>
        </p:nvSpPr>
        <p:spPr bwMode="auto">
          <a:xfrm>
            <a:off x="3849688" y="9429750"/>
            <a:ext cx="2946400" cy="496888"/>
          </a:xfrm>
          <a:prstGeom prst="rect">
            <a:avLst/>
          </a:prstGeom>
          <a:noFill/>
          <a:ln w="9525">
            <a:noFill/>
            <a:miter lim="800000"/>
            <a:headEnd/>
            <a:tailEnd/>
          </a:ln>
        </p:spPr>
        <p:txBody>
          <a:bodyPr anchor="b"/>
          <a:lstStyle/>
          <a:p>
            <a:pPr algn="r" eaLnBrk="1" hangingPunct="1"/>
            <a:fld id="{080353E4-A48C-4898-B163-9E77191AB7DA}" type="slidenum">
              <a:rPr lang="en-US" sz="1200">
                <a:latin typeface="Calibri" pitchFamily="34" charset="0"/>
              </a:rPr>
              <a:pPr algn="r" eaLnBrk="1" hangingPunct="1"/>
              <a:t>11</a:t>
            </a:fld>
            <a:endParaRPr lang="en-US"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51275" y="9431338"/>
            <a:ext cx="2946400" cy="496887"/>
          </a:xfrm>
          <a:prstGeom prst="rect">
            <a:avLst/>
          </a:prstGeom>
          <a:noFill/>
          <a:ln w="9525">
            <a:noFill/>
            <a:miter lim="800000"/>
            <a:headEnd/>
            <a:tailEnd/>
          </a:ln>
        </p:spPr>
        <p:txBody>
          <a:bodyPr lIns="92704" tIns="46351" rIns="92704" bIns="46351" anchor="b"/>
          <a:lstStyle/>
          <a:p>
            <a:pPr algn="r" defTabSz="927100"/>
            <a:fld id="{53DFBEC9-910B-4EE6-8C35-907BE8AF2E14}" type="slidenum">
              <a:rPr lang="de-DE" sz="1200"/>
              <a:pPr algn="r" defTabSz="927100"/>
              <a:t>12</a:t>
            </a:fld>
            <a:endParaRPr lang="de-DE" sz="120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spcBef>
                <a:spcPct val="0"/>
              </a:spcBef>
            </a:pPr>
            <a:r>
              <a:rPr lang="ru-RU" smtClean="0"/>
              <a:t>Как бы не было тяжело, медицинская общественность всего мира озабочена проблемой ИСМП. Важно, что значительную часть этих инфекций можно предотвратить, всего лишь соблюдая все правила гигиены рук в лечебном учреждении. </a:t>
            </a:r>
            <a:endParaRPr lang="en-GB" smtClean="0"/>
          </a:p>
          <a:p>
            <a:pPr eaLnBrk="1" hangingPunct="1">
              <a:spcBef>
                <a:spcPct val="0"/>
              </a:spcBef>
            </a:pPr>
            <a:r>
              <a:rPr lang="ru-RU" smtClean="0"/>
              <a:t>Если экстраполировать эту цифру на благополучные европейские страны, то это около 40 тысяч спасенных жизней ежегодно. </a:t>
            </a:r>
            <a:endParaRPr lang="en-GB" smtClean="0"/>
          </a:p>
          <a:p>
            <a:pPr eaLnBrk="1" hangingPunct="1">
              <a:spcBef>
                <a:spcPct val="0"/>
              </a:spcBef>
            </a:pPr>
            <a:endParaRPr lang="en-GB" smtClean="0"/>
          </a:p>
          <a:p>
            <a:pPr eaLnBrk="1" hangingPunct="1">
              <a:spcBef>
                <a:spcPct val="0"/>
              </a:spcBef>
            </a:pPr>
            <a:r>
              <a:rPr lang="ru-RU" smtClean="0"/>
              <a:t>В среднем, приверженность гигиене рук, или комплайенс, как ее еще называют, достаточно низкая, средний уровень едва ли выше 40%.</a:t>
            </a:r>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2" name="Picture 30" descr="LaCie-Disk:2010:BODE_2010: BODE Science Center:BSC Folder:TItel_BSC.png"/>
          <p:cNvPicPr>
            <a:picLocks noChangeAspect="1" noChangeArrowheads="1"/>
          </p:cNvPicPr>
          <p:nvPr userDrawn="1"/>
        </p:nvPicPr>
        <p:blipFill>
          <a:blip r:embed="rId2" cstate="email">
            <a:lum bright="40000" contrast="-50000"/>
          </a:blip>
          <a:srcRect/>
          <a:stretch>
            <a:fillRect/>
          </a:stretch>
        </p:blipFill>
        <p:spPr bwMode="auto">
          <a:xfrm>
            <a:off x="0" y="1458913"/>
            <a:ext cx="9144000" cy="5399087"/>
          </a:xfrm>
          <a:prstGeom prst="rect">
            <a:avLst/>
          </a:prstGeom>
          <a:noFill/>
          <a:ln w="9525">
            <a:noFill/>
            <a:miter lim="800000"/>
            <a:headEnd/>
            <a:tailEnd/>
          </a:ln>
        </p:spPr>
      </p:pic>
      <p:grpSp>
        <p:nvGrpSpPr>
          <p:cNvPr id="3" name="Group 4"/>
          <p:cNvGrpSpPr>
            <a:grpSpLocks/>
          </p:cNvGrpSpPr>
          <p:nvPr userDrawn="1"/>
        </p:nvGrpSpPr>
        <p:grpSpPr bwMode="auto">
          <a:xfrm>
            <a:off x="228600" y="228600"/>
            <a:ext cx="1123950" cy="600075"/>
            <a:chOff x="5183" y="4115"/>
            <a:chExt cx="335" cy="172"/>
          </a:xfrm>
        </p:grpSpPr>
        <p:sp>
          <p:nvSpPr>
            <p:cNvPr id="4" name="Freeform 5"/>
            <p:cNvSpPr>
              <a:spLocks noChangeAspect="1"/>
            </p:cNvSpPr>
            <p:nvPr/>
          </p:nvSpPr>
          <p:spPr bwMode="auto">
            <a:xfrm>
              <a:off x="5183" y="4115"/>
              <a:ext cx="335" cy="168"/>
            </a:xfrm>
            <a:custGeom>
              <a:avLst/>
              <a:gdLst/>
              <a:ahLst/>
              <a:cxnLst>
                <a:cxn ang="0">
                  <a:pos x="3" y="652"/>
                </a:cxn>
                <a:cxn ang="0">
                  <a:pos x="15" y="597"/>
                </a:cxn>
                <a:cxn ang="0">
                  <a:pos x="43" y="526"/>
                </a:cxn>
                <a:cxn ang="0">
                  <a:pos x="86" y="458"/>
                </a:cxn>
                <a:cxn ang="0">
                  <a:pos x="141" y="393"/>
                </a:cxn>
                <a:cxn ang="0">
                  <a:pos x="207" y="332"/>
                </a:cxn>
                <a:cxn ang="0">
                  <a:pos x="263" y="290"/>
                </a:cxn>
                <a:cxn ang="0">
                  <a:pos x="326" y="249"/>
                </a:cxn>
                <a:cxn ang="0">
                  <a:pos x="419" y="199"/>
                </a:cxn>
                <a:cxn ang="0">
                  <a:pos x="520" y="154"/>
                </a:cxn>
                <a:cxn ang="0">
                  <a:pos x="687" y="98"/>
                </a:cxn>
                <a:cxn ang="0">
                  <a:pos x="806" y="67"/>
                </a:cxn>
                <a:cxn ang="0">
                  <a:pos x="997" y="30"/>
                </a:cxn>
                <a:cxn ang="0">
                  <a:pos x="1199" y="7"/>
                </a:cxn>
                <a:cxn ang="0">
                  <a:pos x="1303" y="2"/>
                </a:cxn>
                <a:cxn ang="0">
                  <a:pos x="1479" y="0"/>
                </a:cxn>
                <a:cxn ang="0">
                  <a:pos x="1583" y="5"/>
                </a:cxn>
                <a:cxn ang="0">
                  <a:pos x="1684" y="14"/>
                </a:cxn>
                <a:cxn ang="0">
                  <a:pos x="1846" y="37"/>
                </a:cxn>
                <a:cxn ang="0">
                  <a:pos x="2000" y="68"/>
                </a:cxn>
                <a:cxn ang="0">
                  <a:pos x="2171" y="120"/>
                </a:cxn>
                <a:cxn ang="0">
                  <a:pos x="2275" y="159"/>
                </a:cxn>
                <a:cxn ang="0">
                  <a:pos x="2347" y="194"/>
                </a:cxn>
                <a:cxn ang="0">
                  <a:pos x="2414" y="231"/>
                </a:cxn>
                <a:cxn ang="0">
                  <a:pos x="2515" y="297"/>
                </a:cxn>
                <a:cxn ang="0">
                  <a:pos x="2583" y="353"/>
                </a:cxn>
                <a:cxn ang="0">
                  <a:pos x="2628" y="400"/>
                </a:cxn>
                <a:cxn ang="0">
                  <a:pos x="2666" y="448"/>
                </a:cxn>
                <a:cxn ang="0">
                  <a:pos x="2698" y="496"/>
                </a:cxn>
                <a:cxn ang="0">
                  <a:pos x="2721" y="547"/>
                </a:cxn>
                <a:cxn ang="0">
                  <a:pos x="2737" y="600"/>
                </a:cxn>
                <a:cxn ang="0">
                  <a:pos x="2746" y="655"/>
                </a:cxn>
                <a:cxn ang="0">
                  <a:pos x="2746" y="710"/>
                </a:cxn>
                <a:cxn ang="0">
                  <a:pos x="2737" y="761"/>
                </a:cxn>
                <a:cxn ang="0">
                  <a:pos x="2708" y="841"/>
                </a:cxn>
                <a:cxn ang="0">
                  <a:pos x="2684" y="879"/>
                </a:cxn>
                <a:cxn ang="0">
                  <a:pos x="2658" y="918"/>
                </a:cxn>
                <a:cxn ang="0">
                  <a:pos x="2605" y="981"/>
                </a:cxn>
                <a:cxn ang="0">
                  <a:pos x="2540" y="1039"/>
                </a:cxn>
                <a:cxn ang="0">
                  <a:pos x="2484" y="1084"/>
                </a:cxn>
                <a:cxn ang="0">
                  <a:pos x="2340" y="991"/>
                </a:cxn>
                <a:cxn ang="0">
                  <a:pos x="2057" y="1036"/>
                </a:cxn>
                <a:cxn ang="0">
                  <a:pos x="1921" y="1310"/>
                </a:cxn>
                <a:cxn ang="0">
                  <a:pos x="1779" y="1341"/>
                </a:cxn>
                <a:cxn ang="0">
                  <a:pos x="1631" y="1363"/>
                </a:cxn>
                <a:cxn ang="0">
                  <a:pos x="1514" y="1374"/>
                </a:cxn>
                <a:cxn ang="0">
                  <a:pos x="1393" y="1378"/>
                </a:cxn>
                <a:cxn ang="0">
                  <a:pos x="1219" y="1373"/>
                </a:cxn>
                <a:cxn ang="0">
                  <a:pos x="1116" y="1364"/>
                </a:cxn>
                <a:cxn ang="0">
                  <a:pos x="919" y="1336"/>
                </a:cxn>
                <a:cxn ang="0">
                  <a:pos x="826" y="1316"/>
                </a:cxn>
                <a:cxn ang="0">
                  <a:pos x="677" y="1278"/>
                </a:cxn>
                <a:cxn ang="0">
                  <a:pos x="513" y="1222"/>
                </a:cxn>
                <a:cxn ang="0">
                  <a:pos x="389" y="1167"/>
                </a:cxn>
                <a:cxn ang="0">
                  <a:pos x="282" y="1104"/>
                </a:cxn>
                <a:cxn ang="0">
                  <a:pos x="205" y="1051"/>
                </a:cxn>
                <a:cxn ang="0">
                  <a:pos x="126" y="980"/>
                </a:cxn>
                <a:cxn ang="0">
                  <a:pos x="86" y="935"/>
                </a:cxn>
                <a:cxn ang="0">
                  <a:pos x="55" y="889"/>
                </a:cxn>
                <a:cxn ang="0">
                  <a:pos x="30" y="841"/>
                </a:cxn>
                <a:cxn ang="0">
                  <a:pos x="8" y="776"/>
                </a:cxn>
                <a:cxn ang="0">
                  <a:pos x="0" y="726"/>
                </a:cxn>
              </a:cxnLst>
              <a:rect l="0" t="0" r="r" b="b"/>
              <a:pathLst>
                <a:path w="2746" h="1378">
                  <a:moveTo>
                    <a:pt x="0" y="710"/>
                  </a:moveTo>
                  <a:lnTo>
                    <a:pt x="2" y="672"/>
                  </a:lnTo>
                  <a:lnTo>
                    <a:pt x="3" y="652"/>
                  </a:lnTo>
                  <a:lnTo>
                    <a:pt x="7" y="633"/>
                  </a:lnTo>
                  <a:lnTo>
                    <a:pt x="10" y="615"/>
                  </a:lnTo>
                  <a:lnTo>
                    <a:pt x="15" y="597"/>
                  </a:lnTo>
                  <a:lnTo>
                    <a:pt x="28" y="560"/>
                  </a:lnTo>
                  <a:lnTo>
                    <a:pt x="35" y="542"/>
                  </a:lnTo>
                  <a:lnTo>
                    <a:pt x="43" y="526"/>
                  </a:lnTo>
                  <a:lnTo>
                    <a:pt x="53" y="507"/>
                  </a:lnTo>
                  <a:lnTo>
                    <a:pt x="63" y="491"/>
                  </a:lnTo>
                  <a:lnTo>
                    <a:pt x="86" y="458"/>
                  </a:lnTo>
                  <a:lnTo>
                    <a:pt x="98" y="441"/>
                  </a:lnTo>
                  <a:lnTo>
                    <a:pt x="111" y="425"/>
                  </a:lnTo>
                  <a:lnTo>
                    <a:pt x="141" y="393"/>
                  </a:lnTo>
                  <a:lnTo>
                    <a:pt x="156" y="378"/>
                  </a:lnTo>
                  <a:lnTo>
                    <a:pt x="172" y="362"/>
                  </a:lnTo>
                  <a:lnTo>
                    <a:pt x="207" y="332"/>
                  </a:lnTo>
                  <a:lnTo>
                    <a:pt x="225" y="319"/>
                  </a:lnTo>
                  <a:lnTo>
                    <a:pt x="243" y="304"/>
                  </a:lnTo>
                  <a:lnTo>
                    <a:pt x="263" y="290"/>
                  </a:lnTo>
                  <a:lnTo>
                    <a:pt x="283" y="275"/>
                  </a:lnTo>
                  <a:lnTo>
                    <a:pt x="305" y="262"/>
                  </a:lnTo>
                  <a:lnTo>
                    <a:pt x="326" y="249"/>
                  </a:lnTo>
                  <a:lnTo>
                    <a:pt x="348" y="237"/>
                  </a:lnTo>
                  <a:lnTo>
                    <a:pt x="371" y="224"/>
                  </a:lnTo>
                  <a:lnTo>
                    <a:pt x="419" y="199"/>
                  </a:lnTo>
                  <a:lnTo>
                    <a:pt x="469" y="178"/>
                  </a:lnTo>
                  <a:lnTo>
                    <a:pt x="493" y="166"/>
                  </a:lnTo>
                  <a:lnTo>
                    <a:pt x="520" y="154"/>
                  </a:lnTo>
                  <a:lnTo>
                    <a:pt x="573" y="135"/>
                  </a:lnTo>
                  <a:lnTo>
                    <a:pt x="629" y="116"/>
                  </a:lnTo>
                  <a:lnTo>
                    <a:pt x="687" y="98"/>
                  </a:lnTo>
                  <a:lnTo>
                    <a:pt x="745" y="82"/>
                  </a:lnTo>
                  <a:lnTo>
                    <a:pt x="775" y="73"/>
                  </a:lnTo>
                  <a:lnTo>
                    <a:pt x="806" y="67"/>
                  </a:lnTo>
                  <a:lnTo>
                    <a:pt x="869" y="53"/>
                  </a:lnTo>
                  <a:lnTo>
                    <a:pt x="932" y="40"/>
                  </a:lnTo>
                  <a:lnTo>
                    <a:pt x="997" y="30"/>
                  </a:lnTo>
                  <a:lnTo>
                    <a:pt x="1063" y="20"/>
                  </a:lnTo>
                  <a:lnTo>
                    <a:pt x="1131" y="14"/>
                  </a:lnTo>
                  <a:lnTo>
                    <a:pt x="1199" y="7"/>
                  </a:lnTo>
                  <a:lnTo>
                    <a:pt x="1234" y="5"/>
                  </a:lnTo>
                  <a:lnTo>
                    <a:pt x="1268" y="4"/>
                  </a:lnTo>
                  <a:lnTo>
                    <a:pt x="1303" y="2"/>
                  </a:lnTo>
                  <a:lnTo>
                    <a:pt x="1338" y="0"/>
                  </a:lnTo>
                  <a:lnTo>
                    <a:pt x="1408" y="0"/>
                  </a:lnTo>
                  <a:lnTo>
                    <a:pt x="1479" y="0"/>
                  </a:lnTo>
                  <a:lnTo>
                    <a:pt x="1514" y="2"/>
                  </a:lnTo>
                  <a:lnTo>
                    <a:pt x="1548" y="4"/>
                  </a:lnTo>
                  <a:lnTo>
                    <a:pt x="1583" y="5"/>
                  </a:lnTo>
                  <a:lnTo>
                    <a:pt x="1616" y="7"/>
                  </a:lnTo>
                  <a:lnTo>
                    <a:pt x="1651" y="10"/>
                  </a:lnTo>
                  <a:lnTo>
                    <a:pt x="1684" y="14"/>
                  </a:lnTo>
                  <a:lnTo>
                    <a:pt x="1750" y="22"/>
                  </a:lnTo>
                  <a:lnTo>
                    <a:pt x="1815" y="32"/>
                  </a:lnTo>
                  <a:lnTo>
                    <a:pt x="1846" y="37"/>
                  </a:lnTo>
                  <a:lnTo>
                    <a:pt x="1878" y="42"/>
                  </a:lnTo>
                  <a:lnTo>
                    <a:pt x="1939" y="55"/>
                  </a:lnTo>
                  <a:lnTo>
                    <a:pt x="2000" y="68"/>
                  </a:lnTo>
                  <a:lnTo>
                    <a:pt x="2058" y="85"/>
                  </a:lnTo>
                  <a:lnTo>
                    <a:pt x="2116" y="101"/>
                  </a:lnTo>
                  <a:lnTo>
                    <a:pt x="2171" y="120"/>
                  </a:lnTo>
                  <a:lnTo>
                    <a:pt x="2224" y="140"/>
                  </a:lnTo>
                  <a:lnTo>
                    <a:pt x="2249" y="149"/>
                  </a:lnTo>
                  <a:lnTo>
                    <a:pt x="2275" y="159"/>
                  </a:lnTo>
                  <a:lnTo>
                    <a:pt x="2300" y="171"/>
                  </a:lnTo>
                  <a:lnTo>
                    <a:pt x="2323" y="183"/>
                  </a:lnTo>
                  <a:lnTo>
                    <a:pt x="2347" y="194"/>
                  </a:lnTo>
                  <a:lnTo>
                    <a:pt x="2370" y="206"/>
                  </a:lnTo>
                  <a:lnTo>
                    <a:pt x="2393" y="217"/>
                  </a:lnTo>
                  <a:lnTo>
                    <a:pt x="2414" y="231"/>
                  </a:lnTo>
                  <a:lnTo>
                    <a:pt x="2458" y="256"/>
                  </a:lnTo>
                  <a:lnTo>
                    <a:pt x="2497" y="282"/>
                  </a:lnTo>
                  <a:lnTo>
                    <a:pt x="2515" y="297"/>
                  </a:lnTo>
                  <a:lnTo>
                    <a:pt x="2534" y="310"/>
                  </a:lnTo>
                  <a:lnTo>
                    <a:pt x="2568" y="340"/>
                  </a:lnTo>
                  <a:lnTo>
                    <a:pt x="2583" y="353"/>
                  </a:lnTo>
                  <a:lnTo>
                    <a:pt x="2600" y="368"/>
                  </a:lnTo>
                  <a:lnTo>
                    <a:pt x="2615" y="385"/>
                  </a:lnTo>
                  <a:lnTo>
                    <a:pt x="2628" y="400"/>
                  </a:lnTo>
                  <a:lnTo>
                    <a:pt x="2641" y="415"/>
                  </a:lnTo>
                  <a:lnTo>
                    <a:pt x="2655" y="431"/>
                  </a:lnTo>
                  <a:lnTo>
                    <a:pt x="2666" y="448"/>
                  </a:lnTo>
                  <a:lnTo>
                    <a:pt x="2678" y="463"/>
                  </a:lnTo>
                  <a:lnTo>
                    <a:pt x="2688" y="479"/>
                  </a:lnTo>
                  <a:lnTo>
                    <a:pt x="2698" y="496"/>
                  </a:lnTo>
                  <a:lnTo>
                    <a:pt x="2706" y="514"/>
                  </a:lnTo>
                  <a:lnTo>
                    <a:pt x="2714" y="531"/>
                  </a:lnTo>
                  <a:lnTo>
                    <a:pt x="2721" y="547"/>
                  </a:lnTo>
                  <a:lnTo>
                    <a:pt x="2727" y="565"/>
                  </a:lnTo>
                  <a:lnTo>
                    <a:pt x="2732" y="582"/>
                  </a:lnTo>
                  <a:lnTo>
                    <a:pt x="2737" y="600"/>
                  </a:lnTo>
                  <a:lnTo>
                    <a:pt x="2741" y="618"/>
                  </a:lnTo>
                  <a:lnTo>
                    <a:pt x="2742" y="637"/>
                  </a:lnTo>
                  <a:lnTo>
                    <a:pt x="2746" y="655"/>
                  </a:lnTo>
                  <a:lnTo>
                    <a:pt x="2746" y="673"/>
                  </a:lnTo>
                  <a:lnTo>
                    <a:pt x="2746" y="691"/>
                  </a:lnTo>
                  <a:lnTo>
                    <a:pt x="2746" y="710"/>
                  </a:lnTo>
                  <a:lnTo>
                    <a:pt x="2742" y="735"/>
                  </a:lnTo>
                  <a:lnTo>
                    <a:pt x="2741" y="748"/>
                  </a:lnTo>
                  <a:lnTo>
                    <a:pt x="2737" y="761"/>
                  </a:lnTo>
                  <a:lnTo>
                    <a:pt x="2729" y="788"/>
                  </a:lnTo>
                  <a:lnTo>
                    <a:pt x="2719" y="814"/>
                  </a:lnTo>
                  <a:lnTo>
                    <a:pt x="2708" y="841"/>
                  </a:lnTo>
                  <a:lnTo>
                    <a:pt x="2701" y="854"/>
                  </a:lnTo>
                  <a:lnTo>
                    <a:pt x="2693" y="865"/>
                  </a:lnTo>
                  <a:lnTo>
                    <a:pt x="2684" y="879"/>
                  </a:lnTo>
                  <a:lnTo>
                    <a:pt x="2676" y="892"/>
                  </a:lnTo>
                  <a:lnTo>
                    <a:pt x="2668" y="905"/>
                  </a:lnTo>
                  <a:lnTo>
                    <a:pt x="2658" y="918"/>
                  </a:lnTo>
                  <a:lnTo>
                    <a:pt x="2638" y="943"/>
                  </a:lnTo>
                  <a:lnTo>
                    <a:pt x="2616" y="968"/>
                  </a:lnTo>
                  <a:lnTo>
                    <a:pt x="2605" y="981"/>
                  </a:lnTo>
                  <a:lnTo>
                    <a:pt x="2592" y="993"/>
                  </a:lnTo>
                  <a:lnTo>
                    <a:pt x="2567" y="1018"/>
                  </a:lnTo>
                  <a:lnTo>
                    <a:pt x="2540" y="1039"/>
                  </a:lnTo>
                  <a:lnTo>
                    <a:pt x="2512" y="1063"/>
                  </a:lnTo>
                  <a:lnTo>
                    <a:pt x="2499" y="1073"/>
                  </a:lnTo>
                  <a:lnTo>
                    <a:pt x="2484" y="1084"/>
                  </a:lnTo>
                  <a:lnTo>
                    <a:pt x="2454" y="1104"/>
                  </a:lnTo>
                  <a:lnTo>
                    <a:pt x="2386" y="1038"/>
                  </a:lnTo>
                  <a:lnTo>
                    <a:pt x="2340" y="991"/>
                  </a:lnTo>
                  <a:lnTo>
                    <a:pt x="2320" y="970"/>
                  </a:lnTo>
                  <a:lnTo>
                    <a:pt x="2126" y="970"/>
                  </a:lnTo>
                  <a:lnTo>
                    <a:pt x="2057" y="1036"/>
                  </a:lnTo>
                  <a:lnTo>
                    <a:pt x="1989" y="1106"/>
                  </a:lnTo>
                  <a:lnTo>
                    <a:pt x="1989" y="1293"/>
                  </a:lnTo>
                  <a:lnTo>
                    <a:pt x="1921" y="1310"/>
                  </a:lnTo>
                  <a:lnTo>
                    <a:pt x="1886" y="1318"/>
                  </a:lnTo>
                  <a:lnTo>
                    <a:pt x="1851" y="1326"/>
                  </a:lnTo>
                  <a:lnTo>
                    <a:pt x="1779" y="1341"/>
                  </a:lnTo>
                  <a:lnTo>
                    <a:pt x="1742" y="1348"/>
                  </a:lnTo>
                  <a:lnTo>
                    <a:pt x="1706" y="1353"/>
                  </a:lnTo>
                  <a:lnTo>
                    <a:pt x="1631" y="1363"/>
                  </a:lnTo>
                  <a:lnTo>
                    <a:pt x="1591" y="1368"/>
                  </a:lnTo>
                  <a:lnTo>
                    <a:pt x="1553" y="1371"/>
                  </a:lnTo>
                  <a:lnTo>
                    <a:pt x="1514" y="1374"/>
                  </a:lnTo>
                  <a:lnTo>
                    <a:pt x="1474" y="1376"/>
                  </a:lnTo>
                  <a:lnTo>
                    <a:pt x="1434" y="1378"/>
                  </a:lnTo>
                  <a:lnTo>
                    <a:pt x="1393" y="1378"/>
                  </a:lnTo>
                  <a:lnTo>
                    <a:pt x="1323" y="1376"/>
                  </a:lnTo>
                  <a:lnTo>
                    <a:pt x="1252" y="1374"/>
                  </a:lnTo>
                  <a:lnTo>
                    <a:pt x="1219" y="1373"/>
                  </a:lnTo>
                  <a:lnTo>
                    <a:pt x="1184" y="1369"/>
                  </a:lnTo>
                  <a:lnTo>
                    <a:pt x="1149" y="1366"/>
                  </a:lnTo>
                  <a:lnTo>
                    <a:pt x="1116" y="1364"/>
                  </a:lnTo>
                  <a:lnTo>
                    <a:pt x="1050" y="1356"/>
                  </a:lnTo>
                  <a:lnTo>
                    <a:pt x="984" y="1346"/>
                  </a:lnTo>
                  <a:lnTo>
                    <a:pt x="919" y="1336"/>
                  </a:lnTo>
                  <a:lnTo>
                    <a:pt x="888" y="1329"/>
                  </a:lnTo>
                  <a:lnTo>
                    <a:pt x="856" y="1323"/>
                  </a:lnTo>
                  <a:lnTo>
                    <a:pt x="826" y="1316"/>
                  </a:lnTo>
                  <a:lnTo>
                    <a:pt x="795" y="1310"/>
                  </a:lnTo>
                  <a:lnTo>
                    <a:pt x="735" y="1295"/>
                  </a:lnTo>
                  <a:lnTo>
                    <a:pt x="677" y="1278"/>
                  </a:lnTo>
                  <a:lnTo>
                    <a:pt x="619" y="1260"/>
                  </a:lnTo>
                  <a:lnTo>
                    <a:pt x="565" y="1242"/>
                  </a:lnTo>
                  <a:lnTo>
                    <a:pt x="513" y="1222"/>
                  </a:lnTo>
                  <a:lnTo>
                    <a:pt x="462" y="1200"/>
                  </a:lnTo>
                  <a:lnTo>
                    <a:pt x="414" y="1179"/>
                  </a:lnTo>
                  <a:lnTo>
                    <a:pt x="389" y="1167"/>
                  </a:lnTo>
                  <a:lnTo>
                    <a:pt x="366" y="1154"/>
                  </a:lnTo>
                  <a:lnTo>
                    <a:pt x="323" y="1131"/>
                  </a:lnTo>
                  <a:lnTo>
                    <a:pt x="282" y="1104"/>
                  </a:lnTo>
                  <a:lnTo>
                    <a:pt x="242" y="1078"/>
                  </a:lnTo>
                  <a:lnTo>
                    <a:pt x="224" y="1064"/>
                  </a:lnTo>
                  <a:lnTo>
                    <a:pt x="205" y="1051"/>
                  </a:lnTo>
                  <a:lnTo>
                    <a:pt x="171" y="1023"/>
                  </a:lnTo>
                  <a:lnTo>
                    <a:pt x="139" y="995"/>
                  </a:lnTo>
                  <a:lnTo>
                    <a:pt x="126" y="980"/>
                  </a:lnTo>
                  <a:lnTo>
                    <a:pt x="111" y="965"/>
                  </a:lnTo>
                  <a:lnTo>
                    <a:pt x="99" y="950"/>
                  </a:lnTo>
                  <a:lnTo>
                    <a:pt x="86" y="935"/>
                  </a:lnTo>
                  <a:lnTo>
                    <a:pt x="75" y="920"/>
                  </a:lnTo>
                  <a:lnTo>
                    <a:pt x="65" y="904"/>
                  </a:lnTo>
                  <a:lnTo>
                    <a:pt x="55" y="889"/>
                  </a:lnTo>
                  <a:lnTo>
                    <a:pt x="45" y="874"/>
                  </a:lnTo>
                  <a:lnTo>
                    <a:pt x="36" y="857"/>
                  </a:lnTo>
                  <a:lnTo>
                    <a:pt x="30" y="841"/>
                  </a:lnTo>
                  <a:lnTo>
                    <a:pt x="17" y="809"/>
                  </a:lnTo>
                  <a:lnTo>
                    <a:pt x="12" y="793"/>
                  </a:lnTo>
                  <a:lnTo>
                    <a:pt x="8" y="776"/>
                  </a:lnTo>
                  <a:lnTo>
                    <a:pt x="5" y="759"/>
                  </a:lnTo>
                  <a:lnTo>
                    <a:pt x="2" y="743"/>
                  </a:lnTo>
                  <a:lnTo>
                    <a:pt x="0" y="726"/>
                  </a:lnTo>
                  <a:lnTo>
                    <a:pt x="0" y="710"/>
                  </a:lnTo>
                  <a:close/>
                </a:path>
              </a:pathLst>
            </a:custGeom>
            <a:solidFill>
              <a:srgbClr val="000099"/>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5" name="Freeform 6"/>
            <p:cNvSpPr>
              <a:spLocks noChangeAspect="1"/>
            </p:cNvSpPr>
            <p:nvPr/>
          </p:nvSpPr>
          <p:spPr bwMode="auto">
            <a:xfrm>
              <a:off x="5221" y="4179"/>
              <a:ext cx="28" cy="34"/>
            </a:xfrm>
            <a:custGeom>
              <a:avLst/>
              <a:gdLst/>
              <a:ahLst/>
              <a:cxnLst>
                <a:cxn ang="0">
                  <a:pos x="0" y="0"/>
                </a:cxn>
                <a:cxn ang="0">
                  <a:pos x="48" y="0"/>
                </a:cxn>
                <a:cxn ang="0">
                  <a:pos x="48" y="114"/>
                </a:cxn>
                <a:cxn ang="0">
                  <a:pos x="182" y="114"/>
                </a:cxn>
                <a:cxn ang="0">
                  <a:pos x="182" y="0"/>
                </a:cxn>
                <a:cxn ang="0">
                  <a:pos x="232" y="0"/>
                </a:cxn>
                <a:cxn ang="0">
                  <a:pos x="232" y="285"/>
                </a:cxn>
                <a:cxn ang="0">
                  <a:pos x="182" y="285"/>
                </a:cxn>
                <a:cxn ang="0">
                  <a:pos x="182" y="164"/>
                </a:cxn>
                <a:cxn ang="0">
                  <a:pos x="48" y="164"/>
                </a:cxn>
                <a:cxn ang="0">
                  <a:pos x="48" y="285"/>
                </a:cxn>
                <a:cxn ang="0">
                  <a:pos x="0" y="285"/>
                </a:cxn>
                <a:cxn ang="0">
                  <a:pos x="0" y="0"/>
                </a:cxn>
              </a:cxnLst>
              <a:rect l="0" t="0" r="r" b="b"/>
              <a:pathLst>
                <a:path w="232" h="285">
                  <a:moveTo>
                    <a:pt x="0" y="0"/>
                  </a:moveTo>
                  <a:lnTo>
                    <a:pt x="48" y="0"/>
                  </a:lnTo>
                  <a:lnTo>
                    <a:pt x="48" y="114"/>
                  </a:lnTo>
                  <a:lnTo>
                    <a:pt x="182" y="114"/>
                  </a:lnTo>
                  <a:lnTo>
                    <a:pt x="182" y="0"/>
                  </a:lnTo>
                  <a:lnTo>
                    <a:pt x="232" y="0"/>
                  </a:lnTo>
                  <a:lnTo>
                    <a:pt x="232" y="285"/>
                  </a:lnTo>
                  <a:lnTo>
                    <a:pt x="182" y="285"/>
                  </a:lnTo>
                  <a:lnTo>
                    <a:pt x="182" y="164"/>
                  </a:lnTo>
                  <a:lnTo>
                    <a:pt x="48" y="164"/>
                  </a:lnTo>
                  <a:lnTo>
                    <a:pt x="48" y="285"/>
                  </a:lnTo>
                  <a:lnTo>
                    <a:pt x="0" y="285"/>
                  </a:lnTo>
                  <a:lnTo>
                    <a:pt x="0" y="0"/>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6" name="Freeform 7"/>
            <p:cNvSpPr>
              <a:spLocks noChangeAspect="1"/>
            </p:cNvSpPr>
            <p:nvPr/>
          </p:nvSpPr>
          <p:spPr bwMode="auto">
            <a:xfrm>
              <a:off x="5251" y="4178"/>
              <a:ext cx="33" cy="35"/>
            </a:xfrm>
            <a:custGeom>
              <a:avLst/>
              <a:gdLst/>
              <a:ahLst/>
              <a:cxnLst>
                <a:cxn ang="0">
                  <a:pos x="110" y="0"/>
                </a:cxn>
                <a:cxn ang="0">
                  <a:pos x="154" y="0"/>
                </a:cxn>
                <a:cxn ang="0">
                  <a:pos x="269" y="287"/>
                </a:cxn>
                <a:cxn ang="0">
                  <a:pos x="217" y="287"/>
                </a:cxn>
                <a:cxn ang="0">
                  <a:pos x="194" y="226"/>
                </a:cxn>
                <a:cxn ang="0">
                  <a:pos x="77" y="226"/>
                </a:cxn>
                <a:cxn ang="0">
                  <a:pos x="52" y="287"/>
                </a:cxn>
                <a:cxn ang="0">
                  <a:pos x="0" y="287"/>
                </a:cxn>
                <a:cxn ang="0">
                  <a:pos x="110" y="0"/>
                </a:cxn>
              </a:cxnLst>
              <a:rect l="0" t="0" r="r" b="b"/>
              <a:pathLst>
                <a:path w="269" h="287">
                  <a:moveTo>
                    <a:pt x="110" y="0"/>
                  </a:moveTo>
                  <a:lnTo>
                    <a:pt x="154" y="0"/>
                  </a:lnTo>
                  <a:lnTo>
                    <a:pt x="269" y="287"/>
                  </a:lnTo>
                  <a:lnTo>
                    <a:pt x="217" y="287"/>
                  </a:lnTo>
                  <a:lnTo>
                    <a:pt x="194" y="226"/>
                  </a:lnTo>
                  <a:lnTo>
                    <a:pt x="77" y="226"/>
                  </a:lnTo>
                  <a:lnTo>
                    <a:pt x="52" y="287"/>
                  </a:lnTo>
                  <a:lnTo>
                    <a:pt x="0" y="287"/>
                  </a:lnTo>
                  <a:lnTo>
                    <a:pt x="110" y="0"/>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7" name="Freeform 8"/>
            <p:cNvSpPr>
              <a:spLocks noChangeAspect="1"/>
            </p:cNvSpPr>
            <p:nvPr/>
          </p:nvSpPr>
          <p:spPr bwMode="auto">
            <a:xfrm>
              <a:off x="5262" y="4187"/>
              <a:ext cx="11" cy="14"/>
            </a:xfrm>
            <a:custGeom>
              <a:avLst/>
              <a:gdLst/>
              <a:ahLst/>
              <a:cxnLst>
                <a:cxn ang="0">
                  <a:pos x="0" y="116"/>
                </a:cxn>
                <a:cxn ang="0">
                  <a:pos x="87" y="116"/>
                </a:cxn>
                <a:cxn ang="0">
                  <a:pos x="42" y="0"/>
                </a:cxn>
                <a:cxn ang="0">
                  <a:pos x="0" y="116"/>
                </a:cxn>
              </a:cxnLst>
              <a:rect l="0" t="0" r="r" b="b"/>
              <a:pathLst>
                <a:path w="87" h="116">
                  <a:moveTo>
                    <a:pt x="0" y="116"/>
                  </a:moveTo>
                  <a:lnTo>
                    <a:pt x="87" y="116"/>
                  </a:lnTo>
                  <a:lnTo>
                    <a:pt x="42" y="0"/>
                  </a:lnTo>
                  <a:lnTo>
                    <a:pt x="0" y="116"/>
                  </a:lnTo>
                  <a:close/>
                </a:path>
              </a:pathLst>
            </a:custGeom>
            <a:solidFill>
              <a:srgbClr val="0000B2"/>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8" name="Freeform 9"/>
            <p:cNvSpPr>
              <a:spLocks noChangeAspect="1"/>
            </p:cNvSpPr>
            <p:nvPr/>
          </p:nvSpPr>
          <p:spPr bwMode="auto">
            <a:xfrm>
              <a:off x="5286" y="4178"/>
              <a:ext cx="28" cy="35"/>
            </a:xfrm>
            <a:custGeom>
              <a:avLst/>
              <a:gdLst/>
              <a:ahLst/>
              <a:cxnLst>
                <a:cxn ang="0">
                  <a:pos x="0" y="0"/>
                </a:cxn>
                <a:cxn ang="0">
                  <a:pos x="0" y="287"/>
                </a:cxn>
                <a:cxn ang="0">
                  <a:pos x="49" y="287"/>
                </a:cxn>
                <a:cxn ang="0">
                  <a:pos x="49" y="166"/>
                </a:cxn>
                <a:cxn ang="0">
                  <a:pos x="109" y="166"/>
                </a:cxn>
                <a:cxn ang="0">
                  <a:pos x="172" y="287"/>
                </a:cxn>
                <a:cxn ang="0">
                  <a:pos x="228" y="287"/>
                </a:cxn>
                <a:cxn ang="0">
                  <a:pos x="159" y="158"/>
                </a:cxn>
                <a:cxn ang="0">
                  <a:pos x="170" y="151"/>
                </a:cxn>
                <a:cxn ang="0">
                  <a:pos x="180" y="146"/>
                </a:cxn>
                <a:cxn ang="0">
                  <a:pos x="185" y="143"/>
                </a:cxn>
                <a:cxn ang="0">
                  <a:pos x="190" y="140"/>
                </a:cxn>
                <a:cxn ang="0">
                  <a:pos x="197" y="131"/>
                </a:cxn>
                <a:cxn ang="0">
                  <a:pos x="200" y="126"/>
                </a:cxn>
                <a:cxn ang="0">
                  <a:pos x="202" y="121"/>
                </a:cxn>
                <a:cxn ang="0">
                  <a:pos x="207" y="110"/>
                </a:cxn>
                <a:cxn ang="0">
                  <a:pos x="208" y="98"/>
                </a:cxn>
                <a:cxn ang="0">
                  <a:pos x="208" y="82"/>
                </a:cxn>
                <a:cxn ang="0">
                  <a:pos x="207" y="67"/>
                </a:cxn>
                <a:cxn ang="0">
                  <a:pos x="205" y="55"/>
                </a:cxn>
                <a:cxn ang="0">
                  <a:pos x="202" y="43"/>
                </a:cxn>
                <a:cxn ang="0">
                  <a:pos x="197" y="34"/>
                </a:cxn>
                <a:cxn ang="0">
                  <a:pos x="192" y="25"/>
                </a:cxn>
                <a:cxn ang="0">
                  <a:pos x="187" y="19"/>
                </a:cxn>
                <a:cxn ang="0">
                  <a:pos x="182" y="14"/>
                </a:cxn>
                <a:cxn ang="0">
                  <a:pos x="175" y="10"/>
                </a:cxn>
                <a:cxn ang="0">
                  <a:pos x="170" y="7"/>
                </a:cxn>
                <a:cxn ang="0">
                  <a:pos x="165" y="4"/>
                </a:cxn>
                <a:cxn ang="0">
                  <a:pos x="155" y="2"/>
                </a:cxn>
                <a:cxn ang="0">
                  <a:pos x="145" y="0"/>
                </a:cxn>
                <a:cxn ang="0">
                  <a:pos x="0" y="0"/>
                </a:cxn>
              </a:cxnLst>
              <a:rect l="0" t="0" r="r" b="b"/>
              <a:pathLst>
                <a:path w="228" h="287">
                  <a:moveTo>
                    <a:pt x="0" y="0"/>
                  </a:moveTo>
                  <a:lnTo>
                    <a:pt x="0" y="287"/>
                  </a:lnTo>
                  <a:lnTo>
                    <a:pt x="49" y="287"/>
                  </a:lnTo>
                  <a:lnTo>
                    <a:pt x="49" y="166"/>
                  </a:lnTo>
                  <a:lnTo>
                    <a:pt x="109" y="166"/>
                  </a:lnTo>
                  <a:lnTo>
                    <a:pt x="172" y="287"/>
                  </a:lnTo>
                  <a:lnTo>
                    <a:pt x="228" y="287"/>
                  </a:lnTo>
                  <a:lnTo>
                    <a:pt x="159" y="158"/>
                  </a:lnTo>
                  <a:lnTo>
                    <a:pt x="170" y="151"/>
                  </a:lnTo>
                  <a:lnTo>
                    <a:pt x="180" y="146"/>
                  </a:lnTo>
                  <a:lnTo>
                    <a:pt x="185" y="143"/>
                  </a:lnTo>
                  <a:lnTo>
                    <a:pt x="190" y="140"/>
                  </a:lnTo>
                  <a:lnTo>
                    <a:pt x="197" y="131"/>
                  </a:lnTo>
                  <a:lnTo>
                    <a:pt x="200" y="126"/>
                  </a:lnTo>
                  <a:lnTo>
                    <a:pt x="202" y="121"/>
                  </a:lnTo>
                  <a:lnTo>
                    <a:pt x="207" y="110"/>
                  </a:lnTo>
                  <a:lnTo>
                    <a:pt x="208" y="98"/>
                  </a:lnTo>
                  <a:lnTo>
                    <a:pt x="208" y="82"/>
                  </a:lnTo>
                  <a:lnTo>
                    <a:pt x="207" y="67"/>
                  </a:lnTo>
                  <a:lnTo>
                    <a:pt x="205" y="55"/>
                  </a:lnTo>
                  <a:lnTo>
                    <a:pt x="202" y="43"/>
                  </a:lnTo>
                  <a:lnTo>
                    <a:pt x="197" y="34"/>
                  </a:lnTo>
                  <a:lnTo>
                    <a:pt x="192" y="25"/>
                  </a:lnTo>
                  <a:lnTo>
                    <a:pt x="187" y="19"/>
                  </a:lnTo>
                  <a:lnTo>
                    <a:pt x="182" y="14"/>
                  </a:lnTo>
                  <a:lnTo>
                    <a:pt x="175" y="10"/>
                  </a:lnTo>
                  <a:lnTo>
                    <a:pt x="170" y="7"/>
                  </a:lnTo>
                  <a:lnTo>
                    <a:pt x="165" y="4"/>
                  </a:lnTo>
                  <a:lnTo>
                    <a:pt x="155" y="2"/>
                  </a:lnTo>
                  <a:lnTo>
                    <a:pt x="145" y="0"/>
                  </a:lnTo>
                  <a:lnTo>
                    <a:pt x="0" y="0"/>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9" name="Freeform 10"/>
            <p:cNvSpPr>
              <a:spLocks noChangeAspect="1"/>
            </p:cNvSpPr>
            <p:nvPr/>
          </p:nvSpPr>
          <p:spPr bwMode="auto">
            <a:xfrm>
              <a:off x="5292" y="4183"/>
              <a:ext cx="14" cy="11"/>
            </a:xfrm>
            <a:custGeom>
              <a:avLst/>
              <a:gdLst/>
              <a:ahLst/>
              <a:cxnLst>
                <a:cxn ang="0">
                  <a:pos x="0" y="0"/>
                </a:cxn>
                <a:cxn ang="0">
                  <a:pos x="0" y="83"/>
                </a:cxn>
                <a:cxn ang="0">
                  <a:pos x="91" y="83"/>
                </a:cxn>
                <a:cxn ang="0">
                  <a:pos x="96" y="81"/>
                </a:cxn>
                <a:cxn ang="0">
                  <a:pos x="100" y="78"/>
                </a:cxn>
                <a:cxn ang="0">
                  <a:pos x="105" y="74"/>
                </a:cxn>
                <a:cxn ang="0">
                  <a:pos x="108" y="68"/>
                </a:cxn>
                <a:cxn ang="0">
                  <a:pos x="113" y="61"/>
                </a:cxn>
                <a:cxn ang="0">
                  <a:pos x="115" y="51"/>
                </a:cxn>
                <a:cxn ang="0">
                  <a:pos x="115" y="40"/>
                </a:cxn>
                <a:cxn ang="0">
                  <a:pos x="113" y="28"/>
                </a:cxn>
                <a:cxn ang="0">
                  <a:pos x="110" y="20"/>
                </a:cxn>
                <a:cxn ang="0">
                  <a:pos x="106" y="11"/>
                </a:cxn>
                <a:cxn ang="0">
                  <a:pos x="103" y="6"/>
                </a:cxn>
                <a:cxn ang="0">
                  <a:pos x="95" y="1"/>
                </a:cxn>
                <a:cxn ang="0">
                  <a:pos x="91" y="0"/>
                </a:cxn>
                <a:cxn ang="0">
                  <a:pos x="0" y="0"/>
                </a:cxn>
              </a:cxnLst>
              <a:rect l="0" t="0" r="r" b="b"/>
              <a:pathLst>
                <a:path w="115" h="83">
                  <a:moveTo>
                    <a:pt x="0" y="0"/>
                  </a:moveTo>
                  <a:lnTo>
                    <a:pt x="0" y="83"/>
                  </a:lnTo>
                  <a:lnTo>
                    <a:pt x="91" y="83"/>
                  </a:lnTo>
                  <a:lnTo>
                    <a:pt x="96" y="81"/>
                  </a:lnTo>
                  <a:lnTo>
                    <a:pt x="100" y="78"/>
                  </a:lnTo>
                  <a:lnTo>
                    <a:pt x="105" y="74"/>
                  </a:lnTo>
                  <a:lnTo>
                    <a:pt x="108" y="68"/>
                  </a:lnTo>
                  <a:lnTo>
                    <a:pt x="113" y="61"/>
                  </a:lnTo>
                  <a:lnTo>
                    <a:pt x="115" y="51"/>
                  </a:lnTo>
                  <a:lnTo>
                    <a:pt x="115" y="40"/>
                  </a:lnTo>
                  <a:lnTo>
                    <a:pt x="113" y="28"/>
                  </a:lnTo>
                  <a:lnTo>
                    <a:pt x="110" y="20"/>
                  </a:lnTo>
                  <a:lnTo>
                    <a:pt x="106" y="11"/>
                  </a:lnTo>
                  <a:lnTo>
                    <a:pt x="103" y="6"/>
                  </a:lnTo>
                  <a:lnTo>
                    <a:pt x="95" y="1"/>
                  </a:lnTo>
                  <a:lnTo>
                    <a:pt x="91" y="0"/>
                  </a:lnTo>
                  <a:lnTo>
                    <a:pt x="0" y="0"/>
                  </a:lnTo>
                  <a:close/>
                </a:path>
              </a:pathLst>
            </a:custGeom>
            <a:solidFill>
              <a:srgbClr val="0000B2"/>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0" name="Freeform 11"/>
            <p:cNvSpPr>
              <a:spLocks noChangeAspect="1"/>
            </p:cNvSpPr>
            <p:nvPr/>
          </p:nvSpPr>
          <p:spPr bwMode="auto">
            <a:xfrm>
              <a:off x="5313" y="4178"/>
              <a:ext cx="24" cy="35"/>
            </a:xfrm>
            <a:custGeom>
              <a:avLst/>
              <a:gdLst/>
              <a:ahLst/>
              <a:cxnLst>
                <a:cxn ang="0">
                  <a:pos x="0" y="0"/>
                </a:cxn>
                <a:cxn ang="0">
                  <a:pos x="204" y="0"/>
                </a:cxn>
                <a:cxn ang="0">
                  <a:pos x="204" y="42"/>
                </a:cxn>
                <a:cxn ang="0">
                  <a:pos x="126" y="42"/>
                </a:cxn>
                <a:cxn ang="0">
                  <a:pos x="125" y="287"/>
                </a:cxn>
                <a:cxn ang="0">
                  <a:pos x="80" y="287"/>
                </a:cxn>
                <a:cxn ang="0">
                  <a:pos x="80" y="42"/>
                </a:cxn>
                <a:cxn ang="0">
                  <a:pos x="0" y="42"/>
                </a:cxn>
                <a:cxn ang="0">
                  <a:pos x="0" y="0"/>
                </a:cxn>
              </a:cxnLst>
              <a:rect l="0" t="0" r="r" b="b"/>
              <a:pathLst>
                <a:path w="204" h="287">
                  <a:moveTo>
                    <a:pt x="0" y="0"/>
                  </a:moveTo>
                  <a:lnTo>
                    <a:pt x="204" y="0"/>
                  </a:lnTo>
                  <a:lnTo>
                    <a:pt x="204" y="42"/>
                  </a:lnTo>
                  <a:lnTo>
                    <a:pt x="126" y="42"/>
                  </a:lnTo>
                  <a:lnTo>
                    <a:pt x="125" y="287"/>
                  </a:lnTo>
                  <a:lnTo>
                    <a:pt x="80" y="287"/>
                  </a:lnTo>
                  <a:lnTo>
                    <a:pt x="80" y="42"/>
                  </a:lnTo>
                  <a:lnTo>
                    <a:pt x="0" y="42"/>
                  </a:lnTo>
                  <a:lnTo>
                    <a:pt x="0" y="0"/>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1" name="Freeform 12"/>
            <p:cNvSpPr>
              <a:spLocks noChangeAspect="1"/>
            </p:cNvSpPr>
            <p:nvPr/>
          </p:nvSpPr>
          <p:spPr bwMode="auto">
            <a:xfrm>
              <a:off x="5339" y="4178"/>
              <a:ext cx="38" cy="35"/>
            </a:xfrm>
            <a:custGeom>
              <a:avLst/>
              <a:gdLst/>
              <a:ahLst/>
              <a:cxnLst>
                <a:cxn ang="0">
                  <a:pos x="0" y="0"/>
                </a:cxn>
                <a:cxn ang="0">
                  <a:pos x="0" y="287"/>
                </a:cxn>
                <a:cxn ang="0">
                  <a:pos x="48" y="287"/>
                </a:cxn>
                <a:cxn ang="0">
                  <a:pos x="48" y="62"/>
                </a:cxn>
                <a:cxn ang="0">
                  <a:pos x="129" y="287"/>
                </a:cxn>
                <a:cxn ang="0">
                  <a:pos x="177" y="287"/>
                </a:cxn>
                <a:cxn ang="0">
                  <a:pos x="256" y="55"/>
                </a:cxn>
                <a:cxn ang="0">
                  <a:pos x="256" y="287"/>
                </a:cxn>
                <a:cxn ang="0">
                  <a:pos x="306" y="287"/>
                </a:cxn>
                <a:cxn ang="0">
                  <a:pos x="306" y="0"/>
                </a:cxn>
                <a:cxn ang="0">
                  <a:pos x="227" y="0"/>
                </a:cxn>
                <a:cxn ang="0">
                  <a:pos x="152" y="213"/>
                </a:cxn>
                <a:cxn ang="0">
                  <a:pos x="78" y="0"/>
                </a:cxn>
                <a:cxn ang="0">
                  <a:pos x="0" y="0"/>
                </a:cxn>
              </a:cxnLst>
              <a:rect l="0" t="0" r="r" b="b"/>
              <a:pathLst>
                <a:path w="306" h="287">
                  <a:moveTo>
                    <a:pt x="0" y="0"/>
                  </a:moveTo>
                  <a:lnTo>
                    <a:pt x="0" y="287"/>
                  </a:lnTo>
                  <a:lnTo>
                    <a:pt x="48" y="287"/>
                  </a:lnTo>
                  <a:lnTo>
                    <a:pt x="48" y="62"/>
                  </a:lnTo>
                  <a:lnTo>
                    <a:pt x="129" y="287"/>
                  </a:lnTo>
                  <a:lnTo>
                    <a:pt x="177" y="287"/>
                  </a:lnTo>
                  <a:lnTo>
                    <a:pt x="256" y="55"/>
                  </a:lnTo>
                  <a:lnTo>
                    <a:pt x="256" y="287"/>
                  </a:lnTo>
                  <a:lnTo>
                    <a:pt x="306" y="287"/>
                  </a:lnTo>
                  <a:lnTo>
                    <a:pt x="306" y="0"/>
                  </a:lnTo>
                  <a:lnTo>
                    <a:pt x="227" y="0"/>
                  </a:lnTo>
                  <a:lnTo>
                    <a:pt x="152" y="213"/>
                  </a:lnTo>
                  <a:lnTo>
                    <a:pt x="78" y="0"/>
                  </a:lnTo>
                  <a:lnTo>
                    <a:pt x="0" y="0"/>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2" name="Freeform 13"/>
            <p:cNvSpPr>
              <a:spLocks noChangeAspect="1"/>
            </p:cNvSpPr>
            <p:nvPr/>
          </p:nvSpPr>
          <p:spPr bwMode="auto">
            <a:xfrm>
              <a:off x="5379" y="4178"/>
              <a:ext cx="33" cy="35"/>
            </a:xfrm>
            <a:custGeom>
              <a:avLst/>
              <a:gdLst/>
              <a:ahLst/>
              <a:cxnLst>
                <a:cxn ang="0">
                  <a:pos x="110" y="0"/>
                </a:cxn>
                <a:cxn ang="0">
                  <a:pos x="153" y="0"/>
                </a:cxn>
                <a:cxn ang="0">
                  <a:pos x="269" y="287"/>
                </a:cxn>
                <a:cxn ang="0">
                  <a:pos x="216" y="287"/>
                </a:cxn>
                <a:cxn ang="0">
                  <a:pos x="192" y="226"/>
                </a:cxn>
                <a:cxn ang="0">
                  <a:pos x="75" y="226"/>
                </a:cxn>
                <a:cxn ang="0">
                  <a:pos x="50" y="287"/>
                </a:cxn>
                <a:cxn ang="0">
                  <a:pos x="0" y="287"/>
                </a:cxn>
                <a:cxn ang="0">
                  <a:pos x="110" y="0"/>
                </a:cxn>
              </a:cxnLst>
              <a:rect l="0" t="0" r="r" b="b"/>
              <a:pathLst>
                <a:path w="269" h="287">
                  <a:moveTo>
                    <a:pt x="110" y="0"/>
                  </a:moveTo>
                  <a:lnTo>
                    <a:pt x="153" y="0"/>
                  </a:lnTo>
                  <a:lnTo>
                    <a:pt x="269" y="287"/>
                  </a:lnTo>
                  <a:lnTo>
                    <a:pt x="216" y="287"/>
                  </a:lnTo>
                  <a:lnTo>
                    <a:pt x="192" y="226"/>
                  </a:lnTo>
                  <a:lnTo>
                    <a:pt x="75" y="226"/>
                  </a:lnTo>
                  <a:lnTo>
                    <a:pt x="50" y="287"/>
                  </a:lnTo>
                  <a:lnTo>
                    <a:pt x="0" y="287"/>
                  </a:lnTo>
                  <a:lnTo>
                    <a:pt x="110" y="0"/>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3" name="Freeform 14"/>
            <p:cNvSpPr>
              <a:spLocks noChangeAspect="1"/>
            </p:cNvSpPr>
            <p:nvPr/>
          </p:nvSpPr>
          <p:spPr bwMode="auto">
            <a:xfrm>
              <a:off x="5391" y="4187"/>
              <a:ext cx="10" cy="14"/>
            </a:xfrm>
            <a:custGeom>
              <a:avLst/>
              <a:gdLst/>
              <a:ahLst/>
              <a:cxnLst>
                <a:cxn ang="0">
                  <a:pos x="0" y="116"/>
                </a:cxn>
                <a:cxn ang="0">
                  <a:pos x="87" y="116"/>
                </a:cxn>
                <a:cxn ang="0">
                  <a:pos x="41" y="0"/>
                </a:cxn>
                <a:cxn ang="0">
                  <a:pos x="0" y="116"/>
                </a:cxn>
              </a:cxnLst>
              <a:rect l="0" t="0" r="r" b="b"/>
              <a:pathLst>
                <a:path w="87" h="116">
                  <a:moveTo>
                    <a:pt x="0" y="116"/>
                  </a:moveTo>
                  <a:lnTo>
                    <a:pt x="87" y="116"/>
                  </a:lnTo>
                  <a:lnTo>
                    <a:pt x="41" y="0"/>
                  </a:lnTo>
                  <a:lnTo>
                    <a:pt x="0" y="116"/>
                  </a:lnTo>
                  <a:close/>
                </a:path>
              </a:pathLst>
            </a:custGeom>
            <a:solidFill>
              <a:srgbClr val="0000B2"/>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4" name="Freeform 15"/>
            <p:cNvSpPr>
              <a:spLocks noChangeAspect="1"/>
            </p:cNvSpPr>
            <p:nvPr/>
          </p:nvSpPr>
          <p:spPr bwMode="auto">
            <a:xfrm>
              <a:off x="5415" y="4178"/>
              <a:ext cx="30" cy="35"/>
            </a:xfrm>
            <a:custGeom>
              <a:avLst/>
              <a:gdLst/>
              <a:ahLst/>
              <a:cxnLst>
                <a:cxn ang="0">
                  <a:pos x="0" y="287"/>
                </a:cxn>
                <a:cxn ang="0">
                  <a:pos x="0" y="0"/>
                </a:cxn>
                <a:cxn ang="0">
                  <a:pos x="57" y="0"/>
                </a:cxn>
                <a:cxn ang="0">
                  <a:pos x="196" y="208"/>
                </a:cxn>
                <a:cxn ang="0">
                  <a:pos x="196" y="0"/>
                </a:cxn>
                <a:cxn ang="0">
                  <a:pos x="246" y="0"/>
                </a:cxn>
                <a:cxn ang="0">
                  <a:pos x="246" y="287"/>
                </a:cxn>
                <a:cxn ang="0">
                  <a:pos x="188" y="287"/>
                </a:cxn>
                <a:cxn ang="0">
                  <a:pos x="50" y="75"/>
                </a:cxn>
                <a:cxn ang="0">
                  <a:pos x="50" y="287"/>
                </a:cxn>
                <a:cxn ang="0">
                  <a:pos x="0" y="287"/>
                </a:cxn>
              </a:cxnLst>
              <a:rect l="0" t="0" r="r" b="b"/>
              <a:pathLst>
                <a:path w="246" h="287">
                  <a:moveTo>
                    <a:pt x="0" y="287"/>
                  </a:moveTo>
                  <a:lnTo>
                    <a:pt x="0" y="0"/>
                  </a:lnTo>
                  <a:lnTo>
                    <a:pt x="57" y="0"/>
                  </a:lnTo>
                  <a:lnTo>
                    <a:pt x="196" y="208"/>
                  </a:lnTo>
                  <a:lnTo>
                    <a:pt x="196" y="0"/>
                  </a:lnTo>
                  <a:lnTo>
                    <a:pt x="246" y="0"/>
                  </a:lnTo>
                  <a:lnTo>
                    <a:pt x="246" y="287"/>
                  </a:lnTo>
                  <a:lnTo>
                    <a:pt x="188" y="287"/>
                  </a:lnTo>
                  <a:lnTo>
                    <a:pt x="50" y="75"/>
                  </a:lnTo>
                  <a:lnTo>
                    <a:pt x="50" y="287"/>
                  </a:lnTo>
                  <a:lnTo>
                    <a:pt x="0" y="287"/>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5" name="Freeform 16"/>
            <p:cNvSpPr>
              <a:spLocks noChangeAspect="1"/>
            </p:cNvSpPr>
            <p:nvPr/>
          </p:nvSpPr>
          <p:spPr bwMode="auto">
            <a:xfrm>
              <a:off x="5449" y="4178"/>
              <a:ext cx="31" cy="35"/>
            </a:xfrm>
            <a:custGeom>
              <a:avLst/>
              <a:gdLst/>
              <a:ahLst/>
              <a:cxnLst>
                <a:cxn ang="0">
                  <a:pos x="2" y="287"/>
                </a:cxn>
                <a:cxn ang="0">
                  <a:pos x="0" y="0"/>
                </a:cxn>
                <a:cxn ang="0">
                  <a:pos x="57" y="0"/>
                </a:cxn>
                <a:cxn ang="0">
                  <a:pos x="197" y="208"/>
                </a:cxn>
                <a:cxn ang="0">
                  <a:pos x="197" y="0"/>
                </a:cxn>
                <a:cxn ang="0">
                  <a:pos x="245" y="0"/>
                </a:cxn>
                <a:cxn ang="0">
                  <a:pos x="245" y="287"/>
                </a:cxn>
                <a:cxn ang="0">
                  <a:pos x="187" y="287"/>
                </a:cxn>
                <a:cxn ang="0">
                  <a:pos x="50" y="75"/>
                </a:cxn>
                <a:cxn ang="0">
                  <a:pos x="50" y="287"/>
                </a:cxn>
                <a:cxn ang="0">
                  <a:pos x="2" y="287"/>
                </a:cxn>
              </a:cxnLst>
              <a:rect l="0" t="0" r="r" b="b"/>
              <a:pathLst>
                <a:path w="245" h="287">
                  <a:moveTo>
                    <a:pt x="2" y="287"/>
                  </a:moveTo>
                  <a:lnTo>
                    <a:pt x="0" y="0"/>
                  </a:lnTo>
                  <a:lnTo>
                    <a:pt x="57" y="0"/>
                  </a:lnTo>
                  <a:lnTo>
                    <a:pt x="197" y="208"/>
                  </a:lnTo>
                  <a:lnTo>
                    <a:pt x="197" y="0"/>
                  </a:lnTo>
                  <a:lnTo>
                    <a:pt x="245" y="0"/>
                  </a:lnTo>
                  <a:lnTo>
                    <a:pt x="245" y="287"/>
                  </a:lnTo>
                  <a:lnTo>
                    <a:pt x="187" y="287"/>
                  </a:lnTo>
                  <a:lnTo>
                    <a:pt x="50" y="75"/>
                  </a:lnTo>
                  <a:lnTo>
                    <a:pt x="50" y="287"/>
                  </a:lnTo>
                  <a:lnTo>
                    <a:pt x="2" y="287"/>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6" name="Freeform 17"/>
            <p:cNvSpPr>
              <a:spLocks noChangeAspect="1"/>
            </p:cNvSpPr>
            <p:nvPr/>
          </p:nvSpPr>
          <p:spPr bwMode="auto">
            <a:xfrm>
              <a:off x="5429" y="4237"/>
              <a:ext cx="50" cy="50"/>
            </a:xfrm>
            <a:custGeom>
              <a:avLst/>
              <a:gdLst/>
              <a:ahLst/>
              <a:cxnLst>
                <a:cxn ang="0">
                  <a:pos x="121" y="0"/>
                </a:cxn>
                <a:cxn ang="0">
                  <a:pos x="293" y="0"/>
                </a:cxn>
                <a:cxn ang="0">
                  <a:pos x="413" y="121"/>
                </a:cxn>
                <a:cxn ang="0">
                  <a:pos x="413" y="291"/>
                </a:cxn>
                <a:cxn ang="0">
                  <a:pos x="293" y="412"/>
                </a:cxn>
                <a:cxn ang="0">
                  <a:pos x="121" y="412"/>
                </a:cxn>
                <a:cxn ang="0">
                  <a:pos x="0" y="291"/>
                </a:cxn>
                <a:cxn ang="0">
                  <a:pos x="0" y="121"/>
                </a:cxn>
                <a:cxn ang="0">
                  <a:pos x="121" y="0"/>
                </a:cxn>
              </a:cxnLst>
              <a:rect l="0" t="0" r="r" b="b"/>
              <a:pathLst>
                <a:path w="413" h="412">
                  <a:moveTo>
                    <a:pt x="121" y="0"/>
                  </a:moveTo>
                  <a:lnTo>
                    <a:pt x="293" y="0"/>
                  </a:lnTo>
                  <a:lnTo>
                    <a:pt x="413" y="121"/>
                  </a:lnTo>
                  <a:lnTo>
                    <a:pt x="413" y="291"/>
                  </a:lnTo>
                  <a:lnTo>
                    <a:pt x="293" y="412"/>
                  </a:lnTo>
                  <a:lnTo>
                    <a:pt x="121" y="412"/>
                  </a:lnTo>
                  <a:lnTo>
                    <a:pt x="0" y="291"/>
                  </a:lnTo>
                  <a:lnTo>
                    <a:pt x="0" y="121"/>
                  </a:lnTo>
                  <a:lnTo>
                    <a:pt x="121" y="0"/>
                  </a:lnTo>
                  <a:close/>
                </a:path>
              </a:pathLst>
            </a:custGeom>
            <a:solidFill>
              <a:srgbClr val="000099"/>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7" name="Freeform 18"/>
            <p:cNvSpPr>
              <a:spLocks noChangeAspect="1"/>
            </p:cNvSpPr>
            <p:nvPr/>
          </p:nvSpPr>
          <p:spPr bwMode="auto">
            <a:xfrm>
              <a:off x="5445" y="4242"/>
              <a:ext cx="18" cy="14"/>
            </a:xfrm>
            <a:custGeom>
              <a:avLst/>
              <a:gdLst/>
              <a:ahLst/>
              <a:cxnLst>
                <a:cxn ang="0">
                  <a:pos x="0" y="0"/>
                </a:cxn>
                <a:cxn ang="0">
                  <a:pos x="149" y="0"/>
                </a:cxn>
                <a:cxn ang="0">
                  <a:pos x="149" y="35"/>
                </a:cxn>
                <a:cxn ang="0">
                  <a:pos x="111" y="35"/>
                </a:cxn>
                <a:cxn ang="0">
                  <a:pos x="111" y="116"/>
                </a:cxn>
                <a:cxn ang="0">
                  <a:pos x="38" y="116"/>
                </a:cxn>
                <a:cxn ang="0">
                  <a:pos x="38" y="35"/>
                </a:cxn>
                <a:cxn ang="0">
                  <a:pos x="0" y="35"/>
                </a:cxn>
                <a:cxn ang="0">
                  <a:pos x="0" y="0"/>
                </a:cxn>
              </a:cxnLst>
              <a:rect l="0" t="0" r="r" b="b"/>
              <a:pathLst>
                <a:path w="149" h="116">
                  <a:moveTo>
                    <a:pt x="0" y="0"/>
                  </a:moveTo>
                  <a:lnTo>
                    <a:pt x="149" y="0"/>
                  </a:lnTo>
                  <a:lnTo>
                    <a:pt x="149" y="35"/>
                  </a:lnTo>
                  <a:lnTo>
                    <a:pt x="111" y="35"/>
                  </a:lnTo>
                  <a:lnTo>
                    <a:pt x="111" y="116"/>
                  </a:lnTo>
                  <a:lnTo>
                    <a:pt x="38" y="116"/>
                  </a:lnTo>
                  <a:lnTo>
                    <a:pt x="38" y="35"/>
                  </a:lnTo>
                  <a:lnTo>
                    <a:pt x="0" y="35"/>
                  </a:lnTo>
                  <a:lnTo>
                    <a:pt x="0" y="0"/>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8" name="Freeform 19"/>
            <p:cNvSpPr>
              <a:spLocks noChangeAspect="1"/>
            </p:cNvSpPr>
            <p:nvPr/>
          </p:nvSpPr>
          <p:spPr bwMode="auto">
            <a:xfrm>
              <a:off x="5445" y="4267"/>
              <a:ext cx="18" cy="15"/>
            </a:xfrm>
            <a:custGeom>
              <a:avLst/>
              <a:gdLst/>
              <a:ahLst/>
              <a:cxnLst>
                <a:cxn ang="0">
                  <a:pos x="148" y="117"/>
                </a:cxn>
                <a:cxn ang="0">
                  <a:pos x="0" y="117"/>
                </a:cxn>
                <a:cxn ang="0">
                  <a:pos x="0" y="82"/>
                </a:cxn>
                <a:cxn ang="0">
                  <a:pos x="37" y="82"/>
                </a:cxn>
                <a:cxn ang="0">
                  <a:pos x="37" y="0"/>
                </a:cxn>
                <a:cxn ang="0">
                  <a:pos x="110" y="0"/>
                </a:cxn>
                <a:cxn ang="0">
                  <a:pos x="110" y="82"/>
                </a:cxn>
                <a:cxn ang="0">
                  <a:pos x="148" y="82"/>
                </a:cxn>
                <a:cxn ang="0">
                  <a:pos x="148" y="117"/>
                </a:cxn>
              </a:cxnLst>
              <a:rect l="0" t="0" r="r" b="b"/>
              <a:pathLst>
                <a:path w="148" h="117">
                  <a:moveTo>
                    <a:pt x="148" y="117"/>
                  </a:moveTo>
                  <a:lnTo>
                    <a:pt x="0" y="117"/>
                  </a:lnTo>
                  <a:lnTo>
                    <a:pt x="0" y="82"/>
                  </a:lnTo>
                  <a:lnTo>
                    <a:pt x="37" y="82"/>
                  </a:lnTo>
                  <a:lnTo>
                    <a:pt x="37" y="0"/>
                  </a:lnTo>
                  <a:lnTo>
                    <a:pt x="110" y="0"/>
                  </a:lnTo>
                  <a:lnTo>
                    <a:pt x="110" y="82"/>
                  </a:lnTo>
                  <a:lnTo>
                    <a:pt x="148" y="82"/>
                  </a:lnTo>
                  <a:lnTo>
                    <a:pt x="148" y="117"/>
                  </a:lnTo>
                  <a:close/>
                </a:path>
              </a:pathLst>
            </a:custGeom>
            <a:solidFill>
              <a:srgbClr val="FFFFFF"/>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sp>
          <p:nvSpPr>
            <p:cNvPr id="19" name="Rectangle 20"/>
            <p:cNvSpPr>
              <a:spLocks noChangeAspect="1" noChangeArrowheads="1"/>
            </p:cNvSpPr>
            <p:nvPr/>
          </p:nvSpPr>
          <p:spPr bwMode="auto">
            <a:xfrm>
              <a:off x="5434" y="4253"/>
              <a:ext cx="5" cy="18"/>
            </a:xfrm>
            <a:prstGeom prst="rect">
              <a:avLst/>
            </a:prstGeom>
            <a:solidFill>
              <a:srgbClr val="FFFFFF"/>
            </a:solidFill>
            <a:ln w="9525">
              <a:noFill/>
              <a:miter lim="800000"/>
              <a:headEnd/>
              <a:tailEnd/>
            </a:ln>
          </p:spPr>
          <p:txBody>
            <a:bodyPr/>
            <a:lstStyle/>
            <a:p>
              <a:pPr>
                <a:defRPr/>
              </a:pPr>
              <a:endParaRPr lang="de-DE">
                <a:latin typeface="Arial" charset="0"/>
                <a:ea typeface="ＭＳ Ｐゴシック" charset="-128"/>
                <a:cs typeface="ＭＳ Ｐゴシック" charset="-128"/>
              </a:endParaRPr>
            </a:p>
          </p:txBody>
        </p:sp>
        <p:sp>
          <p:nvSpPr>
            <p:cNvPr id="20" name="Rectangle 21"/>
            <p:cNvSpPr>
              <a:spLocks noChangeAspect="1" noChangeArrowheads="1"/>
            </p:cNvSpPr>
            <p:nvPr/>
          </p:nvSpPr>
          <p:spPr bwMode="auto">
            <a:xfrm>
              <a:off x="5470" y="4253"/>
              <a:ext cx="4" cy="18"/>
            </a:xfrm>
            <a:prstGeom prst="rect">
              <a:avLst/>
            </a:prstGeom>
            <a:solidFill>
              <a:srgbClr val="FFFFFF"/>
            </a:solidFill>
            <a:ln w="9525">
              <a:noFill/>
              <a:miter lim="800000"/>
              <a:headEnd/>
              <a:tailEnd/>
            </a:ln>
          </p:spPr>
          <p:txBody>
            <a:bodyPr/>
            <a:lstStyle/>
            <a:p>
              <a:pPr>
                <a:defRPr/>
              </a:pPr>
              <a:endParaRPr lang="de-DE">
                <a:latin typeface="Arial" charset="0"/>
                <a:ea typeface="ＭＳ Ｐゴシック" charset="-128"/>
                <a:cs typeface="ＭＳ Ｐゴシック" charset="-128"/>
              </a:endParaRPr>
            </a:p>
          </p:txBody>
        </p:sp>
        <p:sp>
          <p:nvSpPr>
            <p:cNvPr id="21" name="Freeform 22"/>
            <p:cNvSpPr>
              <a:spLocks noChangeAspect="1"/>
            </p:cNvSpPr>
            <p:nvPr/>
          </p:nvSpPr>
          <p:spPr bwMode="auto">
            <a:xfrm>
              <a:off x="5439" y="4246"/>
              <a:ext cx="31" cy="31"/>
            </a:xfrm>
            <a:custGeom>
              <a:avLst/>
              <a:gdLst/>
              <a:ahLst/>
              <a:cxnLst>
                <a:cxn ang="0">
                  <a:pos x="0" y="0"/>
                </a:cxn>
                <a:cxn ang="0">
                  <a:pos x="93" y="0"/>
                </a:cxn>
                <a:cxn ang="0">
                  <a:pos x="93" y="81"/>
                </a:cxn>
                <a:cxn ang="0">
                  <a:pos x="166" y="81"/>
                </a:cxn>
                <a:cxn ang="0">
                  <a:pos x="166" y="0"/>
                </a:cxn>
                <a:cxn ang="0">
                  <a:pos x="259" y="0"/>
                </a:cxn>
                <a:cxn ang="0">
                  <a:pos x="259" y="256"/>
                </a:cxn>
                <a:cxn ang="0">
                  <a:pos x="166" y="256"/>
                </a:cxn>
                <a:cxn ang="0">
                  <a:pos x="166" y="175"/>
                </a:cxn>
                <a:cxn ang="0">
                  <a:pos x="93" y="175"/>
                </a:cxn>
                <a:cxn ang="0">
                  <a:pos x="93" y="256"/>
                </a:cxn>
                <a:cxn ang="0">
                  <a:pos x="0" y="256"/>
                </a:cxn>
                <a:cxn ang="0">
                  <a:pos x="0" y="0"/>
                </a:cxn>
              </a:cxnLst>
              <a:rect l="0" t="0" r="r" b="b"/>
              <a:pathLst>
                <a:path w="259" h="256">
                  <a:moveTo>
                    <a:pt x="0" y="0"/>
                  </a:moveTo>
                  <a:lnTo>
                    <a:pt x="93" y="0"/>
                  </a:lnTo>
                  <a:lnTo>
                    <a:pt x="93" y="81"/>
                  </a:lnTo>
                  <a:lnTo>
                    <a:pt x="166" y="81"/>
                  </a:lnTo>
                  <a:lnTo>
                    <a:pt x="166" y="0"/>
                  </a:lnTo>
                  <a:lnTo>
                    <a:pt x="259" y="0"/>
                  </a:lnTo>
                  <a:lnTo>
                    <a:pt x="259" y="256"/>
                  </a:lnTo>
                  <a:lnTo>
                    <a:pt x="166" y="256"/>
                  </a:lnTo>
                  <a:lnTo>
                    <a:pt x="166" y="175"/>
                  </a:lnTo>
                  <a:lnTo>
                    <a:pt x="93" y="175"/>
                  </a:lnTo>
                  <a:lnTo>
                    <a:pt x="93" y="256"/>
                  </a:lnTo>
                  <a:lnTo>
                    <a:pt x="0" y="256"/>
                  </a:lnTo>
                  <a:lnTo>
                    <a:pt x="0" y="0"/>
                  </a:lnTo>
                  <a:close/>
                </a:path>
              </a:pathLst>
            </a:custGeom>
            <a:solidFill>
              <a:srgbClr val="CC0000"/>
            </a:solidFill>
            <a:ln w="9525">
              <a:noFill/>
              <a:round/>
              <a:headEnd/>
              <a:tailEnd/>
            </a:ln>
          </p:spPr>
          <p:txBody>
            <a:bodyPr/>
            <a:lstStyle/>
            <a:p>
              <a:pPr>
                <a:defRPr/>
              </a:pPr>
              <a:endParaRPr lang="de-DE">
                <a:latin typeface="Arial" charset="0"/>
                <a:ea typeface="ＭＳ Ｐゴシック" charset="-128"/>
                <a:cs typeface="ＭＳ Ｐゴシック" charset="-128"/>
              </a:endParaRPr>
            </a:p>
          </p:txBody>
        </p:sp>
      </p:grpSp>
      <p:sp>
        <p:nvSpPr>
          <p:cNvPr id="22" name="Rectangle 31"/>
          <p:cNvSpPr>
            <a:spLocks noChangeArrowheads="1"/>
          </p:cNvSpPr>
          <p:nvPr userDrawn="1"/>
        </p:nvSpPr>
        <p:spPr bwMode="auto">
          <a:xfrm>
            <a:off x="0" y="5867400"/>
            <a:ext cx="9144000" cy="990600"/>
          </a:xfrm>
          <a:prstGeom prst="rect">
            <a:avLst/>
          </a:prstGeom>
          <a:gradFill rotWithShape="0">
            <a:gsLst>
              <a:gs pos="0">
                <a:srgbClr val="CAD2E0"/>
              </a:gs>
              <a:gs pos="100000">
                <a:schemeClr val="bg1"/>
              </a:gs>
            </a:gsLst>
            <a:lin ang="2700000" scaled="1"/>
          </a:gradFill>
          <a:ln w="9525">
            <a:noFill/>
            <a:miter lim="800000"/>
            <a:headEnd/>
            <a:tailEnd/>
          </a:ln>
        </p:spPr>
        <p:txBody>
          <a:bodyPr wrap="none" anchor="ctr"/>
          <a:lstStyle/>
          <a:p>
            <a:pPr>
              <a:defRPr/>
            </a:pPr>
            <a:endParaRPr lang="de-DE">
              <a:latin typeface="Arial" charset="0"/>
              <a:ea typeface="ＭＳ Ｐゴシック" charset="-128"/>
              <a:cs typeface="ＭＳ Ｐゴシック" charset="-128"/>
            </a:endParaRPr>
          </a:p>
        </p:txBody>
      </p:sp>
      <p:pic>
        <p:nvPicPr>
          <p:cNvPr id="23" name="Picture 27" descr="LaCie-Disk:2010:BODE_2010: BODE Science Center:bode_science-center_siegel.png"/>
          <p:cNvPicPr>
            <a:picLocks noChangeAspect="1" noChangeArrowheads="1"/>
          </p:cNvPicPr>
          <p:nvPr userDrawn="1"/>
        </p:nvPicPr>
        <p:blipFill>
          <a:blip r:embed="rId3" cstate="email"/>
          <a:srcRect/>
          <a:stretch>
            <a:fillRect/>
          </a:stretch>
        </p:blipFill>
        <p:spPr bwMode="auto">
          <a:xfrm>
            <a:off x="8382000" y="5954713"/>
            <a:ext cx="549275" cy="539750"/>
          </a:xfrm>
          <a:prstGeom prst="rect">
            <a:avLst/>
          </a:prstGeom>
          <a:noFill/>
          <a:ln w="9525">
            <a:noFill/>
            <a:miter lim="800000"/>
            <a:headEnd/>
            <a:tailEnd/>
          </a:ln>
        </p:spPr>
      </p:pic>
      <p:sp>
        <p:nvSpPr>
          <p:cNvPr id="24" name="Line 25"/>
          <p:cNvSpPr>
            <a:spLocks noChangeShapeType="1"/>
          </p:cNvSpPr>
          <p:nvPr userDrawn="1"/>
        </p:nvSpPr>
        <p:spPr bwMode="auto">
          <a:xfrm>
            <a:off x="228600" y="6477000"/>
            <a:ext cx="8002588" cy="0"/>
          </a:xfrm>
          <a:prstGeom prst="line">
            <a:avLst/>
          </a:prstGeom>
          <a:noFill/>
          <a:ln w="15240">
            <a:solidFill>
              <a:srgbClr val="000098"/>
            </a:solidFill>
            <a:round/>
            <a:headEnd/>
            <a:tailEnd/>
          </a:ln>
        </p:spPr>
        <p:txBody>
          <a:bodyPr wrap="none" anchor="ctr"/>
          <a:lstStyle/>
          <a:p>
            <a:pPr>
              <a:defRPr/>
            </a:pPr>
            <a:endParaRPr lang="de-DE">
              <a:latin typeface="Arial" charset="0"/>
              <a:ea typeface="ＭＳ Ｐゴシック" charset="-128"/>
              <a:cs typeface="ＭＳ Ｐゴシック" charset="-128"/>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sldNum" sz="quarter" idx="10"/>
          </p:nvPr>
        </p:nvSpPr>
        <p:spPr>
          <a:ln/>
        </p:spPr>
        <p:txBody>
          <a:bodyPr/>
          <a:lstStyle>
            <a:lvl1pPr>
              <a:defRPr/>
            </a:lvl1pPr>
          </a:lstStyle>
          <a:p>
            <a:pPr>
              <a:defRPr/>
            </a:pPr>
            <a:fld id="{6B07A0E9-D287-49F5-8BB9-A28F2F0823C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8438" y="868363"/>
            <a:ext cx="1943100" cy="2789237"/>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9138" y="868363"/>
            <a:ext cx="5676900" cy="27892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sldNum" sz="quarter" idx="10"/>
          </p:nvPr>
        </p:nvSpPr>
        <p:spPr>
          <a:ln/>
        </p:spPr>
        <p:txBody>
          <a:bodyPr/>
          <a:lstStyle>
            <a:lvl1pPr>
              <a:defRPr/>
            </a:lvl1pPr>
          </a:lstStyle>
          <a:p>
            <a:pPr>
              <a:defRPr/>
            </a:pPr>
            <a:fld id="{403CD0FB-F177-4429-8758-2A0832262CE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9138" y="868363"/>
            <a:ext cx="7772400" cy="427037"/>
          </a:xfrm>
        </p:spPr>
        <p:txBody>
          <a:bodyPr/>
          <a:lstStyle/>
          <a:p>
            <a:r>
              <a:rPr lang="ru-RU" smtClean="0"/>
              <a:t>Образец заголовка</a:t>
            </a:r>
            <a:endParaRPr lang="ru-RU"/>
          </a:p>
        </p:txBody>
      </p:sp>
      <p:sp>
        <p:nvSpPr>
          <p:cNvPr id="3" name="Таблица 2"/>
          <p:cNvSpPr>
            <a:spLocks noGrp="1"/>
          </p:cNvSpPr>
          <p:nvPr>
            <p:ph type="tbl" idx="1"/>
          </p:nvPr>
        </p:nvSpPr>
        <p:spPr>
          <a:xfrm>
            <a:off x="719138" y="1798638"/>
            <a:ext cx="7772400" cy="1858962"/>
          </a:xfrm>
        </p:spPr>
        <p:txBody>
          <a:bodyPr/>
          <a:lstStyle/>
          <a:p>
            <a:pPr lvl="0"/>
            <a:endParaRPr lang="ru-RU" noProof="0" smtClean="0"/>
          </a:p>
        </p:txBody>
      </p:sp>
      <p:sp>
        <p:nvSpPr>
          <p:cNvPr id="4" name="Rectangle 9"/>
          <p:cNvSpPr>
            <a:spLocks noGrp="1" noChangeArrowheads="1"/>
          </p:cNvSpPr>
          <p:nvPr>
            <p:ph type="sldNum" sz="quarter" idx="10"/>
          </p:nvPr>
        </p:nvSpPr>
        <p:spPr>
          <a:ln/>
        </p:spPr>
        <p:txBody>
          <a:bodyPr/>
          <a:lstStyle>
            <a:lvl1pPr>
              <a:defRPr/>
            </a:lvl1pPr>
          </a:lstStyle>
          <a:p>
            <a:pPr>
              <a:defRPr/>
            </a:pPr>
            <a:fld id="{AC7221D8-252C-4922-BB61-AD843FC4233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sldNum" sz="quarter" idx="10"/>
          </p:nvPr>
        </p:nvSpPr>
        <p:spPr>
          <a:ln/>
        </p:spPr>
        <p:txBody>
          <a:bodyPr/>
          <a:lstStyle>
            <a:lvl1pPr>
              <a:defRPr/>
            </a:lvl1pPr>
          </a:lstStyle>
          <a:p>
            <a:pPr>
              <a:defRPr/>
            </a:pPr>
            <a:fld id="{2BF08FC4-F3DC-456D-8A6A-DECCC08CA9C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9"/>
          <p:cNvSpPr>
            <a:spLocks noGrp="1" noChangeArrowheads="1"/>
          </p:cNvSpPr>
          <p:nvPr>
            <p:ph type="sldNum" sz="quarter" idx="10"/>
          </p:nvPr>
        </p:nvSpPr>
        <p:spPr>
          <a:ln/>
        </p:spPr>
        <p:txBody>
          <a:bodyPr/>
          <a:lstStyle>
            <a:lvl1pPr>
              <a:defRPr/>
            </a:lvl1pPr>
          </a:lstStyle>
          <a:p>
            <a:pPr>
              <a:defRPr/>
            </a:pPr>
            <a:fld id="{A3D9421E-72C2-4260-9F8C-3A4DECF4F0A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719138" y="1798638"/>
            <a:ext cx="3810000" cy="1858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81538" y="1798638"/>
            <a:ext cx="3810000" cy="1858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9"/>
          <p:cNvSpPr>
            <a:spLocks noGrp="1" noChangeArrowheads="1"/>
          </p:cNvSpPr>
          <p:nvPr>
            <p:ph type="sldNum" sz="quarter" idx="10"/>
          </p:nvPr>
        </p:nvSpPr>
        <p:spPr>
          <a:ln/>
        </p:spPr>
        <p:txBody>
          <a:bodyPr/>
          <a:lstStyle>
            <a:lvl1pPr>
              <a:defRPr/>
            </a:lvl1pPr>
          </a:lstStyle>
          <a:p>
            <a:pPr>
              <a:defRPr/>
            </a:pPr>
            <a:fld id="{C5A10397-FC13-433A-9D66-072600A8E47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9"/>
          <p:cNvSpPr>
            <a:spLocks noGrp="1" noChangeArrowheads="1"/>
          </p:cNvSpPr>
          <p:nvPr>
            <p:ph type="sldNum" sz="quarter" idx="10"/>
          </p:nvPr>
        </p:nvSpPr>
        <p:spPr>
          <a:ln/>
        </p:spPr>
        <p:txBody>
          <a:bodyPr/>
          <a:lstStyle>
            <a:lvl1pPr>
              <a:defRPr/>
            </a:lvl1pPr>
          </a:lstStyle>
          <a:p>
            <a:pPr>
              <a:defRPr/>
            </a:pPr>
            <a:fld id="{94781B75-BDEB-4AE8-A2B2-B0E73FB5430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9"/>
          <p:cNvSpPr>
            <a:spLocks noGrp="1" noChangeArrowheads="1"/>
          </p:cNvSpPr>
          <p:nvPr>
            <p:ph type="sldNum" sz="quarter" idx="10"/>
          </p:nvPr>
        </p:nvSpPr>
        <p:spPr>
          <a:ln/>
        </p:spPr>
        <p:txBody>
          <a:bodyPr/>
          <a:lstStyle>
            <a:lvl1pPr>
              <a:defRPr/>
            </a:lvl1pPr>
          </a:lstStyle>
          <a:p>
            <a:pPr>
              <a:defRPr/>
            </a:pPr>
            <a:fld id="{01F33C86-C149-4F95-B836-C40D4ABA207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9"/>
          <p:cNvSpPr>
            <a:spLocks noGrp="1" noChangeArrowheads="1"/>
          </p:cNvSpPr>
          <p:nvPr>
            <p:ph type="sldNum" sz="quarter" idx="10"/>
          </p:nvPr>
        </p:nvSpPr>
        <p:spPr>
          <a:ln/>
        </p:spPr>
        <p:txBody>
          <a:bodyPr/>
          <a:lstStyle>
            <a:lvl1pPr>
              <a:defRPr/>
            </a:lvl1pPr>
          </a:lstStyle>
          <a:p>
            <a:pPr>
              <a:defRPr/>
            </a:pPr>
            <a:fld id="{B4DF0F22-1334-4D02-A872-26DF01E433B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sldNum" sz="quarter" idx="10"/>
          </p:nvPr>
        </p:nvSpPr>
        <p:spPr>
          <a:ln/>
        </p:spPr>
        <p:txBody>
          <a:bodyPr/>
          <a:lstStyle>
            <a:lvl1pPr>
              <a:defRPr/>
            </a:lvl1pPr>
          </a:lstStyle>
          <a:p>
            <a:pPr>
              <a:defRPr/>
            </a:pPr>
            <a:fld id="{1F2720F5-2279-4476-9B2D-EEED553810A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sldNum" sz="quarter" idx="10"/>
          </p:nvPr>
        </p:nvSpPr>
        <p:spPr>
          <a:ln/>
        </p:spPr>
        <p:txBody>
          <a:bodyPr/>
          <a:lstStyle>
            <a:lvl1pPr>
              <a:defRPr/>
            </a:lvl1pPr>
          </a:lstStyle>
          <a:p>
            <a:pPr>
              <a:defRPr/>
            </a:pPr>
            <a:fld id="{C0FD7313-B25B-4D03-A1F5-618D0C42824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7"/>
          <p:cNvSpPr>
            <a:spLocks noGrp="1" noChangeArrowheads="1"/>
          </p:cNvSpPr>
          <p:nvPr>
            <p:ph type="body" idx="1"/>
          </p:nvPr>
        </p:nvSpPr>
        <p:spPr bwMode="auto">
          <a:xfrm>
            <a:off x="719138" y="1798638"/>
            <a:ext cx="7772400" cy="18589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Mastertextformat bearbeiten</a:t>
            </a:r>
          </a:p>
          <a:p>
            <a:pPr lvl="1"/>
            <a:r>
              <a:rPr lang="en-US" smtClean="0"/>
              <a:t>Zweite Ebene</a:t>
            </a:r>
          </a:p>
          <a:p>
            <a:pPr lvl="2"/>
            <a:r>
              <a:rPr lang="en-US" smtClean="0"/>
              <a:t>Dritte Ebene</a:t>
            </a:r>
          </a:p>
          <a:p>
            <a:pPr lvl="3"/>
            <a:r>
              <a:rPr lang="en-US" smtClean="0"/>
              <a:t>Vierte Ebene</a:t>
            </a:r>
          </a:p>
          <a:p>
            <a:pPr lvl="4"/>
            <a:r>
              <a:rPr lang="en-US" smtClean="0"/>
              <a:t>Fünfte Ebene</a:t>
            </a:r>
          </a:p>
        </p:txBody>
      </p:sp>
      <p:sp>
        <p:nvSpPr>
          <p:cNvPr id="1033" name="Rectangle 9"/>
          <p:cNvSpPr>
            <a:spLocks noGrp="1" noChangeArrowheads="1"/>
          </p:cNvSpPr>
          <p:nvPr>
            <p:ph type="sldNum" sz="quarter" idx="4"/>
          </p:nvPr>
        </p:nvSpPr>
        <p:spPr bwMode="auto">
          <a:xfrm>
            <a:off x="7696200" y="6634163"/>
            <a:ext cx="1219200" cy="22383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800">
                <a:latin typeface="Arial" pitchFamily="34" charset="0"/>
              </a:defRPr>
            </a:lvl1pPr>
          </a:lstStyle>
          <a:p>
            <a:pPr>
              <a:defRPr/>
            </a:pPr>
            <a:fld id="{A324D91D-9900-4D47-9104-84B4F832A893}" type="slidenum">
              <a:rPr lang="en-US"/>
              <a:pPr>
                <a:defRPr/>
              </a:pPr>
              <a:t>‹#›</a:t>
            </a:fld>
            <a:endParaRPr lang="en-US"/>
          </a:p>
        </p:txBody>
      </p:sp>
      <p:sp>
        <p:nvSpPr>
          <p:cNvPr id="2052" name="Rectangle 14"/>
          <p:cNvSpPr>
            <a:spLocks noGrp="1" noChangeArrowheads="1"/>
          </p:cNvSpPr>
          <p:nvPr>
            <p:ph type="title"/>
          </p:nvPr>
        </p:nvSpPr>
        <p:spPr bwMode="auto">
          <a:xfrm>
            <a:off x="719138" y="868363"/>
            <a:ext cx="7772400" cy="427037"/>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de-DE" smtClean="0"/>
              <a:t>Mastertitelformat bearbeiten</a:t>
            </a:r>
          </a:p>
        </p:txBody>
      </p:sp>
      <p:sp>
        <p:nvSpPr>
          <p:cNvPr id="1041" name="Rectangle 17"/>
          <p:cNvSpPr>
            <a:spLocks noChangeArrowheads="1"/>
          </p:cNvSpPr>
          <p:nvPr/>
        </p:nvSpPr>
        <p:spPr bwMode="auto">
          <a:xfrm>
            <a:off x="249238" y="6553200"/>
            <a:ext cx="2951162" cy="260350"/>
          </a:xfrm>
          <a:prstGeom prst="rect">
            <a:avLst/>
          </a:prstGeom>
          <a:noFill/>
          <a:ln w="9525">
            <a:noFill/>
            <a:miter lim="800000"/>
            <a:headEnd/>
            <a:tailEnd/>
          </a:ln>
          <a:effectLst/>
        </p:spPr>
        <p:txBody>
          <a:bodyPr/>
          <a:lstStyle/>
          <a:p>
            <a:pPr>
              <a:defRPr/>
            </a:pPr>
            <a:r>
              <a:rPr lang="de-DE" sz="1000">
                <a:cs typeface="Arial" pitchFamily="34" charset="0"/>
              </a:rPr>
              <a:t>© BODE CHEMIE GmbH</a:t>
            </a:r>
          </a:p>
        </p:txBody>
      </p:sp>
      <p:sp>
        <p:nvSpPr>
          <p:cNvPr id="1043" name="Text Box 19"/>
          <p:cNvSpPr txBox="1">
            <a:spLocks noChangeArrowheads="1"/>
          </p:cNvSpPr>
          <p:nvPr userDrawn="1"/>
        </p:nvSpPr>
        <p:spPr bwMode="auto">
          <a:xfrm>
            <a:off x="304800" y="304800"/>
            <a:ext cx="1219200" cy="274638"/>
          </a:xfrm>
          <a:prstGeom prst="rect">
            <a:avLst/>
          </a:prstGeom>
          <a:solidFill>
            <a:srgbClr val="00006E">
              <a:alpha val="37000"/>
            </a:srgbClr>
          </a:solidFill>
          <a:ln w="9525">
            <a:noFill/>
            <a:miter lim="800000"/>
            <a:headEnd/>
            <a:tailEnd/>
          </a:ln>
        </p:spPr>
        <p:txBody>
          <a:bodyPr>
            <a:spAutoFit/>
          </a:bodyPr>
          <a:lstStyle/>
          <a:p>
            <a:pPr>
              <a:defRPr/>
            </a:pPr>
            <a:r>
              <a:rPr lang="de-DE" sz="1200" b="1">
                <a:solidFill>
                  <a:schemeClr val="bg1"/>
                </a:solidFill>
              </a:rPr>
              <a:t>Introduction</a:t>
            </a:r>
            <a:endParaRPr lang="de-DE"/>
          </a:p>
        </p:txBody>
      </p:sp>
      <p:sp>
        <p:nvSpPr>
          <p:cNvPr id="1044" name="Text Box 20"/>
          <p:cNvSpPr txBox="1">
            <a:spLocks noChangeArrowheads="1"/>
          </p:cNvSpPr>
          <p:nvPr userDrawn="1"/>
        </p:nvSpPr>
        <p:spPr bwMode="auto">
          <a:xfrm>
            <a:off x="1558925" y="331788"/>
            <a:ext cx="4003675" cy="274637"/>
          </a:xfrm>
          <a:prstGeom prst="rect">
            <a:avLst/>
          </a:prstGeom>
          <a:noFill/>
          <a:ln w="9525">
            <a:noFill/>
            <a:miter lim="800000"/>
            <a:headEnd/>
            <a:tailEnd/>
          </a:ln>
        </p:spPr>
        <p:txBody>
          <a:bodyPr lIns="36000">
            <a:spAutoFit/>
          </a:bodyPr>
          <a:lstStyle/>
          <a:p>
            <a:pPr>
              <a:defRPr/>
            </a:pPr>
            <a:r>
              <a:rPr lang="en-GB" sz="1200">
                <a:solidFill>
                  <a:srgbClr val="00006E"/>
                </a:solidFill>
              </a:rPr>
              <a:t>Hand Hygiene Compliance Programme</a:t>
            </a:r>
            <a:endParaRPr lang="de-DE" sz="1200">
              <a:solidFill>
                <a:srgbClr val="00006E"/>
              </a:solidFill>
            </a:endParaRPr>
          </a:p>
        </p:txBody>
      </p:sp>
      <p:sp>
        <p:nvSpPr>
          <p:cNvPr id="1045" name="Text Box 21">
            <a:hlinkClick r:id="" action="ppaction://hlinkshowjump?jump=previousslide"/>
          </p:cNvPr>
          <p:cNvSpPr txBox="1">
            <a:spLocks noChangeArrowheads="1"/>
          </p:cNvSpPr>
          <p:nvPr userDrawn="1"/>
        </p:nvSpPr>
        <p:spPr bwMode="auto">
          <a:xfrm>
            <a:off x="7620000" y="6248400"/>
            <a:ext cx="533400" cy="152400"/>
          </a:xfrm>
          <a:prstGeom prst="rect">
            <a:avLst/>
          </a:prstGeom>
          <a:solidFill>
            <a:srgbClr val="000064">
              <a:alpha val="25000"/>
            </a:srgbClr>
          </a:solidFill>
          <a:ln w="9525">
            <a:noFill/>
            <a:miter lim="800000"/>
            <a:headEnd/>
            <a:tailEnd/>
          </a:ln>
        </p:spPr>
        <p:txBody>
          <a:bodyPr lIns="0" tIns="0" rIns="0" bIns="0">
            <a:spAutoFit/>
          </a:bodyPr>
          <a:lstStyle/>
          <a:p>
            <a:pPr>
              <a:defRPr/>
            </a:pPr>
            <a:r>
              <a:rPr lang="de-DE" sz="1000">
                <a:solidFill>
                  <a:schemeClr val="bg1"/>
                </a:solidFill>
              </a:rPr>
              <a:t>     Back</a:t>
            </a:r>
            <a:endParaRPr lang="de-DE"/>
          </a:p>
        </p:txBody>
      </p:sp>
      <p:cxnSp>
        <p:nvCxnSpPr>
          <p:cNvPr id="2057" name="Gerade Verbindung 4"/>
          <p:cNvCxnSpPr>
            <a:cxnSpLocks noChangeShapeType="1"/>
          </p:cNvCxnSpPr>
          <p:nvPr userDrawn="1"/>
        </p:nvCxnSpPr>
        <p:spPr bwMode="auto">
          <a:xfrm>
            <a:off x="230188" y="312738"/>
            <a:ext cx="8683625" cy="1587"/>
          </a:xfrm>
          <a:prstGeom prst="line">
            <a:avLst/>
          </a:prstGeom>
          <a:noFill/>
          <a:ln w="15240">
            <a:solidFill>
              <a:srgbClr val="000090"/>
            </a:solidFill>
            <a:round/>
            <a:headEnd/>
            <a:tailEnd/>
          </a:ln>
        </p:spPr>
      </p:cxnSp>
      <p:sp>
        <p:nvSpPr>
          <p:cNvPr id="28" name="Line 25"/>
          <p:cNvSpPr>
            <a:spLocks noChangeShapeType="1"/>
          </p:cNvSpPr>
          <p:nvPr userDrawn="1"/>
        </p:nvSpPr>
        <p:spPr bwMode="auto">
          <a:xfrm>
            <a:off x="230188" y="6494463"/>
            <a:ext cx="8001000" cy="0"/>
          </a:xfrm>
          <a:prstGeom prst="line">
            <a:avLst/>
          </a:prstGeom>
          <a:noFill/>
          <a:ln w="15240">
            <a:solidFill>
              <a:srgbClr val="000098"/>
            </a:solidFill>
            <a:round/>
            <a:headEnd/>
            <a:tailEnd/>
          </a:ln>
        </p:spPr>
        <p:txBody>
          <a:bodyPr wrap="none" anchor="ctr"/>
          <a:lstStyle/>
          <a:p>
            <a:pPr>
              <a:defRPr/>
            </a:pPr>
            <a:endParaRPr lang="de-DE">
              <a:latin typeface="Arial" charset="0"/>
              <a:ea typeface="ＭＳ Ｐゴシック" charset="-128"/>
              <a:cs typeface="ＭＳ Ｐゴシック" charset="-128"/>
            </a:endParaRPr>
          </a:p>
        </p:txBody>
      </p:sp>
      <p:pic>
        <p:nvPicPr>
          <p:cNvPr id="2059" name="Picture 27" descr="LaCie-Disk:2010:BODE_2010: BODE Science Center:bode_science-center_siegel.png"/>
          <p:cNvPicPr>
            <a:picLocks noChangeAspect="1" noChangeArrowheads="1"/>
          </p:cNvPicPr>
          <p:nvPr userDrawn="1"/>
        </p:nvPicPr>
        <p:blipFill>
          <a:blip r:embed="rId14" cstate="email"/>
          <a:srcRect/>
          <a:stretch>
            <a:fillRect/>
          </a:stretch>
        </p:blipFill>
        <p:spPr bwMode="auto">
          <a:xfrm>
            <a:off x="8382000" y="5954713"/>
            <a:ext cx="549275" cy="5397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8"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xStyles>
    <p:titleStyle>
      <a:lvl1pPr algn="l" rtl="0" eaLnBrk="0" fontAlgn="base" hangingPunct="0">
        <a:spcBef>
          <a:spcPct val="0"/>
        </a:spcBef>
        <a:spcAft>
          <a:spcPct val="0"/>
        </a:spcAft>
        <a:defRPr sz="2800">
          <a:solidFill>
            <a:srgbClr val="000089"/>
          </a:solidFill>
          <a:latin typeface="+mj-lt"/>
          <a:ea typeface="+mj-ea"/>
          <a:cs typeface="+mj-cs"/>
        </a:defRPr>
      </a:lvl1pPr>
      <a:lvl2pPr algn="l" rtl="0" eaLnBrk="0" fontAlgn="base" hangingPunct="0">
        <a:spcBef>
          <a:spcPct val="0"/>
        </a:spcBef>
        <a:spcAft>
          <a:spcPct val="0"/>
        </a:spcAft>
        <a:defRPr sz="2800">
          <a:solidFill>
            <a:srgbClr val="000089"/>
          </a:solidFill>
          <a:latin typeface="Arial" pitchFamily="34" charset="0"/>
          <a:ea typeface="ＭＳ Ｐゴシック" pitchFamily="34" charset="-128"/>
        </a:defRPr>
      </a:lvl2pPr>
      <a:lvl3pPr algn="l" rtl="0" eaLnBrk="0" fontAlgn="base" hangingPunct="0">
        <a:spcBef>
          <a:spcPct val="0"/>
        </a:spcBef>
        <a:spcAft>
          <a:spcPct val="0"/>
        </a:spcAft>
        <a:defRPr sz="2800">
          <a:solidFill>
            <a:srgbClr val="000089"/>
          </a:solidFill>
          <a:latin typeface="Arial" pitchFamily="34" charset="0"/>
          <a:ea typeface="ＭＳ Ｐゴシック" pitchFamily="34" charset="-128"/>
        </a:defRPr>
      </a:lvl3pPr>
      <a:lvl4pPr algn="l" rtl="0" eaLnBrk="0" fontAlgn="base" hangingPunct="0">
        <a:spcBef>
          <a:spcPct val="0"/>
        </a:spcBef>
        <a:spcAft>
          <a:spcPct val="0"/>
        </a:spcAft>
        <a:defRPr sz="2800">
          <a:solidFill>
            <a:srgbClr val="000089"/>
          </a:solidFill>
          <a:latin typeface="Arial" pitchFamily="34" charset="0"/>
          <a:ea typeface="ＭＳ Ｐゴシック" pitchFamily="34" charset="-128"/>
        </a:defRPr>
      </a:lvl4pPr>
      <a:lvl5pPr algn="l" rtl="0" eaLnBrk="0" fontAlgn="base" hangingPunct="0">
        <a:spcBef>
          <a:spcPct val="0"/>
        </a:spcBef>
        <a:spcAft>
          <a:spcPct val="0"/>
        </a:spcAft>
        <a:defRPr sz="2800">
          <a:solidFill>
            <a:srgbClr val="000089"/>
          </a:solidFill>
          <a:latin typeface="Arial" pitchFamily="34" charset="0"/>
          <a:ea typeface="ＭＳ Ｐゴシック" pitchFamily="34" charset="-128"/>
        </a:defRPr>
      </a:lvl5pPr>
      <a:lvl6pPr marL="457200" algn="l" rtl="0" fontAlgn="base">
        <a:spcBef>
          <a:spcPct val="0"/>
        </a:spcBef>
        <a:spcAft>
          <a:spcPct val="0"/>
        </a:spcAft>
        <a:defRPr sz="2800">
          <a:solidFill>
            <a:srgbClr val="000089"/>
          </a:solidFill>
          <a:latin typeface="Arial" pitchFamily="34" charset="0"/>
          <a:ea typeface="ＭＳ Ｐゴシック" pitchFamily="34" charset="-128"/>
        </a:defRPr>
      </a:lvl6pPr>
      <a:lvl7pPr marL="914400" algn="l" rtl="0" fontAlgn="base">
        <a:spcBef>
          <a:spcPct val="0"/>
        </a:spcBef>
        <a:spcAft>
          <a:spcPct val="0"/>
        </a:spcAft>
        <a:defRPr sz="2800">
          <a:solidFill>
            <a:srgbClr val="000089"/>
          </a:solidFill>
          <a:latin typeface="Arial" pitchFamily="34" charset="0"/>
          <a:ea typeface="ＭＳ Ｐゴシック" pitchFamily="34" charset="-128"/>
        </a:defRPr>
      </a:lvl7pPr>
      <a:lvl8pPr marL="1371600" algn="l" rtl="0" fontAlgn="base">
        <a:spcBef>
          <a:spcPct val="0"/>
        </a:spcBef>
        <a:spcAft>
          <a:spcPct val="0"/>
        </a:spcAft>
        <a:defRPr sz="2800">
          <a:solidFill>
            <a:srgbClr val="000089"/>
          </a:solidFill>
          <a:latin typeface="Arial" pitchFamily="34" charset="0"/>
          <a:ea typeface="ＭＳ Ｐゴシック" pitchFamily="34" charset="-128"/>
        </a:defRPr>
      </a:lvl8pPr>
      <a:lvl9pPr marL="1828800" algn="l" rtl="0" fontAlgn="base">
        <a:spcBef>
          <a:spcPct val="0"/>
        </a:spcBef>
        <a:spcAft>
          <a:spcPct val="0"/>
        </a:spcAft>
        <a:defRPr sz="2800">
          <a:solidFill>
            <a:srgbClr val="000089"/>
          </a:solidFill>
          <a:latin typeface="Arial" pitchFamily="34" charset="0"/>
          <a:ea typeface="ＭＳ Ｐゴシック" pitchFamily="34" charset="-128"/>
        </a:defRPr>
      </a:lvl9pPr>
    </p:titleStyle>
    <p:bodyStyle>
      <a:lvl1pPr marL="282575" indent="-282575" algn="l" rtl="0" eaLnBrk="0" fontAlgn="base" hangingPunct="0">
        <a:spcBef>
          <a:spcPct val="20000"/>
        </a:spcBef>
        <a:spcAft>
          <a:spcPct val="0"/>
        </a:spcAft>
        <a:buClr>
          <a:srgbClr val="000089"/>
        </a:buClr>
        <a:buFont typeface="Wingdings" pitchFamily="2" charset="2"/>
        <a:buChar char="n"/>
        <a:defRPr sz="2000">
          <a:solidFill>
            <a:schemeClr val="tx1"/>
          </a:solidFill>
          <a:latin typeface="+mn-lt"/>
          <a:ea typeface="+mn-ea"/>
          <a:cs typeface="+mn-cs"/>
        </a:defRPr>
      </a:lvl1pPr>
      <a:lvl2pPr marL="763588" indent="-290513" algn="l" rtl="0" eaLnBrk="0" fontAlgn="base" hangingPunct="0">
        <a:spcBef>
          <a:spcPct val="20000"/>
        </a:spcBef>
        <a:spcAft>
          <a:spcPct val="0"/>
        </a:spcAft>
        <a:buChar char="–"/>
        <a:defRPr sz="2800">
          <a:solidFill>
            <a:schemeClr val="tx1"/>
          </a:solidFill>
          <a:latin typeface="+mn-lt"/>
          <a:ea typeface="+mn-ea"/>
        </a:defRPr>
      </a:lvl2pPr>
      <a:lvl3pPr marL="1141413" indent="-187325" algn="l" rtl="0" eaLnBrk="0" fontAlgn="base" hangingPunct="0">
        <a:spcBef>
          <a:spcPct val="20000"/>
        </a:spcBef>
        <a:spcAft>
          <a:spcPct val="0"/>
        </a:spcAft>
        <a:buChar char="•"/>
        <a:defRPr sz="1600">
          <a:solidFill>
            <a:schemeClr val="tx1"/>
          </a:solidFill>
          <a:latin typeface="+mn-lt"/>
          <a:ea typeface="+mn-ea"/>
        </a:defRPr>
      </a:lvl3pPr>
      <a:lvl4pPr marL="1525588" indent="-193675" algn="l" rtl="0" eaLnBrk="0" fontAlgn="base" hangingPunct="0">
        <a:spcBef>
          <a:spcPct val="20000"/>
        </a:spcBef>
        <a:spcAft>
          <a:spcPct val="0"/>
        </a:spcAft>
        <a:buChar char="–"/>
        <a:defRPr sz="1400">
          <a:solidFill>
            <a:schemeClr val="tx1"/>
          </a:solidFill>
          <a:latin typeface="+mn-lt"/>
          <a:ea typeface="+mn-ea"/>
        </a:defRPr>
      </a:lvl4pPr>
      <a:lvl5pPr marL="1905000" indent="-188913" algn="l" rtl="0" eaLnBrk="0" fontAlgn="base" hangingPunct="0">
        <a:spcBef>
          <a:spcPct val="20000"/>
        </a:spcBef>
        <a:spcAft>
          <a:spcPct val="0"/>
        </a:spcAft>
        <a:buChar char="»"/>
        <a:defRPr sz="1200">
          <a:solidFill>
            <a:schemeClr val="tx1"/>
          </a:solidFill>
          <a:latin typeface="+mn-lt"/>
          <a:ea typeface="+mn-ea"/>
        </a:defRPr>
      </a:lvl5pPr>
      <a:lvl6pPr marL="2362200" indent="-188913" algn="l" rtl="0" fontAlgn="base">
        <a:spcBef>
          <a:spcPct val="20000"/>
        </a:spcBef>
        <a:spcAft>
          <a:spcPct val="0"/>
        </a:spcAft>
        <a:buChar char="»"/>
        <a:defRPr sz="1200">
          <a:solidFill>
            <a:schemeClr val="tx1"/>
          </a:solidFill>
          <a:latin typeface="+mn-lt"/>
          <a:ea typeface="+mn-ea"/>
        </a:defRPr>
      </a:lvl6pPr>
      <a:lvl7pPr marL="2819400" indent="-188913" algn="l" rtl="0" fontAlgn="base">
        <a:spcBef>
          <a:spcPct val="20000"/>
        </a:spcBef>
        <a:spcAft>
          <a:spcPct val="0"/>
        </a:spcAft>
        <a:buChar char="»"/>
        <a:defRPr sz="1200">
          <a:solidFill>
            <a:schemeClr val="tx1"/>
          </a:solidFill>
          <a:latin typeface="+mn-lt"/>
          <a:ea typeface="+mn-ea"/>
        </a:defRPr>
      </a:lvl7pPr>
      <a:lvl8pPr marL="3276600" indent="-188913" algn="l" rtl="0" fontAlgn="base">
        <a:spcBef>
          <a:spcPct val="20000"/>
        </a:spcBef>
        <a:spcAft>
          <a:spcPct val="0"/>
        </a:spcAft>
        <a:buChar char="»"/>
        <a:defRPr sz="1200">
          <a:solidFill>
            <a:schemeClr val="tx1"/>
          </a:solidFill>
          <a:latin typeface="+mn-lt"/>
          <a:ea typeface="+mn-ea"/>
        </a:defRPr>
      </a:lvl8pPr>
      <a:lvl9pPr marL="3733800" indent="-188913" algn="l" rtl="0" fontAlgn="base">
        <a:spcBef>
          <a:spcPct val="20000"/>
        </a:spcBef>
        <a:spcAft>
          <a:spcPct val="0"/>
        </a:spcAft>
        <a:buChar char="»"/>
        <a:defRPr sz="1200">
          <a:solidFill>
            <a:schemeClr val="tx1"/>
          </a:solidFill>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hyperlink" Target="http://upload.wikimedia.org/wikipedia/commons/0/07/Maimonides-2.jpg" TargetMode="External"/><Relationship Id="rId7" Type="http://schemas.openxmlformats.org/officeDocument/2006/relationships/hyperlink" Target="http://ru.wikipedia.org/wiki/%D0%A4%D0%B0%D0%B9%D0%BB:Ignaz_Semmelweis.jpg"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hyperlink" Target="http://upload.wikimedia.org/wikipedia/commons/e/e0/Oliver_Wendell_Holmes_Sr_circa_1894.jpg" TargetMode="Externa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3.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diagramLayout" Target="../diagrams/layout1.xml"/><Relationship Id="rId7" Type="http://schemas.openxmlformats.org/officeDocument/2006/relationships/hyperlink" Target="http://i155.photobucket.com/albums/s289/zarazoznavets/03081.jpg" TargetMode="Externa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www.vashamashina.ru/statistics_traffic_accident.html"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wmf"/></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36.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LaCie-Disk:Jobs%202007:%20BODE%20aktuell:MEDLINE:Compliance%20Kit:Folien:Advanced%20I:fotos%20angeglichen:quadrate:handschuh_anziehen.gif" TargetMode="External"/><Relationship Id="rId3" Type="http://schemas.openxmlformats.org/officeDocument/2006/relationships/image" Target="../media/image44.wmf"/><Relationship Id="rId7" Type="http://schemas.openxmlformats.org/officeDocument/2006/relationships/image" Target="LaCie-Disk:Jobs%202007:%20BODE%20aktuell:MEDLINE:Compliance%20Kit:Folien:Advanced%20I:fotos%20angeglichen:quadrate:wunddesinfektion.gif" TargetMode="External"/><Relationship Id="rId12" Type="http://schemas.openxmlformats.org/officeDocument/2006/relationships/image" Target="../media/image49.png"/><Relationship Id="rId17" Type="http://schemas.openxmlformats.org/officeDocument/2006/relationships/image" Target="LaCie-Disk:Jobs%202007:%20BODE%20aktuell:MEDLINE:Compliance%20Kit:Folien:Advanced%20I:fotos%20angeglichen:quadrate:toilette.gif" TargetMode="External"/><Relationship Id="rId2" Type="http://schemas.openxmlformats.org/officeDocument/2006/relationships/notesSlide" Target="../notesSlides/notesSlide27.xml"/><Relationship Id="rId16" Type="http://schemas.openxmlformats.org/officeDocument/2006/relationships/image" Target="../media/image51.png"/><Relationship Id="rId1" Type="http://schemas.openxmlformats.org/officeDocument/2006/relationships/slideLayout" Target="../slideLayouts/slideLayout6.xml"/><Relationship Id="rId6" Type="http://schemas.openxmlformats.org/officeDocument/2006/relationships/image" Target="../media/image46.png"/><Relationship Id="rId11" Type="http://schemas.openxmlformats.org/officeDocument/2006/relationships/image" Target="LaCie-Disk:Jobs%202007:%20BODE%20aktuell:MEDLINE:Compliance%20Kit:Folien:Advanced%20I:fotos%20angeglichen:quadrate:essen_toast.gif" TargetMode="External"/><Relationship Id="rId5" Type="http://schemas.openxmlformats.org/officeDocument/2006/relationships/image" Target="LaCie-Disk:Jobs%202007:%20BODE%20aktuell:MEDLINE:Compliance%20Kit:Folien:Advanced%20I:fotos%20angeglichen:quadrate:handschuh_ausziehen.gif" TargetMode="External"/><Relationship Id="rId15" Type="http://schemas.openxmlformats.org/officeDocument/2006/relationships/image" Target="LaCie-Disk:Jobs%202007:%20BODE%20aktuell:MEDLINE:Compliance%20Kit:Folien:Advanced%20I:fotos%20angeglichen:quadrate:schmutzige_haende.gif" TargetMode="External"/><Relationship Id="rId10" Type="http://schemas.openxmlformats.org/officeDocument/2006/relationships/image" Target="../media/image48.png"/><Relationship Id="rId4" Type="http://schemas.openxmlformats.org/officeDocument/2006/relationships/image" Target="../media/image45.png"/><Relationship Id="rId9" Type="http://schemas.openxmlformats.org/officeDocument/2006/relationships/image" Target="LaCie-Disk:Jobs%202007:%20BODE%20aktuell:MEDLINE:Compliance%20Kit:Folien:Advanced%20I:fotos%20angeglichen:quadrate:chirurg.gif" TargetMode="External"/><Relationship Id="rId14" Type="http://schemas.openxmlformats.org/officeDocument/2006/relationships/image" Target="../media/image5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idx="4294967295"/>
          </p:nvPr>
        </p:nvSpPr>
        <p:spPr>
          <a:xfrm>
            <a:off x="714375" y="1457325"/>
            <a:ext cx="8043863" cy="2041525"/>
          </a:xfrm>
          <a:noFill/>
        </p:spPr>
        <p:txBody>
          <a:bodyPr/>
          <a:lstStyle/>
          <a:p>
            <a:pPr algn="ctr" eaLnBrk="1" hangingPunct="1"/>
            <a:r>
              <a:rPr lang="ru-RU" sz="4000" b="1" smtClean="0">
                <a:solidFill>
                  <a:schemeClr val="tx1"/>
                </a:solidFill>
              </a:rPr>
              <a:t>Актуальные вопросы гигиенической обработки рук.</a:t>
            </a:r>
            <a:br>
              <a:rPr lang="ru-RU" sz="4000" b="1" smtClean="0">
                <a:solidFill>
                  <a:schemeClr val="tx1"/>
                </a:solidFill>
              </a:rPr>
            </a:br>
            <a:endParaRPr lang="en-GB" sz="5400" b="1" smtClean="0">
              <a:solidFill>
                <a:srgbClr val="000099"/>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27"/>
          <p:cNvSpPr>
            <a:spLocks noGrp="1" noChangeArrowheads="1"/>
          </p:cNvSpPr>
          <p:nvPr>
            <p:ph type="title" idx="4294967295"/>
          </p:nvPr>
        </p:nvSpPr>
        <p:spPr/>
        <p:txBody>
          <a:bodyPr/>
          <a:lstStyle/>
          <a:p>
            <a:pPr eaLnBrk="1" hangingPunct="1"/>
            <a:r>
              <a:rPr lang="ru-RU" smtClean="0"/>
              <a:t>Роль рук в передаче ИСМП</a:t>
            </a:r>
            <a:endParaRPr lang="de-DE" smtClean="0"/>
          </a:p>
        </p:txBody>
      </p:sp>
      <p:sp>
        <p:nvSpPr>
          <p:cNvPr id="13315" name="AutoShape 5" descr="data:image/jpeg;base64,/9j/4AAQSkZJRgABAQAAAQABAAD/2wCEAAkGBhIREBAQEBAUEA8PDw8PDxAPDw8PDw8PFBAVFBQQFBQXHCYeFxkjGRQUHy8gIycpLCwsFR4xNTAqNSYrLCkBCQoKDgwOFw8PGCkfHBwpKSwpKSwpKSkpKSkpKSkpLCksLCwsKSwpKSwpKSwsKSkpLCkpKSksLCkpKSwpKSkpKf/AABEIALcBFAMBIgACEQEDEQH/xAAbAAACAwEBAQAAAAAAAAAAAAACAwABBAUGB//EADoQAAIBAgQDBgMFCAIDAAAAAAABAgMRBBIhMQVBUQYTImFxkTKBoUJSscHRBxQVI2JygvCS4RYzQ//EABoBAQADAQEBAAAAAAAAAAAAAAABAgMEBQb/xAAkEQADAAICAgICAwEAAAAAAAAAAQIDESExBEESUQUyExRxIv/aAAwDAQACEQMRAD8A9wosmQYkW0dJQVkReUNopAgxYjB84mbuzr2FVsPfbcq0Y3i3yjBGmaacUylC24Wcoc+9DVhehTwotYhkc5MEfIGpTSEuokNlRuBLDEmTTBVYKM9Qe5sWlqCNv2a1HQFo0YezQdSgQa69mOMzRSqiHAKEQEzowJJEpLQJkGvoiRCFAku5LgloBEYMgmA2QW0KkJmMqTMtWoDNiq6ORi4HQrVjnV5XKVSlclpxPI9Sjk1MLmeuxppUdLLYd3Q2EDzsuX5M97x/H/jnnsCFMLKNykymB2imiBtFAHpUw4sR3hcZn0R8+aLAuBUZDUALQVgnEqwAqpSuY50Gjo2BcCGjO8aowxpminHqFKlYiKHK5c9jY0kyPDC1MbCsQV39iZ0DPLDm96i3TZJR8isOspodUBUyqkklq7EMtO+hctx9GlzMlPEwb+JHRptW019CNp9GiilzS0GQq5dwWIRgORWcDYTZTkC5EIJRHMTUmXOdjnYvHW2GwwsRiLHKxOMk9IkqVHIqFM5MnkJcSd2Hwarm+EKjfmw1AbkDUDiq3XZ6+PFMLUoUoBKAxRIUNRbiVNlzYmpMsQDKRBEqhCAegUmnZ+xqpSTG4zDrMrau2tjP3DR7818ls8FrRrikEkZ6d0aEWICLRSF4jFwpxcpyUUubdgBuQCcktW0vVnieNftHSvDDRzcs8tI/LqeUlWxWLledWTT3SbjFexhWeZN5wVR9TrcboR+KtBf5IqlxOjP4KkZejR4TB9mKSXjWd83LU2UeA0otOMcrXRtGH9pP0aV4TpdnuFYGU0t2eejXmlZSaS8wJTfOTZD8hekYr8c33R3anEIR+17CJcfXKPuzhSvcdRprmZvyKfR04/x2NftydOpxib2svqZKk5Sfik2GrAystjGrqu2dkYMeP9ZRFGw2jjJR+F/oKU9NeYqNJoqtro0r40tM6y4zJbpP00Gx42ucWjjxYfeo1Wa17OSvDxP0dlcUpvnb1Q2OJg9pL3RwJrRtf6gadNPW/wCpdeRX0Yv8dD6bPUIXVrqK1OPQxE4PS7XR7Ca9Wc34np9C78hJdcmP9C/lrfH2aMVj76RMbjfcNUyM48mWr7PRxeNGPpc/YKiEokTLMToIWiIhOgVJgORUpCJ1iSAqlQyVawFasY5Vb6IlS30Z1cytsKeI1IHTwia13IdC8ajgf5HGme0VToWqhO7LyHrnGEmGppK7dkhFTFRgtWeD7R9p51W4U3lpptabyKXahbZpEO3pHoeN9t6dK8aX8yptp8KfmzwnEOI1a8nKrNvpG/hXyFUoBfu7k7I4Ly1R3RiUi8Dgu9ml9lbnr8Hh4xSSWxj4dhFBW5m1OxzU9nTK0bEgJSKi7kqUwT2LzjadvUzZHsaKUbcwWSQ/L5FIW6oLrEB8Gi6FTfQDvb7FylZXAGKTHpPff0M1GrHMru+nt/2dCk09tvxJRDRllJafUqjVjqn8S5dfM3uknvuZqmFtra66rdBkrQyKI6N9dn15gUbcmaUiQ3oqMCnTGbBN6E6K7MzQMoh1JARMqkvsBRCyB92Nj5kKSNiExM6lg6r1ZkrO+xKRV0kVVqmOpW6DaserAp4aUtlZdTScbo5sudSuWY53f6GrCYRrVmyhgFH1NMaJ3Y8XxPFz+Q8nHoxOiQ3dyQ3OM5k+1Vak0qtKy2zJuy+Rv/isqkU4uyfQ9DxDg0Kid4rXyPG43hVTCyzQTlSvrHdx9DWbTPUctF8bxrpYepNvxS8MbvqeKpTuj0PbCjKvhqc6OuSV3FczynDMRfR6NaNPdHL5CbZ04HpaOtQpnXwOHStoc/Cw1R6HC0bI4aO+SNFx3I0VCWpTRcep23CzGeW4VOprrsCyQ24TaW7QEpoit0XsgNipVVy19NRMpT5U5NeUJM3d5rbZeRuoSjsmNBnm/wB+UX4k4/3RcfxDfFI9T1MqUZJppSi9GpJNP5M5GN7IUZXcHKi/6HeP/F/kHJCpHMo4mF9/mdjBYlW3OLPsjVV+7rRlb70ZR/C4hwrUHarBxX3vig/8loV6LcM9nTqj4s83hOIabnTw+P6llRVwa8TgFLWLyy8tn6oyxqyg/Gree6fzNixKa3Bve6eq5p7eg/wlP7BhVTDbMNehKGtPWPOHNenUlPHKSJ2T8d9GiTX+7C5lxkv92Rd0nr7Akdh6ia81uBVqdAorps9gZ9Opb486RhdKVtmaS5skablsrLqaIYe+stTRFHRGD7PJy+W3xJhhgEt9X5mqNE0RiOhTR0KUujgqm3yzEqIaom7u0C6Zco0Ze4IaXEgI0dgTWw0ZKzQ25VzM9Y89i+z8Y5nBWvult7HzftXwadGfewp7PxW5o+0SRzcfwyNRNNJ3DbaJXB8s7P11VSfuuh62MVaxy8f2Qnh6jq0Fo3eUOvoacLjVJdJLdPRpnJc8nZFbGTpMVlt8zUplSje3kZaN9iYU7hd2Oegqc7EaLplWsC5Cp1gJVLk6IZdSb5GrDSaRzcRjVTTcpJJc20kYMN2ppzvlzNRdnJQk4+5DQ+Xo9ZTxTXMbLHddjyke0lO/xr5uz+pqwvaKlKWXPG/JZld+hXbLaPTYeqrL6vzHScWmn7PZ+Ry1j0teQUMdFvexKZb475G1ezsJaw/lv+ja/wDbsZp8LrQ6VEvu6S9mbY1HvCSfVN2NFLG2+LV8uiJaklKjh0cdrbZp2afJnRoYs8r2gxVSjiJVXF91PK1KN3bRJ5kMwPHFKzTTT5plVwTpM9bCak9XoLxGAUtYvK+q2+Zgw2MjLna5tpV2nZr0a2a8jRa9lXLT4EvNT+L33T+Zpw+WSzS3voh9aUe7ea223TzfQ5OExalHw7qzsNaZPNI7NBJaNaP6eY/D4NS5Xd3qZcJXzac+h1+Fw1mr3tb0TfI2jvg5PIn/AJ5IuELzRT4S1s7nWjEJxOlM8yscv0cT93a3ViZDsSgnujNUwPRltnPWFrowEzDKtGUd0JZJzvjsJlAZmQFTrZSZSky7mZ6oOUpxGEJBnnRvyONxTsvTq+JXhPlOGj+fU9FYqxDSZKej59ieC4ujtFV4dYvLO3o9zD/FlHSqpUn0qRcfqfTXARiMFCatOEZLpKKaM3jRsszR89/isHtNNeqEV+L0uc0vmj0/E/2f4Orf+Uqcnzptw/A8Vxr9k7V3SqSa6SbZR4zVZhiqTrJ9zrHbPfw38upxOK4XER3rNeUHb6nosLSlh8PSpNZXTgoPldrn8w+G8J7+XeT+BPRPaTX5HO20zrnTnbPK8D7JVMRNTruaorW8pPNPyV9l5+x9CwWDp04qEIRjGK0ikrWHTwuXbVetjLFzlLw+GmvJXb8mUqmyZSRzOP8AAIV/DTis7+1ZJR82auBdhMLQj4oKtVfxTmr/ACjH7K+p1KeHtHw+6CVTJeUnZL6shN60HK7M+M7MQa/lTdB+V5R/4t2OFU7P4vOlCpTcedSSlHT0V7npKMqla7Xhpp6PnL08vMfOknp06AJtezBguByivFiG5c8sIpfVs2w4dZ3cnL1SSDhTt6c76A4/isadO/NrRLdvyBZ1X2KxuHpyi4ztY4NHsJSlN1M86Sfwxg7fOX6HosBw9ySnV+N62+70RrqYdL9UCvCPL1+zVal4qVTvY9JWjNfNaM1cPnVeji15N2O5R3t1GSppO5ZIu8jXB57j+HqunkhLLe2Zx3t0EYLhDUYtTan0a0ftsd3FPNolcuhhmjWZ+RhWVzz7BwXDKj3a9U2/oejwOFdONktN31b6mDCzszs0KnU6YhT0ceXNV9jISGF2TJlNDnBZQTJYAFoxYrBreOj/ABNrQFQIpUqlpnDkQ21cOmyjTZxPEzSi0QszPQLIRIgBZCEAIC0EC2ABKIqcRkpHF4hi5VG4Q0gtJS+8+i8il0pRpjh29GHjsaFVZMuZr7Sk4pe25noYiMEopJJKySVrA4mioq+bXozIsO52u3FeW7/Q4Lpt8nqRjmZ4NU6kq8skNIr45dPJeZ1aWHUUopWSVjn0JqmsqVkugyXEfsxWaX4EIhp+h2Jyx15+W7MdHAZ5ZqrvFaxp309X+g1UX8Uld/h8h0IEMsk9GuC6bF1EktQKMrI87x3jVqkKbdlKcYt7aNlvRHw50bsRis8stPXq+SNFDCR0b8Uur3Xp0L4fUgtEree6N1e3LfyIS3yXfD0BCo16GjdGPOluzVhcLUn8McsfvS/JF5lmVtLsTKVmravkkbqPBpVEnU0XRXOhguExhr8UvvS3OhGJ0xi12ceTPviTl0+AwQ+HC4rkbiJmySOZ02IjhorkU6Q9lNFiuxUGNTAcSIAJoEIjIAAqoxsjPWloAKuQpEJI0NSLykQVypYrKSzLzEzAEJYu5YANhc4jrFOIBz6t9VtdM8zV4p3eanKNmna6+L25nsasPI8/xPgUJzVWzVSGqs3aVtk0Y5Yb5R1YMky9V7OdRwkqjzTei2X5s1VcCkvzRno4ySdnqv6lqjdUk5K0dE1rfl6HKmj0PjR56ri71O7vtq2t7Hc4aoWShvzTVm/nzPG9o6roVYzj4pPTKtXK/JI6eA4vFWzXjKybjJNSXkVna5NKmXxs9VXatbmIjCy1AwtadX/105O/2pKy92dKhwFy1qy/xhovmzZS69GFZJxrTZhpKU3kpq75v7MfUfS7D4Zy7ytHvqu+aeqj/bHZHdoYaMFlikl5DkjecSXZw5M7rrg4f/ikFK8akorpaLSNcOAx+1OT9kdNINIt/HP0UefI/Zjw/CaUHdQWbrLxP3ZtirESCLpJdGTpvsu5AWirklQmC0XnJckFXIyEuACVYIoAohCEACozLWY+sxEtiQCQjIAEphISg0ypI1IsBMK4AVy0wUwkwC8xM5ZGwAc4Mop7oZYlgDiYrszSnJyi505PV5ZXTfoxcezdv/tNr0ijv5SZSjxy/Rss+RLSZx8J2co05Z8maf3p+J/LoblgoXvkjfrlRqylqJZSkZu6fLYuMUtkEHYvKSVAQSLyhKIIIiy7F2AKIXYgBCEJckFWKsXcq4BRLllAFXKZGUwC7kZRUmCRNVio8w5sCPMkgXOWpCqi1IAUpBqQlSLTKkj0wlISpBKQA7MWpClIJSAGqQWYSpBJgDbl3FZi0wBqZdxVwrgB3LTFNkiwB5AUwgC0EgUWCAiFEuAWCyyMkA3IUyXJBGyXKZQBZVyMoAhVyFAEbFTkHJigSDIGAU2BAAuUCBZiiCDBCQxMhCCQ4sJEIAEmXFlkALuEmUQAIJEIAEmS5CAELiWQgDYllkJIJctMhAC7kuQgBLkuQgBTAZCEglyEISCiiEAIwWyiAAyYBCAC5kRCAAuRZCAg/9k="/>
          <p:cNvSpPr>
            <a:spLocks noChangeAspect="1" noChangeArrowheads="1"/>
          </p:cNvSpPr>
          <p:nvPr/>
        </p:nvSpPr>
        <p:spPr bwMode="auto">
          <a:xfrm>
            <a:off x="176213" y="-182563"/>
            <a:ext cx="304800" cy="304801"/>
          </a:xfrm>
          <a:prstGeom prst="rect">
            <a:avLst/>
          </a:prstGeom>
          <a:noFill/>
          <a:ln w="9525">
            <a:noFill/>
            <a:miter lim="800000"/>
            <a:headEnd/>
            <a:tailEnd/>
          </a:ln>
        </p:spPr>
        <p:txBody>
          <a:bodyPr/>
          <a:lstStyle/>
          <a:p>
            <a:endParaRPr lang="ru-RU"/>
          </a:p>
        </p:txBody>
      </p:sp>
      <p:sp>
        <p:nvSpPr>
          <p:cNvPr id="13316" name="AutoShape 7" descr="data:image/jpeg;base64,/9j/4AAQSkZJRgABAQAAAQABAAD/2wCEAAkGBhIREBAQEBAUEA8PDw8PDxAPDw8PDw8PFBAVFBQQFBQXHCYeFxkjGRQUHy8gIycpLCwsFR4xNTAqNSYrLCkBCQoKDgwOFw8PGCkfHBwpKSwpKSwpKSkpKSkpKSkpLCksLCwsKSwpKSwpKSwsKSkpLCkpKSksLCkpKSwpKSkpKf/AABEIALcBFAMBIgACEQEDEQH/xAAbAAACAwEBAQAAAAAAAAAAAAACAwABBAUGB//EADoQAAIBAgQDBgMFCAIDAAAAAAABAgMRBBIhMQVBUQYTImFxkTKBoUJSscHRBxQVI2JygvCS4RYzQ//EABoBAQADAQEBAAAAAAAAAAAAAAABAgMEBQb/xAAkEQADAAICAgICAwEAAAAAAAAAAQIDESExBEESUQUyExRxIv/aAAwDAQACEQMRAD8A9wosmQYkW0dJQVkReUNopAgxYjB84mbuzr2FVsPfbcq0Y3i3yjBGmaacUylC24Wcoc+9DVhehTwotYhkc5MEfIGpTSEuokNlRuBLDEmTTBVYKM9Qe5sWlqCNv2a1HQFo0YezQdSgQa69mOMzRSqiHAKEQEzowJJEpLQJkGvoiRCFAku5LgloBEYMgmA2QW0KkJmMqTMtWoDNiq6ORi4HQrVjnV5XKVSlclpxPI9Sjk1MLmeuxppUdLLYd3Q2EDzsuX5M97x/H/jnnsCFMLKNykymB2imiBtFAHpUw4sR3hcZn0R8+aLAuBUZDUALQVgnEqwAqpSuY50Gjo2BcCGjO8aowxpminHqFKlYiKHK5c9jY0kyPDC1MbCsQV39iZ0DPLDm96i3TZJR8isOspodUBUyqkklq7EMtO+hctx9GlzMlPEwb+JHRptW019CNp9GiilzS0GQq5dwWIRgORWcDYTZTkC5EIJRHMTUmXOdjnYvHW2GwwsRiLHKxOMk9IkqVHIqFM5MnkJcSd2Hwarm+EKjfmw1AbkDUDiq3XZ6+PFMLUoUoBKAxRIUNRbiVNlzYmpMsQDKRBEqhCAegUmnZ+xqpSTG4zDrMrau2tjP3DR7818ls8FrRrikEkZ6d0aEWICLRSF4jFwpxcpyUUubdgBuQCcktW0vVnieNftHSvDDRzcs8tI/LqeUlWxWLledWTT3SbjFexhWeZN5wVR9TrcboR+KtBf5IqlxOjP4KkZejR4TB9mKSXjWd83LU2UeA0otOMcrXRtGH9pP0aV4TpdnuFYGU0t2eejXmlZSaS8wJTfOTZD8hekYr8c33R3anEIR+17CJcfXKPuzhSvcdRprmZvyKfR04/x2NftydOpxib2svqZKk5Sfik2GrAystjGrqu2dkYMeP9ZRFGw2jjJR+F/oKU9NeYqNJoqtro0r40tM6y4zJbpP00Gx42ucWjjxYfeo1Wa17OSvDxP0dlcUpvnb1Q2OJg9pL3RwJrRtf6gadNPW/wCpdeRX0Yv8dD6bPUIXVrqK1OPQxE4PS7XR7Ca9Wc34np9C78hJdcmP9C/lrfH2aMVj76RMbjfcNUyM48mWr7PRxeNGPpc/YKiEokTLMToIWiIhOgVJgORUpCJ1iSAqlQyVawFasY5Vb6IlS30Z1cytsKeI1IHTwia13IdC8ajgf5HGme0VToWqhO7LyHrnGEmGppK7dkhFTFRgtWeD7R9p51W4U3lpptabyKXahbZpEO3pHoeN9t6dK8aX8yptp8KfmzwnEOI1a8nKrNvpG/hXyFUoBfu7k7I4Ly1R3RiUi8Dgu9ml9lbnr8Hh4xSSWxj4dhFBW5m1OxzU9nTK0bEgJSKi7kqUwT2LzjadvUzZHsaKUbcwWSQ/L5FIW6oLrEB8Gi6FTfQDvb7FylZXAGKTHpPff0M1GrHMru+nt/2dCk09tvxJRDRllJafUqjVjqn8S5dfM3uknvuZqmFtra66rdBkrQyKI6N9dn15gUbcmaUiQ3oqMCnTGbBN6E6K7MzQMoh1JARMqkvsBRCyB92Nj5kKSNiExM6lg6r1ZkrO+xKRV0kVVqmOpW6DaserAp4aUtlZdTScbo5sudSuWY53f6GrCYRrVmyhgFH1NMaJ3Y8XxPFz+Q8nHoxOiQ3dyQ3OM5k+1Vak0qtKy2zJuy+Rv/isqkU4uyfQ9DxDg0Kid4rXyPG43hVTCyzQTlSvrHdx9DWbTPUctF8bxrpYepNvxS8MbvqeKpTuj0PbCjKvhqc6OuSV3FczynDMRfR6NaNPdHL5CbZ04HpaOtQpnXwOHStoc/Cw1R6HC0bI4aO+SNFx3I0VCWpTRcep23CzGeW4VOprrsCyQ24TaW7QEpoit0XsgNipVVy19NRMpT5U5NeUJM3d5rbZeRuoSjsmNBnm/wB+UX4k4/3RcfxDfFI9T1MqUZJppSi9GpJNP5M5GN7IUZXcHKi/6HeP/F/kHJCpHMo4mF9/mdjBYlW3OLPsjVV+7rRlb70ZR/C4hwrUHarBxX3vig/8loV6LcM9nTqj4s83hOIabnTw+P6llRVwa8TgFLWLyy8tn6oyxqyg/Gree6fzNixKa3Bve6eq5p7eg/wlP7BhVTDbMNehKGtPWPOHNenUlPHKSJ2T8d9GiTX+7C5lxkv92Rd0nr7Akdh6ia81uBVqdAorps9gZ9Opb486RhdKVtmaS5skablsrLqaIYe+stTRFHRGD7PJy+W3xJhhgEt9X5mqNE0RiOhTR0KUujgqm3yzEqIaom7u0C6Zco0Ze4IaXEgI0dgTWw0ZKzQ25VzM9Y89i+z8Y5nBWvult7HzftXwadGfewp7PxW5o+0SRzcfwyNRNNJ3DbaJXB8s7P11VSfuuh62MVaxy8f2Qnh6jq0Fo3eUOvoacLjVJdJLdPRpnJc8nZFbGTpMVlt8zUplSje3kZaN9iYU7hd2Oegqc7EaLplWsC5Cp1gJVLk6IZdSb5GrDSaRzcRjVTTcpJJc20kYMN2ppzvlzNRdnJQk4+5DQ+Xo9ZTxTXMbLHddjyke0lO/xr5uz+pqwvaKlKWXPG/JZld+hXbLaPTYeqrL6vzHScWmn7PZ+Ry1j0teQUMdFvexKZb475G1ezsJaw/lv+ja/wDbsZp8LrQ6VEvu6S9mbY1HvCSfVN2NFLG2+LV8uiJaklKjh0cdrbZp2afJnRoYs8r2gxVSjiJVXF91PK1KN3bRJ5kMwPHFKzTTT5plVwTpM9bCak9XoLxGAUtYvK+q2+Zgw2MjLna5tpV2nZr0a2a8jRa9lXLT4EvNT+L33T+Zpw+WSzS3voh9aUe7ea223TzfQ5OExalHw7qzsNaZPNI7NBJaNaP6eY/D4NS5Xd3qZcJXzac+h1+Fw1mr3tb0TfI2jvg5PIn/AJ5IuELzRT4S1s7nWjEJxOlM8yscv0cT93a3ViZDsSgnujNUwPRltnPWFrowEzDKtGUd0JZJzvjsJlAZmQFTrZSZSky7mZ6oOUpxGEJBnnRvyONxTsvTq+JXhPlOGj+fU9FYqxDSZKej59ieC4ujtFV4dYvLO3o9zD/FlHSqpUn0qRcfqfTXARiMFCatOEZLpKKaM3jRsszR89/isHtNNeqEV+L0uc0vmj0/E/2f4Orf+Uqcnzptw/A8Vxr9k7V3SqSa6SbZR4zVZhiqTrJ9zrHbPfw38upxOK4XER3rNeUHb6nosLSlh8PSpNZXTgoPldrn8w+G8J7+XeT+BPRPaTX5HO20zrnTnbPK8D7JVMRNTruaorW8pPNPyV9l5+x9CwWDp04qEIRjGK0ikrWHTwuXbVetjLFzlLw+GmvJXb8mUqmyZSRzOP8AAIV/DTis7+1ZJR82auBdhMLQj4oKtVfxTmr/ACjH7K+p1KeHtHw+6CVTJeUnZL6shN60HK7M+M7MQa/lTdB+V5R/4t2OFU7P4vOlCpTcedSSlHT0V7npKMqla7Xhpp6PnL08vMfOknp06AJtezBguByivFiG5c8sIpfVs2w4dZ3cnL1SSDhTt6c76A4/isadO/NrRLdvyBZ1X2KxuHpyi4ztY4NHsJSlN1M86Sfwxg7fOX6HosBw9ySnV+N62+70RrqYdL9UCvCPL1+zVal4qVTvY9JWjNfNaM1cPnVeji15N2O5R3t1GSppO5ZIu8jXB57j+HqunkhLLe2Zx3t0EYLhDUYtTan0a0ftsd3FPNolcuhhmjWZ+RhWVzz7BwXDKj3a9U2/oejwOFdONktN31b6mDCzszs0KnU6YhT0ceXNV9jISGF2TJlNDnBZQTJYAFoxYrBreOj/ABNrQFQIpUqlpnDkQ21cOmyjTZxPEzSi0QszPQLIRIgBZCEAIC0EC2ABKIqcRkpHF4hi5VG4Q0gtJS+8+i8il0pRpjh29GHjsaFVZMuZr7Sk4pe25noYiMEopJJKySVrA4mioq+bXozIsO52u3FeW7/Q4Lpt8nqRjmZ4NU6kq8skNIr45dPJeZ1aWHUUopWSVjn0JqmsqVkugyXEfsxWaX4EIhp+h2Jyx15+W7MdHAZ5ZqrvFaxp309X+g1UX8Uld/h8h0IEMsk9GuC6bF1EktQKMrI87x3jVqkKbdlKcYt7aNlvRHw50bsRis8stPXq+SNFDCR0b8Uur3Xp0L4fUgtEree6N1e3LfyIS3yXfD0BCo16GjdGPOluzVhcLUn8McsfvS/JF5lmVtLsTKVmravkkbqPBpVEnU0XRXOhguExhr8UvvS3OhGJ0xi12ceTPviTl0+AwQ+HC4rkbiJmySOZ02IjhorkU6Q9lNFiuxUGNTAcSIAJoEIjIAAqoxsjPWloAKuQpEJI0NSLykQVypYrKSzLzEzAEJYu5YANhc4jrFOIBz6t9VtdM8zV4p3eanKNmna6+L25nsasPI8/xPgUJzVWzVSGqs3aVtk0Y5Yb5R1YMky9V7OdRwkqjzTei2X5s1VcCkvzRno4ySdnqv6lqjdUk5K0dE1rfl6HKmj0PjR56ri71O7vtq2t7Hc4aoWShvzTVm/nzPG9o6roVYzj4pPTKtXK/JI6eA4vFWzXjKybjJNSXkVna5NKmXxs9VXatbmIjCy1AwtadX/105O/2pKy92dKhwFy1qy/xhovmzZS69GFZJxrTZhpKU3kpq75v7MfUfS7D4Zy7ytHvqu+aeqj/bHZHdoYaMFlikl5DkjecSXZw5M7rrg4f/ikFK8akorpaLSNcOAx+1OT9kdNINIt/HP0UefI/Zjw/CaUHdQWbrLxP3ZtirESCLpJdGTpvsu5AWirklQmC0XnJckFXIyEuACVYIoAohCEACozLWY+sxEtiQCQjIAEphISg0ypI1IsBMK4AVy0wUwkwC8xM5ZGwAc4Mop7oZYlgDiYrszSnJyi505PV5ZXTfoxcezdv/tNr0ijv5SZSjxy/Rss+RLSZx8J2co05Z8maf3p+J/LoblgoXvkjfrlRqylqJZSkZu6fLYuMUtkEHYvKSVAQSLyhKIIIiy7F2AKIXYgBCEJckFWKsXcq4BRLllAFXKZGUwC7kZRUmCRNVio8w5sCPMkgXOWpCqi1IAUpBqQlSLTKkj0wlISpBKQA7MWpClIJSAGqQWYSpBJgDbl3FZi0wBqZdxVwrgB3LTFNkiwB5AUwgC0EgUWCAiFEuAWCyyMkA3IUyXJBGyXKZQBZVyMoAhVyFAEbFTkHJigSDIGAU2BAAuUCBZiiCDBCQxMhCCQ4sJEIAEmXFlkALuEmUQAIJEIAEmS5CAELiWQgDYllkJIJctMhAC7kuQgBLkuQgBTAZCEglyEISCiiEAIwWyiAAyYBCAC5kRCAAuRZCAg/9k="/>
          <p:cNvSpPr>
            <a:spLocks noChangeAspect="1" noChangeArrowheads="1"/>
          </p:cNvSpPr>
          <p:nvPr/>
        </p:nvSpPr>
        <p:spPr bwMode="auto">
          <a:xfrm>
            <a:off x="176213" y="-182563"/>
            <a:ext cx="304800" cy="304801"/>
          </a:xfrm>
          <a:prstGeom prst="rect">
            <a:avLst/>
          </a:prstGeom>
          <a:noFill/>
          <a:ln w="9525">
            <a:noFill/>
            <a:miter lim="800000"/>
            <a:headEnd/>
            <a:tailEnd/>
          </a:ln>
        </p:spPr>
        <p:txBody>
          <a:bodyPr/>
          <a:lstStyle/>
          <a:p>
            <a:endParaRPr lang="ru-RU"/>
          </a:p>
        </p:txBody>
      </p:sp>
      <p:pic>
        <p:nvPicPr>
          <p:cNvPr id="11273" name="Picture 9" descr="http://www.american-plasticsurgeons.com/wp-content/uploads/2010/07/doctor-hand.jpg"/>
          <p:cNvPicPr>
            <a:picLocks noChangeAspect="1" noChangeArrowheads="1"/>
          </p:cNvPicPr>
          <p:nvPr/>
        </p:nvPicPr>
        <p:blipFill>
          <a:blip r:embed="rId3" cstate="email"/>
          <a:srcRect/>
          <a:stretch>
            <a:fillRect/>
          </a:stretch>
        </p:blipFill>
        <p:spPr bwMode="auto">
          <a:xfrm>
            <a:off x="375372" y="1428736"/>
            <a:ext cx="7428789" cy="492922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p:txBody>
          <a:bodyPr lIns="91440" tIns="45720" rIns="91440" bIns="45720"/>
          <a:lstStyle/>
          <a:p>
            <a:r>
              <a:rPr lang="ru-RU" smtClean="0"/>
              <a:t>Они были первыми…</a:t>
            </a:r>
          </a:p>
        </p:txBody>
      </p:sp>
      <p:sp>
        <p:nvSpPr>
          <p:cNvPr id="8195" name="Slide Number Placeholder 3"/>
          <p:cNvSpPr txBox="1">
            <a:spLocks noGrp="1"/>
          </p:cNvSpPr>
          <p:nvPr/>
        </p:nvSpPr>
        <p:spPr>
          <a:xfrm>
            <a:off x="168275" y="6435725"/>
            <a:ext cx="2133600" cy="244475"/>
          </a:xfrm>
          <a:prstGeom prst="rect">
            <a:avLst/>
          </a:prstGeom>
          <a:noFill/>
        </p:spPr>
        <p:txBody>
          <a:bodyPr anchor="ctr"/>
          <a:lstStyle/>
          <a:p>
            <a:pPr algn="ctr" eaLnBrk="1" fontAlgn="auto" hangingPunct="1">
              <a:spcBef>
                <a:spcPts val="0"/>
              </a:spcBef>
              <a:spcAft>
                <a:spcPts val="0"/>
              </a:spcAft>
              <a:defRPr/>
            </a:pPr>
            <a:r>
              <a:rPr lang="en-US" sz="1200">
                <a:solidFill>
                  <a:schemeClr val="tx1">
                    <a:tint val="75000"/>
                  </a:schemeClr>
                </a:solidFill>
                <a:latin typeface="+mn-lt"/>
                <a:ea typeface="+mn-ea"/>
              </a:rPr>
              <a:t>page </a:t>
            </a:r>
            <a:fld id="{20C8BDA4-F1AE-4BB3-8194-955542F2FB9C}" type="slidenum">
              <a:rPr lang="en-US" sz="1200">
                <a:solidFill>
                  <a:schemeClr val="tx1">
                    <a:tint val="75000"/>
                  </a:schemeClr>
                </a:solidFill>
                <a:latin typeface="+mn-lt"/>
                <a:ea typeface="+mn-ea"/>
              </a:rPr>
              <a:pPr algn="ctr" eaLnBrk="1" fontAlgn="auto" hangingPunct="1">
                <a:spcBef>
                  <a:spcPts val="0"/>
                </a:spcBef>
                <a:spcAft>
                  <a:spcPts val="0"/>
                </a:spcAft>
                <a:defRPr/>
              </a:pPr>
              <a:t>11</a:t>
            </a:fld>
            <a:endParaRPr lang="en-US" sz="1200">
              <a:solidFill>
                <a:schemeClr val="tx1">
                  <a:tint val="75000"/>
                </a:schemeClr>
              </a:solidFill>
              <a:latin typeface="+mn-lt"/>
              <a:ea typeface="+mn-ea"/>
            </a:endParaRPr>
          </a:p>
        </p:txBody>
      </p:sp>
      <p:pic>
        <p:nvPicPr>
          <p:cNvPr id="14340" name="Picture 2" descr="Картинка 3 из 21">
            <a:hlinkClick r:id="rId3"/>
          </p:cNvPr>
          <p:cNvPicPr>
            <a:picLocks noChangeAspect="1" noChangeArrowheads="1"/>
          </p:cNvPicPr>
          <p:nvPr/>
        </p:nvPicPr>
        <p:blipFill>
          <a:blip r:embed="rId4" cstate="email"/>
          <a:srcRect/>
          <a:stretch>
            <a:fillRect/>
          </a:stretch>
        </p:blipFill>
        <p:spPr bwMode="auto">
          <a:xfrm>
            <a:off x="0" y="1341438"/>
            <a:ext cx="2743200" cy="3810000"/>
          </a:xfrm>
          <a:prstGeom prst="rect">
            <a:avLst/>
          </a:prstGeom>
          <a:noFill/>
          <a:ln w="9525">
            <a:noFill/>
            <a:miter lim="800000"/>
            <a:headEnd/>
            <a:tailEnd/>
          </a:ln>
        </p:spPr>
      </p:pic>
      <p:sp>
        <p:nvSpPr>
          <p:cNvPr id="6" name="Rectangle 5"/>
          <p:cNvSpPr>
            <a:spLocks noChangeArrowheads="1"/>
          </p:cNvSpPr>
          <p:nvPr/>
        </p:nvSpPr>
        <p:spPr bwMode="auto">
          <a:xfrm>
            <a:off x="63500" y="5238750"/>
            <a:ext cx="2374900" cy="1014413"/>
          </a:xfrm>
          <a:prstGeom prst="rect">
            <a:avLst/>
          </a:prstGeom>
          <a:noFill/>
          <a:ln w="9525">
            <a:noFill/>
            <a:miter lim="800000"/>
            <a:headEnd/>
            <a:tailEnd/>
          </a:ln>
        </p:spPr>
        <p:txBody>
          <a:bodyPr wrap="none">
            <a:spAutoFit/>
          </a:bodyPr>
          <a:lstStyle/>
          <a:p>
            <a:pPr algn="ctr" eaLnBrk="1" hangingPunct="1"/>
            <a:r>
              <a:rPr lang="ru-RU" b="1">
                <a:solidFill>
                  <a:srgbClr val="FF0000"/>
                </a:solidFill>
                <a:latin typeface="Calibri" pitchFamily="34" charset="0"/>
              </a:rPr>
              <a:t>1199</a:t>
            </a:r>
          </a:p>
          <a:p>
            <a:pPr algn="ctr" eaLnBrk="1" hangingPunct="1"/>
            <a:r>
              <a:rPr lang="ru-RU" sz="1800">
                <a:latin typeface="Calibri" pitchFamily="34" charset="0"/>
              </a:rPr>
              <a:t>Моисей Маймонид</a:t>
            </a:r>
            <a:endParaRPr lang="en-US" sz="1800">
              <a:latin typeface="Calibri" pitchFamily="34" charset="0"/>
            </a:endParaRPr>
          </a:p>
          <a:p>
            <a:pPr algn="ctr" eaLnBrk="1" hangingPunct="1"/>
            <a:r>
              <a:rPr lang="ru-RU" sz="1800">
                <a:latin typeface="Calibri" pitchFamily="34" charset="0"/>
              </a:rPr>
              <a:t>Рамбам</a:t>
            </a:r>
          </a:p>
        </p:txBody>
      </p:sp>
      <p:pic>
        <p:nvPicPr>
          <p:cNvPr id="14342" name="Picture 4" descr="Картинка 1 из 5">
            <a:hlinkClick r:id="rId5"/>
          </p:cNvPr>
          <p:cNvPicPr>
            <a:picLocks noChangeAspect="1" noChangeArrowheads="1"/>
          </p:cNvPicPr>
          <p:nvPr/>
        </p:nvPicPr>
        <p:blipFill>
          <a:blip r:embed="rId6" cstate="email"/>
          <a:srcRect/>
          <a:stretch>
            <a:fillRect/>
          </a:stretch>
        </p:blipFill>
        <p:spPr bwMode="auto">
          <a:xfrm>
            <a:off x="2987675" y="1341438"/>
            <a:ext cx="2724150" cy="3952875"/>
          </a:xfrm>
          <a:prstGeom prst="rect">
            <a:avLst/>
          </a:prstGeom>
          <a:noFill/>
          <a:ln w="9525">
            <a:noFill/>
            <a:miter lim="800000"/>
            <a:headEnd/>
            <a:tailEnd/>
          </a:ln>
        </p:spPr>
      </p:pic>
      <p:sp>
        <p:nvSpPr>
          <p:cNvPr id="9" name="Rectangle 8"/>
          <p:cNvSpPr>
            <a:spLocks noChangeArrowheads="1"/>
          </p:cNvSpPr>
          <p:nvPr/>
        </p:nvSpPr>
        <p:spPr bwMode="auto">
          <a:xfrm>
            <a:off x="2955925" y="5251450"/>
            <a:ext cx="2606675" cy="1014413"/>
          </a:xfrm>
          <a:prstGeom prst="rect">
            <a:avLst/>
          </a:prstGeom>
          <a:noFill/>
          <a:ln w="9525">
            <a:noFill/>
            <a:miter lim="800000"/>
            <a:headEnd/>
            <a:tailEnd/>
          </a:ln>
        </p:spPr>
        <p:txBody>
          <a:bodyPr>
            <a:spAutoFit/>
          </a:bodyPr>
          <a:lstStyle/>
          <a:p>
            <a:pPr algn="ctr" eaLnBrk="1" hangingPunct="1"/>
            <a:r>
              <a:rPr lang="ru-RU" b="1">
                <a:solidFill>
                  <a:srgbClr val="FF0000"/>
                </a:solidFill>
                <a:latin typeface="Calibri" pitchFamily="34" charset="0"/>
              </a:rPr>
              <a:t>1843</a:t>
            </a:r>
          </a:p>
          <a:p>
            <a:pPr algn="ctr" eaLnBrk="1" hangingPunct="1"/>
            <a:r>
              <a:rPr lang="ru-RU" sz="1800">
                <a:latin typeface="Calibri" pitchFamily="34" charset="0"/>
              </a:rPr>
              <a:t>Оливер Уэнделл Холмс</a:t>
            </a:r>
          </a:p>
        </p:txBody>
      </p:sp>
      <p:sp>
        <p:nvSpPr>
          <p:cNvPr id="10" name="Rectangle 9"/>
          <p:cNvSpPr>
            <a:spLocks noChangeArrowheads="1"/>
          </p:cNvSpPr>
          <p:nvPr/>
        </p:nvSpPr>
        <p:spPr bwMode="auto">
          <a:xfrm>
            <a:off x="6172200" y="5213350"/>
            <a:ext cx="2463800" cy="1014413"/>
          </a:xfrm>
          <a:prstGeom prst="rect">
            <a:avLst/>
          </a:prstGeom>
          <a:noFill/>
          <a:ln w="9525">
            <a:noFill/>
            <a:miter lim="800000"/>
            <a:headEnd/>
            <a:tailEnd/>
          </a:ln>
        </p:spPr>
        <p:txBody>
          <a:bodyPr>
            <a:spAutoFit/>
          </a:bodyPr>
          <a:lstStyle/>
          <a:p>
            <a:pPr algn="ctr" eaLnBrk="1" hangingPunct="1"/>
            <a:r>
              <a:rPr lang="ru-RU" b="1">
                <a:solidFill>
                  <a:srgbClr val="FF0000"/>
                </a:solidFill>
                <a:latin typeface="Calibri" pitchFamily="34" charset="0"/>
              </a:rPr>
              <a:t>1847 </a:t>
            </a:r>
          </a:p>
          <a:p>
            <a:pPr algn="ctr" eaLnBrk="1" hangingPunct="1"/>
            <a:r>
              <a:rPr lang="ru-RU" sz="1800">
                <a:latin typeface="Calibri" pitchFamily="34" charset="0"/>
              </a:rPr>
              <a:t>Игнац Земмельвейс</a:t>
            </a:r>
          </a:p>
        </p:txBody>
      </p:sp>
      <p:pic>
        <p:nvPicPr>
          <p:cNvPr id="14345" name="Picture 8" descr="http://upload.wikimedia.org/wikipedia/commons/thumb/c/c0/Ignaz_Semmelweis.jpg/200px-Ignaz_Semmelweis.jpg">
            <a:hlinkClick r:id="rId7"/>
          </p:cNvPr>
          <p:cNvPicPr>
            <a:picLocks noChangeAspect="1" noChangeArrowheads="1"/>
          </p:cNvPicPr>
          <p:nvPr/>
        </p:nvPicPr>
        <p:blipFill>
          <a:blip r:embed="rId8" cstate="email"/>
          <a:srcRect/>
          <a:stretch>
            <a:fillRect/>
          </a:stretch>
        </p:blipFill>
        <p:spPr bwMode="auto">
          <a:xfrm>
            <a:off x="6011863" y="1341438"/>
            <a:ext cx="2941637" cy="39338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20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2000"/>
                                        <p:tgtEl>
                                          <p:spTgt spid="6">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fade">
                                      <p:cBhvr>
                                        <p:cTn id="18" dur="2000"/>
                                        <p:tgtEl>
                                          <p:spTgt spid="9">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Effect transition="in" filter="fade">
                                      <p:cBhvr>
                                        <p:cTn id="21" dur="2000"/>
                                        <p:tgtEl>
                                          <p:spTgt spid="9">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2000"/>
                                        <p:tgtEl>
                                          <p:spTgt spid="10">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fade">
                                      <p:cBhvr>
                                        <p:cTn id="29" dur="2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9" grpId="0" build="allAtOnce"/>
      <p:bldP spid="1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026"/>
          <p:cNvSpPr>
            <a:spLocks noGrp="1" noChangeArrowheads="1"/>
          </p:cNvSpPr>
          <p:nvPr>
            <p:ph type="title" idx="4294967295"/>
          </p:nvPr>
        </p:nvSpPr>
        <p:spPr>
          <a:xfrm>
            <a:off x="357188" y="868363"/>
            <a:ext cx="8134350" cy="989012"/>
          </a:xfrm>
        </p:spPr>
        <p:txBody>
          <a:bodyPr/>
          <a:lstStyle/>
          <a:p>
            <a:pPr eaLnBrk="1" hangingPunct="1"/>
            <a:r>
              <a:rPr lang="ru-RU" smtClean="0"/>
              <a:t>Гигиена рук в фокусе</a:t>
            </a:r>
            <a:endParaRPr lang="en-GB" smtClean="0"/>
          </a:p>
        </p:txBody>
      </p:sp>
      <p:sp>
        <p:nvSpPr>
          <p:cNvPr id="11267" name="Rectangle 1027"/>
          <p:cNvSpPr>
            <a:spLocks noGrp="1" noChangeArrowheads="1"/>
          </p:cNvSpPr>
          <p:nvPr>
            <p:ph type="body" idx="4294967295"/>
          </p:nvPr>
        </p:nvSpPr>
        <p:spPr>
          <a:xfrm>
            <a:off x="500063" y="2214563"/>
            <a:ext cx="8339137" cy="4262437"/>
          </a:xfrm>
        </p:spPr>
        <p:txBody>
          <a:bodyPr/>
          <a:lstStyle/>
          <a:p>
            <a:pPr marL="342900" indent="-342900" eaLnBrk="1" hangingPunct="1">
              <a:spcBef>
                <a:spcPts val="1200"/>
              </a:spcBef>
            </a:pPr>
            <a:r>
              <a:rPr lang="ru-RU" sz="2800" smtClean="0"/>
              <a:t>Гигиена рук признана важнейшим «инструментом» снижения ИСМП</a:t>
            </a:r>
          </a:p>
          <a:p>
            <a:pPr marL="342900" indent="-342900" eaLnBrk="1" hangingPunct="1">
              <a:spcBef>
                <a:spcPts val="1200"/>
              </a:spcBef>
            </a:pPr>
            <a:r>
              <a:rPr lang="ru-RU" sz="2800" smtClean="0"/>
              <a:t>Приверженность/комплайенс в среднем составляет в среднем 40%</a:t>
            </a:r>
            <a:endParaRPr lang="en-GB" sz="28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down)">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wipe(down)">
                                      <p:cBhvr>
                                        <p:cTn id="12" dur="500"/>
                                        <p:tgtEl>
                                          <p:spTgt spid="112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Grp="1" noChangeArrowheads="1"/>
          </p:cNvSpPr>
          <p:nvPr>
            <p:ph type="title" idx="4294967295"/>
          </p:nvPr>
        </p:nvSpPr>
        <p:spPr>
          <a:xfrm>
            <a:off x="611188" y="693738"/>
            <a:ext cx="7772400" cy="487362"/>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3200" smtClean="0"/>
              <a:t>Роль рук в передаче ИСМП</a:t>
            </a:r>
            <a:endParaRPr lang="en-GB" sz="3200" b="1" smtClean="0"/>
          </a:p>
        </p:txBody>
      </p:sp>
      <p:sp>
        <p:nvSpPr>
          <p:cNvPr id="16387" name="Дата 7"/>
          <p:cNvSpPr txBox="1">
            <a:spLocks noGrp="1"/>
          </p:cNvSpPr>
          <p:nvPr/>
        </p:nvSpPr>
        <p:spPr bwMode="auto">
          <a:xfrm>
            <a:off x="7696200" y="6634163"/>
            <a:ext cx="1219200" cy="223837"/>
          </a:xfrm>
          <a:prstGeom prst="rect">
            <a:avLst/>
          </a:prstGeom>
          <a:noFill/>
          <a:ln w="9525">
            <a:noFill/>
            <a:miter lim="800000"/>
            <a:headEnd/>
            <a:tailEnd/>
          </a:ln>
        </p:spPr>
        <p:txBody>
          <a:bodyPr lIns="0" tIns="0" rIns="0" bIns="0"/>
          <a:lstStyle/>
          <a:p>
            <a:pPr algn="r"/>
            <a:fld id="{0FBD09D8-3F6A-4490-BE58-A991FD6955E3}" type="datetime1">
              <a:rPr lang="ru-RU" sz="800"/>
              <a:pPr algn="r"/>
              <a:t>20.04.2013</a:t>
            </a:fld>
            <a:endParaRPr lang="en-GB" sz="800"/>
          </a:p>
        </p:txBody>
      </p:sp>
      <p:sp>
        <p:nvSpPr>
          <p:cNvPr id="16388" name="Номер слайда 6"/>
          <p:cNvSpPr txBox="1">
            <a:spLocks noGrp="1"/>
          </p:cNvSpPr>
          <p:nvPr/>
        </p:nvSpPr>
        <p:spPr bwMode="auto">
          <a:xfrm>
            <a:off x="7696200" y="6632575"/>
            <a:ext cx="1219200" cy="223838"/>
          </a:xfrm>
          <a:prstGeom prst="rect">
            <a:avLst/>
          </a:prstGeom>
          <a:noFill/>
          <a:ln w="9525">
            <a:noFill/>
            <a:miter lim="800000"/>
            <a:headEnd/>
            <a:tailEnd/>
          </a:ln>
        </p:spPr>
        <p:txBody>
          <a:bodyPr lIns="0" tIns="0" rIns="0" bIns="0"/>
          <a:lstStyle/>
          <a:p>
            <a:pPr algn="r"/>
            <a:fld id="{80955441-A12E-431C-825E-E35A4DD399B4}" type="slidenum">
              <a:rPr lang="en-GB" sz="800"/>
              <a:pPr algn="r"/>
              <a:t>13</a:t>
            </a:fld>
            <a:endParaRPr lang="en-GB" sz="800"/>
          </a:p>
        </p:txBody>
      </p:sp>
      <p:sp>
        <p:nvSpPr>
          <p:cNvPr id="16389" name="Rectangle 3"/>
          <p:cNvSpPr>
            <a:spLocks noChangeArrowheads="1"/>
          </p:cNvSpPr>
          <p:nvPr/>
        </p:nvSpPr>
        <p:spPr bwMode="auto">
          <a:xfrm>
            <a:off x="971550" y="1676400"/>
            <a:ext cx="8020050" cy="4495800"/>
          </a:xfrm>
          <a:prstGeom prst="rect">
            <a:avLst/>
          </a:prstGeom>
          <a:noFill/>
          <a:ln w="9525">
            <a:noFill/>
            <a:round/>
            <a:headEnd/>
            <a:tailEnd/>
          </a:ln>
        </p:spPr>
        <p:txBody>
          <a:bodyPr lIns="0" tIns="0" rIns="0" bIns="0"/>
          <a:lstStyle/>
          <a:p>
            <a:pPr marL="280988" indent="-280988" eaLnBrk="1" hangingPunct="1">
              <a:lnSpc>
                <a:spcPct val="90000"/>
              </a:lnSpc>
              <a:buClr>
                <a:srgbClr val="000089"/>
              </a:buClr>
              <a:buFont typeface="Wingdings" pitchFamily="2" charset="2"/>
              <a:buChar char=""/>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r>
              <a:rPr lang="en-GB">
                <a:solidFill>
                  <a:srgbClr val="000000"/>
                </a:solidFill>
              </a:rPr>
              <a:t>На руках медицинских работников часто размножаются патогены. Рассматривается пример размножения </a:t>
            </a:r>
          </a:p>
          <a:p>
            <a:pPr marL="280988" indent="-280988" eaLnBrk="1" hangingPunct="1">
              <a:lnSpc>
                <a:spcPct val="90000"/>
              </a:lnSpc>
              <a:buClr>
                <a:srgbClr val="000089"/>
              </a:buClr>
              <a:buFont typeface="Wingdings" pitchFamily="2" charset="2"/>
              <a:buNone/>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endParaRPr lang="en-GB">
              <a:solidFill>
                <a:srgbClr val="000000"/>
              </a:solidFill>
            </a:endParaRPr>
          </a:p>
          <a:p>
            <a:pPr marL="280988" indent="-280988" eaLnBrk="1" hangingPunct="1">
              <a:lnSpc>
                <a:spcPct val="90000"/>
              </a:lnSpc>
              <a:buClr>
                <a:srgbClr val="000089"/>
              </a:buClr>
              <a:buFont typeface="Wingdings" pitchFamily="2" charset="2"/>
              <a:buChar char=""/>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r>
              <a:rPr lang="en-GB" i="1">
                <a:solidFill>
                  <a:srgbClr val="000000"/>
                </a:solidFill>
              </a:rPr>
              <a:t>Staphylococcus aureus</a:t>
            </a:r>
            <a:r>
              <a:rPr lang="en-GB">
                <a:solidFill>
                  <a:srgbClr val="000000"/>
                </a:solidFill>
              </a:rPr>
              <a:t> 10.5 - 78.3%, до 24,000,000 клеток на руке</a:t>
            </a:r>
          </a:p>
          <a:p>
            <a:pPr marL="280988" indent="-280988" eaLnBrk="1" hangingPunct="1">
              <a:lnSpc>
                <a:spcPct val="90000"/>
              </a:lnSpc>
              <a:buClr>
                <a:srgbClr val="000089"/>
              </a:buClr>
              <a:buFont typeface="Wingdings" pitchFamily="2" charset="2"/>
              <a:buNone/>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endParaRPr lang="en-GB">
              <a:solidFill>
                <a:srgbClr val="000000"/>
              </a:solidFill>
            </a:endParaRPr>
          </a:p>
          <a:p>
            <a:pPr marL="280988" indent="-280988" eaLnBrk="1" hangingPunct="1">
              <a:lnSpc>
                <a:spcPct val="90000"/>
              </a:lnSpc>
              <a:buClr>
                <a:srgbClr val="000089"/>
              </a:buClr>
              <a:buFont typeface="Wingdings" pitchFamily="2" charset="2"/>
              <a:buChar char=""/>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r>
              <a:rPr lang="en-GB">
                <a:solidFill>
                  <a:srgbClr val="000000"/>
                </a:solidFill>
              </a:rPr>
              <a:t>MRSA до16.9%</a:t>
            </a:r>
          </a:p>
          <a:p>
            <a:pPr marL="280988" indent="-280988" eaLnBrk="1" hangingPunct="1">
              <a:lnSpc>
                <a:spcPct val="90000"/>
              </a:lnSpc>
              <a:buClr>
                <a:srgbClr val="000089"/>
              </a:buClr>
              <a:buFont typeface="Wingdings" pitchFamily="2" charset="2"/>
              <a:buNone/>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endParaRPr lang="en-GB">
              <a:solidFill>
                <a:srgbClr val="000000"/>
              </a:solidFill>
            </a:endParaRPr>
          </a:p>
          <a:p>
            <a:pPr marL="280988" indent="-280988" eaLnBrk="1" hangingPunct="1">
              <a:lnSpc>
                <a:spcPct val="90000"/>
              </a:lnSpc>
              <a:buClr>
                <a:srgbClr val="000089"/>
              </a:buClr>
              <a:buFont typeface="Wingdings" pitchFamily="2" charset="2"/>
              <a:buChar char=""/>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r>
              <a:rPr lang="en-GB">
                <a:solidFill>
                  <a:srgbClr val="000000"/>
                </a:solidFill>
              </a:rPr>
              <a:t>VRE до 41%</a:t>
            </a:r>
          </a:p>
          <a:p>
            <a:pPr marL="280988" indent="-280988" eaLnBrk="1" hangingPunct="1">
              <a:lnSpc>
                <a:spcPct val="90000"/>
              </a:lnSpc>
              <a:buClr>
                <a:srgbClr val="000089"/>
              </a:buClr>
              <a:buFont typeface="Wingdings" pitchFamily="2" charset="2"/>
              <a:buNone/>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endParaRPr lang="en-GB">
              <a:solidFill>
                <a:srgbClr val="000000"/>
              </a:solidFill>
            </a:endParaRPr>
          </a:p>
          <a:p>
            <a:pPr marL="280988" indent="-280988" eaLnBrk="1" hangingPunct="1">
              <a:lnSpc>
                <a:spcPct val="90000"/>
              </a:lnSpc>
              <a:buClr>
                <a:srgbClr val="000089"/>
              </a:buClr>
              <a:buFont typeface="Wingdings" pitchFamily="2" charset="2"/>
              <a:buChar char=""/>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r>
              <a:rPr lang="en-GB" i="1">
                <a:solidFill>
                  <a:srgbClr val="000000"/>
                </a:solidFill>
              </a:rPr>
              <a:t>Serratia marcescens</a:t>
            </a:r>
            <a:r>
              <a:rPr lang="en-GB">
                <a:solidFill>
                  <a:srgbClr val="000000"/>
                </a:solidFill>
              </a:rPr>
              <a:t> 15.4 - 24%</a:t>
            </a:r>
          </a:p>
          <a:p>
            <a:pPr marL="280988" indent="-280988" eaLnBrk="1" hangingPunct="1">
              <a:lnSpc>
                <a:spcPct val="90000"/>
              </a:lnSpc>
              <a:buClr>
                <a:srgbClr val="000089"/>
              </a:buClr>
              <a:buFont typeface="Wingdings" pitchFamily="2" charset="2"/>
              <a:buNone/>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pPr>
            <a:endParaRPr lang="en-GB">
              <a:solidFill>
                <a:srgbClr val="000000"/>
              </a:solidFill>
            </a:endParaRPr>
          </a:p>
        </p:txBody>
      </p:sp>
      <p:pic>
        <p:nvPicPr>
          <p:cNvPr id="16390" name="Picture 3"/>
          <p:cNvPicPr>
            <a:picLocks noChangeAspect="1" noChangeArrowheads="1"/>
          </p:cNvPicPr>
          <p:nvPr/>
        </p:nvPicPr>
        <p:blipFill>
          <a:blip r:embed="rId3" cstate="email"/>
          <a:srcRect r="1009"/>
          <a:stretch>
            <a:fillRect/>
          </a:stretch>
        </p:blipFill>
        <p:spPr bwMode="auto">
          <a:xfrm>
            <a:off x="7164388" y="404813"/>
            <a:ext cx="1584325" cy="1566862"/>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p:cNvPicPr>
            <a:picLocks noChangeAspect="1" noChangeArrowheads="1"/>
          </p:cNvPicPr>
          <p:nvPr/>
        </p:nvPicPr>
        <p:blipFill>
          <a:blip r:embed="rId3" cstate="email"/>
          <a:srcRect/>
          <a:stretch>
            <a:fillRect/>
          </a:stretch>
        </p:blipFill>
        <p:spPr bwMode="auto">
          <a:xfrm>
            <a:off x="5257800" y="3429000"/>
            <a:ext cx="2819400" cy="2781300"/>
          </a:xfrm>
          <a:prstGeom prst="rect">
            <a:avLst/>
          </a:prstGeom>
          <a:noFill/>
          <a:ln w="9525">
            <a:noFill/>
            <a:miter lim="800000"/>
            <a:headEnd/>
            <a:tailEnd/>
          </a:ln>
        </p:spPr>
      </p:pic>
      <p:pic>
        <p:nvPicPr>
          <p:cNvPr id="17411" name="Picture 3"/>
          <p:cNvPicPr>
            <a:picLocks noChangeAspect="1" noChangeArrowheads="1"/>
          </p:cNvPicPr>
          <p:nvPr/>
        </p:nvPicPr>
        <p:blipFill>
          <a:blip r:embed="rId4" cstate="email"/>
          <a:srcRect r="1009"/>
          <a:stretch>
            <a:fillRect/>
          </a:stretch>
        </p:blipFill>
        <p:spPr bwMode="auto">
          <a:xfrm>
            <a:off x="2667000" y="1219200"/>
            <a:ext cx="2895600" cy="2862263"/>
          </a:xfrm>
          <a:prstGeom prst="rect">
            <a:avLst/>
          </a:prstGeom>
          <a:noFill/>
          <a:ln w="9525">
            <a:noFill/>
            <a:miter lim="800000"/>
            <a:headEnd/>
            <a:tailEnd/>
          </a:ln>
        </p:spPr>
      </p:pic>
      <p:pic>
        <p:nvPicPr>
          <p:cNvPr id="17412" name="Picture 4"/>
          <p:cNvPicPr>
            <a:picLocks noChangeAspect="1" noChangeArrowheads="1"/>
          </p:cNvPicPr>
          <p:nvPr/>
        </p:nvPicPr>
        <p:blipFill>
          <a:blip r:embed="rId5" cstate="email"/>
          <a:srcRect/>
          <a:stretch>
            <a:fillRect/>
          </a:stretch>
        </p:blipFill>
        <p:spPr bwMode="auto">
          <a:xfrm>
            <a:off x="228600" y="3579813"/>
            <a:ext cx="2819400" cy="2789237"/>
          </a:xfrm>
          <a:prstGeom prst="rect">
            <a:avLst/>
          </a:prstGeom>
          <a:noFill/>
          <a:ln w="9525">
            <a:noFill/>
            <a:miter lim="800000"/>
            <a:headEnd/>
            <a:tailEnd/>
          </a:ln>
        </p:spPr>
      </p:pic>
      <p:sp>
        <p:nvSpPr>
          <p:cNvPr id="17413" name="Rectangle 2"/>
          <p:cNvSpPr>
            <a:spLocks noGrp="1" noChangeArrowheads="1"/>
          </p:cNvSpPr>
          <p:nvPr>
            <p:ph type="title" idx="4294967295"/>
          </p:nvPr>
        </p:nvSpPr>
        <p:spPr/>
        <p:txBody>
          <a:bodyPr/>
          <a:lstStyle/>
          <a:p>
            <a:pPr eaLnBrk="1" hangingPunct="1"/>
            <a:r>
              <a:rPr lang="ru-RU" smtClean="0"/>
              <a:t>Роль рук в передаче ИСМП</a:t>
            </a:r>
            <a:endParaRPr lang="de-DE" smtClean="0"/>
          </a:p>
        </p:txBody>
      </p:sp>
      <p:sp>
        <p:nvSpPr>
          <p:cNvPr id="17414" name="Rectangle 6"/>
          <p:cNvSpPr>
            <a:spLocks noChangeArrowheads="1"/>
          </p:cNvSpPr>
          <p:nvPr/>
        </p:nvSpPr>
        <p:spPr bwMode="auto">
          <a:xfrm>
            <a:off x="5181600" y="1524000"/>
            <a:ext cx="3124200" cy="646113"/>
          </a:xfrm>
          <a:prstGeom prst="rect">
            <a:avLst/>
          </a:prstGeom>
          <a:noFill/>
          <a:ln w="9525">
            <a:noFill/>
            <a:miter lim="800000"/>
            <a:headEnd/>
            <a:tailEnd/>
          </a:ln>
        </p:spPr>
        <p:txBody>
          <a:bodyPr>
            <a:spAutoFit/>
          </a:bodyPr>
          <a:lstStyle/>
          <a:p>
            <a:pPr>
              <a:spcBef>
                <a:spcPct val="50000"/>
              </a:spcBef>
            </a:pPr>
            <a:r>
              <a:rPr lang="ru-RU" sz="1800"/>
              <a:t>Отпечаток на агаре до обработки</a:t>
            </a:r>
            <a:endParaRPr lang="en-GB" sz="1800"/>
          </a:p>
        </p:txBody>
      </p:sp>
      <p:sp>
        <p:nvSpPr>
          <p:cNvPr id="17415" name="Rectangle 7"/>
          <p:cNvSpPr>
            <a:spLocks noChangeArrowheads="1"/>
          </p:cNvSpPr>
          <p:nvPr/>
        </p:nvSpPr>
        <p:spPr bwMode="auto">
          <a:xfrm>
            <a:off x="228600" y="2819400"/>
            <a:ext cx="2057400" cy="646113"/>
          </a:xfrm>
          <a:prstGeom prst="rect">
            <a:avLst/>
          </a:prstGeom>
          <a:noFill/>
          <a:ln w="9525">
            <a:noFill/>
            <a:miter lim="800000"/>
            <a:headEnd/>
            <a:tailEnd/>
          </a:ln>
        </p:spPr>
        <p:txBody>
          <a:bodyPr>
            <a:spAutoFit/>
          </a:bodyPr>
          <a:lstStyle/>
          <a:p>
            <a:pPr>
              <a:spcBef>
                <a:spcPct val="50000"/>
              </a:spcBef>
            </a:pPr>
            <a:r>
              <a:rPr lang="ru-RU" sz="1800"/>
              <a:t>После мытья с мылом</a:t>
            </a:r>
            <a:endParaRPr lang="en-GB" sz="1800"/>
          </a:p>
        </p:txBody>
      </p:sp>
      <p:sp>
        <p:nvSpPr>
          <p:cNvPr id="17416" name="Rectangle 8"/>
          <p:cNvSpPr>
            <a:spLocks noChangeArrowheads="1"/>
          </p:cNvSpPr>
          <p:nvPr/>
        </p:nvSpPr>
        <p:spPr bwMode="auto">
          <a:xfrm>
            <a:off x="6215063" y="2643188"/>
            <a:ext cx="2590800" cy="1200150"/>
          </a:xfrm>
          <a:prstGeom prst="rect">
            <a:avLst/>
          </a:prstGeom>
          <a:noFill/>
          <a:ln w="9525">
            <a:noFill/>
            <a:miter lim="800000"/>
            <a:headEnd/>
            <a:tailEnd/>
          </a:ln>
        </p:spPr>
        <p:txBody>
          <a:bodyPr>
            <a:spAutoFit/>
          </a:bodyPr>
          <a:lstStyle/>
          <a:p>
            <a:pPr algn="r">
              <a:spcBef>
                <a:spcPct val="50000"/>
              </a:spcBef>
            </a:pPr>
            <a:r>
              <a:rPr lang="ru-RU" sz="1800"/>
              <a:t>После обработки высококачественным спиртосодержащим дезинфектантом</a:t>
            </a:r>
            <a:endParaRPr lang="en-GB" sz="1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Дата 3"/>
          <p:cNvSpPr txBox="1">
            <a:spLocks noGrp="1"/>
          </p:cNvSpPr>
          <p:nvPr/>
        </p:nvSpPr>
        <p:spPr>
          <a:xfrm>
            <a:off x="457200" y="6356350"/>
            <a:ext cx="2133600" cy="365125"/>
          </a:xfrm>
          <a:prstGeom prst="rect">
            <a:avLst/>
          </a:prstGeom>
          <a:noFill/>
        </p:spPr>
        <p:txBody>
          <a:bodyPr anchor="ctr"/>
          <a:lstStyle/>
          <a:p>
            <a:pPr eaLnBrk="1" fontAlgn="auto" hangingPunct="1">
              <a:spcBef>
                <a:spcPts val="0"/>
              </a:spcBef>
              <a:spcAft>
                <a:spcPts val="0"/>
              </a:spcAft>
              <a:defRPr/>
            </a:pPr>
            <a:r>
              <a:rPr lang="de-DE" sz="1200">
                <a:solidFill>
                  <a:schemeClr val="tx1">
                    <a:tint val="75000"/>
                  </a:schemeClr>
                </a:solidFill>
                <a:latin typeface="+mn-lt"/>
                <a:ea typeface="+mn-ea"/>
              </a:rPr>
              <a:t>Conference of the Regions, Heidenheim, 8. July 2009</a:t>
            </a:r>
            <a:endParaRPr lang="de-DE" sz="1000">
              <a:solidFill>
                <a:schemeClr val="tx1">
                  <a:tint val="75000"/>
                </a:schemeClr>
              </a:solidFill>
              <a:latin typeface="+mn-lt"/>
              <a:ea typeface="+mn-ea"/>
            </a:endParaRPr>
          </a:p>
        </p:txBody>
      </p:sp>
      <p:graphicFrame>
        <p:nvGraphicFramePr>
          <p:cNvPr id="45056" name="Object 3"/>
          <p:cNvGraphicFramePr>
            <a:graphicFrameLocks noChangeAspect="1"/>
          </p:cNvGraphicFramePr>
          <p:nvPr/>
        </p:nvGraphicFramePr>
        <p:xfrm>
          <a:off x="914400" y="1065213"/>
          <a:ext cx="6705600" cy="5381625"/>
        </p:xfrm>
        <a:graphic>
          <a:graphicData uri="http://schemas.openxmlformats.org/presentationml/2006/ole">
            <p:oleObj spid="_x0000_s1026" name="Bitmap" r:id="rId3" imgW="11403017" imgH="9152381" progId="PBrush">
              <p:embed/>
            </p:oleObj>
          </a:graphicData>
        </a:graphic>
      </p:graphicFrame>
      <p:sp>
        <p:nvSpPr>
          <p:cNvPr id="11266" name="Rectangle 1026"/>
          <p:cNvSpPr>
            <a:spLocks noGrp="1" noChangeArrowheads="1"/>
          </p:cNvSpPr>
          <p:nvPr>
            <p:ph type="title" idx="4294967295"/>
          </p:nvPr>
        </p:nvSpPr>
        <p:spPr>
          <a:xfrm>
            <a:off x="760413" y="755650"/>
            <a:ext cx="7340600" cy="822325"/>
          </a:xfrm>
        </p:spPr>
        <p:txBody>
          <a:bodyPr lIns="91440" tIns="45720" rIns="91440" bIns="45720">
            <a:normAutofit fontScale="90000"/>
          </a:bodyPr>
          <a:lstStyle/>
          <a:p>
            <a:pPr>
              <a:defRPr/>
            </a:pPr>
            <a:r>
              <a:rPr lang="ru-RU" sz="2400" b="1" smtClean="0"/>
              <a:t>Снижение смертности от ИСМП = снижение общей смертности в ЛПУ</a:t>
            </a:r>
            <a:endParaRPr lang="ru-RU" sz="24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5056"/>
                                        </p:tgtEl>
                                        <p:attrNameLst>
                                          <p:attrName>style.visibility</p:attrName>
                                        </p:attrNameLst>
                                      </p:cBhvr>
                                      <p:to>
                                        <p:strVal val="visible"/>
                                      </p:to>
                                    </p:set>
                                    <p:anim calcmode="lin" valueType="num">
                                      <p:cBhvr>
                                        <p:cTn id="7" dur="500" fill="hold"/>
                                        <p:tgtEl>
                                          <p:spTgt spid="45056"/>
                                        </p:tgtEl>
                                        <p:attrNameLst>
                                          <p:attrName>ppt_w</p:attrName>
                                        </p:attrNameLst>
                                      </p:cBhvr>
                                      <p:tavLst>
                                        <p:tav tm="0">
                                          <p:val>
                                            <p:fltVal val="0"/>
                                          </p:val>
                                        </p:tav>
                                        <p:tav tm="100000">
                                          <p:val>
                                            <p:strVal val="#ppt_w"/>
                                          </p:val>
                                        </p:tav>
                                      </p:tavLst>
                                    </p:anim>
                                    <p:anim calcmode="lin" valueType="num">
                                      <p:cBhvr>
                                        <p:cTn id="8" dur="500" fill="hold"/>
                                        <p:tgtEl>
                                          <p:spTgt spid="4505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idx="4294967295"/>
          </p:nvPr>
        </p:nvSpPr>
        <p:spPr/>
        <p:txBody>
          <a:bodyPr lIns="91440" tIns="45720" rIns="91440" bIns="45720"/>
          <a:lstStyle/>
          <a:p>
            <a:r>
              <a:rPr lang="ru-RU" smtClean="0"/>
              <a:t>Клинический случай 1</a:t>
            </a:r>
          </a:p>
        </p:txBody>
      </p:sp>
      <p:sp>
        <p:nvSpPr>
          <p:cNvPr id="3" name="Содержимое 2"/>
          <p:cNvSpPr>
            <a:spLocks noGrp="1"/>
          </p:cNvSpPr>
          <p:nvPr>
            <p:ph idx="4294967295"/>
          </p:nvPr>
        </p:nvSpPr>
        <p:spPr/>
        <p:txBody>
          <a:bodyPr lIns="91440" tIns="45720" rIns="91440" bIns="45720">
            <a:normAutofit fontScale="70000" lnSpcReduction="20000"/>
          </a:bodyPr>
          <a:lstStyle/>
          <a:p>
            <a:pPr>
              <a:lnSpc>
                <a:spcPct val="80000"/>
              </a:lnSpc>
              <a:defRPr/>
            </a:pPr>
            <a:r>
              <a:rPr lang="ru-RU" sz="2400" u="sng" smtClean="0"/>
              <a:t>18 июля</a:t>
            </a:r>
            <a:r>
              <a:rPr lang="ru-RU" sz="2400" smtClean="0"/>
              <a:t>. Пациент А., 16 лет, поступил в ОРИТ с диагнозом «автодорожная травма». Сотрясение мозга, множественные переломы конечностей, пневмоторакс.</a:t>
            </a:r>
          </a:p>
          <a:p>
            <a:pPr>
              <a:lnSpc>
                <a:spcPct val="80000"/>
              </a:lnSpc>
              <a:defRPr/>
            </a:pPr>
            <a:r>
              <a:rPr lang="ru-RU" sz="2400" smtClean="0"/>
              <a:t>15 августа – состояние средней тяжести, готовится к переводу в отделение травматологии. </a:t>
            </a:r>
          </a:p>
          <a:p>
            <a:pPr>
              <a:lnSpc>
                <a:spcPct val="80000"/>
              </a:lnSpc>
              <a:defRPr/>
            </a:pPr>
            <a:r>
              <a:rPr lang="ru-RU" sz="2400" smtClean="0"/>
              <a:t>16 августа – нозокомиальная пневмония, температура, сделан посев на чувствительность к АБ. Инфекция вызвана полирезистентной </a:t>
            </a:r>
            <a:r>
              <a:rPr lang="en-US" sz="2400" i="1" smtClean="0"/>
              <a:t>Actinobacter baumannii </a:t>
            </a:r>
            <a:r>
              <a:rPr lang="ru-RU" sz="2400" i="1" smtClean="0"/>
              <a:t>.</a:t>
            </a:r>
            <a:endParaRPr lang="ru-RU" sz="2400" smtClean="0"/>
          </a:p>
          <a:p>
            <a:pPr>
              <a:lnSpc>
                <a:spcPct val="80000"/>
              </a:lnSpc>
              <a:defRPr/>
            </a:pPr>
            <a:r>
              <a:rPr lang="ru-RU" sz="2400" u="sng" smtClean="0"/>
              <a:t>18 августа</a:t>
            </a:r>
            <a:r>
              <a:rPr lang="ru-RU" sz="2400" smtClean="0"/>
              <a:t> – смерть от острой сердечно-легочной недостаточности.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idx="4294967295"/>
          </p:nvPr>
        </p:nvSpPr>
        <p:spPr>
          <a:xfrm>
            <a:off x="719138" y="698500"/>
            <a:ext cx="7772400" cy="519113"/>
          </a:xfrm>
        </p:spPr>
        <p:txBody>
          <a:bodyPr lIns="91440" tIns="45720" rIns="91440" bIns="45720"/>
          <a:lstStyle/>
          <a:p>
            <a:r>
              <a:rPr lang="ru-RU" smtClean="0"/>
              <a:t>Клинический случай 2</a:t>
            </a:r>
          </a:p>
        </p:txBody>
      </p:sp>
      <p:sp>
        <p:nvSpPr>
          <p:cNvPr id="3" name="Содержимое 2"/>
          <p:cNvSpPr>
            <a:spLocks noGrp="1"/>
          </p:cNvSpPr>
          <p:nvPr>
            <p:ph idx="4294967295"/>
          </p:nvPr>
        </p:nvSpPr>
        <p:spPr>
          <a:xfrm>
            <a:off x="214313" y="1341438"/>
            <a:ext cx="8715375" cy="5130800"/>
          </a:xfrm>
        </p:spPr>
        <p:txBody>
          <a:bodyPr lIns="91440" tIns="45720" rIns="91440" bIns="45720"/>
          <a:lstStyle/>
          <a:p>
            <a:pPr>
              <a:lnSpc>
                <a:spcPct val="80000"/>
              </a:lnSpc>
            </a:pPr>
            <a:r>
              <a:rPr lang="ru-RU" sz="2400" u="sng" smtClean="0"/>
              <a:t>10 августа</a:t>
            </a:r>
            <a:r>
              <a:rPr lang="ru-RU" sz="2400" smtClean="0"/>
              <a:t>. Пациентка С., 46 лет, после плановой холецистоэктомии, сделанной эндоскопическим методом. </a:t>
            </a:r>
          </a:p>
          <a:p>
            <a:pPr>
              <a:lnSpc>
                <a:spcPct val="80000"/>
              </a:lnSpc>
            </a:pPr>
            <a:r>
              <a:rPr lang="ru-RU" sz="2400" smtClean="0"/>
              <a:t>13 августа. Повышение температуры, развитие послоперационной пневмонии.</a:t>
            </a:r>
          </a:p>
          <a:p>
            <a:pPr>
              <a:lnSpc>
                <a:spcPct val="80000"/>
              </a:lnSpc>
            </a:pPr>
            <a:r>
              <a:rPr lang="ru-RU" sz="2400" smtClean="0"/>
              <a:t>14 августа. Ухудшение общего состояния, высокая интоксикация, при посеве флоры на чувствительность – чувствительности нет. Проводится инфузионная терапия и комплексная антибактериальная терапия АБ широкого спектра действия. </a:t>
            </a:r>
          </a:p>
          <a:p>
            <a:pPr>
              <a:lnSpc>
                <a:spcPct val="80000"/>
              </a:lnSpc>
            </a:pPr>
            <a:r>
              <a:rPr lang="ru-RU" sz="2400" smtClean="0"/>
              <a:t>15 августа. Больная в связи с ухудшением состояния переведена в ОРИТ с диагнозом «Нозокомиальная пневмония, вызванная полирезистентным штаммом </a:t>
            </a:r>
            <a:r>
              <a:rPr lang="en-US" sz="2400" smtClean="0"/>
              <a:t>S</a:t>
            </a:r>
            <a:r>
              <a:rPr lang="en-US" sz="2400" i="1" smtClean="0"/>
              <a:t> Actinobacter baumannii </a:t>
            </a:r>
            <a:r>
              <a:rPr lang="en-US" sz="2400" smtClean="0"/>
              <a:t>.</a:t>
            </a:r>
            <a:endParaRPr lang="ru-RU" sz="2400" smtClean="0"/>
          </a:p>
          <a:p>
            <a:pPr>
              <a:lnSpc>
                <a:spcPct val="80000"/>
              </a:lnSpc>
            </a:pPr>
            <a:r>
              <a:rPr lang="en-US" sz="2400" u="sng" smtClean="0"/>
              <a:t>17 </a:t>
            </a:r>
            <a:r>
              <a:rPr lang="ru-RU" sz="2400" u="sng" smtClean="0"/>
              <a:t>августа</a:t>
            </a:r>
            <a:r>
              <a:rPr lang="ru-RU" sz="2400" smtClean="0"/>
              <a:t>. Смерть от острой сердечно-легочной недостаточности.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idx="4294967295"/>
          </p:nvPr>
        </p:nvSpPr>
        <p:spPr/>
        <p:txBody>
          <a:bodyPr lIns="91440" tIns="45720" rIns="91440" bIns="45720"/>
          <a:lstStyle/>
          <a:p>
            <a:r>
              <a:rPr lang="ru-RU" smtClean="0"/>
              <a:t>Заключение</a:t>
            </a:r>
          </a:p>
        </p:txBody>
      </p:sp>
      <p:sp>
        <p:nvSpPr>
          <p:cNvPr id="20483" name="Содержимое 2"/>
          <p:cNvSpPr>
            <a:spLocks noGrp="1"/>
          </p:cNvSpPr>
          <p:nvPr>
            <p:ph idx="4294967295"/>
          </p:nvPr>
        </p:nvSpPr>
        <p:spPr/>
        <p:txBody>
          <a:bodyPr lIns="91440" tIns="45720" rIns="91440" bIns="45720"/>
          <a:lstStyle/>
          <a:p>
            <a:r>
              <a:rPr lang="ru-RU" sz="2800" smtClean="0"/>
              <a:t>Посевы, сделанные в ОРИТ, выявили полную идентичность штаммов </a:t>
            </a:r>
            <a:r>
              <a:rPr lang="en-US" sz="2800" i="1" smtClean="0"/>
              <a:t>Actinobacter baumannii </a:t>
            </a:r>
            <a:r>
              <a:rPr lang="ru-RU" sz="2800" smtClean="0"/>
              <a:t>двух умерших в отделении пациентов </a:t>
            </a:r>
          </a:p>
          <a:p>
            <a:r>
              <a:rPr lang="ru-RU" sz="2800" smtClean="0"/>
              <a:t>Аналогичный штамм был </a:t>
            </a:r>
            <a:r>
              <a:rPr lang="ru-RU" sz="2800" u="sng" smtClean="0"/>
              <a:t>выделен с</a:t>
            </a:r>
            <a:r>
              <a:rPr lang="ru-RU" sz="2800" smtClean="0"/>
              <a:t> </a:t>
            </a:r>
            <a:r>
              <a:rPr lang="ru-RU" sz="2800" u="sng" smtClean="0"/>
              <a:t>уборочного инвентаря и рук реанимационной медсестры отделения</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ANd9GcQ2UHOxP6aOo1-HH6PxoR3XEV0tmAUHbCJtipGouI9G5k0krdM&amp;t=1&amp;usg=___r6g8_28uNRK3ZBcufbASiY5R5c="/>
          <p:cNvPicPr>
            <a:picLocks noChangeAspect="1" noChangeArrowheads="1"/>
          </p:cNvPicPr>
          <p:nvPr/>
        </p:nvPicPr>
        <p:blipFill>
          <a:blip r:embed="rId3" cstate="email"/>
          <a:srcRect/>
          <a:stretch>
            <a:fillRect/>
          </a:stretch>
        </p:blipFill>
        <p:spPr bwMode="auto">
          <a:xfrm>
            <a:off x="2700338" y="1844675"/>
            <a:ext cx="2665412" cy="2220913"/>
          </a:xfrm>
          <a:prstGeom prst="rect">
            <a:avLst/>
          </a:prstGeom>
          <a:noFill/>
          <a:ln w="9525">
            <a:noFill/>
            <a:miter lim="800000"/>
            <a:headEnd/>
            <a:tailEnd/>
          </a:ln>
        </p:spPr>
      </p:pic>
      <p:pic>
        <p:nvPicPr>
          <p:cNvPr id="21507" name="Picture 3" descr="ANd9GcSiIJ4K3H3BW6-Be3pvUmxZY6070YHnnbn09pK-1d72d4omMnk&amp;t=1&amp;usg=__HlH2LfO_oAxRPG9yji2E2Koq0qI="/>
          <p:cNvPicPr>
            <a:picLocks noChangeAspect="1" noChangeArrowheads="1"/>
          </p:cNvPicPr>
          <p:nvPr/>
        </p:nvPicPr>
        <p:blipFill>
          <a:blip r:embed="rId4" cstate="email"/>
          <a:srcRect/>
          <a:stretch>
            <a:fillRect/>
          </a:stretch>
        </p:blipFill>
        <p:spPr bwMode="auto">
          <a:xfrm>
            <a:off x="4716463" y="4149725"/>
            <a:ext cx="3167062" cy="2370138"/>
          </a:xfrm>
          <a:prstGeom prst="rect">
            <a:avLst/>
          </a:prstGeom>
          <a:noFill/>
          <a:ln w="9525">
            <a:noFill/>
            <a:miter lim="800000"/>
            <a:headEnd/>
            <a:tailEnd/>
          </a:ln>
        </p:spPr>
      </p:pic>
      <p:pic>
        <p:nvPicPr>
          <p:cNvPr id="21508" name="Picture 4" descr="ANd9GcRsD2yTT_l0lnF108TAb9C5UD2v9PutYKUZokM-g1YSp0SMlpQ&amp;t=1&amp;usg=__K66JiBxIA4dGnjEz466lGW3HqBg="/>
          <p:cNvPicPr>
            <a:picLocks noChangeAspect="1" noChangeArrowheads="1"/>
          </p:cNvPicPr>
          <p:nvPr/>
        </p:nvPicPr>
        <p:blipFill>
          <a:blip r:embed="rId5" cstate="email"/>
          <a:srcRect/>
          <a:stretch>
            <a:fillRect/>
          </a:stretch>
        </p:blipFill>
        <p:spPr bwMode="auto">
          <a:xfrm>
            <a:off x="539750" y="4221163"/>
            <a:ext cx="2879725" cy="2155825"/>
          </a:xfrm>
          <a:prstGeom prst="rect">
            <a:avLst/>
          </a:prstGeom>
          <a:noFill/>
          <a:ln w="9525">
            <a:noFill/>
            <a:miter lim="800000"/>
            <a:headEnd/>
            <a:tailEnd/>
          </a:ln>
        </p:spPr>
      </p:pic>
      <p:sp>
        <p:nvSpPr>
          <p:cNvPr id="21509" name="Text Box 5"/>
          <p:cNvSpPr txBox="1">
            <a:spLocks noChangeArrowheads="1"/>
          </p:cNvSpPr>
          <p:nvPr/>
        </p:nvSpPr>
        <p:spPr bwMode="auto">
          <a:xfrm>
            <a:off x="0" y="765175"/>
            <a:ext cx="8675688" cy="946150"/>
          </a:xfrm>
          <a:prstGeom prst="rect">
            <a:avLst/>
          </a:prstGeom>
          <a:noFill/>
          <a:ln w="12700">
            <a:noFill/>
            <a:miter lim="800000"/>
            <a:headEnd/>
            <a:tailEnd/>
          </a:ln>
        </p:spPr>
        <p:txBody>
          <a:bodyPr>
            <a:spAutoFit/>
          </a:bodyPr>
          <a:lstStyle/>
          <a:p>
            <a:pPr algn="ctr" eaLnBrk="1" hangingPunct="1"/>
            <a:r>
              <a:rPr lang="ru-RU" sz="2800" b="1">
                <a:solidFill>
                  <a:schemeClr val="tx2"/>
                </a:solidFill>
              </a:rPr>
              <a:t>Основа профилактики ВБИ в России – </a:t>
            </a:r>
          </a:p>
          <a:p>
            <a:pPr algn="ctr" eaLnBrk="1" hangingPunct="1"/>
            <a:r>
              <a:rPr lang="ru-RU" sz="2800" b="1">
                <a:solidFill>
                  <a:schemeClr val="tx2"/>
                </a:solidFill>
              </a:rPr>
              <a:t>антибиотикопрофилактика</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054" descr="M:\MKV1\A_Int\Marketingmaterialien (Prospekte, Filme, Poster, Give-Aways)\Compliance Kit\Druckvorlagen\05_Training Modules (Presentations and Tests)\Introduction Training\bild_Flugzeugabsturz.gif"/>
          <p:cNvPicPr>
            <a:picLocks noChangeAspect="1" noChangeArrowheads="1"/>
          </p:cNvPicPr>
          <p:nvPr/>
        </p:nvPicPr>
        <p:blipFill>
          <a:blip r:embed="rId3" cstate="email"/>
          <a:srcRect/>
          <a:stretch>
            <a:fillRect/>
          </a:stretch>
        </p:blipFill>
        <p:spPr bwMode="auto">
          <a:xfrm>
            <a:off x="762000" y="1524000"/>
            <a:ext cx="6858000" cy="4545013"/>
          </a:xfrm>
          <a:prstGeom prst="rect">
            <a:avLst/>
          </a:prstGeom>
          <a:noFill/>
          <a:ln w="9525">
            <a:noFill/>
            <a:miter lim="800000"/>
            <a:headEnd/>
            <a:tailEnd/>
          </a:ln>
        </p:spPr>
      </p:pic>
      <p:sp>
        <p:nvSpPr>
          <p:cNvPr id="118788" name="Rectangle 2052"/>
          <p:cNvSpPr>
            <a:spLocks noChangeArrowheads="1"/>
          </p:cNvSpPr>
          <p:nvPr/>
        </p:nvSpPr>
        <p:spPr bwMode="auto">
          <a:xfrm>
            <a:off x="1447800" y="5105400"/>
            <a:ext cx="5838825" cy="762000"/>
          </a:xfrm>
          <a:prstGeom prst="rect">
            <a:avLst/>
          </a:prstGeom>
          <a:noFill/>
          <a:ln w="9525">
            <a:noFill/>
            <a:miter lim="800000"/>
            <a:headEnd/>
            <a:tailEnd/>
          </a:ln>
        </p:spPr>
        <p:txBody>
          <a:bodyPr/>
          <a:lstStyle/>
          <a:p>
            <a:pPr eaLnBrk="1" hangingPunct="1">
              <a:buClr>
                <a:srgbClr val="000089"/>
              </a:buClr>
              <a:buFont typeface="Wingdings" pitchFamily="2" charset="2"/>
              <a:buNone/>
            </a:pPr>
            <a:r>
              <a:rPr lang="ru-RU" b="1">
                <a:solidFill>
                  <a:schemeClr val="bg1"/>
                </a:solidFill>
              </a:rPr>
              <a:t>Во всем мире в 2009 году 887</a:t>
            </a:r>
            <a:r>
              <a:rPr lang="en-GB" b="1">
                <a:solidFill>
                  <a:schemeClr val="bg1"/>
                </a:solidFill>
              </a:rPr>
              <a:t> </a:t>
            </a:r>
            <a:r>
              <a:rPr lang="ru-RU" b="1">
                <a:solidFill>
                  <a:schemeClr val="bg1"/>
                </a:solidFill>
              </a:rPr>
              <a:t>человек погибло в авиакатастрофах</a:t>
            </a:r>
            <a:endParaRPr lang="en-GB" b="1">
              <a:solidFill>
                <a:schemeClr val="bg1"/>
              </a:solidFill>
            </a:endParaRPr>
          </a:p>
          <a:p>
            <a:pPr eaLnBrk="1" hangingPunct="1">
              <a:buClr>
                <a:srgbClr val="000089"/>
              </a:buClr>
              <a:buFont typeface="Wingdings" pitchFamily="2" charset="2"/>
              <a:buChar char="Ø"/>
            </a:pPr>
            <a:endParaRPr lang="en-GB">
              <a:solidFill>
                <a:schemeClr val="bg1"/>
              </a:solidFill>
            </a:endParaRPr>
          </a:p>
        </p:txBody>
      </p:sp>
      <p:sp>
        <p:nvSpPr>
          <p:cNvPr id="5124" name="Text Box 2053"/>
          <p:cNvSpPr txBox="1">
            <a:spLocks noChangeArrowheads="1"/>
          </p:cNvSpPr>
          <p:nvPr/>
        </p:nvSpPr>
        <p:spPr bwMode="auto">
          <a:xfrm>
            <a:off x="762000" y="6096000"/>
            <a:ext cx="6096000" cy="274638"/>
          </a:xfrm>
          <a:prstGeom prst="rect">
            <a:avLst/>
          </a:prstGeom>
          <a:noFill/>
          <a:ln w="9525">
            <a:noFill/>
            <a:miter lim="800000"/>
            <a:headEnd/>
            <a:tailEnd/>
          </a:ln>
        </p:spPr>
        <p:txBody>
          <a:bodyPr>
            <a:spAutoFit/>
          </a:bodyPr>
          <a:lstStyle/>
          <a:p>
            <a:pPr>
              <a:spcBef>
                <a:spcPct val="50000"/>
              </a:spcBef>
            </a:pPr>
            <a:r>
              <a:rPr lang="en-GB" sz="1200" b="1"/>
              <a:t>Source: Jet Airliner Crash Data Evaluation Centre www.jacdec.de</a:t>
            </a:r>
          </a:p>
        </p:txBody>
      </p:sp>
      <p:sp>
        <p:nvSpPr>
          <p:cNvPr id="5125" name="Rectangle 2056"/>
          <p:cNvSpPr>
            <a:spLocks noGrp="1" noChangeArrowheads="1"/>
          </p:cNvSpPr>
          <p:nvPr>
            <p:ph type="title" idx="4294967295"/>
          </p:nvPr>
        </p:nvSpPr>
        <p:spPr>
          <a:noFill/>
        </p:spPr>
        <p:txBody>
          <a:bodyPr/>
          <a:lstStyle/>
          <a:p>
            <a:pPr eaLnBrk="1" hangingPunct="1"/>
            <a:r>
              <a:rPr lang="ru-RU" smtClean="0"/>
              <a:t>Основные факты</a:t>
            </a:r>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8788"/>
                                        </p:tgtEl>
                                        <p:attrNameLst>
                                          <p:attrName>style.visibility</p:attrName>
                                        </p:attrNameLst>
                                      </p:cBhvr>
                                      <p:to>
                                        <p:strVal val="visible"/>
                                      </p:to>
                                    </p:set>
                                    <p:animEffect transition="in" filter="checkerboard(across)">
                                      <p:cBhvr>
                                        <p:cTn id="7" dur="500"/>
                                        <p:tgtEl>
                                          <p:spTgt spid="118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Дата 3"/>
          <p:cNvSpPr txBox="1">
            <a:spLocks noGrp="1"/>
          </p:cNvSpPr>
          <p:nvPr/>
        </p:nvSpPr>
        <p:spPr>
          <a:xfrm>
            <a:off x="457200" y="6356350"/>
            <a:ext cx="2133600" cy="365125"/>
          </a:xfrm>
          <a:prstGeom prst="rect">
            <a:avLst/>
          </a:prstGeom>
          <a:noFill/>
        </p:spPr>
        <p:txBody>
          <a:bodyPr anchor="ctr"/>
          <a:lstStyle/>
          <a:p>
            <a:pPr eaLnBrk="1" fontAlgn="auto" hangingPunct="1">
              <a:spcBef>
                <a:spcPts val="0"/>
              </a:spcBef>
              <a:spcAft>
                <a:spcPts val="0"/>
              </a:spcAft>
              <a:defRPr/>
            </a:pPr>
            <a:r>
              <a:rPr lang="de-DE" sz="1200">
                <a:solidFill>
                  <a:schemeClr val="tx1">
                    <a:tint val="75000"/>
                  </a:schemeClr>
                </a:solidFill>
                <a:latin typeface="+mn-lt"/>
                <a:ea typeface="+mn-ea"/>
              </a:rPr>
              <a:t>Conference of the Regions, Heidenheim, 8. July 2009</a:t>
            </a:r>
            <a:endParaRPr lang="de-DE" sz="1000">
              <a:solidFill>
                <a:schemeClr val="tx1">
                  <a:tint val="75000"/>
                </a:schemeClr>
              </a:solidFill>
              <a:latin typeface="+mn-lt"/>
              <a:ea typeface="+mn-ea"/>
            </a:endParaRPr>
          </a:p>
        </p:txBody>
      </p:sp>
      <p:sp>
        <p:nvSpPr>
          <p:cNvPr id="22531" name="Rectangle 2"/>
          <p:cNvSpPr>
            <a:spLocks noGrp="1" noChangeArrowheads="1"/>
          </p:cNvSpPr>
          <p:nvPr>
            <p:ph type="body" idx="4294967295"/>
          </p:nvPr>
        </p:nvSpPr>
        <p:spPr>
          <a:xfrm>
            <a:off x="966788" y="1879600"/>
            <a:ext cx="7340600" cy="2997200"/>
          </a:xfrm>
        </p:spPr>
        <p:txBody>
          <a:bodyPr lIns="91440" tIns="45720" rIns="91440" bIns="45720">
            <a:spAutoFit/>
          </a:bodyPr>
          <a:lstStyle/>
          <a:p>
            <a:pPr>
              <a:buFont typeface="Wingdings" pitchFamily="2" charset="2"/>
              <a:buChar char="ü"/>
            </a:pPr>
            <a:r>
              <a:rPr lang="ru-RU" sz="2800" smtClean="0">
                <a:solidFill>
                  <a:srgbClr val="000000"/>
                </a:solidFill>
              </a:rPr>
              <a:t>Снижение нозокомиальных инфекций на </a:t>
            </a:r>
            <a:r>
              <a:rPr lang="de-DE" sz="2800" smtClean="0">
                <a:solidFill>
                  <a:srgbClr val="000000"/>
                </a:solidFill>
              </a:rPr>
              <a:t> 41%</a:t>
            </a:r>
          </a:p>
          <a:p>
            <a:pPr>
              <a:buFont typeface="Wingdings" pitchFamily="2" charset="2"/>
              <a:buChar char="ü"/>
            </a:pPr>
            <a:r>
              <a:rPr lang="ru-RU" sz="2800" smtClean="0">
                <a:solidFill>
                  <a:srgbClr val="000000"/>
                </a:solidFill>
              </a:rPr>
              <a:t>Снижение </a:t>
            </a:r>
            <a:r>
              <a:rPr lang="de-DE" sz="2800" smtClean="0">
                <a:solidFill>
                  <a:srgbClr val="000000"/>
                </a:solidFill>
              </a:rPr>
              <a:t>MRSA </a:t>
            </a:r>
            <a:r>
              <a:rPr lang="ru-RU" sz="2800" smtClean="0">
                <a:solidFill>
                  <a:srgbClr val="000000"/>
                </a:solidFill>
              </a:rPr>
              <a:t>на </a:t>
            </a:r>
            <a:r>
              <a:rPr lang="de-DE" sz="2800" smtClean="0">
                <a:solidFill>
                  <a:srgbClr val="000000"/>
                </a:solidFill>
              </a:rPr>
              <a:t>57%</a:t>
            </a:r>
          </a:p>
          <a:p>
            <a:pPr>
              <a:buFont typeface="Wingdings" pitchFamily="2" charset="2"/>
              <a:buChar char="ü"/>
            </a:pPr>
            <a:endParaRPr lang="de-DE" sz="2800" smtClean="0">
              <a:solidFill>
                <a:srgbClr val="000000"/>
              </a:solidFill>
            </a:endParaRPr>
          </a:p>
          <a:p>
            <a:pPr>
              <a:buFont typeface="Wingdings" pitchFamily="2" charset="2"/>
              <a:buChar char="ü"/>
            </a:pPr>
            <a:r>
              <a:rPr lang="ru-RU" sz="2800" smtClean="0">
                <a:solidFill>
                  <a:srgbClr val="000000"/>
                </a:solidFill>
              </a:rPr>
              <a:t>Затраты</a:t>
            </a:r>
            <a:r>
              <a:rPr lang="de-DE" sz="2800" smtClean="0">
                <a:solidFill>
                  <a:srgbClr val="000000"/>
                </a:solidFill>
              </a:rPr>
              <a:t>?</a:t>
            </a:r>
          </a:p>
          <a:p>
            <a:pPr lvl="1">
              <a:buFont typeface="Wingdings" pitchFamily="2" charset="2"/>
              <a:buChar char="ü"/>
            </a:pPr>
            <a:endParaRPr lang="de-DE" smtClean="0">
              <a:solidFill>
                <a:srgbClr val="000000"/>
              </a:solidFill>
            </a:endParaRPr>
          </a:p>
        </p:txBody>
      </p:sp>
      <p:sp>
        <p:nvSpPr>
          <p:cNvPr id="22532" name="Text Box 3"/>
          <p:cNvSpPr txBox="1">
            <a:spLocks noChangeArrowheads="1"/>
          </p:cNvSpPr>
          <p:nvPr/>
        </p:nvSpPr>
        <p:spPr bwMode="auto">
          <a:xfrm>
            <a:off x="304800" y="6275388"/>
            <a:ext cx="4724400" cy="212725"/>
          </a:xfrm>
          <a:prstGeom prst="rect">
            <a:avLst/>
          </a:prstGeom>
          <a:noFill/>
          <a:ln w="12700">
            <a:noFill/>
            <a:miter lim="800000"/>
            <a:headEnd/>
            <a:tailEnd/>
          </a:ln>
        </p:spPr>
        <p:txBody>
          <a:bodyPr lIns="0" tIns="0" rIns="0" bIns="0">
            <a:spAutoFit/>
          </a:bodyPr>
          <a:lstStyle/>
          <a:p>
            <a:pPr eaLnBrk="1" hangingPunct="1"/>
            <a:r>
              <a:rPr lang="de-DE" sz="1400">
                <a:solidFill>
                  <a:srgbClr val="000000"/>
                </a:solidFill>
                <a:latin typeface="Calibri" pitchFamily="34" charset="0"/>
              </a:rPr>
              <a:t>Source: Pittet D et al. (2000) Lancet 356: 1307-12.</a:t>
            </a:r>
          </a:p>
        </p:txBody>
      </p:sp>
      <p:sp>
        <p:nvSpPr>
          <p:cNvPr id="22533" name="Rectangle 4"/>
          <p:cNvSpPr>
            <a:spLocks noGrp="1" noChangeArrowheads="1"/>
          </p:cNvSpPr>
          <p:nvPr>
            <p:ph type="title" idx="4294967295"/>
          </p:nvPr>
        </p:nvSpPr>
        <p:spPr/>
        <p:txBody>
          <a:bodyPr lIns="91440" tIns="45720" rIns="91440" bIns="45720"/>
          <a:lstStyle/>
          <a:p>
            <a:r>
              <a:rPr lang="ru-RU" smtClean="0"/>
              <a:t>Выводы</a:t>
            </a:r>
            <a:endParaRPr lang="de-DE"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idx="4294967295"/>
          </p:nvPr>
        </p:nvSpPr>
        <p:spPr>
          <a:xfrm>
            <a:off x="719138" y="685800"/>
            <a:ext cx="7772400" cy="519113"/>
          </a:xfrm>
        </p:spPr>
        <p:txBody>
          <a:bodyPr lIns="91440" tIns="45720" rIns="91440" bIns="45720"/>
          <a:lstStyle/>
          <a:p>
            <a:r>
              <a:rPr lang="ru-RU" smtClean="0"/>
              <a:t>Затраты</a:t>
            </a:r>
          </a:p>
        </p:txBody>
      </p:sp>
      <p:sp>
        <p:nvSpPr>
          <p:cNvPr id="23555" name="Содержимое 2"/>
          <p:cNvSpPr>
            <a:spLocks noGrp="1"/>
          </p:cNvSpPr>
          <p:nvPr>
            <p:ph idx="4294967295"/>
          </p:nvPr>
        </p:nvSpPr>
        <p:spPr>
          <a:xfrm>
            <a:off x="214313" y="1341438"/>
            <a:ext cx="8472487" cy="5302250"/>
          </a:xfrm>
        </p:spPr>
        <p:txBody>
          <a:bodyPr lIns="91440" tIns="45720" rIns="91440" bIns="45720"/>
          <a:lstStyle/>
          <a:p>
            <a:pPr>
              <a:lnSpc>
                <a:spcPct val="80000"/>
              </a:lnSpc>
            </a:pPr>
            <a:r>
              <a:rPr lang="ru-RU" b="1" smtClean="0"/>
              <a:t>Дополнительные затраты</a:t>
            </a:r>
            <a:r>
              <a:rPr lang="ru-RU" smtClean="0"/>
              <a:t> стационара, обусловленные всего </a:t>
            </a:r>
            <a:r>
              <a:rPr lang="ru-RU" smtClean="0">
                <a:solidFill>
                  <a:srgbClr val="FF0000"/>
                </a:solidFill>
              </a:rPr>
              <a:t>4-5 случаями ВБИ средней степени тяжести,</a:t>
            </a:r>
            <a:r>
              <a:rPr lang="ru-RU" smtClean="0"/>
              <a:t> сравнимы с ежегодным бюджетом, выделяемым на средства гигиены рук стационара. Расходы, связанные всего с </a:t>
            </a:r>
            <a:r>
              <a:rPr lang="ru-RU" b="1" smtClean="0">
                <a:solidFill>
                  <a:srgbClr val="FF0000"/>
                </a:solidFill>
              </a:rPr>
              <a:t>одним случаем тяжелой инфекции в области хирургического вмешательства, инфекции нижних дыхательных путей или инфекции кровотока</a:t>
            </a:r>
            <a:r>
              <a:rPr lang="ru-RU" smtClean="0">
                <a:solidFill>
                  <a:srgbClr val="FF0000"/>
                </a:solidFill>
              </a:rPr>
              <a:t>,</a:t>
            </a:r>
            <a:r>
              <a:rPr lang="ru-RU" smtClean="0"/>
              <a:t> составляют сумму, сравнимую с бюджетом на антисептики для рук. </a:t>
            </a:r>
            <a:r>
              <a:rPr lang="en-US" smtClean="0"/>
              <a:t>(Boyce J.M. Antiseptic technology: access, affordability, and acceptance. Emerg Infect Dis 2001;7: 231-3)</a:t>
            </a:r>
            <a:endParaRPr lang="ru-RU" smtClean="0"/>
          </a:p>
          <a:p>
            <a:pPr>
              <a:lnSpc>
                <a:spcPct val="80000"/>
              </a:lnSpc>
            </a:pPr>
            <a:r>
              <a:rPr lang="ru-RU" smtClean="0"/>
              <a:t>В других исследованиях доказано, что </a:t>
            </a:r>
            <a:r>
              <a:rPr lang="ru-RU" smtClean="0">
                <a:solidFill>
                  <a:srgbClr val="FF0000"/>
                </a:solidFill>
              </a:rPr>
              <a:t>улучшение практики гигиены рук в течение 7 месяцев привело к снижению частоты инфекций, вызванных MRSA</a:t>
            </a:r>
            <a:r>
              <a:rPr lang="ru-RU" smtClean="0"/>
              <a:t>, что позволило </a:t>
            </a:r>
            <a:r>
              <a:rPr lang="ru-RU" b="1" smtClean="0">
                <a:solidFill>
                  <a:srgbClr val="FF0000"/>
                </a:solidFill>
              </a:rPr>
              <a:t>снизить использование ванкомицина</a:t>
            </a:r>
            <a:r>
              <a:rPr lang="ru-RU" b="1" smtClean="0"/>
              <a:t>,</a:t>
            </a:r>
            <a:r>
              <a:rPr lang="ru-RU" smtClean="0"/>
              <a:t> что в денежном выражении составило </a:t>
            </a:r>
            <a:r>
              <a:rPr lang="ru-RU" b="1" smtClean="0">
                <a:solidFill>
                  <a:srgbClr val="FF0000"/>
                </a:solidFill>
              </a:rPr>
              <a:t>17 000$ США</a:t>
            </a:r>
            <a:r>
              <a:rPr lang="ru-RU" smtClean="0"/>
              <a:t>. </a:t>
            </a:r>
            <a:r>
              <a:rPr lang="en-US" smtClean="0"/>
              <a:t>(</a:t>
            </a:r>
            <a:r>
              <a:rPr lang="da-DK" smtClean="0"/>
              <a:t>Pittet D., Hiigonnet S., Hiirbarth S., et al. </a:t>
            </a:r>
            <a:r>
              <a:rPr lang="en-US" smtClean="0"/>
              <a:t>Effectiveness of a hospital-wide programme to improve compliance with hand hygiene. Lancet 2000;356:1307-12.; Webster J., Faoagali J.L., Cartwright D. Elimination of methicillin-resistant Staphylococcus aureus from a neonatal intensive care unit after hand washing with triclosan. J Paediatr Child Health 1994;30:59-64.)</a:t>
            </a:r>
            <a:endParaRPr lang="ru-RU" smtClean="0"/>
          </a:p>
          <a:p>
            <a:pPr>
              <a:lnSpc>
                <a:spcPct val="80000"/>
              </a:lnSpc>
            </a:pPr>
            <a:endParaRPr lang="ru-RU"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4294967295"/>
          </p:nvPr>
        </p:nvGraphicFramePr>
        <p:xfrm>
          <a:off x="1638300" y="1206500"/>
          <a:ext cx="7505700" cy="5295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316" name="Slide Number Placeholder 3"/>
          <p:cNvSpPr txBox="1">
            <a:spLocks noGrp="1"/>
          </p:cNvSpPr>
          <p:nvPr/>
        </p:nvSpPr>
        <p:spPr>
          <a:xfrm>
            <a:off x="7010400" y="6613525"/>
            <a:ext cx="2133600" cy="244475"/>
          </a:xfrm>
          <a:prstGeom prst="rect">
            <a:avLst/>
          </a:prstGeom>
          <a:noFill/>
        </p:spPr>
        <p:txBody>
          <a:bodyPr anchor="ctr"/>
          <a:lstStyle/>
          <a:p>
            <a:pPr algn="ctr" eaLnBrk="1" fontAlgn="auto" hangingPunct="1">
              <a:spcBef>
                <a:spcPts val="0"/>
              </a:spcBef>
              <a:spcAft>
                <a:spcPts val="0"/>
              </a:spcAft>
              <a:defRPr/>
            </a:pPr>
            <a:r>
              <a:rPr lang="en-US" sz="1200">
                <a:solidFill>
                  <a:schemeClr val="tx1">
                    <a:tint val="75000"/>
                  </a:schemeClr>
                </a:solidFill>
                <a:latin typeface="+mn-lt"/>
                <a:ea typeface="+mn-ea"/>
              </a:rPr>
              <a:t>page </a:t>
            </a:r>
            <a:fld id="{0699E13D-3F33-4B2D-B124-935FD11CE895}" type="slidenum">
              <a:rPr lang="en-US" sz="1200">
                <a:solidFill>
                  <a:schemeClr val="tx1">
                    <a:tint val="75000"/>
                  </a:schemeClr>
                </a:solidFill>
                <a:latin typeface="+mn-lt"/>
                <a:ea typeface="+mn-ea"/>
              </a:rPr>
              <a:pPr algn="ctr" eaLnBrk="1" fontAlgn="auto" hangingPunct="1">
                <a:spcBef>
                  <a:spcPts val="0"/>
                </a:spcBef>
                <a:spcAft>
                  <a:spcPts val="0"/>
                </a:spcAft>
                <a:defRPr/>
              </a:pPr>
              <a:t>22</a:t>
            </a:fld>
            <a:endParaRPr lang="en-US" sz="1200">
              <a:solidFill>
                <a:schemeClr val="tx1">
                  <a:tint val="75000"/>
                </a:schemeClr>
              </a:solidFill>
              <a:latin typeface="+mn-lt"/>
              <a:ea typeface="+mn-ea"/>
            </a:endParaRPr>
          </a:p>
        </p:txBody>
      </p:sp>
      <p:pic>
        <p:nvPicPr>
          <p:cNvPr id="9" name="Picture 2" descr="Картинка 35 из 151">
            <a:hlinkClick r:id="rId7"/>
          </p:cNvPr>
          <p:cNvPicPr>
            <a:picLocks noChangeAspect="1" noChangeArrowheads="1"/>
          </p:cNvPicPr>
          <p:nvPr/>
        </p:nvPicPr>
        <p:blipFill>
          <a:blip r:embed="rId8" cstate="email"/>
          <a:srcRect/>
          <a:stretch>
            <a:fillRect/>
          </a:stretch>
        </p:blipFill>
        <p:spPr bwMode="auto">
          <a:xfrm>
            <a:off x="241300" y="1153057"/>
            <a:ext cx="3307158" cy="4409543"/>
          </a:xfrm>
          <a:prstGeom prst="rect">
            <a:avLst/>
          </a:prstGeom>
          <a:ln>
            <a:noFill/>
          </a:ln>
          <a:effectLst>
            <a:softEdge rad="112500"/>
          </a:effectLst>
        </p:spPr>
      </p:pic>
      <p:sp>
        <p:nvSpPr>
          <p:cNvPr id="10" name="Rectangle 9"/>
          <p:cNvSpPr>
            <a:spLocks noChangeArrowheads="1"/>
          </p:cNvSpPr>
          <p:nvPr/>
        </p:nvSpPr>
        <p:spPr bwMode="auto">
          <a:xfrm>
            <a:off x="0" y="5657850"/>
            <a:ext cx="3479800" cy="646113"/>
          </a:xfrm>
          <a:prstGeom prst="rect">
            <a:avLst/>
          </a:prstGeom>
          <a:noFill/>
          <a:ln w="9525">
            <a:noFill/>
            <a:miter lim="800000"/>
            <a:headEnd/>
            <a:tailEnd/>
          </a:ln>
        </p:spPr>
        <p:txBody>
          <a:bodyPr>
            <a:spAutoFit/>
          </a:bodyPr>
          <a:lstStyle/>
          <a:p>
            <a:pPr algn="ctr" eaLnBrk="1" hangingPunct="1"/>
            <a:r>
              <a:rPr lang="ru-RU" sz="1800">
                <a:latin typeface="Calibri" pitchFamily="34" charset="0"/>
              </a:rPr>
              <a:t>А если бы возбудители ВБИ выглядели так???</a:t>
            </a:r>
          </a:p>
        </p:txBody>
      </p:sp>
      <p:sp>
        <p:nvSpPr>
          <p:cNvPr id="24582" name="Rectangle 10"/>
          <p:cNvSpPr>
            <a:spLocks noChangeArrowheads="1"/>
          </p:cNvSpPr>
          <p:nvPr/>
        </p:nvSpPr>
        <p:spPr bwMode="auto">
          <a:xfrm>
            <a:off x="0" y="6303963"/>
            <a:ext cx="9144000" cy="554037"/>
          </a:xfrm>
          <a:prstGeom prst="rect">
            <a:avLst/>
          </a:prstGeom>
          <a:noFill/>
          <a:ln w="9525">
            <a:noFill/>
            <a:miter lim="800000"/>
            <a:headEnd/>
            <a:tailEnd/>
          </a:ln>
        </p:spPr>
        <p:txBody>
          <a:bodyPr>
            <a:spAutoFit/>
          </a:bodyPr>
          <a:lstStyle/>
          <a:p>
            <a:pPr eaLnBrk="1" hangingPunct="1"/>
            <a:r>
              <a:rPr lang="da-DK" sz="1000">
                <a:latin typeface="Calibri" pitchFamily="34" charset="0"/>
              </a:rPr>
              <a:t>Larson and Killien , AJIC 1982;10:93 Dubbert et al., ICHE 1990;11:191 Zimakoff et al. AJIC 1992;20:58</a:t>
            </a:r>
          </a:p>
          <a:p>
            <a:pPr eaLnBrk="1" hangingPunct="1"/>
            <a:r>
              <a:rPr lang="en-US" sz="1000">
                <a:latin typeface="Calibri" pitchFamily="34" charset="0"/>
              </a:rPr>
              <a:t>Conly et al. AJIC 1989;17:330 Sproat and Inglis, JHI 1994; 26:137 Larson and Kretzer, JHI 1995;30:88</a:t>
            </a:r>
          </a:p>
          <a:p>
            <a:pPr eaLnBrk="1" hangingPunct="1"/>
            <a:r>
              <a:rPr lang="en-US" sz="1000">
                <a:latin typeface="Calibri" pitchFamily="34" charset="0"/>
              </a:rPr>
              <a:t>Pittet et al. Annals Intern Med 1999; 130:126 Kretzer and Larson, AJIC 1998;26:245</a:t>
            </a:r>
            <a:endParaRPr lang="ru-RU" sz="1000">
              <a:latin typeface="Calibri" pitchFamily="34" charset="0"/>
            </a:endParaRPr>
          </a:p>
        </p:txBody>
      </p:sp>
      <p:sp>
        <p:nvSpPr>
          <p:cNvPr id="11" name="Заголовок 10"/>
          <p:cNvSpPr>
            <a:spLocks noGrp="1"/>
          </p:cNvSpPr>
          <p:nvPr>
            <p:ph type="title" idx="4294967295"/>
          </p:nvPr>
        </p:nvSpPr>
        <p:spPr/>
        <p:txBody>
          <a:bodyPr lIns="91440" tIns="45720" rIns="91440" bIns="45720">
            <a:normAutofit fontScale="90000"/>
          </a:bodyPr>
          <a:lstStyle/>
          <a:p>
            <a:pPr>
              <a:defRPr/>
            </a:pPr>
            <a:r>
              <a:rPr lang="ru-RU" sz="2400" smtClean="0"/>
              <a:t>Причины невыполнения требований по дезинфекции рук</a:t>
            </a:r>
            <a:r>
              <a:rPr lang="en-US" sz="2400" smtClean="0">
                <a:solidFill>
                  <a:srgbClr val="C00000"/>
                </a:solidFill>
              </a:rPr>
              <a:t/>
            </a:r>
            <a:br>
              <a:rPr lang="en-US" sz="2400" smtClean="0">
                <a:solidFill>
                  <a:srgbClr val="C00000"/>
                </a:solidFill>
              </a:rPr>
            </a:br>
            <a:endParaRPr lang="ru-RU" sz="24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Нижний колонтитул 1"/>
          <p:cNvSpPr>
            <a:spLocks noGrp="1"/>
          </p:cNvSpPr>
          <p:nvPr>
            <p:ph type="ftr" sz="quarter" idx="4294967295"/>
          </p:nvPr>
        </p:nvSpPr>
        <p:spPr bwMode="auto">
          <a:xfrm>
            <a:off x="7696200" y="6634163"/>
            <a:ext cx="1219200" cy="223837"/>
          </a:xfrm>
          <a:prstGeom prst="rect">
            <a:avLst/>
          </a:prstGeom>
          <a:noFill/>
          <a:ln>
            <a:miter lim="800000"/>
            <a:headEnd/>
            <a:tailEnd/>
          </a:ln>
        </p:spPr>
        <p:txBody>
          <a:bodyPr lIns="0" tIns="0" rIns="0" bIns="0"/>
          <a:lstStyle/>
          <a:p>
            <a:pPr algn="r"/>
            <a:r>
              <a:rPr lang="en-US" sz="800"/>
              <a:t> </a:t>
            </a:r>
            <a:endParaRPr lang="en-US" sz="1400"/>
          </a:p>
        </p:txBody>
      </p:sp>
      <p:sp>
        <p:nvSpPr>
          <p:cNvPr id="25603" name="Rectangle 2"/>
          <p:cNvSpPr>
            <a:spLocks noGrp="1" noChangeArrowheads="1"/>
          </p:cNvSpPr>
          <p:nvPr>
            <p:ph type="title" idx="4294967295"/>
          </p:nvPr>
        </p:nvSpPr>
        <p:spPr>
          <a:xfrm>
            <a:off x="0" y="642938"/>
            <a:ext cx="8890000" cy="584200"/>
          </a:xfrm>
        </p:spPr>
        <p:txBody>
          <a:bodyPr lIns="137160" tIns="45720" rIns="91440" bIns="45720"/>
          <a:lstStyle/>
          <a:p>
            <a:r>
              <a:rPr lang="ru-RU" sz="3200" b="1" smtClean="0"/>
              <a:t>Перчатки – гарантия защиты????</a:t>
            </a:r>
          </a:p>
        </p:txBody>
      </p:sp>
      <p:sp>
        <p:nvSpPr>
          <p:cNvPr id="25604" name="Text Box 2"/>
          <p:cNvSpPr txBox="1">
            <a:spLocks noChangeArrowheads="1"/>
          </p:cNvSpPr>
          <p:nvPr/>
        </p:nvSpPr>
        <p:spPr bwMode="auto">
          <a:xfrm>
            <a:off x="34925" y="1511300"/>
            <a:ext cx="4516438" cy="4510088"/>
          </a:xfrm>
          <a:prstGeom prst="rect">
            <a:avLst/>
          </a:prstGeom>
          <a:noFill/>
          <a:ln w="9525">
            <a:noFill/>
            <a:miter lim="800000"/>
            <a:headEnd/>
            <a:tailEnd/>
          </a:ln>
        </p:spPr>
        <p:txBody>
          <a:bodyPr lIns="0" tIns="0" rIns="0" bIns="129226">
            <a:spAutoFit/>
          </a:bodyPr>
          <a:lstStyle/>
          <a:p>
            <a:pPr marL="536575" indent="-536575" defTabSz="820738">
              <a:buClr>
                <a:srgbClr val="000000"/>
              </a:buClr>
              <a:buSzPct val="90000"/>
              <a:buFont typeface="Wingdings" pitchFamily="2" charset="2"/>
              <a:buChar char="ü"/>
            </a:pPr>
            <a:r>
              <a:rPr lang="ru-RU" b="1"/>
              <a:t>18-53%</a:t>
            </a:r>
            <a:r>
              <a:rPr lang="ru-RU"/>
              <a:t> перчаток повреждается при операции</a:t>
            </a:r>
          </a:p>
          <a:p>
            <a:pPr marL="536575" indent="-536575" defTabSz="820738">
              <a:buClr>
                <a:srgbClr val="000000"/>
              </a:buClr>
              <a:buSzPct val="90000"/>
              <a:buFont typeface="Wingdings" pitchFamily="2" charset="2"/>
              <a:buChar char="ü"/>
            </a:pPr>
            <a:r>
              <a:rPr lang="ru-RU"/>
              <a:t>врач/медсестра замечает повреждения в </a:t>
            </a:r>
            <a:r>
              <a:rPr lang="ru-RU" b="1"/>
              <a:t>15-20%</a:t>
            </a:r>
            <a:r>
              <a:rPr lang="ru-RU"/>
              <a:t> случаев</a:t>
            </a:r>
          </a:p>
          <a:p>
            <a:pPr marL="536575" indent="-536575" defTabSz="820738">
              <a:buClr>
                <a:srgbClr val="000000"/>
              </a:buClr>
              <a:buSzPct val="90000"/>
              <a:buFont typeface="Wingdings" pitchFamily="2" charset="2"/>
              <a:buChar char="ü"/>
            </a:pPr>
            <a:r>
              <a:rPr lang="ru-RU"/>
              <a:t>жидкость проникает в перчатки –  от </a:t>
            </a:r>
            <a:r>
              <a:rPr lang="ru-RU" b="1"/>
              <a:t>9% </a:t>
            </a:r>
            <a:r>
              <a:rPr lang="ru-RU"/>
              <a:t>(латексные) до </a:t>
            </a:r>
            <a:r>
              <a:rPr lang="ru-RU" b="1"/>
              <a:t>32%</a:t>
            </a:r>
            <a:r>
              <a:rPr lang="ru-RU"/>
              <a:t> (виниловые)</a:t>
            </a:r>
          </a:p>
          <a:p>
            <a:pPr marL="536575" indent="-536575" defTabSz="820738">
              <a:buClr>
                <a:srgbClr val="000000"/>
              </a:buClr>
              <a:buSzPct val="90000"/>
              <a:buFont typeface="Wingdings" pitchFamily="2" charset="2"/>
              <a:buChar char="ü"/>
            </a:pPr>
            <a:r>
              <a:rPr lang="ru-RU"/>
              <a:t>«физиологические» отверстия в перчатках</a:t>
            </a:r>
            <a:endParaRPr lang="de-DE"/>
          </a:p>
        </p:txBody>
      </p:sp>
      <p:sp>
        <p:nvSpPr>
          <p:cNvPr id="25605" name="Rectangle 10"/>
          <p:cNvSpPr>
            <a:spLocks noChangeArrowheads="1"/>
          </p:cNvSpPr>
          <p:nvPr/>
        </p:nvSpPr>
        <p:spPr bwMode="auto">
          <a:xfrm>
            <a:off x="0" y="6381750"/>
            <a:ext cx="9144000" cy="276225"/>
          </a:xfrm>
          <a:prstGeom prst="rect">
            <a:avLst/>
          </a:prstGeom>
          <a:noFill/>
          <a:ln w="9525">
            <a:noFill/>
            <a:miter lim="800000"/>
            <a:headEnd/>
            <a:tailEnd/>
          </a:ln>
        </p:spPr>
        <p:txBody>
          <a:bodyPr>
            <a:spAutoFit/>
          </a:bodyPr>
          <a:lstStyle/>
          <a:p>
            <a:pPr eaLnBrk="1" hangingPunct="1"/>
            <a:r>
              <a:rPr lang="ru-RU" sz="1200">
                <a:latin typeface="Verdana" pitchFamily="34" charset="0"/>
              </a:rPr>
              <a:t>* Рекомендации СанПин (ДОПОЛНЕНИЕ N 1 К САНПИН 2.1.3.1375-03)</a:t>
            </a:r>
          </a:p>
        </p:txBody>
      </p:sp>
      <p:pic>
        <p:nvPicPr>
          <p:cNvPr id="25606" name="Picture 5" descr="sutures"/>
          <p:cNvPicPr>
            <a:picLocks noChangeAspect="1" noChangeArrowheads="1"/>
          </p:cNvPicPr>
          <p:nvPr/>
        </p:nvPicPr>
        <p:blipFill>
          <a:blip r:embed="rId3" cstate="email"/>
          <a:srcRect/>
          <a:stretch>
            <a:fillRect/>
          </a:stretch>
        </p:blipFill>
        <p:spPr bwMode="auto">
          <a:xfrm>
            <a:off x="4500563" y="1700213"/>
            <a:ext cx="4406900" cy="33051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Нижний колонтитул 1"/>
          <p:cNvSpPr>
            <a:spLocks noGrp="1"/>
          </p:cNvSpPr>
          <p:nvPr>
            <p:ph type="ftr" sz="quarter" idx="4294967295"/>
          </p:nvPr>
        </p:nvSpPr>
        <p:spPr bwMode="auto">
          <a:xfrm>
            <a:off x="7696200" y="6634163"/>
            <a:ext cx="1219200" cy="223837"/>
          </a:xfrm>
          <a:prstGeom prst="rect">
            <a:avLst/>
          </a:prstGeom>
          <a:noFill/>
          <a:ln>
            <a:miter lim="800000"/>
            <a:headEnd/>
            <a:tailEnd/>
          </a:ln>
        </p:spPr>
        <p:txBody>
          <a:bodyPr lIns="0" tIns="0" rIns="0" bIns="0"/>
          <a:lstStyle/>
          <a:p>
            <a:pPr algn="r"/>
            <a:r>
              <a:rPr lang="en-US" sz="800"/>
              <a:t> </a:t>
            </a:r>
            <a:endParaRPr lang="en-US" sz="1400"/>
          </a:p>
        </p:txBody>
      </p:sp>
      <p:sp>
        <p:nvSpPr>
          <p:cNvPr id="26627" name="Slide Number Placeholder 4"/>
          <p:cNvSpPr txBox="1">
            <a:spLocks noGrp="1"/>
          </p:cNvSpPr>
          <p:nvPr/>
        </p:nvSpPr>
        <p:spPr bwMode="auto">
          <a:xfrm>
            <a:off x="0" y="6453188"/>
            <a:ext cx="2133600" cy="244475"/>
          </a:xfrm>
          <a:prstGeom prst="rect">
            <a:avLst/>
          </a:prstGeom>
          <a:noFill/>
          <a:ln w="9525">
            <a:noFill/>
            <a:miter lim="800000"/>
            <a:headEnd/>
            <a:tailEnd/>
          </a:ln>
        </p:spPr>
        <p:txBody>
          <a:bodyPr lIns="137160"/>
          <a:lstStyle/>
          <a:p>
            <a:pPr eaLnBrk="1" hangingPunct="1"/>
            <a:r>
              <a:rPr lang="en-US" sz="900">
                <a:latin typeface="Verdana" pitchFamily="34" charset="0"/>
              </a:rPr>
              <a:t>page </a:t>
            </a:r>
            <a:fld id="{8CF4B448-5EDA-4981-B2ED-32B5E5CD7A9A}" type="slidenum">
              <a:rPr lang="en-US" sz="900">
                <a:latin typeface="Verdana" pitchFamily="34" charset="0"/>
              </a:rPr>
              <a:pPr eaLnBrk="1" hangingPunct="1"/>
              <a:t>24</a:t>
            </a:fld>
            <a:endParaRPr lang="en-US" sz="900">
              <a:latin typeface="Verdana" pitchFamily="34" charset="0"/>
            </a:endParaRPr>
          </a:p>
        </p:txBody>
      </p:sp>
      <p:sp>
        <p:nvSpPr>
          <p:cNvPr id="26628" name="Text Box 2"/>
          <p:cNvSpPr txBox="1">
            <a:spLocks noChangeArrowheads="1"/>
          </p:cNvSpPr>
          <p:nvPr/>
        </p:nvSpPr>
        <p:spPr bwMode="auto">
          <a:xfrm>
            <a:off x="250825" y="1341438"/>
            <a:ext cx="8520113" cy="433387"/>
          </a:xfrm>
          <a:prstGeom prst="rect">
            <a:avLst/>
          </a:prstGeom>
          <a:noFill/>
          <a:ln w="9525">
            <a:noFill/>
            <a:miter lim="800000"/>
            <a:headEnd/>
            <a:tailEnd/>
          </a:ln>
        </p:spPr>
        <p:txBody>
          <a:bodyPr lIns="0" tIns="0" rIns="0" bIns="129226">
            <a:spAutoFit/>
          </a:bodyPr>
          <a:lstStyle/>
          <a:p>
            <a:pPr defTabSz="820738">
              <a:buClr>
                <a:srgbClr val="000000"/>
              </a:buClr>
              <a:buSzPct val="90000"/>
              <a:buFont typeface="Monotype Sorts"/>
              <a:buNone/>
              <a:tabLst>
                <a:tab pos="1196975" algn="l"/>
              </a:tabLst>
            </a:pPr>
            <a:r>
              <a:rPr lang="de-DE" sz="2000"/>
              <a:t> „</a:t>
            </a:r>
            <a:r>
              <a:rPr lang="ru-RU" sz="2000"/>
              <a:t>маленькое</a:t>
            </a:r>
            <a:r>
              <a:rPr lang="de-DE" sz="2000"/>
              <a:t>“ </a:t>
            </a:r>
            <a:r>
              <a:rPr lang="ru-RU" sz="2000"/>
              <a:t>отверстие в перчатке имеет размер </a:t>
            </a:r>
            <a:r>
              <a:rPr lang="de-DE" sz="2000"/>
              <a:t>5000 </a:t>
            </a:r>
            <a:r>
              <a:rPr lang="ru-RU" sz="2000"/>
              <a:t>нм</a:t>
            </a:r>
            <a:r>
              <a:rPr lang="de-DE" sz="2000"/>
              <a:t> (10</a:t>
            </a:r>
            <a:r>
              <a:rPr lang="de-DE" sz="2000" baseline="30000"/>
              <a:t>-9</a:t>
            </a:r>
            <a:r>
              <a:rPr lang="de-DE" sz="2000"/>
              <a:t> </a:t>
            </a:r>
            <a:r>
              <a:rPr lang="ru-RU" sz="2000"/>
              <a:t>м</a:t>
            </a:r>
            <a:r>
              <a:rPr lang="de-DE" sz="2000"/>
              <a:t>)!</a:t>
            </a:r>
          </a:p>
        </p:txBody>
      </p:sp>
      <p:sp>
        <p:nvSpPr>
          <p:cNvPr id="26629" name="Text Box 3"/>
          <p:cNvSpPr txBox="1">
            <a:spLocks noChangeArrowheads="1"/>
          </p:cNvSpPr>
          <p:nvPr/>
        </p:nvSpPr>
        <p:spPr bwMode="auto">
          <a:xfrm>
            <a:off x="6035675" y="4397375"/>
            <a:ext cx="1509713" cy="201613"/>
          </a:xfrm>
          <a:prstGeom prst="rect">
            <a:avLst/>
          </a:prstGeom>
          <a:noFill/>
          <a:ln w="9525">
            <a:noFill/>
            <a:miter lim="800000"/>
            <a:headEnd/>
            <a:tailEnd/>
          </a:ln>
        </p:spPr>
        <p:txBody>
          <a:bodyPr lIns="0" tIns="0" rIns="0" bIns="48778" anchor="b">
            <a:spAutoFit/>
          </a:bodyPr>
          <a:lstStyle/>
          <a:p>
            <a:pPr defTabSz="736600"/>
            <a:endParaRPr lang="ru-RU" sz="1000" b="1" noProof="1">
              <a:solidFill>
                <a:schemeClr val="accent2"/>
              </a:solidFill>
            </a:endParaRPr>
          </a:p>
        </p:txBody>
      </p:sp>
      <p:pic>
        <p:nvPicPr>
          <p:cNvPr id="26630" name="Picture 5" descr="Seite_30"/>
          <p:cNvPicPr>
            <a:picLocks noChangeAspect="1" noChangeArrowheads="1"/>
          </p:cNvPicPr>
          <p:nvPr/>
        </p:nvPicPr>
        <p:blipFill>
          <a:blip r:embed="rId3" cstate="email">
            <a:lum bright="6000"/>
          </a:blip>
          <a:srcRect/>
          <a:stretch>
            <a:fillRect/>
          </a:stretch>
        </p:blipFill>
        <p:spPr bwMode="auto">
          <a:xfrm>
            <a:off x="2627313" y="2492375"/>
            <a:ext cx="3736975" cy="3486150"/>
          </a:xfrm>
          <a:prstGeom prst="rect">
            <a:avLst/>
          </a:prstGeom>
          <a:noFill/>
          <a:ln w="9525">
            <a:noFill/>
            <a:miter lim="800000"/>
            <a:headEnd/>
            <a:tailEnd/>
          </a:ln>
        </p:spPr>
      </p:pic>
      <p:sp>
        <p:nvSpPr>
          <p:cNvPr id="26631" name="Text Box 6"/>
          <p:cNvSpPr txBox="1">
            <a:spLocks noChangeArrowheads="1"/>
          </p:cNvSpPr>
          <p:nvPr/>
        </p:nvSpPr>
        <p:spPr bwMode="auto">
          <a:xfrm>
            <a:off x="1116013" y="3197225"/>
            <a:ext cx="1512887" cy="538163"/>
          </a:xfrm>
          <a:prstGeom prst="rect">
            <a:avLst/>
          </a:prstGeom>
          <a:noFill/>
          <a:ln w="9525">
            <a:noFill/>
            <a:miter lim="800000"/>
            <a:headEnd/>
            <a:tailEnd/>
          </a:ln>
        </p:spPr>
        <p:txBody>
          <a:bodyPr lIns="0" tIns="0" rIns="0" bIns="48778" anchor="b">
            <a:spAutoFit/>
          </a:bodyPr>
          <a:lstStyle/>
          <a:p>
            <a:pPr defTabSz="736600"/>
            <a:r>
              <a:rPr lang="ru-RU" sz="1600" b="1">
                <a:solidFill>
                  <a:srgbClr val="FF0066"/>
                </a:solidFill>
              </a:rPr>
              <a:t>Вирус герпеса</a:t>
            </a:r>
            <a:endParaRPr lang="de-DE" sz="1600" b="1">
              <a:solidFill>
                <a:srgbClr val="FF0066"/>
              </a:solidFill>
            </a:endParaRPr>
          </a:p>
          <a:p>
            <a:pPr defTabSz="736600"/>
            <a:r>
              <a:rPr lang="de-DE" sz="1600" b="1"/>
              <a:t>150 - 250 нм</a:t>
            </a:r>
            <a:endParaRPr lang="de-DE" sz="1000" b="1">
              <a:solidFill>
                <a:schemeClr val="accent2"/>
              </a:solidFill>
            </a:endParaRPr>
          </a:p>
        </p:txBody>
      </p:sp>
      <p:sp>
        <p:nvSpPr>
          <p:cNvPr id="26632" name="Text Box 7"/>
          <p:cNvSpPr txBox="1">
            <a:spLocks noChangeArrowheads="1"/>
          </p:cNvSpPr>
          <p:nvPr/>
        </p:nvSpPr>
        <p:spPr bwMode="auto">
          <a:xfrm>
            <a:off x="720725" y="3922713"/>
            <a:ext cx="1630363" cy="538162"/>
          </a:xfrm>
          <a:prstGeom prst="rect">
            <a:avLst/>
          </a:prstGeom>
          <a:noFill/>
          <a:ln w="9525">
            <a:noFill/>
            <a:miter lim="800000"/>
            <a:headEnd/>
            <a:tailEnd/>
          </a:ln>
        </p:spPr>
        <p:txBody>
          <a:bodyPr lIns="0" tIns="0" rIns="0" bIns="48778" anchor="b">
            <a:spAutoFit/>
          </a:bodyPr>
          <a:lstStyle/>
          <a:p>
            <a:pPr defTabSz="736600"/>
            <a:r>
              <a:rPr lang="ru-RU" sz="1600" b="1">
                <a:solidFill>
                  <a:srgbClr val="008000"/>
                </a:solidFill>
              </a:rPr>
              <a:t>Вирус паротита</a:t>
            </a:r>
            <a:endParaRPr lang="de-DE" sz="1600" b="1">
              <a:solidFill>
                <a:srgbClr val="008000"/>
              </a:solidFill>
            </a:endParaRPr>
          </a:p>
          <a:p>
            <a:pPr defTabSz="736600"/>
            <a:r>
              <a:rPr lang="de-DE" sz="1600" b="1"/>
              <a:t>120 - 150 нм</a:t>
            </a:r>
            <a:endParaRPr lang="de-DE" sz="1000" b="1">
              <a:solidFill>
                <a:schemeClr val="accent2"/>
              </a:solidFill>
            </a:endParaRPr>
          </a:p>
        </p:txBody>
      </p:sp>
      <p:sp>
        <p:nvSpPr>
          <p:cNvPr id="26633" name="Text Box 8"/>
          <p:cNvSpPr txBox="1">
            <a:spLocks noChangeArrowheads="1"/>
          </p:cNvSpPr>
          <p:nvPr/>
        </p:nvSpPr>
        <p:spPr bwMode="auto">
          <a:xfrm>
            <a:off x="977900" y="4729163"/>
            <a:ext cx="1511300" cy="538162"/>
          </a:xfrm>
          <a:prstGeom prst="rect">
            <a:avLst/>
          </a:prstGeom>
          <a:noFill/>
          <a:ln w="9525">
            <a:noFill/>
            <a:miter lim="800000"/>
            <a:headEnd/>
            <a:tailEnd/>
          </a:ln>
        </p:spPr>
        <p:txBody>
          <a:bodyPr lIns="0" tIns="0" rIns="0" bIns="48778" anchor="b">
            <a:spAutoFit/>
          </a:bodyPr>
          <a:lstStyle/>
          <a:p>
            <a:pPr defTabSz="736600"/>
            <a:r>
              <a:rPr lang="ru-RU" sz="1600" b="1">
                <a:solidFill>
                  <a:schemeClr val="folHlink"/>
                </a:solidFill>
              </a:rPr>
              <a:t>Вирус гриппа</a:t>
            </a:r>
            <a:endParaRPr lang="de-DE" sz="1600" b="1">
              <a:solidFill>
                <a:schemeClr val="folHlink"/>
              </a:solidFill>
            </a:endParaRPr>
          </a:p>
          <a:p>
            <a:pPr defTabSz="736600"/>
            <a:r>
              <a:rPr lang="de-DE" sz="1600" b="1"/>
              <a:t>120 - 150 нм</a:t>
            </a:r>
            <a:endParaRPr lang="de-DE" sz="1000" b="1">
              <a:solidFill>
                <a:schemeClr val="accent2"/>
              </a:solidFill>
            </a:endParaRPr>
          </a:p>
        </p:txBody>
      </p:sp>
      <p:sp>
        <p:nvSpPr>
          <p:cNvPr id="26634" name="Text Box 9"/>
          <p:cNvSpPr txBox="1">
            <a:spLocks noChangeArrowheads="1"/>
          </p:cNvSpPr>
          <p:nvPr/>
        </p:nvSpPr>
        <p:spPr bwMode="auto">
          <a:xfrm>
            <a:off x="1290638" y="5402263"/>
            <a:ext cx="1751012" cy="538162"/>
          </a:xfrm>
          <a:prstGeom prst="rect">
            <a:avLst/>
          </a:prstGeom>
          <a:noFill/>
          <a:ln w="9525">
            <a:noFill/>
            <a:miter lim="800000"/>
            <a:headEnd/>
            <a:tailEnd/>
          </a:ln>
        </p:spPr>
        <p:txBody>
          <a:bodyPr lIns="0" tIns="0" rIns="0" bIns="48778" anchor="b">
            <a:spAutoFit/>
          </a:bodyPr>
          <a:lstStyle/>
          <a:p>
            <a:pPr defTabSz="736600"/>
            <a:r>
              <a:rPr lang="ru-RU" sz="1600" b="1">
                <a:solidFill>
                  <a:srgbClr val="FF9900"/>
                </a:solidFill>
              </a:rPr>
              <a:t>ВИЧ</a:t>
            </a:r>
            <a:endParaRPr lang="de-DE" sz="1600" b="1">
              <a:solidFill>
                <a:srgbClr val="FF9900"/>
              </a:solidFill>
            </a:endParaRPr>
          </a:p>
          <a:p>
            <a:pPr defTabSz="736600"/>
            <a:r>
              <a:rPr lang="de-DE" sz="1600" b="1"/>
              <a:t>100 - 120 нм</a:t>
            </a:r>
            <a:endParaRPr lang="de-DE" sz="1000" b="1">
              <a:solidFill>
                <a:schemeClr val="accent2"/>
              </a:solidFill>
            </a:endParaRPr>
          </a:p>
        </p:txBody>
      </p:sp>
      <p:sp>
        <p:nvSpPr>
          <p:cNvPr id="26635" name="Text Box 10"/>
          <p:cNvSpPr txBox="1">
            <a:spLocks noChangeArrowheads="1"/>
          </p:cNvSpPr>
          <p:nvPr/>
        </p:nvSpPr>
        <p:spPr bwMode="auto">
          <a:xfrm>
            <a:off x="1531938" y="2376488"/>
            <a:ext cx="1787525" cy="538162"/>
          </a:xfrm>
          <a:prstGeom prst="rect">
            <a:avLst/>
          </a:prstGeom>
          <a:noFill/>
          <a:ln w="9525">
            <a:noFill/>
            <a:miter lim="800000"/>
            <a:headEnd/>
            <a:tailEnd/>
          </a:ln>
        </p:spPr>
        <p:txBody>
          <a:bodyPr lIns="0" tIns="0" rIns="0" bIns="48778" anchor="b">
            <a:spAutoFit/>
          </a:bodyPr>
          <a:lstStyle/>
          <a:p>
            <a:pPr defTabSz="736600"/>
            <a:r>
              <a:rPr lang="ru-RU" sz="1600" b="1">
                <a:solidFill>
                  <a:schemeClr val="accent2"/>
                </a:solidFill>
              </a:rPr>
              <a:t>Вирус оспы</a:t>
            </a:r>
            <a:endParaRPr lang="de-DE" sz="1600" b="1">
              <a:solidFill>
                <a:schemeClr val="accent2"/>
              </a:solidFill>
            </a:endParaRPr>
          </a:p>
          <a:p>
            <a:pPr defTabSz="736600"/>
            <a:r>
              <a:rPr lang="de-DE" sz="1600" b="1"/>
              <a:t>120 - 320 нм</a:t>
            </a:r>
            <a:endParaRPr lang="de-DE" sz="1000" b="1">
              <a:solidFill>
                <a:schemeClr val="accent2"/>
              </a:solidFill>
            </a:endParaRPr>
          </a:p>
        </p:txBody>
      </p:sp>
      <p:sp>
        <p:nvSpPr>
          <p:cNvPr id="26636" name="Text Box 11"/>
          <p:cNvSpPr txBox="1">
            <a:spLocks noChangeArrowheads="1"/>
          </p:cNvSpPr>
          <p:nvPr/>
        </p:nvSpPr>
        <p:spPr bwMode="auto">
          <a:xfrm>
            <a:off x="5619750" y="2524125"/>
            <a:ext cx="1511300" cy="538163"/>
          </a:xfrm>
          <a:prstGeom prst="rect">
            <a:avLst/>
          </a:prstGeom>
          <a:noFill/>
          <a:ln w="9525">
            <a:noFill/>
            <a:miter lim="800000"/>
            <a:headEnd/>
            <a:tailEnd/>
          </a:ln>
        </p:spPr>
        <p:txBody>
          <a:bodyPr lIns="0" tIns="0" rIns="0" bIns="48778" anchor="b">
            <a:spAutoFit/>
          </a:bodyPr>
          <a:lstStyle/>
          <a:p>
            <a:pPr defTabSz="736600"/>
            <a:r>
              <a:rPr lang="ru-RU" sz="1600" b="1">
                <a:solidFill>
                  <a:srgbClr val="33CC33"/>
                </a:solidFill>
              </a:rPr>
              <a:t>Аденовирус</a:t>
            </a:r>
            <a:endParaRPr lang="de-DE" sz="1600" b="1">
              <a:solidFill>
                <a:srgbClr val="66FF66"/>
              </a:solidFill>
            </a:endParaRPr>
          </a:p>
          <a:p>
            <a:pPr defTabSz="736600"/>
            <a:r>
              <a:rPr lang="de-DE" sz="1600" b="1"/>
              <a:t>70 - 80 нм</a:t>
            </a:r>
            <a:endParaRPr lang="de-DE" sz="1000" b="1">
              <a:solidFill>
                <a:schemeClr val="accent2"/>
              </a:solidFill>
            </a:endParaRPr>
          </a:p>
        </p:txBody>
      </p:sp>
      <p:sp>
        <p:nvSpPr>
          <p:cNvPr id="26637" name="Text Box 12"/>
          <p:cNvSpPr txBox="1">
            <a:spLocks noChangeArrowheads="1"/>
          </p:cNvSpPr>
          <p:nvPr/>
        </p:nvSpPr>
        <p:spPr bwMode="auto">
          <a:xfrm>
            <a:off x="6173788" y="3317875"/>
            <a:ext cx="1870075" cy="538163"/>
          </a:xfrm>
          <a:prstGeom prst="rect">
            <a:avLst/>
          </a:prstGeom>
          <a:noFill/>
          <a:ln w="9525">
            <a:noFill/>
            <a:miter lim="800000"/>
            <a:headEnd/>
            <a:tailEnd/>
          </a:ln>
        </p:spPr>
        <p:txBody>
          <a:bodyPr lIns="0" tIns="0" rIns="0" bIns="48778" anchor="b">
            <a:spAutoFit/>
          </a:bodyPr>
          <a:lstStyle/>
          <a:p>
            <a:pPr defTabSz="736600"/>
            <a:r>
              <a:rPr lang="de-DE" sz="1600" b="1">
                <a:solidFill>
                  <a:srgbClr val="FF6699"/>
                </a:solidFill>
              </a:rPr>
              <a:t>Polymona-</a:t>
            </a:r>
            <a:r>
              <a:rPr lang="ru-RU" sz="1600" b="1">
                <a:solidFill>
                  <a:srgbClr val="FF6699"/>
                </a:solidFill>
              </a:rPr>
              <a:t>вирус</a:t>
            </a:r>
            <a:endParaRPr lang="de-DE" sz="1600" b="1">
              <a:solidFill>
                <a:schemeClr val="accent2"/>
              </a:solidFill>
            </a:endParaRPr>
          </a:p>
          <a:p>
            <a:pPr defTabSz="736600"/>
            <a:r>
              <a:rPr lang="de-DE" sz="1600" b="1"/>
              <a:t>44 - 55 нм</a:t>
            </a:r>
            <a:endParaRPr lang="de-DE" sz="1000" b="1">
              <a:solidFill>
                <a:schemeClr val="accent2"/>
              </a:solidFill>
            </a:endParaRPr>
          </a:p>
        </p:txBody>
      </p:sp>
      <p:sp>
        <p:nvSpPr>
          <p:cNvPr id="26638" name="Rectangle 13"/>
          <p:cNvSpPr>
            <a:spLocks noChangeArrowheads="1"/>
          </p:cNvSpPr>
          <p:nvPr/>
        </p:nvSpPr>
        <p:spPr bwMode="auto">
          <a:xfrm>
            <a:off x="6243638" y="4125913"/>
            <a:ext cx="2112962" cy="617537"/>
          </a:xfrm>
          <a:prstGeom prst="rect">
            <a:avLst/>
          </a:prstGeom>
          <a:noFill/>
          <a:ln w="9525">
            <a:noFill/>
            <a:miter lim="800000"/>
            <a:headEnd/>
            <a:tailEnd/>
          </a:ln>
        </p:spPr>
        <p:txBody>
          <a:bodyPr lIns="0" tIns="0" rIns="0" bIns="129226" anchor="b">
            <a:spAutoFit/>
          </a:bodyPr>
          <a:lstStyle/>
          <a:p>
            <a:pPr defTabSz="820738"/>
            <a:r>
              <a:rPr lang="ru-RU" sz="1600" b="1"/>
              <a:t> вирус гепатита </a:t>
            </a:r>
            <a:r>
              <a:rPr lang="de-DE" sz="1600" b="1"/>
              <a:t>B</a:t>
            </a:r>
            <a:endParaRPr lang="ru-RU" sz="1600" b="1"/>
          </a:p>
          <a:p>
            <a:pPr defTabSz="820738"/>
            <a:r>
              <a:rPr lang="de-DE" sz="1600" b="1"/>
              <a:t>40 - 45 нм</a:t>
            </a:r>
          </a:p>
        </p:txBody>
      </p:sp>
      <p:sp>
        <p:nvSpPr>
          <p:cNvPr id="26639" name="Text Box 14"/>
          <p:cNvSpPr txBox="1">
            <a:spLocks noChangeArrowheads="1"/>
          </p:cNvSpPr>
          <p:nvPr/>
        </p:nvSpPr>
        <p:spPr bwMode="auto">
          <a:xfrm>
            <a:off x="6450013" y="5267325"/>
            <a:ext cx="2297112" cy="538163"/>
          </a:xfrm>
          <a:prstGeom prst="rect">
            <a:avLst/>
          </a:prstGeom>
          <a:noFill/>
          <a:ln w="9525">
            <a:noFill/>
            <a:miter lim="800000"/>
            <a:headEnd/>
            <a:tailEnd/>
          </a:ln>
        </p:spPr>
        <p:txBody>
          <a:bodyPr lIns="0" tIns="0" rIns="0" bIns="48778" anchor="b">
            <a:spAutoFit/>
          </a:bodyPr>
          <a:lstStyle/>
          <a:p>
            <a:pPr defTabSz="736600"/>
            <a:r>
              <a:rPr lang="ru-RU" sz="1600" b="1">
                <a:solidFill>
                  <a:srgbClr val="000099"/>
                </a:solidFill>
              </a:rPr>
              <a:t>Вирус полиомиелита</a:t>
            </a:r>
            <a:endParaRPr lang="de-DE" sz="1600" b="1">
              <a:solidFill>
                <a:srgbClr val="000099"/>
              </a:solidFill>
            </a:endParaRPr>
          </a:p>
          <a:p>
            <a:pPr defTabSz="736600"/>
            <a:r>
              <a:rPr lang="de-DE" sz="1600" b="1"/>
              <a:t>25 нм</a:t>
            </a:r>
            <a:endParaRPr lang="de-DE" sz="1000" b="1">
              <a:solidFill>
                <a:schemeClr val="accent2"/>
              </a:solidFill>
            </a:endParaRPr>
          </a:p>
        </p:txBody>
      </p:sp>
      <p:sp>
        <p:nvSpPr>
          <p:cNvPr id="26640" name="Rectangle 7"/>
          <p:cNvSpPr>
            <a:spLocks noGrp="1" noChangeArrowheads="1"/>
          </p:cNvSpPr>
          <p:nvPr>
            <p:ph type="title" idx="4294967295"/>
          </p:nvPr>
        </p:nvSpPr>
        <p:spPr>
          <a:xfrm>
            <a:off x="228600" y="642938"/>
            <a:ext cx="8686800" cy="523875"/>
          </a:xfrm>
          <a:noFill/>
        </p:spPr>
        <p:txBody>
          <a:bodyPr lIns="137160" tIns="45720" rIns="91440" bIns="45720"/>
          <a:lstStyle/>
          <a:p>
            <a:pPr eaLnBrk="1" hangingPunct="1"/>
            <a:r>
              <a:rPr lang="ru-RU" b="1" smtClean="0"/>
              <a:t>ДЕЗИНФЕКЦИЯ РУК И ПЕРЧАТКИ</a:t>
            </a:r>
            <a:endParaRPr lang="en-US" b="1"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Нижний колонтитул 1"/>
          <p:cNvSpPr>
            <a:spLocks noGrp="1"/>
          </p:cNvSpPr>
          <p:nvPr>
            <p:ph type="ftr" sz="quarter" idx="4294967295"/>
          </p:nvPr>
        </p:nvSpPr>
        <p:spPr bwMode="auto">
          <a:xfrm>
            <a:off x="7696200" y="6634163"/>
            <a:ext cx="1219200" cy="223837"/>
          </a:xfrm>
          <a:prstGeom prst="rect">
            <a:avLst/>
          </a:prstGeom>
          <a:noFill/>
          <a:ln>
            <a:miter lim="800000"/>
            <a:headEnd/>
            <a:tailEnd/>
          </a:ln>
        </p:spPr>
        <p:txBody>
          <a:bodyPr lIns="0" tIns="0" rIns="0" bIns="0"/>
          <a:lstStyle/>
          <a:p>
            <a:pPr algn="r"/>
            <a:r>
              <a:rPr lang="en-US" sz="800"/>
              <a:t> </a:t>
            </a:r>
            <a:endParaRPr lang="en-US" sz="1400"/>
          </a:p>
        </p:txBody>
      </p:sp>
      <p:sp>
        <p:nvSpPr>
          <p:cNvPr id="27651" name="Slide Number Placeholder 4"/>
          <p:cNvSpPr txBox="1">
            <a:spLocks noGrp="1"/>
          </p:cNvSpPr>
          <p:nvPr/>
        </p:nvSpPr>
        <p:spPr bwMode="auto">
          <a:xfrm>
            <a:off x="333375" y="6169025"/>
            <a:ext cx="2133600" cy="244475"/>
          </a:xfrm>
          <a:prstGeom prst="rect">
            <a:avLst/>
          </a:prstGeom>
          <a:noFill/>
          <a:ln w="9525">
            <a:noFill/>
            <a:miter lim="800000"/>
            <a:headEnd/>
            <a:tailEnd/>
          </a:ln>
        </p:spPr>
        <p:txBody>
          <a:bodyPr lIns="137160"/>
          <a:lstStyle/>
          <a:p>
            <a:pPr eaLnBrk="1" hangingPunct="1"/>
            <a:r>
              <a:rPr lang="en-US" sz="900">
                <a:latin typeface="Verdana" pitchFamily="34" charset="0"/>
              </a:rPr>
              <a:t>page </a:t>
            </a:r>
            <a:fld id="{3F12BE5A-4C21-4A05-9171-987159B557AB}" type="slidenum">
              <a:rPr lang="en-US" sz="900">
                <a:latin typeface="Verdana" pitchFamily="34" charset="0"/>
              </a:rPr>
              <a:pPr eaLnBrk="1" hangingPunct="1"/>
              <a:t>25</a:t>
            </a:fld>
            <a:endParaRPr lang="en-US" sz="900">
              <a:latin typeface="Verdana" pitchFamily="34" charset="0"/>
            </a:endParaRPr>
          </a:p>
        </p:txBody>
      </p:sp>
      <p:sp>
        <p:nvSpPr>
          <p:cNvPr id="27652" name="Rectangle 3"/>
          <p:cNvSpPr>
            <a:spLocks noChangeArrowheads="1"/>
          </p:cNvSpPr>
          <p:nvPr/>
        </p:nvSpPr>
        <p:spPr bwMode="auto">
          <a:xfrm>
            <a:off x="800100" y="1676400"/>
            <a:ext cx="6934200" cy="468313"/>
          </a:xfrm>
          <a:prstGeom prst="rect">
            <a:avLst/>
          </a:prstGeom>
          <a:noFill/>
          <a:ln w="9525">
            <a:noFill/>
            <a:miter lim="800000"/>
            <a:headEnd/>
            <a:tailEnd/>
          </a:ln>
        </p:spPr>
        <p:txBody>
          <a:bodyPr lIns="0" tIns="0" rIns="0" bIns="129226">
            <a:spAutoFit/>
          </a:bodyPr>
          <a:lstStyle/>
          <a:p>
            <a:pPr defTabSz="820738">
              <a:tabLst>
                <a:tab pos="1196975" algn="l"/>
              </a:tabLst>
            </a:pPr>
            <a:r>
              <a:rPr lang="ru-RU"/>
              <a:t>ДЕЗИНФЕКЦИЯ РУК НЕОБХОДИМА</a:t>
            </a:r>
            <a:endParaRPr lang="de-DE"/>
          </a:p>
        </p:txBody>
      </p:sp>
      <p:sp>
        <p:nvSpPr>
          <p:cNvPr id="27653" name="Rectangle 4"/>
          <p:cNvSpPr>
            <a:spLocks noChangeArrowheads="1"/>
          </p:cNvSpPr>
          <p:nvPr/>
        </p:nvSpPr>
        <p:spPr bwMode="auto">
          <a:xfrm>
            <a:off x="5867400" y="3187700"/>
            <a:ext cx="2819400" cy="808038"/>
          </a:xfrm>
          <a:prstGeom prst="rect">
            <a:avLst/>
          </a:prstGeom>
          <a:noFill/>
          <a:ln w="9525">
            <a:noFill/>
            <a:miter lim="800000"/>
            <a:headEnd/>
            <a:tailEnd/>
          </a:ln>
        </p:spPr>
        <p:txBody>
          <a:bodyPr lIns="0" tIns="0" rIns="0" bIns="129226">
            <a:spAutoFit/>
          </a:bodyPr>
          <a:lstStyle/>
          <a:p>
            <a:pPr defTabSz="820738">
              <a:tabLst>
                <a:tab pos="1196975" algn="l"/>
              </a:tabLst>
            </a:pPr>
            <a:r>
              <a:rPr lang="ru-RU" u="sng">
                <a:solidFill>
                  <a:srgbClr val="FF0000"/>
                </a:solidFill>
              </a:rPr>
              <a:t>ПОСЛЕ</a:t>
            </a:r>
            <a:r>
              <a:rPr lang="de-DE"/>
              <a:t/>
            </a:r>
            <a:br>
              <a:rPr lang="de-DE"/>
            </a:br>
            <a:r>
              <a:rPr lang="ru-RU"/>
              <a:t>СНЯТИЯ ПЕРЧАТОК</a:t>
            </a:r>
            <a:r>
              <a:rPr lang="de-DE"/>
              <a:t>!</a:t>
            </a:r>
          </a:p>
        </p:txBody>
      </p:sp>
      <p:pic>
        <p:nvPicPr>
          <p:cNvPr id="27654" name="Picture 5" descr="Handschuhanziehen"/>
          <p:cNvPicPr>
            <a:picLocks noChangeAspect="1" noChangeArrowheads="1"/>
          </p:cNvPicPr>
          <p:nvPr/>
        </p:nvPicPr>
        <p:blipFill>
          <a:blip r:embed="rId3" cstate="email"/>
          <a:srcRect/>
          <a:stretch>
            <a:fillRect/>
          </a:stretch>
        </p:blipFill>
        <p:spPr bwMode="auto">
          <a:xfrm>
            <a:off x="2971800" y="2514600"/>
            <a:ext cx="2819400" cy="2724150"/>
          </a:xfrm>
          <a:prstGeom prst="rect">
            <a:avLst/>
          </a:prstGeom>
          <a:noFill/>
          <a:ln w="9525">
            <a:noFill/>
            <a:miter lim="800000"/>
            <a:headEnd/>
            <a:tailEnd/>
          </a:ln>
        </p:spPr>
      </p:pic>
      <p:sp>
        <p:nvSpPr>
          <p:cNvPr id="27655" name="Rectangle 6"/>
          <p:cNvSpPr>
            <a:spLocks noChangeArrowheads="1"/>
          </p:cNvSpPr>
          <p:nvPr/>
        </p:nvSpPr>
        <p:spPr bwMode="auto">
          <a:xfrm>
            <a:off x="457200" y="3200400"/>
            <a:ext cx="2235200" cy="1109663"/>
          </a:xfrm>
          <a:prstGeom prst="rect">
            <a:avLst/>
          </a:prstGeom>
          <a:noFill/>
          <a:ln w="6350">
            <a:noFill/>
            <a:miter lim="800000"/>
            <a:headEnd/>
            <a:tailEnd/>
          </a:ln>
        </p:spPr>
        <p:txBody>
          <a:bodyPr wrap="none" lIns="90000" tIns="46800" rIns="90000" bIns="46800">
            <a:spAutoFit/>
          </a:bodyPr>
          <a:lstStyle/>
          <a:p>
            <a:r>
              <a:rPr lang="ru-RU" u="sng">
                <a:solidFill>
                  <a:srgbClr val="FF0000"/>
                </a:solidFill>
              </a:rPr>
              <a:t>ПЕРЕД</a:t>
            </a:r>
            <a:r>
              <a:rPr lang="de-DE"/>
              <a:t/>
            </a:r>
            <a:br>
              <a:rPr lang="de-DE"/>
            </a:br>
            <a:r>
              <a:rPr lang="ru-RU"/>
              <a:t>НАДЕВАНИЕМ </a:t>
            </a:r>
          </a:p>
          <a:p>
            <a:r>
              <a:rPr lang="ru-RU"/>
              <a:t>ПЕРЧАТОК</a:t>
            </a:r>
            <a:r>
              <a:rPr lang="de-DE"/>
              <a:t>!</a:t>
            </a:r>
          </a:p>
        </p:txBody>
      </p:sp>
      <p:sp>
        <p:nvSpPr>
          <p:cNvPr id="27656" name="Rectangle 7"/>
          <p:cNvSpPr>
            <a:spLocks noGrp="1" noChangeArrowheads="1"/>
          </p:cNvSpPr>
          <p:nvPr>
            <p:ph type="title" idx="4294967295"/>
          </p:nvPr>
        </p:nvSpPr>
        <p:spPr>
          <a:xfrm>
            <a:off x="719138" y="714375"/>
            <a:ext cx="7772400" cy="523875"/>
          </a:xfrm>
          <a:noFill/>
        </p:spPr>
        <p:txBody>
          <a:bodyPr lIns="137160" tIns="45720" rIns="91440" bIns="45720"/>
          <a:lstStyle/>
          <a:p>
            <a:r>
              <a:rPr lang="ru-RU" smtClean="0"/>
              <a:t>ДЕЗИНФЕКЦИЯ РУК И ПЕРЧАТКИ</a:t>
            </a:r>
            <a:endParaRPr lang="en-US" smtClean="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title" idx="4294967295"/>
          </p:nvPr>
        </p:nvSpPr>
        <p:spPr/>
        <p:txBody>
          <a:bodyPr lIns="91440" tIns="45720" rIns="91440" bIns="45720"/>
          <a:lstStyle/>
          <a:p>
            <a:r>
              <a:rPr lang="ru-RU" smtClean="0"/>
              <a:t>Эволюция антисептиков для рук</a:t>
            </a:r>
          </a:p>
        </p:txBody>
      </p:sp>
      <p:sp>
        <p:nvSpPr>
          <p:cNvPr id="28675" name="Содержимое 2"/>
          <p:cNvSpPr>
            <a:spLocks noGrp="1"/>
          </p:cNvSpPr>
          <p:nvPr>
            <p:ph idx="4294967295"/>
          </p:nvPr>
        </p:nvSpPr>
        <p:spPr>
          <a:xfrm>
            <a:off x="0" y="5375275"/>
            <a:ext cx="2000250" cy="1411288"/>
          </a:xfrm>
        </p:spPr>
        <p:txBody>
          <a:bodyPr lIns="91440" tIns="45720" rIns="91440" bIns="45720"/>
          <a:lstStyle/>
          <a:p>
            <a:pPr>
              <a:buFontTx/>
              <a:buNone/>
            </a:pPr>
            <a:r>
              <a:rPr lang="ru-RU" sz="1200" smtClean="0"/>
              <a:t>	карболовая кислота хлорамин</a:t>
            </a:r>
            <a:endParaRPr lang="en-US" sz="1200" smtClean="0"/>
          </a:p>
          <a:p>
            <a:pPr>
              <a:buFontTx/>
              <a:buNone/>
            </a:pPr>
            <a:endParaRPr lang="ru-RU" sz="1200" smtClean="0"/>
          </a:p>
        </p:txBody>
      </p:sp>
      <p:sp>
        <p:nvSpPr>
          <p:cNvPr id="28676" name="Содержимое 2"/>
          <p:cNvSpPr txBox="1">
            <a:spLocks/>
          </p:cNvSpPr>
          <p:nvPr/>
        </p:nvSpPr>
        <p:spPr bwMode="auto">
          <a:xfrm>
            <a:off x="1857375" y="5357813"/>
            <a:ext cx="2571750" cy="1411287"/>
          </a:xfrm>
          <a:prstGeom prst="rect">
            <a:avLst/>
          </a:prstGeom>
          <a:noFill/>
          <a:ln w="9525">
            <a:noFill/>
            <a:miter lim="800000"/>
            <a:headEnd/>
            <a:tailEnd/>
          </a:ln>
        </p:spPr>
        <p:txBody>
          <a:bodyPr/>
          <a:lstStyle/>
          <a:p>
            <a:pPr marL="342900" indent="-342900" eaLnBrk="1" hangingPunct="1">
              <a:spcBef>
                <a:spcPct val="20000"/>
              </a:spcBef>
              <a:buFont typeface="Arial" pitchFamily="34" charset="0"/>
              <a:buNone/>
            </a:pPr>
            <a:r>
              <a:rPr lang="ru-RU" sz="1800">
                <a:latin typeface="Calibri" pitchFamily="34" charset="0"/>
              </a:rPr>
              <a:t>	спирт, хлоргексидин, муравьиная кислота</a:t>
            </a:r>
          </a:p>
        </p:txBody>
      </p:sp>
      <p:sp>
        <p:nvSpPr>
          <p:cNvPr id="28677" name="Содержимое 2"/>
          <p:cNvSpPr txBox="1">
            <a:spLocks/>
          </p:cNvSpPr>
          <p:nvPr/>
        </p:nvSpPr>
        <p:spPr bwMode="auto">
          <a:xfrm>
            <a:off x="4357688" y="5357813"/>
            <a:ext cx="2214562" cy="1411287"/>
          </a:xfrm>
          <a:prstGeom prst="rect">
            <a:avLst/>
          </a:prstGeom>
          <a:noFill/>
          <a:ln w="9525">
            <a:noFill/>
            <a:miter lim="800000"/>
            <a:headEnd/>
            <a:tailEnd/>
          </a:ln>
        </p:spPr>
        <p:txBody>
          <a:bodyPr/>
          <a:lstStyle/>
          <a:p>
            <a:pPr marL="342900" indent="-342900" eaLnBrk="1" hangingPunct="1">
              <a:spcBef>
                <a:spcPct val="20000"/>
              </a:spcBef>
              <a:buFont typeface="Arial" pitchFamily="34" charset="0"/>
              <a:buNone/>
            </a:pPr>
            <a:r>
              <a:rPr lang="ru-RU" sz="1800">
                <a:latin typeface="Calibri" pitchFamily="34" charset="0"/>
              </a:rPr>
              <a:t>	отечественные антисептиками </a:t>
            </a:r>
          </a:p>
        </p:txBody>
      </p:sp>
      <p:sp>
        <p:nvSpPr>
          <p:cNvPr id="28678" name="Содержимое 2"/>
          <p:cNvSpPr txBox="1">
            <a:spLocks/>
          </p:cNvSpPr>
          <p:nvPr/>
        </p:nvSpPr>
        <p:spPr bwMode="auto">
          <a:xfrm>
            <a:off x="6500813" y="5357813"/>
            <a:ext cx="2643187" cy="1500187"/>
          </a:xfrm>
          <a:prstGeom prst="rect">
            <a:avLst/>
          </a:prstGeom>
          <a:noFill/>
          <a:ln w="9525">
            <a:noFill/>
            <a:miter lim="800000"/>
            <a:headEnd/>
            <a:tailEnd/>
          </a:ln>
        </p:spPr>
        <p:txBody>
          <a:bodyPr/>
          <a:lstStyle/>
          <a:p>
            <a:pPr marL="342900" indent="-342900" eaLnBrk="1" hangingPunct="1">
              <a:spcBef>
                <a:spcPct val="20000"/>
              </a:spcBef>
              <a:buFont typeface="Arial" pitchFamily="34" charset="0"/>
              <a:buNone/>
            </a:pPr>
            <a:r>
              <a:rPr lang="ru-RU" sz="1800">
                <a:latin typeface="Calibri" pitchFamily="34" charset="0"/>
              </a:rPr>
              <a:t>	спиртосодержащие антисептики с доказанной эффективностью</a:t>
            </a:r>
          </a:p>
        </p:txBody>
      </p:sp>
      <p:pic>
        <p:nvPicPr>
          <p:cNvPr id="28679" name="Picture 2" descr="http://t1.gstatic.com/images?q=tbn:ANd9GcSCabVGLMIqZbZdJ9DlD3XX_13G2yhX_lCIb9h7NZU2fv8oojB1Vw"/>
          <p:cNvPicPr>
            <a:picLocks noChangeAspect="1" noChangeArrowheads="1"/>
          </p:cNvPicPr>
          <p:nvPr/>
        </p:nvPicPr>
        <p:blipFill>
          <a:blip r:embed="rId2" cstate="email"/>
          <a:srcRect/>
          <a:stretch>
            <a:fillRect/>
          </a:stretch>
        </p:blipFill>
        <p:spPr bwMode="auto">
          <a:xfrm>
            <a:off x="0" y="2781300"/>
            <a:ext cx="2214563" cy="2160588"/>
          </a:xfrm>
          <a:prstGeom prst="rect">
            <a:avLst/>
          </a:prstGeom>
          <a:noFill/>
          <a:ln w="9525">
            <a:noFill/>
            <a:miter lim="800000"/>
            <a:headEnd/>
            <a:tailEnd/>
          </a:ln>
        </p:spPr>
      </p:pic>
      <p:sp>
        <p:nvSpPr>
          <p:cNvPr id="28680" name="AutoShape 4" descr="data:image/jpeg;base64,/9j/4AAQSkZJRgABAQAAAQABAAD/2wCEAAkGBhQSERQUEhQWFBUVGBoXGBQWFxcYFBQVFRgXFBcUFxcYHSYeFxokHBcVHy8gIycpLCwsFx4xNTAqNSYrLCkBCQoKDgwOGg8PGiwkHyQpLCwpLCwsKSwsLCwsLCwsLCwsLCwsLCwsKSwsLCwsLCwsLCwsLCwsKSwsLCwsLCwsLP/AABEIAMIBAwMBIgACEQEDEQH/xAAbAAABBQEBAAAAAAAAAAAAAAAEAAIDBQYHAf/EAEAQAAEDAgMFBQUHAwMEAwEAAAEAAhEDIQQSMQVBUWFxBiKBkbETMqHB0RQjQlJy4fAHsvEVM2JDgpKiNFNzJf/EABkBAAMBAQEAAAAAAAAAAAAAAAIDBAEABf/EACgRAAICAgIBBAICAwEAAAAAAAABAhEDIRIxBCIyQVETYSOBQqHxM//aAAwDAQACEQMRAD8AlpbVeIgm3NWOH7XVmaFUS9XlzxRfwehGbLjtJ2yfXwlSk4DvZb9HtPyWFYr3E+4f5vUVOmLWCnSUdIfHrQFhcQ5jg5pgjQrR4ftxiRk+8s0h0bjBmDxHJV4wzfyhOGFZwS33YzTVM6DU/qjS9kS2m8VI90xkB45pkjwVVQ/qhVbTyuY1zgIDySPEtGp8llfsjf4V5UoNa06dT9UyXk5W1sWvHxpdAmO2i6pUc9xlzrk8SSSShTiCin1WuaGy2BpETv36nVQHDDig4MapIj+0J7cUU04TmvPsx4hC4hKQScecrhyI+Cs8N2gc3QqidRMHonMYdEqUEw0zqPZTAUscwvxA9p7N0NaSQASAS4wRPDwK3DaQDQ0CGgQANABaAuFbJ23WwziaTywmxsCD1BEFaLZ39Sq9MODw2rJkF0gid3d3cld43kY8UVFr+yHyMGScrT/o6Rst9nMJl1NxaSdYgOafFpb8VhO37/s+LZVZYvpkEC28z5m6ztPtniGVX1Wvh1S7rAtPAZTIsLBVm1dq1MRmqVHFzp1PQWtYBBPNCeL8aX/AseCUJ87JcRt5ztSgauOJQMqanhXHd4myj4RiXNtiNSU2EdS2aPxHy+qLpYdrdAPVc5JdGUVlLCOdoPHcimbJ/MfJWAXr9L2QcmzaBGYJg3T1unlR1scwb56XSNWRKKgTxwUTmhObfW6Mfs1wZmtBBMAyQBvI3Iroyise8KFtbvtgbx6opuynZQ7LItJi/VRmn3m9R6psaBktHSH00x1NGOZ6pjqa9xHiMDNJeonIvEQNmKDV5lCIYpI5KOZbFFXjXQwmJ09ULTxlvdd8Fc4jDB7S2Q2d50EXQ9XYDm0fa5mFsxYmTutIUcmr2VRToDbjx+V3kntx7f8Al/4lQ+yiy9AQtINIJGPZx+B+i8qVqT7FwjSJgFOhmWcwnhld6xCVClmkASTEWnelugtkX2Si6wy+EKRvZ+mePQWVtW2fTpiAASSO9lI0mYka7oRmDw06cLncArPGxKa5MnzTcXxRRns/TixeOeYoGtsVzTZ55GdfNal+KoAx7QTya4jzAgobH0GVaZ9m4Ei9iQQRpaxHBNzYYtel7Axzkn6lozR2ZU3P8wFCzC121GyA5m8jUfFEBp/M7zK9zO3Pd8PovNtlvEsSo6iDNV/5vMBRuxL41b5fug4hBFSk3gFBWoiIFhyJg6aienkl9oPwT5lHCOwJtpEFBgB03IxqCJOe380U+LpgXJMXtOu9BKOwlLRLUxbG+84Dlv8AIKFu1Q6fZsLo3mwCzDu0Dp+6oiOLgSfEqL/U61R4zuY0E+6Ik8oEpq8d/IH5fo2dMVXb2t6X+qgxPsqQzYipEkxM3jzUPZymQ08Mx3m4gWjqfggu3rfuqf6j80EIJ5OJ05VHkKv2ywzLU2OeekDzN1Ztq5mh2mYAxwkTCx+HoNDWG0rX0vcb+kegT8+KMEqAwzlJuz2jVyuDtYMwdPJXx7VktcC2Bkc0AcSIlZ8pjlM4p9lDNZh+0GHbDiSbCAG9VQbQxzKjm5GxBNzvBcXC26JVc0WHRe0h3h1HqihjUWDKVo625nqmvYiHMSe1e/Ho8JgxYkp8iS3RlGCBTMxUhCicFPJFUWQ4lxLShg85csmNY3eSmxjoY48FNSYXDkpZQvZTGXwApAJTdwv3bGy8lIY5EobZR4J5HeFv4f3T6bvio6D+6P5vKCgi7w1V9U3kwdYtfVFbaoVAwMY15bEuyCS47m23DXx5JbDYRT6kn5fJX1Cna69XDD+NIgyT/kbMPQY+e8yoOTgZHLRDVq9VtSQ17XDQZYGsQREmfRdGiEBjqfe4WRPEcs96oxFdgD3DS+nCbx8UyF5inzXrcA+PIAJj6gG4nkP5C878Ssq/K/gk9mN/w/ymVKIgwT4j91X7SouqMLQCyd4g2sbxfyTtnYR7KbWl1xv39FzwqjFmkExHopKbpQVakeJ8Uxje8SHFsRv46i+oQRjTClPkgt574/n5VLtc907u66OsT8ggqTjmk8YB4gZbxu1jwVxjKIc0tOhBCTLUhyWkcwqvJ1JOmpncpNn/AO4zqr1nZw5iAM0b93oj6HZd1tB/OqtlmjVEyxuy72GPu5mZ+QCp+27wabJFg8iPOFfbPwbqbcpveZ8rQqLt4PuWfqPzUWD/ANR+T2GcoPsOi2OFH3TP0t9Asts/DyGyDz6LUYd33bf0j0VfldIT4/bEQmOTiUwqRIqZ4wWHRPpjvDqFDTFh0CmoN7w6hMQD6Oylq8c1SlqTmr2onhsHypKUheIjjnwaonsU4coajkiRREB2j/tvtNtOKCdt2rcBmSBZv4jHUKwxp7juiL+0mB0GqXFWmN5U0UYrv/G1uZ8SJ0tMxu/ypstynVagc4uOpOvIAheOcBr6FRvopXY9ijwunivHYxo3nyP0TMPXEWk6CwOpmN196WlYbaRe7JxDgYbprHwWqwmKzAA2KzOCZWyBrTTYM2eHDvO5Eq7pYhpA9oPZPG/3mHo8buq9Tx7UaZDnpytFmQq7Hn+Df04qb27hcEOHEEFUm1dt1qLmOpgGoXhlNpElz3WEA6ka3sNSnTlxjYiKtmTfWcyq4uaWPzFxaczajZ7wsR3SQRBhansv2cOOZmpsp02NLmmo+o+pULhOjGloAEgXiY5p+1uwVZtCpicTiWCplL35gXS6NC+RfQWB3Ablha+IDGF5beBa2pgQT1K8yLVj3claZe9q9j/Zqjaba9OuSDm9mMppxEB4kiTJi820RPZnNXLqVPBUq5a0Fzu8xzQTYueXgAnKdINjwKxh2q4gEZddI+cq62HtqrRIq0nGk8iDEGQJs4EEOG+CLLXFXs1XVIs+02w6mHgvwzqDXQM3tDUp5iPdDvwnWxJJ3Klot7vP91e7Y7W4rF0vZ1ag9mSCWtY1ubKQRJibEA6jRDbKw5e7QEN3AXKTPi3USrCpxVyAtpYY02Mc1s7iSbA+u5B4jbdWNKY6ZifCStNjo014mIMC9xoY5LEbT7R5KrmAkhjyJAbBiRr4pn4k3SRuXJW2Wuz9o1HCXOvwytEfAqPtVUeKFGpTqPaXOqNcxrjbLkLTbjJ8kAduVYBaZBAIBDZuOSs2UycIMQ4EE1zSMaf7bakxHMoowcW3SESkpVtoyTM5ILnPdBGrid/PotT28/2m/rPzQOJYCaWYiC4klu8C+vwRfbZxNFs/m+S57nE1KoyIdl0YotfAIykbrTzNgTBVhhD92z9I9FVUKwGHYBAc4gGI90De0qwwj5Yz9I9F3kLSD8ftk1SoAJJAHEoc7RpmwcDPBA44GpULSYaNOfEoetgg0WQxwr5ewpZZdxWi9YbBS0dR1Cz2Cx7mOEmRofqtDhXS9nNw9QhnjcHs6ORTjo7VCThdOd8/mk4L1YnlMhc1JSEJIgTmkqCoVPCHr6pUhqYJind13QpGsXUwWzGh5GN6dUEq0pYRsTue0Aj0PVKabtIfGu2Z3GuIpuixA1Cr9uYlzWUC1xEtM3193mrXbFMNFUDQceESqnbQ+7ofpPo1KxIZlbKmrtItN3uvzP1W77K7EIaHvJLnXAJMMG63H0nqsr2fwIq4im0iROY9GgujxiPFdUwdCFRGKEcmSUcEN6edm/lP/adCjKLbSpXU06hdmY2js934RlcNQJBPMc/L61+wMX947NJdaCbkZSbibg3WvrNmx8DvVBtLZ2R4rsGhmo0b26FwHSZHJJnHdlEJ2uLJ9r4H7SAKlSoQ27RnJaDudlNieeqw+J2dUp1nUqpaWxIIHvg6GCTbWRxXRGR1Bv1neOfqq3buwWYhrQ6WvbOWo33mzEdRxCVPEq9JsZ/oxY2fTGjRHDd5aJzhE23IPA4p5a4OPeYcrgRe1uPIrxmMzTM2MWIiT0HzUUoSuiyE4uKkugxtXugC5/mvBWGyWaXg5pnjHoq7Z9Rri1oEg8NFdHDZGuPux9J/nRFjjuwnLWik7ddpy2WsMPM6bgbE28lz4Ba7E7LL6rnPpZ5uDDzY3Ewvf9Hb/wDR/wCtT6KmOSKIcsJNg2EpTTZ+kLUUaf8A/Gdyxret6EWVLQwjvdbTdDd0EADd70TZaCpTFPZ76ftqRf8AaGVMgLswApxN2jiBaV0H6jpr0qv0ZQe7T5Od/dCO7c/7I/V9VXYmpkFMOInMTY8Xao7tufuR+v6oGv5I/wBhr2MqsE3MKQPnyElXlAQ1o4AKh2S8WJEhrb/z+aK8pOlrTyHouzrSDwdsA+w1pOUSQdQJtqpX7NrOdMEDfIgHzVvgsxmGkjjBgRKLa4DX+c03Evy7FTyPD6aMjjMNlJBsQfJX2xQfugeLf7gq/FUPa1+6CZuYuD14BW2CpkVKYIjvt/uCDM7pL4CxxpuX2dscL+PzSck75/NelWogGkJL2EkRxzPKh8QxEAqGsUqQyIJVZv5egVvhXAsb0Hoqmo6x8UdgXfds6BLXY3VFd2lo2tq8Eb4zDjHL0VLj8MX06TQRLQZmRqALW5LRdoKLnUH5Dlc3vA8IsfhKytV9QUmGczi2DYGCJl3xHkhilZs2y27FYJzMawO3tdEXmIuukMpxPX5LB9jKznVGPcBmbIsdYF+kwbLoUWPWU+HQmWibDNlqkboosI63ip2lNAI302ut/kILEUHMuO8Bw18lYvpA/Xeh6hczmOP1WNBJlb7NobDdNQOHEchf4KSg8Otv/n88VSdqMU+kW1aRABkOaQD3vWCJ8k3AbTD6tJzTZ7XmN4jLI6z6IFV0McZcVIL2tsJlYG0OggO68eIn9lgto4Z9NzQaZzu1bYaGDBEyIgzbVdKxWPaxsnwG8/QLJ18UatWXbt24cgp8sEmqHYm2t9A+zdnhgBiDYQLx4lF7UoF83gEXslUxAbAFzKG2ntMNBJsISXS0UKyq2jij9oYGuIBaJaDwMK/ZTb7QNtcOtPIxZYZm2aLnFzvaTuLbDzmysKO2qGpq1Sd8l8cPSyFLdtC5TTvZ1L+nuyKVVjnVWMecjfeAJ1fJv4IT+rGxaGHwbXUqbGOdVAzNEOIyuMTqRoqPsf24Zhs4puD+6BlqPIs3Me7OpubBedr+2Dsa1lJ7cNBMsLS51RhgWc491ubhygq3lCuv9ESjNy7/ANnPqQEUnOGYB15/LmAjzPxVj2yJFETvd8kPVwjzDWsuD7rYj32n0BKP7W4V9SkAxpcc5sBNr3UjkuaK0nxZmcFUjT/K6ZsbYobTYajZfAsfw20jisR2U2U92IYHMcA3vuzNIs3T4wuopk0pMzG2kD1WblXV9msP4deBIHwKtKgULmrVSNeyubh2ts0ADlv68UXgsP8AeU5H42/3BPbh0VgmfesH/Jv9wR6ehbtbOgfVOTfqnKhEgpSXhXi0yjmLCoaqkYo6qWxiBXo3AH7tvRAvReznfdt6II9jG9BhALSDpp4FYvaLSyk1swQ9zZnm4fJbJpWU7SUzmPAOFuZBM/AoGth3os+xXdcBMyTB4y0/uuhYR8iOC552Iq5qgG9gzabpgLfUm5KnJ2nj+6fDSEzCMM6HEI0hBVRDgUR9pGgueAufoPEhMFsmC8IlZ7aPaCrSeWmmGzoSSQRxEQPBA1Nrvq+84xwFh5D5pcsiQ+GGUthnaVtB9Msc6+oy3LXDQmLb9CsRs3DPpVc5NhMNB3kRPJaGpSlDmiApZTldrRdCCjHi3YM/EvcSXGT8ByCHDZMo2rUaFX4nGgfskScn2wlxXSHPqhs7uap9vYB9ak4jdcNm5g72xcRPkrHAYcudncJG4G4HPr6K4NJovFz6pak09GSVqjlX2aJFhuvZPGhI1i3ULfbVw1SC6jBOuQiZ6XELL1O0TmnK+k0EWIcwgj4qqOSUukRTxqHbKzZ0mq06yet4N5Wrw2GfRe17qdoMB4gOEZTY3PvBVVHb7TI9kybEgWFribXvCmO0HVnuLp8TJ81mRvtoZiS6TDHYxvtswaAI91ug1Fkb/qI/5eapKYAqHpbkis4U84psqjpGs2K0uaXnQ2Ex46c/RWZJFlW7EqBtJoItEkC5vefjdWuS3ddI+EJ8I8Y0Jk7YwhNyJ5LgLZVBiK4aY8448ExAtkjBC9wbvv2frb8HBRfaAnbOdNelvl7bf9wKNIVJ6OgynlRgpziqESMRXiUrxaYcxYVHXTmFR1ilMagWoiNlu+6Hj6lCvU+zXjKGjUl3wN5O5DF+oN7RYTvWa7Xuhsi0lp/u+q0VT3eaou02HmkSb5cp6iw+a6XZvwO/pk4u9u8/8GieHeJ+S6HSxIIgiS3z5H4LG/0/oBuHe4ACXnTkAPqtC09+Qd0Joqi39u18Az+kAz5mAPNFU6ciIgcP8KuoVOPlvPh80S7Ed38o+PQBGAyHarGOYQ8ZmjTiXcuELAvx4pvImWzAP1+que021TIptMEiTH4W8Op/m5ZLGuSstF/iY21yfRpKWMDhYofEYkBZmhjXU/dPgUJjtoPqvEmJtlFh+6laLHFotsbtIbjJ5aKTZAzPEiZEhxNxeIA3dUH/AKc1rB3nAmSbW1gaXG/VWGw2d9vJp8e8gxqM5UxE5NK0W+eLAR0T6dS3+UFVqZTeevBNFSbg/PzsgUbOboLqO5X6WUFWg1xBcwOPNoJClp1Ztv6fRR1Ybd3leT5IlFGN6IXsaBGVpJ3ZWiBxKra2zGCXNBbaYbBHl9E6thqtV0g1ObWGGjx4+ac+g+n7wfl5if8A2Fk/8ar9ifyO/wBFFSqd/foddbFEFytKmDY8zlv+YGLc0Bi8G5nTcd3RIlFplEHoMwu2S0NB3aOGtld4bF1MoP4YtmBBv/N6B7ObCe7LVcBkM5ZvJBiY3LSnZhMSQnY5fYnJH6APbuMDLc2sUe3Zwi5M8v3RdPZrWkGZPzU5aRoJ+COVgRopamzXAd1/gW/MIrYmFcMRSJGjtxRuY8Oo3qbZleazBEX9ASgT/YUkqejVByc4qNp0XrnKtEIsySjLl4tMOZNevKpsomvTqjrJTGIGqFT7Grd1w4Pchark3ZpP3kfn4xqAsj2G3SLmrWkQFW7ebOHdcDuwSdAAR8lMKZJuY6fuq3tFW+6qsGuUf+xIRNUZystOyVUfZmta4EBzrjeSZWkwmXNBMu9Cub9kNqHDNeHw5vvNuB3tCL6/stVhdsNY3M+zjrPH1PhxWxpgytGuz5feMchqVSbZ28Gy1vvcNzevNZ/Gdp6lQwyQPzH3j9PVAtcTvWuaXRRi8Vvc+vokNSxJMucZJOsoDEFFPQVdyTI9OKoEeUBUd942dJCMeVV7QdAJ4R6pdXo7K6jZq6uDouJ+/wC7As1riQRec2kcoRVCtRY5pa95A0aGCL8ZE/FU9F8gHiBuUpPX0QrGo9EKmy5xOJpwJa4zppwB480FTr+PiYSxpsz+fhYoGu8fRbFKgbbC6mODGlxOnC0nh1WeHbGsx33tJjhfLYgtG4Tv6wp9p4hrjkcbAcd5UGBaDma5wc0GATrpOviEekLbb6CqP9RgNaEc2u/ZSH+oucgNw7nawM8HzAUH2akZhoJ6ElD46iWtmmGtM8L+i6kYpSJ6n9QHD/oRyJJI62R+we0tXF1hRyMY03cXH8IiQ0Rd0GwVXQA9nmfkMCS4Dry4rTdithiuHVatOGCMl/eIuXDLuFh58FzjH6OU5/Zq8Fh/ZNDGk5W6A3IvI6hEUHDT1/dJrfD5JxYeXjqsSoa3ZJToESDe9um4QkZFj/OS8B8OnFRHEO0IB6pi2LaaHuaNURswfet46/AqJlebWHlKK2fGcQePou4qzHJ0XbXaL15ULXaeKcXJyJmIlJQlJdZ1HLKblKZOiHpPRuHqJYwAr03DUEIvC4IjEVKNOXOLmATvLmj4SpdpYmADAJ53+Cj7O7YqvxLA4tcGvZdze9BMWcIPnKyPZz6CcRhHUnlj7PgEiQbHTRZjbdU+2LfzU5/8XrYdrbY+fzUG/Bzguf8AaTH5a1tfZhs8JcXHxiEe5qjLUdh2xMIBnrOEtpNkA6GqTDGnje/ggi/vSbk6njKNoY532V1PJlGdr80zmBBAnpAQIN0jpF2Luw6gVYNeFWUSjKZRIqHVnqvxDkVVKrcQ5ZIZHoY5yrNpe4fD1CPcbJmDaDUAJIBtIEkTawO9ABm9hNgKkNALgbZhE2B1B8fVEOxg3cOe8ToYk3CMqbFDcQ2hn1bqBe7M+l7Tu+Ksdr9k2Na17HkHO1kRb3C4uN5uRpPgt9W9Hm8oqkBYmrmDCB+YeRA05wj8HsNzrucG8tVQY4Gm9wZ948AEj3RqDa+4FarZG0y5txPNBv4GKgap2CY8kurVL8A2PjKjp/00pNmKtUzxyW+C01PF8lLUxgAnlPRds70mIxnYCo1p9jXudcwInyn0WZx+yatE5cQHH8txkI5QunYja7QCRJvFtBaeniuf9qdturVRTgNa3vEzckyBfhHBYnK6Oaj2Vrajc1MOBLM7cwBg5QbgTbeV2yjQbTphohu4AGLRAAA6LhxpzF548Fc7N2g92IoOqOe7K9t3EmBMb9102E0hcotuzpD65Du4THA3BjreEXTx4M57Hj+H9kG1Ruqf5T6Qq2XVNwgH47l6DPMLOHaWS1I5uX/T8OJ6fFWOy9pNquymWO/Kd4H5Tv8AXku0bb+Sx9iHDTjfSFPsxpzgnSCvd0J+EHe811AuVFk1116Sow5Nc9EhbHZ0lAaiSw45VSejsO9VVF6Ow9RLGMI2oe6FSbM2yKOKaC0nM5l5gDvRPNXWNZmZqB1KzmM2VlqtqVarKTWxEkue8h09xgud19EWOuasGTfHRqP6p7Udh8VRc1oJdSc28wIeeHVcwxGJdUcXOMkrof8AWcy7Cu4ioPiw/Nc5w4l7RzCfjpRbESbbov8AA4wlj2kzZscoK9YbqBrnBxFgDuEX4KWjdR9nqYg1hRLaiBY+6mD1pbEkq1FXV6iLqOsq6s66FjPgc59lFhSDUAzhkn3naCLpSharZPx335WQis/tL6uzDjKXYo5hqQHEndYjSykp7Xw+dobWrOINhfKTEfissyHm8i3xXtLDS9kfmHqFtaPMs11ZlP2ry5zxmbZ0B0OBIgtBE2AvuhOwG06dNwYXEyJByxw3TzVfj6oNSN8A+ZKz22a81IH4QBwvqfVHFLic5NM6nQx7CLOHn9VNUxDfzDzC5dszF13khrvdBJLhIgc4U9XHV5IdlgaxANwu0ZZqNrYqlTqe1Ly4wG5AczYnVrdzuayWJJqVHPiMxsCbwNLBX+AwLKlLMahaQZyvDSDAIBB1i547kBWptBG88WIJL5DX0DUIAix66/VOZVNvzA2PBPrBx4+P7Ieie9BMdLykfsd+jo9DarSxpcHNJaCQA50TfUKCvXL7AEN3zYu5RuHqmMHdA4ALwvV0W2iVpJicUwOsPOd4O4hJzlGXLjDT7H2t7VuV3vt3/mH5uvH91bYOrLj0WAp4oscHtMEG3zB5FbPZOPbUGZu8CeRnQogWXIeo3PUQq6pr3rRY/wBokhi9JcdZymnURArncq9j0S1yQPH4jFuNibKk7RYrP7EQBka5s7z3s1/MqzqFUm3D7vU+gRY36kDkXpYBisU+o7M97nni5xcfinYNkvH0lCkq1wmBcwZnd3OLcYVGWXGDEYo3JBHtjYC43zYjp4oig5DsAg2vxn0CkaVHE9LGTtfdTZkG111NmWleMle6yr6rrotxsgKzroRsnofNkM55BkGFNNkOR3hOm9ZQjO/SFmjmE3J3bh6JmHwrmVaeb8TmnWbE71Ix43Pc7wt8UThamZwlroYQQS3SL2O8IU2iJpMbtJ49tJtDG8t2iAq4hkkwCTvAlTbWdNQ8g3d/xCr3DqmxeqEyjsJpY92YRaTHgTcKTaVU+1cByt4BB4ZpzDdceqI2i7753GR6BaYi42XthtNjmuptdO99yOnBD47aWa++d8Qqx1YxBUIfHNc6YxOi0BzCzoUuHo99gMBsieaGoYf8pBHAouhRHtG92L6jRTfJR8GyBt4JiBLoBI4f4UVSrlpuPBp+NlaiV9lg6pO+VE6pdZunjHsMtB+UcwrGltBxkwB4HXxS4TUgpR4hj3rRdj6xy1RuBbHiDPyWIftJ99IHLWFq+wuMz0ajojvx5NH1TL2Ll0a4VNU11SyH9qme1RoUSmqkhTUSWnHMm6ogJJKceNeqfbnut/V8ivElmP3o6fsZV4cS9vUeq1uMHe8AkkmeT7QPG9zA8Y0QLKIpJJGL2ly9x4xThJJGyiAnaKvr6pJIRkuhw0RWxmA1CCARG+68SWS6EZei8xDA1vdAb0t6LJ4nGPLyC9xE6ZjCSS3F0zz8nwGY0WYgqgSSQIaxlH3m9R6hWGOHed1+SSSOXQuHYA27SoqaSS1moO2dp4orAuJqieaSSX8sYvajRP8AdPUKHHf7R6t9QvUk9e0V/kgFO/AfFJJTeP7ijyOkBO909Pkth/T/AP8Ain/9HejUklV8okfRoympJJgojKSSS44//9k="/>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pPr eaLnBrk="1" hangingPunct="1"/>
            <a:endParaRPr lang="ru-RU" sz="1800">
              <a:latin typeface="Calibri" pitchFamily="34" charset="0"/>
            </a:endParaRPr>
          </a:p>
        </p:txBody>
      </p:sp>
      <p:sp>
        <p:nvSpPr>
          <p:cNvPr id="28681" name="AutoShape 6" descr="data:image/jpeg;base64,/9j/4AAQSkZJRgABAQAAAQABAAD/2wCEAAkGBhQSERQUEhQWFBUVGBoXGBQWFxcYFBQVFRgXFBcUFxcYHSYeFxokHBcVHy8gIycpLCwsFx4xNTAqNSYrLCkBCQoKDgwOGg8PGiwkHyQpLCwpLCwsKSwsLCwsLCwsLCwsLCwsLCwsKSwsLCwsLCwsLCwsLCwsKSwsLCwsLCwsLP/AABEIAMIBAwMBIgACEQEDEQH/xAAbAAABBQEBAAAAAAAAAAAAAAAEAAIDBQYHAf/EAEAQAAEDAgMFBQUHAwMEAwEAAAEAAhEDIQQSMQVBUWFxBiKBkbETMqHB0RQjQlJy4fAHsvEVM2JDgpKiNFNzJf/EABkBAAMBAQEAAAAAAAAAAAAAAAIDBAEABf/EACgRAAICAgIBBAICAwEAAAAAAAABAhEDIRIxBCIyQVETYSOBQqHxM//aAAwDAQACEQMRAD8AlpbVeIgm3NWOH7XVmaFUS9XlzxRfwehGbLjtJ2yfXwlSk4DvZb9HtPyWFYr3E+4f5vUVOmLWCnSUdIfHrQFhcQ5jg5pgjQrR4ftxiRk+8s0h0bjBmDxHJV4wzfyhOGFZwS33YzTVM6DU/qjS9kS2m8VI90xkB45pkjwVVQ/qhVbTyuY1zgIDySPEtGp8llfsjf4V5UoNa06dT9UyXk5W1sWvHxpdAmO2i6pUc9xlzrk8SSSShTiCin1WuaGy2BpETv36nVQHDDig4MapIj+0J7cUU04TmvPsx4hC4hKQScecrhyI+Cs8N2gc3QqidRMHonMYdEqUEw0zqPZTAUscwvxA9p7N0NaSQASAS4wRPDwK3DaQDQ0CGgQANABaAuFbJ23WwziaTywmxsCD1BEFaLZ39Sq9MODw2rJkF0gid3d3cld43kY8UVFr+yHyMGScrT/o6Rst9nMJl1NxaSdYgOafFpb8VhO37/s+LZVZYvpkEC28z5m6ztPtniGVX1Wvh1S7rAtPAZTIsLBVm1dq1MRmqVHFzp1PQWtYBBPNCeL8aX/AseCUJ87JcRt5ztSgauOJQMqanhXHd4myj4RiXNtiNSU2EdS2aPxHy+qLpYdrdAPVc5JdGUVlLCOdoPHcimbJ/MfJWAXr9L2QcmzaBGYJg3T1unlR1scwb56XSNWRKKgTxwUTmhObfW6Mfs1wZmtBBMAyQBvI3Iroyise8KFtbvtgbx6opuynZQ7LItJi/VRmn3m9R6psaBktHSH00x1NGOZ6pjqa9xHiMDNJeonIvEQNmKDV5lCIYpI5KOZbFFXjXQwmJ09ULTxlvdd8Fc4jDB7S2Q2d50EXQ9XYDm0fa5mFsxYmTutIUcmr2VRToDbjx+V3kntx7f8Al/4lQ+yiy9AQtINIJGPZx+B+i8qVqT7FwjSJgFOhmWcwnhld6xCVClmkASTEWnelugtkX2Si6wy+EKRvZ+mePQWVtW2fTpiAASSO9lI0mYka7oRmDw06cLncArPGxKa5MnzTcXxRRns/TixeOeYoGtsVzTZ55GdfNal+KoAx7QTya4jzAgobH0GVaZ9m4Ei9iQQRpaxHBNzYYtel7Axzkn6lozR2ZU3P8wFCzC121GyA5m8jUfFEBp/M7zK9zO3Pd8PovNtlvEsSo6iDNV/5vMBRuxL41b5fug4hBFSk3gFBWoiIFhyJg6aienkl9oPwT5lHCOwJtpEFBgB03IxqCJOe380U+LpgXJMXtOu9BKOwlLRLUxbG+84Dlv8AIKFu1Q6fZsLo3mwCzDu0Dp+6oiOLgSfEqL/U61R4zuY0E+6Ik8oEpq8d/IH5fo2dMVXb2t6X+qgxPsqQzYipEkxM3jzUPZymQ08Mx3m4gWjqfggu3rfuqf6j80EIJ5OJ05VHkKv2ywzLU2OeekDzN1Ztq5mh2mYAxwkTCx+HoNDWG0rX0vcb+kegT8+KMEqAwzlJuz2jVyuDtYMwdPJXx7VktcC2Bkc0AcSIlZ8pjlM4p9lDNZh+0GHbDiSbCAG9VQbQxzKjm5GxBNzvBcXC26JVc0WHRe0h3h1HqihjUWDKVo625nqmvYiHMSe1e/Ho8JgxYkp8iS3RlGCBTMxUhCicFPJFUWQ4lxLShg85csmNY3eSmxjoY48FNSYXDkpZQvZTGXwApAJTdwv3bGy8lIY5EobZR4J5HeFv4f3T6bvio6D+6P5vKCgi7w1V9U3kwdYtfVFbaoVAwMY15bEuyCS47m23DXx5JbDYRT6kn5fJX1Cna69XDD+NIgyT/kbMPQY+e8yoOTgZHLRDVq9VtSQ17XDQZYGsQREmfRdGiEBjqfe4WRPEcs96oxFdgD3DS+nCbx8UyF5inzXrcA+PIAJj6gG4nkP5C878Ssq/K/gk9mN/w/ymVKIgwT4j91X7SouqMLQCyd4g2sbxfyTtnYR7KbWl1xv39FzwqjFmkExHopKbpQVakeJ8Uxje8SHFsRv46i+oQRjTClPkgt574/n5VLtc907u66OsT8ggqTjmk8YB4gZbxu1jwVxjKIc0tOhBCTLUhyWkcwqvJ1JOmpncpNn/AO4zqr1nZw5iAM0b93oj6HZd1tB/OqtlmjVEyxuy72GPu5mZ+QCp+27wabJFg8iPOFfbPwbqbcpveZ8rQqLt4PuWfqPzUWD/ANR+T2GcoPsOi2OFH3TP0t9Asts/DyGyDz6LUYd33bf0j0VfldIT4/bEQmOTiUwqRIqZ4wWHRPpjvDqFDTFh0CmoN7w6hMQD6Oylq8c1SlqTmr2onhsHypKUheIjjnwaonsU4coajkiRREB2j/tvtNtOKCdt2rcBmSBZv4jHUKwxp7juiL+0mB0GqXFWmN5U0UYrv/G1uZ8SJ0tMxu/ypstynVagc4uOpOvIAheOcBr6FRvopXY9ijwunivHYxo3nyP0TMPXEWk6CwOpmN196WlYbaRe7JxDgYbprHwWqwmKzAA2KzOCZWyBrTTYM2eHDvO5Eq7pYhpA9oPZPG/3mHo8buq9Tx7UaZDnpytFmQq7Hn+Df04qb27hcEOHEEFUm1dt1qLmOpgGoXhlNpElz3WEA6ka3sNSnTlxjYiKtmTfWcyq4uaWPzFxaczajZ7wsR3SQRBhansv2cOOZmpsp02NLmmo+o+pULhOjGloAEgXiY5p+1uwVZtCpicTiWCplL35gXS6NC+RfQWB3Ablha+IDGF5beBa2pgQT1K8yLVj3claZe9q9j/Zqjaba9OuSDm9mMppxEB4kiTJi820RPZnNXLqVPBUq5a0Fzu8xzQTYueXgAnKdINjwKxh2q4gEZddI+cq62HtqrRIq0nGk8iDEGQJs4EEOG+CLLXFXs1XVIs+02w6mHgvwzqDXQM3tDUp5iPdDvwnWxJJ3Klot7vP91e7Y7W4rF0vZ1ag9mSCWtY1ubKQRJibEA6jRDbKw5e7QEN3AXKTPi3USrCpxVyAtpYY02Mc1s7iSbA+u5B4jbdWNKY6ZifCStNjo014mIMC9xoY5LEbT7R5KrmAkhjyJAbBiRr4pn4k3SRuXJW2Wuz9o1HCXOvwytEfAqPtVUeKFGpTqPaXOqNcxrjbLkLTbjJ8kAduVYBaZBAIBDZuOSs2UycIMQ4EE1zSMaf7bakxHMoowcW3SESkpVtoyTM5ILnPdBGrid/PotT28/2m/rPzQOJYCaWYiC4klu8C+vwRfbZxNFs/m+S57nE1KoyIdl0YotfAIykbrTzNgTBVhhD92z9I9FVUKwGHYBAc4gGI90De0qwwj5Yz9I9F3kLSD8ftk1SoAJJAHEoc7RpmwcDPBA44GpULSYaNOfEoetgg0WQxwr5ewpZZdxWi9YbBS0dR1Cz2Cx7mOEmRofqtDhXS9nNw9QhnjcHs6ORTjo7VCThdOd8/mk4L1YnlMhc1JSEJIgTmkqCoVPCHr6pUhqYJind13QpGsXUwWzGh5GN6dUEq0pYRsTue0Aj0PVKabtIfGu2Z3GuIpuixA1Cr9uYlzWUC1xEtM3193mrXbFMNFUDQceESqnbQ+7ofpPo1KxIZlbKmrtItN3uvzP1W77K7EIaHvJLnXAJMMG63H0nqsr2fwIq4im0iROY9GgujxiPFdUwdCFRGKEcmSUcEN6edm/lP/adCjKLbSpXU06hdmY2js934RlcNQJBPMc/L61+wMX947NJdaCbkZSbibg3WvrNmx8DvVBtLZ2R4rsGhmo0b26FwHSZHJJnHdlEJ2uLJ9r4H7SAKlSoQ27RnJaDudlNieeqw+J2dUp1nUqpaWxIIHvg6GCTbWRxXRGR1Bv1neOfqq3buwWYhrQ6WvbOWo33mzEdRxCVPEq9JsZ/oxY2fTGjRHDd5aJzhE23IPA4p5a4OPeYcrgRe1uPIrxmMzTM2MWIiT0HzUUoSuiyE4uKkugxtXugC5/mvBWGyWaXg5pnjHoq7Z9Rri1oEg8NFdHDZGuPux9J/nRFjjuwnLWik7ddpy2WsMPM6bgbE28lz4Ba7E7LL6rnPpZ5uDDzY3Ewvf9Hb/wDR/wCtT6KmOSKIcsJNg2EpTTZ+kLUUaf8A/Gdyxret6EWVLQwjvdbTdDd0EADd70TZaCpTFPZ76ftqRf8AaGVMgLswApxN2jiBaV0H6jpr0qv0ZQe7T5Od/dCO7c/7I/V9VXYmpkFMOInMTY8Xao7tufuR+v6oGv5I/wBhr2MqsE3MKQPnyElXlAQ1o4AKh2S8WJEhrb/z+aK8pOlrTyHouzrSDwdsA+w1pOUSQdQJtqpX7NrOdMEDfIgHzVvgsxmGkjjBgRKLa4DX+c03Evy7FTyPD6aMjjMNlJBsQfJX2xQfugeLf7gq/FUPa1+6CZuYuD14BW2CpkVKYIjvt/uCDM7pL4CxxpuX2dscL+PzSck75/NelWogGkJL2EkRxzPKh8QxEAqGsUqQyIJVZv5egVvhXAsb0Hoqmo6x8UdgXfds6BLXY3VFd2lo2tq8Eb4zDjHL0VLj8MX06TQRLQZmRqALW5LRdoKLnUH5Dlc3vA8IsfhKytV9QUmGczi2DYGCJl3xHkhilZs2y27FYJzMawO3tdEXmIuukMpxPX5LB9jKznVGPcBmbIsdYF+kwbLoUWPWU+HQmWibDNlqkboosI63ip2lNAI302ut/kILEUHMuO8Bw18lYvpA/Xeh6hczmOP1WNBJlb7NobDdNQOHEchf4KSg8Otv/n88VSdqMU+kW1aRABkOaQD3vWCJ8k3AbTD6tJzTZ7XmN4jLI6z6IFV0McZcVIL2tsJlYG0OggO68eIn9lgto4Z9NzQaZzu1bYaGDBEyIgzbVdKxWPaxsnwG8/QLJ18UatWXbt24cgp8sEmqHYm2t9A+zdnhgBiDYQLx4lF7UoF83gEXslUxAbAFzKG2ntMNBJsISXS0UKyq2jij9oYGuIBaJaDwMK/ZTb7QNtcOtPIxZYZm2aLnFzvaTuLbDzmysKO2qGpq1Sd8l8cPSyFLdtC5TTvZ1L+nuyKVVjnVWMecjfeAJ1fJv4IT+rGxaGHwbXUqbGOdVAzNEOIyuMTqRoqPsf24Zhs4puD+6BlqPIs3Me7OpubBedr+2Dsa1lJ7cNBMsLS51RhgWc491ubhygq3lCuv9ESjNy7/ANnPqQEUnOGYB15/LmAjzPxVj2yJFETvd8kPVwjzDWsuD7rYj32n0BKP7W4V9SkAxpcc5sBNr3UjkuaK0nxZmcFUjT/K6ZsbYobTYajZfAsfw20jisR2U2U92IYHMcA3vuzNIs3T4wuopk0pMzG2kD1WblXV9msP4deBIHwKtKgULmrVSNeyubh2ts0ADlv68UXgsP8AeU5H42/3BPbh0VgmfesH/Jv9wR6ehbtbOgfVOTfqnKhEgpSXhXi0yjmLCoaqkYo6qWxiBXo3AH7tvRAvReznfdt6II9jG9BhALSDpp4FYvaLSyk1swQ9zZnm4fJbJpWU7SUzmPAOFuZBM/AoGth3os+xXdcBMyTB4y0/uuhYR8iOC552Iq5qgG9gzabpgLfUm5KnJ2nj+6fDSEzCMM6HEI0hBVRDgUR9pGgueAufoPEhMFsmC8IlZ7aPaCrSeWmmGzoSSQRxEQPBA1Nrvq+84xwFh5D5pcsiQ+GGUthnaVtB9Msc6+oy3LXDQmLb9CsRs3DPpVc5NhMNB3kRPJaGpSlDmiApZTldrRdCCjHi3YM/EvcSXGT8ByCHDZMo2rUaFX4nGgfskScn2wlxXSHPqhs7uap9vYB9ak4jdcNm5g72xcRPkrHAYcudncJG4G4HPr6K4NJovFz6pak09GSVqjlX2aJFhuvZPGhI1i3ULfbVw1SC6jBOuQiZ6XELL1O0TmnK+k0EWIcwgj4qqOSUukRTxqHbKzZ0mq06yet4N5Wrw2GfRe17qdoMB4gOEZTY3PvBVVHb7TI9kybEgWFribXvCmO0HVnuLp8TJ81mRvtoZiS6TDHYxvtswaAI91ug1Fkb/qI/5eapKYAqHpbkis4U84psqjpGs2K0uaXnQ2Ex46c/RWZJFlW7EqBtJoItEkC5vefjdWuS3ddI+EJ8I8Y0Jk7YwhNyJ5LgLZVBiK4aY8448ExAtkjBC9wbvv2frb8HBRfaAnbOdNelvl7bf9wKNIVJ6OgynlRgpziqESMRXiUrxaYcxYVHXTmFR1ilMagWoiNlu+6Hj6lCvU+zXjKGjUl3wN5O5DF+oN7RYTvWa7Xuhsi0lp/u+q0VT3eaou02HmkSb5cp6iw+a6XZvwO/pk4u9u8/8GieHeJ+S6HSxIIgiS3z5H4LG/0/oBuHe4ACXnTkAPqtC09+Qd0Joqi39u18Az+kAz5mAPNFU6ciIgcP8KuoVOPlvPh80S7Ed38o+PQBGAyHarGOYQ8ZmjTiXcuELAvx4pvImWzAP1+que021TIptMEiTH4W8Op/m5ZLGuSstF/iY21yfRpKWMDhYofEYkBZmhjXU/dPgUJjtoPqvEmJtlFh+6laLHFotsbtIbjJ5aKTZAzPEiZEhxNxeIA3dUH/AKc1rB3nAmSbW1gaXG/VWGw2d9vJp8e8gxqM5UxE5NK0W+eLAR0T6dS3+UFVqZTeevBNFSbg/PzsgUbOboLqO5X6WUFWg1xBcwOPNoJClp1Ztv6fRR1Ybd3leT5IlFGN6IXsaBGVpJ3ZWiBxKra2zGCXNBbaYbBHl9E6thqtV0g1ObWGGjx4+ac+g+n7wfl5if8A2Fk/8ar9ifyO/wBFFSqd/foddbFEFytKmDY8zlv+YGLc0Bi8G5nTcd3RIlFplEHoMwu2S0NB3aOGtld4bF1MoP4YtmBBv/N6B7ObCe7LVcBkM5ZvJBiY3LSnZhMSQnY5fYnJH6APbuMDLc2sUe3Zwi5M8v3RdPZrWkGZPzU5aRoJ+COVgRopamzXAd1/gW/MIrYmFcMRSJGjtxRuY8Oo3qbZleazBEX9ASgT/YUkqejVByc4qNp0XrnKtEIsySjLl4tMOZNevKpsomvTqjrJTGIGqFT7Grd1w4Pchark3ZpP3kfn4xqAsj2G3SLmrWkQFW7ebOHdcDuwSdAAR8lMKZJuY6fuq3tFW+6qsGuUf+xIRNUZystOyVUfZmta4EBzrjeSZWkwmXNBMu9Cub9kNqHDNeHw5vvNuB3tCL6/stVhdsNY3M+zjrPH1PhxWxpgytGuz5feMchqVSbZ28Gy1vvcNzevNZ/Gdp6lQwyQPzH3j9PVAtcTvWuaXRRi8Vvc+vokNSxJMucZJOsoDEFFPQVdyTI9OKoEeUBUd942dJCMeVV7QdAJ4R6pdXo7K6jZq6uDouJ+/wC7As1riQRec2kcoRVCtRY5pa95A0aGCL8ZE/FU9F8gHiBuUpPX0QrGo9EKmy5xOJpwJa4zppwB480FTr+PiYSxpsz+fhYoGu8fRbFKgbbC6mODGlxOnC0nh1WeHbGsx33tJjhfLYgtG4Tv6wp9p4hrjkcbAcd5UGBaDma5wc0GATrpOviEekLbb6CqP9RgNaEc2u/ZSH+oucgNw7nawM8HzAUH2akZhoJ6ElD46iWtmmGtM8L+i6kYpSJ6n9QHD/oRyJJI62R+we0tXF1hRyMY03cXH8IiQ0Rd0GwVXQA9nmfkMCS4Dry4rTdithiuHVatOGCMl/eIuXDLuFh58FzjH6OU5/Zq8Fh/ZNDGk5W6A3IvI6hEUHDT1/dJrfD5JxYeXjqsSoa3ZJToESDe9um4QkZFj/OS8B8OnFRHEO0IB6pi2LaaHuaNURswfet46/AqJlebWHlKK2fGcQePou4qzHJ0XbXaL15ULXaeKcXJyJmIlJQlJdZ1HLKblKZOiHpPRuHqJYwAr03DUEIvC4IjEVKNOXOLmATvLmj4SpdpYmADAJ53+Cj7O7YqvxLA4tcGvZdze9BMWcIPnKyPZz6CcRhHUnlj7PgEiQbHTRZjbdU+2LfzU5/8XrYdrbY+fzUG/Bzguf8AaTH5a1tfZhs8JcXHxiEe5qjLUdh2xMIBnrOEtpNkA6GqTDGnje/ggi/vSbk6njKNoY532V1PJlGdr80zmBBAnpAQIN0jpF2Luw6gVYNeFWUSjKZRIqHVnqvxDkVVKrcQ5ZIZHoY5yrNpe4fD1CPcbJmDaDUAJIBtIEkTawO9ABm9hNgKkNALgbZhE2B1B8fVEOxg3cOe8ToYk3CMqbFDcQ2hn1bqBe7M+l7Tu+Ksdr9k2Na17HkHO1kRb3C4uN5uRpPgt9W9Hm8oqkBYmrmDCB+YeRA05wj8HsNzrucG8tVQY4Gm9wZ948AEj3RqDa+4FarZG0y5txPNBv4GKgap2CY8kurVL8A2PjKjp/00pNmKtUzxyW+C01PF8lLUxgAnlPRds70mIxnYCo1p9jXudcwInyn0WZx+yatE5cQHH8txkI5QunYja7QCRJvFtBaeniuf9qdturVRTgNa3vEzckyBfhHBYnK6Oaj2Vrajc1MOBLM7cwBg5QbgTbeV2yjQbTphohu4AGLRAAA6LhxpzF548Fc7N2g92IoOqOe7K9t3EmBMb9102E0hcotuzpD65Du4THA3BjreEXTx4M57Hj+H9kG1Ruqf5T6Qq2XVNwgH47l6DPMLOHaWS1I5uX/T8OJ6fFWOy9pNquymWO/Kd4H5Tv8AXku0bb+Sx9iHDTjfSFPsxpzgnSCvd0J+EHe811AuVFk1116Sow5Nc9EhbHZ0lAaiSw45VSejsO9VVF6Ow9RLGMI2oe6FSbM2yKOKaC0nM5l5gDvRPNXWNZmZqB1KzmM2VlqtqVarKTWxEkue8h09xgud19EWOuasGTfHRqP6p7Udh8VRc1oJdSc28wIeeHVcwxGJdUcXOMkrof8AWcy7Cu4ioPiw/Nc5w4l7RzCfjpRbESbbov8AA4wlj2kzZscoK9YbqBrnBxFgDuEX4KWjdR9nqYg1hRLaiBY+6mD1pbEkq1FXV6iLqOsq6s66FjPgc59lFhSDUAzhkn3naCLpSharZPx335WQis/tL6uzDjKXYo5hqQHEndYjSykp7Xw+dobWrOINhfKTEfissyHm8i3xXtLDS9kfmHqFtaPMs11ZlP2ry5zxmbZ0B0OBIgtBE2AvuhOwG06dNwYXEyJByxw3TzVfj6oNSN8A+ZKz22a81IH4QBwvqfVHFLic5NM6nQx7CLOHn9VNUxDfzDzC5dszF13khrvdBJLhIgc4U9XHV5IdlgaxANwu0ZZqNrYqlTqe1Ly4wG5AczYnVrdzuayWJJqVHPiMxsCbwNLBX+AwLKlLMahaQZyvDSDAIBB1i547kBWptBG88WIJL5DX0DUIAix66/VOZVNvzA2PBPrBx4+P7Ieie9BMdLykfsd+jo9DarSxpcHNJaCQA50TfUKCvXL7AEN3zYu5RuHqmMHdA4ALwvV0W2iVpJicUwOsPOd4O4hJzlGXLjDT7H2t7VuV3vt3/mH5uvH91bYOrLj0WAp4oscHtMEG3zB5FbPZOPbUGZu8CeRnQogWXIeo3PUQq6pr3rRY/wBokhi9JcdZymnURArncq9j0S1yQPH4jFuNibKk7RYrP7EQBka5s7z3s1/MqzqFUm3D7vU+gRY36kDkXpYBisU+o7M97nni5xcfinYNkvH0lCkq1wmBcwZnd3OLcYVGWXGDEYo3JBHtjYC43zYjp4oig5DsAg2vxn0CkaVHE9LGTtfdTZkG111NmWleMle6yr6rrotxsgKzroRsnofNkM55BkGFNNkOR3hOm9ZQjO/SFmjmE3J3bh6JmHwrmVaeb8TmnWbE71Ix43Pc7wt8UThamZwlroYQQS3SL2O8IU2iJpMbtJ49tJtDG8t2iAq4hkkwCTvAlTbWdNQ8g3d/xCr3DqmxeqEyjsJpY92YRaTHgTcKTaVU+1cByt4BB4ZpzDdceqI2i7753GR6BaYi42XthtNjmuptdO99yOnBD47aWa++d8Qqx1YxBUIfHNc6YxOi0BzCzoUuHo99gMBsieaGoYf8pBHAouhRHtG92L6jRTfJR8GyBt4JiBLoBI4f4UVSrlpuPBp+NlaiV9lg6pO+VE6pdZunjHsMtB+UcwrGltBxkwB4HXxS4TUgpR4hj3rRdj6xy1RuBbHiDPyWIftJ99IHLWFq+wuMz0ajojvx5NH1TL2Ll0a4VNU11SyH9qme1RoUSmqkhTUSWnHMm6ogJJKceNeqfbnut/V8ivElmP3o6fsZV4cS9vUeq1uMHe8AkkmeT7QPG9zA8Y0QLKIpJJGL2ly9x4xThJJGyiAnaKvr6pJIRkuhw0RWxmA1CCARG+68SWS6EZei8xDA1vdAb0t6LJ4nGPLyC9xE6ZjCSS3F0zz8nwGY0WYgqgSSQIaxlH3m9R6hWGOHed1+SSSOXQuHYA27SoqaSS1moO2dp4orAuJqieaSSX8sYvajRP8AdPUKHHf7R6t9QvUk9e0V/kgFO/AfFJJTeP7ijyOkBO909Pkth/T/AP8Ain/9HejUklV8okfRoympJJgojKSSS44//9k="/>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pPr eaLnBrk="1" hangingPunct="1"/>
            <a:endParaRPr lang="ru-RU" sz="1800">
              <a:latin typeface="Calibri" pitchFamily="34" charset="0"/>
            </a:endParaRPr>
          </a:p>
        </p:txBody>
      </p:sp>
      <p:pic>
        <p:nvPicPr>
          <p:cNvPr id="28682" name="Picture 9"/>
          <p:cNvPicPr>
            <a:picLocks noChangeAspect="1" noChangeArrowheads="1"/>
          </p:cNvPicPr>
          <p:nvPr/>
        </p:nvPicPr>
        <p:blipFill>
          <a:blip r:embed="rId3" cstate="email"/>
          <a:srcRect/>
          <a:stretch>
            <a:fillRect/>
          </a:stretch>
        </p:blipFill>
        <p:spPr bwMode="auto">
          <a:xfrm>
            <a:off x="2357438" y="2795588"/>
            <a:ext cx="2214562" cy="1905000"/>
          </a:xfrm>
          <a:prstGeom prst="rect">
            <a:avLst/>
          </a:prstGeom>
          <a:noFill/>
          <a:ln w="9525">
            <a:noFill/>
            <a:miter lim="800000"/>
            <a:headEnd/>
            <a:tailEnd/>
          </a:ln>
        </p:spPr>
      </p:pic>
      <p:pic>
        <p:nvPicPr>
          <p:cNvPr id="28683" name="Picture 11" descr="http://t0.gstatic.com/images?q=tbn:ANd9GcSSNrPFvnIX0UMHftlzgXXBiBFQKVDiM7UZr41GPnHeDgyGBaEcJA"/>
          <p:cNvPicPr>
            <a:picLocks noChangeAspect="1" noChangeArrowheads="1"/>
          </p:cNvPicPr>
          <p:nvPr/>
        </p:nvPicPr>
        <p:blipFill>
          <a:blip r:embed="rId4" cstate="email"/>
          <a:srcRect/>
          <a:stretch>
            <a:fillRect/>
          </a:stretch>
        </p:blipFill>
        <p:spPr bwMode="auto">
          <a:xfrm>
            <a:off x="4678363" y="2786063"/>
            <a:ext cx="2179637" cy="1928812"/>
          </a:xfrm>
          <a:prstGeom prst="rect">
            <a:avLst/>
          </a:prstGeom>
          <a:noFill/>
          <a:ln w="9525">
            <a:noFill/>
            <a:miter lim="800000"/>
            <a:headEnd/>
            <a:tailEnd/>
          </a:ln>
        </p:spPr>
      </p:pic>
      <p:sp>
        <p:nvSpPr>
          <p:cNvPr id="14" name="Штриховая стрелка вправо 13"/>
          <p:cNvSpPr/>
          <p:nvPr/>
        </p:nvSpPr>
        <p:spPr>
          <a:xfrm>
            <a:off x="0" y="5000625"/>
            <a:ext cx="9144000" cy="42862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eaLnBrk="1" fontAlgn="auto" hangingPunct="1">
              <a:spcBef>
                <a:spcPts val="0"/>
              </a:spcBef>
              <a:spcAft>
                <a:spcPts val="0"/>
              </a:spcAft>
              <a:defRPr/>
            </a:pPr>
            <a:endParaRPr lang="ru-RU" sz="1800">
              <a:effectLst>
                <a:reflection blurRad="6350" stA="55000" endA="300" endPos="45500" dir="5400000" sy="-100000" algn="bl" rotWithShape="0"/>
              </a:effectLst>
            </a:endParaRPr>
          </a:p>
        </p:txBody>
      </p:sp>
      <p:pic>
        <p:nvPicPr>
          <p:cNvPr id="28685" name="Рисунок 15" descr="ATTIMX9X_neu_30.jpg"/>
          <p:cNvPicPr>
            <a:picLocks noChangeAspect="1"/>
          </p:cNvPicPr>
          <p:nvPr/>
        </p:nvPicPr>
        <p:blipFill>
          <a:blip r:embed="rId5" cstate="email"/>
          <a:srcRect/>
          <a:stretch>
            <a:fillRect/>
          </a:stretch>
        </p:blipFill>
        <p:spPr bwMode="auto">
          <a:xfrm>
            <a:off x="7000875" y="2781300"/>
            <a:ext cx="2143125" cy="2001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4"/>
          <p:cNvSpPr txBox="1">
            <a:spLocks noGrp="1"/>
          </p:cNvSpPr>
          <p:nvPr/>
        </p:nvSpPr>
        <p:spPr bwMode="auto">
          <a:xfrm>
            <a:off x="0" y="6613525"/>
            <a:ext cx="2133600" cy="244475"/>
          </a:xfrm>
          <a:prstGeom prst="rect">
            <a:avLst/>
          </a:prstGeom>
          <a:noFill/>
          <a:ln w="9525">
            <a:noFill/>
            <a:miter lim="800000"/>
            <a:headEnd/>
            <a:tailEnd/>
          </a:ln>
        </p:spPr>
        <p:txBody>
          <a:bodyPr lIns="137160"/>
          <a:lstStyle/>
          <a:p>
            <a:pPr eaLnBrk="1" hangingPunct="1"/>
            <a:r>
              <a:rPr lang="en-US" sz="900"/>
              <a:t>page </a:t>
            </a:r>
            <a:fld id="{BF595CDA-9797-4C8D-9403-68CE5EBEF833}" type="slidenum">
              <a:rPr lang="en-US" sz="900"/>
              <a:pPr eaLnBrk="1" hangingPunct="1"/>
              <a:t>27</a:t>
            </a:fld>
            <a:endParaRPr lang="en-US" sz="900"/>
          </a:p>
        </p:txBody>
      </p:sp>
      <p:sp>
        <p:nvSpPr>
          <p:cNvPr id="35843" name="Rectangle 3"/>
          <p:cNvSpPr>
            <a:spLocks noGrp="1" noChangeArrowheads="1"/>
          </p:cNvSpPr>
          <p:nvPr>
            <p:ph type="body" idx="4294967295"/>
          </p:nvPr>
        </p:nvSpPr>
        <p:spPr>
          <a:xfrm>
            <a:off x="1331913" y="3213100"/>
            <a:ext cx="7488237" cy="3644900"/>
          </a:xfrm>
        </p:spPr>
        <p:txBody>
          <a:bodyPr lIns="137160" tIns="91440" rIns="137160" bIns="274320"/>
          <a:lstStyle/>
          <a:p>
            <a:pPr lvl="1">
              <a:lnSpc>
                <a:spcPct val="90000"/>
              </a:lnSpc>
              <a:spcBef>
                <a:spcPct val="50000"/>
              </a:spcBef>
              <a:buFontTx/>
              <a:buChar char="•"/>
            </a:pPr>
            <a:r>
              <a:rPr lang="ru-RU" sz="2000" smtClean="0">
                <a:solidFill>
                  <a:srgbClr val="151616"/>
                </a:solidFill>
                <a:cs typeface="Arial" pitchFamily="34" charset="0"/>
              </a:rPr>
              <a:t>Широкий спектр действия</a:t>
            </a:r>
            <a:endParaRPr lang="en-AU" sz="2000" smtClean="0">
              <a:solidFill>
                <a:srgbClr val="151616"/>
              </a:solidFill>
              <a:cs typeface="Arial" pitchFamily="34" charset="0"/>
            </a:endParaRPr>
          </a:p>
          <a:p>
            <a:pPr lvl="1">
              <a:lnSpc>
                <a:spcPct val="90000"/>
              </a:lnSpc>
              <a:spcBef>
                <a:spcPct val="50000"/>
              </a:spcBef>
              <a:buFontTx/>
              <a:buChar char="•"/>
            </a:pPr>
            <a:r>
              <a:rPr lang="ru-RU" sz="2000" smtClean="0">
                <a:solidFill>
                  <a:srgbClr val="151616"/>
                </a:solidFill>
                <a:cs typeface="Arial" pitchFamily="34" charset="0"/>
              </a:rPr>
              <a:t>Быстрый эффект</a:t>
            </a:r>
            <a:endParaRPr lang="en-AU" sz="2000" smtClean="0">
              <a:solidFill>
                <a:srgbClr val="151616"/>
              </a:solidFill>
              <a:cs typeface="Arial" pitchFamily="34" charset="0"/>
            </a:endParaRPr>
          </a:p>
          <a:p>
            <a:pPr lvl="1">
              <a:lnSpc>
                <a:spcPct val="90000"/>
              </a:lnSpc>
              <a:spcBef>
                <a:spcPct val="50000"/>
              </a:spcBef>
              <a:buFontTx/>
              <a:buChar char="•"/>
            </a:pPr>
            <a:r>
              <a:rPr lang="ru-RU" sz="2000" smtClean="0">
                <a:solidFill>
                  <a:srgbClr val="151616"/>
                </a:solidFill>
                <a:cs typeface="Arial" pitchFamily="34" charset="0"/>
              </a:rPr>
              <a:t>Эффективность после первого нанесения </a:t>
            </a:r>
          </a:p>
          <a:p>
            <a:pPr lvl="1">
              <a:lnSpc>
                <a:spcPct val="90000"/>
              </a:lnSpc>
              <a:spcBef>
                <a:spcPct val="50000"/>
              </a:spcBef>
              <a:buFontTx/>
              <a:buChar char="•"/>
            </a:pPr>
            <a:r>
              <a:rPr lang="ru-RU" sz="2000" smtClean="0">
                <a:solidFill>
                  <a:srgbClr val="151616"/>
                </a:solidFill>
                <a:cs typeface="Arial" pitchFamily="34" charset="0"/>
              </a:rPr>
              <a:t>Последействие</a:t>
            </a:r>
            <a:r>
              <a:rPr lang="en-AU" sz="2000" smtClean="0">
                <a:solidFill>
                  <a:srgbClr val="151616"/>
                </a:solidFill>
                <a:cs typeface="Arial" pitchFamily="34" charset="0"/>
              </a:rPr>
              <a:t> </a:t>
            </a:r>
            <a:r>
              <a:rPr lang="ru-RU" sz="2000" smtClean="0">
                <a:solidFill>
                  <a:srgbClr val="151616"/>
                </a:solidFill>
                <a:cs typeface="Arial" pitchFamily="34" charset="0"/>
              </a:rPr>
              <a:t> (для хирургической обработки)</a:t>
            </a:r>
            <a:endParaRPr lang="en-AU" sz="2000" smtClean="0">
              <a:solidFill>
                <a:srgbClr val="151616"/>
              </a:solidFill>
              <a:cs typeface="Arial" pitchFamily="34" charset="0"/>
            </a:endParaRPr>
          </a:p>
          <a:p>
            <a:pPr lvl="1">
              <a:lnSpc>
                <a:spcPct val="90000"/>
              </a:lnSpc>
              <a:spcBef>
                <a:spcPct val="50000"/>
              </a:spcBef>
              <a:buFontTx/>
              <a:buChar char="•"/>
            </a:pPr>
            <a:r>
              <a:rPr lang="ru-RU" sz="2000" smtClean="0">
                <a:solidFill>
                  <a:srgbClr val="151616"/>
                </a:solidFill>
                <a:cs typeface="Arial" pitchFamily="34" charset="0"/>
              </a:rPr>
              <a:t>Без аллергии и раздражения кожи</a:t>
            </a:r>
            <a:endParaRPr lang="en-AU" sz="2000" smtClean="0">
              <a:solidFill>
                <a:srgbClr val="151616"/>
              </a:solidFill>
              <a:cs typeface="Arial" pitchFamily="34" charset="0"/>
            </a:endParaRPr>
          </a:p>
          <a:p>
            <a:pPr lvl="1">
              <a:lnSpc>
                <a:spcPct val="90000"/>
              </a:lnSpc>
              <a:spcBef>
                <a:spcPct val="50000"/>
              </a:spcBef>
              <a:buFontTx/>
              <a:buChar char="•"/>
            </a:pPr>
            <a:r>
              <a:rPr lang="ru-RU" sz="2000" smtClean="0">
                <a:solidFill>
                  <a:srgbClr val="151616"/>
                </a:solidFill>
                <a:cs typeface="Arial" pitchFamily="34" charset="0"/>
              </a:rPr>
              <a:t>Визуальная и эстетическая привлекательность</a:t>
            </a:r>
            <a:endParaRPr lang="en-US" sz="2000" smtClean="0">
              <a:solidFill>
                <a:srgbClr val="151616"/>
              </a:solidFill>
              <a:cs typeface="Arial" pitchFamily="34" charset="0"/>
            </a:endParaRPr>
          </a:p>
          <a:p>
            <a:pPr lvl="1">
              <a:lnSpc>
                <a:spcPct val="90000"/>
              </a:lnSpc>
              <a:spcBef>
                <a:spcPct val="50000"/>
              </a:spcBef>
              <a:buFontTx/>
              <a:buChar char="•"/>
            </a:pPr>
            <a:r>
              <a:rPr lang="ru-RU" sz="2000" smtClean="0">
                <a:solidFill>
                  <a:srgbClr val="151616"/>
                </a:solidFill>
                <a:cs typeface="Arial" pitchFamily="34" charset="0"/>
              </a:rPr>
              <a:t>Удобство нанесения</a:t>
            </a:r>
            <a:endParaRPr lang="en-AU" sz="2000" smtClean="0">
              <a:solidFill>
                <a:srgbClr val="151616"/>
              </a:solidFill>
              <a:cs typeface="Arial" pitchFamily="34" charset="0"/>
            </a:endParaRPr>
          </a:p>
        </p:txBody>
      </p:sp>
      <p:sp>
        <p:nvSpPr>
          <p:cNvPr id="29700" name="Rectangle 4"/>
          <p:cNvSpPr>
            <a:spLocks noGrp="1" noChangeArrowheads="1"/>
          </p:cNvSpPr>
          <p:nvPr>
            <p:ph type="title" idx="4294967295"/>
          </p:nvPr>
        </p:nvSpPr>
        <p:spPr>
          <a:xfrm>
            <a:off x="539750" y="692150"/>
            <a:ext cx="8353425" cy="1066800"/>
          </a:xfrm>
        </p:spPr>
        <p:txBody>
          <a:bodyPr lIns="137160" tIns="45720" rIns="91440" bIns="45720" anchor="t"/>
          <a:lstStyle/>
          <a:p>
            <a:r>
              <a:rPr lang="ru-RU" sz="3200" b="1" smtClean="0"/>
              <a:t>«Идеальный» кожный антисептик. Каким он должен быть?</a:t>
            </a:r>
            <a:r>
              <a:rPr lang="ru-RU" sz="2400" smtClean="0"/>
              <a:t> </a:t>
            </a:r>
            <a:endParaRPr lang="en-US" sz="2400" smtClean="0"/>
          </a:p>
        </p:txBody>
      </p:sp>
      <p:sp>
        <p:nvSpPr>
          <p:cNvPr id="118789" name="Oval 5"/>
          <p:cNvSpPr>
            <a:spLocks noChangeArrowheads="1"/>
          </p:cNvSpPr>
          <p:nvPr/>
        </p:nvSpPr>
        <p:spPr bwMode="auto">
          <a:xfrm>
            <a:off x="7524750" y="2636838"/>
            <a:ext cx="503238" cy="504825"/>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790" name="Oval 6"/>
          <p:cNvSpPr>
            <a:spLocks noChangeArrowheads="1"/>
          </p:cNvSpPr>
          <p:nvPr/>
        </p:nvSpPr>
        <p:spPr bwMode="auto">
          <a:xfrm>
            <a:off x="6516688" y="2133600"/>
            <a:ext cx="287337" cy="287338"/>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791" name="Oval 7"/>
          <p:cNvSpPr>
            <a:spLocks noChangeArrowheads="1"/>
          </p:cNvSpPr>
          <p:nvPr/>
        </p:nvSpPr>
        <p:spPr bwMode="auto">
          <a:xfrm>
            <a:off x="6156325" y="1989138"/>
            <a:ext cx="215900" cy="215900"/>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792" name="Oval 8"/>
          <p:cNvSpPr>
            <a:spLocks noChangeArrowheads="1"/>
          </p:cNvSpPr>
          <p:nvPr/>
        </p:nvSpPr>
        <p:spPr bwMode="auto">
          <a:xfrm>
            <a:off x="5795963" y="1844675"/>
            <a:ext cx="144462" cy="144463"/>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grpSp>
        <p:nvGrpSpPr>
          <p:cNvPr id="29705" name="Group 9"/>
          <p:cNvGrpSpPr>
            <a:grpSpLocks/>
          </p:cNvGrpSpPr>
          <p:nvPr/>
        </p:nvGrpSpPr>
        <p:grpSpPr bwMode="auto">
          <a:xfrm>
            <a:off x="3708400" y="1844675"/>
            <a:ext cx="1727200" cy="1512888"/>
            <a:chOff x="3470" y="1434"/>
            <a:chExt cx="1156" cy="886"/>
          </a:xfrm>
        </p:grpSpPr>
        <p:sp>
          <p:nvSpPr>
            <p:cNvPr id="118794" name="Freeform 10"/>
            <p:cNvSpPr>
              <a:spLocks/>
            </p:cNvSpPr>
            <p:nvPr/>
          </p:nvSpPr>
          <p:spPr bwMode="auto">
            <a:xfrm>
              <a:off x="3470" y="1434"/>
              <a:ext cx="1156" cy="886"/>
            </a:xfrm>
            <a:custGeom>
              <a:avLst/>
              <a:gdLst/>
              <a:ahLst/>
              <a:cxnLst>
                <a:cxn ang="0">
                  <a:pos x="189" y="91"/>
                </a:cxn>
                <a:cxn ang="0">
                  <a:pos x="234" y="46"/>
                </a:cxn>
                <a:cxn ang="0">
                  <a:pos x="314" y="22"/>
                </a:cxn>
                <a:cxn ang="0">
                  <a:pos x="390" y="52"/>
                </a:cxn>
                <a:cxn ang="0">
                  <a:pos x="461" y="137"/>
                </a:cxn>
                <a:cxn ang="0">
                  <a:pos x="506" y="46"/>
                </a:cxn>
                <a:cxn ang="0">
                  <a:pos x="597" y="1"/>
                </a:cxn>
                <a:cxn ang="0">
                  <a:pos x="731" y="52"/>
                </a:cxn>
                <a:cxn ang="0">
                  <a:pos x="778" y="137"/>
                </a:cxn>
                <a:cxn ang="0">
                  <a:pos x="869" y="91"/>
                </a:cxn>
                <a:cxn ang="0">
                  <a:pos x="960" y="91"/>
                </a:cxn>
                <a:cxn ang="0">
                  <a:pos x="1005" y="182"/>
                </a:cxn>
                <a:cxn ang="0">
                  <a:pos x="1005" y="227"/>
                </a:cxn>
                <a:cxn ang="0">
                  <a:pos x="1005" y="273"/>
                </a:cxn>
                <a:cxn ang="0">
                  <a:pos x="1051" y="273"/>
                </a:cxn>
                <a:cxn ang="0">
                  <a:pos x="1132" y="302"/>
                </a:cxn>
                <a:cxn ang="0">
                  <a:pos x="1155" y="348"/>
                </a:cxn>
                <a:cxn ang="0">
                  <a:pos x="1141" y="409"/>
                </a:cxn>
                <a:cxn ang="0">
                  <a:pos x="1096" y="454"/>
                </a:cxn>
                <a:cxn ang="0">
                  <a:pos x="996" y="515"/>
                </a:cxn>
                <a:cxn ang="0">
                  <a:pos x="1041" y="613"/>
                </a:cxn>
                <a:cxn ang="0">
                  <a:pos x="1026" y="712"/>
                </a:cxn>
                <a:cxn ang="0">
                  <a:pos x="960" y="772"/>
                </a:cxn>
                <a:cxn ang="0">
                  <a:pos x="822" y="757"/>
                </a:cxn>
                <a:cxn ang="0">
                  <a:pos x="768" y="795"/>
                </a:cxn>
                <a:cxn ang="0">
                  <a:pos x="688" y="863"/>
                </a:cxn>
                <a:cxn ang="0">
                  <a:pos x="587" y="871"/>
                </a:cxn>
                <a:cxn ang="0">
                  <a:pos x="506" y="772"/>
                </a:cxn>
                <a:cxn ang="0">
                  <a:pos x="412" y="780"/>
                </a:cxn>
                <a:cxn ang="0">
                  <a:pos x="329" y="772"/>
                </a:cxn>
                <a:cxn ang="0">
                  <a:pos x="299" y="689"/>
                </a:cxn>
                <a:cxn ang="0">
                  <a:pos x="189" y="681"/>
                </a:cxn>
                <a:cxn ang="0">
                  <a:pos x="143" y="636"/>
                </a:cxn>
                <a:cxn ang="0">
                  <a:pos x="124" y="545"/>
                </a:cxn>
                <a:cxn ang="0">
                  <a:pos x="147" y="469"/>
                </a:cxn>
                <a:cxn ang="0">
                  <a:pos x="147" y="409"/>
                </a:cxn>
                <a:cxn ang="0">
                  <a:pos x="53" y="409"/>
                </a:cxn>
                <a:cxn ang="0">
                  <a:pos x="3" y="333"/>
                </a:cxn>
                <a:cxn ang="0">
                  <a:pos x="33" y="242"/>
                </a:cxn>
                <a:cxn ang="0">
                  <a:pos x="117" y="212"/>
                </a:cxn>
                <a:cxn ang="0">
                  <a:pos x="189" y="227"/>
                </a:cxn>
                <a:cxn ang="0">
                  <a:pos x="189" y="182"/>
                </a:cxn>
                <a:cxn ang="0">
                  <a:pos x="189" y="91"/>
                </a:cxn>
              </a:cxnLst>
              <a:rect l="0" t="0" r="r" b="b"/>
              <a:pathLst>
                <a:path w="1156" h="886">
                  <a:moveTo>
                    <a:pt x="189" y="91"/>
                  </a:moveTo>
                  <a:cubicBezTo>
                    <a:pt x="196" y="68"/>
                    <a:pt x="213" y="57"/>
                    <a:pt x="234" y="46"/>
                  </a:cubicBezTo>
                  <a:cubicBezTo>
                    <a:pt x="255" y="35"/>
                    <a:pt x="288" y="21"/>
                    <a:pt x="314" y="22"/>
                  </a:cubicBezTo>
                  <a:cubicBezTo>
                    <a:pt x="340" y="23"/>
                    <a:pt x="366" y="33"/>
                    <a:pt x="390" y="52"/>
                  </a:cubicBezTo>
                  <a:cubicBezTo>
                    <a:pt x="414" y="71"/>
                    <a:pt x="442" y="138"/>
                    <a:pt x="461" y="137"/>
                  </a:cubicBezTo>
                  <a:cubicBezTo>
                    <a:pt x="480" y="136"/>
                    <a:pt x="483" y="69"/>
                    <a:pt x="506" y="46"/>
                  </a:cubicBezTo>
                  <a:cubicBezTo>
                    <a:pt x="529" y="23"/>
                    <a:pt x="560" y="0"/>
                    <a:pt x="597" y="1"/>
                  </a:cubicBezTo>
                  <a:cubicBezTo>
                    <a:pt x="634" y="2"/>
                    <a:pt x="701" y="29"/>
                    <a:pt x="731" y="52"/>
                  </a:cubicBezTo>
                  <a:cubicBezTo>
                    <a:pt x="761" y="75"/>
                    <a:pt x="755" y="131"/>
                    <a:pt x="778" y="137"/>
                  </a:cubicBezTo>
                  <a:cubicBezTo>
                    <a:pt x="801" y="143"/>
                    <a:pt x="839" y="99"/>
                    <a:pt x="869" y="91"/>
                  </a:cubicBezTo>
                  <a:cubicBezTo>
                    <a:pt x="899" y="83"/>
                    <a:pt x="937" y="76"/>
                    <a:pt x="960" y="91"/>
                  </a:cubicBezTo>
                  <a:cubicBezTo>
                    <a:pt x="983" y="106"/>
                    <a:pt x="998" y="159"/>
                    <a:pt x="1005" y="182"/>
                  </a:cubicBezTo>
                  <a:cubicBezTo>
                    <a:pt x="1012" y="205"/>
                    <a:pt x="1005" y="212"/>
                    <a:pt x="1005" y="227"/>
                  </a:cubicBezTo>
                  <a:cubicBezTo>
                    <a:pt x="1005" y="242"/>
                    <a:pt x="997" y="265"/>
                    <a:pt x="1005" y="273"/>
                  </a:cubicBezTo>
                  <a:cubicBezTo>
                    <a:pt x="1013" y="281"/>
                    <a:pt x="1030" y="268"/>
                    <a:pt x="1051" y="273"/>
                  </a:cubicBezTo>
                  <a:cubicBezTo>
                    <a:pt x="1072" y="278"/>
                    <a:pt x="1115" y="290"/>
                    <a:pt x="1132" y="302"/>
                  </a:cubicBezTo>
                  <a:cubicBezTo>
                    <a:pt x="1149" y="314"/>
                    <a:pt x="1154" y="330"/>
                    <a:pt x="1155" y="348"/>
                  </a:cubicBezTo>
                  <a:cubicBezTo>
                    <a:pt x="1156" y="366"/>
                    <a:pt x="1151" y="391"/>
                    <a:pt x="1141" y="409"/>
                  </a:cubicBezTo>
                  <a:cubicBezTo>
                    <a:pt x="1131" y="427"/>
                    <a:pt x="1120" y="436"/>
                    <a:pt x="1096" y="454"/>
                  </a:cubicBezTo>
                  <a:cubicBezTo>
                    <a:pt x="1072" y="472"/>
                    <a:pt x="1005" y="489"/>
                    <a:pt x="996" y="515"/>
                  </a:cubicBezTo>
                  <a:cubicBezTo>
                    <a:pt x="987" y="541"/>
                    <a:pt x="1036" y="580"/>
                    <a:pt x="1041" y="613"/>
                  </a:cubicBezTo>
                  <a:cubicBezTo>
                    <a:pt x="1046" y="646"/>
                    <a:pt x="1039" y="685"/>
                    <a:pt x="1026" y="712"/>
                  </a:cubicBezTo>
                  <a:cubicBezTo>
                    <a:pt x="1013" y="739"/>
                    <a:pt x="994" y="765"/>
                    <a:pt x="960" y="772"/>
                  </a:cubicBezTo>
                  <a:cubicBezTo>
                    <a:pt x="926" y="779"/>
                    <a:pt x="854" y="753"/>
                    <a:pt x="822" y="757"/>
                  </a:cubicBezTo>
                  <a:cubicBezTo>
                    <a:pt x="790" y="761"/>
                    <a:pt x="790" y="777"/>
                    <a:pt x="768" y="795"/>
                  </a:cubicBezTo>
                  <a:cubicBezTo>
                    <a:pt x="746" y="813"/>
                    <a:pt x="718" y="850"/>
                    <a:pt x="688" y="863"/>
                  </a:cubicBezTo>
                  <a:cubicBezTo>
                    <a:pt x="658" y="876"/>
                    <a:pt x="617" y="886"/>
                    <a:pt x="587" y="871"/>
                  </a:cubicBezTo>
                  <a:cubicBezTo>
                    <a:pt x="557" y="856"/>
                    <a:pt x="535" y="787"/>
                    <a:pt x="506" y="772"/>
                  </a:cubicBezTo>
                  <a:cubicBezTo>
                    <a:pt x="477" y="757"/>
                    <a:pt x="441" y="780"/>
                    <a:pt x="412" y="780"/>
                  </a:cubicBezTo>
                  <a:cubicBezTo>
                    <a:pt x="383" y="780"/>
                    <a:pt x="348" y="787"/>
                    <a:pt x="329" y="772"/>
                  </a:cubicBezTo>
                  <a:cubicBezTo>
                    <a:pt x="310" y="757"/>
                    <a:pt x="322" y="704"/>
                    <a:pt x="299" y="689"/>
                  </a:cubicBezTo>
                  <a:cubicBezTo>
                    <a:pt x="276" y="674"/>
                    <a:pt x="215" y="690"/>
                    <a:pt x="189" y="681"/>
                  </a:cubicBezTo>
                  <a:cubicBezTo>
                    <a:pt x="163" y="672"/>
                    <a:pt x="154" y="659"/>
                    <a:pt x="143" y="636"/>
                  </a:cubicBezTo>
                  <a:cubicBezTo>
                    <a:pt x="132" y="613"/>
                    <a:pt x="123" y="573"/>
                    <a:pt x="124" y="545"/>
                  </a:cubicBezTo>
                  <a:cubicBezTo>
                    <a:pt x="125" y="517"/>
                    <a:pt x="143" y="492"/>
                    <a:pt x="147" y="469"/>
                  </a:cubicBezTo>
                  <a:cubicBezTo>
                    <a:pt x="151" y="446"/>
                    <a:pt x="163" y="419"/>
                    <a:pt x="147" y="409"/>
                  </a:cubicBezTo>
                  <a:cubicBezTo>
                    <a:pt x="131" y="399"/>
                    <a:pt x="77" y="422"/>
                    <a:pt x="53" y="409"/>
                  </a:cubicBezTo>
                  <a:cubicBezTo>
                    <a:pt x="29" y="396"/>
                    <a:pt x="6" y="361"/>
                    <a:pt x="3" y="333"/>
                  </a:cubicBezTo>
                  <a:cubicBezTo>
                    <a:pt x="0" y="305"/>
                    <a:pt x="14" y="262"/>
                    <a:pt x="33" y="242"/>
                  </a:cubicBezTo>
                  <a:cubicBezTo>
                    <a:pt x="52" y="222"/>
                    <a:pt x="91" y="215"/>
                    <a:pt x="117" y="212"/>
                  </a:cubicBezTo>
                  <a:cubicBezTo>
                    <a:pt x="143" y="209"/>
                    <a:pt x="177" y="232"/>
                    <a:pt x="189" y="227"/>
                  </a:cubicBezTo>
                  <a:cubicBezTo>
                    <a:pt x="201" y="222"/>
                    <a:pt x="189" y="205"/>
                    <a:pt x="189" y="182"/>
                  </a:cubicBezTo>
                  <a:cubicBezTo>
                    <a:pt x="189" y="159"/>
                    <a:pt x="182" y="114"/>
                    <a:pt x="189" y="91"/>
                  </a:cubicBezTo>
                  <a:close/>
                </a:path>
              </a:pathLst>
            </a:custGeom>
            <a:solidFill>
              <a:schemeClr val="bg1"/>
            </a:solidFill>
            <a:ln w="38100" cmpd="sng">
              <a:solidFill>
                <a:schemeClr val="bg1"/>
              </a:solidFill>
              <a:round/>
              <a:headEnd/>
              <a:tailEnd/>
            </a:ln>
            <a:effectLst>
              <a:prstShdw prst="shdw17" dist="17961" dir="2700000">
                <a:schemeClr val="bg1">
                  <a:gamma/>
                  <a:shade val="60000"/>
                  <a:invGamma/>
                </a:schemeClr>
              </a:prstShdw>
            </a:effectLst>
          </p:spPr>
          <p:txBody>
            <a:bodyPr/>
            <a:lstStyle/>
            <a:p>
              <a:pPr>
                <a:defRPr/>
              </a:pPr>
              <a:endParaRPr lang="ru-RU"/>
            </a:p>
          </p:txBody>
        </p:sp>
        <p:pic>
          <p:nvPicPr>
            <p:cNvPr id="29716" name="Picture 11" descr="лицевая сторона"/>
            <p:cNvPicPr>
              <a:picLocks noChangeAspect="1" noChangeArrowheads="1"/>
            </p:cNvPicPr>
            <p:nvPr/>
          </p:nvPicPr>
          <p:blipFill>
            <a:blip r:embed="rId3" cstate="email"/>
            <a:srcRect/>
            <a:stretch>
              <a:fillRect/>
            </a:stretch>
          </p:blipFill>
          <p:spPr bwMode="auto">
            <a:xfrm>
              <a:off x="3833" y="1525"/>
              <a:ext cx="360" cy="642"/>
            </a:xfrm>
            <a:prstGeom prst="rect">
              <a:avLst/>
            </a:prstGeom>
            <a:noFill/>
            <a:ln w="9525">
              <a:noFill/>
              <a:miter lim="800000"/>
              <a:headEnd/>
              <a:tailEnd/>
            </a:ln>
          </p:spPr>
        </p:pic>
      </p:grpSp>
      <p:pic>
        <p:nvPicPr>
          <p:cNvPr id="29706" name="Picture 12" descr="медсестра"/>
          <p:cNvPicPr>
            <a:picLocks noChangeAspect="1" noChangeArrowheads="1"/>
          </p:cNvPicPr>
          <p:nvPr/>
        </p:nvPicPr>
        <p:blipFill>
          <a:blip r:embed="rId4" cstate="email"/>
          <a:srcRect/>
          <a:stretch>
            <a:fillRect/>
          </a:stretch>
        </p:blipFill>
        <p:spPr bwMode="auto">
          <a:xfrm>
            <a:off x="611188" y="3644900"/>
            <a:ext cx="685800" cy="2770188"/>
          </a:xfrm>
          <a:prstGeom prst="rect">
            <a:avLst/>
          </a:prstGeom>
          <a:noFill/>
          <a:ln w="9525">
            <a:noFill/>
            <a:miter lim="800000"/>
            <a:headEnd/>
            <a:tailEnd/>
          </a:ln>
        </p:spPr>
      </p:pic>
      <p:sp>
        <p:nvSpPr>
          <p:cNvPr id="118797" name="Oval 13"/>
          <p:cNvSpPr>
            <a:spLocks noChangeArrowheads="1"/>
          </p:cNvSpPr>
          <p:nvPr/>
        </p:nvSpPr>
        <p:spPr bwMode="auto">
          <a:xfrm>
            <a:off x="6948488" y="2349500"/>
            <a:ext cx="360362" cy="360363"/>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798" name="Oval 14"/>
          <p:cNvSpPr>
            <a:spLocks noChangeArrowheads="1"/>
          </p:cNvSpPr>
          <p:nvPr/>
        </p:nvSpPr>
        <p:spPr bwMode="auto">
          <a:xfrm>
            <a:off x="7812088" y="3213100"/>
            <a:ext cx="647700" cy="576263"/>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799" name="Oval 15"/>
          <p:cNvSpPr>
            <a:spLocks noChangeArrowheads="1"/>
          </p:cNvSpPr>
          <p:nvPr/>
        </p:nvSpPr>
        <p:spPr bwMode="auto">
          <a:xfrm>
            <a:off x="1187450" y="2420938"/>
            <a:ext cx="503238" cy="504825"/>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800" name="Oval 16"/>
          <p:cNvSpPr>
            <a:spLocks noChangeArrowheads="1"/>
          </p:cNvSpPr>
          <p:nvPr/>
        </p:nvSpPr>
        <p:spPr bwMode="auto">
          <a:xfrm>
            <a:off x="2339975" y="1989138"/>
            <a:ext cx="287338" cy="287337"/>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801" name="Oval 17"/>
          <p:cNvSpPr>
            <a:spLocks noChangeArrowheads="1"/>
          </p:cNvSpPr>
          <p:nvPr/>
        </p:nvSpPr>
        <p:spPr bwMode="auto">
          <a:xfrm>
            <a:off x="2843213" y="1844675"/>
            <a:ext cx="215900" cy="215900"/>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802" name="Oval 18"/>
          <p:cNvSpPr>
            <a:spLocks noChangeArrowheads="1"/>
          </p:cNvSpPr>
          <p:nvPr/>
        </p:nvSpPr>
        <p:spPr bwMode="auto">
          <a:xfrm>
            <a:off x="3276600" y="1700213"/>
            <a:ext cx="144463" cy="144462"/>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803" name="Oval 19"/>
          <p:cNvSpPr>
            <a:spLocks noChangeArrowheads="1"/>
          </p:cNvSpPr>
          <p:nvPr/>
        </p:nvSpPr>
        <p:spPr bwMode="auto">
          <a:xfrm>
            <a:off x="1835150" y="2133600"/>
            <a:ext cx="360363" cy="360363"/>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
        <p:nvSpPr>
          <p:cNvPr id="118804" name="Oval 20"/>
          <p:cNvSpPr>
            <a:spLocks noChangeArrowheads="1"/>
          </p:cNvSpPr>
          <p:nvPr/>
        </p:nvSpPr>
        <p:spPr bwMode="auto">
          <a:xfrm>
            <a:off x="539750" y="2924175"/>
            <a:ext cx="647700" cy="576263"/>
          </a:xfrm>
          <a:prstGeom prst="ellipse">
            <a:avLst/>
          </a:prstGeom>
          <a:noFill/>
          <a:ln w="38100">
            <a:solidFill>
              <a:schemeClr val="bg1"/>
            </a:solidFill>
            <a:round/>
            <a:headEnd/>
            <a:tailEnd/>
          </a:ln>
          <a:effectLst>
            <a:prstShdw prst="shdw17" dist="17961" dir="2700000">
              <a:schemeClr val="bg1">
                <a:gamma/>
                <a:shade val="60000"/>
                <a:invGamma/>
              </a:schemeClr>
            </a:prstShdw>
          </a:effectLst>
        </p:spPr>
        <p:txBody>
          <a:bodyPr wrap="none" anchor="ctr"/>
          <a:lstStyle/>
          <a:p>
            <a:pP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fade">
                                      <p:cBhvr>
                                        <p:cTn id="7" dur="2000"/>
                                        <p:tgtEl>
                                          <p:spTgt spid="3584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843">
                                            <p:txEl>
                                              <p:pRg st="1" end="1"/>
                                            </p:txEl>
                                          </p:spTgt>
                                        </p:tgtEl>
                                        <p:attrNameLst>
                                          <p:attrName>style.visibility</p:attrName>
                                        </p:attrNameLst>
                                      </p:cBhvr>
                                      <p:to>
                                        <p:strVal val="visible"/>
                                      </p:to>
                                    </p:set>
                                    <p:animEffect transition="in" filter="fade">
                                      <p:cBhvr>
                                        <p:cTn id="10" dur="2000"/>
                                        <p:tgtEl>
                                          <p:spTgt spid="3584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843">
                                            <p:txEl>
                                              <p:pRg st="2" end="2"/>
                                            </p:txEl>
                                          </p:spTgt>
                                        </p:tgtEl>
                                        <p:attrNameLst>
                                          <p:attrName>style.visibility</p:attrName>
                                        </p:attrNameLst>
                                      </p:cBhvr>
                                      <p:to>
                                        <p:strVal val="visible"/>
                                      </p:to>
                                    </p:set>
                                    <p:animEffect transition="in" filter="fade">
                                      <p:cBhvr>
                                        <p:cTn id="13" dur="2000"/>
                                        <p:tgtEl>
                                          <p:spTgt spid="3584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843">
                                            <p:txEl>
                                              <p:pRg st="3" end="3"/>
                                            </p:txEl>
                                          </p:spTgt>
                                        </p:tgtEl>
                                        <p:attrNameLst>
                                          <p:attrName>style.visibility</p:attrName>
                                        </p:attrNameLst>
                                      </p:cBhvr>
                                      <p:to>
                                        <p:strVal val="visible"/>
                                      </p:to>
                                    </p:set>
                                    <p:animEffect transition="in" filter="fade">
                                      <p:cBhvr>
                                        <p:cTn id="16" dur="2000"/>
                                        <p:tgtEl>
                                          <p:spTgt spid="3584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5843">
                                            <p:txEl>
                                              <p:pRg st="4" end="4"/>
                                            </p:txEl>
                                          </p:spTgt>
                                        </p:tgtEl>
                                        <p:attrNameLst>
                                          <p:attrName>style.visibility</p:attrName>
                                        </p:attrNameLst>
                                      </p:cBhvr>
                                      <p:to>
                                        <p:strVal val="visible"/>
                                      </p:to>
                                    </p:set>
                                    <p:animEffect transition="in" filter="fade">
                                      <p:cBhvr>
                                        <p:cTn id="19" dur="2000"/>
                                        <p:tgtEl>
                                          <p:spTgt spid="3584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843">
                                            <p:txEl>
                                              <p:pRg st="5" end="5"/>
                                            </p:txEl>
                                          </p:spTgt>
                                        </p:tgtEl>
                                        <p:attrNameLst>
                                          <p:attrName>style.visibility</p:attrName>
                                        </p:attrNameLst>
                                      </p:cBhvr>
                                      <p:to>
                                        <p:strVal val="visible"/>
                                      </p:to>
                                    </p:set>
                                    <p:animEffect transition="in" filter="fade">
                                      <p:cBhvr>
                                        <p:cTn id="22" dur="2000"/>
                                        <p:tgtEl>
                                          <p:spTgt spid="3584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843">
                                            <p:txEl>
                                              <p:pRg st="6" end="6"/>
                                            </p:txEl>
                                          </p:spTgt>
                                        </p:tgtEl>
                                        <p:attrNameLst>
                                          <p:attrName>style.visibility</p:attrName>
                                        </p:attrNameLst>
                                      </p:cBhvr>
                                      <p:to>
                                        <p:strVal val="visible"/>
                                      </p:to>
                                    </p:set>
                                    <p:animEffect transition="in" filter="fade">
                                      <p:cBhvr>
                                        <p:cTn id="25" dur="2000"/>
                                        <p:tgtEl>
                                          <p:spTgt spid="3584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285750" y="571500"/>
            <a:ext cx="8858250" cy="492125"/>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3200" smtClean="0">
                <a:solidFill>
                  <a:srgbClr val="000098"/>
                </a:solidFill>
              </a:rPr>
              <a:t>   </a:t>
            </a:r>
            <a:r>
              <a:rPr lang="en-GB" sz="3200" smtClean="0">
                <a:solidFill>
                  <a:srgbClr val="000098"/>
                </a:solidFill>
              </a:rPr>
              <a:t>3 составляющих гигиены рук</a:t>
            </a:r>
            <a:r>
              <a:rPr lang="ru-RU" sz="3200" smtClean="0">
                <a:solidFill>
                  <a:srgbClr val="000098"/>
                </a:solidFill>
              </a:rPr>
              <a:t> + защита</a:t>
            </a:r>
            <a:endParaRPr lang="en-GB" sz="3200" smtClean="0">
              <a:solidFill>
                <a:srgbClr val="000098"/>
              </a:solidFill>
            </a:endParaRPr>
          </a:p>
        </p:txBody>
      </p:sp>
      <p:sp>
        <p:nvSpPr>
          <p:cNvPr id="30723" name="Дата 11"/>
          <p:cNvSpPr>
            <a:spLocks noGrp="1"/>
          </p:cNvSpPr>
          <p:nvPr>
            <p:ph type="dt" sz="quarter" idx="4294967295"/>
          </p:nvPr>
        </p:nvSpPr>
        <p:spPr bwMode="auto">
          <a:xfrm>
            <a:off x="95250" y="6234113"/>
            <a:ext cx="8675688" cy="339725"/>
          </a:xfrm>
          <a:prstGeom prst="rect">
            <a:avLst/>
          </a:prstGeom>
          <a:noFill/>
          <a:ln>
            <a:miter lim="800000"/>
            <a:headEnd/>
            <a:tailEnd/>
          </a:ln>
        </p:spPr>
        <p:txBody>
          <a:bodyPr/>
          <a:lstStyle/>
          <a:p>
            <a:pPr eaLnBrk="1" hangingPunct="1">
              <a:buFont typeface="Arial" pitchFamily="34" charset="0"/>
              <a:buNone/>
            </a:pPr>
            <a:fld id="{66938CF5-E33D-4A5A-8C1A-F876D70A814F}" type="datetime1">
              <a:rPr lang="ru-RU" sz="800"/>
              <a:pPr eaLnBrk="1" hangingPunct="1">
                <a:buFont typeface="Arial" pitchFamily="34" charset="0"/>
                <a:buNone/>
              </a:pPr>
              <a:t>20.04.2013</a:t>
            </a:fld>
            <a:endParaRPr lang="en-GB" sz="800"/>
          </a:p>
        </p:txBody>
      </p:sp>
      <p:sp>
        <p:nvSpPr>
          <p:cNvPr id="30724" name="Номер слайда 10"/>
          <p:cNvSpPr>
            <a:spLocks noGrp="1"/>
          </p:cNvSpPr>
          <p:nvPr>
            <p:ph type="sldNum" sz="quarter" idx="10"/>
          </p:nvPr>
        </p:nvSpPr>
        <p:spPr>
          <a:xfrm>
            <a:off x="7696200" y="6562725"/>
            <a:ext cx="1219200" cy="223838"/>
          </a:xfrm>
          <a:noFill/>
        </p:spPr>
        <p:txBody>
          <a:bodyPr/>
          <a:lstStyle/>
          <a:p>
            <a:pPr>
              <a:buFont typeface="Arial" pitchFamily="34" charset="0"/>
              <a:buNone/>
            </a:pPr>
            <a:fld id="{BF80FCA9-0A26-4B3E-93BC-7D1807F5012E}" type="slidenum">
              <a:rPr lang="en-GB" sz="1600" smtClean="0"/>
              <a:pPr>
                <a:buFont typeface="Arial" pitchFamily="34" charset="0"/>
                <a:buNone/>
              </a:pPr>
              <a:t>28</a:t>
            </a:fld>
            <a:endParaRPr lang="en-GB" sz="1600" smtClean="0"/>
          </a:p>
        </p:txBody>
      </p:sp>
      <p:sp>
        <p:nvSpPr>
          <p:cNvPr id="194566" name="Rectangle 6"/>
          <p:cNvSpPr>
            <a:spLocks noChangeArrowheads="1"/>
          </p:cNvSpPr>
          <p:nvPr/>
        </p:nvSpPr>
        <p:spPr bwMode="auto">
          <a:xfrm>
            <a:off x="1714500" y="4143375"/>
            <a:ext cx="7129463" cy="990600"/>
          </a:xfrm>
          <a:prstGeom prst="rect">
            <a:avLst/>
          </a:prstGeom>
          <a:noFill/>
          <a:ln w="9525">
            <a:noFill/>
            <a:round/>
            <a:headEnd/>
            <a:tailEnd/>
          </a:ln>
          <a:effectLst/>
        </p:spPr>
        <p:txBody>
          <a:bodyPr lIns="90000" tIns="46800" rIns="90000" bIns="46800"/>
          <a:lstStyle/>
          <a:p>
            <a:pPr marL="280988" indent="-280988" eaLnBrk="1" hangingPunct="1">
              <a:lnSpc>
                <a:spcPct val="90000"/>
              </a:lnSpc>
              <a:buClr>
                <a:srgbClr val="000089"/>
              </a:buClr>
              <a:buFont typeface="Wingdings" pitchFamily="2" charset="2"/>
              <a:buChar char=""/>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defRPr/>
            </a:pPr>
            <a:r>
              <a:rPr lang="en-GB" sz="2000" b="1">
                <a:solidFill>
                  <a:srgbClr val="000000"/>
                </a:solidFill>
                <a:latin typeface="Arial" charset="0"/>
              </a:rPr>
              <a:t>Мытье</a:t>
            </a:r>
          </a:p>
          <a:p>
            <a:pPr marL="280988" indent="-280988" eaLnBrk="1" hangingPunct="1">
              <a:lnSpc>
                <a:spcPct val="90000"/>
              </a:lnSpc>
              <a:buClr>
                <a:srgbClr val="000089"/>
              </a:buClr>
              <a:buFont typeface="Wingdings" pitchFamily="2" charset="2"/>
              <a:buNone/>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defRPr/>
            </a:pPr>
            <a:r>
              <a:rPr lang="ru-RU" sz="2000">
                <a:solidFill>
                  <a:srgbClr val="000000"/>
                </a:solidFill>
                <a:latin typeface="Arial" charset="0"/>
              </a:rPr>
              <a:t>   </a:t>
            </a:r>
            <a:r>
              <a:rPr lang="en-GB" sz="2000">
                <a:solidFill>
                  <a:srgbClr val="000000"/>
                </a:solidFill>
                <a:latin typeface="Arial" charset="0"/>
              </a:rPr>
              <a:t>Чтобы </a:t>
            </a:r>
            <a:r>
              <a:rPr lang="ru-RU" sz="2000" b="1">
                <a:solidFill>
                  <a:srgbClr val="FF0000"/>
                </a:solidFill>
                <a:effectLst>
                  <a:outerShdw blurRad="38100" dist="38100" dir="2700000" algn="tl">
                    <a:srgbClr val="C0C0C0"/>
                  </a:outerShdw>
                </a:effectLst>
                <a:latin typeface="Arial" charset="0"/>
              </a:rPr>
              <a:t>бережно</a:t>
            </a:r>
            <a:r>
              <a:rPr lang="en-GB" sz="2000">
                <a:solidFill>
                  <a:srgbClr val="000000"/>
                </a:solidFill>
                <a:latin typeface="Arial" charset="0"/>
              </a:rPr>
              <a:t> удалить видим</a:t>
            </a:r>
            <a:r>
              <a:rPr lang="ru-RU" sz="2000">
                <a:solidFill>
                  <a:srgbClr val="000000"/>
                </a:solidFill>
                <a:latin typeface="Arial" charset="0"/>
              </a:rPr>
              <a:t>ы</a:t>
            </a:r>
            <a:r>
              <a:rPr lang="en-GB" sz="2000">
                <a:solidFill>
                  <a:srgbClr val="000000"/>
                </a:solidFill>
                <a:latin typeface="Arial" charset="0"/>
              </a:rPr>
              <a:t>е загрязнени</a:t>
            </a:r>
            <a:r>
              <a:rPr lang="ru-RU" sz="2000">
                <a:solidFill>
                  <a:srgbClr val="000000"/>
                </a:solidFill>
                <a:latin typeface="Arial" charset="0"/>
              </a:rPr>
              <a:t>я и споры</a:t>
            </a:r>
            <a:endParaRPr lang="en-GB" sz="2000">
              <a:solidFill>
                <a:srgbClr val="000000"/>
              </a:solidFill>
              <a:latin typeface="Arial" charset="0"/>
            </a:endParaRPr>
          </a:p>
        </p:txBody>
      </p:sp>
      <p:sp>
        <p:nvSpPr>
          <p:cNvPr id="194567" name="Rectangle 7"/>
          <p:cNvSpPr>
            <a:spLocks noChangeArrowheads="1"/>
          </p:cNvSpPr>
          <p:nvPr/>
        </p:nvSpPr>
        <p:spPr bwMode="auto">
          <a:xfrm>
            <a:off x="1643063" y="1412875"/>
            <a:ext cx="7500937" cy="1143000"/>
          </a:xfrm>
          <a:prstGeom prst="rect">
            <a:avLst/>
          </a:prstGeom>
          <a:noFill/>
          <a:ln w="9525">
            <a:noFill/>
            <a:round/>
            <a:headEnd/>
            <a:tailEnd/>
          </a:ln>
          <a:effectLst/>
        </p:spPr>
        <p:txBody>
          <a:bodyPr lIns="90000" tIns="46800" rIns="90000" bIns="46800"/>
          <a:lstStyle/>
          <a:p>
            <a:pPr marL="280988" indent="-280988" eaLnBrk="1" hangingPunct="1">
              <a:buClr>
                <a:srgbClr val="000089"/>
              </a:buClr>
              <a:buFont typeface="Wingdings" pitchFamily="2" charset="2"/>
              <a:buChar char=""/>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defRPr/>
            </a:pPr>
            <a:r>
              <a:rPr lang="ru-RU" sz="2000" b="1">
                <a:solidFill>
                  <a:srgbClr val="000000"/>
                </a:solidFill>
                <a:latin typeface="Arial" charset="0"/>
              </a:rPr>
              <a:t>Обработка рук</a:t>
            </a:r>
            <a:endParaRPr lang="en-GB" sz="2000" b="1">
              <a:solidFill>
                <a:srgbClr val="000000"/>
              </a:solidFill>
              <a:latin typeface="Arial" charset="0"/>
            </a:endParaRPr>
          </a:p>
          <a:p>
            <a:pPr marL="280988" indent="-280988" eaLnBrk="1" hangingPunct="1">
              <a:buClr>
                <a:srgbClr val="000089"/>
              </a:buClr>
              <a:buFont typeface="Wingdings" pitchFamily="2" charset="2"/>
              <a:buNone/>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defRPr/>
            </a:pPr>
            <a:r>
              <a:rPr lang="ru-RU" sz="2000">
                <a:solidFill>
                  <a:srgbClr val="000000"/>
                </a:solidFill>
                <a:latin typeface="Arial" charset="0"/>
              </a:rPr>
              <a:t>   </a:t>
            </a:r>
            <a:r>
              <a:rPr lang="en-GB" sz="2000">
                <a:solidFill>
                  <a:srgbClr val="000000"/>
                </a:solidFill>
                <a:latin typeface="Arial" charset="0"/>
              </a:rPr>
              <a:t>Чтобы </a:t>
            </a:r>
            <a:r>
              <a:rPr lang="ru-RU" sz="2000" b="1">
                <a:solidFill>
                  <a:srgbClr val="FF0000"/>
                </a:solidFill>
                <a:effectLst>
                  <a:outerShdw blurRad="38100" dist="38100" dir="2700000" algn="tl">
                    <a:srgbClr val="C0C0C0"/>
                  </a:outerShdw>
                </a:effectLst>
                <a:latin typeface="Arial" charset="0"/>
              </a:rPr>
              <a:t>быстро</a:t>
            </a:r>
            <a:r>
              <a:rPr lang="ru-RU" sz="2000">
                <a:solidFill>
                  <a:srgbClr val="000000"/>
                </a:solidFill>
                <a:latin typeface="Arial" charset="0"/>
              </a:rPr>
              <a:t> </a:t>
            </a:r>
            <a:r>
              <a:rPr lang="en-GB" sz="2000">
                <a:solidFill>
                  <a:srgbClr val="000000"/>
                </a:solidFill>
                <a:latin typeface="Arial" charset="0"/>
              </a:rPr>
              <a:t>сократить количество патогенов</a:t>
            </a:r>
            <a:r>
              <a:rPr lang="ru-RU" sz="2000">
                <a:solidFill>
                  <a:srgbClr val="000000"/>
                </a:solidFill>
                <a:latin typeface="Arial" charset="0"/>
              </a:rPr>
              <a:t> </a:t>
            </a:r>
            <a:endParaRPr lang="en-GB" sz="2000">
              <a:solidFill>
                <a:srgbClr val="000000"/>
              </a:solidFill>
              <a:latin typeface="Arial" charset="0"/>
            </a:endParaRPr>
          </a:p>
        </p:txBody>
      </p:sp>
      <p:sp>
        <p:nvSpPr>
          <p:cNvPr id="194568" name="Rectangle 8"/>
          <p:cNvSpPr>
            <a:spLocks noChangeArrowheads="1"/>
          </p:cNvSpPr>
          <p:nvPr/>
        </p:nvSpPr>
        <p:spPr bwMode="auto">
          <a:xfrm>
            <a:off x="1714500" y="2636838"/>
            <a:ext cx="7429500" cy="1143000"/>
          </a:xfrm>
          <a:prstGeom prst="rect">
            <a:avLst/>
          </a:prstGeom>
          <a:noFill/>
          <a:ln w="9525">
            <a:noFill/>
            <a:round/>
            <a:headEnd/>
            <a:tailEnd/>
          </a:ln>
          <a:effectLst/>
        </p:spPr>
        <p:txBody>
          <a:bodyPr lIns="90000" tIns="46800" rIns="90000" bIns="46800"/>
          <a:lstStyle/>
          <a:p>
            <a:pPr marL="280988" indent="-280988" eaLnBrk="1" hangingPunct="1">
              <a:buClr>
                <a:srgbClr val="000089"/>
              </a:buClr>
              <a:buFont typeface="Wingdings" pitchFamily="2" charset="2"/>
              <a:buChar char=""/>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defRPr/>
            </a:pPr>
            <a:r>
              <a:rPr lang="ru-RU" sz="2000" b="1">
                <a:solidFill>
                  <a:srgbClr val="000000"/>
                </a:solidFill>
                <a:latin typeface="Arial" charset="0"/>
              </a:rPr>
              <a:t>Уход за кожей</a:t>
            </a:r>
            <a:endParaRPr lang="en-GB" sz="2000" b="1">
              <a:solidFill>
                <a:srgbClr val="000000"/>
              </a:solidFill>
              <a:latin typeface="Arial" charset="0"/>
            </a:endParaRPr>
          </a:p>
          <a:p>
            <a:pPr marL="280988" indent="-280988" eaLnBrk="1" hangingPunct="1">
              <a:buClr>
                <a:srgbClr val="000089"/>
              </a:buClr>
              <a:buFont typeface="Wingdings" pitchFamily="2" charset="2"/>
              <a:buNone/>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defRPr/>
            </a:pPr>
            <a:r>
              <a:rPr lang="ru-RU" sz="2000">
                <a:solidFill>
                  <a:srgbClr val="000000"/>
                </a:solidFill>
                <a:latin typeface="Arial" charset="0"/>
              </a:rPr>
              <a:t>   </a:t>
            </a:r>
            <a:r>
              <a:rPr lang="en-GB" sz="2000">
                <a:solidFill>
                  <a:srgbClr val="000000"/>
                </a:solidFill>
                <a:latin typeface="Arial" charset="0"/>
              </a:rPr>
              <a:t>Чтобы сохранить функции кожи как </a:t>
            </a:r>
            <a:r>
              <a:rPr lang="ru-RU" sz="2000">
                <a:solidFill>
                  <a:srgbClr val="000000"/>
                </a:solidFill>
                <a:latin typeface="Arial" charset="0"/>
              </a:rPr>
              <a:t>естественного</a:t>
            </a:r>
            <a:r>
              <a:rPr lang="en-GB" sz="2000">
                <a:solidFill>
                  <a:srgbClr val="000000"/>
                </a:solidFill>
                <a:latin typeface="Arial" charset="0"/>
              </a:rPr>
              <a:t> барьера </a:t>
            </a:r>
            <a:r>
              <a:rPr lang="ru-RU" sz="2000">
                <a:solidFill>
                  <a:srgbClr val="000000"/>
                </a:solidFill>
                <a:latin typeface="Arial" charset="0"/>
              </a:rPr>
              <a:t>и </a:t>
            </a:r>
            <a:r>
              <a:rPr lang="ru-RU" sz="2000" b="1">
                <a:solidFill>
                  <a:srgbClr val="FF0000"/>
                </a:solidFill>
                <a:effectLst>
                  <a:outerShdw blurRad="38100" dist="38100" dir="2700000" algn="tl">
                    <a:srgbClr val="C0C0C0"/>
                  </a:outerShdw>
                </a:effectLst>
                <a:latin typeface="Arial" charset="0"/>
              </a:rPr>
              <a:t>защитить</a:t>
            </a:r>
            <a:r>
              <a:rPr lang="ru-RU" sz="2000">
                <a:solidFill>
                  <a:srgbClr val="000000"/>
                </a:solidFill>
                <a:latin typeface="Arial" charset="0"/>
              </a:rPr>
              <a:t> от воздействий</a:t>
            </a:r>
            <a:r>
              <a:rPr lang="en-GB" sz="2000">
                <a:solidFill>
                  <a:srgbClr val="000000"/>
                </a:solidFill>
                <a:latin typeface="Arial" charset="0"/>
              </a:rPr>
              <a:t> окружающей среды</a:t>
            </a:r>
          </a:p>
        </p:txBody>
      </p:sp>
      <p:pic>
        <p:nvPicPr>
          <p:cNvPr id="194570" name="Picture 10" descr="PHO48_45_30"/>
          <p:cNvPicPr>
            <a:picLocks noChangeAspect="1" noChangeArrowheads="1"/>
          </p:cNvPicPr>
          <p:nvPr/>
        </p:nvPicPr>
        <p:blipFill>
          <a:blip r:embed="rId3" cstate="email"/>
          <a:srcRect/>
          <a:stretch>
            <a:fillRect/>
          </a:stretch>
        </p:blipFill>
        <p:spPr bwMode="auto">
          <a:xfrm>
            <a:off x="214282" y="3786190"/>
            <a:ext cx="1208068" cy="1407984"/>
          </a:xfrm>
          <a:prstGeom prst="rect">
            <a:avLst/>
          </a:prstGeom>
          <a:ln>
            <a:noFill/>
          </a:ln>
          <a:effectLst>
            <a:softEdge rad="112500"/>
          </a:effectLst>
        </p:spPr>
      </p:pic>
      <p:pic>
        <p:nvPicPr>
          <p:cNvPr id="194571" name="Picture 11" descr="PH_Sterillium_gruppe_icv2_30"/>
          <p:cNvPicPr>
            <a:picLocks noChangeAspect="1" noChangeArrowheads="1"/>
          </p:cNvPicPr>
          <p:nvPr/>
        </p:nvPicPr>
        <p:blipFill>
          <a:blip r:embed="rId4" cstate="email"/>
          <a:srcRect/>
          <a:stretch>
            <a:fillRect/>
          </a:stretch>
        </p:blipFill>
        <p:spPr bwMode="auto">
          <a:xfrm>
            <a:off x="214282" y="1214422"/>
            <a:ext cx="1147885" cy="1437872"/>
          </a:xfrm>
          <a:prstGeom prst="rect">
            <a:avLst/>
          </a:prstGeom>
          <a:ln>
            <a:noFill/>
          </a:ln>
          <a:effectLst>
            <a:softEdge rad="112500"/>
          </a:effectLst>
        </p:spPr>
      </p:pic>
      <p:pic>
        <p:nvPicPr>
          <p:cNvPr id="194572" name="Picture 12" descr="PHO48_47_30"/>
          <p:cNvPicPr>
            <a:picLocks noChangeAspect="1" noChangeArrowheads="1"/>
          </p:cNvPicPr>
          <p:nvPr/>
        </p:nvPicPr>
        <p:blipFill>
          <a:blip r:embed="rId5" cstate="email"/>
          <a:srcRect/>
          <a:stretch>
            <a:fillRect/>
          </a:stretch>
        </p:blipFill>
        <p:spPr bwMode="auto">
          <a:xfrm>
            <a:off x="214283" y="2571744"/>
            <a:ext cx="825964" cy="1130744"/>
          </a:xfrm>
          <a:prstGeom prst="rect">
            <a:avLst/>
          </a:prstGeom>
          <a:ln>
            <a:noFill/>
          </a:ln>
          <a:effectLst>
            <a:softEdge rad="112500"/>
          </a:effectLst>
        </p:spPr>
      </p:pic>
      <p:pic>
        <p:nvPicPr>
          <p:cNvPr id="30731" name="Picture 2"/>
          <p:cNvPicPr>
            <a:picLocks noChangeAspect="1" noChangeArrowheads="1"/>
          </p:cNvPicPr>
          <p:nvPr/>
        </p:nvPicPr>
        <p:blipFill>
          <a:blip r:embed="rId6" cstate="email"/>
          <a:srcRect/>
          <a:stretch>
            <a:fillRect/>
          </a:stretch>
        </p:blipFill>
        <p:spPr bwMode="auto">
          <a:xfrm>
            <a:off x="928688" y="2786063"/>
            <a:ext cx="406400" cy="884237"/>
          </a:xfrm>
          <a:prstGeom prst="rect">
            <a:avLst/>
          </a:prstGeom>
          <a:noFill/>
          <a:ln w="12700">
            <a:noFill/>
            <a:miter lim="800000"/>
            <a:headEnd/>
            <a:tailEnd/>
          </a:ln>
        </p:spPr>
      </p:pic>
      <p:sp>
        <p:nvSpPr>
          <p:cNvPr id="12" name="Rectangle 6"/>
          <p:cNvSpPr>
            <a:spLocks noChangeArrowheads="1"/>
          </p:cNvSpPr>
          <p:nvPr/>
        </p:nvSpPr>
        <p:spPr bwMode="auto">
          <a:xfrm>
            <a:off x="1714500" y="5286375"/>
            <a:ext cx="6572250" cy="990600"/>
          </a:xfrm>
          <a:prstGeom prst="rect">
            <a:avLst/>
          </a:prstGeom>
          <a:noFill/>
          <a:ln w="9525">
            <a:noFill/>
            <a:round/>
            <a:headEnd/>
            <a:tailEnd/>
          </a:ln>
          <a:effectLst/>
        </p:spPr>
        <p:txBody>
          <a:bodyPr lIns="90000" tIns="46800" rIns="90000" bIns="46800"/>
          <a:lstStyle/>
          <a:p>
            <a:pPr marL="280988" indent="-280988" eaLnBrk="1" hangingPunct="1">
              <a:lnSpc>
                <a:spcPct val="90000"/>
              </a:lnSpc>
              <a:buClr>
                <a:srgbClr val="000089"/>
              </a:buClr>
              <a:buFont typeface="Wingdings" pitchFamily="2" charset="2"/>
              <a:buChar char=""/>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defRPr/>
            </a:pPr>
            <a:r>
              <a:rPr lang="ru-RU" sz="2000" b="1">
                <a:solidFill>
                  <a:srgbClr val="000000"/>
                </a:solidFill>
                <a:latin typeface="Arial" charset="0"/>
              </a:rPr>
              <a:t>Защита</a:t>
            </a:r>
            <a:endParaRPr lang="en-GB" sz="2000" b="1">
              <a:solidFill>
                <a:srgbClr val="000000"/>
              </a:solidFill>
              <a:latin typeface="Arial" charset="0"/>
            </a:endParaRPr>
          </a:p>
          <a:p>
            <a:pPr marL="280988" indent="-280988" eaLnBrk="1" hangingPunct="1">
              <a:lnSpc>
                <a:spcPct val="90000"/>
              </a:lnSpc>
              <a:buClr>
                <a:srgbClr val="000089"/>
              </a:buClr>
              <a:buFont typeface="Wingdings" pitchFamily="2" charset="2"/>
              <a:buNone/>
              <a:tabLst>
                <a:tab pos="280988" algn="l"/>
                <a:tab pos="1195388" algn="l"/>
                <a:tab pos="2109788" algn="l"/>
                <a:tab pos="3024188" algn="l"/>
                <a:tab pos="3938588" algn="l"/>
                <a:tab pos="4852988" algn="l"/>
                <a:tab pos="5767388" algn="l"/>
                <a:tab pos="6681788" algn="l"/>
                <a:tab pos="7596188" algn="l"/>
                <a:tab pos="8510588" algn="l"/>
                <a:tab pos="9424988" algn="l"/>
                <a:tab pos="10339388" algn="l"/>
              </a:tabLst>
              <a:defRPr/>
            </a:pPr>
            <a:r>
              <a:rPr lang="ru-RU" sz="2000">
                <a:solidFill>
                  <a:srgbClr val="000000"/>
                </a:solidFill>
                <a:latin typeface="Arial" charset="0"/>
              </a:rPr>
              <a:t>   </a:t>
            </a:r>
            <a:r>
              <a:rPr lang="en-GB" sz="2000">
                <a:solidFill>
                  <a:srgbClr val="000000"/>
                </a:solidFill>
                <a:latin typeface="Arial" charset="0"/>
              </a:rPr>
              <a:t>Чтобы </a:t>
            </a:r>
            <a:r>
              <a:rPr lang="ru-RU" sz="2000" b="1">
                <a:solidFill>
                  <a:srgbClr val="FF0000"/>
                </a:solidFill>
                <a:effectLst>
                  <a:outerShdw blurRad="38100" dist="38100" dir="2700000" algn="tl">
                    <a:srgbClr val="C0C0C0"/>
                  </a:outerShdw>
                </a:effectLst>
                <a:latin typeface="Arial" charset="0"/>
              </a:rPr>
              <a:t>надежно </a:t>
            </a:r>
            <a:r>
              <a:rPr lang="ru-RU" sz="2000">
                <a:solidFill>
                  <a:srgbClr val="000000"/>
                </a:solidFill>
                <a:latin typeface="Arial" charset="0"/>
              </a:rPr>
              <a:t>защитить руки от воздействия агрессивных веществ и растворов </a:t>
            </a:r>
            <a:endParaRPr lang="en-GB" sz="2000">
              <a:solidFill>
                <a:srgbClr val="000000"/>
              </a:solidFill>
              <a:latin typeface="Arial" charset="0"/>
            </a:endParaRPr>
          </a:p>
        </p:txBody>
      </p:sp>
      <p:pic>
        <p:nvPicPr>
          <p:cNvPr id="30733" name="Picture 12"/>
          <p:cNvPicPr>
            <a:picLocks noChangeAspect="1" noChangeArrowheads="1"/>
          </p:cNvPicPr>
          <p:nvPr/>
        </p:nvPicPr>
        <p:blipFill>
          <a:blip r:embed="rId7" cstate="email"/>
          <a:srcRect/>
          <a:stretch>
            <a:fillRect/>
          </a:stretch>
        </p:blipFill>
        <p:spPr bwMode="auto">
          <a:xfrm>
            <a:off x="357188" y="5429250"/>
            <a:ext cx="998537" cy="998538"/>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Картинка 3 из 106367"/>
          <p:cNvPicPr>
            <a:picLocks noChangeAspect="1" noChangeArrowheads="1"/>
          </p:cNvPicPr>
          <p:nvPr/>
        </p:nvPicPr>
        <p:blipFill>
          <a:blip r:embed="rId3" cstate="email"/>
          <a:srcRect/>
          <a:stretch>
            <a:fillRect/>
          </a:stretch>
        </p:blipFill>
        <p:spPr bwMode="auto">
          <a:xfrm>
            <a:off x="1500188" y="1285875"/>
            <a:ext cx="6643687" cy="4664075"/>
          </a:xfrm>
          <a:prstGeom prst="rect">
            <a:avLst/>
          </a:prstGeom>
          <a:solidFill>
            <a:schemeClr val="accent1"/>
          </a:solidFill>
          <a:ln w="9525">
            <a:noFill/>
            <a:miter lim="800000"/>
            <a:headEnd/>
            <a:tailEnd/>
          </a:ln>
        </p:spPr>
      </p:pic>
      <p:sp>
        <p:nvSpPr>
          <p:cNvPr id="31747" name="Text Box 6"/>
          <p:cNvSpPr txBox="1">
            <a:spLocks noChangeArrowheads="1"/>
          </p:cNvSpPr>
          <p:nvPr/>
        </p:nvSpPr>
        <p:spPr bwMode="auto">
          <a:xfrm>
            <a:off x="5638800" y="6248400"/>
            <a:ext cx="2514600" cy="304800"/>
          </a:xfrm>
          <a:prstGeom prst="rect">
            <a:avLst/>
          </a:prstGeom>
          <a:noFill/>
          <a:ln w="9525">
            <a:noFill/>
            <a:miter lim="800000"/>
            <a:headEnd/>
            <a:tailEnd/>
          </a:ln>
        </p:spPr>
        <p:txBody>
          <a:bodyPr>
            <a:spAutoFit/>
          </a:bodyPr>
          <a:lstStyle/>
          <a:p>
            <a:pPr eaLnBrk="1" hangingPunct="1">
              <a:spcBef>
                <a:spcPct val="50000"/>
              </a:spcBef>
            </a:pPr>
            <a:r>
              <a:rPr lang="en-GB" sz="1400">
                <a:latin typeface="Calibri" pitchFamily="34" charset="0"/>
              </a:rPr>
              <a:t>* World Health Organization</a:t>
            </a:r>
            <a:endParaRPr lang="en-GB" sz="1800">
              <a:latin typeface="Calibri" pitchFamily="34" charset="0"/>
            </a:endParaRPr>
          </a:p>
        </p:txBody>
      </p:sp>
      <p:sp>
        <p:nvSpPr>
          <p:cNvPr id="6" name="Овал 5"/>
          <p:cNvSpPr/>
          <p:nvPr/>
        </p:nvSpPr>
        <p:spPr bwMode="auto">
          <a:xfrm>
            <a:off x="2857488" y="4500570"/>
            <a:ext cx="2286016" cy="1714512"/>
          </a:xfrm>
          <a:prstGeom prst="ellipse">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1" hangingPunct="1">
              <a:defRPr/>
            </a:pPr>
            <a:r>
              <a:rPr lang="ru-RU" sz="1800">
                <a:solidFill>
                  <a:srgbClr val="FFFFFF"/>
                </a:solidFill>
                <a:effectLst>
                  <a:outerShdw blurRad="38100" dist="38100" dir="2700000" algn="tl">
                    <a:srgbClr val="C0C0C0"/>
                  </a:outerShdw>
                </a:effectLst>
                <a:latin typeface="Calibri" pitchFamily="34" charset="0"/>
              </a:rPr>
              <a:t>перед проведением инвазивных процедур </a:t>
            </a:r>
            <a:endParaRPr lang="ru-RU" sz="1800">
              <a:solidFill>
                <a:schemeClr val="tx1"/>
              </a:solidFill>
              <a:effectLst>
                <a:outerShdw blurRad="38100" dist="38100" dir="2700000" algn="tl">
                  <a:srgbClr val="C0C0C0"/>
                </a:outerShdw>
              </a:effectLst>
              <a:latin typeface="Calibri" pitchFamily="34" charset="0"/>
            </a:endParaRPr>
          </a:p>
        </p:txBody>
      </p:sp>
      <p:sp>
        <p:nvSpPr>
          <p:cNvPr id="7" name="Овал 6"/>
          <p:cNvSpPr/>
          <p:nvPr/>
        </p:nvSpPr>
        <p:spPr bwMode="auto">
          <a:xfrm>
            <a:off x="6643702" y="1500174"/>
            <a:ext cx="2286016" cy="1857388"/>
          </a:xfrm>
          <a:prstGeom prst="ellipse">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1" hangingPunct="1">
              <a:defRPr/>
            </a:pPr>
            <a:r>
              <a:rPr lang="ru-RU" sz="1800">
                <a:solidFill>
                  <a:srgbClr val="FFFFFF"/>
                </a:solidFill>
                <a:effectLst>
                  <a:outerShdw blurRad="38100" dist="38100" dir="2700000" algn="tl">
                    <a:srgbClr val="C0C0C0"/>
                  </a:outerShdw>
                </a:effectLst>
                <a:latin typeface="Calibri" pitchFamily="34" charset="0"/>
              </a:rPr>
              <a:t>после контакта с пациентом</a:t>
            </a:r>
            <a:endParaRPr lang="ru-RU" sz="1800">
              <a:solidFill>
                <a:schemeClr val="tx1"/>
              </a:solidFill>
              <a:effectLst>
                <a:outerShdw blurRad="38100" dist="38100" dir="2700000" algn="tl">
                  <a:srgbClr val="C0C0C0"/>
                </a:outerShdw>
              </a:effectLst>
              <a:latin typeface="Calibri" pitchFamily="34" charset="0"/>
            </a:endParaRPr>
          </a:p>
        </p:txBody>
      </p:sp>
      <p:sp>
        <p:nvSpPr>
          <p:cNvPr id="8" name="Овал 7"/>
          <p:cNvSpPr/>
          <p:nvPr/>
        </p:nvSpPr>
        <p:spPr bwMode="auto">
          <a:xfrm>
            <a:off x="1000100" y="1571612"/>
            <a:ext cx="2500330" cy="1857388"/>
          </a:xfrm>
          <a:prstGeom prst="ellipse">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1" hangingPunct="1">
              <a:defRPr/>
            </a:pPr>
            <a:r>
              <a:rPr lang="ru-RU" sz="1800">
                <a:solidFill>
                  <a:srgbClr val="FFFFFF"/>
                </a:solidFill>
                <a:effectLst>
                  <a:outerShdw blurRad="38100" dist="38100" dir="2700000" algn="tl">
                    <a:srgbClr val="C0C0C0"/>
                  </a:outerShdw>
                </a:effectLst>
                <a:latin typeface="Calibri" pitchFamily="34" charset="0"/>
              </a:rPr>
              <a:t>после контакта с секретами или экскретами организма</a:t>
            </a:r>
            <a:endParaRPr lang="ru-RU" sz="1800">
              <a:solidFill>
                <a:schemeClr val="tx1"/>
              </a:solidFill>
              <a:effectLst>
                <a:outerShdw blurRad="38100" dist="38100" dir="2700000" algn="tl">
                  <a:srgbClr val="C0C0C0"/>
                </a:outerShdw>
              </a:effectLst>
              <a:latin typeface="Calibri" pitchFamily="34" charset="0"/>
            </a:endParaRPr>
          </a:p>
        </p:txBody>
      </p:sp>
      <p:sp>
        <p:nvSpPr>
          <p:cNvPr id="9" name="Овал 8"/>
          <p:cNvSpPr/>
          <p:nvPr/>
        </p:nvSpPr>
        <p:spPr bwMode="auto">
          <a:xfrm>
            <a:off x="-32" y="4071942"/>
            <a:ext cx="2143108" cy="1857388"/>
          </a:xfrm>
          <a:prstGeom prst="ellipse">
            <a:avLst/>
          </a:prstGeom>
          <a:solidFill>
            <a:schemeClr val="accent1"/>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lstStyle/>
          <a:p>
            <a:pPr algn="ctr" eaLnBrk="1" hangingPunct="1">
              <a:defRPr/>
            </a:pPr>
            <a:r>
              <a:rPr lang="ru-RU" sz="1800">
                <a:solidFill>
                  <a:srgbClr val="FFFFFF"/>
                </a:solidFill>
                <a:effectLst>
                  <a:outerShdw blurRad="38100" dist="38100" dir="2700000" algn="tl">
                    <a:srgbClr val="C0C0C0"/>
                  </a:outerShdw>
                </a:effectLst>
                <a:latin typeface="Calibri" pitchFamily="34" charset="0"/>
              </a:rPr>
              <a:t>перед контактом с пациентом</a:t>
            </a:r>
            <a:endParaRPr lang="ru-RU" sz="1800">
              <a:solidFill>
                <a:schemeClr val="tx1"/>
              </a:solidFill>
              <a:effectLst>
                <a:outerShdw blurRad="38100" dist="38100" dir="2700000" algn="tl">
                  <a:srgbClr val="C0C0C0"/>
                </a:outerShdw>
              </a:effectLst>
              <a:latin typeface="Calibri" pitchFamily="34" charset="0"/>
            </a:endParaRPr>
          </a:p>
        </p:txBody>
      </p:sp>
      <p:sp>
        <p:nvSpPr>
          <p:cNvPr id="10" name="Овал 9"/>
          <p:cNvSpPr/>
          <p:nvPr/>
        </p:nvSpPr>
        <p:spPr bwMode="auto">
          <a:xfrm>
            <a:off x="6357918" y="4071942"/>
            <a:ext cx="2286016" cy="1857388"/>
          </a:xfrm>
          <a:prstGeom prst="ellipse">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1" hangingPunct="1">
              <a:defRPr/>
            </a:pPr>
            <a:r>
              <a:rPr lang="ru-RU" sz="1800">
                <a:solidFill>
                  <a:srgbClr val="FFFFFF"/>
                </a:solidFill>
                <a:effectLst>
                  <a:outerShdw blurRad="38100" dist="38100" dir="2700000" algn="tl">
                    <a:srgbClr val="C0C0C0"/>
                  </a:outerShdw>
                </a:effectLst>
                <a:latin typeface="Calibri" pitchFamily="34" charset="0"/>
              </a:rPr>
              <a:t>после контакта с окружением  пациента</a:t>
            </a:r>
            <a:endParaRPr lang="ru-RU" sz="1800">
              <a:solidFill>
                <a:schemeClr val="tx1"/>
              </a:solidFill>
              <a:effectLst>
                <a:outerShdw blurRad="38100" dist="38100" dir="2700000" algn="tl">
                  <a:srgbClr val="C0C0C0"/>
                </a:outerShdw>
              </a:effectLst>
              <a:latin typeface="Calibri" pitchFamily="34" charset="0"/>
            </a:endParaRPr>
          </a:p>
        </p:txBody>
      </p:sp>
      <p:sp>
        <p:nvSpPr>
          <p:cNvPr id="31763" name="Заголовок 11"/>
          <p:cNvSpPr>
            <a:spLocks noGrp="1"/>
          </p:cNvSpPr>
          <p:nvPr>
            <p:ph type="title" idx="4294967295"/>
          </p:nvPr>
        </p:nvSpPr>
        <p:spPr>
          <a:xfrm>
            <a:off x="684213" y="692150"/>
            <a:ext cx="7869237" cy="519113"/>
          </a:xfrm>
        </p:spPr>
        <p:txBody>
          <a:bodyPr lIns="91440" tIns="45720" rIns="91440" bIns="45720"/>
          <a:lstStyle/>
          <a:p>
            <a:r>
              <a:rPr lang="ru-RU" smtClean="0"/>
              <a:t>5  моментов гигиены рук ВОЗ</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2051"/>
          <p:cNvSpPr>
            <a:spLocks noChangeArrowheads="1"/>
          </p:cNvSpPr>
          <p:nvPr/>
        </p:nvSpPr>
        <p:spPr bwMode="auto">
          <a:xfrm>
            <a:off x="357188" y="5410200"/>
            <a:ext cx="8429625" cy="762000"/>
          </a:xfrm>
          <a:prstGeom prst="rect">
            <a:avLst/>
          </a:prstGeom>
          <a:noFill/>
          <a:ln w="9525">
            <a:noFill/>
            <a:miter lim="800000"/>
            <a:headEnd/>
            <a:tailEnd/>
          </a:ln>
        </p:spPr>
        <p:txBody>
          <a:bodyPr/>
          <a:lstStyle/>
          <a:p>
            <a:pPr eaLnBrk="1" hangingPunct="1">
              <a:buClr>
                <a:srgbClr val="000089"/>
              </a:buClr>
              <a:buFont typeface="Wingdings" pitchFamily="2" charset="2"/>
              <a:buNone/>
            </a:pPr>
            <a:r>
              <a:rPr lang="ru-RU" b="1"/>
              <a:t>По оценкам экспертов, 34 500  жизней ежегодно теряется в автокатастрофах в Европе</a:t>
            </a:r>
          </a:p>
          <a:p>
            <a:pPr eaLnBrk="1" hangingPunct="1">
              <a:buClr>
                <a:srgbClr val="000089"/>
              </a:buClr>
              <a:buFont typeface="Wingdings" pitchFamily="2" charset="2"/>
              <a:buChar char="Ø"/>
            </a:pPr>
            <a:endParaRPr lang="en-GB"/>
          </a:p>
        </p:txBody>
      </p:sp>
      <p:pic>
        <p:nvPicPr>
          <p:cNvPr id="6147" name="Picture 2057" descr="M:\MKV1\A_Int\Marketingmaterialien (Prospekte, Filme, Poster, Give-Aways)\Compliance Kit\Druckvorlagen\05_Training Modules (Presentations and Tests)\Introduction Training\bild_Autoiunfall.gif"/>
          <p:cNvPicPr>
            <a:picLocks noChangeAspect="1" noChangeArrowheads="1"/>
          </p:cNvPicPr>
          <p:nvPr/>
        </p:nvPicPr>
        <p:blipFill>
          <a:blip r:embed="rId3" cstate="email">
            <a:lum bright="20000"/>
          </a:blip>
          <a:srcRect/>
          <a:stretch>
            <a:fillRect/>
          </a:stretch>
        </p:blipFill>
        <p:spPr bwMode="auto">
          <a:xfrm>
            <a:off x="762000" y="1524000"/>
            <a:ext cx="5867400" cy="3905250"/>
          </a:xfrm>
          <a:prstGeom prst="rect">
            <a:avLst/>
          </a:prstGeom>
          <a:noFill/>
          <a:ln w="9525">
            <a:noFill/>
            <a:miter lim="800000"/>
            <a:headEnd/>
            <a:tailEnd/>
          </a:ln>
        </p:spPr>
      </p:pic>
      <p:sp>
        <p:nvSpPr>
          <p:cNvPr id="6148" name="Rectangle 2059"/>
          <p:cNvSpPr>
            <a:spLocks noGrp="1" noChangeArrowheads="1"/>
          </p:cNvSpPr>
          <p:nvPr>
            <p:ph type="title" idx="4294967295"/>
          </p:nvPr>
        </p:nvSpPr>
        <p:spPr>
          <a:noFill/>
        </p:spPr>
        <p:txBody>
          <a:bodyPr/>
          <a:lstStyle/>
          <a:p>
            <a:pPr eaLnBrk="1" hangingPunct="1"/>
            <a:r>
              <a:rPr lang="ru-RU" smtClean="0"/>
              <a:t>Основные факты</a:t>
            </a:r>
            <a:endParaRPr lang="en-GB" smtClean="0"/>
          </a:p>
        </p:txBody>
      </p:sp>
      <p:sp>
        <p:nvSpPr>
          <p:cNvPr id="6149" name="Прямоугольник 4"/>
          <p:cNvSpPr>
            <a:spLocks noChangeArrowheads="1"/>
          </p:cNvSpPr>
          <p:nvPr/>
        </p:nvSpPr>
        <p:spPr bwMode="auto">
          <a:xfrm>
            <a:off x="1928813" y="6519863"/>
            <a:ext cx="6429375" cy="338137"/>
          </a:xfrm>
          <a:prstGeom prst="rect">
            <a:avLst/>
          </a:prstGeom>
          <a:noFill/>
          <a:ln w="9525">
            <a:noFill/>
            <a:miter lim="800000"/>
            <a:headEnd/>
            <a:tailEnd/>
          </a:ln>
        </p:spPr>
        <p:txBody>
          <a:bodyPr>
            <a:spAutoFit/>
          </a:bodyPr>
          <a:lstStyle/>
          <a:p>
            <a:r>
              <a:rPr lang="en-US" sz="1600">
                <a:hlinkClick r:id="rId4"/>
              </a:rPr>
              <a:t>http://www.vashamashina.ru/statistics_traffic_accident.html</a:t>
            </a:r>
            <a:endParaRPr lang="ru-RU"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20835"/>
                                        </p:tgtEl>
                                        <p:attrNameLst>
                                          <p:attrName>style.visibility</p:attrName>
                                        </p:attrNameLst>
                                      </p:cBhvr>
                                      <p:to>
                                        <p:strVal val="visible"/>
                                      </p:to>
                                    </p:set>
                                    <p:animEffect transition="in" filter="box(out)">
                                      <p:cBhvr>
                                        <p:cTn id="7" dur="500"/>
                                        <p:tgtEl>
                                          <p:spTgt spid="120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Заголовок 1"/>
          <p:cNvSpPr>
            <a:spLocks noGrp="1"/>
          </p:cNvSpPr>
          <p:nvPr>
            <p:ph type="title" idx="4294967295"/>
          </p:nvPr>
        </p:nvSpPr>
        <p:spPr/>
        <p:txBody>
          <a:bodyPr lIns="91440" tIns="45720" rIns="91440" bIns="45720"/>
          <a:lstStyle/>
          <a:p>
            <a:r>
              <a:rPr lang="ru-RU" sz="2400" smtClean="0"/>
              <a:t>ВОЗ – расчет потребности в кожных антисептиках</a:t>
            </a:r>
          </a:p>
        </p:txBody>
      </p:sp>
      <p:sp>
        <p:nvSpPr>
          <p:cNvPr id="32771" name="Содержимое 2"/>
          <p:cNvSpPr>
            <a:spLocks noGrp="1"/>
          </p:cNvSpPr>
          <p:nvPr>
            <p:ph idx="4294967295"/>
          </p:nvPr>
        </p:nvSpPr>
        <p:spPr/>
        <p:txBody>
          <a:bodyPr lIns="91440" tIns="45720" rIns="91440" bIns="45720"/>
          <a:lstStyle/>
          <a:p>
            <a:r>
              <a:rPr lang="ru-RU" smtClean="0"/>
              <a:t>Реальная потребность в антисептике для рук (приверженность 40%):</a:t>
            </a:r>
          </a:p>
          <a:p>
            <a:r>
              <a:rPr lang="ru-RU" smtClean="0"/>
              <a:t> </a:t>
            </a:r>
            <a:r>
              <a:rPr lang="en-US" b="1" smtClean="0"/>
              <a:t>V</a:t>
            </a:r>
            <a:r>
              <a:rPr lang="ru-RU" b="1" smtClean="0"/>
              <a:t>= </a:t>
            </a:r>
            <a:r>
              <a:rPr lang="en-US" b="1" smtClean="0"/>
              <a:t>n</a:t>
            </a:r>
            <a:r>
              <a:rPr lang="ru-RU" b="1" smtClean="0"/>
              <a:t> (х) 0,4 (х) 8 (х) 5 (х) 22 (х) 0,003 (х) </a:t>
            </a:r>
            <a:r>
              <a:rPr lang="en-US" b="1" smtClean="0"/>
              <a:t>f</a:t>
            </a:r>
            <a:r>
              <a:rPr lang="ru-RU" b="1" smtClean="0"/>
              <a:t> </a:t>
            </a:r>
            <a:r>
              <a:rPr lang="ru-RU" b="1" smtClean="0">
                <a:solidFill>
                  <a:srgbClr val="FF0000"/>
                </a:solidFill>
              </a:rPr>
              <a:t>(0,4) </a:t>
            </a:r>
            <a:endParaRPr lang="ru-RU" smtClean="0">
              <a:solidFill>
                <a:srgbClr val="FF0000"/>
              </a:solidFill>
            </a:endParaRPr>
          </a:p>
          <a:p>
            <a:endParaRPr lang="ru-RU"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Group 2"/>
          <p:cNvGrpSpPr>
            <a:grpSpLocks/>
          </p:cNvGrpSpPr>
          <p:nvPr/>
        </p:nvGrpSpPr>
        <p:grpSpPr bwMode="auto">
          <a:xfrm>
            <a:off x="2133600" y="990600"/>
            <a:ext cx="5257800" cy="5257800"/>
            <a:chOff x="864" y="384"/>
            <a:chExt cx="3408" cy="3552"/>
          </a:xfrm>
        </p:grpSpPr>
        <p:pic>
          <p:nvPicPr>
            <p:cNvPr id="33796" name="Picture 3"/>
            <p:cNvPicPr>
              <a:picLocks noChangeAspect="1" noChangeArrowheads="1"/>
            </p:cNvPicPr>
            <p:nvPr/>
          </p:nvPicPr>
          <p:blipFill>
            <a:blip r:embed="rId3" cstate="email"/>
            <a:srcRect r="1575"/>
            <a:stretch>
              <a:fillRect/>
            </a:stretch>
          </p:blipFill>
          <p:spPr bwMode="auto">
            <a:xfrm>
              <a:off x="864" y="432"/>
              <a:ext cx="3312" cy="3504"/>
            </a:xfrm>
            <a:prstGeom prst="rect">
              <a:avLst/>
            </a:prstGeom>
            <a:noFill/>
            <a:ln w="9525">
              <a:noFill/>
              <a:miter lim="800000"/>
              <a:headEnd/>
              <a:tailEnd/>
            </a:ln>
          </p:spPr>
        </p:pic>
        <p:sp>
          <p:nvSpPr>
            <p:cNvPr id="33797" name="Rectangle 4"/>
            <p:cNvSpPr>
              <a:spLocks noChangeArrowheads="1"/>
            </p:cNvSpPr>
            <p:nvPr/>
          </p:nvSpPr>
          <p:spPr bwMode="auto">
            <a:xfrm>
              <a:off x="912" y="432"/>
              <a:ext cx="1296" cy="48"/>
            </a:xfrm>
            <a:prstGeom prst="rect">
              <a:avLst/>
            </a:prstGeom>
            <a:solidFill>
              <a:schemeClr val="bg1"/>
            </a:solidFill>
            <a:ln w="9525">
              <a:solidFill>
                <a:schemeClr val="bg1"/>
              </a:solidFill>
              <a:miter lim="800000"/>
              <a:headEnd/>
              <a:tailEnd/>
            </a:ln>
          </p:spPr>
          <p:txBody>
            <a:bodyPr wrap="none" anchor="ctr"/>
            <a:lstStyle/>
            <a:p>
              <a:endParaRPr lang="ru-RU"/>
            </a:p>
          </p:txBody>
        </p:sp>
        <p:sp>
          <p:nvSpPr>
            <p:cNvPr id="33798" name="Rectangle 5"/>
            <p:cNvSpPr>
              <a:spLocks noChangeArrowheads="1"/>
            </p:cNvSpPr>
            <p:nvPr/>
          </p:nvSpPr>
          <p:spPr bwMode="auto">
            <a:xfrm>
              <a:off x="3792" y="384"/>
              <a:ext cx="480" cy="144"/>
            </a:xfrm>
            <a:prstGeom prst="rect">
              <a:avLst/>
            </a:prstGeom>
            <a:solidFill>
              <a:schemeClr val="bg1"/>
            </a:solidFill>
            <a:ln w="9525">
              <a:solidFill>
                <a:schemeClr val="bg1"/>
              </a:solidFill>
              <a:miter lim="800000"/>
              <a:headEnd/>
              <a:tailEnd/>
            </a:ln>
          </p:spPr>
          <p:txBody>
            <a:bodyPr wrap="none" anchor="ctr"/>
            <a:lstStyle/>
            <a:p>
              <a:endParaRPr lang="ru-RU"/>
            </a:p>
          </p:txBody>
        </p:sp>
      </p:grpSp>
      <p:sp>
        <p:nvSpPr>
          <p:cNvPr id="33795" name="Rectangle 6"/>
          <p:cNvSpPr>
            <a:spLocks noGrp="1" noChangeArrowheads="1"/>
          </p:cNvSpPr>
          <p:nvPr>
            <p:ph type="title" idx="4294967295"/>
          </p:nvPr>
        </p:nvSpPr>
        <p:spPr>
          <a:noFill/>
        </p:spPr>
        <p:txBody>
          <a:bodyPr/>
          <a:lstStyle/>
          <a:p>
            <a:pPr eaLnBrk="1" hangingPunct="1"/>
            <a:r>
              <a:rPr lang="ru-RU" smtClean="0"/>
              <a:t>Цели программы</a:t>
            </a:r>
            <a:endParaRPr lang="en-GB"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p:txBody>
          <a:bodyPr/>
          <a:lstStyle/>
          <a:p>
            <a:pPr eaLnBrk="1" hangingPunct="1"/>
            <a:r>
              <a:rPr lang="ru-RU" smtClean="0"/>
              <a:t>Цели программы</a:t>
            </a:r>
            <a:endParaRPr lang="en-GB" smtClean="0"/>
          </a:p>
        </p:txBody>
      </p:sp>
      <p:sp>
        <p:nvSpPr>
          <p:cNvPr id="108547" name="Rectangle 3"/>
          <p:cNvSpPr>
            <a:spLocks noGrp="1" noChangeArrowheads="1"/>
          </p:cNvSpPr>
          <p:nvPr>
            <p:ph type="body" idx="4294967295"/>
          </p:nvPr>
        </p:nvSpPr>
        <p:spPr>
          <a:xfrm>
            <a:off x="142875" y="1643063"/>
            <a:ext cx="8786813" cy="4324350"/>
          </a:xfrm>
        </p:spPr>
        <p:txBody>
          <a:bodyPr/>
          <a:lstStyle/>
          <a:p>
            <a:pPr marL="342900" indent="-342900" eaLnBrk="1" hangingPunct="1">
              <a:defRPr/>
            </a:pPr>
            <a:r>
              <a:rPr lang="ru-RU" sz="2400" dirty="0" smtClean="0">
                <a:cs typeface="Times New Roman" pitchFamily="18" charset="0"/>
              </a:rPr>
              <a:t>Основные задачи</a:t>
            </a:r>
          </a:p>
          <a:p>
            <a:pPr marL="823913" lvl="1" indent="-342900" eaLnBrk="1" hangingPunct="1">
              <a:defRPr/>
            </a:pPr>
            <a:r>
              <a:rPr lang="ru-RU" sz="2400" u="sng" dirty="0" smtClean="0">
                <a:cs typeface="Times New Roman" pitchFamily="18" charset="0"/>
              </a:rPr>
              <a:t>снизить число ИСМП</a:t>
            </a:r>
          </a:p>
          <a:p>
            <a:pPr marL="342900" indent="-342900" eaLnBrk="1" hangingPunct="1">
              <a:defRPr/>
            </a:pPr>
            <a:endParaRPr lang="ru-RU" sz="1800" u="sng" dirty="0" smtClean="0">
              <a:cs typeface="Times New Roman" pitchFamily="18" charset="0"/>
            </a:endParaRPr>
          </a:p>
          <a:p>
            <a:pPr marL="823913" lvl="1" indent="-342900" eaLnBrk="1" hangingPunct="1">
              <a:defRPr/>
            </a:pPr>
            <a:r>
              <a:rPr lang="ru-RU" sz="2400" u="sng" dirty="0" smtClean="0">
                <a:cs typeface="Times New Roman" pitchFamily="18" charset="0"/>
              </a:rPr>
              <a:t>повысить уровень знаний и степень выполнения рекомендаций по гигиене рук</a:t>
            </a:r>
          </a:p>
          <a:p>
            <a:pPr marL="342900" indent="-342900" eaLnBrk="1" hangingPunct="1">
              <a:defRPr/>
            </a:pPr>
            <a:endParaRPr lang="ru-RU" sz="2400" dirty="0" smtClean="0">
              <a:cs typeface="Times New Roman" pitchFamily="18" charset="0"/>
            </a:endParaRPr>
          </a:p>
          <a:p>
            <a:pPr marL="342900" indent="-342900" eaLnBrk="1" hangingPunct="1">
              <a:defRPr/>
            </a:pPr>
            <a:r>
              <a:rPr lang="ru-RU" sz="2400" dirty="0" smtClean="0">
                <a:cs typeface="Times New Roman" pitchFamily="18" charset="0"/>
              </a:rPr>
              <a:t>Ожидаемые результаты этой программы:</a:t>
            </a:r>
          </a:p>
          <a:p>
            <a:pPr marL="742950" lvl="1" indent="-285750" eaLnBrk="1" hangingPunct="1">
              <a:buClr>
                <a:srgbClr val="000066"/>
              </a:buClr>
              <a:buFont typeface="Wingdings" pitchFamily="2" charset="2"/>
              <a:buChar char="Ø"/>
              <a:defRPr/>
            </a:pPr>
            <a:r>
              <a:rPr lang="ru-RU" sz="2400" dirty="0" smtClean="0">
                <a:cs typeface="Times New Roman" pitchFamily="18" charset="0"/>
              </a:rPr>
              <a:t>Осознанное выполнение рекомендаций по гигиене рук</a:t>
            </a:r>
          </a:p>
          <a:p>
            <a:pPr marL="742950" lvl="1" indent="-285750" eaLnBrk="1" hangingPunct="1">
              <a:buClr>
                <a:srgbClr val="000066"/>
              </a:buClr>
              <a:buFont typeface="Wingdings" pitchFamily="2" charset="2"/>
              <a:buChar char="Ø"/>
              <a:defRPr/>
            </a:pPr>
            <a:r>
              <a:rPr lang="ru-RU" sz="2400" dirty="0" smtClean="0">
                <a:cs typeface="Times New Roman" pitchFamily="18" charset="0"/>
              </a:rPr>
              <a:t>Улучшение ситуации с проблемной кожей</a:t>
            </a:r>
          </a:p>
          <a:p>
            <a:pPr marL="742950" lvl="1" indent="-285750" eaLnBrk="1" hangingPunct="1">
              <a:buClr>
                <a:srgbClr val="000066"/>
              </a:buClr>
              <a:buFont typeface="Wingdings" pitchFamily="2" charset="2"/>
              <a:buChar char="Ø"/>
              <a:defRPr/>
            </a:pPr>
            <a:r>
              <a:rPr lang="ru-RU" sz="2400" dirty="0" smtClean="0">
                <a:cs typeface="Times New Roman" pitchFamily="18" charset="0"/>
              </a:rPr>
              <a:t>Снижение страданий пациентов</a:t>
            </a:r>
            <a:endParaRPr lang="ru-RU" sz="2000" dirty="0" smtClean="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8547">
                                            <p:txEl>
                                              <p:pRg st="1" end="1"/>
                                            </p:txEl>
                                          </p:spTgt>
                                        </p:tgtEl>
                                        <p:attrNameLst>
                                          <p:attrName>style.visibility</p:attrName>
                                        </p:attrNameLst>
                                      </p:cBhvr>
                                      <p:to>
                                        <p:strVal val="visible"/>
                                      </p:to>
                                    </p:set>
                                    <p:anim calcmode="lin" valueType="num">
                                      <p:cBhvr additive="base">
                                        <p:cTn id="11"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0854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8547">
                                            <p:txEl>
                                              <p:pRg st="3" end="3"/>
                                            </p:txEl>
                                          </p:spTgt>
                                        </p:tgtEl>
                                        <p:attrNameLst>
                                          <p:attrName>style.visibility</p:attrName>
                                        </p:attrNameLst>
                                      </p:cBhvr>
                                      <p:to>
                                        <p:strVal val="visible"/>
                                      </p:to>
                                    </p:set>
                                    <p:anim calcmode="lin" valueType="num">
                                      <p:cBhvr additive="base">
                                        <p:cTn id="15" dur="500" fill="hold"/>
                                        <p:tgtEl>
                                          <p:spTgt spid="10854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0854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08547">
                                            <p:txEl>
                                              <p:pRg st="5" end="5"/>
                                            </p:txEl>
                                          </p:spTgt>
                                        </p:tgtEl>
                                        <p:attrNameLst>
                                          <p:attrName>style.visibility</p:attrName>
                                        </p:attrNameLst>
                                      </p:cBhvr>
                                      <p:to>
                                        <p:strVal val="visible"/>
                                      </p:to>
                                    </p:set>
                                    <p:anim calcmode="lin" valueType="num">
                                      <p:cBhvr additive="base">
                                        <p:cTn id="21" dur="500" fill="hold"/>
                                        <p:tgtEl>
                                          <p:spTgt spid="108547">
                                            <p:txEl>
                                              <p:pRg st="5" end="5"/>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08547">
                                            <p:txEl>
                                              <p:pRg st="5" end="5"/>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8547">
                                            <p:txEl>
                                              <p:pRg st="6" end="6"/>
                                            </p:txEl>
                                          </p:spTgt>
                                        </p:tgtEl>
                                        <p:attrNameLst>
                                          <p:attrName>style.visibility</p:attrName>
                                        </p:attrNameLst>
                                      </p:cBhvr>
                                      <p:to>
                                        <p:strVal val="visible"/>
                                      </p:to>
                                    </p:set>
                                    <p:anim calcmode="lin" valueType="num">
                                      <p:cBhvr additive="base">
                                        <p:cTn id="25" dur="500" fill="hold"/>
                                        <p:tgtEl>
                                          <p:spTgt spid="108547">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8547">
                                            <p:txEl>
                                              <p:pRg st="6" end="6"/>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08547">
                                            <p:txEl>
                                              <p:pRg st="7" end="7"/>
                                            </p:txEl>
                                          </p:spTgt>
                                        </p:tgtEl>
                                        <p:attrNameLst>
                                          <p:attrName>style.visibility</p:attrName>
                                        </p:attrNameLst>
                                      </p:cBhvr>
                                      <p:to>
                                        <p:strVal val="visible"/>
                                      </p:to>
                                    </p:set>
                                    <p:anim calcmode="lin" valueType="num">
                                      <p:cBhvr additive="base">
                                        <p:cTn id="29" dur="500" fill="hold"/>
                                        <p:tgtEl>
                                          <p:spTgt spid="108547">
                                            <p:txEl>
                                              <p:pRg st="7" end="7"/>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08547">
                                            <p:txEl>
                                              <p:pRg st="7" end="7"/>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08547">
                                            <p:txEl>
                                              <p:pRg st="8" end="8"/>
                                            </p:txEl>
                                          </p:spTgt>
                                        </p:tgtEl>
                                        <p:attrNameLst>
                                          <p:attrName>style.visibility</p:attrName>
                                        </p:attrNameLst>
                                      </p:cBhvr>
                                      <p:to>
                                        <p:strVal val="visible"/>
                                      </p:to>
                                    </p:set>
                                    <p:anim calcmode="lin" valueType="num">
                                      <p:cBhvr additive="base">
                                        <p:cTn id="33" dur="500" fill="hold"/>
                                        <p:tgtEl>
                                          <p:spTgt spid="108547">
                                            <p:txEl>
                                              <p:pRg st="8" end="8"/>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0854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p:txBody>
          <a:bodyPr/>
          <a:lstStyle/>
          <a:p>
            <a:pPr eaLnBrk="1" hangingPunct="1"/>
            <a:r>
              <a:rPr lang="ru-RU" smtClean="0"/>
              <a:t>Цели программы</a:t>
            </a:r>
            <a:endParaRPr lang="en-GB" smtClean="0"/>
          </a:p>
        </p:txBody>
      </p:sp>
      <p:sp>
        <p:nvSpPr>
          <p:cNvPr id="35843" name="Rectangle 3"/>
          <p:cNvSpPr>
            <a:spLocks noGrp="1" noChangeArrowheads="1"/>
          </p:cNvSpPr>
          <p:nvPr>
            <p:ph type="body" idx="4294967295"/>
          </p:nvPr>
        </p:nvSpPr>
        <p:spPr>
          <a:xfrm>
            <a:off x="4038600" y="1785938"/>
            <a:ext cx="4724400" cy="4162425"/>
          </a:xfrm>
        </p:spPr>
        <p:txBody>
          <a:bodyPr/>
          <a:lstStyle/>
          <a:p>
            <a:pPr marL="342900" indent="-342900" eaLnBrk="1" hangingPunct="1">
              <a:lnSpc>
                <a:spcPct val="150000"/>
              </a:lnSpc>
            </a:pPr>
            <a:r>
              <a:rPr lang="ru-RU" sz="2400" smtClean="0">
                <a:cs typeface="Times New Roman" pitchFamily="18" charset="0"/>
              </a:rPr>
              <a:t>Нелегко изменить наше поведение, но это НАДО сделать, для </a:t>
            </a:r>
            <a:r>
              <a:rPr lang="ru-RU" sz="2400" b="1" smtClean="0">
                <a:solidFill>
                  <a:srgbClr val="FF0000"/>
                </a:solidFill>
                <a:cs typeface="Times New Roman" pitchFamily="18" charset="0"/>
              </a:rPr>
              <a:t>общей безопасности</a:t>
            </a:r>
            <a:r>
              <a:rPr lang="ru-RU" sz="2400" smtClean="0">
                <a:cs typeface="Times New Roman" pitchFamily="18" charset="0"/>
              </a:rPr>
              <a:t> – медицинских работников и пациентов</a:t>
            </a:r>
          </a:p>
        </p:txBody>
      </p:sp>
      <p:pic>
        <p:nvPicPr>
          <p:cNvPr id="35844" name="Picture 7" descr="M:\MKV1\A_Int\Marketingmaterialien (Prospekte, Filme, Poster, Give-Aways)\Compliance Kit\Fotos\Komprimierte_Fotos\BODE Chemie-078.jpg"/>
          <p:cNvPicPr>
            <a:picLocks noChangeAspect="1" noChangeArrowheads="1"/>
          </p:cNvPicPr>
          <p:nvPr/>
        </p:nvPicPr>
        <p:blipFill>
          <a:blip r:embed="rId3" cstate="email"/>
          <a:srcRect/>
          <a:stretch>
            <a:fillRect/>
          </a:stretch>
        </p:blipFill>
        <p:spPr bwMode="auto">
          <a:xfrm>
            <a:off x="158750" y="1765300"/>
            <a:ext cx="3727450" cy="3092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p:txBody>
          <a:bodyPr/>
          <a:lstStyle/>
          <a:p>
            <a:pPr eaLnBrk="1" hangingPunct="1"/>
            <a:r>
              <a:rPr lang="ru-RU" smtClean="0"/>
              <a:t>Цели программы</a:t>
            </a:r>
            <a:endParaRPr lang="en-GB" smtClean="0"/>
          </a:p>
        </p:txBody>
      </p:sp>
      <p:sp>
        <p:nvSpPr>
          <p:cNvPr id="36867" name="Rectangle 3"/>
          <p:cNvSpPr>
            <a:spLocks noGrp="1" noChangeArrowheads="1"/>
          </p:cNvSpPr>
          <p:nvPr>
            <p:ph type="body" idx="4294967295"/>
          </p:nvPr>
        </p:nvSpPr>
        <p:spPr>
          <a:xfrm>
            <a:off x="3500438" y="1428750"/>
            <a:ext cx="5429250" cy="4505325"/>
          </a:xfrm>
        </p:spPr>
        <p:txBody>
          <a:bodyPr/>
          <a:lstStyle/>
          <a:p>
            <a:pPr marL="342900" indent="-342900" eaLnBrk="1" hangingPunct="1"/>
            <a:r>
              <a:rPr lang="ru-RU" sz="2400" smtClean="0">
                <a:cs typeface="Times New Roman" pitchFamily="18" charset="0"/>
              </a:rPr>
              <a:t>Диспенсеры со спиртосодержащим антисептиком и перчатками </a:t>
            </a:r>
            <a:r>
              <a:rPr lang="ru-RU" sz="2400" i="1" smtClean="0">
                <a:cs typeface="Times New Roman" pitchFamily="18" charset="0"/>
              </a:rPr>
              <a:t>не менее 2 </a:t>
            </a:r>
            <a:r>
              <a:rPr lang="ru-RU" sz="2400" smtClean="0">
                <a:cs typeface="Times New Roman" pitchFamily="18" charset="0"/>
              </a:rPr>
              <a:t>актуальных размеров желательно установить на каждой больничной койке в </a:t>
            </a:r>
            <a:r>
              <a:rPr lang="ru-RU" sz="2400" i="1" smtClean="0">
                <a:cs typeface="Times New Roman" pitchFamily="18" charset="0"/>
              </a:rPr>
              <a:t>легкой доступности</a:t>
            </a:r>
            <a:r>
              <a:rPr lang="ru-RU" sz="2400" smtClean="0">
                <a:cs typeface="Times New Roman" pitchFamily="18" charset="0"/>
              </a:rPr>
              <a:t> окружению пациента</a:t>
            </a:r>
          </a:p>
        </p:txBody>
      </p:sp>
      <p:pic>
        <p:nvPicPr>
          <p:cNvPr id="36868" name="Picture 9" descr="M:\MKV1\A_Int\Marketingmaterialien (Prospekte, Filme, Poster, Give-Aways)\Compliance Kit\Fotos\Komprimierte_Fotos\BODE Chemie-078.jpg"/>
          <p:cNvPicPr>
            <a:picLocks noChangeAspect="1" noChangeArrowheads="1"/>
          </p:cNvPicPr>
          <p:nvPr/>
        </p:nvPicPr>
        <p:blipFill>
          <a:blip r:embed="rId3" cstate="email"/>
          <a:srcRect/>
          <a:stretch>
            <a:fillRect/>
          </a:stretch>
        </p:blipFill>
        <p:spPr bwMode="auto">
          <a:xfrm>
            <a:off x="357188" y="1452563"/>
            <a:ext cx="2857500" cy="2371725"/>
          </a:xfrm>
          <a:prstGeom prst="rect">
            <a:avLst/>
          </a:prstGeom>
          <a:noFill/>
          <a:ln w="9525">
            <a:noFill/>
            <a:miter lim="800000"/>
            <a:headEnd/>
            <a:tailEnd/>
          </a:ln>
        </p:spPr>
      </p:pic>
      <p:pic>
        <p:nvPicPr>
          <p:cNvPr id="36869" name="Picture 10"/>
          <p:cNvPicPr>
            <a:picLocks noChangeAspect="1" noChangeArrowheads="1"/>
          </p:cNvPicPr>
          <p:nvPr/>
        </p:nvPicPr>
        <p:blipFill>
          <a:blip r:embed="rId4" cstate="email"/>
          <a:srcRect t="6107" r="10255"/>
          <a:stretch>
            <a:fillRect/>
          </a:stretch>
        </p:blipFill>
        <p:spPr bwMode="auto">
          <a:xfrm>
            <a:off x="285750" y="3929063"/>
            <a:ext cx="2857500" cy="2441575"/>
          </a:xfrm>
          <a:prstGeom prst="rect">
            <a:avLst/>
          </a:prstGeom>
          <a:noFill/>
          <a:ln w="9525">
            <a:noFill/>
            <a:miter lim="800000"/>
            <a:headEnd/>
            <a:tailEnd/>
          </a:ln>
        </p:spPr>
      </p:pic>
      <p:pic>
        <p:nvPicPr>
          <p:cNvPr id="36870" name="Рисунок 3" descr="F:\Фотки\Лондон 2009\Лондон\DSC01152.JPG"/>
          <p:cNvPicPr>
            <a:picLocks noChangeAspect="1" noChangeArrowheads="1"/>
          </p:cNvPicPr>
          <p:nvPr/>
        </p:nvPicPr>
        <p:blipFill>
          <a:blip r:embed="rId5" cstate="email"/>
          <a:srcRect/>
          <a:stretch>
            <a:fillRect/>
          </a:stretch>
        </p:blipFill>
        <p:spPr bwMode="auto">
          <a:xfrm>
            <a:off x="4214813" y="3714750"/>
            <a:ext cx="2928937" cy="2674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7890" name="Picture 7" descr="D:\Daten\eigene bilder\historisch.gif"/>
          <p:cNvPicPr>
            <a:picLocks noChangeAspect="1" noChangeArrowheads="1"/>
          </p:cNvPicPr>
          <p:nvPr/>
        </p:nvPicPr>
        <p:blipFill>
          <a:blip r:embed="rId3" cstate="email"/>
          <a:srcRect/>
          <a:stretch>
            <a:fillRect/>
          </a:stretch>
        </p:blipFill>
        <p:spPr bwMode="auto">
          <a:xfrm>
            <a:off x="6019800" y="2743200"/>
            <a:ext cx="2809875" cy="3429000"/>
          </a:xfrm>
          <a:prstGeom prst="rect">
            <a:avLst/>
          </a:prstGeom>
          <a:noFill/>
          <a:ln w="9525">
            <a:noFill/>
            <a:miter lim="800000"/>
            <a:headEnd/>
            <a:tailEnd/>
          </a:ln>
        </p:spPr>
      </p:pic>
      <p:sp>
        <p:nvSpPr>
          <p:cNvPr id="37891" name="Rectangle 2"/>
          <p:cNvSpPr>
            <a:spLocks noGrp="1" noChangeArrowheads="1"/>
          </p:cNvSpPr>
          <p:nvPr>
            <p:ph type="title"/>
          </p:nvPr>
        </p:nvSpPr>
        <p:spPr/>
        <p:txBody>
          <a:bodyPr/>
          <a:lstStyle/>
          <a:p>
            <a:pPr eaLnBrk="1" hangingPunct="1"/>
            <a:r>
              <a:rPr lang="ru-RU" smtClean="0"/>
              <a:t>Цели программы</a:t>
            </a:r>
            <a:endParaRPr lang="en-GB" smtClean="0"/>
          </a:p>
        </p:txBody>
      </p:sp>
      <p:sp>
        <p:nvSpPr>
          <p:cNvPr id="141315" name="Rectangle 3"/>
          <p:cNvSpPr>
            <a:spLocks noGrp="1" noChangeArrowheads="1"/>
          </p:cNvSpPr>
          <p:nvPr>
            <p:ph type="body" idx="1"/>
          </p:nvPr>
        </p:nvSpPr>
        <p:spPr>
          <a:xfrm>
            <a:off x="3733800" y="1524000"/>
            <a:ext cx="5105400" cy="1143000"/>
          </a:xfrm>
        </p:spPr>
        <p:txBody>
          <a:bodyPr/>
          <a:lstStyle/>
          <a:p>
            <a:pPr marL="342900" indent="-342900" eaLnBrk="1" hangingPunct="1"/>
            <a:r>
              <a:rPr lang="ru-RU" sz="2400" smtClean="0">
                <a:cs typeface="Times New Roman" pitchFamily="18" charset="0"/>
              </a:rPr>
              <a:t>Мы должны изменить свое поведение, привычное с детства</a:t>
            </a:r>
            <a:endParaRPr lang="en-GB" sz="2400" smtClean="0">
              <a:cs typeface="Times New Roman" pitchFamily="18" charset="0"/>
            </a:endParaRPr>
          </a:p>
        </p:txBody>
      </p:sp>
      <p:pic>
        <p:nvPicPr>
          <p:cNvPr id="37893" name="Picture 4" descr="D:\Daten\eigene bilder\händewaschen.jpg"/>
          <p:cNvPicPr>
            <a:picLocks noChangeAspect="1" noChangeArrowheads="1"/>
          </p:cNvPicPr>
          <p:nvPr/>
        </p:nvPicPr>
        <p:blipFill>
          <a:blip r:embed="rId4" cstate="email"/>
          <a:srcRect/>
          <a:stretch>
            <a:fillRect/>
          </a:stretch>
        </p:blipFill>
        <p:spPr bwMode="auto">
          <a:xfrm>
            <a:off x="762000" y="1524000"/>
            <a:ext cx="2771775" cy="3200400"/>
          </a:xfrm>
          <a:prstGeom prst="rect">
            <a:avLst/>
          </a:prstGeom>
          <a:noFill/>
          <a:ln w="9525">
            <a:noFill/>
            <a:miter lim="800000"/>
            <a:headEnd/>
            <a:tailEnd/>
          </a:ln>
        </p:spPr>
      </p:pic>
      <p:sp>
        <p:nvSpPr>
          <p:cNvPr id="141320" name="Rectangle 8"/>
          <p:cNvSpPr>
            <a:spLocks noChangeArrowheads="1"/>
          </p:cNvSpPr>
          <p:nvPr/>
        </p:nvSpPr>
        <p:spPr bwMode="auto">
          <a:xfrm>
            <a:off x="762000" y="4876800"/>
            <a:ext cx="5334000" cy="1371600"/>
          </a:xfrm>
          <a:prstGeom prst="rect">
            <a:avLst/>
          </a:prstGeom>
          <a:noFill/>
          <a:ln w="9525">
            <a:noFill/>
            <a:miter lim="800000"/>
            <a:headEnd/>
            <a:tailEnd/>
          </a:ln>
        </p:spPr>
        <p:txBody>
          <a:bodyPr lIns="0" tIns="0" rIns="0" bIns="0"/>
          <a:lstStyle/>
          <a:p>
            <a:pPr marL="342900" indent="-342900" eaLnBrk="1" hangingPunct="1">
              <a:spcBef>
                <a:spcPct val="20000"/>
              </a:spcBef>
              <a:buClr>
                <a:srgbClr val="000089"/>
              </a:buClr>
              <a:buFont typeface="Wingdings" pitchFamily="2" charset="2"/>
              <a:buChar char="n"/>
            </a:pPr>
            <a:r>
              <a:rPr lang="ru-RU">
                <a:cs typeface="Times New Roman" pitchFamily="18" charset="0"/>
              </a:rPr>
              <a:t>НЕТ ОПРАВДАНИЯ для невыполнения рекомендаций по гигиене рук в здравоохранении</a:t>
            </a:r>
          </a:p>
        </p:txBody>
      </p:sp>
      <p:pic>
        <p:nvPicPr>
          <p:cNvPr id="37895" name="Picture 2" descr="http://t3.gstatic.com/images?q=tbn:ANd9GcQOtpRB7D2AnIIkJQXFyNZGCFCAhHtw7LlxFoQD0KTUYkewWN9jLg:0lik.ru/uploads/posts/2009-11/1257347275_0lik.ru_moidodir.jpg"/>
          <p:cNvPicPr>
            <a:picLocks noChangeAspect="1" noChangeArrowheads="1"/>
          </p:cNvPicPr>
          <p:nvPr/>
        </p:nvPicPr>
        <p:blipFill>
          <a:blip r:embed="rId5" cstate="email"/>
          <a:srcRect/>
          <a:stretch>
            <a:fillRect/>
          </a:stretch>
        </p:blipFill>
        <p:spPr bwMode="auto">
          <a:xfrm>
            <a:off x="3571875" y="2357438"/>
            <a:ext cx="2143125" cy="2143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1320">
                                            <p:txEl>
                                              <p:pRg st="0" end="0"/>
                                            </p:txEl>
                                          </p:spTgt>
                                        </p:tgtEl>
                                        <p:attrNameLst>
                                          <p:attrName>style.visibility</p:attrName>
                                        </p:attrNameLst>
                                      </p:cBhvr>
                                      <p:to>
                                        <p:strVal val="visible"/>
                                      </p:to>
                                    </p:set>
                                    <p:anim calcmode="lin" valueType="num">
                                      <p:cBhvr additive="base">
                                        <p:cTn id="13" dur="500" fill="hold"/>
                                        <p:tgtEl>
                                          <p:spTgt spid="141320">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132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autoUpdateAnimBg="0"/>
      <p:bldP spid="141320"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28" name="Picture 20"/>
          <p:cNvPicPr>
            <a:picLocks noChangeAspect="1" noChangeArrowheads="1"/>
          </p:cNvPicPr>
          <p:nvPr/>
        </p:nvPicPr>
        <p:blipFill>
          <a:blip r:embed="rId3" cstate="email"/>
          <a:srcRect/>
          <a:stretch>
            <a:fillRect/>
          </a:stretch>
        </p:blipFill>
        <p:spPr bwMode="auto">
          <a:xfrm>
            <a:off x="2590800" y="4191000"/>
            <a:ext cx="1828800" cy="1679575"/>
          </a:xfrm>
          <a:prstGeom prst="rect">
            <a:avLst/>
          </a:prstGeom>
          <a:noFill/>
          <a:ln w="25400">
            <a:solidFill>
              <a:srgbClr val="FFFFFF"/>
            </a:solidFill>
            <a:miter lim="800000"/>
            <a:headEnd/>
            <a:tailEnd/>
          </a:ln>
          <a:effectLst>
            <a:outerShdw dist="35921" dir="2700000" algn="ctr" rotWithShape="0">
              <a:schemeClr val="bg2"/>
            </a:outerShdw>
          </a:effectLst>
        </p:spPr>
      </p:pic>
      <p:sp>
        <p:nvSpPr>
          <p:cNvPr id="38915" name="Rectangle 2"/>
          <p:cNvSpPr>
            <a:spLocks noGrp="1" noChangeArrowheads="1"/>
          </p:cNvSpPr>
          <p:nvPr>
            <p:ph type="title"/>
          </p:nvPr>
        </p:nvSpPr>
        <p:spPr/>
        <p:txBody>
          <a:bodyPr/>
          <a:lstStyle/>
          <a:p>
            <a:pPr eaLnBrk="1" hangingPunct="1"/>
            <a:r>
              <a:rPr lang="ru-RU" smtClean="0"/>
              <a:t>Повторение показаний к гигиене рук</a:t>
            </a:r>
            <a:endParaRPr lang="de-DE" smtClean="0"/>
          </a:p>
        </p:txBody>
      </p:sp>
      <p:sp>
        <p:nvSpPr>
          <p:cNvPr id="38916" name="Rectangle 3"/>
          <p:cNvSpPr>
            <a:spLocks noChangeArrowheads="1"/>
          </p:cNvSpPr>
          <p:nvPr/>
        </p:nvSpPr>
        <p:spPr bwMode="auto">
          <a:xfrm>
            <a:off x="762000" y="1752600"/>
            <a:ext cx="7772400" cy="304800"/>
          </a:xfrm>
          <a:prstGeom prst="rect">
            <a:avLst/>
          </a:prstGeom>
          <a:noFill/>
          <a:ln w="9525">
            <a:noFill/>
            <a:miter lim="800000"/>
            <a:headEnd/>
            <a:tailEnd/>
          </a:ln>
        </p:spPr>
        <p:txBody>
          <a:bodyPr lIns="0" tIns="0" rIns="0" bIns="0" anchor="ctr">
            <a:spAutoFit/>
          </a:bodyPr>
          <a:lstStyle/>
          <a:p>
            <a:pPr eaLnBrk="1" hangingPunct="1"/>
            <a:r>
              <a:rPr lang="ru-RU" sz="2000" b="1">
                <a:solidFill>
                  <a:srgbClr val="000089"/>
                </a:solidFill>
              </a:rPr>
              <a:t>Спиртосодержащий антисептик </a:t>
            </a:r>
            <a:r>
              <a:rPr lang="en-GB" sz="2000" b="1">
                <a:solidFill>
                  <a:srgbClr val="000089"/>
                </a:solidFill>
              </a:rPr>
              <a:t>(A) </a:t>
            </a:r>
            <a:r>
              <a:rPr lang="ru-RU" sz="2000" b="1">
                <a:solidFill>
                  <a:srgbClr val="000089"/>
                </a:solidFill>
              </a:rPr>
              <a:t>или мытье рук </a:t>
            </a:r>
            <a:r>
              <a:rPr lang="en-GB" sz="2000" b="1">
                <a:solidFill>
                  <a:srgbClr val="000089"/>
                </a:solidFill>
              </a:rPr>
              <a:t>(B)</a:t>
            </a:r>
          </a:p>
        </p:txBody>
      </p:sp>
      <p:pic>
        <p:nvPicPr>
          <p:cNvPr id="68612" name="Picture 4" descr="LaCie-Disk:Jobs 2007: BODE aktuell:MEDLINE:Compliance Kit:Folien:Advanced I:fotos angeglichen:quadrate:handschuh_ausziehen.gif"/>
          <p:cNvPicPr>
            <a:picLocks noChangeAspect="1" noChangeArrowheads="1"/>
          </p:cNvPicPr>
          <p:nvPr/>
        </p:nvPicPr>
        <p:blipFill>
          <a:blip r:embed="rId4" r:link="rId5" cstate="email"/>
          <a:srcRect/>
          <a:stretch>
            <a:fillRect/>
          </a:stretch>
        </p:blipFill>
        <p:spPr bwMode="auto">
          <a:xfrm>
            <a:off x="6704013" y="4192588"/>
            <a:ext cx="1774825" cy="1665287"/>
          </a:xfrm>
          <a:prstGeom prst="rect">
            <a:avLst/>
          </a:prstGeom>
          <a:noFill/>
          <a:ln w="25400">
            <a:solidFill>
              <a:schemeClr val="bg1"/>
            </a:solidFill>
            <a:miter lim="800000"/>
            <a:headEnd/>
            <a:tailEnd/>
          </a:ln>
          <a:effectLst>
            <a:outerShdw dist="35921" dir="2700000" algn="ctr" rotWithShape="0">
              <a:srgbClr val="808080"/>
            </a:outerShdw>
          </a:effectLst>
        </p:spPr>
      </p:pic>
      <p:pic>
        <p:nvPicPr>
          <p:cNvPr id="68613" name="Picture 5" descr="LaCie-Disk:Jobs 2007: BODE aktuell:MEDLINE:Compliance Kit:Folien:Advanced I:fotos angeglichen:quadrate:wunddesinfektion.gif"/>
          <p:cNvPicPr>
            <a:picLocks noChangeAspect="1" noChangeArrowheads="1"/>
          </p:cNvPicPr>
          <p:nvPr/>
        </p:nvPicPr>
        <p:blipFill>
          <a:blip r:embed="rId6" r:link="rId7" cstate="email"/>
          <a:srcRect/>
          <a:stretch>
            <a:fillRect/>
          </a:stretch>
        </p:blipFill>
        <p:spPr bwMode="auto">
          <a:xfrm>
            <a:off x="4670425" y="4192588"/>
            <a:ext cx="1774825" cy="1665287"/>
          </a:xfrm>
          <a:prstGeom prst="rect">
            <a:avLst/>
          </a:prstGeom>
          <a:noFill/>
          <a:ln w="25400">
            <a:solidFill>
              <a:schemeClr val="bg1"/>
            </a:solidFill>
            <a:miter lim="800000"/>
            <a:headEnd/>
            <a:tailEnd/>
          </a:ln>
          <a:effectLst>
            <a:outerShdw dist="35921" dir="2700000" algn="ctr" rotWithShape="0">
              <a:srgbClr val="808080"/>
            </a:outerShdw>
          </a:effectLst>
        </p:spPr>
      </p:pic>
      <p:pic>
        <p:nvPicPr>
          <p:cNvPr id="68614" name="Picture 6" descr="LaCie-Disk:Jobs 2007: BODE aktuell:MEDLINE:Compliance Kit:Folien:Advanced I:fotos angeglichen:quadrate:chirurg.gif"/>
          <p:cNvPicPr>
            <a:picLocks noChangeAspect="1" noChangeArrowheads="1"/>
          </p:cNvPicPr>
          <p:nvPr/>
        </p:nvPicPr>
        <p:blipFill>
          <a:blip r:embed="rId8" r:link="rId9" cstate="email"/>
          <a:srcRect/>
          <a:stretch>
            <a:fillRect/>
          </a:stretch>
        </p:blipFill>
        <p:spPr bwMode="auto">
          <a:xfrm>
            <a:off x="611188" y="2133600"/>
            <a:ext cx="1774825" cy="1665288"/>
          </a:xfrm>
          <a:prstGeom prst="rect">
            <a:avLst/>
          </a:prstGeom>
          <a:noFill/>
          <a:ln w="25400">
            <a:solidFill>
              <a:schemeClr val="bg1"/>
            </a:solidFill>
            <a:miter lim="800000"/>
            <a:headEnd/>
            <a:tailEnd/>
          </a:ln>
          <a:effectLst>
            <a:outerShdw dist="35921" dir="2700000" algn="ctr" rotWithShape="0">
              <a:srgbClr val="808080"/>
            </a:outerShdw>
          </a:effectLst>
        </p:spPr>
      </p:pic>
      <p:sp>
        <p:nvSpPr>
          <p:cNvPr id="68615" name="Rectangle 7"/>
          <p:cNvSpPr>
            <a:spLocks noChangeArrowheads="1"/>
          </p:cNvSpPr>
          <p:nvPr/>
        </p:nvSpPr>
        <p:spPr bwMode="auto">
          <a:xfrm>
            <a:off x="1838325" y="3333750"/>
            <a:ext cx="533400" cy="457200"/>
          </a:xfrm>
          <a:prstGeom prst="rect">
            <a:avLst/>
          </a:prstGeom>
          <a:solidFill>
            <a:schemeClr val="bg1">
              <a:alpha val="72156"/>
            </a:schemeClr>
          </a:solidFill>
          <a:ln w="25400">
            <a:solidFill>
              <a:srgbClr val="000064"/>
            </a:solidFill>
            <a:miter lim="800000"/>
            <a:headEnd/>
            <a:tailEnd/>
          </a:ln>
        </p:spPr>
        <p:txBody>
          <a:bodyPr wrap="none" anchor="ctr"/>
          <a:lstStyle/>
          <a:p>
            <a:pPr algn="ctr"/>
            <a:r>
              <a:rPr lang="de-DE" b="1">
                <a:solidFill>
                  <a:srgbClr val="000064"/>
                </a:solidFill>
              </a:rPr>
              <a:t>A</a:t>
            </a:r>
          </a:p>
        </p:txBody>
      </p:sp>
      <p:pic>
        <p:nvPicPr>
          <p:cNvPr id="68616" name="Picture 8" descr="LaCie-Disk:Jobs 2007: BODE aktuell:MEDLINE:Compliance Kit:Folien:Advanced I:fotos angeglichen:quadrate:essen_toast.gif"/>
          <p:cNvPicPr>
            <a:picLocks noChangeAspect="1" noChangeArrowheads="1"/>
          </p:cNvPicPr>
          <p:nvPr/>
        </p:nvPicPr>
        <p:blipFill>
          <a:blip r:embed="rId10" r:link="rId11" cstate="email"/>
          <a:srcRect/>
          <a:stretch>
            <a:fillRect/>
          </a:stretch>
        </p:blipFill>
        <p:spPr bwMode="auto">
          <a:xfrm>
            <a:off x="2635250" y="2133600"/>
            <a:ext cx="1774825" cy="1665288"/>
          </a:xfrm>
          <a:prstGeom prst="rect">
            <a:avLst/>
          </a:prstGeom>
          <a:noFill/>
          <a:ln w="25400">
            <a:solidFill>
              <a:schemeClr val="bg1"/>
            </a:solidFill>
            <a:miter lim="800000"/>
            <a:headEnd/>
            <a:tailEnd/>
          </a:ln>
          <a:effectLst>
            <a:outerShdw dist="35921" dir="2700000" algn="ctr" rotWithShape="0">
              <a:srgbClr val="808080"/>
            </a:outerShdw>
          </a:effectLst>
        </p:spPr>
      </p:pic>
      <p:sp>
        <p:nvSpPr>
          <p:cNvPr id="68617" name="Rectangle 9"/>
          <p:cNvSpPr>
            <a:spLocks noChangeArrowheads="1"/>
          </p:cNvSpPr>
          <p:nvPr/>
        </p:nvSpPr>
        <p:spPr bwMode="auto">
          <a:xfrm>
            <a:off x="3875088" y="3332163"/>
            <a:ext cx="533400" cy="457200"/>
          </a:xfrm>
          <a:prstGeom prst="rect">
            <a:avLst/>
          </a:prstGeom>
          <a:solidFill>
            <a:schemeClr val="bg1">
              <a:alpha val="72156"/>
            </a:schemeClr>
          </a:solidFill>
          <a:ln w="25400">
            <a:solidFill>
              <a:srgbClr val="000064"/>
            </a:solidFill>
            <a:miter lim="800000"/>
            <a:headEnd/>
            <a:tailEnd/>
          </a:ln>
        </p:spPr>
        <p:txBody>
          <a:bodyPr wrap="none" anchor="ctr"/>
          <a:lstStyle/>
          <a:p>
            <a:pPr algn="ctr"/>
            <a:r>
              <a:rPr lang="de-DE" b="1">
                <a:solidFill>
                  <a:srgbClr val="000064"/>
                </a:solidFill>
              </a:rPr>
              <a:t>B</a:t>
            </a:r>
            <a:endParaRPr lang="de-DE"/>
          </a:p>
        </p:txBody>
      </p:sp>
      <p:pic>
        <p:nvPicPr>
          <p:cNvPr id="68618" name="Picture 10" descr="LaCie-Disk:Jobs 2007: BODE aktuell:MEDLINE:Compliance Kit:Folien:Advanced I:fotos angeglichen:quadrate:handschuh_anziehen.gif"/>
          <p:cNvPicPr>
            <a:picLocks noChangeAspect="1" noChangeArrowheads="1"/>
          </p:cNvPicPr>
          <p:nvPr/>
        </p:nvPicPr>
        <p:blipFill>
          <a:blip r:embed="rId12" r:link="rId13" cstate="email"/>
          <a:srcRect/>
          <a:stretch>
            <a:fillRect/>
          </a:stretch>
        </p:blipFill>
        <p:spPr bwMode="auto">
          <a:xfrm>
            <a:off x="4679950" y="2133600"/>
            <a:ext cx="1774825" cy="1665288"/>
          </a:xfrm>
          <a:prstGeom prst="rect">
            <a:avLst/>
          </a:prstGeom>
          <a:noFill/>
          <a:ln w="25400">
            <a:solidFill>
              <a:schemeClr val="bg1"/>
            </a:solidFill>
            <a:miter lim="800000"/>
            <a:headEnd/>
            <a:tailEnd/>
          </a:ln>
          <a:effectLst>
            <a:outerShdw dist="35921" dir="2700000" algn="ctr" rotWithShape="0">
              <a:srgbClr val="808080"/>
            </a:outerShdw>
          </a:effectLst>
        </p:spPr>
      </p:pic>
      <p:pic>
        <p:nvPicPr>
          <p:cNvPr id="68619" name="Picture 11" descr="LaCie-Disk:Jobs 2007: BODE aktuell:MEDLINE:Compliance Kit:Folien:Advanced I:fotos angeglichen:quadrate:schmutzige_haende.gif"/>
          <p:cNvPicPr>
            <a:picLocks noChangeAspect="1" noChangeArrowheads="1"/>
          </p:cNvPicPr>
          <p:nvPr/>
        </p:nvPicPr>
        <p:blipFill>
          <a:blip r:embed="rId14" r:link="rId15" cstate="email"/>
          <a:srcRect/>
          <a:stretch>
            <a:fillRect/>
          </a:stretch>
        </p:blipFill>
        <p:spPr bwMode="auto">
          <a:xfrm>
            <a:off x="6697663" y="2133600"/>
            <a:ext cx="1774825" cy="1665288"/>
          </a:xfrm>
          <a:prstGeom prst="rect">
            <a:avLst/>
          </a:prstGeom>
          <a:noFill/>
          <a:ln w="25400">
            <a:solidFill>
              <a:schemeClr val="bg1"/>
            </a:solidFill>
            <a:miter lim="800000"/>
            <a:headEnd/>
            <a:tailEnd/>
          </a:ln>
          <a:effectLst>
            <a:outerShdw dist="35921" dir="2700000" algn="ctr" rotWithShape="0">
              <a:srgbClr val="808080"/>
            </a:outerShdw>
          </a:effectLst>
        </p:spPr>
      </p:pic>
      <p:sp>
        <p:nvSpPr>
          <p:cNvPr id="68620" name="Rectangle 12"/>
          <p:cNvSpPr>
            <a:spLocks noChangeArrowheads="1"/>
          </p:cNvSpPr>
          <p:nvPr/>
        </p:nvSpPr>
        <p:spPr bwMode="auto">
          <a:xfrm>
            <a:off x="5907088" y="3330575"/>
            <a:ext cx="533400" cy="457200"/>
          </a:xfrm>
          <a:prstGeom prst="rect">
            <a:avLst/>
          </a:prstGeom>
          <a:solidFill>
            <a:schemeClr val="bg1">
              <a:alpha val="72156"/>
            </a:schemeClr>
          </a:solidFill>
          <a:ln w="25400">
            <a:solidFill>
              <a:srgbClr val="000064"/>
            </a:solidFill>
            <a:miter lim="800000"/>
            <a:headEnd/>
            <a:tailEnd/>
          </a:ln>
        </p:spPr>
        <p:txBody>
          <a:bodyPr wrap="none" anchor="ctr"/>
          <a:lstStyle/>
          <a:p>
            <a:pPr algn="ctr"/>
            <a:r>
              <a:rPr lang="de-DE" b="1">
                <a:solidFill>
                  <a:srgbClr val="000064"/>
                </a:solidFill>
              </a:rPr>
              <a:t>A</a:t>
            </a:r>
            <a:endParaRPr lang="de-DE"/>
          </a:p>
        </p:txBody>
      </p:sp>
      <p:sp>
        <p:nvSpPr>
          <p:cNvPr id="68621" name="Rectangle 13"/>
          <p:cNvSpPr>
            <a:spLocks noChangeArrowheads="1"/>
          </p:cNvSpPr>
          <p:nvPr/>
        </p:nvSpPr>
        <p:spPr bwMode="auto">
          <a:xfrm>
            <a:off x="7934325" y="3332163"/>
            <a:ext cx="533400" cy="457200"/>
          </a:xfrm>
          <a:prstGeom prst="rect">
            <a:avLst/>
          </a:prstGeom>
          <a:solidFill>
            <a:schemeClr val="bg1">
              <a:alpha val="72156"/>
            </a:schemeClr>
          </a:solidFill>
          <a:ln w="25400">
            <a:solidFill>
              <a:srgbClr val="000064"/>
            </a:solidFill>
            <a:miter lim="800000"/>
            <a:headEnd/>
            <a:tailEnd/>
          </a:ln>
        </p:spPr>
        <p:txBody>
          <a:bodyPr wrap="none" anchor="ctr"/>
          <a:lstStyle/>
          <a:p>
            <a:pPr algn="ctr"/>
            <a:r>
              <a:rPr lang="de-DE" b="1">
                <a:solidFill>
                  <a:srgbClr val="000064"/>
                </a:solidFill>
              </a:rPr>
              <a:t>B</a:t>
            </a:r>
            <a:endParaRPr lang="de-DE"/>
          </a:p>
        </p:txBody>
      </p:sp>
      <p:pic>
        <p:nvPicPr>
          <p:cNvPr id="68622" name="Picture 14" descr="LaCie-Disk:Jobs 2007: BODE aktuell:MEDLINE:Compliance Kit:Folien:Advanced I:fotos angeglichen:quadrate:toilette.gif"/>
          <p:cNvPicPr>
            <a:picLocks noChangeAspect="1" noChangeArrowheads="1"/>
          </p:cNvPicPr>
          <p:nvPr/>
        </p:nvPicPr>
        <p:blipFill>
          <a:blip r:embed="rId16" r:link="rId17" cstate="email"/>
          <a:srcRect/>
          <a:stretch>
            <a:fillRect/>
          </a:stretch>
        </p:blipFill>
        <p:spPr bwMode="auto">
          <a:xfrm>
            <a:off x="609600" y="4191000"/>
            <a:ext cx="1774825" cy="1665288"/>
          </a:xfrm>
          <a:prstGeom prst="rect">
            <a:avLst/>
          </a:prstGeom>
          <a:noFill/>
          <a:ln w="25400">
            <a:solidFill>
              <a:schemeClr val="bg1"/>
            </a:solidFill>
            <a:miter lim="800000"/>
            <a:headEnd/>
            <a:tailEnd/>
          </a:ln>
          <a:effectLst>
            <a:outerShdw dist="35921" dir="2700000" algn="ctr" rotWithShape="0">
              <a:srgbClr val="808080"/>
            </a:outerShdw>
          </a:effectLst>
        </p:spPr>
      </p:pic>
      <p:sp>
        <p:nvSpPr>
          <p:cNvPr id="68624" name="Rectangle 16"/>
          <p:cNvSpPr>
            <a:spLocks noChangeArrowheads="1"/>
          </p:cNvSpPr>
          <p:nvPr/>
        </p:nvSpPr>
        <p:spPr bwMode="auto">
          <a:xfrm>
            <a:off x="1839913" y="5381625"/>
            <a:ext cx="533400" cy="457200"/>
          </a:xfrm>
          <a:prstGeom prst="rect">
            <a:avLst/>
          </a:prstGeom>
          <a:solidFill>
            <a:schemeClr val="bg1">
              <a:alpha val="72156"/>
            </a:schemeClr>
          </a:solidFill>
          <a:ln w="25400">
            <a:solidFill>
              <a:srgbClr val="000064"/>
            </a:solidFill>
            <a:miter lim="800000"/>
            <a:headEnd/>
            <a:tailEnd/>
          </a:ln>
        </p:spPr>
        <p:txBody>
          <a:bodyPr wrap="none" anchor="ctr"/>
          <a:lstStyle/>
          <a:p>
            <a:pPr algn="ctr"/>
            <a:r>
              <a:rPr lang="de-DE" b="1">
                <a:solidFill>
                  <a:srgbClr val="000064"/>
                </a:solidFill>
              </a:rPr>
              <a:t>B</a:t>
            </a:r>
            <a:endParaRPr lang="de-DE"/>
          </a:p>
        </p:txBody>
      </p:sp>
      <p:sp>
        <p:nvSpPr>
          <p:cNvPr id="68625" name="Rectangle 17"/>
          <p:cNvSpPr>
            <a:spLocks noChangeArrowheads="1"/>
          </p:cNvSpPr>
          <p:nvPr/>
        </p:nvSpPr>
        <p:spPr bwMode="auto">
          <a:xfrm>
            <a:off x="3865563" y="5380038"/>
            <a:ext cx="533400" cy="457200"/>
          </a:xfrm>
          <a:prstGeom prst="rect">
            <a:avLst/>
          </a:prstGeom>
          <a:solidFill>
            <a:schemeClr val="bg1">
              <a:alpha val="72156"/>
            </a:schemeClr>
          </a:solidFill>
          <a:ln w="25400">
            <a:solidFill>
              <a:srgbClr val="000064"/>
            </a:solidFill>
            <a:miter lim="800000"/>
            <a:headEnd/>
            <a:tailEnd/>
          </a:ln>
        </p:spPr>
        <p:txBody>
          <a:bodyPr wrap="none" anchor="ctr"/>
          <a:lstStyle/>
          <a:p>
            <a:pPr algn="ctr"/>
            <a:r>
              <a:rPr lang="de-DE" b="1">
                <a:solidFill>
                  <a:srgbClr val="000064"/>
                </a:solidFill>
              </a:rPr>
              <a:t>A</a:t>
            </a:r>
            <a:endParaRPr lang="de-DE"/>
          </a:p>
        </p:txBody>
      </p:sp>
      <p:sp>
        <p:nvSpPr>
          <p:cNvPr id="68626" name="Rectangle 18"/>
          <p:cNvSpPr>
            <a:spLocks noChangeArrowheads="1"/>
          </p:cNvSpPr>
          <p:nvPr/>
        </p:nvSpPr>
        <p:spPr bwMode="auto">
          <a:xfrm>
            <a:off x="5900738" y="5389563"/>
            <a:ext cx="533400" cy="457200"/>
          </a:xfrm>
          <a:prstGeom prst="rect">
            <a:avLst/>
          </a:prstGeom>
          <a:solidFill>
            <a:schemeClr val="bg1">
              <a:alpha val="72156"/>
            </a:schemeClr>
          </a:solidFill>
          <a:ln w="25400">
            <a:solidFill>
              <a:srgbClr val="000064"/>
            </a:solidFill>
            <a:miter lim="800000"/>
            <a:headEnd/>
            <a:tailEnd/>
          </a:ln>
        </p:spPr>
        <p:txBody>
          <a:bodyPr wrap="none" anchor="ctr"/>
          <a:lstStyle/>
          <a:p>
            <a:pPr algn="ctr"/>
            <a:r>
              <a:rPr lang="de-DE" b="1">
                <a:solidFill>
                  <a:srgbClr val="000064"/>
                </a:solidFill>
              </a:rPr>
              <a:t>A</a:t>
            </a:r>
            <a:endParaRPr lang="de-DE"/>
          </a:p>
        </p:txBody>
      </p:sp>
      <p:sp>
        <p:nvSpPr>
          <p:cNvPr id="68627" name="Rectangle 19"/>
          <p:cNvSpPr>
            <a:spLocks noChangeArrowheads="1"/>
          </p:cNvSpPr>
          <p:nvPr/>
        </p:nvSpPr>
        <p:spPr bwMode="auto">
          <a:xfrm>
            <a:off x="7935913" y="5380038"/>
            <a:ext cx="533400" cy="457200"/>
          </a:xfrm>
          <a:prstGeom prst="rect">
            <a:avLst/>
          </a:prstGeom>
          <a:solidFill>
            <a:schemeClr val="bg1">
              <a:alpha val="72156"/>
            </a:schemeClr>
          </a:solidFill>
          <a:ln w="25400">
            <a:solidFill>
              <a:srgbClr val="000064"/>
            </a:solidFill>
            <a:miter lim="800000"/>
            <a:headEnd/>
            <a:tailEnd/>
          </a:ln>
        </p:spPr>
        <p:txBody>
          <a:bodyPr wrap="none" anchor="ctr"/>
          <a:lstStyle/>
          <a:p>
            <a:pPr algn="ctr"/>
            <a:r>
              <a:rPr lang="de-DE" b="1">
                <a:solidFill>
                  <a:srgbClr val="000064"/>
                </a:solidFill>
              </a:rPr>
              <a:t>A</a:t>
            </a: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8615">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8617">
                                            <p:txEl>
                                              <p:charRg st="4294967295" end="429496729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8620">
                                            <p:txEl>
                                              <p:charRg st="4294967295" end="429496729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8621">
                                            <p:txEl>
                                              <p:charRg st="4294967295" end="429496729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8624">
                                            <p:txEl>
                                              <p:charRg st="4294967295" end="429496729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8625">
                                            <p:txEl>
                                              <p:charRg st="4294967295" end="429496729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8626">
                                            <p:txEl>
                                              <p:charRg st="4294967295" end="429496729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68627">
                                            <p:txEl>
                                              <p:charRg st="4294967295" end="429496729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5" grpId="0" autoUpdateAnimBg="0"/>
      <p:bldP spid="68617" grpId="0" autoUpdateAnimBg="0"/>
      <p:bldP spid="68620" grpId="0" autoUpdateAnimBg="0"/>
      <p:bldP spid="68621" grpId="0" autoUpdateAnimBg="0"/>
      <p:bldP spid="68624" grpId="0" autoUpdateAnimBg="0"/>
      <p:bldP spid="68625" grpId="0" autoUpdateAnimBg="0"/>
      <p:bldP spid="68626" grpId="0" autoUpdateAnimBg="0"/>
      <p:bldP spid="6862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68313" y="333375"/>
            <a:ext cx="7770812" cy="852488"/>
          </a:xfrm>
        </p:spPr>
        <p:txBody>
          <a:bodyPr/>
          <a:lstStyle/>
          <a:p>
            <a:pPr eaLnBrk="1" hangingPunct="1"/>
            <a:r>
              <a:rPr lang="ru-RU" sz="3200" b="1" smtClean="0"/>
              <a:t>Показания</a:t>
            </a:r>
            <a:endParaRPr lang="de-DE" sz="3200" b="1" smtClean="0"/>
          </a:p>
        </p:txBody>
      </p:sp>
      <p:graphicFrame>
        <p:nvGraphicFramePr>
          <p:cNvPr id="197698" name="Group 66"/>
          <p:cNvGraphicFramePr>
            <a:graphicFrameLocks noGrp="1"/>
          </p:cNvGraphicFramePr>
          <p:nvPr>
            <p:ph type="tbl" idx="1"/>
          </p:nvPr>
        </p:nvGraphicFramePr>
        <p:xfrm>
          <a:off x="395288" y="1196975"/>
          <a:ext cx="8280400" cy="5370957"/>
        </p:xfrm>
        <a:graphic>
          <a:graphicData uri="http://schemas.openxmlformats.org/drawingml/2006/table">
            <a:tbl>
              <a:tblPr/>
              <a:tblGrid>
                <a:gridCol w="4321175"/>
                <a:gridCol w="3959225"/>
              </a:tblGrid>
              <a:tr h="574675">
                <a:tc>
                  <a:txBody>
                    <a:bodyPr/>
                    <a:lstStyle/>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None/>
                        <a:tabLst/>
                      </a:pPr>
                      <a:r>
                        <a:rPr kumimoji="0" lang="ru-RU" sz="2400" b="1" i="0" u="none" strike="noStrike" cap="none" normalizeH="0" baseline="0" dirty="0" smtClean="0">
                          <a:ln>
                            <a:noFill/>
                          </a:ln>
                          <a:solidFill>
                            <a:srgbClr val="000089"/>
                          </a:solidFill>
                          <a:effectLst/>
                          <a:latin typeface="Arial" pitchFamily="34" charset="0"/>
                          <a:ea typeface="ＭＳ Ｐゴシック" pitchFamily="34" charset="-128"/>
                        </a:rPr>
                        <a:t>Уход</a:t>
                      </a:r>
                      <a:endParaRPr kumimoji="0" lang="en-GB" sz="2400" b="1" i="0" u="none" strike="noStrike" cap="none" normalizeH="0" baseline="0" dirty="0" smtClean="0">
                        <a:ln>
                          <a:noFill/>
                        </a:ln>
                        <a:solidFill>
                          <a:srgbClr val="000089"/>
                        </a:solidFill>
                        <a:effectLst/>
                        <a:latin typeface="Arial" pitchFamily="34" charset="0"/>
                        <a:ea typeface="ＭＳ Ｐゴシック" pitchFamily="34"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AC7"/>
                    </a:solidFill>
                  </a:tcPr>
                </a:tc>
                <a:tc>
                  <a:txBody>
                    <a:bodyPr/>
                    <a:lstStyle/>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None/>
                        <a:tabLst/>
                      </a:pPr>
                      <a:r>
                        <a:rPr kumimoji="0" lang="ru-RU" sz="2400" b="1" i="0" u="none" strike="noStrike" cap="none" normalizeH="0" baseline="0" smtClean="0">
                          <a:ln>
                            <a:noFill/>
                          </a:ln>
                          <a:solidFill>
                            <a:srgbClr val="000089"/>
                          </a:solidFill>
                          <a:effectLst/>
                          <a:latin typeface="Arial" pitchFamily="34" charset="0"/>
                          <a:ea typeface="ＭＳ Ｐゴシック" pitchFamily="34" charset="-128"/>
                        </a:rPr>
                        <a:t>Мытье</a:t>
                      </a:r>
                      <a:endParaRPr kumimoji="0" lang="en-GB" sz="2400" b="1" i="0" u="none" strike="noStrike" cap="none" normalizeH="0" baseline="0" smtClean="0">
                        <a:ln>
                          <a:noFill/>
                        </a:ln>
                        <a:solidFill>
                          <a:srgbClr val="000089"/>
                        </a:solidFill>
                        <a:effectLst/>
                        <a:latin typeface="Arial" pitchFamily="34" charset="0"/>
                        <a:ea typeface="ＭＳ Ｐゴシック" pitchFamily="34"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F7D1"/>
                    </a:solidFill>
                  </a:tcPr>
                </a:tc>
              </a:tr>
              <a:tr h="1562100">
                <a:tc>
                  <a:txBody>
                    <a:bodyPr/>
                    <a:lstStyle/>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en-GB" sz="1800" b="0" i="0" u="none" strike="noStrike" cap="none" normalizeH="0" baseline="0" dirty="0" smtClean="0">
                          <a:ln>
                            <a:noFill/>
                          </a:ln>
                          <a:solidFill>
                            <a:srgbClr val="000000"/>
                          </a:solidFill>
                          <a:effectLst/>
                          <a:latin typeface="Arial" pitchFamily="34" charset="0"/>
                          <a:ea typeface="ＭＳ Ｐゴシック" pitchFamily="34" charset="-128"/>
                        </a:rPr>
                        <a:t> </a:t>
                      </a:r>
                      <a:r>
                        <a:rPr kumimoji="0" lang="ru-RU" sz="1800" b="0" i="0" u="none" strike="noStrike" cap="none" normalizeH="0" baseline="0" dirty="0" smtClean="0">
                          <a:ln>
                            <a:noFill/>
                          </a:ln>
                          <a:solidFill>
                            <a:srgbClr val="000000"/>
                          </a:solidFill>
                          <a:effectLst/>
                          <a:latin typeface="Arial" pitchFamily="34" charset="0"/>
                          <a:ea typeface="ＭＳ Ｐゴシック" pitchFamily="34" charset="-128"/>
                        </a:rPr>
                        <a:t>перед началом работы</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ru-RU" sz="1800" b="0" i="0" u="none" strike="noStrike" cap="none" normalizeH="0" baseline="0" dirty="0" smtClean="0">
                          <a:ln>
                            <a:noFill/>
                          </a:ln>
                          <a:solidFill>
                            <a:srgbClr val="000000"/>
                          </a:solidFill>
                          <a:effectLst/>
                          <a:latin typeface="Arial" pitchFamily="34" charset="0"/>
                          <a:ea typeface="ＭＳ Ｐゴシック" pitchFamily="34" charset="-128"/>
                        </a:rPr>
                        <a:t> во время перерыва</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ru-RU" sz="1800" b="0" i="0" u="none" strike="noStrike" cap="none" normalizeH="0" baseline="0" dirty="0" smtClean="0">
                          <a:ln>
                            <a:noFill/>
                          </a:ln>
                          <a:solidFill>
                            <a:srgbClr val="000000"/>
                          </a:solidFill>
                          <a:effectLst/>
                          <a:latin typeface="Arial" pitchFamily="34" charset="0"/>
                          <a:ea typeface="ＭＳ Ｐゴシック" pitchFamily="34" charset="-128"/>
                        </a:rPr>
                        <a:t> после рабочей смены</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ru-RU" sz="1800" b="0" i="0" u="none" strike="noStrike" cap="none" normalizeH="0" baseline="0" dirty="0" smtClean="0">
                          <a:ln>
                            <a:noFill/>
                          </a:ln>
                          <a:solidFill>
                            <a:srgbClr val="000000"/>
                          </a:solidFill>
                          <a:effectLst/>
                          <a:latin typeface="Arial" pitchFamily="34" charset="0"/>
                          <a:ea typeface="ＭＳ Ｐゴシック" pitchFamily="34" charset="-128"/>
                        </a:rPr>
                        <a:t> по потребности</a:t>
                      </a:r>
                      <a:endParaRPr kumimoji="0" lang="en-GB" sz="1800" b="0" i="0" u="none" strike="noStrike" cap="none" normalizeH="0" baseline="0" dirty="0" smtClean="0">
                        <a:ln>
                          <a:noFill/>
                        </a:ln>
                        <a:solidFill>
                          <a:srgbClr val="000000"/>
                        </a:solidFill>
                        <a:effectLst/>
                        <a:latin typeface="Arial" pitchFamily="34" charset="0"/>
                        <a:ea typeface="ＭＳ Ｐゴシック" pitchFamily="34" charset="-128"/>
                      </a:endParaRP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None/>
                        <a:tabLst/>
                      </a:pPr>
                      <a:endParaRPr kumimoji="0" lang="en-GB" sz="1800" b="0" i="0" u="none" strike="noStrike" cap="none" normalizeH="0" baseline="0" dirty="0" smtClean="0">
                        <a:ln>
                          <a:noFill/>
                        </a:ln>
                        <a:solidFill>
                          <a:srgbClr val="000000"/>
                        </a:solidFill>
                        <a:effectLst/>
                        <a:latin typeface="Arial" pitchFamily="34" charset="0"/>
                        <a:ea typeface="ＭＳ Ｐゴシック" pitchFamily="34"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AC7"/>
                    </a:solidFill>
                  </a:tcPr>
                </a:tc>
                <a:tc>
                  <a:txBody>
                    <a:bodyPr/>
                    <a:lstStyle/>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en-GB" sz="1800" b="0" i="0" u="none" strike="noStrike" cap="none" normalizeH="0" baseline="0" smtClean="0">
                          <a:ln>
                            <a:noFill/>
                          </a:ln>
                          <a:solidFill>
                            <a:srgbClr val="000000"/>
                          </a:solidFill>
                          <a:effectLst/>
                          <a:latin typeface="Arial"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Arial" pitchFamily="34" charset="0"/>
                          <a:ea typeface="ＭＳ Ｐゴシック" pitchFamily="34" charset="-128"/>
                        </a:rPr>
                        <a:t>при видимых загрязнениях</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ru-RU" sz="1800" b="0" i="0" u="none" strike="noStrike" cap="none" normalizeH="0" baseline="0" smtClean="0">
                          <a:ln>
                            <a:noFill/>
                          </a:ln>
                          <a:solidFill>
                            <a:srgbClr val="000000"/>
                          </a:solidFill>
                          <a:effectLst/>
                          <a:latin typeface="Arial" pitchFamily="34" charset="0"/>
                          <a:ea typeface="ＭＳ Ｐゴシック" pitchFamily="34" charset="-128"/>
                        </a:rPr>
                        <a:t> после туалета</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ru-RU" sz="1800" b="0" i="0" u="none" strike="noStrike" cap="none" normalizeH="0" baseline="0" smtClean="0">
                          <a:ln>
                            <a:noFill/>
                          </a:ln>
                          <a:solidFill>
                            <a:srgbClr val="000000"/>
                          </a:solidFill>
                          <a:effectLst/>
                          <a:latin typeface="Arial" pitchFamily="34" charset="0"/>
                          <a:ea typeface="ＭＳ Ｐゴシック" pitchFamily="34" charset="-128"/>
                        </a:rPr>
                        <a:t> перед едой</a:t>
                      </a:r>
                      <a:endParaRPr kumimoji="0" lang="en-GB" sz="1800" b="0" i="0" u="none" strike="noStrike" cap="none" normalizeH="0" baseline="0" smtClean="0">
                        <a:ln>
                          <a:noFill/>
                        </a:ln>
                        <a:solidFill>
                          <a:srgbClr val="000000"/>
                        </a:solidFill>
                        <a:effectLst/>
                        <a:latin typeface="Arial" pitchFamily="34" charset="0"/>
                        <a:ea typeface="ＭＳ Ｐゴシック" pitchFamily="34"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F7D1"/>
                    </a:solidFill>
                  </a:tcPr>
                </a:tc>
              </a:tr>
              <a:tr h="533400">
                <a:tc>
                  <a:txBody>
                    <a:bodyPr/>
                    <a:lstStyle/>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None/>
                        <a:tabLst/>
                      </a:pPr>
                      <a:r>
                        <a:rPr kumimoji="0" lang="ru-RU" sz="2400" b="1" i="0" u="none" strike="noStrike" cap="none" normalizeH="0" baseline="0" smtClean="0">
                          <a:ln>
                            <a:noFill/>
                          </a:ln>
                          <a:solidFill>
                            <a:srgbClr val="000089"/>
                          </a:solidFill>
                          <a:effectLst/>
                          <a:latin typeface="Arial" pitchFamily="34" charset="0"/>
                          <a:ea typeface="ＭＳ Ｐゴシック" pitchFamily="34" charset="-128"/>
                        </a:rPr>
                        <a:t>Дезинфекция</a:t>
                      </a:r>
                      <a:endParaRPr kumimoji="0" lang="en-GB" sz="2400" b="1" i="0" u="none" strike="noStrike" cap="none" normalizeH="0" baseline="0" smtClean="0">
                        <a:ln>
                          <a:noFill/>
                        </a:ln>
                        <a:solidFill>
                          <a:srgbClr val="000089"/>
                        </a:solidFill>
                        <a:effectLst/>
                        <a:latin typeface="Arial" pitchFamily="34" charset="0"/>
                        <a:ea typeface="ＭＳ Ｐゴシック" pitchFamily="34"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FFBFA"/>
                    </a:solidFill>
                  </a:tcPr>
                </a:tc>
                <a:tc>
                  <a:txBody>
                    <a:bodyPr/>
                    <a:lstStyle/>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None/>
                        <a:tabLst/>
                      </a:pPr>
                      <a:r>
                        <a:rPr kumimoji="0" lang="ru-RU" sz="2400" b="1" i="0" u="none" strike="noStrike" cap="none" normalizeH="0" baseline="0" smtClean="0">
                          <a:ln>
                            <a:noFill/>
                          </a:ln>
                          <a:solidFill>
                            <a:srgbClr val="000089"/>
                          </a:solidFill>
                          <a:effectLst/>
                          <a:latin typeface="Arial" pitchFamily="34" charset="0"/>
                          <a:ea typeface="ＭＳ Ｐゴシック" pitchFamily="34" charset="-128"/>
                        </a:rPr>
                        <a:t>Перчатки</a:t>
                      </a:r>
                      <a:endParaRPr kumimoji="0" lang="en-GB" sz="2400" b="1" i="0" u="none" strike="noStrike" cap="none" normalizeH="0" baseline="0" smtClean="0">
                        <a:ln>
                          <a:noFill/>
                        </a:ln>
                        <a:solidFill>
                          <a:srgbClr val="000089"/>
                        </a:solidFill>
                        <a:effectLst/>
                        <a:latin typeface="Arial" pitchFamily="34" charset="0"/>
                        <a:ea typeface="ＭＳ Ｐゴシック" pitchFamily="34"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F2F3"/>
                    </a:solidFill>
                  </a:tcPr>
                </a:tc>
              </a:tr>
              <a:tr h="1941513">
                <a:tc>
                  <a:txBody>
                    <a:bodyPr/>
                    <a:lstStyle/>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tab pos="282575" algn="l"/>
                        </a:tabLst>
                      </a:pPr>
                      <a:r>
                        <a:rPr kumimoji="0" lang="en-GB" sz="1800" b="0" i="0" u="none" strike="noStrike" cap="none" normalizeH="0" baseline="0" smtClean="0">
                          <a:ln>
                            <a:noFill/>
                          </a:ln>
                          <a:solidFill>
                            <a:srgbClr val="000000"/>
                          </a:solidFill>
                          <a:effectLst/>
                          <a:latin typeface="Arial"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Arial" pitchFamily="34" charset="0"/>
                          <a:ea typeface="ＭＳ Ｐゴシック" pitchFamily="34" charset="-128"/>
                        </a:rPr>
                        <a:t>перед любым контактом с пациентом</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tab pos="282575" algn="l"/>
                        </a:tabLst>
                      </a:pPr>
                      <a:r>
                        <a:rPr kumimoji="0" lang="ru-RU" sz="1800" b="0" i="0" u="none" strike="noStrike" cap="none" normalizeH="0" baseline="0" smtClean="0">
                          <a:ln>
                            <a:noFill/>
                          </a:ln>
                          <a:solidFill>
                            <a:srgbClr val="000000"/>
                          </a:solidFill>
                          <a:effectLst/>
                          <a:latin typeface="Arial" pitchFamily="34" charset="0"/>
                          <a:ea typeface="ＭＳ Ｐゴシック" pitchFamily="34" charset="-128"/>
                        </a:rPr>
                        <a:t> перед выполнением асептических процедур</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tab pos="282575" algn="l"/>
                        </a:tabLst>
                      </a:pPr>
                      <a:r>
                        <a:rPr kumimoji="0" lang="ru-RU" sz="1800" b="0" i="0" u="none" strike="noStrike" cap="none" normalizeH="0" baseline="0" smtClean="0">
                          <a:ln>
                            <a:noFill/>
                          </a:ln>
                          <a:solidFill>
                            <a:srgbClr val="000000"/>
                          </a:solidFill>
                          <a:effectLst/>
                          <a:latin typeface="Arial" pitchFamily="34" charset="0"/>
                          <a:ea typeface="ＭＳ Ｐゴシック" pitchFamily="34" charset="-128"/>
                        </a:rPr>
                        <a:t> после любого контакта с пациентом</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tab pos="282575" algn="l"/>
                        </a:tabLst>
                      </a:pPr>
                      <a:r>
                        <a:rPr kumimoji="0" lang="ru-RU" sz="1800" b="0" i="0" u="none" strike="noStrike" cap="none" normalizeH="0" baseline="0" smtClean="0">
                          <a:ln>
                            <a:noFill/>
                          </a:ln>
                          <a:solidFill>
                            <a:srgbClr val="000000"/>
                          </a:solidFill>
                          <a:effectLst/>
                          <a:latin typeface="Arial" pitchFamily="34" charset="0"/>
                          <a:ea typeface="ＭＳ Ｐゴシック" pitchFamily="34" charset="-128"/>
                        </a:rPr>
                        <a:t> после контакта с окружением пациента</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tab pos="282575" algn="l"/>
                        </a:tabLst>
                      </a:pPr>
                      <a:r>
                        <a:rPr kumimoji="0" lang="ru-RU" sz="1800" b="0" i="0" u="none" strike="noStrike" cap="none" normalizeH="0" baseline="0" smtClean="0">
                          <a:ln>
                            <a:noFill/>
                          </a:ln>
                          <a:solidFill>
                            <a:srgbClr val="000000"/>
                          </a:solidFill>
                          <a:effectLst/>
                          <a:latin typeface="Arial" pitchFamily="34" charset="0"/>
                          <a:ea typeface="ＭＳ Ｐゴシック" pitchFamily="34" charset="-128"/>
                        </a:rPr>
                        <a:t> после контакта с выделениями пациента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FFBFA"/>
                    </a:solidFill>
                  </a:tcPr>
                </a:tc>
                <a:tc>
                  <a:txBody>
                    <a:bodyPr/>
                    <a:lstStyle/>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en-GB" sz="1800" b="0" i="0" u="none" strike="noStrike" cap="none" normalizeH="0" baseline="0" dirty="0" smtClean="0">
                          <a:ln>
                            <a:noFill/>
                          </a:ln>
                          <a:solidFill>
                            <a:srgbClr val="000000"/>
                          </a:solidFill>
                          <a:effectLst/>
                          <a:latin typeface="Arial" pitchFamily="34" charset="0"/>
                          <a:ea typeface="ＭＳ Ｐゴシック" pitchFamily="34" charset="-128"/>
                        </a:rPr>
                        <a:t> </a:t>
                      </a:r>
                      <a:r>
                        <a:rPr kumimoji="0" lang="ru-RU" sz="1800" b="0" i="0" u="none" strike="noStrike" cap="none" normalizeH="0" baseline="0" dirty="0" smtClean="0">
                          <a:ln>
                            <a:noFill/>
                          </a:ln>
                          <a:solidFill>
                            <a:srgbClr val="000000"/>
                          </a:solidFill>
                          <a:effectLst/>
                          <a:latin typeface="Arial" pitchFamily="34" charset="0"/>
                          <a:ea typeface="ＭＳ Ｐゴシック" pitchFamily="34" charset="-128"/>
                        </a:rPr>
                        <a:t>перед хирургическими процедурами</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ru-RU" sz="1800" b="0" i="0" u="none" strike="noStrike" cap="none" normalizeH="0" baseline="0" dirty="0" smtClean="0">
                          <a:ln>
                            <a:noFill/>
                          </a:ln>
                          <a:solidFill>
                            <a:srgbClr val="000000"/>
                          </a:solidFill>
                          <a:effectLst/>
                          <a:latin typeface="Arial" pitchFamily="34" charset="0"/>
                          <a:ea typeface="ＭＳ Ｐゴシック" pitchFamily="34" charset="-128"/>
                        </a:rPr>
                        <a:t> перед контактом с потенциально зараженными предметами</a:t>
                      </a:r>
                    </a:p>
                    <a:p>
                      <a:pPr marL="0" marR="0" lvl="0" indent="0" algn="l" defTabSz="914400" rtl="0" eaLnBrk="1" fontAlgn="base" latinLnBrk="0" hangingPunct="1">
                        <a:lnSpc>
                          <a:spcPct val="93000"/>
                        </a:lnSpc>
                        <a:spcBef>
                          <a:spcPts val="500"/>
                        </a:spcBef>
                        <a:spcAft>
                          <a:spcPct val="0"/>
                        </a:spcAft>
                        <a:buClr>
                          <a:srgbClr val="000089"/>
                        </a:buClr>
                        <a:buSzPct val="100000"/>
                        <a:buFont typeface="Wingdings" pitchFamily="2" charset="2"/>
                        <a:buChar char=""/>
                        <a:tabLst/>
                      </a:pPr>
                      <a:r>
                        <a:rPr kumimoji="0" lang="ru-RU" sz="1800" b="0" i="0" u="none" strike="noStrike" cap="none" normalizeH="0" baseline="0" dirty="0" smtClean="0">
                          <a:ln>
                            <a:noFill/>
                          </a:ln>
                          <a:solidFill>
                            <a:srgbClr val="000000"/>
                          </a:solidFill>
                          <a:effectLst/>
                          <a:latin typeface="Arial" pitchFamily="34" charset="0"/>
                          <a:ea typeface="ＭＳ Ｐゴシック" pitchFamily="34" charset="-128"/>
                        </a:rPr>
                        <a:t> перед контактом с инфицированными пациентами</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FF2F3"/>
                    </a:solidFill>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62" name="Picture 3"/>
          <p:cNvPicPr>
            <a:picLocks noChangeAspect="1" noChangeArrowheads="1"/>
          </p:cNvPicPr>
          <p:nvPr/>
        </p:nvPicPr>
        <p:blipFill>
          <a:blip r:embed="rId3" cstate="email"/>
          <a:srcRect/>
          <a:stretch>
            <a:fillRect/>
          </a:stretch>
        </p:blipFill>
        <p:spPr bwMode="auto">
          <a:xfrm>
            <a:off x="762000" y="1524000"/>
            <a:ext cx="2895600" cy="2057400"/>
          </a:xfrm>
          <a:prstGeom prst="rect">
            <a:avLst/>
          </a:prstGeom>
          <a:noFill/>
          <a:ln w="9525">
            <a:noFill/>
            <a:miter lim="800000"/>
            <a:headEnd/>
            <a:tailEnd/>
          </a:ln>
        </p:spPr>
      </p:pic>
      <p:sp>
        <p:nvSpPr>
          <p:cNvPr id="40963" name="Rectangle 4"/>
          <p:cNvSpPr>
            <a:spLocks noChangeArrowheads="1"/>
          </p:cNvSpPr>
          <p:nvPr/>
        </p:nvSpPr>
        <p:spPr bwMode="auto">
          <a:xfrm>
            <a:off x="3810000" y="1524000"/>
            <a:ext cx="4681538" cy="4495800"/>
          </a:xfrm>
          <a:prstGeom prst="rect">
            <a:avLst/>
          </a:prstGeom>
          <a:noFill/>
          <a:ln w="9525">
            <a:noFill/>
            <a:miter lim="800000"/>
            <a:headEnd/>
            <a:tailEnd/>
          </a:ln>
        </p:spPr>
        <p:txBody>
          <a:bodyPr lIns="0" tIns="0" rIns="0" bIns="0"/>
          <a:lstStyle/>
          <a:p>
            <a:pPr marL="282575" indent="-282575" eaLnBrk="1" hangingPunct="1">
              <a:lnSpc>
                <a:spcPct val="90000"/>
              </a:lnSpc>
              <a:buClr>
                <a:srgbClr val="000089"/>
              </a:buClr>
              <a:buFont typeface="Wingdings" pitchFamily="2" charset="2"/>
              <a:buChar char="n"/>
            </a:pPr>
            <a:r>
              <a:rPr lang="ru-RU"/>
              <a:t>  КАК правильно обрабатывать руки??</a:t>
            </a:r>
            <a:endParaRPr lang="en-GB"/>
          </a:p>
          <a:p>
            <a:pPr marL="282575" indent="-282575" eaLnBrk="1" hangingPunct="1">
              <a:lnSpc>
                <a:spcPct val="90000"/>
              </a:lnSpc>
              <a:buClr>
                <a:srgbClr val="000089"/>
              </a:buClr>
              <a:buFont typeface="Wingdings" pitchFamily="2" charset="2"/>
              <a:buChar char="n"/>
            </a:pPr>
            <a:endParaRPr lang="en-GB"/>
          </a:p>
          <a:p>
            <a:pPr marL="282575" indent="-282575" eaLnBrk="1" hangingPunct="1">
              <a:lnSpc>
                <a:spcPct val="90000"/>
              </a:lnSpc>
              <a:buClr>
                <a:srgbClr val="000089"/>
              </a:buClr>
              <a:buFont typeface="Wingdings" pitchFamily="2" charset="2"/>
              <a:buChar char="Ø"/>
            </a:pPr>
            <a:r>
              <a:rPr lang="ru-RU"/>
              <a:t>Практика с использованием визираб и лампы для контроля с УФ светом улучшает технику нанесения дезинфектанта</a:t>
            </a:r>
          </a:p>
          <a:p>
            <a:pPr marL="282575" indent="-282575" eaLnBrk="1" hangingPunct="1">
              <a:lnSpc>
                <a:spcPct val="90000"/>
              </a:lnSpc>
              <a:buClr>
                <a:srgbClr val="000089"/>
              </a:buClr>
              <a:buFont typeface="Wingdings" pitchFamily="2" charset="2"/>
              <a:buChar char="Ø"/>
            </a:pPr>
            <a:endParaRPr lang="en-GB"/>
          </a:p>
          <a:p>
            <a:pPr marL="282575" indent="-282575" eaLnBrk="1" hangingPunct="1">
              <a:lnSpc>
                <a:spcPct val="90000"/>
              </a:lnSpc>
              <a:buClr>
                <a:srgbClr val="000089"/>
              </a:buClr>
              <a:buFont typeface="Wingdings" pitchFamily="2" charset="2"/>
              <a:buChar char="Ø"/>
            </a:pPr>
            <a:endParaRPr lang="en-GB"/>
          </a:p>
        </p:txBody>
      </p:sp>
      <p:pic>
        <p:nvPicPr>
          <p:cNvPr id="40964" name="Picture 6" descr="M:\MKV1\A_Int\Marketingmaterialien (Prospekte, Filme, Poster, Give-Aways)\Compliance Kit\Druckvorlagen\05_Training Modules (Presentations and Tests)\30sec.tif"/>
          <p:cNvPicPr>
            <a:picLocks noChangeAspect="1" noChangeArrowheads="1"/>
          </p:cNvPicPr>
          <p:nvPr/>
        </p:nvPicPr>
        <p:blipFill>
          <a:blip r:embed="rId4" cstate="email"/>
          <a:srcRect/>
          <a:stretch>
            <a:fillRect/>
          </a:stretch>
        </p:blipFill>
        <p:spPr bwMode="auto">
          <a:xfrm>
            <a:off x="762000" y="3657600"/>
            <a:ext cx="2895600" cy="2041525"/>
          </a:xfrm>
          <a:prstGeom prst="rect">
            <a:avLst/>
          </a:prstGeom>
          <a:noFill/>
          <a:ln w="9525">
            <a:noFill/>
            <a:miter lim="800000"/>
            <a:headEnd/>
            <a:tailEnd/>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719138" y="654050"/>
            <a:ext cx="7772400" cy="854075"/>
          </a:xfrm>
        </p:spPr>
        <p:txBody>
          <a:bodyPr/>
          <a:lstStyle/>
          <a:p>
            <a:r>
              <a:rPr lang="ru-RU" smtClean="0"/>
              <a:t>Некоторые риски остаются</a:t>
            </a:r>
            <a:br>
              <a:rPr lang="ru-RU" smtClean="0"/>
            </a:br>
            <a:r>
              <a:rPr lang="ru-RU" smtClean="0"/>
              <a:t> (пример: свиной грипп)</a:t>
            </a:r>
            <a:endParaRPr lang="de-DE" smtClean="0"/>
          </a:p>
        </p:txBody>
      </p:sp>
      <p:pic>
        <p:nvPicPr>
          <p:cNvPr id="151555" name="Picture 3" descr="how_to_avoid_the_swine_flu-kid_and_pig"/>
          <p:cNvPicPr>
            <a:picLocks noChangeAspect="1" noChangeArrowheads="1"/>
          </p:cNvPicPr>
          <p:nvPr/>
        </p:nvPicPr>
        <p:blipFill>
          <a:blip r:embed="rId2" cstate="email"/>
          <a:srcRect/>
          <a:stretch>
            <a:fillRect/>
          </a:stretch>
        </p:blipFill>
        <p:spPr bwMode="auto">
          <a:xfrm>
            <a:off x="1676400" y="1981200"/>
            <a:ext cx="5638800" cy="4229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51555"/>
                                        </p:tgtEl>
                                        <p:attrNameLst>
                                          <p:attrName>style.visibility</p:attrName>
                                        </p:attrNameLst>
                                      </p:cBhvr>
                                      <p:to>
                                        <p:strVal val="visible"/>
                                      </p:to>
                                    </p:set>
                                    <p:anim calcmode="lin" valueType="num">
                                      <p:cBhvr>
                                        <p:cTn id="7" dur="500" fill="hold"/>
                                        <p:tgtEl>
                                          <p:spTgt spid="151555"/>
                                        </p:tgtEl>
                                        <p:attrNameLst>
                                          <p:attrName>ppt_w</p:attrName>
                                        </p:attrNameLst>
                                      </p:cBhvr>
                                      <p:tavLst>
                                        <p:tav tm="0">
                                          <p:val>
                                            <p:fltVal val="0"/>
                                          </p:val>
                                        </p:tav>
                                        <p:tav tm="100000">
                                          <p:val>
                                            <p:strVal val="#ppt_w"/>
                                          </p:val>
                                        </p:tav>
                                      </p:tavLst>
                                    </p:anim>
                                    <p:anim calcmode="lin" valueType="num">
                                      <p:cBhvr>
                                        <p:cTn id="8" dur="500" fill="hold"/>
                                        <p:tgtEl>
                                          <p:spTgt spid="15155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1027"/>
          <p:cNvSpPr>
            <a:spLocks noChangeArrowheads="1"/>
          </p:cNvSpPr>
          <p:nvPr/>
        </p:nvSpPr>
        <p:spPr bwMode="auto">
          <a:xfrm>
            <a:off x="762000" y="5334000"/>
            <a:ext cx="7543800" cy="838200"/>
          </a:xfrm>
          <a:prstGeom prst="rect">
            <a:avLst/>
          </a:prstGeom>
          <a:noFill/>
          <a:ln w="9525">
            <a:noFill/>
            <a:miter lim="800000"/>
            <a:headEnd/>
            <a:tailEnd/>
          </a:ln>
        </p:spPr>
        <p:txBody>
          <a:bodyPr/>
          <a:lstStyle/>
          <a:p>
            <a:pPr eaLnBrk="1" hangingPunct="1">
              <a:buClr>
                <a:srgbClr val="000089"/>
              </a:buClr>
              <a:buFont typeface="Wingdings" pitchFamily="2" charset="2"/>
              <a:buNone/>
            </a:pPr>
            <a:r>
              <a:rPr lang="en-GB" b="1"/>
              <a:t>1.6 </a:t>
            </a:r>
            <a:r>
              <a:rPr lang="ru-RU" b="1"/>
              <a:t>млн. детей каждый год умирает от ИСМП в развивающихся странах </a:t>
            </a:r>
            <a:endParaRPr lang="en-GB"/>
          </a:p>
        </p:txBody>
      </p:sp>
      <p:sp>
        <p:nvSpPr>
          <p:cNvPr id="7171" name="Text Box 1029"/>
          <p:cNvSpPr txBox="1">
            <a:spLocks noChangeArrowheads="1"/>
          </p:cNvSpPr>
          <p:nvPr/>
        </p:nvSpPr>
        <p:spPr bwMode="auto">
          <a:xfrm>
            <a:off x="762000" y="6096000"/>
            <a:ext cx="6096000" cy="274638"/>
          </a:xfrm>
          <a:prstGeom prst="rect">
            <a:avLst/>
          </a:prstGeom>
          <a:noFill/>
          <a:ln w="9525">
            <a:noFill/>
            <a:miter lim="800000"/>
            <a:headEnd/>
            <a:tailEnd/>
          </a:ln>
        </p:spPr>
        <p:txBody>
          <a:bodyPr>
            <a:spAutoFit/>
          </a:bodyPr>
          <a:lstStyle/>
          <a:p>
            <a:pPr>
              <a:spcBef>
                <a:spcPct val="50000"/>
              </a:spcBef>
            </a:pPr>
            <a:r>
              <a:rPr lang="en-GB" sz="1200" b="1"/>
              <a:t>Source: World Heath Organization</a:t>
            </a:r>
          </a:p>
        </p:txBody>
      </p:sp>
      <p:sp>
        <p:nvSpPr>
          <p:cNvPr id="7172" name="Rectangle 1030"/>
          <p:cNvSpPr>
            <a:spLocks noGrp="1" noChangeArrowheads="1"/>
          </p:cNvSpPr>
          <p:nvPr>
            <p:ph type="title" idx="4294967295"/>
          </p:nvPr>
        </p:nvSpPr>
        <p:spPr/>
        <p:txBody>
          <a:bodyPr/>
          <a:lstStyle/>
          <a:p>
            <a:pPr eaLnBrk="1" hangingPunct="1"/>
            <a:r>
              <a:rPr lang="ru-RU" smtClean="0"/>
              <a:t>Основные факты</a:t>
            </a:r>
            <a:endParaRPr lang="en-GB" smtClean="0"/>
          </a:p>
        </p:txBody>
      </p:sp>
      <p:pic>
        <p:nvPicPr>
          <p:cNvPr id="7173" name="Picture 1031" descr="D:\Daten\eigene bilder\mother-teresa-with-baby.jpg"/>
          <p:cNvPicPr>
            <a:picLocks noChangeAspect="1" noChangeArrowheads="1"/>
          </p:cNvPicPr>
          <p:nvPr/>
        </p:nvPicPr>
        <p:blipFill>
          <a:blip r:embed="rId3" cstate="email"/>
          <a:srcRect/>
          <a:stretch>
            <a:fillRect/>
          </a:stretch>
        </p:blipFill>
        <p:spPr bwMode="auto">
          <a:xfrm>
            <a:off x="762000" y="1524000"/>
            <a:ext cx="4191000" cy="37798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22883"/>
                                        </p:tgtEl>
                                        <p:attrNameLst>
                                          <p:attrName>style.visibility</p:attrName>
                                        </p:attrNameLst>
                                      </p:cBhvr>
                                      <p:to>
                                        <p:strVal val="visible"/>
                                      </p:to>
                                    </p:set>
                                    <p:animEffect transition="in" filter="box(out)">
                                      <p:cBhvr>
                                        <p:cTn id="7" dur="500"/>
                                        <p:tgtEl>
                                          <p:spTgt spid="122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a:xfrm>
            <a:off x="539750" y="863600"/>
            <a:ext cx="7772400" cy="609600"/>
          </a:xfrm>
        </p:spPr>
        <p:txBody>
          <a:bodyPr/>
          <a:lstStyle/>
          <a:p>
            <a:r>
              <a:rPr lang="ru-RU" sz="4000" smtClean="0"/>
              <a:t>          Спасибо за внимание</a:t>
            </a:r>
          </a:p>
        </p:txBody>
      </p:sp>
      <p:pic>
        <p:nvPicPr>
          <p:cNvPr id="43011" name="Picture 2"/>
          <p:cNvPicPr>
            <a:picLocks noChangeAspect="1" noChangeArrowheads="1"/>
          </p:cNvPicPr>
          <p:nvPr/>
        </p:nvPicPr>
        <p:blipFill>
          <a:blip r:embed="rId2" cstate="email"/>
          <a:srcRect/>
          <a:stretch>
            <a:fillRect/>
          </a:stretch>
        </p:blipFill>
        <p:spPr bwMode="auto">
          <a:xfrm>
            <a:off x="1979613" y="1412875"/>
            <a:ext cx="5187950" cy="492601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1027"/>
          <p:cNvSpPr>
            <a:spLocks noChangeArrowheads="1"/>
          </p:cNvSpPr>
          <p:nvPr/>
        </p:nvSpPr>
        <p:spPr bwMode="auto">
          <a:xfrm>
            <a:off x="762000" y="5334000"/>
            <a:ext cx="7543800" cy="838200"/>
          </a:xfrm>
          <a:prstGeom prst="rect">
            <a:avLst/>
          </a:prstGeom>
          <a:noFill/>
          <a:ln w="9525">
            <a:noFill/>
            <a:miter lim="800000"/>
            <a:headEnd/>
            <a:tailEnd/>
          </a:ln>
        </p:spPr>
        <p:txBody>
          <a:bodyPr/>
          <a:lstStyle/>
          <a:p>
            <a:pPr eaLnBrk="1" hangingPunct="1">
              <a:buClr>
                <a:srgbClr val="000089"/>
              </a:buClr>
              <a:buFont typeface="Wingdings" pitchFamily="2" charset="2"/>
              <a:buNone/>
            </a:pPr>
            <a:r>
              <a:rPr lang="en-US" b="1"/>
              <a:t>135 000 </a:t>
            </a:r>
            <a:r>
              <a:rPr lang="ru-RU" b="1"/>
              <a:t>пациентов каждый год умирает от ИСМП в Европе</a:t>
            </a:r>
            <a:endParaRPr lang="en-GB" b="1"/>
          </a:p>
        </p:txBody>
      </p:sp>
      <p:sp>
        <p:nvSpPr>
          <p:cNvPr id="8195" name="Text Box 1029"/>
          <p:cNvSpPr txBox="1">
            <a:spLocks noChangeArrowheads="1"/>
          </p:cNvSpPr>
          <p:nvPr/>
        </p:nvSpPr>
        <p:spPr bwMode="auto">
          <a:xfrm>
            <a:off x="762000" y="6096000"/>
            <a:ext cx="6096000" cy="274638"/>
          </a:xfrm>
          <a:prstGeom prst="rect">
            <a:avLst/>
          </a:prstGeom>
          <a:noFill/>
          <a:ln w="9525">
            <a:noFill/>
            <a:miter lim="800000"/>
            <a:headEnd/>
            <a:tailEnd/>
          </a:ln>
        </p:spPr>
        <p:txBody>
          <a:bodyPr>
            <a:spAutoFit/>
          </a:bodyPr>
          <a:lstStyle/>
          <a:p>
            <a:pPr>
              <a:spcBef>
                <a:spcPct val="50000"/>
              </a:spcBef>
            </a:pPr>
            <a:r>
              <a:rPr lang="en-GB" sz="1200" b="1"/>
              <a:t>Source: World Heath Organization</a:t>
            </a:r>
          </a:p>
        </p:txBody>
      </p:sp>
      <p:sp>
        <p:nvSpPr>
          <p:cNvPr id="8196" name="Rectangle 1030"/>
          <p:cNvSpPr>
            <a:spLocks noGrp="1" noChangeArrowheads="1"/>
          </p:cNvSpPr>
          <p:nvPr>
            <p:ph type="title" idx="4294967295"/>
          </p:nvPr>
        </p:nvSpPr>
        <p:spPr/>
        <p:txBody>
          <a:bodyPr/>
          <a:lstStyle/>
          <a:p>
            <a:pPr eaLnBrk="1" hangingPunct="1"/>
            <a:r>
              <a:rPr lang="ru-RU" smtClean="0"/>
              <a:t>Основные факты</a:t>
            </a:r>
            <a:endParaRPr lang="en-GB" smtClean="0"/>
          </a:p>
        </p:txBody>
      </p:sp>
      <p:pic>
        <p:nvPicPr>
          <p:cNvPr id="8197" name="Picture 7" descr="Картинка 11 из 1413"/>
          <p:cNvPicPr>
            <a:picLocks noChangeAspect="1" noChangeArrowheads="1"/>
          </p:cNvPicPr>
          <p:nvPr/>
        </p:nvPicPr>
        <p:blipFill>
          <a:blip r:embed="rId3" cstate="email">
            <a:lum bright="20000"/>
          </a:blip>
          <a:srcRect/>
          <a:stretch>
            <a:fillRect/>
          </a:stretch>
        </p:blipFill>
        <p:spPr bwMode="auto">
          <a:xfrm>
            <a:off x="500063" y="1500188"/>
            <a:ext cx="6000750" cy="3857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22883"/>
                                        </p:tgtEl>
                                        <p:attrNameLst>
                                          <p:attrName>style.visibility</p:attrName>
                                        </p:attrNameLst>
                                      </p:cBhvr>
                                      <p:to>
                                        <p:strVal val="visible"/>
                                      </p:to>
                                    </p:set>
                                    <p:animEffect transition="in" filter="box(out)">
                                      <p:cBhvr>
                                        <p:cTn id="7" dur="500"/>
                                        <p:tgtEl>
                                          <p:spTgt spid="122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p:spPr>
        <p:txBody>
          <a:bodyPr/>
          <a:lstStyle/>
          <a:p>
            <a:pPr eaLnBrk="1" hangingPunct="1"/>
            <a:r>
              <a:rPr lang="ru-RU" smtClean="0"/>
              <a:t>Основные факты</a:t>
            </a:r>
            <a:endParaRPr lang="en-GB" smtClean="0"/>
          </a:p>
        </p:txBody>
      </p:sp>
      <p:sp>
        <p:nvSpPr>
          <p:cNvPr id="126979" name="Rectangle 3"/>
          <p:cNvSpPr>
            <a:spLocks noChangeArrowheads="1"/>
          </p:cNvSpPr>
          <p:nvPr/>
        </p:nvSpPr>
        <p:spPr bwMode="auto">
          <a:xfrm>
            <a:off x="4038600" y="1524000"/>
            <a:ext cx="4495800" cy="4572000"/>
          </a:xfrm>
          <a:prstGeom prst="rect">
            <a:avLst/>
          </a:prstGeom>
          <a:noFill/>
          <a:ln w="9525">
            <a:noFill/>
            <a:miter lim="800000"/>
            <a:headEnd/>
            <a:tailEnd/>
          </a:ln>
        </p:spPr>
        <p:txBody>
          <a:bodyPr/>
          <a:lstStyle/>
          <a:p>
            <a:pPr marL="282575" indent="-282575" eaLnBrk="1" hangingPunct="1">
              <a:buClr>
                <a:srgbClr val="000089"/>
              </a:buClr>
              <a:buFont typeface="Wingdings" pitchFamily="2" charset="2"/>
              <a:buChar char="Ø"/>
              <a:tabLst>
                <a:tab pos="282575" algn="l"/>
              </a:tabLst>
            </a:pPr>
            <a:r>
              <a:rPr lang="ru-RU"/>
              <a:t>В мире каждый 4й – 20й пациент ЛПУ заражен ИСМП</a:t>
            </a:r>
            <a:r>
              <a:rPr lang="en-GB" baseline="30000"/>
              <a:t>1)</a:t>
            </a:r>
            <a:r>
              <a:rPr lang="en-GB"/>
              <a:t>. </a:t>
            </a:r>
          </a:p>
          <a:p>
            <a:pPr marL="282575" indent="-282575" eaLnBrk="1" hangingPunct="1">
              <a:buClr>
                <a:srgbClr val="000089"/>
              </a:buClr>
              <a:buFont typeface="Wingdings" pitchFamily="2" charset="2"/>
              <a:buChar char="Ø"/>
              <a:tabLst>
                <a:tab pos="282575" algn="l"/>
              </a:tabLst>
            </a:pPr>
            <a:endParaRPr lang="en-GB"/>
          </a:p>
          <a:p>
            <a:pPr marL="282575" indent="-282575" eaLnBrk="1" hangingPunct="1">
              <a:buClr>
                <a:srgbClr val="000089"/>
              </a:buClr>
              <a:buFont typeface="Wingdings" pitchFamily="2" charset="2"/>
              <a:buChar char="Ø"/>
              <a:tabLst>
                <a:tab pos="282575" algn="l"/>
              </a:tabLst>
            </a:pPr>
            <a:r>
              <a:rPr lang="ru-RU"/>
              <a:t>В любой момент времени </a:t>
            </a:r>
            <a:r>
              <a:rPr lang="en-GB"/>
              <a:t>1.4 </a:t>
            </a:r>
            <a:r>
              <a:rPr lang="ru-RU"/>
              <a:t>млн. человек страдают от ИСМП</a:t>
            </a:r>
            <a:r>
              <a:rPr lang="en-GB" baseline="30000"/>
              <a:t>1)</a:t>
            </a:r>
            <a:r>
              <a:rPr lang="en-GB"/>
              <a:t>.</a:t>
            </a:r>
          </a:p>
          <a:p>
            <a:pPr marL="282575" indent="-282575" eaLnBrk="1" hangingPunct="1">
              <a:buClr>
                <a:srgbClr val="000089"/>
              </a:buClr>
              <a:buFont typeface="Wingdings" pitchFamily="2" charset="2"/>
              <a:buChar char="Ø"/>
              <a:tabLst>
                <a:tab pos="282575" algn="l"/>
              </a:tabLst>
            </a:pPr>
            <a:endParaRPr lang="en-GB"/>
          </a:p>
          <a:p>
            <a:pPr marL="282575" indent="-282575" eaLnBrk="1" hangingPunct="1">
              <a:buClr>
                <a:srgbClr val="000089"/>
              </a:buClr>
              <a:buFont typeface="Wingdings" pitchFamily="2" charset="2"/>
              <a:buChar char="Ø"/>
              <a:tabLst>
                <a:tab pos="282575" algn="l"/>
              </a:tabLst>
            </a:pPr>
            <a:r>
              <a:rPr lang="ru-RU"/>
              <a:t>В Евросоюзе общее число пациентов с ИСМП ежегодно составляет </a:t>
            </a:r>
            <a:r>
              <a:rPr lang="en-GB"/>
              <a:t>3.000.000</a:t>
            </a:r>
            <a:r>
              <a:rPr lang="en-GB" baseline="30000"/>
              <a:t>2)</a:t>
            </a:r>
            <a:r>
              <a:rPr lang="en-GB"/>
              <a:t>.</a:t>
            </a:r>
          </a:p>
        </p:txBody>
      </p:sp>
      <p:pic>
        <p:nvPicPr>
          <p:cNvPr id="9220" name="Picture 4"/>
          <p:cNvPicPr>
            <a:picLocks noChangeAspect="1" noChangeArrowheads="1"/>
          </p:cNvPicPr>
          <p:nvPr/>
        </p:nvPicPr>
        <p:blipFill>
          <a:blip r:embed="rId3" cstate="email"/>
          <a:srcRect/>
          <a:stretch>
            <a:fillRect/>
          </a:stretch>
        </p:blipFill>
        <p:spPr bwMode="auto">
          <a:xfrm>
            <a:off x="762000" y="1524000"/>
            <a:ext cx="3048000" cy="2882900"/>
          </a:xfrm>
          <a:prstGeom prst="rect">
            <a:avLst/>
          </a:prstGeom>
          <a:noFill/>
          <a:ln w="9525">
            <a:noFill/>
            <a:miter lim="800000"/>
            <a:headEnd/>
            <a:tailEnd/>
          </a:ln>
        </p:spPr>
      </p:pic>
      <p:sp>
        <p:nvSpPr>
          <p:cNvPr id="9221" name="Text Box 5"/>
          <p:cNvSpPr txBox="1">
            <a:spLocks noChangeArrowheads="1"/>
          </p:cNvSpPr>
          <p:nvPr/>
        </p:nvSpPr>
        <p:spPr bwMode="auto">
          <a:xfrm>
            <a:off x="381000" y="6096000"/>
            <a:ext cx="8458200" cy="274638"/>
          </a:xfrm>
          <a:prstGeom prst="rect">
            <a:avLst/>
          </a:prstGeom>
          <a:noFill/>
          <a:ln w="9525">
            <a:noFill/>
            <a:miter lim="800000"/>
            <a:headEnd/>
            <a:tailEnd/>
          </a:ln>
        </p:spPr>
        <p:txBody>
          <a:bodyPr>
            <a:spAutoFit/>
          </a:bodyPr>
          <a:lstStyle/>
          <a:p>
            <a:pPr>
              <a:spcBef>
                <a:spcPct val="50000"/>
              </a:spcBef>
            </a:pPr>
            <a:r>
              <a:rPr lang="en-GB" sz="1200" b="1"/>
              <a:t>Source: 1) World Health Organization; 2) European Centre for Disease Prevention and Control.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 calcmode="lin" valueType="num">
                                      <p:cBhvr additive="base">
                                        <p:cTn id="7" dur="500" fill="hold"/>
                                        <p:tgtEl>
                                          <p:spTgt spid="12697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2697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6979">
                                            <p:txEl>
                                              <p:pRg st="2" end="2"/>
                                            </p:txEl>
                                          </p:spTgt>
                                        </p:tgtEl>
                                        <p:attrNameLst>
                                          <p:attrName>style.visibility</p:attrName>
                                        </p:attrNameLst>
                                      </p:cBhvr>
                                      <p:to>
                                        <p:strVal val="visible"/>
                                      </p:to>
                                    </p:set>
                                    <p:anim calcmode="lin" valueType="num">
                                      <p:cBhvr additive="base">
                                        <p:cTn id="13" dur="500" fill="hold"/>
                                        <p:tgtEl>
                                          <p:spTgt spid="126979">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2697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6979">
                                            <p:txEl>
                                              <p:pRg st="4" end="4"/>
                                            </p:txEl>
                                          </p:spTgt>
                                        </p:tgtEl>
                                        <p:attrNameLst>
                                          <p:attrName>style.visibility</p:attrName>
                                        </p:attrNameLst>
                                      </p:cBhvr>
                                      <p:to>
                                        <p:strVal val="visible"/>
                                      </p:to>
                                    </p:set>
                                    <p:anim calcmode="lin" valueType="num">
                                      <p:cBhvr additive="base">
                                        <p:cTn id="19" dur="500" fill="hold"/>
                                        <p:tgtEl>
                                          <p:spTgt spid="126979">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2697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9138" y="655638"/>
            <a:ext cx="7772400" cy="854075"/>
          </a:xfrm>
        </p:spPr>
        <p:txBody>
          <a:bodyPr/>
          <a:lstStyle/>
          <a:p>
            <a:r>
              <a:rPr lang="de-DE" smtClean="0"/>
              <a:t>Дополнительные затраты внутрибольничными инфекциями</a:t>
            </a:r>
          </a:p>
        </p:txBody>
      </p:sp>
      <p:sp>
        <p:nvSpPr>
          <p:cNvPr id="10243" name="Rectangle 3"/>
          <p:cNvSpPr>
            <a:spLocks noGrp="1" noChangeArrowheads="1"/>
          </p:cNvSpPr>
          <p:nvPr>
            <p:ph type="body" sz="half" idx="1"/>
          </p:nvPr>
        </p:nvSpPr>
        <p:spPr>
          <a:xfrm>
            <a:off x="719138" y="1798638"/>
            <a:ext cx="3810000" cy="4602162"/>
          </a:xfrm>
        </p:spPr>
        <p:txBody>
          <a:bodyPr/>
          <a:lstStyle/>
          <a:p>
            <a:r>
              <a:rPr lang="de-DE" sz="1800" smtClean="0"/>
              <a:t>Инфекции мочевых путей</a:t>
            </a:r>
            <a:endParaRPr lang="de-DE" sz="2000" smtClean="0"/>
          </a:p>
          <a:p>
            <a:endParaRPr lang="de-DE" sz="2000" smtClean="0"/>
          </a:p>
          <a:p>
            <a:endParaRPr lang="de-DE" sz="2000" smtClean="0"/>
          </a:p>
          <a:p>
            <a:endParaRPr lang="de-DE" sz="2000" smtClean="0"/>
          </a:p>
          <a:p>
            <a:endParaRPr lang="ru-RU" sz="2000" smtClean="0"/>
          </a:p>
          <a:p>
            <a:pPr>
              <a:buFont typeface="Wingdings" pitchFamily="2" charset="2"/>
              <a:buNone/>
            </a:pPr>
            <a:endParaRPr lang="de-DE" sz="2000" smtClean="0"/>
          </a:p>
          <a:p>
            <a:r>
              <a:rPr lang="de-DE" sz="1800" smtClean="0"/>
              <a:t>Раневые инфекции</a:t>
            </a:r>
            <a:endParaRPr lang="de-DE" sz="2000" smtClean="0"/>
          </a:p>
          <a:p>
            <a:endParaRPr lang="de-DE" sz="2000" smtClean="0"/>
          </a:p>
        </p:txBody>
      </p:sp>
      <p:sp>
        <p:nvSpPr>
          <p:cNvPr id="10244" name="Rectangle 4"/>
          <p:cNvSpPr>
            <a:spLocks noGrp="1" noChangeArrowheads="1"/>
          </p:cNvSpPr>
          <p:nvPr>
            <p:ph type="body" sz="half" idx="2"/>
          </p:nvPr>
        </p:nvSpPr>
        <p:spPr>
          <a:xfrm>
            <a:off x="4419600" y="1798638"/>
            <a:ext cx="4071938" cy="4678362"/>
          </a:xfrm>
        </p:spPr>
        <p:txBody>
          <a:bodyPr/>
          <a:lstStyle/>
          <a:p>
            <a:r>
              <a:rPr lang="de-DE" sz="1800" smtClean="0"/>
              <a:t>Инфекции нижних дыхательных путей</a:t>
            </a:r>
            <a:endParaRPr lang="de-DE" sz="2000" smtClean="0"/>
          </a:p>
          <a:p>
            <a:endParaRPr lang="de-DE" sz="2000" smtClean="0"/>
          </a:p>
          <a:p>
            <a:endParaRPr lang="de-DE" sz="2000" smtClean="0"/>
          </a:p>
          <a:p>
            <a:endParaRPr lang="de-DE" sz="2000" smtClean="0"/>
          </a:p>
          <a:p>
            <a:endParaRPr lang="de-DE" sz="2000" smtClean="0"/>
          </a:p>
          <a:p>
            <a:r>
              <a:rPr lang="de-DE" sz="1800" smtClean="0"/>
              <a:t>Инфекции кровотока</a:t>
            </a:r>
          </a:p>
        </p:txBody>
      </p:sp>
      <p:sp>
        <p:nvSpPr>
          <p:cNvPr id="10245" name="Oval 5"/>
          <p:cNvSpPr>
            <a:spLocks noChangeArrowheads="1"/>
          </p:cNvSpPr>
          <p:nvPr/>
        </p:nvSpPr>
        <p:spPr bwMode="auto">
          <a:xfrm>
            <a:off x="1403350" y="2276475"/>
            <a:ext cx="1800225" cy="1381125"/>
          </a:xfrm>
          <a:prstGeom prst="ellipse">
            <a:avLst/>
          </a:prstGeom>
          <a:solidFill>
            <a:schemeClr val="accent1"/>
          </a:solidFill>
          <a:ln w="9525">
            <a:solidFill>
              <a:schemeClr val="tx1"/>
            </a:solidFill>
            <a:round/>
            <a:headEnd/>
            <a:tailEnd/>
          </a:ln>
        </p:spPr>
        <p:txBody>
          <a:bodyPr wrap="none" anchor="ctr"/>
          <a:lstStyle/>
          <a:p>
            <a:pPr algn="ctr"/>
            <a:r>
              <a:rPr lang="de-DE" sz="3200"/>
              <a:t>€ 900</a:t>
            </a:r>
          </a:p>
        </p:txBody>
      </p:sp>
      <p:sp>
        <p:nvSpPr>
          <p:cNvPr id="108550" name="Oval 6"/>
          <p:cNvSpPr>
            <a:spLocks noChangeArrowheads="1"/>
          </p:cNvSpPr>
          <p:nvPr/>
        </p:nvSpPr>
        <p:spPr bwMode="auto">
          <a:xfrm>
            <a:off x="5486400" y="2276475"/>
            <a:ext cx="1677988" cy="1368425"/>
          </a:xfrm>
          <a:prstGeom prst="ellipse">
            <a:avLst/>
          </a:prstGeom>
          <a:solidFill>
            <a:schemeClr val="accent1"/>
          </a:solidFill>
          <a:ln w="9525">
            <a:solidFill>
              <a:schemeClr val="tx1"/>
            </a:solidFill>
            <a:round/>
            <a:headEnd/>
            <a:tailEnd/>
          </a:ln>
        </p:spPr>
        <p:txBody>
          <a:bodyPr wrap="none" anchor="ctr"/>
          <a:lstStyle/>
          <a:p>
            <a:pPr algn="ctr"/>
            <a:r>
              <a:rPr lang="de-DE" sz="3200"/>
              <a:t>€ 8.000</a:t>
            </a:r>
          </a:p>
        </p:txBody>
      </p:sp>
      <p:sp>
        <p:nvSpPr>
          <p:cNvPr id="10247" name="Oval 7"/>
          <p:cNvSpPr>
            <a:spLocks noChangeArrowheads="1"/>
          </p:cNvSpPr>
          <p:nvPr/>
        </p:nvSpPr>
        <p:spPr bwMode="auto">
          <a:xfrm>
            <a:off x="1524000" y="4508500"/>
            <a:ext cx="1608138" cy="1512888"/>
          </a:xfrm>
          <a:prstGeom prst="ellipse">
            <a:avLst/>
          </a:prstGeom>
          <a:solidFill>
            <a:schemeClr val="accent1"/>
          </a:solidFill>
          <a:ln w="9525">
            <a:solidFill>
              <a:schemeClr val="tx1"/>
            </a:solidFill>
            <a:round/>
            <a:headEnd/>
            <a:tailEnd/>
          </a:ln>
        </p:spPr>
        <p:txBody>
          <a:bodyPr wrap="none" anchor="ctr"/>
          <a:lstStyle/>
          <a:p>
            <a:pPr algn="ctr"/>
            <a:r>
              <a:rPr lang="de-DE" sz="3200"/>
              <a:t>€ 3.000</a:t>
            </a:r>
          </a:p>
        </p:txBody>
      </p:sp>
      <p:sp>
        <p:nvSpPr>
          <p:cNvPr id="108552" name="Oval 8"/>
          <p:cNvSpPr>
            <a:spLocks noChangeArrowheads="1"/>
          </p:cNvSpPr>
          <p:nvPr/>
        </p:nvSpPr>
        <p:spPr bwMode="auto">
          <a:xfrm>
            <a:off x="5257800" y="4419600"/>
            <a:ext cx="1835150" cy="1601788"/>
          </a:xfrm>
          <a:prstGeom prst="ellipse">
            <a:avLst/>
          </a:prstGeom>
          <a:solidFill>
            <a:schemeClr val="accent1"/>
          </a:solidFill>
          <a:ln w="9525">
            <a:solidFill>
              <a:schemeClr val="tx1"/>
            </a:solidFill>
            <a:round/>
            <a:headEnd/>
            <a:tailEnd/>
          </a:ln>
        </p:spPr>
        <p:txBody>
          <a:bodyPr wrap="none" anchor="ctr"/>
          <a:lstStyle/>
          <a:p>
            <a:pPr algn="ctr"/>
            <a:r>
              <a:rPr lang="de-DE" sz="3200"/>
              <a:t>€ 30.000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8550"/>
                                        </p:tgtEl>
                                        <p:attrNameLst>
                                          <p:attrName>style.visibility</p:attrName>
                                        </p:attrNameLst>
                                      </p:cBhvr>
                                      <p:to>
                                        <p:strVal val="visible"/>
                                      </p:to>
                                    </p:set>
                                    <p:anim calcmode="lin" valueType="num">
                                      <p:cBhvr>
                                        <p:cTn id="7" dur="500" fill="hold"/>
                                        <p:tgtEl>
                                          <p:spTgt spid="108550"/>
                                        </p:tgtEl>
                                        <p:attrNameLst>
                                          <p:attrName>ppt_w</p:attrName>
                                        </p:attrNameLst>
                                      </p:cBhvr>
                                      <p:tavLst>
                                        <p:tav tm="0">
                                          <p:val>
                                            <p:fltVal val="0"/>
                                          </p:val>
                                        </p:tav>
                                        <p:tav tm="100000">
                                          <p:val>
                                            <p:strVal val="#ppt_w"/>
                                          </p:val>
                                        </p:tav>
                                      </p:tavLst>
                                    </p:anim>
                                    <p:anim calcmode="lin" valueType="num">
                                      <p:cBhvr>
                                        <p:cTn id="8" dur="500" fill="hold"/>
                                        <p:tgtEl>
                                          <p:spTgt spid="10855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08552"/>
                                        </p:tgtEl>
                                        <p:attrNameLst>
                                          <p:attrName>style.visibility</p:attrName>
                                        </p:attrNameLst>
                                      </p:cBhvr>
                                      <p:to>
                                        <p:strVal val="visible"/>
                                      </p:to>
                                    </p:set>
                                    <p:anim calcmode="lin" valueType="num">
                                      <p:cBhvr>
                                        <p:cTn id="13" dur="500" fill="hold"/>
                                        <p:tgtEl>
                                          <p:spTgt spid="108552"/>
                                        </p:tgtEl>
                                        <p:attrNameLst>
                                          <p:attrName>ppt_w</p:attrName>
                                        </p:attrNameLst>
                                      </p:cBhvr>
                                      <p:tavLst>
                                        <p:tav tm="0">
                                          <p:val>
                                            <p:fltVal val="0"/>
                                          </p:val>
                                        </p:tav>
                                        <p:tav tm="100000">
                                          <p:val>
                                            <p:strVal val="#ppt_w"/>
                                          </p:val>
                                        </p:tav>
                                      </p:tavLst>
                                    </p:anim>
                                    <p:anim calcmode="lin" valueType="num">
                                      <p:cBhvr>
                                        <p:cTn id="14" dur="500" fill="hold"/>
                                        <p:tgtEl>
                                          <p:spTgt spid="10855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0" grpId="0" animBg="1" autoUpdateAnimBg="0"/>
      <p:bldP spid="108552"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ru-RU" smtClean="0"/>
              <a:t>Статистика в РФ</a:t>
            </a:r>
          </a:p>
        </p:txBody>
      </p:sp>
      <p:pic>
        <p:nvPicPr>
          <p:cNvPr id="11267" name="Picture 4"/>
          <p:cNvPicPr>
            <a:picLocks noChangeAspect="1" noChangeArrowheads="1"/>
          </p:cNvPicPr>
          <p:nvPr/>
        </p:nvPicPr>
        <p:blipFill>
          <a:blip r:embed="rId2" cstate="email"/>
          <a:srcRect/>
          <a:stretch>
            <a:fillRect/>
          </a:stretch>
        </p:blipFill>
        <p:spPr bwMode="auto">
          <a:xfrm>
            <a:off x="323850" y="1700213"/>
            <a:ext cx="2187575" cy="3240087"/>
          </a:xfrm>
          <a:prstGeom prst="rect">
            <a:avLst/>
          </a:prstGeom>
          <a:noFill/>
          <a:ln w="9525">
            <a:noFill/>
            <a:miter lim="800000"/>
            <a:headEnd/>
            <a:tailEnd/>
          </a:ln>
        </p:spPr>
      </p:pic>
      <p:sp>
        <p:nvSpPr>
          <p:cNvPr id="11268" name="Rectangle 5"/>
          <p:cNvSpPr>
            <a:spLocks noGrp="1" noChangeArrowheads="1"/>
          </p:cNvSpPr>
          <p:nvPr>
            <p:ph type="body" idx="1"/>
          </p:nvPr>
        </p:nvSpPr>
        <p:spPr>
          <a:xfrm>
            <a:off x="2771775" y="1916113"/>
            <a:ext cx="5976938" cy="3241675"/>
          </a:xfrm>
        </p:spPr>
        <p:txBody>
          <a:bodyPr/>
          <a:lstStyle/>
          <a:p>
            <a:pPr>
              <a:lnSpc>
                <a:spcPct val="90000"/>
              </a:lnSpc>
            </a:pPr>
            <a:r>
              <a:rPr lang="ru-RU" sz="1800" smtClean="0"/>
              <a:t>Впервые комиссия по ВБИ опубликовала цифры о затратах по ликвидации ИСМП в РФ.</a:t>
            </a:r>
          </a:p>
          <a:p>
            <a:pPr>
              <a:lnSpc>
                <a:spcPct val="90000"/>
              </a:lnSpc>
              <a:buFont typeface="Wingdings" pitchFamily="2" charset="2"/>
              <a:buNone/>
            </a:pPr>
            <a:r>
              <a:rPr lang="ru-RU" sz="1800" smtClean="0"/>
              <a:t>    Эта сумма составляет от 5 до 10 млдр. рублей в год (В США от 5 до 10 млдр. </a:t>
            </a:r>
            <a:r>
              <a:rPr lang="en-US" sz="1800" smtClean="0">
                <a:cs typeface="Arial" pitchFamily="34" charset="0"/>
              </a:rPr>
              <a:t>$</a:t>
            </a:r>
            <a:r>
              <a:rPr lang="ru-RU" sz="1800" smtClean="0">
                <a:cs typeface="Arial" pitchFamily="34" charset="0"/>
              </a:rPr>
              <a:t> </a:t>
            </a:r>
            <a:r>
              <a:rPr lang="ru-RU" sz="1800" smtClean="0"/>
              <a:t>в год)</a:t>
            </a:r>
          </a:p>
          <a:p>
            <a:pPr>
              <a:lnSpc>
                <a:spcPct val="90000"/>
              </a:lnSpc>
              <a:buFont typeface="Wingdings" pitchFamily="2" charset="2"/>
              <a:buNone/>
            </a:pPr>
            <a:endParaRPr lang="ru-RU" sz="1800" smtClean="0"/>
          </a:p>
          <a:p>
            <a:pPr>
              <a:lnSpc>
                <a:spcPct val="90000"/>
              </a:lnSpc>
            </a:pPr>
            <a:r>
              <a:rPr lang="ru-RU" sz="1800" smtClean="0"/>
              <a:t>В этом же журнале опубликованы данные среди медработников г. Москвы об отношении к гигиенической обработке рук:</a:t>
            </a:r>
          </a:p>
          <a:p>
            <a:pPr>
              <a:lnSpc>
                <a:spcPct val="90000"/>
              </a:lnSpc>
            </a:pPr>
            <a:r>
              <a:rPr lang="ru-RU" sz="1800" smtClean="0"/>
              <a:t>93%  предпочитают работать в перчатках;</a:t>
            </a:r>
          </a:p>
          <a:p>
            <a:pPr>
              <a:lnSpc>
                <a:spcPct val="90000"/>
              </a:lnSpc>
            </a:pPr>
            <a:r>
              <a:rPr lang="ru-RU" sz="1800" smtClean="0"/>
              <a:t>53% считают, что гигиеническая обработка необходима.</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500063" y="571500"/>
            <a:ext cx="7772400" cy="554038"/>
          </a:xfrm>
        </p:spPr>
        <p:txBody>
          <a:bodyPr/>
          <a:lstStyle/>
          <a:p>
            <a:pPr algn="ctr"/>
            <a:r>
              <a:rPr lang="ru-RU" sz="3600" smtClean="0"/>
              <a:t>исмп</a:t>
            </a:r>
          </a:p>
        </p:txBody>
      </p:sp>
      <p:sp>
        <p:nvSpPr>
          <p:cNvPr id="3" name="Содержимое 2"/>
          <p:cNvSpPr>
            <a:spLocks noGrp="1"/>
          </p:cNvSpPr>
          <p:nvPr>
            <p:ph idx="1"/>
          </p:nvPr>
        </p:nvSpPr>
        <p:spPr>
          <a:xfrm>
            <a:off x="719138" y="1428750"/>
            <a:ext cx="7772400" cy="4357688"/>
          </a:xfrm>
        </p:spPr>
        <p:txBody>
          <a:bodyPr/>
          <a:lstStyle/>
          <a:p>
            <a:pPr marL="342900" indent="-342900" eaLnBrk="1" hangingPunct="1">
              <a:spcBef>
                <a:spcPts val="1200"/>
              </a:spcBef>
              <a:buFont typeface="Wingdings" pitchFamily="2" charset="2"/>
              <a:buNone/>
              <a:defRPr/>
            </a:pPr>
            <a:endParaRPr lang="ru-RU" dirty="0" smtClean="0"/>
          </a:p>
          <a:p>
            <a:pPr marL="342900" indent="-342900" eaLnBrk="1" hangingPunct="1">
              <a:spcBef>
                <a:spcPts val="1200"/>
              </a:spcBef>
              <a:defRPr/>
            </a:pPr>
            <a:r>
              <a:rPr lang="ru-RU" sz="2800" dirty="0" smtClean="0"/>
              <a:t>ИСМП являются «тяжелым бременем» как для системы здравоохранения, так и для страдающих от них пациентов</a:t>
            </a:r>
          </a:p>
          <a:p>
            <a:pPr marL="342900" indent="-342900" eaLnBrk="1" hangingPunct="1">
              <a:spcBef>
                <a:spcPts val="1200"/>
              </a:spcBef>
              <a:defRPr/>
            </a:pPr>
            <a:r>
              <a:rPr lang="ru-RU" sz="2800" dirty="0" smtClean="0"/>
              <a:t>Заболеваемость ИСМП в мире варьирует в пределах </a:t>
            </a:r>
            <a:r>
              <a:rPr lang="en-GB" sz="2800" dirty="0" smtClean="0"/>
              <a:t>5% </a:t>
            </a:r>
            <a:r>
              <a:rPr lang="ru-RU" sz="2800" dirty="0" smtClean="0"/>
              <a:t>-</a:t>
            </a:r>
            <a:r>
              <a:rPr lang="en-GB" sz="2800" dirty="0" smtClean="0"/>
              <a:t>25%.</a:t>
            </a:r>
          </a:p>
          <a:p>
            <a:pPr marL="342900" indent="-342900" eaLnBrk="1" hangingPunct="1">
              <a:spcBef>
                <a:spcPts val="1200"/>
              </a:spcBef>
              <a:defRPr/>
            </a:pPr>
            <a:r>
              <a:rPr lang="ru-RU" sz="2800" dirty="0" smtClean="0"/>
              <a:t>По оценкам экспертов,</a:t>
            </a:r>
            <a:r>
              <a:rPr lang="en-GB" sz="2800" dirty="0" smtClean="0"/>
              <a:t> 1/3 </a:t>
            </a:r>
            <a:r>
              <a:rPr lang="ru-RU" sz="2800" dirty="0" smtClean="0"/>
              <a:t>всех ИСМП можно предотвратить</a:t>
            </a:r>
            <a:endParaRPr lang="en-GB" sz="2800" dirty="0" smtClean="0"/>
          </a:p>
          <a:p>
            <a:pPr>
              <a:defRPr/>
            </a:pPr>
            <a:endParaRPr lang="ru-RU" dirty="0"/>
          </a:p>
        </p:txBody>
      </p:sp>
    </p:spTree>
  </p:cSld>
  <p:clrMapOvr>
    <a:masterClrMapping/>
  </p:clrMapOvr>
</p:sld>
</file>

<file path=ppt/theme/theme1.xml><?xml version="1.0" encoding="utf-8"?>
<a:theme xmlns:a="http://schemas.openxmlformats.org/drawingml/2006/main" name="BODEQUER">
  <a:themeElements>
    <a:clrScheme name="BODEQU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ODEQUER">
      <a:majorFont>
        <a:latin typeface="Arial"/>
        <a:ea typeface="ＭＳ Ｐゴシック"/>
        <a:cs typeface=""/>
      </a:majorFont>
      <a:minorFont>
        <a:latin typeface="Arial"/>
        <a:ea typeface="ＭＳ Ｐゴシック"/>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smtClean="0">
            <a:ln>
              <a:noFill/>
            </a:ln>
            <a:solidFill>
              <a:schemeClr val="tx1"/>
            </a:solidFill>
            <a:effectLst/>
            <a:latin typeface="Arial" pitchFamily="34"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smtClean="0">
            <a:ln>
              <a:noFill/>
            </a:ln>
            <a:solidFill>
              <a:schemeClr val="tx1"/>
            </a:solidFill>
            <a:effectLst/>
            <a:latin typeface="Arial" pitchFamily="34" charset="0"/>
            <a:ea typeface="ＭＳ Ｐゴシック" pitchFamily="34" charset="-128"/>
          </a:defRPr>
        </a:defPPr>
      </a:lstStyle>
    </a:lnDef>
  </a:objectDefaults>
  <a:extraClrSchemeLst>
    <a:extraClrScheme>
      <a:clrScheme name="BODEQU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ODEQU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ODEQU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ODEQU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ODEQU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ODEQU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ODEQUE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ODEQU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ODEQU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ODEQU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ODEQU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ODEQU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M:\OFC_2000\Vorlagen\BODE Standard\BODEQUER.POT</Template>
  <TotalTime>602</TotalTime>
  <Words>2890</Words>
  <Application>Microsoft Office PowerPoint</Application>
  <PresentationFormat>Экран (4:3)</PresentationFormat>
  <Paragraphs>361</Paragraphs>
  <Slides>40</Slides>
  <Notes>29</Notes>
  <HiddenSlides>1</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40</vt:i4>
      </vt:variant>
    </vt:vector>
  </HeadingPairs>
  <TitlesOfParts>
    <vt:vector size="42" baseType="lpstr">
      <vt:lpstr>BODEQUER</vt:lpstr>
      <vt:lpstr>Bitmap</vt:lpstr>
      <vt:lpstr>Актуальные вопросы гигиенической обработки рук. </vt:lpstr>
      <vt:lpstr>Основные факты</vt:lpstr>
      <vt:lpstr>Основные факты</vt:lpstr>
      <vt:lpstr>Основные факты</vt:lpstr>
      <vt:lpstr>Основные факты</vt:lpstr>
      <vt:lpstr>Основные факты</vt:lpstr>
      <vt:lpstr>Дополнительные затраты внутрибольничными инфекциями</vt:lpstr>
      <vt:lpstr>Статистика в РФ</vt:lpstr>
      <vt:lpstr>исмп</vt:lpstr>
      <vt:lpstr>Роль рук в передаче ИСМП</vt:lpstr>
      <vt:lpstr>Они были первыми…</vt:lpstr>
      <vt:lpstr>Гигиена рук в фокусе</vt:lpstr>
      <vt:lpstr>Роль рук в передаче ИСМП</vt:lpstr>
      <vt:lpstr>Роль рук в передаче ИСМП</vt:lpstr>
      <vt:lpstr>Снижение смертности от ИСМП = снижение общей смертности в ЛПУ</vt:lpstr>
      <vt:lpstr>Клинический случай 1</vt:lpstr>
      <vt:lpstr>Клинический случай 2</vt:lpstr>
      <vt:lpstr>Заключение</vt:lpstr>
      <vt:lpstr>Слайд 19</vt:lpstr>
      <vt:lpstr>Выводы</vt:lpstr>
      <vt:lpstr>Затраты</vt:lpstr>
      <vt:lpstr>Причины невыполнения требований по дезинфекции рук </vt:lpstr>
      <vt:lpstr>Перчатки – гарантия защиты????</vt:lpstr>
      <vt:lpstr>ДЕЗИНФЕКЦИЯ РУК И ПЕРЧАТКИ</vt:lpstr>
      <vt:lpstr>ДЕЗИНФЕКЦИЯ РУК И ПЕРЧАТКИ</vt:lpstr>
      <vt:lpstr>Эволюция антисептиков для рук</vt:lpstr>
      <vt:lpstr>«Идеальный» кожный антисептик. Каким он должен быть? </vt:lpstr>
      <vt:lpstr>   3 составляющих гигиены рук + защита</vt:lpstr>
      <vt:lpstr>5  моментов гигиены рук ВОЗ</vt:lpstr>
      <vt:lpstr>ВОЗ – расчет потребности в кожных антисептиках</vt:lpstr>
      <vt:lpstr>Цели программы</vt:lpstr>
      <vt:lpstr>Цели программы</vt:lpstr>
      <vt:lpstr>Цели программы</vt:lpstr>
      <vt:lpstr>Цели программы</vt:lpstr>
      <vt:lpstr>Цели программы</vt:lpstr>
      <vt:lpstr>Повторение показаний к гигиене рук</vt:lpstr>
      <vt:lpstr>Показания</vt:lpstr>
      <vt:lpstr>Слайд 38</vt:lpstr>
      <vt:lpstr>Некоторые риски остаются  (пример: свиной грипп)</vt:lpstr>
      <vt:lpstr>          Спасибо за внимание</vt:lpstr>
    </vt:vector>
  </TitlesOfParts>
  <Company>BODE Chemie GmbH &amp; Co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Principles of Hand Hygiene</dc:title>
  <dc:creator>hirth</dc:creator>
  <cp:lastModifiedBy>ОПСА</cp:lastModifiedBy>
  <cp:revision>111</cp:revision>
  <dcterms:created xsi:type="dcterms:W3CDTF">2008-09-15T11:34:34Z</dcterms:created>
  <dcterms:modified xsi:type="dcterms:W3CDTF">2013-04-20T10:31:46Z</dcterms:modified>
</cp:coreProperties>
</file>