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73" r:id="rId11"/>
    <p:sldId id="268" r:id="rId12"/>
    <p:sldId id="272" r:id="rId13"/>
    <p:sldId id="271" r:id="rId14"/>
    <p:sldId id="287" r:id="rId15"/>
    <p:sldId id="270" r:id="rId16"/>
    <p:sldId id="269" r:id="rId17"/>
    <p:sldId id="274" r:id="rId18"/>
    <p:sldId id="264" r:id="rId19"/>
    <p:sldId id="275" r:id="rId20"/>
    <p:sldId id="278" r:id="rId21"/>
    <p:sldId id="276" r:id="rId22"/>
    <p:sldId id="267" r:id="rId23"/>
    <p:sldId id="277" r:id="rId24"/>
    <p:sldId id="279" r:id="rId25"/>
    <p:sldId id="266" r:id="rId26"/>
    <p:sldId id="280" r:id="rId27"/>
    <p:sldId id="284" r:id="rId28"/>
    <p:sldId id="285" r:id="rId29"/>
    <p:sldId id="281" r:id="rId30"/>
    <p:sldId id="286" r:id="rId31"/>
    <p:sldId id="282" r:id="rId32"/>
    <p:sldId id="283" r:id="rId33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C31"/>
    <a:srgbClr val="FF9900"/>
    <a:srgbClr val="FF6600"/>
    <a:srgbClr val="FF7C80"/>
    <a:srgbClr val="007E39"/>
    <a:srgbClr val="C6ECC6"/>
    <a:srgbClr val="009A46"/>
    <a:srgbClr val="00A2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571" autoAdjust="0"/>
  </p:normalViewPr>
  <p:slideViewPr>
    <p:cSldViewPr>
      <p:cViewPr varScale="1">
        <p:scale>
          <a:sx n="103" d="100"/>
          <a:sy n="103" d="100"/>
        </p:scale>
        <p:origin x="-12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663503-FD2F-41B2-8D43-BDB3C7B9854B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14E0D7-73C3-4201-B95F-9C40634137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1231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.png"/><Relationship Id="rId7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3.jpeg"/><Relationship Id="rId9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eg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jpeg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jpeg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jpeg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jpeg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jpeg"/><Relationship Id="rId4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jpeg"/><Relationship Id="rId4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jpeg"/><Relationship Id="rId4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jpeg"/><Relationship Id="rId4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5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jpeg"/><Relationship Id="rId5" Type="http://schemas.openxmlformats.org/officeDocument/2006/relationships/image" Target="../media/image60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hyperlink" Target="http://www.medsestre.ru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214413" y="118954"/>
            <a:ext cx="6786611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Общероссийская общественная организация</a:t>
            </a:r>
          </a:p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«Ассоциация медицинских сестер России» 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/>
          <p:cNvGrpSpPr/>
          <p:nvPr/>
        </p:nvGrpSpPr>
        <p:grpSpPr>
          <a:xfrm>
            <a:off x="107504" y="116632"/>
            <a:ext cx="1080120" cy="1080120"/>
            <a:chOff x="107504" y="116632"/>
            <a:chExt cx="1080120" cy="1080120"/>
          </a:xfrm>
        </p:grpSpPr>
        <p:pic>
          <p:nvPicPr>
            <p:cNvPr id="1026" name="Picture 2" descr="D:\Документы\Эмблемы\РАМС и регион. ассоциации\1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7504" y="116632"/>
              <a:ext cx="1080120" cy="1080120"/>
            </a:xfrm>
            <a:prstGeom prst="rect">
              <a:avLst/>
            </a:prstGeom>
            <a:noFill/>
            <a:effectLst/>
          </p:spPr>
        </p:pic>
        <p:sp>
          <p:nvSpPr>
            <p:cNvPr id="21" name="Овал 20"/>
            <p:cNvSpPr/>
            <p:nvPr/>
          </p:nvSpPr>
          <p:spPr>
            <a:xfrm>
              <a:off x="107504" y="116632"/>
              <a:ext cx="1080120" cy="108012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" name="Объект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1282697"/>
            <a:ext cx="9200384" cy="4646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TextBox 46"/>
          <p:cNvSpPr txBox="1"/>
          <p:nvPr/>
        </p:nvSpPr>
        <p:spPr>
          <a:xfrm>
            <a:off x="785786" y="6072206"/>
            <a:ext cx="8358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chemeClr val="bg1"/>
                </a:solidFill>
              </a:rPr>
              <a:t>Е. В. Тимофеева, старшая медицинская сестра  1-го наркологического отделения</a:t>
            </a:r>
          </a:p>
          <a:p>
            <a:pPr algn="r"/>
            <a:r>
              <a:rPr lang="ru-RU" b="1" dirty="0" smtClean="0">
                <a:solidFill>
                  <a:schemeClr val="bg1"/>
                </a:solidFill>
              </a:rPr>
              <a:t> БУЗОО «Наркологический диспансер», ключевой член ОПСА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0" y="1714488"/>
            <a:ext cx="9047103" cy="35394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b="1" cap="all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VI</a:t>
            </a:r>
            <a:r>
              <a:rPr lang="ru-RU" sz="3200" b="1" cap="all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 отчетно-выборная конференция РАМС</a:t>
            </a:r>
            <a:endParaRPr lang="ru-RU" sz="3200" dirty="0" smtClean="0">
              <a:solidFill>
                <a:schemeClr val="tx2">
                  <a:lumMod val="50000"/>
                </a:schemeClr>
              </a:solidFill>
              <a:latin typeface="+mj-lt"/>
            </a:endParaRPr>
          </a:p>
          <a:p>
            <a:pPr algn="ctr"/>
            <a:r>
              <a:rPr lang="ru-RU" sz="3200" b="1" cap="all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Всероссийский конгресс медицинских сестер  </a:t>
            </a:r>
            <a:r>
              <a:rPr lang="ru-RU" sz="3200" b="1" cap="all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«</a:t>
            </a:r>
            <a:r>
              <a:rPr lang="ru-RU" sz="3200" b="1" i="1" cap="all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Медицинские сестры –</a:t>
            </a:r>
          </a:p>
          <a:p>
            <a:pPr algn="ctr"/>
            <a:r>
              <a:rPr lang="ru-RU" sz="3200" b="1" i="1" cap="all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 движущая сила перемен по оказанию эффективной и экономичной помощи</a:t>
            </a:r>
            <a:r>
              <a:rPr lang="ru-RU" sz="3200" b="1" cap="all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» </a:t>
            </a:r>
            <a:endParaRPr lang="ru-RU" sz="3200" dirty="0" smtClean="0">
              <a:solidFill>
                <a:schemeClr val="tx2">
                  <a:lumMod val="50000"/>
                </a:schemeClr>
              </a:solidFill>
              <a:latin typeface="+mj-lt"/>
            </a:endParaRPr>
          </a:p>
          <a:p>
            <a:pPr algn="ctr"/>
            <a:r>
              <a:rPr lang="ru-RU" sz="3200" b="1" cap="all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11 – 13 октября 2015 г., </a:t>
            </a:r>
          </a:p>
          <a:p>
            <a:pPr algn="ctr"/>
            <a:r>
              <a:rPr lang="ru-RU" sz="3200" b="1" cap="all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г. Санкт-Петербург</a:t>
            </a:r>
            <a:endParaRPr lang="ru-RU" sz="3200" dirty="0">
              <a:solidFill>
                <a:schemeClr val="tx2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6" name="Picture 2" descr="G:\1444470686_video_1.jpg"/>
          <p:cNvPicPr>
            <a:picLocks noChangeAspect="1" noChangeArrowheads="1"/>
          </p:cNvPicPr>
          <p:nvPr/>
        </p:nvPicPr>
        <p:blipFill>
          <a:blip r:embed="rId4"/>
          <a:srcRect l="1451" t="18750" r="51038" b="16518"/>
          <a:stretch>
            <a:fillRect/>
          </a:stretch>
        </p:blipFill>
        <p:spPr bwMode="auto">
          <a:xfrm>
            <a:off x="7999498" y="71438"/>
            <a:ext cx="1048641" cy="1071546"/>
          </a:xfrm>
          <a:prstGeom prst="ellipse">
            <a:avLst/>
          </a:prstGeom>
          <a:noFill/>
          <a:effectLst>
            <a:softEdge rad="127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857224" y="0"/>
            <a:ext cx="7429552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«Медицинские сестры – движущая сила перемен по оказанию эффективной </a:t>
            </a:r>
          </a:p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и экономичной помощи» 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0"/>
          <p:cNvGrpSpPr/>
          <p:nvPr/>
        </p:nvGrpSpPr>
        <p:grpSpPr>
          <a:xfrm>
            <a:off x="107504" y="116632"/>
            <a:ext cx="1080120" cy="1080120"/>
            <a:chOff x="107504" y="116632"/>
            <a:chExt cx="1080120" cy="1080120"/>
          </a:xfrm>
        </p:grpSpPr>
        <p:pic>
          <p:nvPicPr>
            <p:cNvPr id="1026" name="Picture 2" descr="D:\Документы\Эмблемы\РАМС и регион. ассоциации\1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7504" y="116632"/>
              <a:ext cx="1080120" cy="1080120"/>
            </a:xfrm>
            <a:prstGeom prst="rect">
              <a:avLst/>
            </a:prstGeom>
            <a:noFill/>
            <a:effectLst/>
          </p:spPr>
        </p:pic>
        <p:sp>
          <p:nvSpPr>
            <p:cNvPr id="21" name="Овал 20"/>
            <p:cNvSpPr/>
            <p:nvPr/>
          </p:nvSpPr>
          <p:spPr>
            <a:xfrm>
              <a:off x="107504" y="116632"/>
              <a:ext cx="1080120" cy="108012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" name="Объект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1282697"/>
            <a:ext cx="9200384" cy="488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357158" y="6143644"/>
            <a:ext cx="792961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cap="all" dirty="0" smtClean="0">
                <a:solidFill>
                  <a:schemeClr val="bg1"/>
                </a:solidFill>
                <a:latin typeface="+mj-lt"/>
              </a:rPr>
              <a:t>Приветственное слово</a:t>
            </a:r>
            <a:endParaRPr lang="ru-RU" sz="32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6" name="Picture 2" descr="G:\1444470686_video_1.jpg"/>
          <p:cNvPicPr>
            <a:picLocks noChangeAspect="1" noChangeArrowheads="1"/>
          </p:cNvPicPr>
          <p:nvPr/>
        </p:nvPicPr>
        <p:blipFill>
          <a:blip r:embed="rId4"/>
          <a:srcRect l="1451" t="18750" r="51038" b="16518"/>
          <a:stretch>
            <a:fillRect/>
          </a:stretch>
        </p:blipFill>
        <p:spPr bwMode="auto">
          <a:xfrm>
            <a:off x="7999498" y="71438"/>
            <a:ext cx="1048641" cy="1071546"/>
          </a:xfrm>
          <a:prstGeom prst="ellipse">
            <a:avLst/>
          </a:prstGeom>
          <a:noFill/>
          <a:effectLst>
            <a:softEdge rad="12700"/>
          </a:effectLst>
        </p:spPr>
      </p:pic>
      <p:pic>
        <p:nvPicPr>
          <p:cNvPr id="16" name="Рисунок 15" descr="C:\Documents and Settings\Doc\Рабочий стол\1 деньФотографии РАМС  11-13 октября 2015 г\DSC_5008.JPG"/>
          <p:cNvPicPr/>
          <p:nvPr/>
        </p:nvPicPr>
        <p:blipFill>
          <a:blip r:embed="rId5" cstate="print"/>
          <a:srcRect l="17000" t="8250" r="29236"/>
          <a:stretch>
            <a:fillRect/>
          </a:stretch>
        </p:blipFill>
        <p:spPr bwMode="auto">
          <a:xfrm>
            <a:off x="857224" y="1428736"/>
            <a:ext cx="3354736" cy="39763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C:\Documents and Settings\Doc\Рабочий стол\1 деньФотографии РАМС  11-13 октября 2015 г\DSC_5022.JPG"/>
          <p:cNvPicPr/>
          <p:nvPr/>
        </p:nvPicPr>
        <p:blipFill>
          <a:blip r:embed="rId6" cstate="print"/>
          <a:srcRect l="16169" t="20752" r="48403" b="11740"/>
          <a:stretch>
            <a:fillRect/>
          </a:stretch>
        </p:blipFill>
        <p:spPr bwMode="auto">
          <a:xfrm>
            <a:off x="4588486" y="1428736"/>
            <a:ext cx="3367889" cy="39763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TextBox 18"/>
          <p:cNvSpPr txBox="1"/>
          <p:nvPr/>
        </p:nvSpPr>
        <p:spPr>
          <a:xfrm>
            <a:off x="647564" y="5301208"/>
            <a:ext cx="3357554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С.И. Двойников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499992" y="5301208"/>
            <a:ext cx="3357554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Г.А. Щербаков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000100" y="0"/>
            <a:ext cx="7143799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«Медицинские сестры – движущая сила перемен по оказанию эффективной </a:t>
            </a:r>
          </a:p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и экономичной помощи» 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0"/>
          <p:cNvGrpSpPr/>
          <p:nvPr/>
        </p:nvGrpSpPr>
        <p:grpSpPr>
          <a:xfrm>
            <a:off x="107504" y="116632"/>
            <a:ext cx="1080120" cy="1080120"/>
            <a:chOff x="107504" y="116632"/>
            <a:chExt cx="1080120" cy="1080120"/>
          </a:xfrm>
        </p:grpSpPr>
        <p:pic>
          <p:nvPicPr>
            <p:cNvPr id="1026" name="Picture 2" descr="D:\Документы\Эмблемы\РАМС и регион. ассоциации\1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7504" y="116632"/>
              <a:ext cx="1080120" cy="1080120"/>
            </a:xfrm>
            <a:prstGeom prst="rect">
              <a:avLst/>
            </a:prstGeom>
            <a:noFill/>
            <a:effectLst/>
          </p:spPr>
        </p:pic>
        <p:sp>
          <p:nvSpPr>
            <p:cNvPr id="21" name="Овал 20"/>
            <p:cNvSpPr/>
            <p:nvPr/>
          </p:nvSpPr>
          <p:spPr>
            <a:xfrm>
              <a:off x="107504" y="116632"/>
              <a:ext cx="1080120" cy="108012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" name="Объект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5860"/>
            <a:ext cx="9200384" cy="488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G:\1444470686_video_1.jpg"/>
          <p:cNvPicPr>
            <a:picLocks noChangeAspect="1" noChangeArrowheads="1"/>
          </p:cNvPicPr>
          <p:nvPr/>
        </p:nvPicPr>
        <p:blipFill>
          <a:blip r:embed="rId4"/>
          <a:srcRect l="1451" t="18750" r="51038" b="16518"/>
          <a:stretch>
            <a:fillRect/>
          </a:stretch>
        </p:blipFill>
        <p:spPr bwMode="auto">
          <a:xfrm>
            <a:off x="7999498" y="71438"/>
            <a:ext cx="1048641" cy="1071546"/>
          </a:xfrm>
          <a:prstGeom prst="ellipse">
            <a:avLst/>
          </a:prstGeom>
          <a:noFill/>
          <a:effectLst>
            <a:softEdge rad="12700"/>
          </a:effectLst>
        </p:spPr>
      </p:pic>
      <p:pic>
        <p:nvPicPr>
          <p:cNvPr id="12" name="Рисунок 11" descr="C:\Documents and Settings\Doc\Рабочий стол\1 деньФотографии РАМС  11-13 октября 2015 г\DSC_5042.JPG"/>
          <p:cNvPicPr/>
          <p:nvPr/>
        </p:nvPicPr>
        <p:blipFill>
          <a:blip r:embed="rId5" cstate="print"/>
          <a:srcRect l="17788" t="13963" r="54390" b="27912"/>
          <a:stretch>
            <a:fillRect/>
          </a:stretch>
        </p:blipFill>
        <p:spPr bwMode="auto">
          <a:xfrm>
            <a:off x="71406" y="1357298"/>
            <a:ext cx="2214578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0" y="6143644"/>
            <a:ext cx="9144000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cap="all" dirty="0" smtClean="0">
                <a:solidFill>
                  <a:schemeClr val="bg1"/>
                </a:solidFill>
                <a:latin typeface="+mj-lt"/>
              </a:rPr>
              <a:t>Приветственное слово зарубежных коллег</a:t>
            </a:r>
            <a:endParaRPr lang="ru-RU" sz="32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6" name="Рисунок 15" descr="C:\Documents and Settings\Doc\Рабочий стол\1 деньФотографии РАМС  11-13 октября 2015 г\DSC_5026.JPG"/>
          <p:cNvPicPr/>
          <p:nvPr/>
        </p:nvPicPr>
        <p:blipFill>
          <a:blip r:embed="rId6" cstate="print"/>
          <a:srcRect l="23697" t="31794" r="56130" b="25827"/>
          <a:stretch>
            <a:fillRect/>
          </a:stretch>
        </p:blipFill>
        <p:spPr bwMode="auto">
          <a:xfrm>
            <a:off x="4714876" y="1357298"/>
            <a:ext cx="2071702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C:\Documents and Settings\Doc\Рабочий стол\1 деньФотографии РАМС  11-13 октября 2015 г\DSC_5036.JPG"/>
          <p:cNvPicPr/>
          <p:nvPr/>
        </p:nvPicPr>
        <p:blipFill>
          <a:blip r:embed="rId7" cstate="print"/>
          <a:srcRect l="18006" t="25345" r="52826" b="14490"/>
          <a:stretch>
            <a:fillRect/>
          </a:stretch>
        </p:blipFill>
        <p:spPr bwMode="auto">
          <a:xfrm>
            <a:off x="2428860" y="1357298"/>
            <a:ext cx="2143140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D:\РАБОТА\ТИМОФЕЕВА Елена\ОПСА ключевой член\к конгресу 2015г\Фотографии РАМС  11-13 октября 2015 г\DSC_5046.JPG"/>
          <p:cNvPicPr/>
          <p:nvPr/>
        </p:nvPicPr>
        <p:blipFill>
          <a:blip r:embed="rId8" cstate="print"/>
          <a:srcRect l="15044" t="22000" r="48236" b="8750"/>
          <a:stretch>
            <a:fillRect/>
          </a:stretch>
        </p:blipFill>
        <p:spPr bwMode="auto">
          <a:xfrm>
            <a:off x="6929454" y="1357298"/>
            <a:ext cx="2143140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 descr="C:\Documents and Settings\Doc\Рабочий стол\1 деньФотографии РАМС  11-13 октября 2015 г\DSC_5560.JPG"/>
          <p:cNvPicPr/>
          <p:nvPr/>
        </p:nvPicPr>
        <p:blipFill>
          <a:blip r:embed="rId9" cstate="print"/>
          <a:srcRect l="27987" t="24888" r="33266" b="15240"/>
          <a:stretch>
            <a:fillRect/>
          </a:stretch>
        </p:blipFill>
        <p:spPr bwMode="auto">
          <a:xfrm flipH="1">
            <a:off x="1000100" y="4071942"/>
            <a:ext cx="1928826" cy="20590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Прямоугольник 18"/>
          <p:cNvSpPr/>
          <p:nvPr/>
        </p:nvSpPr>
        <p:spPr>
          <a:xfrm>
            <a:off x="928662" y="4143380"/>
            <a:ext cx="7500990" cy="1928826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2857488" y="4286256"/>
            <a:ext cx="5572164" cy="15696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Джудит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 </a:t>
            </a:r>
            <a:r>
              <a:rPr lang="ru-RU" sz="3200" b="1" dirty="0" err="1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Шамиан</a:t>
            </a:r>
            <a:endParaRPr lang="ru-RU" sz="3200" b="1" dirty="0" smtClean="0">
              <a:solidFill>
                <a:schemeClr val="tx2">
                  <a:lumMod val="50000"/>
                </a:schemeClr>
              </a:solidFill>
              <a:latin typeface="+mj-lt"/>
            </a:endParaRP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+mj-lt"/>
              </a:rPr>
              <a:t>Президент Международного совета медицинских сестер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857224" y="0"/>
            <a:ext cx="7358113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«Медицинские сестры – движущая сила перемен по оказанию эффективной </a:t>
            </a:r>
          </a:p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и экономичной помощи» 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0"/>
          <p:cNvGrpSpPr/>
          <p:nvPr/>
        </p:nvGrpSpPr>
        <p:grpSpPr>
          <a:xfrm>
            <a:off x="107504" y="116632"/>
            <a:ext cx="1080120" cy="1080120"/>
            <a:chOff x="107504" y="116632"/>
            <a:chExt cx="1080120" cy="1080120"/>
          </a:xfrm>
        </p:grpSpPr>
        <p:pic>
          <p:nvPicPr>
            <p:cNvPr id="1026" name="Picture 2" descr="D:\Документы\Эмблемы\РАМС и регион. ассоциации\1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7504" y="116632"/>
              <a:ext cx="1080120" cy="1080120"/>
            </a:xfrm>
            <a:prstGeom prst="rect">
              <a:avLst/>
            </a:prstGeom>
            <a:noFill/>
            <a:effectLst/>
          </p:spPr>
        </p:pic>
        <p:sp>
          <p:nvSpPr>
            <p:cNvPr id="21" name="Овал 20"/>
            <p:cNvSpPr/>
            <p:nvPr/>
          </p:nvSpPr>
          <p:spPr>
            <a:xfrm>
              <a:off x="107504" y="116632"/>
              <a:ext cx="1080120" cy="108012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" name="Объект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384" y="1285860"/>
            <a:ext cx="9200384" cy="488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G:\1444470686_video_1.jpg"/>
          <p:cNvPicPr>
            <a:picLocks noChangeAspect="1" noChangeArrowheads="1"/>
          </p:cNvPicPr>
          <p:nvPr/>
        </p:nvPicPr>
        <p:blipFill>
          <a:blip r:embed="rId4"/>
          <a:srcRect l="1451" t="18750" r="51038" b="16518"/>
          <a:stretch>
            <a:fillRect/>
          </a:stretch>
        </p:blipFill>
        <p:spPr bwMode="auto">
          <a:xfrm>
            <a:off x="7999498" y="71438"/>
            <a:ext cx="1048641" cy="1071546"/>
          </a:xfrm>
          <a:prstGeom prst="ellipse">
            <a:avLst/>
          </a:prstGeom>
          <a:noFill/>
          <a:effectLst>
            <a:softEdge rad="12700"/>
          </a:effectLst>
        </p:spPr>
      </p:pic>
      <p:pic>
        <p:nvPicPr>
          <p:cNvPr id="12" name="Рисунок 11" descr="C:\Documents and Settings\Doc\Рабочий стол\1 деньФотографии РАМС  11-13 октября 2015 г\DSC_5122.JPG"/>
          <p:cNvPicPr/>
          <p:nvPr/>
        </p:nvPicPr>
        <p:blipFill>
          <a:blip r:embed="rId5" cstate="print"/>
          <a:srcRect l="23316" t="3390" r="1836" b="8296"/>
          <a:stretch>
            <a:fillRect/>
          </a:stretch>
        </p:blipFill>
        <p:spPr bwMode="auto">
          <a:xfrm>
            <a:off x="0" y="1357298"/>
            <a:ext cx="5143504" cy="45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4929190" y="1428736"/>
            <a:ext cx="4357686" cy="224676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Медалью </a:t>
            </a:r>
          </a:p>
          <a:p>
            <a:pPr algn="ctr"/>
            <a:r>
              <a:rPr lang="ru-RU" sz="2800" b="1" i="1" dirty="0" smtClean="0">
                <a:solidFill>
                  <a:srgbClr val="C00000"/>
                </a:solidFill>
                <a:latin typeface="+mj-lt"/>
              </a:rPr>
              <a:t>«За верность профессии»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награждена </a:t>
            </a:r>
          </a:p>
          <a:p>
            <a:pPr algn="ctr"/>
            <a:r>
              <a:rPr lang="ru-RU" sz="2800" b="1" dirty="0" err="1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Дацюк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Светлана Федоровна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857884" y="3786190"/>
            <a:ext cx="2398890" cy="2173143"/>
          </a:xfrm>
          <a:prstGeom prst="roundRect">
            <a:avLst/>
          </a:prstGeom>
          <a:blipFill rotWithShape="0">
            <a:blip r:embed="rId6"/>
            <a:stretch>
              <a:fillRect/>
            </a:stretch>
          </a:blipFill>
          <a:scene3d>
            <a:camera prst="orthographicFront"/>
            <a:lightRig rig="chilly" dir="t"/>
          </a:scene3d>
          <a:sp3d prstMaterial="translucentPowder">
            <a:bevelT w="127000" h="25400" prst="softRound"/>
          </a:sp3d>
        </p:spPr>
        <p:style>
          <a:lnRef idx="0">
            <a:schemeClr val="accent3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TextBox 14"/>
          <p:cNvSpPr txBox="1"/>
          <p:nvPr/>
        </p:nvSpPr>
        <p:spPr>
          <a:xfrm>
            <a:off x="928662" y="6201811"/>
            <a:ext cx="792961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cap="all" dirty="0" smtClean="0">
                <a:solidFill>
                  <a:schemeClr val="bg1"/>
                </a:solidFill>
                <a:latin typeface="+mj-lt"/>
              </a:rPr>
              <a:t>Церемония награждения</a:t>
            </a:r>
            <a:endParaRPr lang="ru-RU" sz="32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928662" y="0"/>
            <a:ext cx="7215238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«Медицинские сестры – движущая сила перемен по оказанию эффективной </a:t>
            </a:r>
          </a:p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и экономичной помощи» 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0"/>
          <p:cNvGrpSpPr/>
          <p:nvPr/>
        </p:nvGrpSpPr>
        <p:grpSpPr>
          <a:xfrm>
            <a:off x="107504" y="116632"/>
            <a:ext cx="1080120" cy="1080120"/>
            <a:chOff x="107504" y="116632"/>
            <a:chExt cx="1080120" cy="1080120"/>
          </a:xfrm>
        </p:grpSpPr>
        <p:pic>
          <p:nvPicPr>
            <p:cNvPr id="1026" name="Picture 2" descr="D:\Документы\Эмблемы\РАМС и регион. ассоциации\1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7504" y="116632"/>
              <a:ext cx="1080120" cy="1080120"/>
            </a:xfrm>
            <a:prstGeom prst="rect">
              <a:avLst/>
            </a:prstGeom>
            <a:noFill/>
            <a:effectLst/>
          </p:spPr>
        </p:pic>
        <p:sp>
          <p:nvSpPr>
            <p:cNvPr id="21" name="Овал 20"/>
            <p:cNvSpPr/>
            <p:nvPr/>
          </p:nvSpPr>
          <p:spPr>
            <a:xfrm>
              <a:off x="107504" y="116632"/>
              <a:ext cx="1080120" cy="108012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" name="Объект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1282697"/>
            <a:ext cx="9200384" cy="488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G:\1444470686_video_1.jpg"/>
          <p:cNvPicPr>
            <a:picLocks noChangeAspect="1" noChangeArrowheads="1"/>
          </p:cNvPicPr>
          <p:nvPr/>
        </p:nvPicPr>
        <p:blipFill>
          <a:blip r:embed="rId4"/>
          <a:srcRect l="1451" t="18750" r="51038" b="16518"/>
          <a:stretch>
            <a:fillRect/>
          </a:stretch>
        </p:blipFill>
        <p:spPr bwMode="auto">
          <a:xfrm>
            <a:off x="7999498" y="71438"/>
            <a:ext cx="1048641" cy="1071546"/>
          </a:xfrm>
          <a:prstGeom prst="ellipse">
            <a:avLst/>
          </a:prstGeom>
          <a:noFill/>
          <a:effectLst>
            <a:softEdge rad="12700"/>
          </a:effectLst>
        </p:spPr>
      </p:pic>
      <p:grpSp>
        <p:nvGrpSpPr>
          <p:cNvPr id="16" name="Группа 15"/>
          <p:cNvGrpSpPr/>
          <p:nvPr/>
        </p:nvGrpSpPr>
        <p:grpSpPr>
          <a:xfrm>
            <a:off x="214282" y="1428736"/>
            <a:ext cx="5143536" cy="4643470"/>
            <a:chOff x="214282" y="1428736"/>
            <a:chExt cx="5143536" cy="4643470"/>
          </a:xfrm>
        </p:grpSpPr>
        <p:pic>
          <p:nvPicPr>
            <p:cNvPr id="12" name="Рисунок 11" descr="C:\Documents and Settings\Doc\Рабочий стол\1 деньФотографии РАМС  11-13 октября 2015 г\DSC_5144.JPG"/>
            <p:cNvPicPr/>
            <p:nvPr/>
          </p:nvPicPr>
          <p:blipFill>
            <a:blip r:embed="rId5"/>
            <a:srcRect l="32303" t="30004" r="36248" b="24990"/>
            <a:stretch>
              <a:fillRect/>
            </a:stretch>
          </p:blipFill>
          <p:spPr bwMode="auto">
            <a:xfrm>
              <a:off x="214282" y="1428736"/>
              <a:ext cx="5072098" cy="464347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3" name="Рисунок 12" descr="C:\Documents and Settings\Doc\Рабочий стол\1 деньФотографии РАМС  11-13 октября 2015 г\DSC_5144.JPG"/>
            <p:cNvPicPr/>
            <p:nvPr/>
          </p:nvPicPr>
          <p:blipFill>
            <a:blip r:embed="rId5"/>
            <a:srcRect l="55277" t="30004" r="31435" b="24990"/>
            <a:stretch>
              <a:fillRect/>
            </a:stretch>
          </p:blipFill>
          <p:spPr bwMode="auto">
            <a:xfrm>
              <a:off x="3214678" y="1428736"/>
              <a:ext cx="2143140" cy="464347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5" name="TextBox 14"/>
          <p:cNvSpPr txBox="1"/>
          <p:nvPr/>
        </p:nvSpPr>
        <p:spPr>
          <a:xfrm>
            <a:off x="4786314" y="2000240"/>
            <a:ext cx="4500562" cy="267765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Дипломом конкурса</a:t>
            </a:r>
          </a:p>
          <a:p>
            <a:pPr algn="ctr"/>
            <a:r>
              <a:rPr lang="ru-RU" sz="2800" b="1" i="1" dirty="0" smtClean="0">
                <a:solidFill>
                  <a:srgbClr val="C00000"/>
                </a:solidFill>
                <a:latin typeface="+mj-lt"/>
              </a:rPr>
              <a:t>«Исследования </a:t>
            </a:r>
          </a:p>
          <a:p>
            <a:pPr algn="ctr"/>
            <a:r>
              <a:rPr lang="ru-RU" sz="2800" b="1" i="1" dirty="0" smtClean="0">
                <a:solidFill>
                  <a:srgbClr val="C00000"/>
                </a:solidFill>
                <a:latin typeface="+mj-lt"/>
              </a:rPr>
              <a:t>в сестринском деле»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награждена 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Ященко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Марина Анатольевна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28662" y="6201811"/>
            <a:ext cx="792961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cap="all" dirty="0" smtClean="0">
                <a:solidFill>
                  <a:schemeClr val="bg1"/>
                </a:solidFill>
                <a:latin typeface="+mj-lt"/>
              </a:rPr>
              <a:t>Церемония награждения</a:t>
            </a:r>
            <a:endParaRPr lang="ru-RU" sz="32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928662" y="0"/>
            <a:ext cx="7215238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«Медицинские сестры – движущая сила перемен по оказанию эффективной </a:t>
            </a:r>
          </a:p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и экономичной помощи» 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0"/>
          <p:cNvGrpSpPr/>
          <p:nvPr/>
        </p:nvGrpSpPr>
        <p:grpSpPr>
          <a:xfrm>
            <a:off x="107504" y="116632"/>
            <a:ext cx="1080120" cy="1080120"/>
            <a:chOff x="107504" y="116632"/>
            <a:chExt cx="1080120" cy="1080120"/>
          </a:xfrm>
        </p:grpSpPr>
        <p:pic>
          <p:nvPicPr>
            <p:cNvPr id="1026" name="Picture 2" descr="D:\Документы\Эмблемы\РАМС и регион. ассоциации\1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7504" y="116632"/>
              <a:ext cx="1080120" cy="1080120"/>
            </a:xfrm>
            <a:prstGeom prst="rect">
              <a:avLst/>
            </a:prstGeom>
            <a:noFill/>
            <a:effectLst/>
          </p:spPr>
        </p:pic>
        <p:sp>
          <p:nvSpPr>
            <p:cNvPr id="21" name="Овал 20"/>
            <p:cNvSpPr/>
            <p:nvPr/>
          </p:nvSpPr>
          <p:spPr>
            <a:xfrm>
              <a:off x="107504" y="116632"/>
              <a:ext cx="1080120" cy="108012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" name="Объект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1282697"/>
            <a:ext cx="9200384" cy="488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G:\1444470686_video_1.jpg"/>
          <p:cNvPicPr>
            <a:picLocks noChangeAspect="1" noChangeArrowheads="1"/>
          </p:cNvPicPr>
          <p:nvPr/>
        </p:nvPicPr>
        <p:blipFill>
          <a:blip r:embed="rId4"/>
          <a:srcRect l="1451" t="18750" r="51038" b="16518"/>
          <a:stretch>
            <a:fillRect/>
          </a:stretch>
        </p:blipFill>
        <p:spPr bwMode="auto">
          <a:xfrm>
            <a:off x="7999498" y="71438"/>
            <a:ext cx="1048641" cy="1071546"/>
          </a:xfrm>
          <a:prstGeom prst="ellipse">
            <a:avLst/>
          </a:prstGeom>
          <a:noFill/>
          <a:effectLst>
            <a:softEdge rad="12700"/>
          </a:effectLst>
        </p:spPr>
      </p:pic>
      <p:sp>
        <p:nvSpPr>
          <p:cNvPr id="17" name="TextBox 16"/>
          <p:cNvSpPr txBox="1"/>
          <p:nvPr/>
        </p:nvSpPr>
        <p:spPr>
          <a:xfrm>
            <a:off x="928662" y="6201811"/>
            <a:ext cx="792961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cap="all" dirty="0" smtClean="0">
                <a:solidFill>
                  <a:schemeClr val="bg1"/>
                </a:solidFill>
                <a:latin typeface="+mj-lt"/>
              </a:rPr>
              <a:t>Праздничный концерт</a:t>
            </a:r>
            <a:endParaRPr lang="ru-RU" sz="32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6" name="Рисунок 15" descr="C:\Documents and Settings\Doc\Рабочий стол\1 деньФотографии РАМС  11-13 октября 2015 г\DSC_5242.JPG"/>
          <p:cNvPicPr/>
          <p:nvPr/>
        </p:nvPicPr>
        <p:blipFill>
          <a:blip r:embed="rId5" cstate="print"/>
          <a:srcRect b="22386"/>
          <a:stretch>
            <a:fillRect/>
          </a:stretch>
        </p:blipFill>
        <p:spPr bwMode="auto">
          <a:xfrm>
            <a:off x="642910" y="1500174"/>
            <a:ext cx="7715304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857224" y="0"/>
            <a:ext cx="7358113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«Медицинские сестры – движущая сила перемен по оказанию эффективной </a:t>
            </a:r>
          </a:p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и экономичной помощи» 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0"/>
          <p:cNvGrpSpPr/>
          <p:nvPr/>
        </p:nvGrpSpPr>
        <p:grpSpPr>
          <a:xfrm>
            <a:off x="107504" y="116632"/>
            <a:ext cx="1080120" cy="1080120"/>
            <a:chOff x="107504" y="116632"/>
            <a:chExt cx="1080120" cy="1080120"/>
          </a:xfrm>
        </p:grpSpPr>
        <p:pic>
          <p:nvPicPr>
            <p:cNvPr id="1026" name="Picture 2" descr="D:\Документы\Эмблемы\РАМС и регион. ассоциации\1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7504" y="116632"/>
              <a:ext cx="1080120" cy="1080120"/>
            </a:xfrm>
            <a:prstGeom prst="rect">
              <a:avLst/>
            </a:prstGeom>
            <a:noFill/>
            <a:effectLst/>
          </p:spPr>
        </p:pic>
        <p:sp>
          <p:nvSpPr>
            <p:cNvPr id="21" name="Овал 20"/>
            <p:cNvSpPr/>
            <p:nvPr/>
          </p:nvSpPr>
          <p:spPr>
            <a:xfrm>
              <a:off x="107504" y="116632"/>
              <a:ext cx="1080120" cy="108012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" name="Объект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1282697"/>
            <a:ext cx="9200384" cy="488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G:\1444470686_video_1.jpg"/>
          <p:cNvPicPr>
            <a:picLocks noChangeAspect="1" noChangeArrowheads="1"/>
          </p:cNvPicPr>
          <p:nvPr/>
        </p:nvPicPr>
        <p:blipFill>
          <a:blip r:embed="rId4"/>
          <a:srcRect l="1451" t="18750" r="51038" b="16518"/>
          <a:stretch>
            <a:fillRect/>
          </a:stretch>
        </p:blipFill>
        <p:spPr bwMode="auto">
          <a:xfrm>
            <a:off x="7999498" y="71438"/>
            <a:ext cx="1048641" cy="1071546"/>
          </a:xfrm>
          <a:prstGeom prst="ellipse">
            <a:avLst/>
          </a:prstGeom>
          <a:noFill/>
          <a:effectLst>
            <a:softEdge rad="12700"/>
          </a:effectLst>
        </p:spPr>
      </p:pic>
      <p:sp>
        <p:nvSpPr>
          <p:cNvPr id="11" name="TextBox 10"/>
          <p:cNvSpPr txBox="1"/>
          <p:nvPr/>
        </p:nvSpPr>
        <p:spPr>
          <a:xfrm>
            <a:off x="500034" y="6273225"/>
            <a:ext cx="792961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cap="all" dirty="0" smtClean="0">
                <a:solidFill>
                  <a:schemeClr val="bg1"/>
                </a:solidFill>
                <a:latin typeface="+mj-lt"/>
              </a:rPr>
              <a:t>Пленарное заседание</a:t>
            </a:r>
            <a:endParaRPr lang="ru-RU" sz="32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2" name="Рисунок 11" descr="C:\Documents and Settings\Doc\Рабочий стол\1 деньФотографии РАМС  11-13 октября 2015 г\DSC_5554.JPG"/>
          <p:cNvPicPr/>
          <p:nvPr/>
        </p:nvPicPr>
        <p:blipFill>
          <a:blip r:embed="rId5" cstate="print"/>
          <a:srcRect r="998" b="19490"/>
          <a:stretch>
            <a:fillRect/>
          </a:stretch>
        </p:blipFill>
        <p:spPr bwMode="auto">
          <a:xfrm>
            <a:off x="214282" y="1428736"/>
            <a:ext cx="8572560" cy="4572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857224" y="0"/>
            <a:ext cx="7358114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«Медицинские сестры – движущая сила перемен по оказанию эффективной </a:t>
            </a:r>
          </a:p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и экономичной помощи» 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0"/>
          <p:cNvGrpSpPr/>
          <p:nvPr/>
        </p:nvGrpSpPr>
        <p:grpSpPr>
          <a:xfrm>
            <a:off x="107504" y="116632"/>
            <a:ext cx="1080120" cy="1080120"/>
            <a:chOff x="107504" y="116632"/>
            <a:chExt cx="1080120" cy="1080120"/>
          </a:xfrm>
        </p:grpSpPr>
        <p:pic>
          <p:nvPicPr>
            <p:cNvPr id="1026" name="Picture 2" descr="D:\Документы\Эмблемы\РАМС и регион. ассоциации\1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7504" y="116632"/>
              <a:ext cx="1080120" cy="1080120"/>
            </a:xfrm>
            <a:prstGeom prst="rect">
              <a:avLst/>
            </a:prstGeom>
            <a:noFill/>
            <a:effectLst/>
          </p:spPr>
        </p:pic>
        <p:sp>
          <p:nvSpPr>
            <p:cNvPr id="21" name="Овал 20"/>
            <p:cNvSpPr/>
            <p:nvPr/>
          </p:nvSpPr>
          <p:spPr>
            <a:xfrm>
              <a:off x="107504" y="116632"/>
              <a:ext cx="1080120" cy="108012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" name="Объект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1282697"/>
            <a:ext cx="9200384" cy="488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4929190" y="2143116"/>
            <a:ext cx="4071966" cy="298543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Джудит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 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Шамиан</a:t>
            </a:r>
            <a:endParaRPr lang="ru-RU" sz="3600" b="1" dirty="0" smtClean="0">
              <a:solidFill>
                <a:schemeClr val="tx2">
                  <a:lumMod val="50000"/>
                </a:schemeClr>
              </a:solidFill>
              <a:latin typeface="+mj-lt"/>
            </a:endParaRPr>
          </a:p>
          <a:p>
            <a:pPr algn="ctr"/>
            <a:endParaRPr lang="ru-RU" sz="800" b="1" i="1" dirty="0" smtClean="0">
              <a:solidFill>
                <a:srgbClr val="C00000"/>
              </a:solidFill>
              <a:latin typeface="+mj-lt"/>
            </a:endParaRP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  <a:latin typeface="+mj-lt"/>
              </a:rPr>
              <a:t>«Глобальные тенденции в сестринском деле»</a:t>
            </a:r>
            <a:endParaRPr lang="ru-RU" sz="3600" i="1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6" name="Picture 2" descr="G:\1444470686_video_1.jpg"/>
          <p:cNvPicPr>
            <a:picLocks noChangeAspect="1" noChangeArrowheads="1"/>
          </p:cNvPicPr>
          <p:nvPr/>
        </p:nvPicPr>
        <p:blipFill>
          <a:blip r:embed="rId4"/>
          <a:srcRect l="1451" t="18750" r="51038" b="16518"/>
          <a:stretch>
            <a:fillRect/>
          </a:stretch>
        </p:blipFill>
        <p:spPr bwMode="auto">
          <a:xfrm>
            <a:off x="7999498" y="71438"/>
            <a:ext cx="1048641" cy="1071546"/>
          </a:xfrm>
          <a:prstGeom prst="ellipse">
            <a:avLst/>
          </a:prstGeom>
          <a:noFill/>
          <a:effectLst>
            <a:softEdge rad="12700"/>
          </a:effectLst>
        </p:spPr>
      </p:pic>
      <p:sp>
        <p:nvSpPr>
          <p:cNvPr id="11" name="TextBox 10"/>
          <p:cNvSpPr txBox="1"/>
          <p:nvPr/>
        </p:nvSpPr>
        <p:spPr>
          <a:xfrm>
            <a:off x="500034" y="6143644"/>
            <a:ext cx="792961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cap="all" dirty="0" smtClean="0">
                <a:solidFill>
                  <a:schemeClr val="bg1"/>
                </a:solidFill>
                <a:latin typeface="+mj-lt"/>
              </a:rPr>
              <a:t>Пленарное заседание</a:t>
            </a:r>
            <a:endParaRPr lang="ru-RU" sz="32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3" name="Рисунок 12" descr="C:\Documents and Settings\Doc\Рабочий стол\1 деньФотографии РАМС  11-13 октября 2015 г\DSC_5588.JPG"/>
          <p:cNvPicPr/>
          <p:nvPr/>
        </p:nvPicPr>
        <p:blipFill>
          <a:blip r:embed="rId5" cstate="print"/>
          <a:srcRect l="12345" t="34250" r="38922"/>
          <a:stretch>
            <a:fillRect/>
          </a:stretch>
        </p:blipFill>
        <p:spPr bwMode="auto">
          <a:xfrm>
            <a:off x="142844" y="1357298"/>
            <a:ext cx="4714908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928662" y="0"/>
            <a:ext cx="7215239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«Медицинские сестры – движущая сила перемен по оказанию эффективной </a:t>
            </a:r>
          </a:p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и экономичной помощи» 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0"/>
          <p:cNvGrpSpPr/>
          <p:nvPr/>
        </p:nvGrpSpPr>
        <p:grpSpPr>
          <a:xfrm>
            <a:off x="107504" y="116632"/>
            <a:ext cx="1080120" cy="1080120"/>
            <a:chOff x="107504" y="116632"/>
            <a:chExt cx="1080120" cy="1080120"/>
          </a:xfrm>
        </p:grpSpPr>
        <p:pic>
          <p:nvPicPr>
            <p:cNvPr id="1026" name="Picture 2" descr="D:\Документы\Эмблемы\РАМС и регион. ассоциации\1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7504" y="116632"/>
              <a:ext cx="1080120" cy="1080120"/>
            </a:xfrm>
            <a:prstGeom prst="rect">
              <a:avLst/>
            </a:prstGeom>
            <a:noFill/>
            <a:effectLst/>
          </p:spPr>
        </p:pic>
        <p:sp>
          <p:nvSpPr>
            <p:cNvPr id="21" name="Овал 20"/>
            <p:cNvSpPr/>
            <p:nvPr/>
          </p:nvSpPr>
          <p:spPr>
            <a:xfrm>
              <a:off x="107504" y="116632"/>
              <a:ext cx="1080120" cy="108012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" name="Объект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1282697"/>
            <a:ext cx="9200384" cy="488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G:\1444470686_video_1.jpg"/>
          <p:cNvPicPr>
            <a:picLocks noChangeAspect="1" noChangeArrowheads="1"/>
          </p:cNvPicPr>
          <p:nvPr/>
        </p:nvPicPr>
        <p:blipFill>
          <a:blip r:embed="rId4"/>
          <a:srcRect l="1451" t="18750" r="51038" b="16518"/>
          <a:stretch>
            <a:fillRect/>
          </a:stretch>
        </p:blipFill>
        <p:spPr bwMode="auto">
          <a:xfrm>
            <a:off x="7999498" y="71438"/>
            <a:ext cx="1048641" cy="1071546"/>
          </a:xfrm>
          <a:prstGeom prst="ellipse">
            <a:avLst/>
          </a:prstGeom>
          <a:noFill/>
          <a:effectLst>
            <a:softEdge rad="12700"/>
          </a:effectLst>
        </p:spPr>
      </p:pic>
      <p:sp>
        <p:nvSpPr>
          <p:cNvPr id="11" name="TextBox 10"/>
          <p:cNvSpPr txBox="1"/>
          <p:nvPr/>
        </p:nvSpPr>
        <p:spPr>
          <a:xfrm>
            <a:off x="500034" y="6273225"/>
            <a:ext cx="792961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cap="all" dirty="0" smtClean="0">
                <a:solidFill>
                  <a:schemeClr val="bg1"/>
                </a:solidFill>
                <a:latin typeface="+mj-lt"/>
              </a:rPr>
              <a:t>Пленарное заседание</a:t>
            </a:r>
            <a:endParaRPr lang="ru-RU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29190" y="2143116"/>
            <a:ext cx="4071966" cy="298543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С.И. Двойников</a:t>
            </a:r>
          </a:p>
          <a:p>
            <a:pPr algn="ctr"/>
            <a:endParaRPr lang="ru-RU" sz="800" b="1" i="1" dirty="0" smtClean="0">
              <a:solidFill>
                <a:srgbClr val="C00000"/>
              </a:solidFill>
              <a:latin typeface="+mj-lt"/>
            </a:endParaRP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  <a:latin typeface="+mj-lt"/>
              </a:rPr>
              <a:t>«Состояние сестринского дела в Российской Федерации»</a:t>
            </a:r>
            <a:endParaRPr lang="ru-RU" sz="3600" i="1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13" name="Рисунок 12" descr="C:\Documents and Settings\Doc\Рабочий стол\1 деньФотографии РАМС  11-13 октября 2015 г\DSC_5618.JPG"/>
          <p:cNvPicPr/>
          <p:nvPr/>
        </p:nvPicPr>
        <p:blipFill>
          <a:blip r:embed="rId5" cstate="print"/>
          <a:srcRect l="25490" t="22750" r="26114" b="1479"/>
          <a:stretch>
            <a:fillRect/>
          </a:stretch>
        </p:blipFill>
        <p:spPr bwMode="auto">
          <a:xfrm>
            <a:off x="214282" y="1357298"/>
            <a:ext cx="4643470" cy="4786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928662" y="0"/>
            <a:ext cx="7215238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«Медицинские сестры – движущая сила перемен по оказанию эффективной </a:t>
            </a:r>
          </a:p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и экономичной помощи» 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0"/>
          <p:cNvGrpSpPr/>
          <p:nvPr/>
        </p:nvGrpSpPr>
        <p:grpSpPr>
          <a:xfrm>
            <a:off x="107504" y="116632"/>
            <a:ext cx="1080120" cy="1080120"/>
            <a:chOff x="107504" y="116632"/>
            <a:chExt cx="1080120" cy="1080120"/>
          </a:xfrm>
        </p:grpSpPr>
        <p:pic>
          <p:nvPicPr>
            <p:cNvPr id="1026" name="Picture 2" descr="D:\Документы\Эмблемы\РАМС и регион. ассоциации\1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7504" y="116632"/>
              <a:ext cx="1080120" cy="1080120"/>
            </a:xfrm>
            <a:prstGeom prst="rect">
              <a:avLst/>
            </a:prstGeom>
            <a:noFill/>
            <a:effectLst/>
          </p:spPr>
        </p:pic>
        <p:sp>
          <p:nvSpPr>
            <p:cNvPr id="21" name="Овал 20"/>
            <p:cNvSpPr/>
            <p:nvPr/>
          </p:nvSpPr>
          <p:spPr>
            <a:xfrm>
              <a:off x="107504" y="116632"/>
              <a:ext cx="1080120" cy="108012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" name="Объект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1282697"/>
            <a:ext cx="9200384" cy="488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G:\1444470686_video_1.jpg"/>
          <p:cNvPicPr>
            <a:picLocks noChangeAspect="1" noChangeArrowheads="1"/>
          </p:cNvPicPr>
          <p:nvPr/>
        </p:nvPicPr>
        <p:blipFill>
          <a:blip r:embed="rId4"/>
          <a:srcRect l="1451" t="18750" r="51038" b="16518"/>
          <a:stretch>
            <a:fillRect/>
          </a:stretch>
        </p:blipFill>
        <p:spPr bwMode="auto">
          <a:xfrm>
            <a:off x="7999498" y="71438"/>
            <a:ext cx="1048641" cy="1071546"/>
          </a:xfrm>
          <a:prstGeom prst="ellipse">
            <a:avLst/>
          </a:prstGeom>
          <a:noFill/>
          <a:effectLst>
            <a:softEdge rad="12700"/>
          </a:effectLst>
        </p:spPr>
      </p:pic>
      <p:sp>
        <p:nvSpPr>
          <p:cNvPr id="11" name="TextBox 10"/>
          <p:cNvSpPr txBox="1"/>
          <p:nvPr/>
        </p:nvSpPr>
        <p:spPr>
          <a:xfrm>
            <a:off x="500034" y="6273225"/>
            <a:ext cx="792961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cap="all" dirty="0" smtClean="0">
                <a:solidFill>
                  <a:schemeClr val="bg1"/>
                </a:solidFill>
                <a:latin typeface="+mj-lt"/>
              </a:rPr>
              <a:t>Пленарное заседание</a:t>
            </a:r>
            <a:endParaRPr lang="ru-RU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29190" y="2143116"/>
            <a:ext cx="4071966" cy="243143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Г.М. Перфильева</a:t>
            </a:r>
          </a:p>
          <a:p>
            <a:pPr algn="ctr"/>
            <a:endParaRPr lang="ru-RU" sz="800" b="1" i="1" dirty="0" smtClean="0">
              <a:solidFill>
                <a:srgbClr val="C00000"/>
              </a:solidFill>
              <a:latin typeface="+mj-lt"/>
            </a:endParaRP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  <a:latin typeface="+mj-lt"/>
              </a:rPr>
              <a:t>«Кадровые ресурсы здравоохранения»</a:t>
            </a:r>
            <a:endParaRPr lang="ru-RU" sz="3600" i="1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14" name="Рисунок 13" descr="C:\Documents and Settings\Doc\Рабочий стол\1 деньФотографии РАМС  11-13 октября 2015 г\DSC_5649.JPG"/>
          <p:cNvPicPr/>
          <p:nvPr/>
        </p:nvPicPr>
        <p:blipFill>
          <a:blip r:embed="rId5" cstate="print"/>
          <a:srcRect l="16909" t="19002" r="37335" b="14409"/>
          <a:stretch>
            <a:fillRect/>
          </a:stretch>
        </p:blipFill>
        <p:spPr bwMode="auto">
          <a:xfrm>
            <a:off x="142844" y="1428736"/>
            <a:ext cx="4714908" cy="45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928662" y="0"/>
            <a:ext cx="7215238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«Медицинские сестры – движущая сила перемен по оказанию эффективной </a:t>
            </a:r>
          </a:p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и экономичной помощи» 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0"/>
          <p:cNvGrpSpPr/>
          <p:nvPr/>
        </p:nvGrpSpPr>
        <p:grpSpPr>
          <a:xfrm>
            <a:off x="107504" y="116632"/>
            <a:ext cx="1080120" cy="1080120"/>
            <a:chOff x="107504" y="116632"/>
            <a:chExt cx="1080120" cy="1080120"/>
          </a:xfrm>
        </p:grpSpPr>
        <p:pic>
          <p:nvPicPr>
            <p:cNvPr id="1026" name="Picture 2" descr="D:\Документы\Эмблемы\РАМС и регион. ассоциации\1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7504" y="116632"/>
              <a:ext cx="1080120" cy="1080120"/>
            </a:xfrm>
            <a:prstGeom prst="rect">
              <a:avLst/>
            </a:prstGeom>
            <a:noFill/>
            <a:effectLst/>
          </p:spPr>
        </p:pic>
        <p:sp>
          <p:nvSpPr>
            <p:cNvPr id="21" name="Овал 20"/>
            <p:cNvSpPr/>
            <p:nvPr/>
          </p:nvSpPr>
          <p:spPr>
            <a:xfrm>
              <a:off x="107504" y="116632"/>
              <a:ext cx="1080120" cy="108012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" name="Объект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1282697"/>
            <a:ext cx="9200384" cy="488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G:\1444470686_video_1.jpg"/>
          <p:cNvPicPr>
            <a:picLocks noChangeAspect="1" noChangeArrowheads="1"/>
          </p:cNvPicPr>
          <p:nvPr/>
        </p:nvPicPr>
        <p:blipFill>
          <a:blip r:embed="rId4"/>
          <a:srcRect l="1451" t="18750" r="51038" b="16518"/>
          <a:stretch>
            <a:fillRect/>
          </a:stretch>
        </p:blipFill>
        <p:spPr bwMode="auto">
          <a:xfrm>
            <a:off x="7999498" y="71438"/>
            <a:ext cx="1048641" cy="1071546"/>
          </a:xfrm>
          <a:prstGeom prst="ellipse">
            <a:avLst/>
          </a:prstGeom>
          <a:noFill/>
          <a:effectLst>
            <a:softEdge rad="12700"/>
          </a:effectLst>
        </p:spPr>
      </p:pic>
      <p:sp>
        <p:nvSpPr>
          <p:cNvPr id="11" name="TextBox 10"/>
          <p:cNvSpPr txBox="1"/>
          <p:nvPr/>
        </p:nvSpPr>
        <p:spPr>
          <a:xfrm>
            <a:off x="500034" y="6273225"/>
            <a:ext cx="792961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cap="all" dirty="0" smtClean="0">
                <a:solidFill>
                  <a:schemeClr val="bg1"/>
                </a:solidFill>
                <a:latin typeface="+mj-lt"/>
              </a:rPr>
              <a:t>Пленарное заседание</a:t>
            </a:r>
            <a:endParaRPr lang="ru-RU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57752" y="2071678"/>
            <a:ext cx="4071966" cy="298543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Г.А. Щербаков</a:t>
            </a:r>
          </a:p>
          <a:p>
            <a:pPr algn="ctr"/>
            <a:endParaRPr lang="ru-RU" sz="800" b="1" i="1" dirty="0" smtClean="0">
              <a:solidFill>
                <a:srgbClr val="C00000"/>
              </a:solidFill>
              <a:latin typeface="+mj-lt"/>
            </a:endParaRP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  <a:latin typeface="+mj-lt"/>
              </a:rPr>
              <a:t>«Кадровые ресурсы в условиях реформирования здравоохранения»</a:t>
            </a:r>
            <a:endParaRPr lang="ru-RU" sz="3600" i="1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13" name="Рисунок 12" descr="C:\Documents and Settings\Doc\Рабочий стол\1 деньФотографии РАМС  11-13 октября 2015 г\DSC_5661.JPG"/>
          <p:cNvPicPr/>
          <p:nvPr/>
        </p:nvPicPr>
        <p:blipFill>
          <a:blip r:embed="rId5" cstate="print"/>
          <a:srcRect l="15317" t="7001" r="32435" b="5236"/>
          <a:stretch>
            <a:fillRect/>
          </a:stretch>
        </p:blipFill>
        <p:spPr bwMode="auto">
          <a:xfrm>
            <a:off x="214282" y="1357298"/>
            <a:ext cx="4572032" cy="4714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928663" y="0"/>
            <a:ext cx="7286676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«Медицинские сестры – движущая сила перемен по оказанию эффективной </a:t>
            </a:r>
          </a:p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и экономичной помощи» 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0"/>
          <p:cNvGrpSpPr/>
          <p:nvPr/>
        </p:nvGrpSpPr>
        <p:grpSpPr>
          <a:xfrm>
            <a:off x="107504" y="116632"/>
            <a:ext cx="1080120" cy="1080120"/>
            <a:chOff x="107504" y="116632"/>
            <a:chExt cx="1080120" cy="1080120"/>
          </a:xfrm>
        </p:grpSpPr>
        <p:pic>
          <p:nvPicPr>
            <p:cNvPr id="1026" name="Picture 2" descr="D:\Документы\Эмблемы\РАМС и регион. ассоциации\1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7504" y="116632"/>
              <a:ext cx="1080120" cy="1080120"/>
            </a:xfrm>
            <a:prstGeom prst="rect">
              <a:avLst/>
            </a:prstGeom>
            <a:noFill/>
            <a:effectLst/>
          </p:spPr>
        </p:pic>
        <p:sp>
          <p:nvSpPr>
            <p:cNvPr id="21" name="Овал 20"/>
            <p:cNvSpPr/>
            <p:nvPr/>
          </p:nvSpPr>
          <p:spPr>
            <a:xfrm>
              <a:off x="107504" y="116632"/>
              <a:ext cx="1080120" cy="108012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" name="Объект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1282697"/>
            <a:ext cx="9200384" cy="488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G:\1444470686_video_1.jpg"/>
          <p:cNvPicPr>
            <a:picLocks noChangeAspect="1" noChangeArrowheads="1"/>
          </p:cNvPicPr>
          <p:nvPr/>
        </p:nvPicPr>
        <p:blipFill>
          <a:blip r:embed="rId4"/>
          <a:srcRect l="1451" t="18750" r="51038" b="16518"/>
          <a:stretch>
            <a:fillRect/>
          </a:stretch>
        </p:blipFill>
        <p:spPr bwMode="auto">
          <a:xfrm>
            <a:off x="7999498" y="71438"/>
            <a:ext cx="1048641" cy="1071546"/>
          </a:xfrm>
          <a:prstGeom prst="ellipse">
            <a:avLst/>
          </a:prstGeom>
          <a:noFill/>
          <a:effectLst>
            <a:softEdge rad="12700"/>
          </a:effectLst>
        </p:spPr>
      </p:pic>
      <p:pic>
        <p:nvPicPr>
          <p:cNvPr id="11" name="Picture 6" descr="D:\Documents and Settings\Admin\Рабочий стол\df4865bf593c38e29f17774032824ceb_full.jpg"/>
          <p:cNvPicPr>
            <a:picLocks noChangeAspect="1" noChangeArrowheads="1"/>
          </p:cNvPicPr>
          <p:nvPr/>
        </p:nvPicPr>
        <p:blipFill>
          <a:blip r:embed="rId5" cstate="print"/>
          <a:srcRect l="6780" r="15537"/>
          <a:stretch>
            <a:fillRect/>
          </a:stretch>
        </p:blipFill>
        <p:spPr bwMode="auto">
          <a:xfrm>
            <a:off x="0" y="5072074"/>
            <a:ext cx="2357422" cy="1785926"/>
          </a:xfrm>
          <a:prstGeom prst="rect">
            <a:avLst/>
          </a:prstGeom>
          <a:noFill/>
        </p:spPr>
      </p:pic>
      <p:pic>
        <p:nvPicPr>
          <p:cNvPr id="12" name="Picture 2" descr="D:\Admin\Мои документы\613.jpg"/>
          <p:cNvPicPr>
            <a:picLocks noChangeAspect="1" noChangeArrowheads="1"/>
          </p:cNvPicPr>
          <p:nvPr/>
        </p:nvPicPr>
        <p:blipFill>
          <a:blip r:embed="rId6" cstate="print"/>
          <a:srcRect l="13158"/>
          <a:stretch>
            <a:fillRect/>
          </a:stretch>
        </p:blipFill>
        <p:spPr bwMode="auto">
          <a:xfrm>
            <a:off x="4643438" y="5051469"/>
            <a:ext cx="2357454" cy="1806531"/>
          </a:xfrm>
          <a:prstGeom prst="rect">
            <a:avLst/>
          </a:prstGeom>
          <a:noFill/>
        </p:spPr>
      </p:pic>
      <p:pic>
        <p:nvPicPr>
          <p:cNvPr id="13" name="Picture 4" descr="D:\Documents and Settings\Admin\Рабочий стол\P422783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57422" y="5072074"/>
            <a:ext cx="2263004" cy="1785926"/>
          </a:xfrm>
          <a:prstGeom prst="rect">
            <a:avLst/>
          </a:prstGeom>
          <a:noFill/>
          <a:ln>
            <a:solidFill>
              <a:schemeClr val="bg2">
                <a:lumMod val="10000"/>
              </a:schemeClr>
            </a:solidFill>
          </a:ln>
        </p:spPr>
      </p:pic>
      <p:pic>
        <p:nvPicPr>
          <p:cNvPr id="5" name="Picture 2" descr="G:\1444470686_video_1.jpg"/>
          <p:cNvPicPr>
            <a:picLocks noChangeAspect="1" noChangeArrowheads="1"/>
          </p:cNvPicPr>
          <p:nvPr/>
        </p:nvPicPr>
        <p:blipFill>
          <a:blip r:embed="rId4"/>
          <a:srcRect t="20657" b="15493"/>
          <a:stretch>
            <a:fillRect/>
          </a:stretch>
        </p:blipFill>
        <p:spPr bwMode="auto">
          <a:xfrm>
            <a:off x="0" y="1285860"/>
            <a:ext cx="6786578" cy="3786214"/>
          </a:xfrm>
          <a:prstGeom prst="rect">
            <a:avLst/>
          </a:prstGeom>
          <a:noFill/>
        </p:spPr>
      </p:pic>
      <p:pic>
        <p:nvPicPr>
          <p:cNvPr id="15" name="Picture 5" descr="D:\Admin\Мои документы\isaakievsky-sobor-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00893" y="5072074"/>
            <a:ext cx="2143108" cy="178592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7" name="Рисунок 16" descr="F:\holiday_inn.JPG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2328" y="1285860"/>
            <a:ext cx="2351672" cy="37656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928662" y="0"/>
            <a:ext cx="7215238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«Медицинские сестры – движущая сила перемен по оказанию эффективной </a:t>
            </a:r>
          </a:p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и экономичной помощи» 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0"/>
          <p:cNvGrpSpPr/>
          <p:nvPr/>
        </p:nvGrpSpPr>
        <p:grpSpPr>
          <a:xfrm>
            <a:off x="107504" y="116632"/>
            <a:ext cx="1080120" cy="1080120"/>
            <a:chOff x="107504" y="116632"/>
            <a:chExt cx="1080120" cy="1080120"/>
          </a:xfrm>
        </p:grpSpPr>
        <p:pic>
          <p:nvPicPr>
            <p:cNvPr id="1026" name="Picture 2" descr="D:\Документы\Эмблемы\РАМС и регион. ассоциации\1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7504" y="116632"/>
              <a:ext cx="1080120" cy="1080120"/>
            </a:xfrm>
            <a:prstGeom prst="rect">
              <a:avLst/>
            </a:prstGeom>
            <a:noFill/>
            <a:effectLst/>
          </p:spPr>
        </p:pic>
        <p:sp>
          <p:nvSpPr>
            <p:cNvPr id="21" name="Овал 20"/>
            <p:cNvSpPr/>
            <p:nvPr/>
          </p:nvSpPr>
          <p:spPr>
            <a:xfrm>
              <a:off x="107504" y="116632"/>
              <a:ext cx="1080120" cy="108012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" name="Объект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1282697"/>
            <a:ext cx="9200384" cy="488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G:\1444470686_video_1.jpg"/>
          <p:cNvPicPr>
            <a:picLocks noChangeAspect="1" noChangeArrowheads="1"/>
          </p:cNvPicPr>
          <p:nvPr/>
        </p:nvPicPr>
        <p:blipFill>
          <a:blip r:embed="rId4"/>
          <a:srcRect l="1451" t="18750" r="51038" b="16518"/>
          <a:stretch>
            <a:fillRect/>
          </a:stretch>
        </p:blipFill>
        <p:spPr bwMode="auto">
          <a:xfrm>
            <a:off x="7999498" y="71438"/>
            <a:ext cx="1048641" cy="1071546"/>
          </a:xfrm>
          <a:prstGeom prst="ellipse">
            <a:avLst/>
          </a:prstGeom>
          <a:noFill/>
          <a:effectLst>
            <a:softEdge rad="12700"/>
          </a:effectLst>
        </p:spPr>
      </p:pic>
      <p:sp>
        <p:nvSpPr>
          <p:cNvPr id="11" name="TextBox 10"/>
          <p:cNvSpPr txBox="1"/>
          <p:nvPr/>
        </p:nvSpPr>
        <p:spPr>
          <a:xfrm>
            <a:off x="500034" y="6273225"/>
            <a:ext cx="792961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cap="all" dirty="0" smtClean="0">
                <a:solidFill>
                  <a:schemeClr val="bg1"/>
                </a:solidFill>
                <a:latin typeface="+mj-lt"/>
              </a:rPr>
              <a:t>Пленарное заседание</a:t>
            </a:r>
            <a:endParaRPr lang="ru-RU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43438" y="2000240"/>
            <a:ext cx="4500562" cy="323165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Ли 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Сюхуа</a:t>
            </a:r>
            <a:endParaRPr lang="ru-RU" sz="3600" b="1" dirty="0" smtClean="0">
              <a:solidFill>
                <a:schemeClr val="tx2">
                  <a:lumMod val="50000"/>
                </a:schemeClr>
              </a:solidFill>
              <a:latin typeface="+mj-lt"/>
            </a:endParaRPr>
          </a:p>
          <a:p>
            <a:pPr algn="ctr"/>
            <a:endParaRPr lang="ru-RU" sz="800" b="1" i="1" dirty="0" smtClean="0">
              <a:solidFill>
                <a:srgbClr val="C00000"/>
              </a:solidFill>
              <a:latin typeface="+mj-lt"/>
            </a:endParaRPr>
          </a:p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+mj-lt"/>
              </a:rPr>
              <a:t>«Развитие сестринской помощи и её роль </a:t>
            </a:r>
          </a:p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+mj-lt"/>
              </a:rPr>
              <a:t>в поддержке здоровья населения Китая»</a:t>
            </a:r>
            <a:endParaRPr lang="ru-RU" sz="3200" i="1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13" name="Рисунок 12" descr="C:\Documents and Settings\Doc\Рабочий стол\1 деньФотографии РАМС  11-13 октября 2015 г\DSC_5698.JPG"/>
          <p:cNvPicPr/>
          <p:nvPr/>
        </p:nvPicPr>
        <p:blipFill>
          <a:blip r:embed="rId5" cstate="print"/>
          <a:srcRect l="12010" t="10002" r="28942" b="8736"/>
          <a:stretch>
            <a:fillRect/>
          </a:stretch>
        </p:blipFill>
        <p:spPr bwMode="auto">
          <a:xfrm>
            <a:off x="214282" y="1428736"/>
            <a:ext cx="4429156" cy="4572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928662" y="0"/>
            <a:ext cx="7215238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«Медицинские сестры – движущая сила перемен по оказанию эффективной </a:t>
            </a:r>
          </a:p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и экономичной помощи» 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0"/>
          <p:cNvGrpSpPr/>
          <p:nvPr/>
        </p:nvGrpSpPr>
        <p:grpSpPr>
          <a:xfrm>
            <a:off x="107504" y="116632"/>
            <a:ext cx="1080120" cy="1080120"/>
            <a:chOff x="107504" y="116632"/>
            <a:chExt cx="1080120" cy="1080120"/>
          </a:xfrm>
        </p:grpSpPr>
        <p:pic>
          <p:nvPicPr>
            <p:cNvPr id="1026" name="Picture 2" descr="D:\Документы\Эмблемы\РАМС и регион. ассоциации\1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7504" y="116632"/>
              <a:ext cx="1080120" cy="1080120"/>
            </a:xfrm>
            <a:prstGeom prst="rect">
              <a:avLst/>
            </a:prstGeom>
            <a:noFill/>
            <a:effectLst/>
          </p:spPr>
        </p:pic>
        <p:sp>
          <p:nvSpPr>
            <p:cNvPr id="21" name="Овал 20"/>
            <p:cNvSpPr/>
            <p:nvPr/>
          </p:nvSpPr>
          <p:spPr>
            <a:xfrm>
              <a:off x="107504" y="116632"/>
              <a:ext cx="1080120" cy="108012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" name="Объект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1282697"/>
            <a:ext cx="9200384" cy="4503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G:\1444470686_video_1.jpg"/>
          <p:cNvPicPr>
            <a:picLocks noChangeAspect="1" noChangeArrowheads="1"/>
          </p:cNvPicPr>
          <p:nvPr/>
        </p:nvPicPr>
        <p:blipFill>
          <a:blip r:embed="rId4"/>
          <a:srcRect l="1451" t="18750" r="51038" b="16518"/>
          <a:stretch>
            <a:fillRect/>
          </a:stretch>
        </p:blipFill>
        <p:spPr bwMode="auto">
          <a:xfrm>
            <a:off x="7999498" y="71438"/>
            <a:ext cx="1048641" cy="1071546"/>
          </a:xfrm>
          <a:prstGeom prst="ellipse">
            <a:avLst/>
          </a:prstGeom>
          <a:noFill/>
          <a:effectLst>
            <a:softEdge rad="12700"/>
          </a:effectLst>
        </p:spPr>
      </p:pic>
      <p:pic>
        <p:nvPicPr>
          <p:cNvPr id="14" name="Рисунок 13" descr="D:\личное\фото\Питер 2015г\слайды\P1070865.JPG"/>
          <p:cNvPicPr/>
          <p:nvPr/>
        </p:nvPicPr>
        <p:blipFill>
          <a:blip r:embed="rId5" cstate="print"/>
          <a:srcRect r="17302"/>
          <a:stretch>
            <a:fillRect/>
          </a:stretch>
        </p:blipFill>
        <p:spPr bwMode="auto">
          <a:xfrm>
            <a:off x="857224" y="1285860"/>
            <a:ext cx="7215238" cy="4572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142844" y="5903893"/>
            <a:ext cx="9001156" cy="95410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И.С. Бахтина 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«Профессионализм – залог безопасности </a:t>
            </a:r>
          </a:p>
          <a:p>
            <a:pPr algn="ctr"/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 качества сестринской помощи»</a:t>
            </a:r>
            <a:endParaRPr lang="ru-RU" sz="28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000100" y="0"/>
            <a:ext cx="714380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«Медицинские сестры – движущая сила перемен по оказанию эффективной </a:t>
            </a:r>
          </a:p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и экономичной помощи» 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0"/>
          <p:cNvGrpSpPr/>
          <p:nvPr/>
        </p:nvGrpSpPr>
        <p:grpSpPr>
          <a:xfrm>
            <a:off x="107504" y="116632"/>
            <a:ext cx="1080120" cy="1080120"/>
            <a:chOff x="107504" y="116632"/>
            <a:chExt cx="1080120" cy="1080120"/>
          </a:xfrm>
        </p:grpSpPr>
        <p:pic>
          <p:nvPicPr>
            <p:cNvPr id="1026" name="Picture 2" descr="D:\Документы\Эмблемы\РАМС и регион. ассоциации\1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7504" y="116632"/>
              <a:ext cx="1080120" cy="1080120"/>
            </a:xfrm>
            <a:prstGeom prst="rect">
              <a:avLst/>
            </a:prstGeom>
            <a:noFill/>
            <a:effectLst/>
          </p:spPr>
        </p:pic>
        <p:sp>
          <p:nvSpPr>
            <p:cNvPr id="21" name="Овал 20"/>
            <p:cNvSpPr/>
            <p:nvPr/>
          </p:nvSpPr>
          <p:spPr>
            <a:xfrm>
              <a:off x="107504" y="116632"/>
              <a:ext cx="1080120" cy="108012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" name="Объект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1282697"/>
            <a:ext cx="9200384" cy="4575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0" y="1714488"/>
            <a:ext cx="9047103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cap="all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г</a:t>
            </a:r>
            <a:endParaRPr lang="ru-RU" sz="3200" dirty="0">
              <a:solidFill>
                <a:schemeClr val="tx2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6" name="Picture 2" descr="G:\1444470686_video_1.jpg"/>
          <p:cNvPicPr>
            <a:picLocks noChangeAspect="1" noChangeArrowheads="1"/>
          </p:cNvPicPr>
          <p:nvPr/>
        </p:nvPicPr>
        <p:blipFill>
          <a:blip r:embed="rId4"/>
          <a:srcRect l="1451" t="18750" r="51038" b="16518"/>
          <a:stretch>
            <a:fillRect/>
          </a:stretch>
        </p:blipFill>
        <p:spPr bwMode="auto">
          <a:xfrm>
            <a:off x="7999498" y="71438"/>
            <a:ext cx="1048641" cy="1071546"/>
          </a:xfrm>
          <a:prstGeom prst="ellipse">
            <a:avLst/>
          </a:prstGeom>
          <a:noFill/>
          <a:effectLst>
            <a:softEdge rad="12700"/>
          </a:effectLst>
        </p:spPr>
      </p:pic>
      <p:pic>
        <p:nvPicPr>
          <p:cNvPr id="12" name="Рисунок 11" descr="D:\личное\фото\Питер 2015г\слайды\P1070886.JPG"/>
          <p:cNvPicPr/>
          <p:nvPr/>
        </p:nvPicPr>
        <p:blipFill>
          <a:blip r:embed="rId5" cstate="print">
            <a:lum bright="10000"/>
          </a:blip>
          <a:srcRect r="13473"/>
          <a:stretch>
            <a:fillRect/>
          </a:stretch>
        </p:blipFill>
        <p:spPr bwMode="auto">
          <a:xfrm>
            <a:off x="928662" y="1357298"/>
            <a:ext cx="7429552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0" y="5786454"/>
            <a:ext cx="9144000" cy="95410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В.В. </a:t>
            </a:r>
            <a:r>
              <a:rPr lang="ru-RU" sz="2800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Самойленко</a:t>
            </a:r>
            <a:r>
              <a:rPr lang="ru-RU" sz="28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«Национальная модель сестринского дела. Ответ реформе и будущее профессии»</a:t>
            </a:r>
            <a:endParaRPr lang="ru-RU" sz="28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5" name="Рисунок 14" descr="D:\личное\фото\Питер 2015г\слайды\P1070890.JPG"/>
          <p:cNvPicPr/>
          <p:nvPr/>
        </p:nvPicPr>
        <p:blipFill>
          <a:blip r:embed="rId6" cstate="print"/>
          <a:srcRect l="12343" t="2065" r="21420" b="24641"/>
          <a:stretch>
            <a:fillRect/>
          </a:stretch>
        </p:blipFill>
        <p:spPr bwMode="auto">
          <a:xfrm>
            <a:off x="3071802" y="1500174"/>
            <a:ext cx="5143536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000100" y="0"/>
            <a:ext cx="714380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«Медицинские сестры – движущая сила перемен по оказанию эффективной </a:t>
            </a:r>
          </a:p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и экономичной помощи» 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0"/>
          <p:cNvGrpSpPr/>
          <p:nvPr/>
        </p:nvGrpSpPr>
        <p:grpSpPr>
          <a:xfrm>
            <a:off x="107504" y="116632"/>
            <a:ext cx="1080120" cy="1080120"/>
            <a:chOff x="107504" y="116632"/>
            <a:chExt cx="1080120" cy="1080120"/>
          </a:xfrm>
        </p:grpSpPr>
        <p:pic>
          <p:nvPicPr>
            <p:cNvPr id="1026" name="Picture 2" descr="D:\Документы\Эмблемы\РАМС и регион. ассоциации\1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7504" y="116632"/>
              <a:ext cx="1080120" cy="1080120"/>
            </a:xfrm>
            <a:prstGeom prst="rect">
              <a:avLst/>
            </a:prstGeom>
            <a:noFill/>
            <a:effectLst/>
          </p:spPr>
        </p:pic>
        <p:sp>
          <p:nvSpPr>
            <p:cNvPr id="21" name="Овал 20"/>
            <p:cNvSpPr/>
            <p:nvPr/>
          </p:nvSpPr>
          <p:spPr>
            <a:xfrm>
              <a:off x="107504" y="116632"/>
              <a:ext cx="1080120" cy="108012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" name="Объект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1282697"/>
            <a:ext cx="9200384" cy="4360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0" y="1714488"/>
            <a:ext cx="9047103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cap="all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г</a:t>
            </a:r>
            <a:endParaRPr lang="ru-RU" sz="3200" dirty="0">
              <a:solidFill>
                <a:schemeClr val="tx2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6" name="Picture 2" descr="G:\1444470686_video_1.jpg"/>
          <p:cNvPicPr>
            <a:picLocks noChangeAspect="1" noChangeArrowheads="1"/>
          </p:cNvPicPr>
          <p:nvPr/>
        </p:nvPicPr>
        <p:blipFill>
          <a:blip r:embed="rId4"/>
          <a:srcRect l="1451" t="18750" r="51038" b="16518"/>
          <a:stretch>
            <a:fillRect/>
          </a:stretch>
        </p:blipFill>
        <p:spPr bwMode="auto">
          <a:xfrm>
            <a:off x="7999498" y="71438"/>
            <a:ext cx="1048641" cy="1071546"/>
          </a:xfrm>
          <a:prstGeom prst="ellipse">
            <a:avLst/>
          </a:prstGeom>
          <a:noFill/>
          <a:effectLst>
            <a:softEdge rad="12700"/>
          </a:effectLst>
        </p:spPr>
      </p:pic>
      <p:pic>
        <p:nvPicPr>
          <p:cNvPr id="14" name="Рисунок 13" descr="D:\личное\фото\Питер 2015г\слайды\P1070896.JPG"/>
          <p:cNvPicPr/>
          <p:nvPr/>
        </p:nvPicPr>
        <p:blipFill>
          <a:blip r:embed="rId5"/>
          <a:srcRect l="15354" t="12874" r="29386" b="21290"/>
          <a:stretch>
            <a:fillRect/>
          </a:stretch>
        </p:blipFill>
        <p:spPr bwMode="auto">
          <a:xfrm>
            <a:off x="714348" y="1285860"/>
            <a:ext cx="7572428" cy="4429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/>
          <p:cNvSpPr txBox="1"/>
          <p:nvPr/>
        </p:nvSpPr>
        <p:spPr>
          <a:xfrm>
            <a:off x="0" y="5643578"/>
            <a:ext cx="9001156" cy="120032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С.Б. Кузнецова 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«Профессиональная культура, как составляющая Этического кодекса медицинской сестры России в оказании качественной медицинской помощи»</a:t>
            </a:r>
            <a:endParaRPr lang="ru-RU" sz="24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000100" y="0"/>
            <a:ext cx="714380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«Медицинские сестры – движущая сила перемен по оказанию эффективной </a:t>
            </a:r>
          </a:p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и экономичной помощи» 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0"/>
          <p:cNvGrpSpPr/>
          <p:nvPr/>
        </p:nvGrpSpPr>
        <p:grpSpPr>
          <a:xfrm>
            <a:off x="107504" y="116632"/>
            <a:ext cx="1080120" cy="1080120"/>
            <a:chOff x="107504" y="116632"/>
            <a:chExt cx="1080120" cy="1080120"/>
          </a:xfrm>
        </p:grpSpPr>
        <p:pic>
          <p:nvPicPr>
            <p:cNvPr id="1026" name="Picture 2" descr="D:\Документы\Эмблемы\РАМС и регион. ассоциации\1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7504" y="116632"/>
              <a:ext cx="1080120" cy="1080120"/>
            </a:xfrm>
            <a:prstGeom prst="rect">
              <a:avLst/>
            </a:prstGeom>
            <a:noFill/>
            <a:effectLst/>
          </p:spPr>
        </p:pic>
        <p:sp>
          <p:nvSpPr>
            <p:cNvPr id="21" name="Овал 20"/>
            <p:cNvSpPr/>
            <p:nvPr/>
          </p:nvSpPr>
          <p:spPr>
            <a:xfrm>
              <a:off x="107504" y="116632"/>
              <a:ext cx="1080120" cy="108012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" name="Объект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1282697"/>
            <a:ext cx="9200384" cy="4575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G:\1444470686_video_1.jpg"/>
          <p:cNvPicPr>
            <a:picLocks noChangeAspect="1" noChangeArrowheads="1"/>
          </p:cNvPicPr>
          <p:nvPr/>
        </p:nvPicPr>
        <p:blipFill>
          <a:blip r:embed="rId4"/>
          <a:srcRect l="1451" t="18750" r="51038" b="16518"/>
          <a:stretch>
            <a:fillRect/>
          </a:stretch>
        </p:blipFill>
        <p:spPr bwMode="auto">
          <a:xfrm>
            <a:off x="7999498" y="71438"/>
            <a:ext cx="1048641" cy="1071546"/>
          </a:xfrm>
          <a:prstGeom prst="ellipse">
            <a:avLst/>
          </a:prstGeom>
          <a:noFill/>
          <a:effectLst>
            <a:softEdge rad="12700"/>
          </a:effectLst>
        </p:spPr>
      </p:pic>
      <p:sp>
        <p:nvSpPr>
          <p:cNvPr id="15" name="TextBox 14"/>
          <p:cNvSpPr txBox="1"/>
          <p:nvPr/>
        </p:nvSpPr>
        <p:spPr>
          <a:xfrm>
            <a:off x="0" y="5929330"/>
            <a:ext cx="9001156" cy="95410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Е.А. </a:t>
            </a:r>
            <a:r>
              <a:rPr lang="ru-RU" sz="2800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Хвостикова</a:t>
            </a:r>
            <a:r>
              <a:rPr lang="ru-RU" sz="28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«Пациент – медицинская сестра. Взаимоотношения, проблемы, этика»</a:t>
            </a:r>
            <a:endParaRPr lang="ru-RU" sz="28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3" name="Рисунок 12" descr="C:\Documents and Settings\Doc\Рабочий стол\1 деньФотографии РАМС  11-13 октября 2015 г\DSC_5709.JPG"/>
          <p:cNvPicPr/>
          <p:nvPr/>
        </p:nvPicPr>
        <p:blipFill>
          <a:blip r:embed="rId5" cstate="print"/>
          <a:srcRect l="21482" t="3501" r="14305" b="34183"/>
          <a:stretch>
            <a:fillRect/>
          </a:stretch>
        </p:blipFill>
        <p:spPr bwMode="auto">
          <a:xfrm>
            <a:off x="928662" y="1357298"/>
            <a:ext cx="6929486" cy="4429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000100" y="0"/>
            <a:ext cx="7143801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«Медицинские сестры – движущая сила перемен по оказанию эффективной </a:t>
            </a:r>
          </a:p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и экономичной помощи» 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0"/>
          <p:cNvGrpSpPr/>
          <p:nvPr/>
        </p:nvGrpSpPr>
        <p:grpSpPr>
          <a:xfrm>
            <a:off x="107504" y="116632"/>
            <a:ext cx="1080120" cy="1080120"/>
            <a:chOff x="107504" y="116632"/>
            <a:chExt cx="1080120" cy="1080120"/>
          </a:xfrm>
        </p:grpSpPr>
        <p:pic>
          <p:nvPicPr>
            <p:cNvPr id="1026" name="Picture 2" descr="D:\Документы\Эмблемы\РАМС и регион. ассоциации\1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7504" y="116632"/>
              <a:ext cx="1080120" cy="1080120"/>
            </a:xfrm>
            <a:prstGeom prst="rect">
              <a:avLst/>
            </a:prstGeom>
            <a:noFill/>
            <a:effectLst/>
          </p:spPr>
        </p:pic>
        <p:sp>
          <p:nvSpPr>
            <p:cNvPr id="21" name="Овал 20"/>
            <p:cNvSpPr/>
            <p:nvPr/>
          </p:nvSpPr>
          <p:spPr>
            <a:xfrm>
              <a:off x="107504" y="116632"/>
              <a:ext cx="1080120" cy="108012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" name="Объект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1282697"/>
            <a:ext cx="9200384" cy="488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G:\1444470686_video_1.jpg"/>
          <p:cNvPicPr>
            <a:picLocks noChangeAspect="1" noChangeArrowheads="1"/>
          </p:cNvPicPr>
          <p:nvPr/>
        </p:nvPicPr>
        <p:blipFill>
          <a:blip r:embed="rId4"/>
          <a:srcRect l="1451" t="18750" r="51038" b="16518"/>
          <a:stretch>
            <a:fillRect/>
          </a:stretch>
        </p:blipFill>
        <p:spPr bwMode="auto">
          <a:xfrm>
            <a:off x="7999498" y="71438"/>
            <a:ext cx="1048641" cy="1071546"/>
          </a:xfrm>
          <a:prstGeom prst="ellipse">
            <a:avLst/>
          </a:prstGeom>
          <a:noFill/>
          <a:effectLst>
            <a:softEdge rad="12700"/>
          </a:effectLst>
        </p:spPr>
      </p:pic>
      <p:sp>
        <p:nvSpPr>
          <p:cNvPr id="11" name="TextBox 10"/>
          <p:cNvSpPr txBox="1"/>
          <p:nvPr/>
        </p:nvSpPr>
        <p:spPr>
          <a:xfrm>
            <a:off x="142844" y="6273225"/>
            <a:ext cx="8858312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800" b="1" cap="all" spc="-60" dirty="0" smtClean="0">
                <a:solidFill>
                  <a:srgbClr val="FF0000"/>
                </a:solidFill>
                <a:latin typeface="+mj-lt"/>
              </a:rPr>
              <a:t>3</a:t>
            </a:r>
            <a:r>
              <a:rPr lang="ru-RU" sz="2800" b="1" cap="all" spc="-60" dirty="0" smtClean="0">
                <a:solidFill>
                  <a:schemeClr val="bg1"/>
                </a:solidFill>
                <a:latin typeface="+mj-lt"/>
              </a:rPr>
              <a:t> круглых стола, </a:t>
            </a:r>
            <a:r>
              <a:rPr lang="ru-RU" sz="2800" b="1" cap="all" spc="-60" dirty="0" smtClean="0">
                <a:solidFill>
                  <a:srgbClr val="FF0000"/>
                </a:solidFill>
                <a:latin typeface="+mj-lt"/>
              </a:rPr>
              <a:t>7</a:t>
            </a:r>
            <a:r>
              <a:rPr lang="ru-RU" sz="2800" b="1" cap="all" spc="-60" dirty="0" smtClean="0">
                <a:solidFill>
                  <a:schemeClr val="bg1"/>
                </a:solidFill>
                <a:latin typeface="+mj-lt"/>
              </a:rPr>
              <a:t> симпозиумов, </a:t>
            </a:r>
            <a:r>
              <a:rPr lang="ru-RU" sz="2800" b="1" cap="all" spc="-60" dirty="0" smtClean="0">
                <a:solidFill>
                  <a:srgbClr val="FF0000"/>
                </a:solidFill>
                <a:latin typeface="+mj-lt"/>
              </a:rPr>
              <a:t>2</a:t>
            </a:r>
            <a:r>
              <a:rPr lang="ru-RU" sz="2800" b="1" cap="all" spc="-60" dirty="0" smtClean="0">
                <a:solidFill>
                  <a:schemeClr val="bg1"/>
                </a:solidFill>
                <a:latin typeface="+mj-lt"/>
              </a:rPr>
              <a:t> мастер-класса</a:t>
            </a:r>
            <a:endParaRPr lang="ru-RU" sz="2800" spc="-6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6" name="Рисунок 15" descr="D:\РАБОТА\ТИМОФЕЕВА Елена\ОПСА ключевой член\к конгресу 2015г\1..Фотографии РАМС  11-13 октября 2015 г\DSC_5865.JPG"/>
          <p:cNvPicPr/>
          <p:nvPr/>
        </p:nvPicPr>
        <p:blipFill>
          <a:blip r:embed="rId5" cstate="print"/>
          <a:srcRect l="20832" t="10501" r="26114" b="17490"/>
          <a:stretch>
            <a:fillRect/>
          </a:stretch>
        </p:blipFill>
        <p:spPr bwMode="auto">
          <a:xfrm>
            <a:off x="5572100" y="2071678"/>
            <a:ext cx="3571900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C:\Documents and Settings\Doc\Рабочий стол\1 деньФотографии РАМС  11-13 октября 2015 г\DSC_5606.JPG"/>
          <p:cNvPicPr/>
          <p:nvPr/>
        </p:nvPicPr>
        <p:blipFill rotWithShape="1">
          <a:blip r:embed="rId6" cstate="print"/>
          <a:srcRect l="19505" b="28385"/>
          <a:stretch/>
        </p:blipFill>
        <p:spPr bwMode="auto">
          <a:xfrm rot="16200000">
            <a:off x="2411761" y="2132856"/>
            <a:ext cx="4248473" cy="2952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D:\РАБОТА\ТИМОФЕЕВА Елена\ОПСА ключевой член\к конгресу 2015г\Фотографии РАМС  11-13 октября 2015 г\DSC_5736.JPG"/>
          <p:cNvPicPr/>
          <p:nvPr/>
        </p:nvPicPr>
        <p:blipFill>
          <a:blip r:embed="rId7" cstate="print"/>
          <a:srcRect l="18664" t="9750" r="15542"/>
          <a:stretch>
            <a:fillRect/>
          </a:stretch>
        </p:blipFill>
        <p:spPr bwMode="auto">
          <a:xfrm flipH="1">
            <a:off x="0" y="2071678"/>
            <a:ext cx="3571868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000100" y="0"/>
            <a:ext cx="714380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«Медицинские сестры – движущая сила перемен по оказанию эффективной </a:t>
            </a:r>
          </a:p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и экономичной помощи» 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0"/>
          <p:cNvGrpSpPr/>
          <p:nvPr/>
        </p:nvGrpSpPr>
        <p:grpSpPr>
          <a:xfrm>
            <a:off x="107504" y="116632"/>
            <a:ext cx="1080120" cy="1080120"/>
            <a:chOff x="107504" y="116632"/>
            <a:chExt cx="1080120" cy="1080120"/>
          </a:xfrm>
        </p:grpSpPr>
        <p:pic>
          <p:nvPicPr>
            <p:cNvPr id="1026" name="Picture 2" descr="D:\Документы\Эмблемы\РАМС и регион. ассоциации\1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7504" y="116632"/>
              <a:ext cx="1080120" cy="1080120"/>
            </a:xfrm>
            <a:prstGeom prst="rect">
              <a:avLst/>
            </a:prstGeom>
            <a:noFill/>
            <a:effectLst/>
          </p:spPr>
        </p:pic>
        <p:sp>
          <p:nvSpPr>
            <p:cNvPr id="21" name="Овал 20"/>
            <p:cNvSpPr/>
            <p:nvPr/>
          </p:nvSpPr>
          <p:spPr>
            <a:xfrm>
              <a:off x="107504" y="116632"/>
              <a:ext cx="1080120" cy="108012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" name="Объект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1282697"/>
            <a:ext cx="9200384" cy="488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G:\1444470686_video_1.jpg"/>
          <p:cNvPicPr>
            <a:picLocks noChangeAspect="1" noChangeArrowheads="1"/>
          </p:cNvPicPr>
          <p:nvPr/>
        </p:nvPicPr>
        <p:blipFill>
          <a:blip r:embed="rId4"/>
          <a:srcRect l="1451" t="18750" r="51038" b="16518"/>
          <a:stretch>
            <a:fillRect/>
          </a:stretch>
        </p:blipFill>
        <p:spPr bwMode="auto">
          <a:xfrm>
            <a:off x="7999498" y="71438"/>
            <a:ext cx="1048641" cy="1071546"/>
          </a:xfrm>
          <a:prstGeom prst="ellipse">
            <a:avLst/>
          </a:prstGeom>
          <a:noFill/>
          <a:effectLst>
            <a:softEdge rad="12700"/>
          </a:effectLst>
        </p:spPr>
      </p:pic>
      <p:sp>
        <p:nvSpPr>
          <p:cNvPr id="11" name="TextBox 10"/>
          <p:cNvSpPr txBox="1"/>
          <p:nvPr/>
        </p:nvSpPr>
        <p:spPr>
          <a:xfrm>
            <a:off x="500034" y="6273225"/>
            <a:ext cx="792961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cap="all" dirty="0" smtClean="0">
                <a:solidFill>
                  <a:schemeClr val="bg1"/>
                </a:solidFill>
                <a:latin typeface="+mj-lt"/>
              </a:rPr>
              <a:t>Участие в симпозиумах</a:t>
            </a:r>
            <a:endParaRPr lang="ru-RU" sz="32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3" name="Рисунок 12" descr="D:\РАБОТА\ТИМОФЕЕВА Елена\ОПСА ключевой член\к конгресу 2015г\1..Фотографии РАМС  11-13 октября 2015 г\DSC_5842.JPG"/>
          <p:cNvPicPr/>
          <p:nvPr/>
        </p:nvPicPr>
        <p:blipFill>
          <a:blip r:embed="rId5" cstate="print"/>
          <a:srcRect l="9017" t="16750" b="3250"/>
          <a:stretch>
            <a:fillRect/>
          </a:stretch>
        </p:blipFill>
        <p:spPr bwMode="auto">
          <a:xfrm>
            <a:off x="71406" y="1500175"/>
            <a:ext cx="4429156" cy="3000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428596" y="4572008"/>
            <a:ext cx="357190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+mj-lt"/>
              </a:rPr>
              <a:t>«Сестринское дело в реабилитации»</a:t>
            </a:r>
          </a:p>
        </p:txBody>
      </p:sp>
      <p:pic>
        <p:nvPicPr>
          <p:cNvPr id="15" name="Рисунок 14" descr="D:\РАБОТА\ТИМОФЕЕВА Елена\ОПСА ключевой член\к конгресу 2015г\1..Фотографии РАМС  11-13 октября 2015 г\DSC_5754.JPG"/>
          <p:cNvPicPr/>
          <p:nvPr/>
        </p:nvPicPr>
        <p:blipFill>
          <a:blip r:embed="rId6" cstate="print"/>
          <a:srcRect l="28288" t="24250"/>
          <a:stretch>
            <a:fillRect/>
          </a:stretch>
        </p:blipFill>
        <p:spPr bwMode="auto">
          <a:xfrm>
            <a:off x="4643438" y="1500174"/>
            <a:ext cx="4327115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TextBox 16"/>
          <p:cNvSpPr txBox="1"/>
          <p:nvPr/>
        </p:nvSpPr>
        <p:spPr>
          <a:xfrm>
            <a:off x="4500562" y="4500570"/>
            <a:ext cx="4500594" cy="15696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+mj-lt"/>
              </a:rPr>
              <a:t>«Роль исследований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+mj-lt"/>
              </a:rPr>
              <a:t>в совершенствовании сестринской помощи»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000100" y="0"/>
            <a:ext cx="7143801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«Медицинские сестры – движущая сила перемен по оказанию эффективной </a:t>
            </a:r>
          </a:p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и экономичной помощи» 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0"/>
          <p:cNvGrpSpPr/>
          <p:nvPr/>
        </p:nvGrpSpPr>
        <p:grpSpPr>
          <a:xfrm>
            <a:off x="107504" y="116632"/>
            <a:ext cx="1080120" cy="1080120"/>
            <a:chOff x="107504" y="116632"/>
            <a:chExt cx="1080120" cy="1080120"/>
          </a:xfrm>
        </p:grpSpPr>
        <p:pic>
          <p:nvPicPr>
            <p:cNvPr id="1026" name="Picture 2" descr="D:\Документы\Эмблемы\РАМС и регион. ассоциации\1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7504" y="116632"/>
              <a:ext cx="1080120" cy="1080120"/>
            </a:xfrm>
            <a:prstGeom prst="rect">
              <a:avLst/>
            </a:prstGeom>
            <a:noFill/>
            <a:effectLst/>
          </p:spPr>
        </p:pic>
        <p:sp>
          <p:nvSpPr>
            <p:cNvPr id="21" name="Овал 20"/>
            <p:cNvSpPr/>
            <p:nvPr/>
          </p:nvSpPr>
          <p:spPr>
            <a:xfrm>
              <a:off x="107504" y="116632"/>
              <a:ext cx="1080120" cy="108012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" name="Объект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1282697"/>
            <a:ext cx="9200384" cy="488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G:\1444470686_video_1.jpg"/>
          <p:cNvPicPr>
            <a:picLocks noChangeAspect="1" noChangeArrowheads="1"/>
          </p:cNvPicPr>
          <p:nvPr/>
        </p:nvPicPr>
        <p:blipFill>
          <a:blip r:embed="rId4"/>
          <a:srcRect l="1451" t="18750" r="51038" b="16518"/>
          <a:stretch>
            <a:fillRect/>
          </a:stretch>
        </p:blipFill>
        <p:spPr bwMode="auto">
          <a:xfrm>
            <a:off x="7999498" y="71438"/>
            <a:ext cx="1048641" cy="1071546"/>
          </a:xfrm>
          <a:prstGeom prst="ellipse">
            <a:avLst/>
          </a:prstGeom>
          <a:noFill/>
          <a:effectLst>
            <a:softEdge rad="12700"/>
          </a:effectLst>
        </p:spPr>
      </p:pic>
      <p:sp>
        <p:nvSpPr>
          <p:cNvPr id="11" name="TextBox 10"/>
          <p:cNvSpPr txBox="1"/>
          <p:nvPr/>
        </p:nvSpPr>
        <p:spPr>
          <a:xfrm>
            <a:off x="0" y="6273225"/>
            <a:ext cx="9144000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800" b="1" cap="all" spc="-60" dirty="0" smtClean="0">
                <a:solidFill>
                  <a:srgbClr val="FF0000"/>
                </a:solidFill>
                <a:latin typeface="+mj-lt"/>
              </a:rPr>
              <a:t>8</a:t>
            </a:r>
            <a:r>
              <a:rPr lang="ru-RU" sz="2800" b="1" cap="all" spc="-60" dirty="0" smtClean="0">
                <a:solidFill>
                  <a:schemeClr val="bg1"/>
                </a:solidFill>
                <a:latin typeface="+mj-lt"/>
              </a:rPr>
              <a:t> симпозиумов,</a:t>
            </a:r>
            <a:r>
              <a:rPr lang="ru-RU" sz="2800" b="1" cap="all" spc="-60" dirty="0" smtClean="0">
                <a:solidFill>
                  <a:srgbClr val="FF0000"/>
                </a:solidFill>
                <a:latin typeface="+mj-lt"/>
              </a:rPr>
              <a:t> 6</a:t>
            </a:r>
            <a:r>
              <a:rPr lang="ru-RU" sz="2800" b="1" cap="all" spc="-60" dirty="0" smtClean="0">
                <a:solidFill>
                  <a:schemeClr val="bg1"/>
                </a:solidFill>
                <a:latin typeface="+mj-lt"/>
              </a:rPr>
              <a:t> круглых столов,  </a:t>
            </a:r>
            <a:r>
              <a:rPr lang="ru-RU" sz="2800" b="1" cap="all" spc="-60" dirty="0" smtClean="0">
                <a:solidFill>
                  <a:srgbClr val="FF0000"/>
                </a:solidFill>
                <a:latin typeface="+mj-lt"/>
              </a:rPr>
              <a:t>8</a:t>
            </a:r>
            <a:r>
              <a:rPr lang="ru-RU" sz="2800" b="1" cap="all" spc="-60" dirty="0" smtClean="0">
                <a:solidFill>
                  <a:schemeClr val="bg1"/>
                </a:solidFill>
                <a:latin typeface="+mj-lt"/>
              </a:rPr>
              <a:t> мастер-классов</a:t>
            </a:r>
            <a:endParaRPr lang="ru-RU" sz="2800" spc="-6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5" name="Рисунок 14" descr="D:\РАБОТА\ТИМОФЕЕВА Елена\ОПСА ключевой член\к конгресу 2015г\1..Фотографии РАМС  11-13 октября 2015 г\DSC_5861.JPG"/>
          <p:cNvPicPr/>
          <p:nvPr/>
        </p:nvPicPr>
        <p:blipFill>
          <a:blip r:embed="rId5" cstate="print"/>
          <a:srcRect l="13710" t="30500" b="10215"/>
          <a:stretch>
            <a:fillRect/>
          </a:stretch>
        </p:blipFill>
        <p:spPr bwMode="auto">
          <a:xfrm>
            <a:off x="2928926" y="1357298"/>
            <a:ext cx="6215074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D:\РАБОТА\ТИМОФЕЕВА Елена\ОПСА ключевой член\к конгресу 2015г\1..Фотографии РАМС  11-13 октября 2015 г\DSC_5817.JPG"/>
          <p:cNvPicPr/>
          <p:nvPr/>
        </p:nvPicPr>
        <p:blipFill>
          <a:blip r:embed="rId6" cstate="print"/>
          <a:srcRect t="21956" r="15801" b="37500"/>
          <a:stretch>
            <a:fillRect/>
          </a:stretch>
        </p:blipFill>
        <p:spPr bwMode="auto">
          <a:xfrm>
            <a:off x="142844" y="3643314"/>
            <a:ext cx="6215106" cy="2514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 descr="D:\РАБОТА\ТИМОФЕЕВА Елена\ОПСА ключевой член\к конгресу 2015г\1..Фотографии РАМС  11-13 октября 2015 г\DSC_5858.JPG"/>
          <p:cNvPicPr/>
          <p:nvPr/>
        </p:nvPicPr>
        <p:blipFill>
          <a:blip r:embed="rId7" cstate="print"/>
          <a:srcRect l="6186" t="23503" r="25927" b="7221"/>
          <a:stretch>
            <a:fillRect/>
          </a:stretch>
        </p:blipFill>
        <p:spPr bwMode="auto">
          <a:xfrm>
            <a:off x="214282" y="1643050"/>
            <a:ext cx="2643206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857224" y="0"/>
            <a:ext cx="7286676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«Медицинские сестры – движущая сила перемен по оказанию эффективной </a:t>
            </a:r>
          </a:p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и экономичной помощи» 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0"/>
          <p:cNvGrpSpPr/>
          <p:nvPr/>
        </p:nvGrpSpPr>
        <p:grpSpPr>
          <a:xfrm>
            <a:off x="107504" y="116632"/>
            <a:ext cx="1080120" cy="1080120"/>
            <a:chOff x="107504" y="116632"/>
            <a:chExt cx="1080120" cy="1080120"/>
          </a:xfrm>
        </p:grpSpPr>
        <p:pic>
          <p:nvPicPr>
            <p:cNvPr id="1026" name="Picture 2" descr="D:\Документы\Эмблемы\РАМС и регион. ассоциации\1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7504" y="116632"/>
              <a:ext cx="1080120" cy="1080120"/>
            </a:xfrm>
            <a:prstGeom prst="rect">
              <a:avLst/>
            </a:prstGeom>
            <a:noFill/>
            <a:effectLst/>
          </p:spPr>
        </p:pic>
        <p:sp>
          <p:nvSpPr>
            <p:cNvPr id="21" name="Овал 20"/>
            <p:cNvSpPr/>
            <p:nvPr/>
          </p:nvSpPr>
          <p:spPr>
            <a:xfrm>
              <a:off x="107504" y="116632"/>
              <a:ext cx="1080120" cy="108012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" name="Объект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1282697"/>
            <a:ext cx="9200384" cy="488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G:\1444470686_video_1.jpg"/>
          <p:cNvPicPr>
            <a:picLocks noChangeAspect="1" noChangeArrowheads="1"/>
          </p:cNvPicPr>
          <p:nvPr/>
        </p:nvPicPr>
        <p:blipFill>
          <a:blip r:embed="rId4"/>
          <a:srcRect l="1451" t="18750" r="51038" b="16518"/>
          <a:stretch>
            <a:fillRect/>
          </a:stretch>
        </p:blipFill>
        <p:spPr bwMode="auto">
          <a:xfrm>
            <a:off x="7999498" y="71438"/>
            <a:ext cx="1048641" cy="1071546"/>
          </a:xfrm>
          <a:prstGeom prst="ellipse">
            <a:avLst/>
          </a:prstGeom>
          <a:noFill/>
          <a:effectLst>
            <a:softEdge rad="12700"/>
          </a:effectLst>
        </p:spPr>
      </p:pic>
      <p:sp>
        <p:nvSpPr>
          <p:cNvPr id="11" name="TextBox 10"/>
          <p:cNvSpPr txBox="1"/>
          <p:nvPr/>
        </p:nvSpPr>
        <p:spPr>
          <a:xfrm>
            <a:off x="500034" y="6273225"/>
            <a:ext cx="792961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cap="all" dirty="0" smtClean="0">
                <a:solidFill>
                  <a:schemeClr val="bg1"/>
                </a:solidFill>
                <a:latin typeface="+mj-lt"/>
              </a:rPr>
              <a:t>Участие в симпозиуме</a:t>
            </a:r>
            <a:endParaRPr lang="ru-RU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4282" y="4572008"/>
            <a:ext cx="8358246" cy="15696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+mj-lt"/>
              </a:rPr>
              <a:t>«Вызовы времени – непрерывному профессиональному развитию специалистов сестринской практики»</a:t>
            </a:r>
          </a:p>
        </p:txBody>
      </p:sp>
      <p:pic>
        <p:nvPicPr>
          <p:cNvPr id="13" name="Рисунок 12" descr="D:\Work\Мои документы\Мои рисунки\Мои рисунки\Выездные мероприятия\Всероссийский конгресс 2015\3 день\DSC_2942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78" b="22980"/>
          <a:stretch/>
        </p:blipFill>
        <p:spPr bwMode="auto">
          <a:xfrm>
            <a:off x="568" y="1412776"/>
            <a:ext cx="6731672" cy="31592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 descr="D:\Work\Мои документы\Мои рисунки\Мои рисунки\Выездные мероприятия\Всероссийский конгресс 2015\3 день\DSC_2955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2" t="6909" r="7877" b="13152"/>
          <a:stretch/>
        </p:blipFill>
        <p:spPr bwMode="auto">
          <a:xfrm flipH="1">
            <a:off x="5454848" y="1782613"/>
            <a:ext cx="3612043" cy="24195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928662" y="0"/>
            <a:ext cx="7429552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«Медицинские сестры – движущая сила перемен по оказанию эффективной </a:t>
            </a:r>
          </a:p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и экономичной помощи» 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0"/>
          <p:cNvGrpSpPr/>
          <p:nvPr/>
        </p:nvGrpSpPr>
        <p:grpSpPr>
          <a:xfrm>
            <a:off x="107504" y="116632"/>
            <a:ext cx="1080120" cy="1080120"/>
            <a:chOff x="107504" y="116632"/>
            <a:chExt cx="1080120" cy="1080120"/>
          </a:xfrm>
        </p:grpSpPr>
        <p:pic>
          <p:nvPicPr>
            <p:cNvPr id="1026" name="Picture 2" descr="D:\Документы\Эмблемы\РАМС и регион. ассоциации\1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7504" y="116632"/>
              <a:ext cx="1080120" cy="1080120"/>
            </a:xfrm>
            <a:prstGeom prst="rect">
              <a:avLst/>
            </a:prstGeom>
            <a:noFill/>
            <a:effectLst/>
          </p:spPr>
        </p:pic>
        <p:sp>
          <p:nvSpPr>
            <p:cNvPr id="21" name="Овал 20"/>
            <p:cNvSpPr/>
            <p:nvPr/>
          </p:nvSpPr>
          <p:spPr>
            <a:xfrm>
              <a:off x="107504" y="116632"/>
              <a:ext cx="1080120" cy="108012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" name="Объект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1282697"/>
            <a:ext cx="9200384" cy="4575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G:\1444470686_video_1.jpg"/>
          <p:cNvPicPr>
            <a:picLocks noChangeAspect="1" noChangeArrowheads="1"/>
          </p:cNvPicPr>
          <p:nvPr/>
        </p:nvPicPr>
        <p:blipFill>
          <a:blip r:embed="rId4"/>
          <a:srcRect l="1451" t="18750" r="51038" b="16518"/>
          <a:stretch>
            <a:fillRect/>
          </a:stretch>
        </p:blipFill>
        <p:spPr bwMode="auto">
          <a:xfrm>
            <a:off x="7999498" y="71438"/>
            <a:ext cx="1048641" cy="1071546"/>
          </a:xfrm>
          <a:prstGeom prst="ellipse">
            <a:avLst/>
          </a:prstGeom>
          <a:noFill/>
          <a:effectLst>
            <a:softEdge rad="12700"/>
          </a:effectLst>
        </p:spPr>
      </p:pic>
      <p:sp>
        <p:nvSpPr>
          <p:cNvPr id="11" name="TextBox 10"/>
          <p:cNvSpPr txBox="1"/>
          <p:nvPr/>
        </p:nvSpPr>
        <p:spPr>
          <a:xfrm>
            <a:off x="571472" y="6000768"/>
            <a:ext cx="792961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cap="all" dirty="0" smtClean="0">
                <a:solidFill>
                  <a:schemeClr val="bg1"/>
                </a:solidFill>
                <a:latin typeface="+mj-lt"/>
              </a:rPr>
              <a:t>Церемония передачи полномочий</a:t>
            </a:r>
            <a:endParaRPr lang="ru-RU" sz="32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5" name="Picture 2" descr="D:\Work\Мои документы\Мои рисунки\Мои рисунки\Выездные мероприятия\Всероссийский конгресс 2015\3 день\DSC_338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9" t="35410" r="1955" b="15118"/>
          <a:stretch/>
        </p:blipFill>
        <p:spPr bwMode="auto">
          <a:xfrm>
            <a:off x="106969" y="1772816"/>
            <a:ext cx="8849684" cy="31683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0"/>
          <p:cNvGrpSpPr/>
          <p:nvPr/>
        </p:nvGrpSpPr>
        <p:grpSpPr>
          <a:xfrm>
            <a:off x="107504" y="116632"/>
            <a:ext cx="1080120" cy="1080120"/>
            <a:chOff x="107504" y="116632"/>
            <a:chExt cx="1080120" cy="1080120"/>
          </a:xfrm>
        </p:grpSpPr>
        <p:pic>
          <p:nvPicPr>
            <p:cNvPr id="1026" name="Picture 2" descr="D:\Документы\Эмблемы\РАМС и регион. ассоциации\1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7504" y="116632"/>
              <a:ext cx="1080120" cy="1080120"/>
            </a:xfrm>
            <a:prstGeom prst="rect">
              <a:avLst/>
            </a:prstGeom>
            <a:noFill/>
            <a:effectLst/>
          </p:spPr>
        </p:pic>
        <p:sp>
          <p:nvSpPr>
            <p:cNvPr id="21" name="Овал 20"/>
            <p:cNvSpPr/>
            <p:nvPr/>
          </p:nvSpPr>
          <p:spPr>
            <a:xfrm>
              <a:off x="107504" y="116632"/>
              <a:ext cx="1080120" cy="108012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" name="Объект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470" y="1261037"/>
            <a:ext cx="9200384" cy="488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G:\1444470686_video_1.jpg"/>
          <p:cNvPicPr>
            <a:picLocks noChangeAspect="1" noChangeArrowheads="1"/>
          </p:cNvPicPr>
          <p:nvPr/>
        </p:nvPicPr>
        <p:blipFill>
          <a:blip r:embed="rId4"/>
          <a:srcRect l="1451" t="18750" r="51038" b="16518"/>
          <a:stretch>
            <a:fillRect/>
          </a:stretch>
        </p:blipFill>
        <p:spPr bwMode="auto">
          <a:xfrm>
            <a:off x="7999498" y="71438"/>
            <a:ext cx="1048641" cy="1071546"/>
          </a:xfrm>
          <a:prstGeom prst="ellipse">
            <a:avLst/>
          </a:prstGeom>
          <a:noFill/>
          <a:effectLst>
            <a:softEdge rad="127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928663" y="0"/>
            <a:ext cx="7286676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«Медицинские сестры – движущая сила перемен по оказанию эффективной </a:t>
            </a:r>
          </a:p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и экономичной помощи» </a:t>
            </a:r>
            <a:endParaRPr lang="ru-RU" sz="2500" b="1" dirty="0">
              <a:solidFill>
                <a:schemeClr val="bg1"/>
              </a:solidFill>
            </a:endParaRPr>
          </a:p>
        </p:txBody>
      </p:sp>
      <p:pic>
        <p:nvPicPr>
          <p:cNvPr id="2050" name="Picture 2" descr="C:\Documents and Settings\Doc\Рабочий стол\Фотографии РАМС  11-13 октября 2015 г\DSC_5316.JPG"/>
          <p:cNvPicPr>
            <a:picLocks noChangeAspect="1" noChangeArrowheads="1"/>
          </p:cNvPicPr>
          <p:nvPr/>
        </p:nvPicPr>
        <p:blipFill>
          <a:blip r:embed="rId5" cstate="print"/>
          <a:srcRect l="15823" t="35658" r="4278" b="30045"/>
          <a:stretch>
            <a:fillRect/>
          </a:stretch>
        </p:blipFill>
        <p:spPr bwMode="auto">
          <a:xfrm>
            <a:off x="71406" y="1357298"/>
            <a:ext cx="9001156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Documents and Settings\Doc\Рабочий стол\Фотографии РАМС  11-13 октября 2015 г\DSC_4092.JPG"/>
          <p:cNvPicPr>
            <a:picLocks noChangeAspect="1" noChangeArrowheads="1"/>
          </p:cNvPicPr>
          <p:nvPr/>
        </p:nvPicPr>
        <p:blipFill>
          <a:blip r:embed="rId6" cstate="print">
            <a:lum/>
          </a:blip>
          <a:srcRect t="20122" b="16995"/>
          <a:stretch>
            <a:fillRect/>
          </a:stretch>
        </p:blipFill>
        <p:spPr bwMode="auto">
          <a:xfrm>
            <a:off x="0" y="3857628"/>
            <a:ext cx="5803059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Documents and Settings\Doc\Рабочий стол\Фотографии РАМС  11-13 октября 2015 г\DSC_4465.JPG"/>
          <p:cNvPicPr>
            <a:picLocks noChangeAspect="1" noChangeArrowheads="1"/>
          </p:cNvPicPr>
          <p:nvPr/>
        </p:nvPicPr>
        <p:blipFill>
          <a:blip r:embed="rId7" cstate="print"/>
          <a:srcRect l="22455" t="36145" r="29429" b="16350"/>
          <a:stretch>
            <a:fillRect/>
          </a:stretch>
        </p:blipFill>
        <p:spPr bwMode="auto">
          <a:xfrm>
            <a:off x="5351606" y="3857628"/>
            <a:ext cx="3696140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73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857224" y="0"/>
            <a:ext cx="7429552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«Медицинские сестры – движущая сила перемен по оказанию эффективной </a:t>
            </a:r>
          </a:p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и экономичной помощи» 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0"/>
          <p:cNvGrpSpPr/>
          <p:nvPr/>
        </p:nvGrpSpPr>
        <p:grpSpPr>
          <a:xfrm>
            <a:off x="107504" y="116632"/>
            <a:ext cx="1080120" cy="1080120"/>
            <a:chOff x="107504" y="116632"/>
            <a:chExt cx="1080120" cy="1080120"/>
          </a:xfrm>
        </p:grpSpPr>
        <p:pic>
          <p:nvPicPr>
            <p:cNvPr id="1026" name="Picture 2" descr="D:\Документы\Эмблемы\РАМС и регион. ассоциации\1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7504" y="116632"/>
              <a:ext cx="1080120" cy="1080120"/>
            </a:xfrm>
            <a:prstGeom prst="rect">
              <a:avLst/>
            </a:prstGeom>
            <a:noFill/>
            <a:effectLst/>
          </p:spPr>
        </p:pic>
        <p:sp>
          <p:nvSpPr>
            <p:cNvPr id="21" name="Овал 20"/>
            <p:cNvSpPr/>
            <p:nvPr/>
          </p:nvSpPr>
          <p:spPr>
            <a:xfrm>
              <a:off x="107504" y="116632"/>
              <a:ext cx="1080120" cy="108012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" name="Объект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5860"/>
            <a:ext cx="9200384" cy="488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G:\1444470686_video_1.jpg"/>
          <p:cNvPicPr>
            <a:picLocks noChangeAspect="1" noChangeArrowheads="1"/>
          </p:cNvPicPr>
          <p:nvPr/>
        </p:nvPicPr>
        <p:blipFill>
          <a:blip r:embed="rId4"/>
          <a:srcRect l="1451" t="18750" r="51038" b="16518"/>
          <a:stretch>
            <a:fillRect/>
          </a:stretch>
        </p:blipFill>
        <p:spPr bwMode="auto">
          <a:xfrm>
            <a:off x="7999498" y="71438"/>
            <a:ext cx="1048641" cy="1071546"/>
          </a:xfrm>
          <a:prstGeom prst="ellipse">
            <a:avLst/>
          </a:prstGeom>
          <a:noFill/>
          <a:effectLst>
            <a:softEdge rad="12700"/>
          </a:effectLst>
        </p:spPr>
      </p:pic>
      <p:sp>
        <p:nvSpPr>
          <p:cNvPr id="11" name="TextBox 10"/>
          <p:cNvSpPr txBox="1"/>
          <p:nvPr/>
        </p:nvSpPr>
        <p:spPr>
          <a:xfrm>
            <a:off x="500034" y="6273225"/>
            <a:ext cx="792961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cap="all" dirty="0" smtClean="0">
                <a:solidFill>
                  <a:schemeClr val="bg1"/>
                </a:solidFill>
                <a:latin typeface="+mj-lt"/>
              </a:rPr>
              <a:t>Церемония закрытия конгресса</a:t>
            </a:r>
            <a:endParaRPr lang="ru-RU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2844" y="4500570"/>
            <a:ext cx="8786874" cy="15696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Золотые награды </a:t>
            </a:r>
            <a:r>
              <a:rPr lang="ru-RU" sz="3200" b="1" dirty="0" smtClean="0">
                <a:solidFill>
                  <a:srgbClr val="C00000"/>
                </a:solidFill>
                <a:latin typeface="+mj-lt"/>
              </a:rPr>
              <a:t>«За вклад в развитие РАМС», «За успехи и развитие сестринского дела в регионе»</a:t>
            </a:r>
          </a:p>
        </p:txBody>
      </p:sp>
      <p:pic>
        <p:nvPicPr>
          <p:cNvPr id="16" name="Рисунок 15" descr="D:\Work\Мои документы\Мои рисунки\Мои рисунки\Выездные мероприятия\Всероссийский конгресс 2015\3 день\DSC_3477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98" y="1414988"/>
            <a:ext cx="4114800" cy="3179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D:\Work\Мои документы\Мои рисунки\Мои рисунки\Выездные мероприятия\Всероссийский конгресс 2015\3 день\DSC_351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3276" y="1474564"/>
            <a:ext cx="4243417" cy="31198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857224" y="0"/>
            <a:ext cx="7358114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«Медицинские сестры – движущая сила перемен по оказанию эффективной </a:t>
            </a:r>
          </a:p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и экономичной помощи» 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0"/>
          <p:cNvGrpSpPr/>
          <p:nvPr/>
        </p:nvGrpSpPr>
        <p:grpSpPr>
          <a:xfrm>
            <a:off x="107504" y="116632"/>
            <a:ext cx="1080120" cy="1080120"/>
            <a:chOff x="107504" y="116632"/>
            <a:chExt cx="1080120" cy="1080120"/>
          </a:xfrm>
        </p:grpSpPr>
        <p:pic>
          <p:nvPicPr>
            <p:cNvPr id="1026" name="Picture 2" descr="D:\Документы\Эмблемы\РАМС и регион. ассоциации\1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7504" y="116632"/>
              <a:ext cx="1080120" cy="1080120"/>
            </a:xfrm>
            <a:prstGeom prst="rect">
              <a:avLst/>
            </a:prstGeom>
            <a:noFill/>
            <a:effectLst/>
          </p:spPr>
        </p:pic>
        <p:sp>
          <p:nvSpPr>
            <p:cNvPr id="21" name="Овал 20"/>
            <p:cNvSpPr/>
            <p:nvPr/>
          </p:nvSpPr>
          <p:spPr>
            <a:xfrm>
              <a:off x="107504" y="116632"/>
              <a:ext cx="1080120" cy="108012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" name="Объект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1282697"/>
            <a:ext cx="9200384" cy="488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G:\1444470686_video_1.jpg"/>
          <p:cNvPicPr>
            <a:picLocks noChangeAspect="1" noChangeArrowheads="1"/>
          </p:cNvPicPr>
          <p:nvPr/>
        </p:nvPicPr>
        <p:blipFill>
          <a:blip r:embed="rId4"/>
          <a:srcRect l="1451" t="18750" r="51038" b="16518"/>
          <a:stretch>
            <a:fillRect/>
          </a:stretch>
        </p:blipFill>
        <p:spPr bwMode="auto">
          <a:xfrm>
            <a:off x="7999498" y="71438"/>
            <a:ext cx="1048641" cy="1071546"/>
          </a:xfrm>
          <a:prstGeom prst="ellipse">
            <a:avLst/>
          </a:prstGeom>
          <a:noFill/>
          <a:effectLst>
            <a:softEdge rad="12700"/>
          </a:effectLst>
        </p:spPr>
      </p:pic>
      <p:pic>
        <p:nvPicPr>
          <p:cNvPr id="3074" name="Picture 2" descr="D:\Work\Мои документы\Мои рисунки\Мои рисунки\Выездные мероприятия\Всероссийский конгресс 2015\3 день\DSC_371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71"/>
          <a:stretch/>
        </p:blipFill>
        <p:spPr bwMode="auto">
          <a:xfrm flipH="1">
            <a:off x="214282" y="1785926"/>
            <a:ext cx="3214678" cy="32861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Work\Мои документы\Мои рисунки\Мои рисунки\Выездные мероприятия\Всероссийский конгресс 2015\3 день\DSC_373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0828" y="1499204"/>
            <a:ext cx="5585658" cy="38489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0"/>
          <p:cNvGrpSpPr/>
          <p:nvPr/>
        </p:nvGrpSpPr>
        <p:grpSpPr>
          <a:xfrm>
            <a:off x="107504" y="116632"/>
            <a:ext cx="1080120" cy="1080120"/>
            <a:chOff x="107504" y="116632"/>
            <a:chExt cx="1080120" cy="1080120"/>
          </a:xfrm>
        </p:grpSpPr>
        <p:pic>
          <p:nvPicPr>
            <p:cNvPr id="1026" name="Picture 2" descr="D:\Документы\Эмблемы\РАМС и регион. ассоциации\1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7504" y="116632"/>
              <a:ext cx="1080120" cy="1080120"/>
            </a:xfrm>
            <a:prstGeom prst="rect">
              <a:avLst/>
            </a:prstGeom>
            <a:noFill/>
            <a:effectLst/>
          </p:spPr>
        </p:pic>
        <p:sp>
          <p:nvSpPr>
            <p:cNvPr id="21" name="Овал 20"/>
            <p:cNvSpPr/>
            <p:nvPr/>
          </p:nvSpPr>
          <p:spPr>
            <a:xfrm>
              <a:off x="107504" y="116632"/>
              <a:ext cx="1080120" cy="108012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" name="Объект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1282697"/>
            <a:ext cx="9200384" cy="488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G:\1444470686_video_1.jpg"/>
          <p:cNvPicPr>
            <a:picLocks noChangeAspect="1" noChangeArrowheads="1"/>
          </p:cNvPicPr>
          <p:nvPr/>
        </p:nvPicPr>
        <p:blipFill>
          <a:blip r:embed="rId4"/>
          <a:srcRect l="1451" t="18750" r="51038" b="16518"/>
          <a:stretch>
            <a:fillRect/>
          </a:stretch>
        </p:blipFill>
        <p:spPr bwMode="auto">
          <a:xfrm>
            <a:off x="7999498" y="71438"/>
            <a:ext cx="1048641" cy="1071546"/>
          </a:xfrm>
          <a:prstGeom prst="ellipse">
            <a:avLst/>
          </a:prstGeom>
          <a:noFill/>
          <a:effectLst>
            <a:softEdge rad="12700"/>
          </a:effectLst>
        </p:spPr>
      </p:pic>
      <p:pic>
        <p:nvPicPr>
          <p:cNvPr id="12" name="Picture 6" descr="D:\Documents and Settings\Admin\Рабочий стол\untitled.b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857628"/>
            <a:ext cx="4500562" cy="3000372"/>
          </a:xfrm>
          <a:prstGeom prst="rect">
            <a:avLst/>
          </a:prstGeom>
          <a:noFill/>
          <a:ln>
            <a:solidFill>
              <a:schemeClr val="bg2">
                <a:lumMod val="10000"/>
              </a:schemeClr>
            </a:solidFill>
          </a:ln>
        </p:spPr>
      </p:pic>
      <p:pic>
        <p:nvPicPr>
          <p:cNvPr id="13" name="Picture 3" descr="D:\Admin\Мои документы\61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00562" y="3857652"/>
            <a:ext cx="4643438" cy="3000372"/>
          </a:xfrm>
          <a:prstGeom prst="rect">
            <a:avLst/>
          </a:prstGeom>
          <a:noFill/>
        </p:spPr>
      </p:pic>
      <p:pic>
        <p:nvPicPr>
          <p:cNvPr id="14" name="Picture 5" descr="D:\Admin\Мои документы\35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728" y="642918"/>
            <a:ext cx="6334240" cy="3143272"/>
          </a:xfrm>
          <a:prstGeom prst="rect">
            <a:avLst/>
          </a:prstGeom>
          <a:noFill/>
        </p:spPr>
      </p:pic>
      <p:sp>
        <p:nvSpPr>
          <p:cNvPr id="26" name="TextBox 25"/>
          <p:cNvSpPr txBox="1"/>
          <p:nvPr/>
        </p:nvSpPr>
        <p:spPr>
          <a:xfrm>
            <a:off x="0" y="3214686"/>
            <a:ext cx="9144000" cy="7694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cap="all" dirty="0" smtClean="0">
                <a:solidFill>
                  <a:srgbClr val="C00000"/>
                </a:solidFill>
                <a:latin typeface="+mj-lt"/>
              </a:rPr>
              <a:t>Благодарю за внимание</a:t>
            </a:r>
            <a:endParaRPr lang="ru-RU" sz="4400" i="1" dirty="0">
              <a:solidFill>
                <a:srgbClr val="C0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0"/>
          <p:cNvGrpSpPr/>
          <p:nvPr/>
        </p:nvGrpSpPr>
        <p:grpSpPr>
          <a:xfrm>
            <a:off x="107504" y="116632"/>
            <a:ext cx="1080120" cy="1080120"/>
            <a:chOff x="107504" y="116632"/>
            <a:chExt cx="1080120" cy="1080120"/>
          </a:xfrm>
        </p:grpSpPr>
        <p:pic>
          <p:nvPicPr>
            <p:cNvPr id="1026" name="Picture 2" descr="D:\Документы\Эмблемы\РАМС и регион. ассоциации\1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7504" y="116632"/>
              <a:ext cx="1080120" cy="1080120"/>
            </a:xfrm>
            <a:prstGeom prst="rect">
              <a:avLst/>
            </a:prstGeom>
            <a:noFill/>
            <a:effectLst/>
          </p:spPr>
        </p:pic>
        <p:sp>
          <p:nvSpPr>
            <p:cNvPr id="21" name="Овал 20"/>
            <p:cNvSpPr/>
            <p:nvPr/>
          </p:nvSpPr>
          <p:spPr>
            <a:xfrm>
              <a:off x="107504" y="116632"/>
              <a:ext cx="1080120" cy="108012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" name="Объект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1282697"/>
            <a:ext cx="9200384" cy="488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0" y="1714488"/>
            <a:ext cx="9047103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cap="all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г</a:t>
            </a:r>
            <a:endParaRPr lang="ru-RU" sz="3200" dirty="0">
              <a:solidFill>
                <a:schemeClr val="tx2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6" name="Picture 2" descr="G:\1444470686_video_1.jpg"/>
          <p:cNvPicPr>
            <a:picLocks noChangeAspect="1" noChangeArrowheads="1"/>
          </p:cNvPicPr>
          <p:nvPr/>
        </p:nvPicPr>
        <p:blipFill>
          <a:blip r:embed="rId4"/>
          <a:srcRect l="1451" t="18750" r="51038" b="16518"/>
          <a:stretch>
            <a:fillRect/>
          </a:stretch>
        </p:blipFill>
        <p:spPr bwMode="auto">
          <a:xfrm>
            <a:off x="7999498" y="71438"/>
            <a:ext cx="1048641" cy="1071546"/>
          </a:xfrm>
          <a:prstGeom prst="ellipse">
            <a:avLst/>
          </a:prstGeom>
          <a:noFill/>
          <a:effectLst>
            <a:softEdge rad="127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928663" y="0"/>
            <a:ext cx="7286676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«Медицинские сестры – движущая сила перемен по оказанию эффективной </a:t>
            </a:r>
          </a:p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и экономичной помощи» </a:t>
            </a:r>
            <a:endParaRPr lang="ru-RU" sz="2500" b="1" dirty="0">
              <a:solidFill>
                <a:schemeClr val="bg1"/>
              </a:solidFill>
            </a:endParaRPr>
          </a:p>
        </p:txBody>
      </p:sp>
      <p:pic>
        <p:nvPicPr>
          <p:cNvPr id="3074" name="Picture 2" descr="C:\Documents and Settings\Doc\Рабочий стол\Фотографии РАМС  11-13 октября 2015 г\DSC_4572.JPG"/>
          <p:cNvPicPr>
            <a:picLocks noChangeAspect="1" noChangeArrowheads="1"/>
          </p:cNvPicPr>
          <p:nvPr/>
        </p:nvPicPr>
        <p:blipFill>
          <a:blip r:embed="rId5" cstate="print"/>
          <a:srcRect l="5871" t="34155" r="17803" b="21741"/>
          <a:stretch>
            <a:fillRect/>
          </a:stretch>
        </p:blipFill>
        <p:spPr bwMode="auto">
          <a:xfrm>
            <a:off x="500034" y="1285860"/>
            <a:ext cx="7986769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Documents and Settings\Doc\Рабочий стол\Фотографии РАМС  11-13 октября 2015 г\DSC_4002.JPG"/>
          <p:cNvPicPr>
            <a:picLocks noChangeAspect="1" noChangeArrowheads="1"/>
          </p:cNvPicPr>
          <p:nvPr/>
        </p:nvPicPr>
        <p:blipFill>
          <a:blip r:embed="rId6" cstate="print"/>
          <a:srcRect l="1365" t="30759" r="22200" b="7723"/>
          <a:stretch>
            <a:fillRect/>
          </a:stretch>
        </p:blipFill>
        <p:spPr bwMode="auto">
          <a:xfrm>
            <a:off x="71406" y="4429132"/>
            <a:ext cx="4071966" cy="21814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C:\Documents and Settings\Doc\Рабочий стол\Фотографии РАМС  11-13 октября 2015 г\DSC_4472.JPG"/>
          <p:cNvPicPr/>
          <p:nvPr/>
        </p:nvPicPr>
        <p:blipFill>
          <a:blip r:embed="rId7" cstate="print"/>
          <a:srcRect l="8351" t="28793" r="21124" b="32570"/>
          <a:stretch>
            <a:fillRect/>
          </a:stretch>
        </p:blipFill>
        <p:spPr bwMode="auto">
          <a:xfrm>
            <a:off x="4143372" y="4429132"/>
            <a:ext cx="4929222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857224" y="0"/>
            <a:ext cx="7286675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«Медицинские сестры – движущая сила перемен по оказанию эффективной </a:t>
            </a:r>
          </a:p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и экономичной помощи» 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0"/>
          <p:cNvGrpSpPr/>
          <p:nvPr/>
        </p:nvGrpSpPr>
        <p:grpSpPr>
          <a:xfrm>
            <a:off x="107504" y="116632"/>
            <a:ext cx="1080120" cy="1080120"/>
            <a:chOff x="107504" y="116632"/>
            <a:chExt cx="1080120" cy="1080120"/>
          </a:xfrm>
        </p:grpSpPr>
        <p:pic>
          <p:nvPicPr>
            <p:cNvPr id="1026" name="Picture 2" descr="D:\Документы\Эмблемы\РАМС и регион. ассоциации\1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7504" y="116632"/>
              <a:ext cx="1080120" cy="1080120"/>
            </a:xfrm>
            <a:prstGeom prst="rect">
              <a:avLst/>
            </a:prstGeom>
            <a:noFill/>
            <a:effectLst/>
          </p:spPr>
        </p:pic>
        <p:sp>
          <p:nvSpPr>
            <p:cNvPr id="21" name="Овал 20"/>
            <p:cNvSpPr/>
            <p:nvPr/>
          </p:nvSpPr>
          <p:spPr>
            <a:xfrm>
              <a:off x="107504" y="116632"/>
              <a:ext cx="1080120" cy="108012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" name="Объект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1282697"/>
            <a:ext cx="9200384" cy="488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142844" y="1928802"/>
            <a:ext cx="4500594" cy="32624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В. А. Саркисова</a:t>
            </a:r>
          </a:p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+mj-lt"/>
              </a:rPr>
              <a:t>«Отчет о работе Ассоциации медицинских сестер России за 2010-2015 </a:t>
            </a:r>
            <a:r>
              <a:rPr lang="ru-RU" sz="3200" b="1" i="1" dirty="0" err="1" smtClean="0">
                <a:solidFill>
                  <a:srgbClr val="C00000"/>
                </a:solidFill>
                <a:latin typeface="+mj-lt"/>
              </a:rPr>
              <a:t>гг</a:t>
            </a:r>
            <a:r>
              <a:rPr lang="ru-RU" sz="3200" b="1" i="1" dirty="0" smtClean="0">
                <a:solidFill>
                  <a:srgbClr val="C00000"/>
                </a:solidFill>
                <a:latin typeface="+mj-lt"/>
              </a:rPr>
              <a:t>»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 </a:t>
            </a:r>
          </a:p>
          <a:p>
            <a:pPr algn="ctr"/>
            <a:endParaRPr lang="ru-RU" sz="3200" dirty="0">
              <a:solidFill>
                <a:schemeClr val="tx2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6" name="Picture 2" descr="G:\1444470686_video_1.jpg"/>
          <p:cNvPicPr>
            <a:picLocks noChangeAspect="1" noChangeArrowheads="1"/>
          </p:cNvPicPr>
          <p:nvPr/>
        </p:nvPicPr>
        <p:blipFill>
          <a:blip r:embed="rId4"/>
          <a:srcRect l="1451" t="18750" r="51038" b="16518"/>
          <a:stretch>
            <a:fillRect/>
          </a:stretch>
        </p:blipFill>
        <p:spPr bwMode="auto">
          <a:xfrm>
            <a:off x="7999498" y="71438"/>
            <a:ext cx="1048641" cy="1071546"/>
          </a:xfrm>
          <a:prstGeom prst="ellipse">
            <a:avLst/>
          </a:prstGeom>
          <a:noFill/>
          <a:effectLst>
            <a:softEdge rad="12700"/>
          </a:effectLst>
        </p:spPr>
      </p:pic>
      <p:pic>
        <p:nvPicPr>
          <p:cNvPr id="11" name="Рисунок 10" descr="C:\Documents and Settings\Doc\Рабочий стол\Фотографии РАМС  11-13 октября 2015 г\DSC_4080.JPG"/>
          <p:cNvPicPr/>
          <p:nvPr/>
        </p:nvPicPr>
        <p:blipFill>
          <a:blip r:embed="rId5" cstate="print"/>
          <a:srcRect l="4351" t="6222" r="34133" b="13982"/>
          <a:stretch>
            <a:fillRect/>
          </a:stretch>
        </p:blipFill>
        <p:spPr bwMode="auto">
          <a:xfrm rot="16200000">
            <a:off x="4643440" y="1643048"/>
            <a:ext cx="4643468" cy="40719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857224" y="0"/>
            <a:ext cx="7286676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«Медицинские сестры – движущая сила перемен по оказанию эффективной </a:t>
            </a:r>
          </a:p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и экономичной помощи» 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357298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0"/>
          <p:cNvGrpSpPr/>
          <p:nvPr/>
        </p:nvGrpSpPr>
        <p:grpSpPr>
          <a:xfrm>
            <a:off x="107504" y="116632"/>
            <a:ext cx="1080120" cy="1080120"/>
            <a:chOff x="107504" y="116632"/>
            <a:chExt cx="1080120" cy="1080120"/>
          </a:xfrm>
        </p:grpSpPr>
        <p:pic>
          <p:nvPicPr>
            <p:cNvPr id="1026" name="Picture 2" descr="D:\Документы\Эмблемы\РАМС и регион. ассоциации\1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7504" y="116632"/>
              <a:ext cx="1080120" cy="1080120"/>
            </a:xfrm>
            <a:prstGeom prst="rect">
              <a:avLst/>
            </a:prstGeom>
            <a:noFill/>
            <a:effectLst/>
          </p:spPr>
        </p:pic>
        <p:sp>
          <p:nvSpPr>
            <p:cNvPr id="21" name="Овал 20"/>
            <p:cNvSpPr/>
            <p:nvPr/>
          </p:nvSpPr>
          <p:spPr>
            <a:xfrm>
              <a:off x="107504" y="116632"/>
              <a:ext cx="1080120" cy="108012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" name="Объект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1332475"/>
            <a:ext cx="9200384" cy="4525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1285852" y="6072206"/>
            <a:ext cx="7358114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+mj-lt"/>
              </a:rPr>
              <a:t>Избрано новое Правление РАМС </a:t>
            </a:r>
            <a:endParaRPr lang="ru-RU" sz="36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6" name="Picture 2" descr="G:\1444470686_video_1.jpg"/>
          <p:cNvPicPr>
            <a:picLocks noChangeAspect="1" noChangeArrowheads="1"/>
          </p:cNvPicPr>
          <p:nvPr/>
        </p:nvPicPr>
        <p:blipFill>
          <a:blip r:embed="rId4"/>
          <a:srcRect l="1451" t="18750" r="51038" b="16518"/>
          <a:stretch>
            <a:fillRect/>
          </a:stretch>
        </p:blipFill>
        <p:spPr bwMode="auto">
          <a:xfrm>
            <a:off x="7999498" y="71438"/>
            <a:ext cx="1048641" cy="1071546"/>
          </a:xfrm>
          <a:prstGeom prst="ellipse">
            <a:avLst/>
          </a:prstGeom>
          <a:noFill/>
          <a:effectLst>
            <a:softEdge rad="12700"/>
          </a:effectLst>
        </p:spPr>
      </p:pic>
      <p:pic>
        <p:nvPicPr>
          <p:cNvPr id="13" name="Рисунок 12" descr="ID-10030596.jpg"/>
          <p:cNvPicPr>
            <a:picLocks noChangeAspect="1"/>
          </p:cNvPicPr>
          <p:nvPr/>
        </p:nvPicPr>
        <p:blipFill>
          <a:blip r:embed="rId5"/>
          <a:srcRect l="25625" r="21875"/>
          <a:stretch>
            <a:fillRect/>
          </a:stretch>
        </p:blipFill>
        <p:spPr>
          <a:xfrm>
            <a:off x="142844" y="5929330"/>
            <a:ext cx="1015179" cy="857232"/>
          </a:xfrm>
          <a:prstGeom prst="ellipse">
            <a:avLst/>
          </a:prstGeom>
        </p:spPr>
      </p:pic>
      <p:pic>
        <p:nvPicPr>
          <p:cNvPr id="15" name="Рисунок 14" descr="C:\Documents and Settings\Doc\Рабочий стол\Фотографии РАМС  11-13 октября 2015 г\DSC_4712.JPG"/>
          <p:cNvPicPr/>
          <p:nvPr/>
        </p:nvPicPr>
        <p:blipFill>
          <a:blip r:embed="rId6" cstate="print"/>
          <a:srcRect l="31505" t="13751" r="25781" b="15490"/>
          <a:stretch>
            <a:fillRect/>
          </a:stretch>
        </p:blipFill>
        <p:spPr bwMode="auto">
          <a:xfrm>
            <a:off x="785786" y="1428736"/>
            <a:ext cx="3143272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C:\Documents and Settings\Doc\Рабочий стол\Фотографии РАМС  11-13 октября 2015 г\DSC_4694.JPG"/>
          <p:cNvPicPr/>
          <p:nvPr/>
        </p:nvPicPr>
        <p:blipFill>
          <a:blip r:embed="rId7" cstate="print"/>
          <a:srcRect l="31083" t="22591" r="30771" b="13990"/>
          <a:stretch>
            <a:fillRect/>
          </a:stretch>
        </p:blipFill>
        <p:spPr bwMode="auto">
          <a:xfrm>
            <a:off x="5000628" y="1428736"/>
            <a:ext cx="3214710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TextBox 16"/>
          <p:cNvSpPr txBox="1"/>
          <p:nvPr/>
        </p:nvSpPr>
        <p:spPr>
          <a:xfrm>
            <a:off x="714348" y="4857760"/>
            <a:ext cx="3357554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Президент </a:t>
            </a:r>
          </a:p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РАМС 2015-2020гг</a:t>
            </a:r>
            <a:endParaRPr lang="ru-RU" sz="3200" dirty="0">
              <a:solidFill>
                <a:schemeClr val="tx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29190" y="4852112"/>
            <a:ext cx="3357554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Вице - президент РАМС 2015-2020гг</a:t>
            </a:r>
            <a:endParaRPr lang="ru-RU" sz="3200" dirty="0">
              <a:solidFill>
                <a:schemeClr val="tx2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928662" y="0"/>
            <a:ext cx="7215238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«Медицинские сестры – движущая сила перемен по оказанию эффективной </a:t>
            </a:r>
          </a:p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и экономичной помощи» 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0"/>
          <p:cNvGrpSpPr/>
          <p:nvPr/>
        </p:nvGrpSpPr>
        <p:grpSpPr>
          <a:xfrm>
            <a:off x="107504" y="116632"/>
            <a:ext cx="1080120" cy="1080120"/>
            <a:chOff x="107504" y="116632"/>
            <a:chExt cx="1080120" cy="1080120"/>
          </a:xfrm>
        </p:grpSpPr>
        <p:pic>
          <p:nvPicPr>
            <p:cNvPr id="1026" name="Picture 2" descr="D:\Документы\Эмблемы\РАМС и регион. ассоциации\1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7504" y="116632"/>
              <a:ext cx="1080120" cy="1080120"/>
            </a:xfrm>
            <a:prstGeom prst="rect">
              <a:avLst/>
            </a:prstGeom>
            <a:noFill/>
            <a:effectLst/>
          </p:spPr>
        </p:pic>
        <p:sp>
          <p:nvSpPr>
            <p:cNvPr id="21" name="Овал 20"/>
            <p:cNvSpPr/>
            <p:nvPr/>
          </p:nvSpPr>
          <p:spPr>
            <a:xfrm>
              <a:off x="107504" y="116632"/>
              <a:ext cx="1080120" cy="108012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" name="Объект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1282697"/>
            <a:ext cx="9200384" cy="488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3428992" y="5500702"/>
            <a:ext cx="542928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hlinkClick r:id="rId4"/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hlinkClick r:id="rId4"/>
              </a:rPr>
              <a:t>на сайте   </a:t>
            </a:r>
            <a:r>
              <a:rPr lang="en-US" sz="3200" u="sng" dirty="0" smtClean="0">
                <a:hlinkClick r:id="rId4"/>
              </a:rPr>
              <a:t>www</a:t>
            </a:r>
            <a:r>
              <a:rPr lang="ru-RU" sz="3200" u="sng" dirty="0" smtClean="0">
                <a:hlinkClick r:id="rId4"/>
              </a:rPr>
              <a:t>.</a:t>
            </a:r>
            <a:r>
              <a:rPr lang="en-US" sz="3200" u="sng" dirty="0" err="1" smtClean="0">
                <a:hlinkClick r:id="rId4"/>
              </a:rPr>
              <a:t>medsestre</a:t>
            </a:r>
            <a:r>
              <a:rPr lang="ru-RU" sz="3200" u="sng" dirty="0" smtClean="0">
                <a:hlinkClick r:id="rId4"/>
              </a:rPr>
              <a:t>.</a:t>
            </a:r>
            <a:r>
              <a:rPr lang="en-US" sz="3200" u="sng" dirty="0" err="1" smtClean="0">
                <a:hlinkClick r:id="rId4"/>
              </a:rPr>
              <a:t>ru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pic>
        <p:nvPicPr>
          <p:cNvPr id="6" name="Picture 2" descr="G:\1444470686_video_1.jpg"/>
          <p:cNvPicPr>
            <a:picLocks noChangeAspect="1" noChangeArrowheads="1"/>
          </p:cNvPicPr>
          <p:nvPr/>
        </p:nvPicPr>
        <p:blipFill>
          <a:blip r:embed="rId5"/>
          <a:srcRect l="1451" t="18750" r="51038" b="16518"/>
          <a:stretch>
            <a:fillRect/>
          </a:stretch>
        </p:blipFill>
        <p:spPr bwMode="auto">
          <a:xfrm>
            <a:off x="7999498" y="71438"/>
            <a:ext cx="1048641" cy="1071546"/>
          </a:xfrm>
          <a:prstGeom prst="ellipse">
            <a:avLst/>
          </a:prstGeom>
          <a:noFill/>
          <a:effectLst>
            <a:softEdge rad="12700"/>
          </a:effectLst>
        </p:spPr>
      </p:pic>
      <p:sp>
        <p:nvSpPr>
          <p:cNvPr id="11" name="TextBox 10"/>
          <p:cNvSpPr txBox="1"/>
          <p:nvPr/>
        </p:nvSpPr>
        <p:spPr>
          <a:xfrm>
            <a:off x="142844" y="1348800"/>
            <a:ext cx="9001156" cy="40318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+mj-lt"/>
              </a:rPr>
              <a:t>Приняты Постановление и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+mj-lt"/>
              </a:rPr>
              <a:t>Стратегия развития РАМС 2015-200гг:</a:t>
            </a:r>
          </a:p>
          <a:p>
            <a:pPr marL="355600">
              <a:buFont typeface="Arial" pitchFamily="34" charset="0"/>
              <a:buChar char="•"/>
            </a:pP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развитие и продвижение интересов;</a:t>
            </a:r>
          </a:p>
          <a:p>
            <a:pPr marL="355600">
              <a:buFont typeface="Arial" pitchFamily="34" charset="0"/>
              <a:buChar char="•"/>
            </a:pP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совершенствование профессионального, социального и экономического статуса;</a:t>
            </a:r>
          </a:p>
          <a:p>
            <a:pPr marL="355600">
              <a:buFont typeface="Arial" pitchFamily="34" charset="0"/>
              <a:buChar char="•"/>
            </a:pP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определение правового статуса;</a:t>
            </a:r>
          </a:p>
          <a:p>
            <a:pPr marL="355600">
              <a:buFont typeface="Arial" pitchFamily="34" charset="0"/>
              <a:buChar char="•"/>
            </a:pP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формирование современной модели СД;</a:t>
            </a:r>
          </a:p>
          <a:p>
            <a:pPr marL="355600">
              <a:buFont typeface="Arial" pitchFamily="34" charset="0"/>
              <a:buChar char="•"/>
            </a:pP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развитие сотрудничества.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928662" y="0"/>
            <a:ext cx="7286676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«Медицинские сестры – движущая сила перемен по оказанию эффективной </a:t>
            </a:r>
          </a:p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и экономичной помощи» 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0"/>
          <p:cNvGrpSpPr/>
          <p:nvPr/>
        </p:nvGrpSpPr>
        <p:grpSpPr>
          <a:xfrm>
            <a:off x="107504" y="116632"/>
            <a:ext cx="1080120" cy="1080120"/>
            <a:chOff x="107504" y="116632"/>
            <a:chExt cx="1080120" cy="1080120"/>
          </a:xfrm>
        </p:grpSpPr>
        <p:pic>
          <p:nvPicPr>
            <p:cNvPr id="1026" name="Picture 2" descr="D:\Документы\Эмблемы\РАМС и регион. ассоциации\1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7504" y="116632"/>
              <a:ext cx="1080120" cy="1080120"/>
            </a:xfrm>
            <a:prstGeom prst="rect">
              <a:avLst/>
            </a:prstGeom>
            <a:noFill/>
            <a:effectLst/>
          </p:spPr>
        </p:pic>
        <p:sp>
          <p:nvSpPr>
            <p:cNvPr id="21" name="Овал 20"/>
            <p:cNvSpPr/>
            <p:nvPr/>
          </p:nvSpPr>
          <p:spPr>
            <a:xfrm>
              <a:off x="107504" y="116632"/>
              <a:ext cx="1080120" cy="108012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" name="Объект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1282697"/>
            <a:ext cx="9200384" cy="488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G:\1444470686_video_1.jpg"/>
          <p:cNvPicPr>
            <a:picLocks noChangeAspect="1" noChangeArrowheads="1"/>
          </p:cNvPicPr>
          <p:nvPr/>
        </p:nvPicPr>
        <p:blipFill>
          <a:blip r:embed="rId4"/>
          <a:srcRect l="1451" t="18750" r="51038" b="16518"/>
          <a:stretch>
            <a:fillRect/>
          </a:stretch>
        </p:blipFill>
        <p:spPr bwMode="auto">
          <a:xfrm>
            <a:off x="7999498" y="71438"/>
            <a:ext cx="1048641" cy="1071546"/>
          </a:xfrm>
          <a:prstGeom prst="ellipse">
            <a:avLst/>
          </a:prstGeom>
          <a:noFill/>
          <a:effectLst>
            <a:softEdge rad="12700"/>
          </a:effectLst>
        </p:spPr>
      </p:pic>
      <p:sp>
        <p:nvSpPr>
          <p:cNvPr id="13" name="TextBox 12"/>
          <p:cNvSpPr txBox="1"/>
          <p:nvPr/>
        </p:nvSpPr>
        <p:spPr>
          <a:xfrm>
            <a:off x="1043608" y="6165304"/>
            <a:ext cx="7358114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+mj-lt"/>
              </a:rPr>
              <a:t>ПОСТЕРНАЯ СЕССИЯ</a:t>
            </a:r>
            <a:endParaRPr lang="ru-RU" sz="36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4" name="Рисунок 13" descr="F:\7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4"/>
          <a:stretch/>
        </p:blipFill>
        <p:spPr bwMode="auto">
          <a:xfrm>
            <a:off x="1246391" y="1343641"/>
            <a:ext cx="6667857" cy="4831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000100" y="0"/>
            <a:ext cx="7429552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«Медицинские сестры – движущая сила перемен по оказанию эффективной </a:t>
            </a:r>
          </a:p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и экономичной помощи» 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0"/>
          <p:cNvGrpSpPr/>
          <p:nvPr/>
        </p:nvGrpSpPr>
        <p:grpSpPr>
          <a:xfrm>
            <a:off x="107504" y="116632"/>
            <a:ext cx="1080120" cy="1080120"/>
            <a:chOff x="107504" y="116632"/>
            <a:chExt cx="1080120" cy="1080120"/>
          </a:xfrm>
        </p:grpSpPr>
        <p:pic>
          <p:nvPicPr>
            <p:cNvPr id="1026" name="Picture 2" descr="D:\Документы\Эмблемы\РАМС и регион. ассоциации\1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7504" y="116632"/>
              <a:ext cx="1080120" cy="1080120"/>
            </a:xfrm>
            <a:prstGeom prst="rect">
              <a:avLst/>
            </a:prstGeom>
            <a:noFill/>
            <a:effectLst/>
          </p:spPr>
        </p:pic>
        <p:sp>
          <p:nvSpPr>
            <p:cNvPr id="21" name="Овал 20"/>
            <p:cNvSpPr/>
            <p:nvPr/>
          </p:nvSpPr>
          <p:spPr>
            <a:xfrm>
              <a:off x="107504" y="116632"/>
              <a:ext cx="1080120" cy="108012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" name="Объект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1282697"/>
            <a:ext cx="9200384" cy="488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0" y="6201811"/>
            <a:ext cx="9001156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cap="all" dirty="0" smtClean="0">
                <a:solidFill>
                  <a:schemeClr val="bg1"/>
                </a:solidFill>
                <a:latin typeface="+mj-lt"/>
              </a:rPr>
              <a:t>Церемония открытия конгресса </a:t>
            </a:r>
            <a:endParaRPr lang="ru-RU" sz="32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6" name="Picture 2" descr="G:\1444470686_video_1.jpg"/>
          <p:cNvPicPr>
            <a:picLocks noChangeAspect="1" noChangeArrowheads="1"/>
          </p:cNvPicPr>
          <p:nvPr/>
        </p:nvPicPr>
        <p:blipFill>
          <a:blip r:embed="rId4"/>
          <a:srcRect l="1451" t="18750" r="51038" b="16518"/>
          <a:stretch>
            <a:fillRect/>
          </a:stretch>
        </p:blipFill>
        <p:spPr bwMode="auto">
          <a:xfrm>
            <a:off x="7999498" y="71438"/>
            <a:ext cx="1048641" cy="1071546"/>
          </a:xfrm>
          <a:prstGeom prst="ellipse">
            <a:avLst/>
          </a:prstGeom>
          <a:noFill/>
          <a:effectLst>
            <a:softEdge rad="12700"/>
          </a:effectLst>
        </p:spPr>
      </p:pic>
      <p:pic>
        <p:nvPicPr>
          <p:cNvPr id="13" name="Рисунок 12" descr="C:\Documents and Settings\Doc\Рабочий стол\1 деньФотографии РАМС  11-13 октября 2015 г\DSC_4964.JPG"/>
          <p:cNvPicPr/>
          <p:nvPr/>
        </p:nvPicPr>
        <p:blipFill>
          <a:blip r:embed="rId5" cstate="print"/>
          <a:srcRect l="11179" t="2500" r="21290" b="23990"/>
          <a:stretch>
            <a:fillRect/>
          </a:stretch>
        </p:blipFill>
        <p:spPr bwMode="auto">
          <a:xfrm>
            <a:off x="2428860" y="3071810"/>
            <a:ext cx="5500726" cy="3125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Documents and Settings\Doc\Рабочий стол\1 деньФотографии РАМС  11-13 октября 2015 г\DSC_4727.JPG"/>
          <p:cNvPicPr/>
          <p:nvPr/>
        </p:nvPicPr>
        <p:blipFill>
          <a:blip r:embed="rId6" cstate="print"/>
          <a:srcRect l="16002" t="4500" r="16467" b="6240"/>
          <a:stretch>
            <a:fillRect/>
          </a:stretch>
        </p:blipFill>
        <p:spPr bwMode="auto">
          <a:xfrm>
            <a:off x="142845" y="1285860"/>
            <a:ext cx="3571900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C:\Documents and Settings\Doc\Рабочий стол\1 деньФотографии РАМС  11-13 октября 2015 г\DSC_4825.JPG"/>
          <p:cNvPicPr/>
          <p:nvPr/>
        </p:nvPicPr>
        <p:blipFill>
          <a:blip r:embed="rId7" cstate="print"/>
          <a:srcRect l="31485" t="23315" r="32865" b="12740"/>
          <a:stretch>
            <a:fillRect/>
          </a:stretch>
        </p:blipFill>
        <p:spPr bwMode="auto">
          <a:xfrm>
            <a:off x="6000760" y="1357298"/>
            <a:ext cx="3000396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652</TotalTime>
  <Words>814</Words>
  <Application>Microsoft Office PowerPoint</Application>
  <PresentationFormat>Экран (4:3)</PresentationFormat>
  <Paragraphs>147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Mariya</cp:lastModifiedBy>
  <cp:revision>189</cp:revision>
  <dcterms:created xsi:type="dcterms:W3CDTF">2011-11-14T08:07:07Z</dcterms:created>
  <dcterms:modified xsi:type="dcterms:W3CDTF">2015-11-26T05:03:11Z</dcterms:modified>
</cp:coreProperties>
</file>