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0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3399"/>
    <a:srgbClr val="003366"/>
    <a:srgbClr val="EBF2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5" autoAdjust="0"/>
    <p:restoredTop sz="97632" autoAdjust="0"/>
  </p:normalViewPr>
  <p:slideViewPr>
    <p:cSldViewPr>
      <p:cViewPr varScale="1">
        <p:scale>
          <a:sx n="87" d="100"/>
          <a:sy n="87" d="100"/>
        </p:scale>
        <p:origin x="-9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E58A7-2DA0-4F30-BA3D-11177200F9F8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EB05F-2DEA-472F-9C04-5950AF7A26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4731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B05F-2DEA-472F-9C04-5950AF7A26D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0823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B05F-2DEA-472F-9C04-5950AF7A26D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385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B05F-2DEA-472F-9C04-5950AF7A26D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8479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hyperlink" Target="http://www.medsestre.ru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hyperlink" Target="mailto:konkurs@medsestre.ru" TargetMode="Externa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5240" y="-12144"/>
            <a:ext cx="9159240" cy="6870144"/>
          </a:xfrm>
          <a:prstGeom prst="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9612" y="116632"/>
            <a:ext cx="7884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Общероссийская общественная организация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«Ассоциация медицинских сестер России»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82" name="Picture 10" descr="http://www.playcast.ru/uploads/2017/01/24/2138778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312" y="1700808"/>
            <a:ext cx="5805264" cy="5805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s1.thingpic.com/images/Sx/QUyPS7fo1twgrDav2uvJ7vKV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2" y="3301053"/>
            <a:ext cx="6180674" cy="3528392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veta\Desktop\ab6c8268007fe3b14f9eaf4c7e8461a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579"/>
          <a:stretch/>
        </p:blipFill>
        <p:spPr bwMode="auto">
          <a:xfrm>
            <a:off x="5353176" y="1052736"/>
            <a:ext cx="3971352" cy="580526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Картинки по запросу nurse and patien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14566"/>
            <a:ext cx="792088" cy="528058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Картинки по запросу nurse and patient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797"/>
          <a:stretch/>
        </p:blipFill>
        <p:spPr bwMode="auto">
          <a:xfrm>
            <a:off x="467544" y="5151373"/>
            <a:ext cx="792088" cy="528058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Картинки по запросу nurse and patient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881" r="27797" b="21332"/>
          <a:stretch/>
        </p:blipFill>
        <p:spPr bwMode="auto">
          <a:xfrm>
            <a:off x="1403648" y="4840684"/>
            <a:ext cx="792088" cy="555769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Картинки по запросу laborant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732"/>
          <a:stretch/>
        </p:blipFill>
        <p:spPr bwMode="auto">
          <a:xfrm>
            <a:off x="2390748" y="5208288"/>
            <a:ext cx="790079" cy="572778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Похожее изображени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096" y="4353897"/>
            <a:ext cx="790080" cy="572778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Похожее изображение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30" r="10662"/>
          <a:stretch/>
        </p:blipFill>
        <p:spPr bwMode="auto">
          <a:xfrm>
            <a:off x="2778393" y="4660222"/>
            <a:ext cx="804868" cy="548066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Картинки по запросу nurse and patient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689" y="5662891"/>
            <a:ext cx="801962" cy="572778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Картинки по запросу nurse and patien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745" y="4959367"/>
            <a:ext cx="801962" cy="535310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Похожее изображение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26" y="5844535"/>
            <a:ext cx="801961" cy="561373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http://www.playcast.ru/uploads/2017/01/24/2138778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043" y="4179717"/>
            <a:ext cx="2678283" cy="26782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http://www.playcast.ru/uploads/2017/01/24/2138778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343" y="3620225"/>
            <a:ext cx="2678283" cy="26782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376769"/>
            <a:ext cx="676875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Всероссийский конкурс </a:t>
            </a:r>
          </a:p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«Лучший молодой </a:t>
            </a:r>
          </a:p>
          <a:p>
            <a:pPr>
              <a:spcAft>
                <a:spcPts val="600"/>
              </a:spcAft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специалист 2018 года»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9515" y="-129389"/>
            <a:ext cx="1542165" cy="1542165"/>
            <a:chOff x="149515" y="-129389"/>
            <a:chExt cx="1542165" cy="1542165"/>
          </a:xfrm>
        </p:grpSpPr>
        <p:pic>
          <p:nvPicPr>
            <p:cNvPr id="20" name="Picture 10" descr="http://www.playcast.ru/uploads/2017/01/24/21387781.png"/>
            <p:cNvPicPr>
              <a:picLocks noChangeAspect="1" noChangeArrowheads="1"/>
            </p:cNvPicPr>
            <p:nvPr/>
          </p:nvPicPr>
          <p:blipFill>
            <a:blip r:embed="rId1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515" y="-129389"/>
              <a:ext cx="1542165" cy="154216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Рисунок 6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48" y="92819"/>
              <a:ext cx="998857" cy="995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Овал 1"/>
            <p:cNvSpPr/>
            <p:nvPr/>
          </p:nvSpPr>
          <p:spPr>
            <a:xfrm>
              <a:off x="418855" y="92820"/>
              <a:ext cx="1017698" cy="10106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1575691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m.gifmania.com.tr/Hareketli-Gifler-Nesneler/Gif-Resimleri-Buro-Malzemesi/Animasyonlar-Kaucuk-Pullar/Kaucuk-Pullar-8215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880" y="2258440"/>
            <a:ext cx="3112231" cy="31122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87624" y="221159"/>
            <a:ext cx="79105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материалам конкурса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50511" y="1363116"/>
            <a:ext cx="7313977" cy="490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Копии документов, заверенные в отделе кадров медицинской организации:</a:t>
            </a:r>
          </a:p>
          <a:p>
            <a:pPr marL="536575">
              <a:lnSpc>
                <a:spcPct val="110000"/>
              </a:lnSpc>
              <a:spcAft>
                <a:spcPts val="1800"/>
              </a:spcAft>
            </a:pP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паспорт конкурсанта;</a:t>
            </a:r>
          </a:p>
          <a:p>
            <a:pPr marL="536575">
              <a:lnSpc>
                <a:spcPct val="110000"/>
              </a:lnSpc>
              <a:spcAft>
                <a:spcPts val="1800"/>
              </a:spcAft>
            </a:pP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диплом об образовании;</a:t>
            </a:r>
          </a:p>
          <a:p>
            <a:pPr marL="536575">
              <a:lnSpc>
                <a:spcPct val="110000"/>
              </a:lnSpc>
              <a:spcAft>
                <a:spcPts val="1800"/>
              </a:spcAft>
            </a:pP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сертификат специалиста;</a:t>
            </a:r>
          </a:p>
          <a:p>
            <a:pPr marL="536575">
              <a:lnSpc>
                <a:spcPct val="110000"/>
              </a:lnSpc>
              <a:spcAft>
                <a:spcPts val="1800"/>
              </a:spcAft>
            </a:pP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трудовая книжка</a:t>
            </a:r>
            <a:r>
              <a:rPr lang="ru-RU" sz="27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6575">
              <a:lnSpc>
                <a:spcPct val="110000"/>
              </a:lnSpc>
            </a:pPr>
            <a:endParaRPr lang="ru-RU" sz="20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Копия удостоверения члена </a:t>
            </a:r>
            <a:r>
              <a:rPr lang="ru-RU" sz="27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ассоциации</a:t>
            </a:r>
            <a:r>
              <a:rPr lang="ru-RU" sz="27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2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327" y="1340768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914" y="5599112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luxservis.com/images/red-arro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64" y="2574251"/>
            <a:ext cx="508019" cy="40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luxservis.com/images/red-arro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412" y="3284984"/>
            <a:ext cx="508019" cy="40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luxservis.com/images/red-arro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63" y="3933056"/>
            <a:ext cx="508019" cy="40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luxservis.com/images/red-arrow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63" y="4621604"/>
            <a:ext cx="508019" cy="401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87624" y="221159"/>
            <a:ext cx="79105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материалам конкурса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39" y="1466578"/>
            <a:ext cx="7647809" cy="4194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4800"/>
              </a:spcAft>
            </a:pPr>
            <a:r>
              <a:rPr lang="ru-RU" sz="2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Фотопортрет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конкурсанта, 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выполненный                              профессиональным фотографом                 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формате </a:t>
            </a:r>
            <a:r>
              <a:rPr lang="ru-RU" sz="26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jpeg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разрешением 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не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менее 300 </a:t>
            </a:r>
            <a:r>
              <a:rPr lang="ru-RU" sz="26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dpi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2600" b="1" dirty="0" smtClean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Aft>
                <a:spcPts val="4800"/>
              </a:spcAft>
            </a:pP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Фотографии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отражающие  содержание эссе,                                            в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формате </a:t>
            </a:r>
            <a:r>
              <a:rPr lang="ru-RU" sz="2600" b="1" dirty="0" err="1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jpeg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разрешением не менее 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300 </a:t>
            </a:r>
            <a:r>
              <a:rPr lang="ru-RU" sz="26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dpi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2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56" y="4293096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afwaoc.org/wp-content/uploads/2016/07/Dollarphotoclub_6080046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603" r="24452"/>
          <a:stretch/>
        </p:blipFill>
        <p:spPr bwMode="auto">
          <a:xfrm>
            <a:off x="7108046" y="1487537"/>
            <a:ext cx="1871403" cy="2606462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Sveta\Desktop\nurses-conference-at-station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488" y="5283368"/>
            <a:ext cx="3048000" cy="1441450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amdn.news/images/news/58a44d05ab0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853" y="5283368"/>
            <a:ext cx="1921934" cy="1441450"/>
          </a:xfrm>
          <a:prstGeom prst="rect">
            <a:avLst/>
          </a:prstGeom>
          <a:noFill/>
          <a:ln w="158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71600" y="-99392"/>
            <a:ext cx="805456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материалам конкурса. </a:t>
            </a:r>
          </a:p>
          <a:p>
            <a:pPr algn="ctr">
              <a:spcAft>
                <a:spcPts val="600"/>
              </a:spcAft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Эссе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1271470"/>
            <a:ext cx="7622518" cy="5253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3 и не более 7 страниц печатного текста.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Текстовый редактор </a:t>
            </a:r>
            <a:r>
              <a:rPr lang="ru-RU" sz="21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Word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размер шрифта № 12 </a:t>
            </a:r>
            <a:r>
              <a:rPr lang="ru-RU" sz="21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Times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1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Roman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через 1 межстрочный интервал. Отступ первой строки абзаца (красная строка) – 1,3 см. 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выделения  заголовка могут использоваться прописные буквы, полужирный шрифт. 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Размеры полей: левое –  20 мм; правое – 20 мм; верхнее – 20 мм; нижнее – </a:t>
            </a:r>
            <a:r>
              <a:rPr lang="ru-RU" sz="21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мм. 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Страницы должны быть пронумерованы. Порядковые номера страниц проставляются арабскими цифрами без точки в нижнем правом  краю документа.</a:t>
            </a:r>
          </a:p>
        </p:txBody>
      </p:sp>
      <p:pic>
        <p:nvPicPr>
          <p:cNvPr id="12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03" y="1253704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03" y="1860590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436" y="3501008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02" y="4437112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66" y="5373216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3938" y="-14029"/>
            <a:ext cx="80545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spcAft>
                <a:spcPts val="60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Требования к смысловой нагрузке эссе «Мой выбор»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209361"/>
            <a:ext cx="7632848" cy="538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 и когда Вы пришли к мысли выбора данной профессии,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или что послужило причиной выбора,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значит для Вас эта профессия,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чего Вы хотите достичь в этой профессии или к чему через нее стремитесь,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соответствует ли реальная практика Вашим ожиданиям до начала учебы, до начала работы;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 Вы видите будущее сестринской профессии;</a:t>
            </a:r>
          </a:p>
          <a:p>
            <a:pPr>
              <a:lnSpc>
                <a:spcPct val="110000"/>
              </a:lnSpc>
              <a:spcAft>
                <a:spcPts val="1800"/>
              </a:spcAft>
            </a:pP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иные мысли, идеи, предложения, связанные </a:t>
            </a:r>
            <a:r>
              <a:rPr lang="ru-RU" sz="21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с </a:t>
            </a:r>
            <a:r>
              <a:rPr lang="ru-RU" sz="21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профессией.</a:t>
            </a:r>
          </a:p>
        </p:txBody>
      </p:sp>
      <p:pic>
        <p:nvPicPr>
          <p:cNvPr id="4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248" y="1253704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248" y="2102035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881" y="2780928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247" y="3356992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811" y="4221088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811" y="5157192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246" y="5774443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gifki.org/data/media/1802/ofisnyy-sluzhashchiy-i-klerk-animatsionnaya-kartinka-003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312" y="1965280"/>
            <a:ext cx="1287430" cy="1218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3938" y="-14029"/>
            <a:ext cx="805456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spcAft>
                <a:spcPts val="60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Требования к смысловой нагрузке эссе «Мой </a:t>
            </a:r>
            <a:r>
              <a:rPr lang="ru-RU" dirty="0" smtClean="0"/>
              <a:t>наставник»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296727"/>
            <a:ext cx="7560840" cy="4868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3600"/>
              </a:spcAft>
            </a:pP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Ваш наставник, учитель,</a:t>
            </a:r>
          </a:p>
          <a:p>
            <a:pPr>
              <a:lnSpc>
                <a:spcPct val="110000"/>
              </a:lnSpc>
              <a:spcAft>
                <a:spcPts val="3600"/>
              </a:spcAft>
            </a:pP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повлиял ли это человек на Ваше мировоззрение, на видение профессии и как,</a:t>
            </a:r>
          </a:p>
          <a:p>
            <a:pPr>
              <a:lnSpc>
                <a:spcPct val="110000"/>
              </a:lnSpc>
              <a:spcAft>
                <a:spcPts val="3600"/>
              </a:spcAft>
            </a:pP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значит для Вас этот человек,</a:t>
            </a:r>
          </a:p>
          <a:p>
            <a:pPr>
              <a:lnSpc>
                <a:spcPct val="110000"/>
              </a:lnSpc>
              <a:spcAft>
                <a:spcPts val="3600"/>
              </a:spcAft>
            </a:pP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значит для него и для Вас эта профессия,</a:t>
            </a:r>
          </a:p>
          <a:p>
            <a:pPr>
              <a:lnSpc>
                <a:spcPct val="110000"/>
              </a:lnSpc>
              <a:spcAft>
                <a:spcPts val="3600"/>
              </a:spcAft>
            </a:pP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иные мысли, идеи, предложения, связанные с наставничеством в сестринской профессии</a:t>
            </a:r>
          </a:p>
        </p:txBody>
      </p:sp>
      <p:pic>
        <p:nvPicPr>
          <p:cNvPr id="4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240" y="1325712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240" y="2246051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239" y="3542195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03" y="4334283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03" y="5270387"/>
            <a:ext cx="390861" cy="390861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bellcorporation.co.in/img/cli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56233"/>
            <a:ext cx="2934562" cy="29345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53938" y="188640"/>
            <a:ext cx="80545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spcAft>
                <a:spcPts val="60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800" dirty="0" smtClean="0"/>
              <a:t>Подведение итогов конкурса</a:t>
            </a:r>
            <a:endParaRPr lang="ru-RU" sz="3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53938" y="1124744"/>
            <a:ext cx="805456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3600"/>
              </a:spcAft>
            </a:pP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Конкурсная комиссия рассматривает поступившие материалы и  принимает решение о </a:t>
            </a:r>
            <a:r>
              <a:rPr lang="ru-RU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победителях, </a:t>
            </a: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которое оформляется протоколом. </a:t>
            </a:r>
            <a:r>
              <a:rPr lang="ru-RU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Информация </a:t>
            </a: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победителях  и участниках  </a:t>
            </a:r>
            <a:r>
              <a:rPr lang="ru-RU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размещается </a:t>
            </a: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сайте </a:t>
            </a:r>
            <a:r>
              <a:rPr lang="ru-RU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РАМС </a:t>
            </a:r>
            <a:r>
              <a:rPr lang="en-US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</a:t>
            </a: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.</a:t>
            </a:r>
            <a:r>
              <a:rPr lang="en-US" sz="25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medsestre</a:t>
            </a: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.</a:t>
            </a:r>
            <a:r>
              <a:rPr lang="en-US" sz="25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ru</a:t>
            </a:r>
            <a:endParaRPr lang="ru-RU" sz="25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49" t="12465" r="21966" b="10280"/>
          <a:stretch/>
        </p:blipFill>
        <p:spPr bwMode="auto">
          <a:xfrm>
            <a:off x="4338210" y="3812011"/>
            <a:ext cx="4626278" cy="28787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9922" y="-99392"/>
            <a:ext cx="805456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spcAft>
                <a:spcPts val="600"/>
              </a:spcAft>
              <a:defRPr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800" dirty="0" smtClean="0"/>
              <a:t>Награждение победителей второго этапа конкурса</a:t>
            </a:r>
            <a:endParaRPr lang="ru-RU" sz="3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27122"/>
            <a:ext cx="8352928" cy="343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2400"/>
              </a:spcAft>
            </a:pPr>
            <a:r>
              <a:rPr lang="ru-RU" sz="23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Первое</a:t>
            </a:r>
            <a:r>
              <a:rPr lang="ru-RU" sz="23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второе и третье </a:t>
            </a:r>
            <a:r>
              <a:rPr lang="ru-RU" sz="23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награждаются </a:t>
            </a:r>
            <a:r>
              <a:rPr lang="ru-RU" sz="2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дипломами </a:t>
            </a:r>
            <a:r>
              <a:rPr lang="ru-RU" sz="2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ценными </a:t>
            </a:r>
            <a:r>
              <a:rPr lang="ru-RU" sz="2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подарками</a:t>
            </a:r>
          </a:p>
          <a:p>
            <a:pPr algn="ctr">
              <a:lnSpc>
                <a:spcPct val="110000"/>
              </a:lnSpc>
              <a:spcAft>
                <a:spcPts val="2400"/>
              </a:spcAft>
            </a:pPr>
            <a:r>
              <a:rPr lang="ru-RU" sz="23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Лауреаты </a:t>
            </a:r>
            <a:r>
              <a:rPr lang="ru-RU" sz="23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второго этапа, не занявшие призовые места, получают </a:t>
            </a:r>
            <a:r>
              <a:rPr lang="ru-RU" sz="23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свидетельства об участии </a:t>
            </a:r>
            <a:r>
              <a:rPr lang="ru-RU" sz="23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конкурсе </a:t>
            </a:r>
          </a:p>
          <a:p>
            <a:pPr algn="ctr">
              <a:lnSpc>
                <a:spcPct val="110000"/>
              </a:lnSpc>
              <a:spcAft>
                <a:spcPts val="2400"/>
              </a:spcAft>
            </a:pPr>
            <a:r>
              <a:rPr lang="ru-RU" sz="23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Всероссийском форуме «Молодые специалисты – взгляд в будущее» в Санкт-Петербурге, 19 октября 2018 г.</a:t>
            </a:r>
            <a:endParaRPr lang="ru-RU" sz="23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://puzzleit.ru/files/puzzles/162/162300/_origina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245"/>
          <a:stretch/>
        </p:blipFill>
        <p:spPr bwMode="auto">
          <a:xfrm>
            <a:off x="2627784" y="4221088"/>
            <a:ext cx="5111310" cy="252303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1685"/>
            <a:ext cx="8352928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Всероссийский конкурс </a:t>
            </a:r>
          </a:p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«Лучший молодой специалист 2018 года»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484784"/>
            <a:ext cx="7272808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2400"/>
              </a:spcAft>
            </a:pPr>
            <a:r>
              <a:rPr lang="ru-RU" sz="4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45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kartinki-vernisazh.ru/_ph/11/1/423387005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907" y="2571350"/>
            <a:ext cx="2606554" cy="406476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233450" y="123890"/>
            <a:ext cx="78030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Цель конкурса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90670" y="1587788"/>
            <a:ext cx="8145826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престижа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профессии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en-US" sz="32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значимости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сестринского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персонала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системе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оказания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медицинской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помощи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населению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положительного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имиджа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благоприятных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условий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привлечения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молодежи</a:t>
            </a:r>
            <a:r>
              <a:rPr lang="en-US" sz="32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3200" b="1" dirty="0" err="1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отрасль</a:t>
            </a:r>
            <a:endParaRPr lang="ru-RU" sz="32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12" descr="https://s3.wp.wsu.edu/uploads/sites/90/2015/06/image13-792x7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133" y="5514012"/>
            <a:ext cx="1241680" cy="1241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85720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33450" y="123890"/>
            <a:ext cx="780304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конкурса</a:t>
            </a:r>
            <a:endParaRPr lang="ru-RU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65498" y="1261856"/>
            <a:ext cx="7731038" cy="555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Совершенствование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профессиональных компетенций, необходимых для реализации профессиональной деятельности сестринского персонала (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медицинской сестры, фельдшера, акушерки, лаборанта).</a:t>
            </a:r>
            <a:endParaRPr lang="ru-RU" sz="24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Выработка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здоровой профессиональной конкуренции, стимулирование инициативы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и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деловой активности специалистов, формирование творческого и позитивного отношения к профессии.</a:t>
            </a:r>
          </a:p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Закрепление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молодых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специалистов                         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здравоохранении.</a:t>
            </a:r>
          </a:p>
        </p:txBody>
      </p:sp>
      <p:pic>
        <p:nvPicPr>
          <p:cNvPr id="1028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96" y="1196752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314" y="3582888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50" y="5877272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438355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33450" y="123890"/>
            <a:ext cx="78030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Условия проведения конкурса</a:t>
            </a:r>
            <a:endParaRPr 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88" y="1124744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488" y="3068960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619672" y="1162259"/>
            <a:ext cx="7416824" cy="5681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Участники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молодые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специалисты (медицинские сестры, фельдшеры, акушерки, лаборанты), работающие в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 любых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 собственности и являющиеся членами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РАМС.</a:t>
            </a:r>
            <a:endParaRPr lang="ru-RU" sz="24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Молодой специалист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работник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который получил среднее или высшее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проф.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по очной системе обучения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в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образовательном учреждении, имеющем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гос.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аккредитацию, и впервые поступил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 по полученной специальности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в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течение одного года после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окончания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образовательного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учреждения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051" name="Picture 3" descr="C:\Users\Sveta\Desktop\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728" y="5184576"/>
            <a:ext cx="1574304" cy="157430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33450" y="123890"/>
            <a:ext cx="78030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Условия проведения конкурса</a:t>
            </a:r>
            <a:endParaRPr 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1176445"/>
            <a:ext cx="7452320" cy="527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 молодого специалиста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устанавливается однократно и действует в течение трех лет.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быть продлен до 6 лет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                    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прохождении срочной воинской или альтернативной службы, нахождении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в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отпуске по беременности и родам, а также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по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уходу за ребенком.</a:t>
            </a:r>
          </a:p>
          <a:p>
            <a:pPr>
              <a:lnSpc>
                <a:spcPct val="110000"/>
              </a:lnSpc>
              <a:spcAft>
                <a:spcPts val="2400"/>
              </a:spcAft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оценки конкурсных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формируется комиссия, которая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несет                                          ответственность                                                            за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объективность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оценки                                               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выполнения задания.</a:t>
            </a:r>
          </a:p>
        </p:txBody>
      </p:sp>
      <p:pic>
        <p:nvPicPr>
          <p:cNvPr id="12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496" y="1124744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18" y="4293096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media.giphy.com/media/9AUI1HHGTnz7a/sourc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416" y="4787280"/>
            <a:ext cx="3512584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33450" y="123890"/>
            <a:ext cx="78030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участникам</a:t>
            </a:r>
            <a:endParaRPr 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484784"/>
            <a:ext cx="7488832" cy="4788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Молодые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специалисты со средним медицинским и 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ВСО любой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специальности.</a:t>
            </a:r>
          </a:p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 сертификата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специалиста.</a:t>
            </a:r>
          </a:p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допускаются специалисты, имеющие действующие дисциплинарные взыскания, либо обоснованные жалобы от населения, историю судебных и досудебных разбирательств по поводу допущенных медицинских ошибок.</a:t>
            </a:r>
          </a:p>
        </p:txBody>
      </p:sp>
      <p:pic>
        <p:nvPicPr>
          <p:cNvPr id="6146" name="Picture 2" descr="C:\Users\Sveta\Desktop\b828a9f92f1df6f2b4693b146e419d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81" t="3950" r="50000"/>
          <a:stretch/>
        </p:blipFill>
        <p:spPr bwMode="auto">
          <a:xfrm>
            <a:off x="925691" y="1484784"/>
            <a:ext cx="898957" cy="93610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Sveta\Desktop\b828a9f92f1df6f2b4693b146e419d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388"/>
          <a:stretch/>
        </p:blipFill>
        <p:spPr bwMode="auto">
          <a:xfrm>
            <a:off x="925691" y="3455288"/>
            <a:ext cx="944677" cy="101334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Sveta\Desktop\b828a9f92f1df6f2b4693b146e419d1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850047" y="2464715"/>
            <a:ext cx="974601" cy="97460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33450" y="123890"/>
            <a:ext cx="78030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Порядок проведения конкурса</a:t>
            </a:r>
            <a:endParaRPr 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1417344"/>
            <a:ext cx="1944216" cy="1003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</a:t>
            </a:r>
          </a:p>
          <a:p>
            <a:pPr>
              <a:lnSpc>
                <a:spcPct val="110000"/>
              </a:lnSpc>
            </a:pPr>
            <a:r>
              <a:rPr lang="ru-RU" sz="28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</a:t>
            </a:r>
            <a:endParaRPr lang="ru-RU" sz="2800" b="1" u="sng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81035" y="1340768"/>
            <a:ext cx="48834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региональной ассоциации с 1 по 29 июня 2018 г.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50490" y="2708920"/>
            <a:ext cx="7802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конкурсной комиссии, утвержденной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приказом президента региональной ассоциации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4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44216" y="3822139"/>
            <a:ext cx="7164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эссе конкурсанта на тему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«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 наставник» или «Мой выбор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  <a:endParaRPr lang="ru-RU" sz="24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5027692"/>
            <a:ext cx="6767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практического задания: решения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ситуационных задач по оказанию помощи при неотложных </a:t>
            </a:r>
            <a:r>
              <a:rPr lang="ru-RU" sz="24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состояниях, </a:t>
            </a:r>
            <a:r>
              <a:rPr lang="ru-RU" sz="24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часто встречающихся.</a:t>
            </a:r>
          </a:p>
        </p:txBody>
      </p:sp>
      <p:pic>
        <p:nvPicPr>
          <p:cNvPr id="7170" name="Picture 2" descr="http://moziru.com/images/arrow-clipart-clear-background-1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313" b="20811"/>
          <a:stretch/>
        </p:blipFill>
        <p:spPr bwMode="auto">
          <a:xfrm rot="2756724" flipV="1">
            <a:off x="692454" y="2595258"/>
            <a:ext cx="911088" cy="6001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moziru.com/images/arrow-clipart-clear-background-1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313" b="20811"/>
          <a:stretch/>
        </p:blipFill>
        <p:spPr bwMode="auto">
          <a:xfrm rot="2756724" flipV="1">
            <a:off x="1224883" y="3667373"/>
            <a:ext cx="911088" cy="6001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moziru.com/images/arrow-clipart-clear-background-1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313" b="20811"/>
          <a:stretch/>
        </p:blipFill>
        <p:spPr bwMode="auto">
          <a:xfrm rot="2756724" flipV="1">
            <a:off x="1741547" y="4889099"/>
            <a:ext cx="911088" cy="6001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luxservis.com/images/red-arr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42" y="1451095"/>
            <a:ext cx="1016037" cy="802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kartinki-vernisazh.ru/_ph/232/2/5682068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7" y="3562797"/>
            <a:ext cx="1440160" cy="12097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33450" y="123890"/>
            <a:ext cx="78030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Порядок проведения конкурса</a:t>
            </a:r>
            <a:endParaRPr lang="ru-RU" sz="3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1417344"/>
            <a:ext cx="1944216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8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Второй</a:t>
            </a:r>
          </a:p>
          <a:p>
            <a:pPr>
              <a:lnSpc>
                <a:spcPct val="110000"/>
              </a:lnSpc>
            </a:pPr>
            <a:r>
              <a:rPr lang="ru-RU" sz="28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</a:t>
            </a:r>
            <a:endParaRPr lang="ru-RU" sz="2800" b="1" u="sng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80333" y="1318409"/>
            <a:ext cx="550017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заочно </a:t>
            </a:r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молодых специалистов, занявших первое место на региональном этапе</a:t>
            </a:r>
          </a:p>
        </p:txBody>
      </p:sp>
      <p:pic>
        <p:nvPicPr>
          <p:cNvPr id="13" name="Picture 4" descr="http://luxservis.com/images/red-arr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51095"/>
            <a:ext cx="1016037" cy="802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luxservis.com/images/red-arro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33185" y="2671672"/>
            <a:ext cx="1016037" cy="8025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403648" y="3669992"/>
            <a:ext cx="6486371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 конкурсных материалов в офис РАМС по электронному </a:t>
            </a:r>
            <a:r>
              <a:rPr lang="ru-RU" sz="25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адресу </a:t>
            </a:r>
          </a:p>
          <a:p>
            <a:pPr algn="ctr"/>
            <a:endParaRPr lang="ru-RU" sz="25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  <a:hlinkClick r:id="rId5"/>
            </a:endParaRPr>
          </a:p>
          <a:p>
            <a:r>
              <a:rPr lang="en-US" sz="3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konkurs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@</a:t>
            </a:r>
            <a:r>
              <a:rPr lang="ru-RU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medsestre.r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ru-RU" sz="3200" b="1" dirty="0" smtClean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августа 2018 г.</a:t>
            </a:r>
          </a:p>
        </p:txBody>
      </p:sp>
      <p:pic>
        <p:nvPicPr>
          <p:cNvPr id="8194" name="Picture 2" descr="http://ouchap.kolos.obr55.ru/files/2016/02/email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98274"/>
            <a:ext cx="2880320" cy="16615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60201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87624" y="221159"/>
            <a:ext cx="79105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к материалам конкурса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1484784"/>
            <a:ext cx="7668344" cy="4348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Копия приказа президента региональной ассоциации о проведении регионального этапа Всероссийского конкурса «Лучший молодой специалист 2018 года» и состава конкурсной комиссии.</a:t>
            </a:r>
          </a:p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600" b="1" dirty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Выписка из протокола конкурсной </a:t>
            </a: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комиссии.</a:t>
            </a:r>
            <a:endParaRPr lang="ru-RU" sz="26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Aft>
                <a:spcPts val="3000"/>
              </a:spcAft>
            </a:pPr>
            <a:r>
              <a:rPr lang="ru-RU" sz="2600" b="1" dirty="0" smtClean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Представление-характеристика                            МО на конкурсанта.</a:t>
            </a:r>
            <a:endParaRPr lang="ru-RU" sz="2600" b="1" dirty="0">
              <a:solidFill>
                <a:srgbClr val="00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06" y="1484784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96" y="4036596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id.seaicons.com/wp-content/uploads/2017/03/Arrow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56" y="4869160"/>
            <a:ext cx="494184" cy="494184"/>
          </a:xfrm>
          <a:prstGeom prst="rect">
            <a:avLst/>
          </a:prstGeom>
          <a:noFill/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gifmania.co.uk/Objects-Animated-Gifs/Animated-Office-supplies/Office-Stationery/Folders/Folder-Documents-5526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05064"/>
            <a:ext cx="2287030" cy="2287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496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807</Words>
  <Application>Microsoft Office PowerPoint</Application>
  <PresentationFormat>Экран (4:3)</PresentationFormat>
  <Paragraphs>85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ОПСА</cp:lastModifiedBy>
  <cp:revision>78</cp:revision>
  <dcterms:created xsi:type="dcterms:W3CDTF">2018-03-13T07:45:11Z</dcterms:created>
  <dcterms:modified xsi:type="dcterms:W3CDTF">2018-03-20T13:53:01Z</dcterms:modified>
</cp:coreProperties>
</file>