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9" r:id="rId3"/>
    <p:sldId id="259" r:id="rId4"/>
    <p:sldId id="261" r:id="rId5"/>
    <p:sldId id="263" r:id="rId6"/>
    <p:sldId id="265" r:id="rId7"/>
    <p:sldId id="264" r:id="rId8"/>
    <p:sldId id="266" r:id="rId9"/>
    <p:sldId id="267" r:id="rId10"/>
    <p:sldId id="268" r:id="rId11"/>
    <p:sldId id="269" r:id="rId12"/>
    <p:sldId id="274" r:id="rId13"/>
    <p:sldId id="275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E00"/>
    <a:srgbClr val="009600"/>
    <a:srgbClr val="4FC54F"/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7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BB4874-8325-4541-9A1E-A9B1B4545D9A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100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112D-BB99-4960-96BE-3E39EB9846D9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17207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B06E69-4D75-4EF0-9A9B-D0666F1A8FF3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516891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093EED-DD6B-40F6-B5BD-00026B8EE23D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932635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0455C5-2772-4FE2-88A2-14074FA95BF3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157153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F80E2F-038F-42FD-8FC4-869425F0464E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951021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D648E-2138-4F49-8BBB-AEA57BDB9F41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511419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A90B24-5AF9-4C9C-A5AD-3E4BF5A45637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74259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CBAD4-A3CC-490D-84D1-C755251962B2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443155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6D3F18-7DBF-4D7F-B35B-19B5126FF43E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761946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EC75C-B13D-4909-9B44-7A4E6E8E60C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65528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E0A0CD-4F1A-4AB9-9586-26B5750184BB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90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12" Type="http://schemas.microsoft.com/office/2007/relationships/hdphoto" Target="../media/hdphoto5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1.png"/><Relationship Id="rId5" Type="http://schemas.openxmlformats.org/officeDocument/2006/relationships/image" Target="../media/image28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0.jpe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2" b="7718"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543229" y="12726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9552" y="1916832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2906" y="2330296"/>
            <a:ext cx="6163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Расширенное заседание профессионального комитета ОПСА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«Будущее профессии создадим вместе: исследования, расширенная сестринская практика, эффективность» 2</a:t>
            </a:r>
            <a:r>
              <a:rPr lang="en-US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-252536" y="1272607"/>
            <a:ext cx="2448272" cy="2156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40241"/>
            <a:ext cx="835343" cy="1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-10646" y="3068960"/>
            <a:ext cx="861894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6"/>
          <a:stretch/>
        </p:blipFill>
        <p:spPr bwMode="auto">
          <a:xfrm>
            <a:off x="-36511" y="3569169"/>
            <a:ext cx="2081176" cy="18760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548368" y="3919096"/>
            <a:ext cx="7632144" cy="13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5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sz="3800" dirty="0" smtClean="0"/>
              <a:t>МЕЖДУНАРОДНЫЙ ДЕНЬ</a:t>
            </a:r>
          </a:p>
          <a:p>
            <a:r>
              <a:rPr lang="ru-RU" sz="3800" dirty="0" smtClean="0"/>
              <a:t> </a:t>
            </a:r>
            <a:r>
              <a:rPr lang="ru-RU" sz="3800" dirty="0" smtClean="0"/>
              <a:t>АКУШЕРКИ</a:t>
            </a:r>
            <a:endParaRPr lang="ru-RU" sz="3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915816" y="5515198"/>
            <a:ext cx="608416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Т.В</a:t>
            </a: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Саитова,</a:t>
            </a:r>
          </a:p>
          <a:p>
            <a:pPr algn="r"/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председатель </a:t>
            </a: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специализированной </a:t>
            </a:r>
            <a:endParaRPr lang="ru-RU" sz="2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r"/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секции </a:t>
            </a: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ОПСА «Акушерское дело</a:t>
            </a: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</a:t>
            </a:r>
            <a:endParaRPr lang="ru-RU" sz="2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94826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36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641" y="6758505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68019" y="6847649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126845" y="1393707"/>
            <a:ext cx="69096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 smtClean="0">
                <a:solidFill>
                  <a:srgbClr val="006600"/>
                </a:solidFill>
              </a:rPr>
              <a:t>Организовать </a:t>
            </a:r>
            <a:r>
              <a:rPr lang="ru-RU" sz="2700" b="1" dirty="0">
                <a:solidFill>
                  <a:srgbClr val="006600"/>
                </a:solidFill>
              </a:rPr>
              <a:t>тренинги, акции по скринингу рака шейки матки, рака молочной железы, </a:t>
            </a:r>
            <a:r>
              <a:rPr lang="ru-RU" sz="2700" b="1" dirty="0" smtClean="0">
                <a:solidFill>
                  <a:srgbClr val="006600"/>
                </a:solidFill>
              </a:rPr>
              <a:t>обучение </a:t>
            </a:r>
            <a:r>
              <a:rPr lang="ru-RU" sz="2700" b="1" dirty="0">
                <a:solidFill>
                  <a:srgbClr val="006600"/>
                </a:solidFill>
              </a:rPr>
              <a:t>технике </a:t>
            </a:r>
            <a:r>
              <a:rPr lang="ru-RU" sz="2700" b="1" dirty="0" err="1">
                <a:solidFill>
                  <a:srgbClr val="006600"/>
                </a:solidFill>
              </a:rPr>
              <a:t>самообследования</a:t>
            </a:r>
            <a:r>
              <a:rPr lang="ru-RU" sz="2700" b="1" dirty="0">
                <a:solidFill>
                  <a:srgbClr val="006600"/>
                </a:solidFill>
              </a:rPr>
              <a:t> молочных желёз, консультации для беременных</a:t>
            </a: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41" y="107223"/>
            <a:ext cx="91019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000" dirty="0"/>
              <a:t>Мероприятия к Международному дню акушерки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b="16686"/>
          <a:stretch/>
        </p:blipFill>
        <p:spPr>
          <a:xfrm>
            <a:off x="145326" y="1467406"/>
            <a:ext cx="1906394" cy="1296144"/>
          </a:xfrm>
          <a:prstGeom prst="rect">
            <a:avLst/>
          </a:prstGeom>
          <a:ln>
            <a:solidFill>
              <a:srgbClr val="008E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816" y="3063739"/>
            <a:ext cx="1905092" cy="1125135"/>
          </a:xfrm>
          <a:prstGeom prst="rect">
            <a:avLst/>
          </a:prstGeom>
          <a:ln>
            <a:solidFill>
              <a:srgbClr val="008E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2101904" y="3890372"/>
            <a:ext cx="69890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 smtClean="0">
                <a:solidFill>
                  <a:srgbClr val="006600"/>
                </a:solidFill>
              </a:rPr>
              <a:t>Организовать компанию </a:t>
            </a:r>
            <a:r>
              <a:rPr lang="ru-RU" sz="2700" b="1" dirty="0">
                <a:solidFill>
                  <a:srgbClr val="006600"/>
                </a:solidFill>
              </a:rPr>
              <a:t>в средствах массовой </a:t>
            </a:r>
            <a:r>
              <a:rPr lang="ru-RU" sz="2700" b="1" dirty="0" smtClean="0">
                <a:solidFill>
                  <a:srgbClr val="006600"/>
                </a:solidFill>
              </a:rPr>
              <a:t>информации: выступления </a:t>
            </a:r>
            <a:r>
              <a:rPr lang="ru-RU" sz="2700" b="1" dirty="0">
                <a:solidFill>
                  <a:srgbClr val="006600"/>
                </a:solidFill>
              </a:rPr>
              <a:t>на радио и телевидении, </a:t>
            </a:r>
            <a:r>
              <a:rPr lang="ru-RU" sz="2700" b="1" dirty="0" smtClean="0">
                <a:solidFill>
                  <a:srgbClr val="006600"/>
                </a:solidFill>
              </a:rPr>
              <a:t>пресс-конференции</a:t>
            </a:r>
            <a:endParaRPr lang="ru-RU" sz="2700" b="1" dirty="0">
              <a:solidFill>
                <a:srgbClr val="00660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5325" y="4587626"/>
            <a:ext cx="1899949" cy="1361654"/>
          </a:xfrm>
          <a:prstGeom prst="rect">
            <a:avLst/>
          </a:prstGeom>
          <a:ln>
            <a:solidFill>
              <a:srgbClr val="008E0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2123728" y="5589240"/>
            <a:ext cx="6809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>
                <a:solidFill>
                  <a:srgbClr val="006600"/>
                </a:solidFill>
              </a:rPr>
              <a:t>Публикация статей, приуроченных к Международному дню </a:t>
            </a:r>
            <a:r>
              <a:rPr lang="ru-RU" sz="2700" b="1" dirty="0" smtClean="0">
                <a:solidFill>
                  <a:srgbClr val="006600"/>
                </a:solidFill>
              </a:rPr>
              <a:t>акушерки</a:t>
            </a:r>
            <a:endParaRPr lang="ru-RU" sz="27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873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1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0772" y="1159035"/>
            <a:ext cx="6389162" cy="685790"/>
          </a:xfrm>
          <a:prstGeom prst="rect">
            <a:avLst/>
          </a:prstGeom>
        </p:spPr>
      </p:pic>
      <p:pic>
        <p:nvPicPr>
          <p:cNvPr id="11" name="Picture 4" descr="D:\Рабочий стол\5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8593729" cy="4789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0820" y="5361503"/>
            <a:ext cx="1144429" cy="109127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534" y="5800433"/>
            <a:ext cx="1676400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629" y="5971882"/>
            <a:ext cx="1354137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05064"/>
            <a:ext cx="18002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3641" y="107223"/>
            <a:ext cx="91019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000" dirty="0"/>
              <a:t>Мероприятия к Международному дню акушерки</a:t>
            </a:r>
          </a:p>
        </p:txBody>
      </p:sp>
    </p:spTree>
    <p:extLst>
      <p:ext uri="{BB962C8B-B14F-4D97-AF65-F5344CB8AC3E}">
        <p14:creationId xmlns:p14="http://schemas.microsoft.com/office/powerpoint/2010/main" val="18451445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4" y="1062155"/>
            <a:ext cx="9085880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43608" y="107223"/>
            <a:ext cx="800992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Мероприятия к Международному дню акушерки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14" y="1357903"/>
            <a:ext cx="2017951" cy="1682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14" y="3173410"/>
            <a:ext cx="2017951" cy="165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772" y="4944224"/>
            <a:ext cx="2043657" cy="16460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23728" y="1560274"/>
            <a:ext cx="7030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Организация и проведение ралли, </a:t>
            </a:r>
            <a:r>
              <a:rPr lang="ru-RU" sz="2600" b="1" dirty="0" err="1" smtClean="0">
                <a:solidFill>
                  <a:srgbClr val="006600"/>
                </a:solidFill>
              </a:rPr>
              <a:t>флэшмоба</a:t>
            </a:r>
            <a:r>
              <a:rPr lang="ru-RU" sz="2600" b="1" dirty="0" smtClean="0">
                <a:solidFill>
                  <a:srgbClr val="006600"/>
                </a:solidFill>
              </a:rPr>
              <a:t>, марша, представлений, марафона и других публичных мероприятий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3727" y="3360474"/>
            <a:ext cx="7001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Использование современных направлений – организация </a:t>
            </a:r>
            <a:r>
              <a:rPr lang="ru-RU" sz="2600" b="1" dirty="0" err="1" smtClean="0">
                <a:solidFill>
                  <a:srgbClr val="006600"/>
                </a:solidFill>
              </a:rPr>
              <a:t>брейн</a:t>
            </a:r>
            <a:r>
              <a:rPr lang="ru-RU" sz="2600" b="1" dirty="0" smtClean="0">
                <a:solidFill>
                  <a:srgbClr val="006600"/>
                </a:solidFill>
              </a:rPr>
              <a:t>-рингов, профилактических </a:t>
            </a:r>
            <a:r>
              <a:rPr lang="ru-RU" sz="2600" b="1" dirty="0" err="1" smtClean="0">
                <a:solidFill>
                  <a:srgbClr val="006600"/>
                </a:solidFill>
              </a:rPr>
              <a:t>квестов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4970697"/>
            <a:ext cx="7030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Проведение тематических бесед и </a:t>
            </a:r>
            <a:r>
              <a:rPr lang="ru-RU" sz="2600" b="1" dirty="0" err="1" smtClean="0">
                <a:solidFill>
                  <a:srgbClr val="006600"/>
                </a:solidFill>
              </a:rPr>
              <a:t>профориентационной</a:t>
            </a:r>
            <a:r>
              <a:rPr lang="ru-RU" sz="2600" b="1" dirty="0" smtClean="0">
                <a:solidFill>
                  <a:srgbClr val="006600"/>
                </a:solidFill>
              </a:rPr>
              <a:t> работы с выпускниками образовательных заведений</a:t>
            </a:r>
            <a:endParaRPr lang="ru-RU" sz="26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537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2" y="1052556"/>
            <a:ext cx="9101900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0804" y="323945"/>
            <a:ext cx="8146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 Международный день акушерки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883" y="1551457"/>
            <a:ext cx="1438781" cy="5041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1551456"/>
            <a:ext cx="1438781" cy="50418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30756" y="5308098"/>
            <a:ext cx="5901439" cy="13595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3688" y="1412776"/>
            <a:ext cx="568863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>
                <a:solidFill>
                  <a:srgbClr val="006600"/>
                </a:solidFill>
              </a:rPr>
              <a:t>О</a:t>
            </a:r>
            <a:r>
              <a:rPr lang="ru-RU" sz="3000" b="1" dirty="0" smtClean="0">
                <a:solidFill>
                  <a:srgbClr val="006600"/>
                </a:solidFill>
              </a:rPr>
              <a:t>бладает </a:t>
            </a:r>
            <a:r>
              <a:rPr lang="ru-RU" sz="3000" b="1" dirty="0">
                <a:solidFill>
                  <a:srgbClr val="006600"/>
                </a:solidFill>
              </a:rPr>
              <a:t>огромным </a:t>
            </a:r>
            <a:r>
              <a:rPr lang="ru-RU" sz="3000" b="1" dirty="0" smtClean="0">
                <a:solidFill>
                  <a:srgbClr val="006600"/>
                </a:solidFill>
              </a:rPr>
              <a:t>потенциалом</a:t>
            </a:r>
            <a:endParaRPr lang="ru-RU" sz="3000" b="1" dirty="0">
              <a:solidFill>
                <a:srgbClr val="006600"/>
              </a:solidFill>
            </a:endParaRPr>
          </a:p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8E00"/>
                </a:solidFill>
              </a:rPr>
              <a:t> </a:t>
            </a:r>
            <a:r>
              <a:rPr lang="ru-RU" sz="3000" b="1" dirty="0">
                <a:solidFill>
                  <a:srgbClr val="006600"/>
                </a:solidFill>
              </a:rPr>
              <a:t>П</a:t>
            </a:r>
            <a:r>
              <a:rPr lang="ru-RU" sz="3000" b="1" dirty="0" smtClean="0">
                <a:solidFill>
                  <a:srgbClr val="006600"/>
                </a:solidFill>
              </a:rPr>
              <a:t>редпосылками </a:t>
            </a:r>
            <a:r>
              <a:rPr lang="ru-RU" sz="3000" b="1" dirty="0">
                <a:solidFill>
                  <a:srgbClr val="006600"/>
                </a:solidFill>
              </a:rPr>
              <a:t>профессионального роста </a:t>
            </a:r>
            <a:endParaRPr lang="ru-RU" sz="3000" b="1" dirty="0" smtClean="0">
              <a:solidFill>
                <a:srgbClr val="006600"/>
              </a:solidFill>
            </a:endParaRPr>
          </a:p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8E00"/>
                </a:solidFill>
              </a:rPr>
              <a:t> </a:t>
            </a:r>
            <a:r>
              <a:rPr lang="ru-RU" sz="3000" b="1" dirty="0">
                <a:solidFill>
                  <a:srgbClr val="006600"/>
                </a:solidFill>
              </a:rPr>
              <a:t>С</a:t>
            </a:r>
            <a:r>
              <a:rPr lang="ru-RU" sz="3000" b="1" dirty="0" smtClean="0">
                <a:solidFill>
                  <a:srgbClr val="006600"/>
                </a:solidFill>
              </a:rPr>
              <a:t>тимулированием </a:t>
            </a:r>
            <a:r>
              <a:rPr lang="ru-RU" sz="3000" b="1" dirty="0">
                <a:solidFill>
                  <a:srgbClr val="006600"/>
                </a:solidFill>
              </a:rPr>
              <a:t>деловой </a:t>
            </a:r>
            <a:r>
              <a:rPr lang="ru-RU" sz="3000" b="1" dirty="0" smtClean="0">
                <a:solidFill>
                  <a:srgbClr val="006600"/>
                </a:solidFill>
              </a:rPr>
              <a:t>активности</a:t>
            </a:r>
            <a:endParaRPr lang="ru-RU" sz="30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124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1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0804" y="-27384"/>
            <a:ext cx="81647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solidFill>
                  <a:prstClr val="white"/>
                </a:solidFill>
                <a:latin typeface="Calibri"/>
              </a:rPr>
              <a:t>Информация о проведении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Международного</a:t>
            </a:r>
            <a:r>
              <a:rPr kumimoji="0" lang="ru-RU" sz="35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дня акушерки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" y="1340768"/>
            <a:ext cx="909004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 Информация </a:t>
            </a:r>
            <a:r>
              <a:rPr lang="ru-RU" sz="2600" b="1" dirty="0">
                <a:solidFill>
                  <a:srgbClr val="006600"/>
                </a:solidFill>
              </a:rPr>
              <a:t>о проведенных мероприятиях 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algn="just">
              <a:buClr>
                <a:srgbClr val="C00000"/>
              </a:buClr>
            </a:pPr>
            <a:endParaRPr lang="ru-RU" sz="2000" b="1" dirty="0" smtClean="0">
              <a:solidFill>
                <a:srgbClr val="008E00"/>
              </a:solidFill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8E00"/>
                </a:solidFill>
              </a:rPr>
              <a:t> </a:t>
            </a:r>
            <a:r>
              <a:rPr lang="ru-RU" sz="2600" b="1" dirty="0">
                <a:solidFill>
                  <a:srgbClr val="006600"/>
                </a:solidFill>
              </a:rPr>
              <a:t>2-3</a:t>
            </a:r>
            <a:r>
              <a:rPr lang="ru-RU" sz="2600" b="1" dirty="0">
                <a:solidFill>
                  <a:srgbClr val="008E00"/>
                </a:solidFill>
              </a:rPr>
              <a:t> </a:t>
            </a:r>
            <a:r>
              <a:rPr lang="ru-RU" sz="2600" b="1" dirty="0">
                <a:solidFill>
                  <a:srgbClr val="006600"/>
                </a:solidFill>
              </a:rPr>
              <a:t>качественные фотографии необходимо отправить 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dirty="0"/>
          </a:p>
          <a:p>
            <a:pPr algn="ctr">
              <a:buClr>
                <a:srgbClr val="C00000"/>
              </a:buClr>
            </a:pPr>
            <a:endParaRPr lang="ru-RU" dirty="0" smtClean="0"/>
          </a:p>
          <a:p>
            <a:pPr algn="ctr">
              <a:buClr>
                <a:srgbClr val="C00000"/>
              </a:buClr>
            </a:pPr>
            <a:r>
              <a:rPr lang="ru-RU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Елене Викторовне </a:t>
            </a:r>
            <a:r>
              <a:rPr lang="ru-RU" sz="2600" b="1" dirty="0" smtClean="0">
                <a:solidFill>
                  <a:srgbClr val="006600"/>
                </a:solidFill>
              </a:rPr>
              <a:t>Дружининой, </a:t>
            </a:r>
          </a:p>
          <a:p>
            <a:pPr algn="ctr">
              <a:buClr>
                <a:srgbClr val="C00000"/>
              </a:buClr>
            </a:pPr>
            <a:r>
              <a:rPr lang="ru-RU" sz="2600" b="1" dirty="0" smtClean="0">
                <a:solidFill>
                  <a:srgbClr val="006600"/>
                </a:solidFill>
              </a:rPr>
              <a:t> </a:t>
            </a:r>
            <a:r>
              <a:rPr lang="ru-RU" sz="2400" b="1" dirty="0" smtClean="0">
                <a:solidFill>
                  <a:srgbClr val="006600"/>
                </a:solidFill>
              </a:rPr>
              <a:t>члену специализированной </a:t>
            </a:r>
            <a:r>
              <a:rPr lang="ru-RU" sz="2400" b="1" dirty="0">
                <a:solidFill>
                  <a:srgbClr val="006600"/>
                </a:solidFill>
              </a:rPr>
              <a:t>секции ОПСА «Акушерское дело» </a:t>
            </a:r>
            <a:endParaRPr lang="ru-RU" sz="2400" b="1" dirty="0" smtClean="0">
              <a:solidFill>
                <a:srgbClr val="006600"/>
              </a:solidFill>
            </a:endParaRPr>
          </a:p>
          <a:p>
            <a:pPr algn="ctr">
              <a:buClr>
                <a:srgbClr val="C00000"/>
              </a:buClr>
            </a:pPr>
            <a:endParaRPr lang="ru-RU" sz="2000" b="1" dirty="0">
              <a:solidFill>
                <a:srgbClr val="008E00"/>
              </a:solidFill>
            </a:endParaRPr>
          </a:p>
          <a:p>
            <a:pPr algn="ctr">
              <a:buClr>
                <a:srgbClr val="C00000"/>
              </a:buClr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algn="ctr">
              <a:buClr>
                <a:srgbClr val="C00000"/>
              </a:buClr>
            </a:pPr>
            <a:r>
              <a:rPr lang="ru-RU" sz="3000" b="1" u="sng" dirty="0" smtClean="0">
                <a:solidFill>
                  <a:srgbClr val="C00000"/>
                </a:solidFill>
              </a:rPr>
              <a:t>до </a:t>
            </a:r>
            <a:r>
              <a:rPr lang="ru-RU" sz="3000" b="1" u="sng" dirty="0">
                <a:solidFill>
                  <a:srgbClr val="C00000"/>
                </a:solidFill>
              </a:rPr>
              <a:t>14.05.2018 года </a:t>
            </a:r>
            <a:endParaRPr lang="ru-RU" sz="3000" b="1" u="sng" dirty="0" smtClean="0">
              <a:solidFill>
                <a:srgbClr val="C00000"/>
              </a:solidFill>
            </a:endParaRPr>
          </a:p>
          <a:p>
            <a:pPr algn="just">
              <a:buClr>
                <a:srgbClr val="C00000"/>
              </a:buClr>
            </a:pPr>
            <a:endParaRPr lang="ru-RU" dirty="0" smtClean="0"/>
          </a:p>
          <a:p>
            <a:pPr algn="just">
              <a:buClr>
                <a:srgbClr val="C00000"/>
              </a:buClr>
            </a:pPr>
            <a:r>
              <a:rPr lang="ru-RU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электронный </a:t>
            </a:r>
            <a:r>
              <a:rPr lang="ru-RU" sz="2600" b="1" dirty="0" smtClean="0">
                <a:solidFill>
                  <a:srgbClr val="006600"/>
                </a:solidFill>
              </a:rPr>
              <a:t>адрес: </a:t>
            </a:r>
            <a:r>
              <a:rPr lang="ru-RU" sz="2600" b="1" dirty="0" smtClean="0">
                <a:solidFill>
                  <a:srgbClr val="C00000"/>
                </a:solidFill>
              </a:rPr>
              <a:t>dryzhininalena@mail.ru</a:t>
            </a:r>
            <a:r>
              <a:rPr lang="ru-RU" sz="2600" b="1" dirty="0">
                <a:solidFill>
                  <a:srgbClr val="C00000"/>
                </a:solidFill>
              </a:rPr>
              <a:t>, </a:t>
            </a:r>
            <a:endParaRPr lang="ru-RU" sz="2600" b="1" dirty="0" smtClean="0">
              <a:solidFill>
                <a:srgbClr val="C00000"/>
              </a:solidFill>
            </a:endParaRPr>
          </a:p>
          <a:p>
            <a:pPr algn="just">
              <a:buClr>
                <a:srgbClr val="C00000"/>
              </a:buClr>
            </a:pPr>
            <a:r>
              <a:rPr lang="ru-RU" sz="2600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тел. </a:t>
            </a:r>
            <a:r>
              <a:rPr lang="ru-RU" sz="2600" b="1" dirty="0" smtClean="0">
                <a:solidFill>
                  <a:srgbClr val="006600"/>
                </a:solidFill>
              </a:rPr>
              <a:t>раб. </a:t>
            </a:r>
            <a:r>
              <a:rPr lang="ru-RU" sz="2600" b="1" dirty="0">
                <a:solidFill>
                  <a:srgbClr val="C00000"/>
                </a:solidFill>
              </a:rPr>
              <a:t>(3812) 35-91-91</a:t>
            </a:r>
            <a:r>
              <a:rPr lang="ru-RU" sz="2600" dirty="0" smtClean="0"/>
              <a:t>,</a:t>
            </a:r>
          </a:p>
          <a:p>
            <a:pPr algn="just">
              <a:buClr>
                <a:srgbClr val="C00000"/>
              </a:buClr>
            </a:pPr>
            <a:r>
              <a:rPr lang="ru-RU" sz="2600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тел. моб</a:t>
            </a:r>
            <a:r>
              <a:rPr lang="ru-RU" sz="2600" dirty="0"/>
              <a:t>. </a:t>
            </a:r>
            <a:r>
              <a:rPr lang="ru-RU" sz="2600" b="1" dirty="0">
                <a:solidFill>
                  <a:srgbClr val="C00000"/>
                </a:solidFill>
              </a:rPr>
              <a:t>8-950-792-00-97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4077794" y="2636912"/>
            <a:ext cx="206174" cy="302126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47231" y="3861048"/>
            <a:ext cx="267300" cy="3797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4865362"/>
            <a:ext cx="1880046" cy="16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38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3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3641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11560" y="2994337"/>
            <a:ext cx="822168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  <a:buClr>
                <a:srgbClr val="C00000"/>
              </a:buClr>
            </a:pPr>
            <a:r>
              <a:rPr lang="ru-RU" sz="5500" b="1" kern="0" dirty="0" smtClean="0">
                <a:solidFill>
                  <a:srgbClr val="006600"/>
                </a:solidFill>
                <a:cs typeface="Arial" charset="0"/>
              </a:rPr>
              <a:t>Благодарю за внимание!</a:t>
            </a:r>
            <a:endParaRPr lang="ru-RU" sz="5500" b="1" kern="0" dirty="0">
              <a:solidFill>
                <a:srgbClr val="006600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804" y="323945"/>
            <a:ext cx="8146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 Международный день акушерки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9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1" y="1070683"/>
            <a:ext cx="9120359" cy="558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92380" y="187400"/>
            <a:ext cx="8307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5 </a:t>
            </a:r>
            <a:r>
              <a:rPr lang="ru-RU" sz="3600" b="1" dirty="0">
                <a:solidFill>
                  <a:schemeClr val="bg1"/>
                </a:solidFill>
                <a:latin typeface="+mj-lt"/>
              </a:rPr>
              <a:t>мая - Международный день 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акушерки</a:t>
            </a:r>
            <a:endParaRPr lang="ru-RU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3641" y="1930529"/>
            <a:ext cx="870857" cy="81484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38100" cap="flat" cmpd="sng" algn="ctr">
            <a:solidFill>
              <a:srgbClr val="C0504D">
                <a:shade val="48000"/>
                <a:satMod val="110000"/>
              </a:srgbClr>
            </a:solidFill>
            <a:prstDash val="solid"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2092" y="2037488"/>
            <a:ext cx="4944534" cy="70788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«Сегодня мир нуждается в акушерках сильнее, чем когда-либо ранее»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9005" y="3084745"/>
            <a:ext cx="4927621" cy="70788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«Женщины и новорожденные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- сердце акушерства»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897" y="2021359"/>
            <a:ext cx="8032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</a:rPr>
              <a:t>До 2015 г</a:t>
            </a:r>
            <a:endParaRPr lang="ru-RU" sz="17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9701" y="4189800"/>
            <a:ext cx="4956350" cy="707886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«Акушерка, мать и семья: партнёры во имя жизни»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841" y="350923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1873" y="2075435"/>
            <a:ext cx="449813" cy="282225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72261" y="1330231"/>
            <a:ext cx="2664235" cy="5093702"/>
          </a:xfrm>
          <a:prstGeom prst="rect">
            <a:avLst/>
          </a:prstGeom>
          <a:noFill/>
          <a:ln w="1905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Охрана </a:t>
            </a:r>
            <a:r>
              <a:rPr lang="ru-RU" sz="1600" b="1" dirty="0">
                <a:solidFill>
                  <a:srgbClr val="C00000"/>
                </a:solidFill>
              </a:rPr>
              <a:t>репродуктивного потенциала будущих матерей, </a:t>
            </a:r>
            <a:r>
              <a:rPr lang="ru-RU" sz="1600" b="1" dirty="0" smtClean="0">
                <a:solidFill>
                  <a:srgbClr val="C00000"/>
                </a:solidFill>
              </a:rPr>
              <a:t>рождени</a:t>
            </a:r>
            <a:r>
              <a:rPr lang="ru-RU" sz="1600" b="1" dirty="0">
                <a:solidFill>
                  <a:srgbClr val="C00000"/>
                </a:solidFill>
              </a:rPr>
              <a:t>е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здоровых </a:t>
            </a:r>
            <a:r>
              <a:rPr lang="ru-RU" sz="1600" b="1" dirty="0" smtClean="0">
                <a:solidFill>
                  <a:srgbClr val="C00000"/>
                </a:solidFill>
              </a:rPr>
              <a:t>детей</a:t>
            </a:r>
          </a:p>
          <a:p>
            <a:endParaRPr lang="ru-RU" sz="800" b="1" dirty="0" smtClean="0">
              <a:solidFill>
                <a:srgbClr val="C00000"/>
              </a:solidFill>
            </a:endParaRPr>
          </a:p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 Ведение </a:t>
            </a:r>
            <a:r>
              <a:rPr lang="ru-RU" sz="1600" b="1" dirty="0">
                <a:solidFill>
                  <a:srgbClr val="C00000"/>
                </a:solidFill>
              </a:rPr>
              <a:t>беременности и </a:t>
            </a:r>
            <a:r>
              <a:rPr lang="ru-RU" sz="1600" b="1" dirty="0" smtClean="0">
                <a:solidFill>
                  <a:srgbClr val="C00000"/>
                </a:solidFill>
              </a:rPr>
              <a:t>родов </a:t>
            </a:r>
          </a:p>
          <a:p>
            <a:pPr algn="just"/>
            <a:endParaRPr lang="ru-RU" sz="900" b="1" dirty="0" smtClean="0">
              <a:solidFill>
                <a:srgbClr val="C00000"/>
              </a:solidFill>
            </a:endParaRPr>
          </a:p>
          <a:p>
            <a:pPr algn="just"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Проведение профилактической работы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u="sng" dirty="0" smtClean="0">
                <a:solidFill>
                  <a:srgbClr val="006600"/>
                </a:solidFill>
              </a:rPr>
              <a:t>Приоритет: </a:t>
            </a:r>
          </a:p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marL="285750" indent="-285750" algn="just">
              <a:buClr>
                <a:srgbClr val="006600"/>
              </a:buClr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бережному </a:t>
            </a:r>
            <a:r>
              <a:rPr lang="ru-RU" sz="1600" b="1" dirty="0" err="1" smtClean="0">
                <a:solidFill>
                  <a:srgbClr val="C00000"/>
                </a:solidFill>
              </a:rPr>
              <a:t>родоразрешению</a:t>
            </a:r>
            <a:endParaRPr lang="ru-RU" sz="1600" b="1" dirty="0">
              <a:solidFill>
                <a:srgbClr val="C00000"/>
              </a:solidFill>
            </a:endParaRPr>
          </a:p>
          <a:p>
            <a:pPr algn="just">
              <a:buClr>
                <a:srgbClr val="006600"/>
              </a:buClr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285750" indent="-285750" algn="just">
              <a:buClr>
                <a:srgbClr val="006600"/>
              </a:buClr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внедрению и</a:t>
            </a:r>
          </a:p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развитию </a:t>
            </a:r>
            <a:r>
              <a:rPr lang="ru-RU" sz="1600" b="1" dirty="0" smtClean="0">
                <a:solidFill>
                  <a:srgbClr val="C00000"/>
                </a:solidFill>
              </a:rPr>
              <a:t>пациент– </a:t>
            </a:r>
            <a:r>
              <a:rPr lang="ru-RU" sz="1600" b="1" dirty="0">
                <a:solidFill>
                  <a:srgbClr val="C00000"/>
                </a:solidFill>
              </a:rPr>
              <a:t>ориентированных и </a:t>
            </a:r>
            <a:r>
              <a:rPr lang="ru-RU" sz="1600" b="1" dirty="0" smtClean="0">
                <a:solidFill>
                  <a:srgbClr val="C00000"/>
                </a:solidFill>
              </a:rPr>
              <a:t>семейно</a:t>
            </a:r>
            <a:r>
              <a:rPr lang="ru-RU" sz="1600" b="1" dirty="0">
                <a:solidFill>
                  <a:srgbClr val="C00000"/>
                </a:solidFill>
              </a:rPr>
              <a:t>-</a:t>
            </a:r>
            <a:r>
              <a:rPr lang="ru-RU" sz="1600" b="1" dirty="0" smtClean="0">
                <a:solidFill>
                  <a:srgbClr val="C00000"/>
                </a:solidFill>
              </a:rPr>
              <a:t>ориентированных </a:t>
            </a:r>
            <a:r>
              <a:rPr lang="ru-RU" sz="1600" b="1" dirty="0">
                <a:solidFill>
                  <a:srgbClr val="C00000"/>
                </a:solidFill>
              </a:rPr>
              <a:t>моделей акушерской </a:t>
            </a:r>
            <a:r>
              <a:rPr lang="ru-RU" sz="1600" b="1" dirty="0" smtClean="0">
                <a:solidFill>
                  <a:srgbClr val="C00000"/>
                </a:solidFill>
              </a:rPr>
              <a:t>помощи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" t="79867" r="33586"/>
          <a:stretch/>
        </p:blipFill>
        <p:spPr>
          <a:xfrm>
            <a:off x="208339" y="5307663"/>
            <a:ext cx="5904656" cy="12888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777" y="0"/>
            <a:ext cx="902275" cy="115956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40" y="2914440"/>
            <a:ext cx="117633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496" y="3219073"/>
            <a:ext cx="9284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2016 г</a:t>
            </a:r>
            <a:r>
              <a:rPr lang="ru-RU" sz="1700" dirty="0" smtClean="0"/>
              <a:t>. </a:t>
            </a:r>
            <a:endParaRPr lang="ru-RU" sz="17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41" y="4030453"/>
            <a:ext cx="117633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521" y="4360108"/>
            <a:ext cx="9284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2017 г.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7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7" y="799063"/>
            <a:ext cx="9101900" cy="60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67720" y="4149080"/>
            <a:ext cx="5296769" cy="1815882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2800" b="1" dirty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Тема Международного дня </a:t>
            </a:r>
            <a:r>
              <a:rPr lang="ru-RU" sz="2800" b="1" dirty="0" smtClean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акушерки 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«Акушерки прокладыва</a:t>
            </a:r>
            <a:r>
              <a:rPr 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ю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 </a:t>
            </a:r>
            <a:r>
              <a:rPr 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путь к 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оказанию </a:t>
            </a:r>
            <a:r>
              <a:rPr lang="ru-RU" sz="2800" b="1" i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качественной </a:t>
            </a:r>
            <a:r>
              <a:rPr lang="ru-RU" sz="2800" b="1" i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помощи»</a:t>
            </a:r>
            <a:r>
              <a:rPr lang="ru-RU" sz="2800" b="1" i="1" dirty="0" smtClean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17" y="1343951"/>
            <a:ext cx="3449627" cy="5328976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667721" y="1844824"/>
            <a:ext cx="5296768" cy="1815882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Стратегия Международной конфедерации акушерок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«Качество. Равенство. Лидерство»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303" y="188640"/>
            <a:ext cx="85531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solidFill>
                  <a:schemeClr val="bg1"/>
                </a:solidFill>
                <a:latin typeface="+mj-lt"/>
              </a:rPr>
              <a:t>Международный день акушерки</a:t>
            </a:r>
            <a:endParaRPr lang="ru-RU" sz="45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56335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4" y="849584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9" y="0"/>
            <a:ext cx="9234761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endCxn id="16" idx="1"/>
          </p:cNvCxnSpPr>
          <p:nvPr/>
        </p:nvCxnSpPr>
        <p:spPr>
          <a:xfrm flipH="1">
            <a:off x="-20737" y="6758505"/>
            <a:ext cx="925322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9234" y="1319329"/>
            <a:ext cx="1426588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5861" y="5295205"/>
            <a:ext cx="1286367" cy="1347333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32362" y="1291579"/>
            <a:ext cx="7442075" cy="5233765"/>
            <a:chOff x="532362" y="1291579"/>
            <a:chExt cx="7442075" cy="5233765"/>
          </a:xfrm>
        </p:grpSpPr>
        <p:sp>
          <p:nvSpPr>
            <p:cNvPr id="31" name="TextBox 30"/>
            <p:cNvSpPr txBox="1"/>
            <p:nvPr/>
          </p:nvSpPr>
          <p:spPr>
            <a:xfrm>
              <a:off x="4342340" y="2131487"/>
              <a:ext cx="2287243" cy="541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Шестиугольник 31"/>
            <p:cNvSpPr/>
            <p:nvPr/>
          </p:nvSpPr>
          <p:spPr>
            <a:xfrm>
              <a:off x="2937647" y="3037560"/>
              <a:ext cx="2632200" cy="1674805"/>
            </a:xfrm>
            <a:prstGeom prst="hexagon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2540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059831" y="3605535"/>
              <a:ext cx="227979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4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АКУШЕРКА</a:t>
              </a:r>
            </a:p>
          </p:txBody>
        </p:sp>
        <p:sp>
          <p:nvSpPr>
            <p:cNvPr id="34" name="Шестиугольник 33"/>
            <p:cNvSpPr/>
            <p:nvPr/>
          </p:nvSpPr>
          <p:spPr>
            <a:xfrm>
              <a:off x="2892265" y="1291579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/>
            <p:nvPr/>
          </p:nvSpPr>
          <p:spPr>
            <a:xfrm>
              <a:off x="2892265" y="4850539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/>
            <p:nvPr/>
          </p:nvSpPr>
          <p:spPr>
            <a:xfrm>
              <a:off x="532362" y="223365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Шестиугольник 36"/>
            <p:cNvSpPr/>
            <p:nvPr/>
          </p:nvSpPr>
          <p:spPr>
            <a:xfrm>
              <a:off x="532362" y="401313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/>
            <p:nvPr/>
          </p:nvSpPr>
          <p:spPr>
            <a:xfrm>
              <a:off x="5252168" y="223365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/>
            <p:nvPr/>
          </p:nvSpPr>
          <p:spPr>
            <a:xfrm>
              <a:off x="5252168" y="401313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73796" y="1710280"/>
              <a:ext cx="235990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 акушер-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гинеколог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23128" y="2636913"/>
              <a:ext cx="24506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врач-неонатолог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07947" y="2352362"/>
              <a:ext cx="286649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 анестезиолог- реаниматолог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28414" y="5186517"/>
              <a:ext cx="24506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медицинские сестры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33699" y="4431838"/>
              <a:ext cx="22691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социальный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работник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13893" y="4536513"/>
              <a:ext cx="217837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психолог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43905"/>
            <a:ext cx="8208912" cy="1080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2215" y="-1"/>
            <a:ext cx="981541" cy="117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35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1293723"/>
            <a:ext cx="523707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cs typeface="Arial" charset="0"/>
              </a:rPr>
              <a:t>доказывает не безразличие медицинского сообщества к специальности «Акушерское дело»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является показателем свободного развития и зрелости профессионального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сознания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отражает перемены в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отрасли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отвечает современному характеру профессии, состоянию её развития и социального 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окружения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647" y="-23253"/>
            <a:ext cx="9156647" cy="11800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41" y="35215"/>
            <a:ext cx="912035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dirty="0"/>
              <a:t>Кодекс  профессиональной этики </a:t>
            </a:r>
            <a:endParaRPr lang="ru-RU" dirty="0" smtClean="0"/>
          </a:p>
          <a:p>
            <a:pPr algn="ctr">
              <a:lnSpc>
                <a:spcPct val="80000"/>
              </a:lnSpc>
            </a:pPr>
            <a:r>
              <a:rPr lang="ru-RU" dirty="0" smtClean="0"/>
              <a:t>акушерки </a:t>
            </a:r>
            <a:r>
              <a:rPr lang="ru-RU" dirty="0"/>
              <a:t>РФ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10771"/>
            <a:ext cx="9144000" cy="9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Sveta\Desktop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329" r="2658" b="3740"/>
          <a:stretch/>
        </p:blipFill>
        <p:spPr bwMode="auto">
          <a:xfrm>
            <a:off x="5364088" y="1340768"/>
            <a:ext cx="3602638" cy="4968552"/>
          </a:xfrm>
          <a:prstGeom prst="rect">
            <a:avLst/>
          </a:prstGeom>
          <a:ln w="190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H="1">
            <a:off x="23641" y="105273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58778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243" y="980728"/>
            <a:ext cx="9168467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51243" y="-10386"/>
            <a:ext cx="9195243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-51243" y="1196752"/>
            <a:ext cx="9168467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89" y="1412776"/>
            <a:ext cx="3350883" cy="5040560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-72306" y="112799"/>
            <a:ext cx="9216306" cy="93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3400" dirty="0"/>
              <a:t>Обращение Международной конфедерации акушерок к Международному дню акушерки                                     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92302" y="1637835"/>
            <a:ext cx="5270847" cy="4671485"/>
          </a:xfrm>
          <a:prstGeom prst="roundRect">
            <a:avLst>
              <a:gd name="adj" fmla="val 14209"/>
            </a:avLst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6600"/>
                </a:solidFill>
              </a:rPr>
              <a:t>«</a:t>
            </a:r>
            <a:r>
              <a:rPr lang="ru-RU" sz="2800" b="1" i="1" dirty="0">
                <a:solidFill>
                  <a:srgbClr val="006600"/>
                </a:solidFill>
              </a:rPr>
              <a:t>Как акушерки, мы отлично понимаем, что лидерство в обеспечении качественной помощи подразумевает доказательную практику и пациент-ориентированную помощь в поддержку репродуктивного здоровья, и какое счастье это представляет для нашей профессии</a:t>
            </a:r>
            <a:r>
              <a:rPr lang="ru-RU" sz="2800" b="1" i="1" dirty="0" smtClean="0">
                <a:solidFill>
                  <a:srgbClr val="006600"/>
                </a:solidFill>
              </a:rPr>
              <a:t>!»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789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5784"/>
            <a:ext cx="8978789" cy="590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-10386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2529007"/>
            <a:ext cx="2406166" cy="2816421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65000"/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8" y="1394667"/>
            <a:ext cx="2927064" cy="2538389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4107002"/>
            <a:ext cx="2927065" cy="2490350"/>
          </a:xfrm>
          <a:prstGeom prst="rect">
            <a:avLst/>
          </a:prstGeom>
          <a:ln>
            <a:solidFill>
              <a:srgbClr val="0066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30039" y="-15875"/>
            <a:ext cx="9177104" cy="128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3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3200" dirty="0" smtClean="0"/>
              <a:t>Необходимо планировать </a:t>
            </a:r>
            <a:r>
              <a:rPr lang="ru-RU" sz="3200" dirty="0"/>
              <a:t>и проводить мероприятия  с учётом стратегии развития </a:t>
            </a:r>
            <a:endParaRPr lang="ru-RU" sz="3200" dirty="0" smtClean="0"/>
          </a:p>
          <a:p>
            <a:r>
              <a:rPr lang="ru-RU" sz="3200" dirty="0" smtClean="0"/>
              <a:t>нашей </a:t>
            </a:r>
            <a:r>
              <a:rPr lang="ru-RU" sz="3200" dirty="0"/>
              <a:t>профессии</a:t>
            </a: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3099164" y="1628800"/>
            <a:ext cx="3705084" cy="4392488"/>
          </a:xfrm>
          <a:prstGeom prst="rightArrowCallout">
            <a:avLst>
              <a:gd name="adj1" fmla="val 23907"/>
              <a:gd name="adj2" fmla="val 25000"/>
              <a:gd name="adj3" fmla="val 25000"/>
              <a:gd name="adj4" fmla="val 6497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Противодействие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негативной информации </a:t>
            </a:r>
          </a:p>
          <a:p>
            <a:pPr algn="ctr"/>
            <a:endParaRPr lang="ru-RU" sz="2200" dirty="0">
              <a:solidFill>
                <a:schemeClr val="tx1"/>
              </a:solidFill>
            </a:endParaRPr>
          </a:p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одействует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укреплению или раскрутке </a:t>
            </a:r>
            <a:r>
              <a:rPr lang="ru-RU" sz="2200" b="1" dirty="0" err="1">
                <a:solidFill>
                  <a:schemeClr val="tx2">
                    <a:lumMod val="75000"/>
                  </a:schemeClr>
                </a:solidFill>
              </a:rPr>
              <a:t>общепозитивного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 имиджа нашей профессии</a:t>
            </a:r>
          </a:p>
          <a:p>
            <a:pPr algn="ctr"/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008782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7" y="980728"/>
            <a:ext cx="9168467" cy="60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-10386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24" y="1409210"/>
            <a:ext cx="3169451" cy="4828102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75856" y="1399123"/>
            <a:ext cx="5688632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информирование </a:t>
            </a:r>
            <a:r>
              <a:rPr lang="ru-RU" sz="2300" b="1" dirty="0">
                <a:solidFill>
                  <a:srgbClr val="006600"/>
                </a:solidFill>
              </a:rPr>
              <a:t>общественности о роли акушерок в снижении материнской и младенческой заболеваемости и </a:t>
            </a:r>
            <a:r>
              <a:rPr lang="ru-RU" sz="2300" b="1" dirty="0" smtClean="0">
                <a:solidFill>
                  <a:srgbClr val="006600"/>
                </a:solidFill>
              </a:rPr>
              <a:t>смертности</a:t>
            </a:r>
          </a:p>
          <a:p>
            <a:pPr marL="285750" lvl="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поощрение </a:t>
            </a:r>
            <a:r>
              <a:rPr lang="ru-RU" sz="2300" b="1" dirty="0">
                <a:solidFill>
                  <a:srgbClr val="006600"/>
                </a:solidFill>
              </a:rPr>
              <a:t>достижений акушерок и их вклад в укрепление  сексуального, </a:t>
            </a:r>
            <a:r>
              <a:rPr lang="ru-RU" sz="2300" b="1" dirty="0" smtClean="0">
                <a:solidFill>
                  <a:srgbClr val="006600"/>
                </a:solidFill>
              </a:rPr>
              <a:t>репродуктивного, материнского </a:t>
            </a:r>
            <a:r>
              <a:rPr lang="ru-RU" sz="2300" b="1" dirty="0">
                <a:solidFill>
                  <a:srgbClr val="006600"/>
                </a:solidFill>
              </a:rPr>
              <a:t>здоровья и здоровья </a:t>
            </a:r>
            <a:r>
              <a:rPr lang="ru-RU" sz="2300" b="1" dirty="0" smtClean="0">
                <a:solidFill>
                  <a:srgbClr val="006600"/>
                </a:solidFill>
              </a:rPr>
              <a:t>новорожденных</a:t>
            </a:r>
          </a:p>
          <a:p>
            <a:pPr marL="28575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мотивация </a:t>
            </a:r>
            <a:r>
              <a:rPr lang="ru-RU" sz="2300" b="1" dirty="0">
                <a:solidFill>
                  <a:srgbClr val="006600"/>
                </a:solidFill>
              </a:rPr>
              <a:t>руководителей  к внедрению перемен,  укреплению кадровых ресурсов акушерской практики и к признанию уникальной профессиональной роли </a:t>
            </a:r>
            <a:r>
              <a:rPr lang="ru-RU" sz="2300" b="1" dirty="0" smtClean="0">
                <a:solidFill>
                  <a:srgbClr val="006600"/>
                </a:solidFill>
              </a:rPr>
              <a:t>акушерок</a:t>
            </a:r>
            <a:endParaRPr lang="ru-RU" sz="2300" b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394"/>
            <a:ext cx="8273432" cy="121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500" b="1" dirty="0">
                <a:solidFill>
                  <a:schemeClr val="bg1"/>
                </a:solidFill>
                <a:latin typeface="+mj-lt"/>
              </a:rPr>
              <a:t>Задачи Международного дня </a:t>
            </a:r>
            <a:r>
              <a:rPr lang="ru-RU" sz="4500" b="1" dirty="0" smtClean="0">
                <a:solidFill>
                  <a:schemeClr val="bg1"/>
                </a:solidFill>
                <a:latin typeface="+mj-lt"/>
              </a:rPr>
              <a:t>акушерки</a:t>
            </a:r>
            <a:endParaRPr lang="ru-RU" sz="45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87125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37" y="1007743"/>
            <a:ext cx="9146279" cy="585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641" y="262389"/>
            <a:ext cx="8945817" cy="69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800" dirty="0"/>
              <a:t>Торжественные мероприятия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8" t="17730" r="8963" b="13583"/>
          <a:stretch/>
        </p:blipFill>
        <p:spPr>
          <a:xfrm>
            <a:off x="2645797" y="1700808"/>
            <a:ext cx="3726404" cy="19347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0" t="10795" r="4024"/>
          <a:stretch/>
        </p:blipFill>
        <p:spPr>
          <a:xfrm>
            <a:off x="79355" y="1702644"/>
            <a:ext cx="2566441" cy="18041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" y="3965186"/>
            <a:ext cx="2566442" cy="23125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17" y="3967752"/>
            <a:ext cx="3686184" cy="24401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523"/>
          <a:stretch/>
        </p:blipFill>
        <p:spPr>
          <a:xfrm>
            <a:off x="6444208" y="4045830"/>
            <a:ext cx="2597257" cy="22634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4503" r="19827"/>
          <a:stretch/>
        </p:blipFill>
        <p:spPr>
          <a:xfrm>
            <a:off x="6439239" y="1731176"/>
            <a:ext cx="2597257" cy="170734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597003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494</Words>
  <Application>Microsoft Office PowerPoint</Application>
  <PresentationFormat>Экран (4:3)</PresentationFormat>
  <Paragraphs>88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152</cp:revision>
  <dcterms:created xsi:type="dcterms:W3CDTF">2018-03-22T17:14:14Z</dcterms:created>
  <dcterms:modified xsi:type="dcterms:W3CDTF">2018-04-24T10:36:04Z</dcterms:modified>
</cp:coreProperties>
</file>