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1"/>
  </p:notesMasterIdLst>
  <p:sldIdLst>
    <p:sldId id="256" r:id="rId3"/>
    <p:sldId id="380" r:id="rId4"/>
    <p:sldId id="323" r:id="rId5"/>
    <p:sldId id="325" r:id="rId6"/>
    <p:sldId id="326" r:id="rId7"/>
    <p:sldId id="327" r:id="rId8"/>
    <p:sldId id="328" r:id="rId9"/>
    <p:sldId id="329" r:id="rId10"/>
    <p:sldId id="330" r:id="rId11"/>
    <p:sldId id="331" r:id="rId12"/>
    <p:sldId id="332" r:id="rId13"/>
    <p:sldId id="374" r:id="rId14"/>
    <p:sldId id="375" r:id="rId15"/>
    <p:sldId id="376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77" r:id="rId28"/>
    <p:sldId id="344" r:id="rId29"/>
    <p:sldId id="345" r:id="rId30"/>
    <p:sldId id="346" r:id="rId31"/>
    <p:sldId id="347" r:id="rId32"/>
    <p:sldId id="348" r:id="rId33"/>
    <p:sldId id="349" r:id="rId34"/>
    <p:sldId id="350" r:id="rId35"/>
    <p:sldId id="379" r:id="rId36"/>
    <p:sldId id="352" r:id="rId37"/>
    <p:sldId id="353" r:id="rId38"/>
    <p:sldId id="354" r:id="rId39"/>
    <p:sldId id="355" r:id="rId40"/>
    <p:sldId id="356" r:id="rId41"/>
    <p:sldId id="357" r:id="rId42"/>
    <p:sldId id="358" r:id="rId43"/>
    <p:sldId id="268" r:id="rId44"/>
    <p:sldId id="359" r:id="rId45"/>
    <p:sldId id="360" r:id="rId46"/>
    <p:sldId id="361" r:id="rId47"/>
    <p:sldId id="362" r:id="rId48"/>
    <p:sldId id="363" r:id="rId49"/>
    <p:sldId id="364" r:id="rId50"/>
    <p:sldId id="365" r:id="rId51"/>
    <p:sldId id="366" r:id="rId52"/>
    <p:sldId id="367" r:id="rId53"/>
    <p:sldId id="368" r:id="rId54"/>
    <p:sldId id="369" r:id="rId55"/>
    <p:sldId id="370" r:id="rId56"/>
    <p:sldId id="371" r:id="rId57"/>
    <p:sldId id="372" r:id="rId58"/>
    <p:sldId id="373" r:id="rId59"/>
    <p:sldId id="381" r:id="rId60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7A1D"/>
    <a:srgbClr val="115714"/>
    <a:srgbClr val="C00000"/>
    <a:srgbClr val="CC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84" autoAdjust="0"/>
    <p:restoredTop sz="99093" autoAdjust="0"/>
  </p:normalViewPr>
  <p:slideViewPr>
    <p:cSldViewPr>
      <p:cViewPr varScale="1">
        <p:scale>
          <a:sx n="116" d="100"/>
          <a:sy n="116" d="100"/>
        </p:scale>
        <p:origin x="-96" y="-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977178-9B7F-45F0-9508-33A6E61EF9E7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3C2ACC-37E1-4B60-B768-B289888E27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6178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C2ACC-37E1-4B60-B768-B289888E277B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6224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00150"/>
            <a:ext cx="7772400" cy="1335081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1"/>
            <a:ext cx="6400800" cy="11049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85850"/>
            <a:ext cx="2057400" cy="3365500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85850"/>
            <a:ext cx="6019800" cy="3365501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00150"/>
            <a:ext cx="7772400" cy="1335081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1"/>
            <a:ext cx="6400800" cy="11049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1282E"/>
                </a:solidFill>
              </a:rPr>
              <a:pPr/>
              <a:t>05.02.2018</a:t>
            </a:fld>
            <a:endParaRPr lang="ru-RU">
              <a:solidFill>
                <a:srgbClr val="D1282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1282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1282E"/>
                </a:solidFill>
              </a:rPr>
              <a:pPr/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6116541"/>
      </p:ext>
    </p:extLst>
  </p:cSld>
  <p:clrMapOvr>
    <a:masterClrMapping/>
  </p:clrMapOvr>
  <p:transition spd="slow">
    <p:strips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1282E"/>
                </a:solidFill>
              </a:rPr>
              <a:pPr/>
              <a:t>05.02.2018</a:t>
            </a:fld>
            <a:endParaRPr lang="ru-RU">
              <a:solidFill>
                <a:srgbClr val="D1282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1282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1282E"/>
                </a:solidFill>
              </a:rPr>
              <a:pPr/>
              <a:t>‹#›</a:t>
            </a:fld>
            <a:endParaRPr lang="ru-RU">
              <a:solidFill>
                <a:srgbClr val="D1282E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9300653"/>
      </p:ext>
    </p:extLst>
  </p:cSld>
  <p:clrMapOvr>
    <a:masterClrMapping/>
  </p:clrMapOvr>
  <p:transition spd="slow">
    <p:strips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3552444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9" y="3152694"/>
            <a:ext cx="2876429" cy="535520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3056467"/>
            <a:ext cx="5544515" cy="637604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3065672"/>
            <a:ext cx="5467980" cy="580704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3055631"/>
            <a:ext cx="3308000" cy="488662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3043916"/>
            <a:ext cx="8723376" cy="997406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1847670"/>
            <a:ext cx="7772400" cy="1143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078086"/>
            <a:ext cx="6417734" cy="70485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1282E"/>
                </a:solidFill>
              </a:rPr>
              <a:pPr/>
              <a:t>05.02.2018</a:t>
            </a:fld>
            <a:endParaRPr lang="ru-RU">
              <a:solidFill>
                <a:srgbClr val="D1282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1282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1282E"/>
                </a:solidFill>
              </a:rPr>
              <a:pPr/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4197134"/>
      </p:ext>
    </p:extLst>
  </p:cSld>
  <p:clrMapOvr>
    <a:masterClrMapping/>
  </p:clrMapOvr>
  <p:transition spd="slow">
    <p:strips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1282E"/>
                </a:solidFill>
              </a:rPr>
              <a:pPr/>
              <a:t>05.02.2018</a:t>
            </a:fld>
            <a:endParaRPr lang="ru-RU">
              <a:solidFill>
                <a:srgbClr val="D1282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1282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1282E"/>
                </a:solidFill>
              </a:rPr>
              <a:pPr/>
              <a:t>‹#›</a:t>
            </a:fld>
            <a:endParaRPr lang="ru-RU">
              <a:solidFill>
                <a:srgbClr val="D1282E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009394"/>
            <a:ext cx="3822192" cy="25854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09394"/>
            <a:ext cx="3822192" cy="25854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69849623"/>
      </p:ext>
    </p:extLst>
  </p:cSld>
  <p:clrMapOvr>
    <a:masterClrMapping/>
  </p:clrMapOvr>
  <p:transition spd="slow">
    <p:strips dir="r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3" y="2571751"/>
            <a:ext cx="3820055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71751"/>
            <a:ext cx="3822192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1282E"/>
                </a:solidFill>
              </a:rPr>
              <a:pPr/>
              <a:t>05.02.2018</a:t>
            </a:fld>
            <a:endParaRPr lang="ru-RU">
              <a:solidFill>
                <a:srgbClr val="D1282E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1282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1282E"/>
                </a:solidFill>
              </a:rPr>
              <a:pPr/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4702117"/>
      </p:ext>
    </p:extLst>
  </p:cSld>
  <p:clrMapOvr>
    <a:masterClrMapping/>
  </p:clrMapOvr>
  <p:transition spd="slow">
    <p:strips dir="r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1282E"/>
                </a:solidFill>
              </a:rPr>
              <a:pPr/>
              <a:t>05.02.2018</a:t>
            </a:fld>
            <a:endParaRPr lang="ru-RU">
              <a:solidFill>
                <a:srgbClr val="D1282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1282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1282E"/>
                </a:solidFill>
              </a:rPr>
              <a:pPr/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0363289"/>
      </p:ext>
    </p:extLst>
  </p:cSld>
  <p:clrMapOvr>
    <a:masterClrMapping/>
  </p:clrMapOvr>
  <p:transition spd="slow">
    <p:strips dir="r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7406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1282E"/>
                </a:solidFill>
              </a:rPr>
              <a:pPr/>
              <a:t>05.02.2018</a:t>
            </a:fld>
            <a:endParaRPr lang="ru-RU">
              <a:solidFill>
                <a:srgbClr val="D1282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1282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1282E"/>
                </a:solidFill>
              </a:rPr>
              <a:pPr/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3480590"/>
      </p:ext>
    </p:extLst>
  </p:cSld>
  <p:clrMapOvr>
    <a:masterClrMapping/>
  </p:clrMapOvr>
  <p:transition spd="slow">
    <p:strips dir="r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1282E"/>
                </a:solidFill>
              </a:rPr>
              <a:pPr/>
              <a:t>05.02.2018</a:t>
            </a:fld>
            <a:endParaRPr lang="ru-RU">
              <a:solidFill>
                <a:srgbClr val="D1282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1282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1282E"/>
                </a:solidFill>
              </a:rPr>
              <a:pPr/>
              <a:t>‹#›</a:t>
            </a:fld>
            <a:endParaRPr lang="ru-RU">
              <a:solidFill>
                <a:srgbClr val="D1282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686050"/>
            <a:ext cx="3352800" cy="142875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1714500"/>
            <a:ext cx="3352800" cy="939546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371600"/>
            <a:ext cx="3904076" cy="28575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73432073"/>
      </p:ext>
    </p:extLst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>
    <p:strips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6" y="254000"/>
            <a:ext cx="3812645" cy="1822451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4" y="2089150"/>
            <a:ext cx="3818467" cy="18161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1282E"/>
                </a:solidFill>
              </a:rPr>
              <a:pPr/>
              <a:t>05.02.2018</a:t>
            </a:fld>
            <a:endParaRPr lang="ru-RU">
              <a:solidFill>
                <a:srgbClr val="D1282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1282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1282E"/>
                </a:solidFill>
              </a:rPr>
              <a:pPr/>
              <a:t>‹#›</a:t>
            </a:fld>
            <a:endParaRPr lang="ru-RU">
              <a:solidFill>
                <a:srgbClr val="D1282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028700"/>
            <a:ext cx="3566160" cy="219456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79536087"/>
      </p:ext>
    </p:extLst>
  </p:cSld>
  <p:clrMapOvr>
    <a:masterClrMapping/>
  </p:clrMapOvr>
  <p:transition spd="slow">
    <p:strips dir="r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1282E"/>
                </a:solidFill>
              </a:rPr>
              <a:pPr/>
              <a:t>05.02.2018</a:t>
            </a:fld>
            <a:endParaRPr lang="ru-RU">
              <a:solidFill>
                <a:srgbClr val="D1282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1282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1282E"/>
                </a:solidFill>
              </a:rPr>
              <a:pPr/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5877380"/>
      </p:ext>
    </p:extLst>
  </p:cSld>
  <p:clrMapOvr>
    <a:masterClrMapping/>
  </p:clrMapOvr>
  <p:transition spd="slow">
    <p:strips dir="r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1282E"/>
                </a:solidFill>
              </a:rPr>
              <a:pPr/>
              <a:t>05.02.2018</a:t>
            </a:fld>
            <a:endParaRPr lang="ru-RU">
              <a:solidFill>
                <a:srgbClr val="D1282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1282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1282E"/>
                </a:solidFill>
              </a:rPr>
              <a:pPr/>
              <a:t>‹#›</a:t>
            </a:fld>
            <a:endParaRPr lang="ru-RU">
              <a:solidFill>
                <a:srgbClr val="D1282E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85850"/>
            <a:ext cx="2057400" cy="3365500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85850"/>
            <a:ext cx="6019800" cy="3365501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5976561"/>
      </p:ext>
    </p:extLst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3552444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9" y="3152694"/>
            <a:ext cx="2876429" cy="535520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3056467"/>
            <a:ext cx="5544515" cy="637604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3065672"/>
            <a:ext cx="5467980" cy="580704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3055631"/>
            <a:ext cx="3308000" cy="488662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3043916"/>
            <a:ext cx="8723376" cy="997406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1847670"/>
            <a:ext cx="7772400" cy="1143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078086"/>
            <a:ext cx="6417734" cy="70485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009394"/>
            <a:ext cx="3822192" cy="25854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09394"/>
            <a:ext cx="3822192" cy="25854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3" y="2571751"/>
            <a:ext cx="3820055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71751"/>
            <a:ext cx="3822192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7406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686050"/>
            <a:ext cx="3352800" cy="142875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1714500"/>
            <a:ext cx="3352800" cy="939546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371600"/>
            <a:ext cx="3904076" cy="28575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6" y="254000"/>
            <a:ext cx="3812645" cy="1822451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4" y="2089150"/>
            <a:ext cx="3818467" cy="18161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028700"/>
            <a:ext cx="3566160" cy="219456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185166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259572"/>
            <a:ext cx="8723376" cy="997406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53746"/>
            <a:ext cx="8229600" cy="9395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4687623"/>
            <a:ext cx="378669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9" y="4687623"/>
            <a:ext cx="378669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4687623"/>
            <a:ext cx="116182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8" y="2006600"/>
            <a:ext cx="7408333" cy="2588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185166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259572"/>
            <a:ext cx="8723376" cy="997406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53746"/>
            <a:ext cx="8229600" cy="9395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4687623"/>
            <a:ext cx="378669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D1282E"/>
                </a:solidFill>
              </a:rPr>
              <a:pPr/>
              <a:t>05.02.2018</a:t>
            </a:fld>
            <a:endParaRPr lang="ru-RU">
              <a:solidFill>
                <a:srgbClr val="D1282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9" y="4687623"/>
            <a:ext cx="378669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D1282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4687623"/>
            <a:ext cx="116182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D1282E"/>
                </a:solidFill>
              </a:rPr>
              <a:pPr/>
              <a:t>‹#›</a:t>
            </a:fld>
            <a:endParaRPr lang="ru-RU">
              <a:solidFill>
                <a:srgbClr val="D1282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8" y="2006600"/>
            <a:ext cx="7408333" cy="2588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75969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.gif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5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jpe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jpeg"/><Relationship Id="rId4" Type="http://schemas.openxmlformats.org/officeDocument/2006/relationships/image" Target="../media/image1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gi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gi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gif"/><Relationship Id="rId4" Type="http://schemas.openxmlformats.org/officeDocument/2006/relationships/image" Target="../media/image8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7" Type="http://schemas.openxmlformats.org/officeDocument/2006/relationships/image" Target="../media/image4.gif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7.jpe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gif"/><Relationship Id="rId4" Type="http://schemas.openxmlformats.org/officeDocument/2006/relationships/image" Target="../media/image10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gif"/><Relationship Id="rId4" Type="http://schemas.openxmlformats.org/officeDocument/2006/relationships/image" Target="../media/image105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1.png"/><Relationship Id="rId4" Type="http://schemas.openxmlformats.org/officeDocument/2006/relationships/image" Target="../media/image110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hyperlink" Target="mailto:mail@opsa.info" TargetMode="Externa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12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jpe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203598"/>
            <a:ext cx="7772400" cy="1335081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ОТЧЕТ О ДЕЯТЕЛЬНОСТИ               ОМСКОЙ ПРОФЕССИОНАЛЬНОЙ СЕСТРИНСКОЙ АССОЦИАЦИИ                  ЗА 201</a:t>
            </a:r>
            <a:r>
              <a:rPr lang="en-US" sz="3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</a:t>
            </a:r>
            <a:r>
              <a:rPr lang="ru-RU" sz="3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ГОД</a:t>
            </a:r>
            <a:endParaRPr lang="ru-RU" sz="36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36096" y="3723878"/>
            <a:ext cx="3456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Зорина Т.А., </a:t>
            </a:r>
          </a:p>
          <a:p>
            <a:pPr algn="r"/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президент ОПСА,</a:t>
            </a:r>
          </a:p>
          <a:p>
            <a:pPr algn="r"/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вице - президент РАМС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endParaRPr lang="ru-RU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003798"/>
            <a:ext cx="1124326" cy="158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0" descr="1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3435846"/>
            <a:ext cx="144016" cy="144016"/>
          </a:xfrm>
          <a:prstGeom prst="rect">
            <a:avLst/>
          </a:prstGeom>
          <a:noFill/>
        </p:spPr>
      </p:pic>
      <p:pic>
        <p:nvPicPr>
          <p:cNvPr id="9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3528" y="3363838"/>
            <a:ext cx="1368152" cy="1132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8413562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899592" y="0"/>
            <a:ext cx="7925480" cy="12926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Расширенное заседание этического комитета ОПСА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«Лидерство и инновации — путь к новым достижениям»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3995936" y="1203598"/>
            <a:ext cx="3802660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24.03.2017 г.</a:t>
            </a:r>
            <a:endParaRPr lang="ru-RU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4932040" y="4083918"/>
            <a:ext cx="4320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Дворец молодежи.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103 члена ОПСА,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председатели  этических комитетов МО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Picture 2" descr="http://www.opsa.info/img/images/vmeste-my-sila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482" y="1707655"/>
            <a:ext cx="4606639" cy="32707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D:\Документы\ОПСА\20. Издательская деятельность\2017 г\Брошюра. Этическое регулирование сестринской деятельности\Обложка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1275606"/>
            <a:ext cx="1219200" cy="1733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932040" y="3003798"/>
            <a:ext cx="2836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Этический комитет ОПСА 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03104" y="362149"/>
            <a:ext cx="7061384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Всероссийская акция, посвященная Всемирному дню борьбы с туберкулезом «Белая ромашка»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5220072" y="1275606"/>
            <a:ext cx="3802660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24.03.2017 г.</a:t>
            </a:r>
            <a:endParaRPr lang="ru-RU" sz="2200" dirty="0"/>
          </a:p>
        </p:txBody>
      </p:sp>
      <p:pic>
        <p:nvPicPr>
          <p:cNvPr id="5" name="Picture 4" descr="http://www.opsa.info/img/images/fleshmob-vserossiyskaya-akciya-posvyaschennaya-vsemirnomu-dnyu-borby-s-tuberkulezom-belaya-romashk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595"/>
          <a:stretch/>
        </p:blipFill>
        <p:spPr bwMode="auto">
          <a:xfrm>
            <a:off x="107504" y="1779662"/>
            <a:ext cx="5093067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64088" y="2427734"/>
            <a:ext cx="37799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Секция ОПСА «СД во фтизиатрии» </a:t>
            </a: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5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9 МО,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3 428 человек сестринского персонала.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Профилактической работой охвачено более  20 тыс. человек</a:t>
            </a:r>
          </a:p>
        </p:txBody>
      </p:sp>
      <p:pic>
        <p:nvPicPr>
          <p:cNvPr id="8" name="Picture 9" descr="ОПС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20334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 descr="C:\Users\Sveta\Desktop\Рисунок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07704" y="411510"/>
            <a:ext cx="7061384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Заседание Координационного совета РАМС </a:t>
            </a:r>
          </a:p>
          <a:p>
            <a:pPr algn="ctr">
              <a:spcBef>
                <a:spcPct val="0"/>
              </a:spcBef>
            </a:pP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г. Санкт-Петербург</a:t>
            </a:r>
          </a:p>
          <a:p>
            <a:pPr algn="ctr">
              <a:spcBef>
                <a:spcPct val="0"/>
              </a:spcBef>
            </a:pPr>
            <a:endParaRPr lang="ru-RU" sz="22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5220072" y="1345893"/>
            <a:ext cx="3802660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27.03.2017 г.</a:t>
            </a:r>
            <a:endParaRPr lang="ru-RU" sz="2200" dirty="0"/>
          </a:p>
        </p:txBody>
      </p:sp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0334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 descr="C:\Users\Sveta\Desktop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95536" y="1419622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Приняла участие  Зорина Т.А., президент ОПСА, вице-президент РАМС</a:t>
            </a:r>
          </a:p>
        </p:txBody>
      </p:sp>
      <p:sp>
        <p:nvSpPr>
          <p:cNvPr id="9" name="Заголовок 3"/>
          <p:cNvSpPr txBox="1">
            <a:spLocks/>
          </p:cNvSpPr>
          <p:nvPr/>
        </p:nvSpPr>
        <p:spPr>
          <a:xfrm>
            <a:off x="179021" y="2715766"/>
            <a:ext cx="3802660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1800" dirty="0"/>
          </a:p>
        </p:txBody>
      </p:sp>
      <p:pic>
        <p:nvPicPr>
          <p:cNvPr id="10" name="Рисунок 9" descr="D:\Фотоальбом\2017 г\27.03.2017 г. Координационный совет РАМС\DSC_1163.jpg"/>
          <p:cNvPicPr/>
          <p:nvPr/>
        </p:nvPicPr>
        <p:blipFill>
          <a:blip r:embed="rId4" cstate="print"/>
          <a:srcRect b="8823"/>
          <a:stretch>
            <a:fillRect/>
          </a:stretch>
        </p:blipFill>
        <p:spPr bwMode="auto">
          <a:xfrm>
            <a:off x="467544" y="2643758"/>
            <a:ext cx="4824536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D:\Фотоальбом\2017 г\27.03.2017 г. Координационный совет РАМС\DSC_104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2643758"/>
            <a:ext cx="3024336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20392532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0334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 descr="C:\Users\Sveta\Desktop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835696" y="555526"/>
            <a:ext cx="6971013" cy="5539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Обучение 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экспертов</a:t>
            </a:r>
          </a:p>
          <a:p>
            <a:pPr algn="ctr">
              <a:spcBef>
                <a:spcPct val="0"/>
              </a:spcBef>
            </a:pPr>
            <a:r>
              <a:rPr lang="ru-RU" sz="3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36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67944" y="2499742"/>
            <a:ext cx="50760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«Проведение профессиональной  общественной аккредитации программ/оценки квалификации специалистов с </a:t>
            </a:r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медицинским  </a:t>
            </a:r>
            <a:r>
              <a:rPr lang="ru-RU" b="1" dirty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образованием</a:t>
            </a:r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».</a:t>
            </a: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Место проведения  -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Санкт-Петербург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.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Приняла участие Дацюк С.Ф., председатель этического комитета ОПСА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5220072" y="1345893"/>
            <a:ext cx="3802660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28.03.2017 г.</a:t>
            </a:r>
            <a:endParaRPr lang="ru-RU" sz="2200" dirty="0"/>
          </a:p>
        </p:txBody>
      </p:sp>
      <p:sp>
        <p:nvSpPr>
          <p:cNvPr id="9" name="Заголовок 3"/>
          <p:cNvSpPr txBox="1">
            <a:spLocks/>
          </p:cNvSpPr>
          <p:nvPr/>
        </p:nvSpPr>
        <p:spPr>
          <a:xfrm>
            <a:off x="179021" y="2715766"/>
            <a:ext cx="3802660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1800" dirty="0"/>
          </a:p>
        </p:txBody>
      </p:sp>
      <p:pic>
        <p:nvPicPr>
          <p:cNvPr id="10" name="Рисунок 9" descr="D:\Фотоальбом\2017 г\27.03.2017 г. Координационный совет РАМС\DSC_099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067694"/>
            <a:ext cx="3672408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59339418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0334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 descr="C:\Users\Sveta\Desktop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3"/>
          <p:cNvSpPr txBox="1">
            <a:spLocks/>
          </p:cNvSpPr>
          <p:nvPr/>
        </p:nvSpPr>
        <p:spPr>
          <a:xfrm>
            <a:off x="5220072" y="1203598"/>
            <a:ext cx="3802660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28 – 30. 03.2017 г.</a:t>
            </a:r>
            <a:endParaRPr lang="ru-RU" sz="2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07704" y="339502"/>
            <a:ext cx="6984776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          Международный 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семинар </a:t>
            </a:r>
          </a:p>
          <a:p>
            <a:pPr>
              <a:spcBef>
                <a:spcPct val="0"/>
              </a:spcBef>
            </a:pP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     «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Политика в сестринском деле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»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Tahoma" pitchFamily="34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                г.Санкт- Петербург</a:t>
            </a:r>
          </a:p>
          <a:p>
            <a:pPr algn="ctr">
              <a:spcBef>
                <a:spcPct val="0"/>
              </a:spcBef>
            </a:pPr>
            <a:endParaRPr lang="ru-RU" sz="22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Заголовок 3"/>
          <p:cNvSpPr txBox="1">
            <a:spLocks/>
          </p:cNvSpPr>
          <p:nvPr/>
        </p:nvSpPr>
        <p:spPr>
          <a:xfrm>
            <a:off x="179021" y="2715766"/>
            <a:ext cx="3802660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1800" dirty="0"/>
          </a:p>
        </p:txBody>
      </p:sp>
      <p:pic>
        <p:nvPicPr>
          <p:cNvPr id="10" name="Рисунок 9" descr="D:\Фотоальбом\2017 г\28-30.03.2017 г. Семинар Политика в сД\DSC_2223.jpg"/>
          <p:cNvPicPr/>
          <p:nvPr/>
        </p:nvPicPr>
        <p:blipFill>
          <a:blip r:embed="rId4" cstate="print"/>
          <a:srcRect t="10811"/>
          <a:stretch>
            <a:fillRect/>
          </a:stretch>
        </p:blipFill>
        <p:spPr bwMode="auto">
          <a:xfrm>
            <a:off x="4283968" y="2355726"/>
            <a:ext cx="4320480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0" y="1707654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 Зорина Т.А., Дацюк С.Ф.</a:t>
            </a:r>
          </a:p>
        </p:txBody>
      </p:sp>
      <p:pic>
        <p:nvPicPr>
          <p:cNvPr id="13" name="Рисунок 12" descr="D:\Фотоальбом\2017 г\28-30.03.2017 г. Семинар Политика в сД\DSC_125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355726"/>
            <a:ext cx="3598540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11340985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978336" y="123478"/>
            <a:ext cx="7914144" cy="12003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Расширенное заседание профессионального комитета ОПСА «Лидерство и инновации — </a:t>
            </a:r>
          </a:p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путь к новым достижениям» 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5148064" y="1275606"/>
            <a:ext cx="3802660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29.03.2017 г.</a:t>
            </a:r>
            <a:endParaRPr lang="ru-RU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5148064" y="3219822"/>
            <a:ext cx="38164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Дворец молодежи. 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  162 члена ОПСА: руководители УМК, председатели и члены специализированных секций,  председатели  профессиональных комитетов МО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Picture 2" descr="http://www.opsa.info/img/images/uchastniki-zasedaniya-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85" t="8358" r="7592"/>
          <a:stretch/>
        </p:blipFill>
        <p:spPr bwMode="auto">
          <a:xfrm>
            <a:off x="251520" y="1756076"/>
            <a:ext cx="4752528" cy="31959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220072" y="2067694"/>
            <a:ext cx="3719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Профессиональный комитет ОПСА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967000" y="147285"/>
            <a:ext cx="7853472" cy="12003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Региональная научно-практическая конференция «День главной медицинской сестры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» . ОКБ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5076056" y="1275606"/>
            <a:ext cx="3802660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12.04.2017 г.</a:t>
            </a:r>
            <a:endParaRPr lang="ru-RU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251520" y="1779662"/>
            <a:ext cx="871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 125 руководителей сестринского персонала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" name="Рисунок 9" descr="D:\Документы\ОПСА\День главной медсестры\2017 г\12.04.2017 г\Фотоотчет\10. Участники конференции.JPG"/>
          <p:cNvPicPr/>
          <p:nvPr/>
        </p:nvPicPr>
        <p:blipFill>
          <a:blip r:embed="rId3" cstate="print"/>
          <a:srcRect r="7018"/>
          <a:stretch>
            <a:fillRect/>
          </a:stretch>
        </p:blipFill>
        <p:spPr bwMode="auto">
          <a:xfrm>
            <a:off x="4716016" y="2139702"/>
            <a:ext cx="3960440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D:\Документы\ОПСА\День главной медсестры\2017 г\12.04.2017 г\Фотоотчет\03. Открытие конференции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139702"/>
            <a:ext cx="3744416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967000" y="195486"/>
            <a:ext cx="7975028" cy="8309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Психологический тренинг </a:t>
            </a:r>
            <a:endParaRPr lang="ru-RU" sz="2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Bef>
                <a:spcPct val="0"/>
              </a:spcBef>
            </a:pP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Секреты общения с разными типами мам»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5148064" y="1131590"/>
            <a:ext cx="3802660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13 – 14.04.2017 г.</a:t>
            </a:r>
            <a:endParaRPr lang="ru-RU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5076056" y="4299942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ОКБ.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  102 члена ОПСА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Picture 4" descr="http://www.opsa.info/img/images/psihologicheskiy-trening-sekrety-obscheniya-s-raznymi-tipami-mam-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798"/>
          <a:stretch/>
        </p:blipFill>
        <p:spPr bwMode="auto">
          <a:xfrm>
            <a:off x="251520" y="1758135"/>
            <a:ext cx="4608512" cy="31868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076056" y="2211710"/>
            <a:ext cx="4211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Секции ОПСА «Акушерское дело»,  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«Сестринское дело в педиатрии и неонатологии»</a:t>
            </a:r>
          </a:p>
        </p:txBody>
      </p:sp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899592" y="123478"/>
            <a:ext cx="8064896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Региональный этап Всероссийского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конкурса  «Лучший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специалист со средним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медицинским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 фармацевтическим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образованием»  на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 территории Омской области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5724128" y="1345893"/>
            <a:ext cx="331236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14.04.2017 г.</a:t>
            </a:r>
            <a:endParaRPr lang="ru-RU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http://www.opsa.info/img/images/zasedanie-konkursnoy-komissii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89" t="27310" r="13925" b="4059"/>
          <a:stretch/>
        </p:blipFill>
        <p:spPr bwMode="auto">
          <a:xfrm>
            <a:off x="251520" y="2054112"/>
            <a:ext cx="4320480" cy="28371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44008" y="2139702"/>
            <a:ext cx="44999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В комиссию представлены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документы 52 специалистов из 35 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МО.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Победителями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стали 18 человек по 6 номинациям.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Занявшие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первые места, приняли участие в федеральном этапе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конкурса: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Филимонова Л.В. (ОДКБ), Ларионова Е.В. (КОД), Черноусова Т.А. (ОКБ), </a:t>
            </a:r>
            <a:r>
              <a:rPr lang="ru-RU" b="1" dirty="0" err="1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Шестак</a:t>
            </a:r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 С.В. (ОКБ), Тюрина Н.А. (ГК БСМП №1), Баталова С.М. (Тарская ЦРБ)</a:t>
            </a:r>
            <a:endParaRPr lang="ru-RU" b="1" dirty="0">
              <a:solidFill>
                <a:srgbClr val="C00000"/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969455" y="267494"/>
            <a:ext cx="7954411" cy="7078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Конференция «Лидерство и инновации в анестезиологии и реаниматологии»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5436096" y="1275606"/>
            <a:ext cx="331236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17.04.2017 г.</a:t>
            </a:r>
            <a:endParaRPr lang="ru-RU" sz="2200" dirty="0"/>
          </a:p>
        </p:txBody>
      </p:sp>
      <p:pic>
        <p:nvPicPr>
          <p:cNvPr id="5" name="Picture 2" descr="http://www.opsa.info/img/images/rabota-konferencii-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605"/>
          <a:stretch/>
        </p:blipFill>
        <p:spPr bwMode="auto">
          <a:xfrm>
            <a:off x="196031" y="1779662"/>
            <a:ext cx="4988027" cy="31198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27576" y="4227934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800" b="1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z="1800" dirty="0" smtClean="0"/>
              <a:t>ОКБ. </a:t>
            </a:r>
          </a:p>
          <a:p>
            <a:r>
              <a:rPr lang="ru-RU" sz="1800" dirty="0" smtClean="0"/>
              <a:t>Приняли </a:t>
            </a:r>
            <a:r>
              <a:rPr lang="ru-RU" sz="1800" dirty="0"/>
              <a:t>участие </a:t>
            </a:r>
            <a:r>
              <a:rPr lang="ru-RU" sz="1800" dirty="0" smtClean="0"/>
              <a:t>  198 </a:t>
            </a:r>
            <a:r>
              <a:rPr lang="ru-RU" sz="1800" dirty="0"/>
              <a:t>членов </a:t>
            </a:r>
            <a:r>
              <a:rPr lang="ru-RU" sz="1800" dirty="0" smtClean="0"/>
              <a:t>ОПСА</a:t>
            </a:r>
            <a:endParaRPr lang="ru-RU" sz="1800" dirty="0"/>
          </a:p>
        </p:txBody>
      </p:sp>
      <p:sp>
        <p:nvSpPr>
          <p:cNvPr id="8" name="TextBox 7"/>
          <p:cNvSpPr txBox="1"/>
          <p:nvPr/>
        </p:nvSpPr>
        <p:spPr>
          <a:xfrm>
            <a:off x="5364088" y="2499742"/>
            <a:ext cx="36215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Секция ОПСА  «Анестезиология –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реаниматология»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699542"/>
            <a:ext cx="8072462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352800" y="-20241"/>
            <a:ext cx="5791200" cy="4462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3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52400" y="123478"/>
            <a:ext cx="8991600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alt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25 лет </a:t>
            </a:r>
            <a:r>
              <a:rPr lang="ru-RU" altLang="ru-RU" sz="2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Ассоциации медицинских сестер России</a:t>
            </a:r>
            <a:endParaRPr lang="ru-RU" altLang="ru-RU" sz="2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3147814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1875229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732485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089543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419622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429006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3053956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3429006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3291830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3000378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3219822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678907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427734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2427734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571750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2067694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211710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139702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851670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931790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2839642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2732485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518171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635646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563638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075806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283718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643758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1982386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2303857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139702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2196700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2678907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2625328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3268270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4368" y="2067694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923678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2839642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2303857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2518171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2499742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2678907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787774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427734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427734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214692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715766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2067694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283718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89741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3536163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995686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995686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2732485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283718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2427734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2786064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435846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2678907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779662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053956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2931790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3219822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2464593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787774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139702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1768072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2143122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2464593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Рисунок 2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787774"/>
            <a:ext cx="222244" cy="1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Picture 9" descr="ОПС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2859782"/>
            <a:ext cx="216024" cy="295418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1" name="TextBox 80"/>
          <p:cNvSpPr txBox="1"/>
          <p:nvPr/>
        </p:nvSpPr>
        <p:spPr>
          <a:xfrm>
            <a:off x="539552" y="3939902"/>
            <a:ext cx="78822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Стратегия развития ОПСА 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«Будущее профессии создадим вместе: исследования,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расширенная сестринская практика, эффективность» 2015 – 2020гг.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82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5536" y="3291830"/>
            <a:ext cx="1008113" cy="98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Picture 9" descr="ОПС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3648" y="3363838"/>
            <a:ext cx="652773" cy="919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6" name="Picture 20" descr="14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19672" y="3579862"/>
            <a:ext cx="144016" cy="1440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63688" y="483518"/>
            <a:ext cx="7169084" cy="8925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IX 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Невский радиологический форум </a:t>
            </a:r>
          </a:p>
          <a:p>
            <a:pPr algn="ctr">
              <a:spcBef>
                <a:spcPct val="0"/>
              </a:spcBef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«Учиться сегодня — лидировать завтра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!»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Tahoma" pitchFamily="34" charset="0"/>
              </a:rPr>
              <a:t>          </a:t>
            </a:r>
          </a:p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    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г.Санкт-Петербург</a:t>
            </a:r>
          </a:p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24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5724128" y="1275606"/>
            <a:ext cx="331236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20 - 23.04.2017 г.</a:t>
            </a:r>
            <a:endParaRPr lang="ru-RU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4499992" y="3075806"/>
            <a:ext cx="44999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 участие Мананников М.Г.,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председатель специализированной секции ОПСА «Рентгенология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»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 с докладом </a:t>
            </a:r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«Роль информационной коммуникации в повышении квалификации рентгенолаборантов»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Picture 2" descr="IX Невский радиологический форум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392" r="21104" b="14126"/>
          <a:stretch/>
        </p:blipFill>
        <p:spPr bwMode="auto">
          <a:xfrm>
            <a:off x="179512" y="1707654"/>
            <a:ext cx="4218854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ОПС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0334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3" descr="C:\Users\Sveta\Desktop\Рисунок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971600" y="-164554"/>
            <a:ext cx="7997488" cy="16927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Конкурс ОПСА «Лучший буклет на тему „Невынашивание беременности: социальная проблема, медицинские решения“» 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3131840" y="1131590"/>
            <a:ext cx="331236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21.04.2017 г.</a:t>
            </a:r>
            <a:endParaRPr lang="ru-RU" sz="2200" dirty="0"/>
          </a:p>
        </p:txBody>
      </p:sp>
      <p:pic>
        <p:nvPicPr>
          <p:cNvPr id="5" name="Picture 2" descr="http://www.opsa.info/img/images/konkursnaya-komissiya-provodit-ocenku-rabot-uchastnikov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53536"/>
            <a:ext cx="4320480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44008" y="3579862"/>
            <a:ext cx="46805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800" b="1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z="1800" dirty="0" smtClean="0"/>
              <a:t>Приняли </a:t>
            </a:r>
            <a:r>
              <a:rPr lang="ru-RU" sz="1800" dirty="0"/>
              <a:t>участие </a:t>
            </a:r>
            <a:r>
              <a:rPr lang="ru-RU" sz="1800" dirty="0" smtClean="0"/>
              <a:t>29 членов ОПСА из 24 МО </a:t>
            </a:r>
          </a:p>
          <a:p>
            <a:r>
              <a:rPr lang="ru-RU" sz="1800" dirty="0" smtClean="0"/>
              <a:t>Победители</a:t>
            </a:r>
          </a:p>
          <a:p>
            <a:r>
              <a:rPr lang="ru-RU" sz="1800" dirty="0" smtClean="0">
                <a:solidFill>
                  <a:srgbClr val="C00000"/>
                </a:solidFill>
              </a:rPr>
              <a:t>I место </a:t>
            </a:r>
            <a:r>
              <a:rPr lang="ru-RU" sz="1800" b="0" dirty="0" smtClean="0">
                <a:solidFill>
                  <a:srgbClr val="C00000"/>
                </a:solidFill>
              </a:rPr>
              <a:t>—</a:t>
            </a:r>
            <a:r>
              <a:rPr lang="ru-RU" sz="1800" dirty="0" smtClean="0">
                <a:solidFill>
                  <a:srgbClr val="C00000"/>
                </a:solidFill>
              </a:rPr>
              <a:t> Лебедева Е.В., ОКБ</a:t>
            </a:r>
          </a:p>
          <a:p>
            <a:r>
              <a:rPr lang="ru-RU" sz="1800" dirty="0" smtClean="0">
                <a:solidFill>
                  <a:srgbClr val="C00000"/>
                </a:solidFill>
              </a:rPr>
              <a:t>II место — Березовская Е.М., ОКБ </a:t>
            </a:r>
          </a:p>
          <a:p>
            <a:r>
              <a:rPr lang="ru-RU" sz="1800" dirty="0" smtClean="0">
                <a:solidFill>
                  <a:srgbClr val="C00000"/>
                </a:solidFill>
              </a:rPr>
              <a:t>III место — </a:t>
            </a:r>
            <a:r>
              <a:rPr lang="ru-RU" sz="1800" dirty="0" err="1" smtClean="0">
                <a:solidFill>
                  <a:srgbClr val="C00000"/>
                </a:solidFill>
              </a:rPr>
              <a:t>Макулова</a:t>
            </a:r>
            <a:r>
              <a:rPr lang="ru-RU" sz="1800" dirty="0" smtClean="0">
                <a:solidFill>
                  <a:srgbClr val="C00000"/>
                </a:solidFill>
              </a:rPr>
              <a:t> З.Б.,  РД № 5</a:t>
            </a:r>
            <a:endParaRPr lang="ru-RU" sz="1800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32040" y="3147814"/>
            <a:ext cx="3725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Секции ОПСА «Акушерское дело» </a:t>
            </a:r>
            <a:endParaRPr lang="ru-RU" dirty="0"/>
          </a:p>
        </p:txBody>
      </p:sp>
      <p:pic>
        <p:nvPicPr>
          <p:cNvPr id="9" name="Рисунок 8" descr="D:\Документы\ОПСА\18. Конкурсы\2017 г\Конкурс буклетов Невынашиван. берем\Буклеты призовые места\Лебедева Е.В  1 место\Буклет ОРиПМ1.jpg"/>
          <p:cNvPicPr/>
          <p:nvPr/>
        </p:nvPicPr>
        <p:blipFill>
          <a:blip r:embed="rId4" cstate="print"/>
          <a:srcRect l="65568"/>
          <a:stretch>
            <a:fillRect/>
          </a:stretch>
        </p:blipFill>
        <p:spPr bwMode="auto">
          <a:xfrm>
            <a:off x="5940152" y="1347614"/>
            <a:ext cx="936104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D:\Документы\ОПСА\18. Конкурсы\2017 г\Конкурс буклетов Невынашиван. берем\Буклеты призовые места\Березовская  Е.М. 2 место\буклет беременность.jpg"/>
          <p:cNvPicPr/>
          <p:nvPr/>
        </p:nvPicPr>
        <p:blipFill>
          <a:blip r:embed="rId5" cstate="print"/>
          <a:srcRect l="66505"/>
          <a:stretch>
            <a:fillRect/>
          </a:stretch>
        </p:blipFill>
        <p:spPr bwMode="auto">
          <a:xfrm>
            <a:off x="6948264" y="1347614"/>
            <a:ext cx="936104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D:\Рабочий стол\Макулова.jpg"/>
          <p:cNvPicPr/>
          <p:nvPr/>
        </p:nvPicPr>
        <p:blipFill>
          <a:blip r:embed="rId6" cstate="print"/>
          <a:srcRect l="67156"/>
          <a:stretch>
            <a:fillRect/>
          </a:stretch>
        </p:blipFill>
        <p:spPr bwMode="auto">
          <a:xfrm>
            <a:off x="7956376" y="1347614"/>
            <a:ext cx="936104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03104" y="123478"/>
            <a:ext cx="7003742" cy="11541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Международный день акушерки «Акушерка, мать и семья: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партнеры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во имя жизни!»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5292080" y="1275606"/>
            <a:ext cx="3096344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05.05.2017 г.</a:t>
            </a:r>
            <a:endParaRPr lang="ru-RU" sz="2200" dirty="0"/>
          </a:p>
        </p:txBody>
      </p:sp>
      <p:pic>
        <p:nvPicPr>
          <p:cNvPr id="5" name="Picture 2" descr="http://www.opsa.info/img/images/gkpc-akusherskiy-stacionar-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500" r="15629"/>
          <a:stretch/>
        </p:blipFill>
        <p:spPr bwMode="auto">
          <a:xfrm>
            <a:off x="258582" y="1789562"/>
            <a:ext cx="4529442" cy="2973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32040" y="3291830"/>
            <a:ext cx="46440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800" b="1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z="1800" dirty="0" smtClean="0"/>
              <a:t>Приняли участие   11 медицинских организаций. </a:t>
            </a:r>
          </a:p>
          <a:p>
            <a:r>
              <a:rPr lang="ru-RU" sz="1800" dirty="0" smtClean="0"/>
              <a:t>Проведены различные мероприятия, поздравления победителей конкурсов. Информация освещена в СМИ</a:t>
            </a:r>
          </a:p>
        </p:txBody>
      </p:sp>
      <p:pic>
        <p:nvPicPr>
          <p:cNvPr id="8" name="Picture 9" descr="ОПС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0334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 descr="C:\Users\Sveta\Desktop\Рисунок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932040" y="2355726"/>
            <a:ext cx="3613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Секция ОПСА «Акушерское дело»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0334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969216" y="670"/>
            <a:ext cx="6995272" cy="15696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Международный день медицинской сестры «Медицинским сестрам принадлежит ведущий голос в достижении целей устойчивого развития»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5436096" y="1203598"/>
            <a:ext cx="331236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12.05.2017 г.</a:t>
            </a:r>
            <a:endParaRPr lang="ru-RU" sz="2200" dirty="0"/>
          </a:p>
        </p:txBody>
      </p:sp>
      <p:pic>
        <p:nvPicPr>
          <p:cNvPr id="5" name="Picture 2" descr="http://www.opsa.info/img/images/klinicheskiy-onkologicheskiy-dispanser-1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887" t="30093"/>
          <a:stretch/>
        </p:blipFill>
        <p:spPr bwMode="auto">
          <a:xfrm>
            <a:off x="152651" y="1779662"/>
            <a:ext cx="4730755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32040" y="3147814"/>
            <a:ext cx="46440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800" b="1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z="1800" dirty="0" smtClean="0"/>
              <a:t>Приняли участие   59 медицинских организаций.</a:t>
            </a:r>
          </a:p>
          <a:p>
            <a:r>
              <a:rPr lang="ru-RU" sz="1800" dirty="0" smtClean="0"/>
              <a:t>Проведены различные мероприятия, поздравления победителей конкурсов. Информация освещена в СМИ</a:t>
            </a:r>
            <a:endParaRPr lang="ru-RU" sz="2500" dirty="0" smtClean="0"/>
          </a:p>
        </p:txBody>
      </p:sp>
      <p:pic>
        <p:nvPicPr>
          <p:cNvPr id="9" name="Picture 3" descr="C:\Users\Sveta\Desktop\Рисунок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004048" y="2355726"/>
            <a:ext cx="3719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Профессиональный комитет ОПСА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899592" y="267494"/>
            <a:ext cx="8064896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Конкурс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ОПСА на лучший плакат </a:t>
            </a:r>
          </a:p>
          <a:p>
            <a:pPr algn="ctr">
              <a:spcBef>
                <a:spcPct val="0"/>
              </a:spcBef>
            </a:pP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Чужих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детей не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 бывает»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1619672" y="1131590"/>
            <a:ext cx="331236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15.05.2017 г.</a:t>
            </a:r>
            <a:endParaRPr lang="ru-RU" sz="2200" dirty="0"/>
          </a:p>
        </p:txBody>
      </p:sp>
      <p:pic>
        <p:nvPicPr>
          <p:cNvPr id="5" name="Picture 2" descr="http://www.opsa.info/img/images/rabota-konkursnoy-komissii-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932" r="13467"/>
          <a:stretch/>
        </p:blipFill>
        <p:spPr bwMode="auto">
          <a:xfrm>
            <a:off x="221100" y="1707654"/>
            <a:ext cx="4588849" cy="32242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860032" y="3147814"/>
            <a:ext cx="45365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800" b="1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z="1800" dirty="0" smtClean="0"/>
              <a:t>Приняли </a:t>
            </a:r>
            <a:r>
              <a:rPr lang="ru-RU" sz="1800" dirty="0"/>
              <a:t>участие </a:t>
            </a:r>
            <a:r>
              <a:rPr lang="ru-RU" sz="1800" dirty="0" smtClean="0"/>
              <a:t>64 члена ОПСА из 54 МО  </a:t>
            </a:r>
          </a:p>
          <a:p>
            <a:r>
              <a:rPr lang="ru-RU" sz="1800" dirty="0" smtClean="0"/>
              <a:t>Победители</a:t>
            </a:r>
          </a:p>
          <a:p>
            <a:r>
              <a:rPr lang="ru-RU" sz="1800" dirty="0" smtClean="0"/>
              <a:t> </a:t>
            </a:r>
            <a:r>
              <a:rPr lang="ru-RU" sz="1800" dirty="0" smtClean="0">
                <a:solidFill>
                  <a:srgbClr val="C00000"/>
                </a:solidFill>
              </a:rPr>
              <a:t>1 место - </a:t>
            </a:r>
            <a:r>
              <a:rPr lang="ru-RU" sz="1800" dirty="0" err="1" smtClean="0">
                <a:solidFill>
                  <a:srgbClr val="C00000"/>
                </a:solidFill>
              </a:rPr>
              <a:t>Чебакова</a:t>
            </a:r>
            <a:r>
              <a:rPr lang="ru-RU" sz="1800" dirty="0" smtClean="0">
                <a:solidFill>
                  <a:srgbClr val="C00000"/>
                </a:solidFill>
              </a:rPr>
              <a:t> Н.А., ДГП№ 1 </a:t>
            </a:r>
          </a:p>
          <a:p>
            <a:r>
              <a:rPr lang="ru-RU" sz="1800" dirty="0" smtClean="0">
                <a:solidFill>
                  <a:srgbClr val="C00000"/>
                </a:solidFill>
              </a:rPr>
              <a:t> 2 место - Перелыгина Л.П., ГВВ </a:t>
            </a:r>
          </a:p>
          <a:p>
            <a:r>
              <a:rPr lang="ru-RU" sz="1800" dirty="0" smtClean="0">
                <a:solidFill>
                  <a:srgbClr val="C00000"/>
                </a:solidFill>
              </a:rPr>
              <a:t> 3 место - </a:t>
            </a:r>
            <a:r>
              <a:rPr lang="ru-RU" sz="1800" dirty="0" err="1" smtClean="0">
                <a:solidFill>
                  <a:srgbClr val="C00000"/>
                </a:solidFill>
              </a:rPr>
              <a:t>Потенгуй</a:t>
            </a:r>
            <a:r>
              <a:rPr lang="ru-RU" sz="1800" dirty="0" smtClean="0">
                <a:solidFill>
                  <a:srgbClr val="C00000"/>
                </a:solidFill>
              </a:rPr>
              <a:t> Н.В., ГКПЦ (педиатрический стационар )</a:t>
            </a:r>
            <a:endParaRPr lang="ru-RU" sz="18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60032" y="2283718"/>
            <a:ext cx="4283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Секция ОПСА 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«СД в педиатрии и неонатологии»</a:t>
            </a:r>
          </a:p>
        </p:txBody>
      </p:sp>
      <p:pic>
        <p:nvPicPr>
          <p:cNvPr id="10" name="Рисунок 9" descr="D:\Документы\ОПСА\18. Конкурсы\2017 г\Конкурс плакатов\Фото\Победители\1 местоДГП№ 1Чебакова Н.А.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987574"/>
            <a:ext cx="1434341" cy="946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D:\Документы\ОПСА\18. Конкурсы\2017 г\Конкурс плакатов\Фото\Победители\2 место ГВВ Перелыгина Л.П.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1131590"/>
            <a:ext cx="1368151" cy="936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D:\Документы\ОПСА\18. Конкурсы\2017 г\Конкурс плакатов\Фото\Победители\3 место ГКПЦ (педиатрический стац)Потенгуй Н.В.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24328" y="1347614"/>
            <a:ext cx="1296144" cy="936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4232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938600" y="0"/>
            <a:ext cx="7205400" cy="19389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V Международная конференция «ОРГЗДРАВ 2017. Эффективное управление </a:t>
            </a:r>
            <a:endParaRPr lang="ru-RU" sz="2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Bef>
                <a:spcPct val="0"/>
              </a:spcBef>
            </a:pP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медицинской 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организацией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» г. Москва</a:t>
            </a:r>
          </a:p>
          <a:p>
            <a:pPr algn="ctr">
              <a:spcBef>
                <a:spcPct val="0"/>
              </a:spcBef>
            </a:pP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3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5725120" y="1345893"/>
            <a:ext cx="331236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18 – 19.05.2017 г.</a:t>
            </a:r>
            <a:endParaRPr lang="ru-RU" sz="2200" dirty="0"/>
          </a:p>
        </p:txBody>
      </p:sp>
      <p:pic>
        <p:nvPicPr>
          <p:cNvPr id="9" name="Picture 3" descr="C:\Users\Sveta\Desktop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C:\Users\User\Desktop\mmoa9LOyn-M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707654"/>
            <a:ext cx="4248472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4572000" y="3435846"/>
            <a:ext cx="44644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 участие председатель секции ОПСА, РАМС «Лечебное дело» Локтев П.П. с докладом </a:t>
            </a:r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«Современный подход к формированию кадровой политики на СМП. Проблемы и пути решения»</a:t>
            </a:r>
            <a:endParaRPr lang="ru-RU" b="1" dirty="0">
              <a:solidFill>
                <a:srgbClr val="C00000"/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636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 descr="C:\Users\Sveta\Desktop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2273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131840" y="-16475"/>
            <a:ext cx="5760640" cy="15081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26 Конгресс МСМ «Медицинские сестры в авангарде преобразования медицинской помощи»</a:t>
            </a:r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5148064" y="1275606"/>
            <a:ext cx="3889424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24.05 – 01.06.2017 г.</a:t>
            </a:r>
            <a:endParaRPr lang="ru-RU" sz="22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2067694"/>
            <a:ext cx="91440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Зорина Т.А., президент ОПСА, вице-президент РАМС</a:t>
            </a:r>
          </a:p>
          <a:p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Бучко О.А., вице-президент ОПСА, председатель секции РАМС «Сестринские исследования»</a:t>
            </a:r>
          </a:p>
        </p:txBody>
      </p:sp>
      <p:sp>
        <p:nvSpPr>
          <p:cNvPr id="9" name="Заголовок 3"/>
          <p:cNvSpPr txBox="1">
            <a:spLocks/>
          </p:cNvSpPr>
          <p:nvPr/>
        </p:nvSpPr>
        <p:spPr>
          <a:xfrm>
            <a:off x="179021" y="2715766"/>
            <a:ext cx="3802660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1800" dirty="0"/>
          </a:p>
        </p:txBody>
      </p:sp>
      <p:pic>
        <p:nvPicPr>
          <p:cNvPr id="11" name="Picture 2" descr="http://www.icn.ch/templates/ja_purity/images/logo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71075"/>
          <a:stretch/>
        </p:blipFill>
        <p:spPr bwMode="auto">
          <a:xfrm>
            <a:off x="323528" y="195487"/>
            <a:ext cx="104141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95536" y="1491630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г. Барселона, Испания</a:t>
            </a:r>
          </a:p>
        </p:txBody>
      </p:sp>
      <p:pic>
        <p:nvPicPr>
          <p:cNvPr id="13" name="Рисунок 12" descr="D:\Фотоальбом\2017 г\27.05-01.06.2017 г. Конгресс МСМ, Испания, Барселона\DSC0661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859782"/>
            <a:ext cx="2867025" cy="1905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 descr="D:\Фотоальбом\2017 г\27.05-01.06.2017 г. Конгресс МСМ, Испания, Барселона\DSC0666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2859782"/>
            <a:ext cx="2880320" cy="1904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 descr="D:\Фотоальбом\2017 г\27.05-01.06.2017 г. Конгресс МСМ, Испания, Барселона\DSC0655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2859782"/>
            <a:ext cx="2613600" cy="1904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1011880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123478"/>
            <a:ext cx="7344816" cy="16483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Всероссийская научно-практическая конференция «Роль специалистов со средним медицинским образованием в оказании паллиативной помощи населению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» </a:t>
            </a:r>
          </a:p>
          <a:p>
            <a:pPr algn="ctr"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                                                г. Новосибирск</a:t>
            </a:r>
          </a:p>
          <a:p>
            <a:pPr algn="ctr">
              <a:spcBef>
                <a:spcPct val="0"/>
              </a:spcBef>
            </a:pP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5436096" y="1275606"/>
            <a:ext cx="331236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 – 26.05.2017 г.</a:t>
            </a:r>
            <a:endParaRPr lang="ru-RU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3598392" y="2139702"/>
            <a:ext cx="55456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Моисеева Т.Ф(ОКБ), </a:t>
            </a:r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Балацан Г.А. (</a:t>
            </a:r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Калачинская ЦРБ), </a:t>
            </a:r>
            <a:r>
              <a:rPr lang="ru-RU" b="1" dirty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 </a:t>
            </a:r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Боровский И.В. </a:t>
            </a:r>
            <a:r>
              <a:rPr lang="ru-RU" b="1" dirty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и </a:t>
            </a:r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Ерошенко  Т.Л. (Медицинский колледж)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в обсуждении актуальных проблем модернизации и эффективного развития российской системы здравоохранения, а также  роли среднего профессионального медицинского и фармацевтического образования в контексте обеспечения качества и доступности паллиативной медицинской помощи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pic>
        <p:nvPicPr>
          <p:cNvPr id="8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D:\Документы\ОПСА\12. Конференции\2017 г\25-26.05.2017 г. ВНПК г. Новосибирск\№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91630"/>
            <a:ext cx="2933700" cy="3457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018480" y="0"/>
            <a:ext cx="8125520" cy="1631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Специализированный тренинг-курс «Ключевые направления оказания СМП при критических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состояниях 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5292080" y="1345893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26.05.2017 г.</a:t>
            </a:r>
            <a:endParaRPr lang="ru-RU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4427984" y="4299942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ДГП № 2 им. Скворцова В.Е.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Участие приняли 48 членов ОПСА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Picture 2" descr="http://www.opsa.info/img/images/specializirovannyy-trening-kurs-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701" y="1834824"/>
            <a:ext cx="4123267" cy="30924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27984" y="2571750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Секция ОПСА «Лечебное дело»</a:t>
            </a:r>
            <a:endParaRPr lang="ru-RU" b="1" dirty="0">
              <a:solidFill>
                <a:srgbClr val="C00000"/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87216" y="195486"/>
            <a:ext cx="7056784" cy="14256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Межрегиональная научно-практическая конференция</a:t>
            </a:r>
          </a:p>
          <a:p>
            <a:pPr algn="ctr"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«Этические, правовые и психологические аспекты деятельности руководителей сестринских служб» 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Bef>
                <a:spcPct val="0"/>
              </a:spcBef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Tahoma" pitchFamily="34" charset="0"/>
              </a:rPr>
              <a:t>                                                                                            г.Киров</a:t>
            </a:r>
          </a:p>
          <a:p>
            <a:pPr algn="ctr">
              <a:spcBef>
                <a:spcPct val="0"/>
              </a:spcBef>
            </a:pP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5292080" y="1275606"/>
            <a:ext cx="3240360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30.05.2017 г.</a:t>
            </a:r>
            <a:endParaRPr lang="ru-RU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5004048" y="1923678"/>
            <a:ext cx="41399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Приняла участие Дацюк С.Ф.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руководитель этического комитета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ОПСА. </a:t>
            </a:r>
            <a:r>
              <a:rPr lang="ru-RU" b="1" dirty="0" smtClean="0">
                <a:solidFill>
                  <a:srgbClr val="187A1D"/>
                </a:solidFill>
                <a:ea typeface="Tahoma" pitchFamily="34" charset="0"/>
                <a:cs typeface="Tahoma" pitchFamily="34" charset="0"/>
              </a:rPr>
              <a:t>В</a:t>
            </a:r>
            <a:r>
              <a:rPr lang="ru-RU" b="1" dirty="0" smtClean="0">
                <a:solidFill>
                  <a:srgbClr val="187A1D"/>
                </a:solidFill>
                <a:ea typeface="Calibri" pitchFamily="34" charset="0"/>
                <a:cs typeface="Times New Roman" pitchFamily="18" charset="0"/>
              </a:rPr>
              <a:t>ыступила с  лекцией </a:t>
            </a:r>
            <a:r>
              <a:rPr lang="ru-RU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«Современные аспекты регулирования сестринской деятельности», </a:t>
            </a:r>
            <a:r>
              <a:rPr lang="ru-RU" b="1" dirty="0" smtClean="0">
                <a:solidFill>
                  <a:srgbClr val="187A1D"/>
                </a:solidFill>
                <a:ea typeface="Calibri" pitchFamily="34" charset="0"/>
                <a:cs typeface="Times New Roman" pitchFamily="18" charset="0"/>
              </a:rPr>
              <a:t>целью которой было обсуждение вопросов правового, этического и культурного регулирования профессиональной  деятельности  сестринского персонала</a:t>
            </a:r>
            <a:endParaRPr lang="ru-RU" b="1" dirty="0" smtClean="0">
              <a:solidFill>
                <a:srgbClr val="187A1D"/>
              </a:solidFill>
              <a:cs typeface="Arial" pitchFamily="34" charset="0"/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pic>
        <p:nvPicPr>
          <p:cNvPr id="8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0334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 descr="C:\Users\Sveta\Desktop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D:\Документы\ОПСА\12. Конференции\2017 г\30-31.05.2017 г. Этические, правовые аспекты.... Киров\IMG_876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779662"/>
            <a:ext cx="4680520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1600" y="123478"/>
            <a:ext cx="7957392" cy="115557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Собрания с членами ОПСА в медицинских организациях о деятельности ОПСА за 2016 г. и планах на 2017 г.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860032" y="2571750"/>
            <a:ext cx="428396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rgbClr val="C00000"/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Руководители сестринского персонала МО, ключевые члены ОПСА</a:t>
            </a:r>
          </a:p>
          <a:p>
            <a:endParaRPr lang="ru-RU" sz="12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endParaRPr lang="ru-RU" sz="12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116 МО, 9 544 чел.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из 15 064 членов ОПСА  (63,4%).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Деятельность Ассоциации за 2016 г. признана </a:t>
            </a:r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удовлетворительной</a:t>
            </a:r>
            <a:endParaRPr lang="ru-RU" b="1" dirty="0">
              <a:solidFill>
                <a:srgbClr val="C00000"/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4139952" y="1203598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23.01.-01.04. 2017г.</a:t>
            </a:r>
            <a:endParaRPr lang="ru-RU" sz="2200" dirty="0"/>
          </a:p>
        </p:txBody>
      </p:sp>
      <p:pic>
        <p:nvPicPr>
          <p:cNvPr id="10" name="Picture 2" descr="http://www.opsa.info/img/images/okb-6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465"/>
          <a:stretch/>
        </p:blipFill>
        <p:spPr bwMode="auto">
          <a:xfrm>
            <a:off x="144288" y="1779662"/>
            <a:ext cx="4586893" cy="30801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D:\Документы\ОПСА\20. Издательская деятельность\2017 г\Отчет ОПСА за 2016 г\Обложка.png"/>
          <p:cNvPicPr/>
          <p:nvPr/>
        </p:nvPicPr>
        <p:blipFill>
          <a:blip r:embed="rId4" cstate="print"/>
          <a:srcRect l="49602"/>
          <a:stretch>
            <a:fillRect/>
          </a:stretch>
        </p:blipFill>
        <p:spPr bwMode="auto">
          <a:xfrm>
            <a:off x="7524328" y="1059582"/>
            <a:ext cx="1224000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4932040" y="1995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691680" y="267494"/>
            <a:ext cx="7016965" cy="7078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Всероссийская акция </a:t>
            </a:r>
          </a:p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Чужих детей не бывает»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5364088" y="1203598"/>
            <a:ext cx="3384376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01.06.2017 г.</a:t>
            </a:r>
            <a:endParaRPr lang="ru-RU" sz="2200" dirty="0"/>
          </a:p>
        </p:txBody>
      </p:sp>
      <p:pic>
        <p:nvPicPr>
          <p:cNvPr id="5" name="Picture 4" descr="http://www.opsa.info/img/images/kkd-2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38"/>
          <a:stretch/>
        </p:blipFill>
        <p:spPr bwMode="auto">
          <a:xfrm>
            <a:off x="6516216" y="1851670"/>
            <a:ext cx="1152128" cy="1009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076056" y="3003798"/>
            <a:ext cx="396044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37 МО,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2 351 медицинский работник.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Акцией охвачено 3 803 ребёнка.</a:t>
            </a: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pic>
        <p:nvPicPr>
          <p:cNvPr id="8" name="Рисунок 7" descr="D:\Документы\ОПСА\17. Акции\2017\3. Чужих детей не бывает 01.06.2017 г\Фото Акция\1. ДГБ № 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707654"/>
            <a:ext cx="1368152" cy="864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D:\Документы\ОПСА\17. Акции\2017\3. Чужих детей не бывает 01.06.2017 г\Фото Акция\3. ГДКБ № 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779662"/>
            <a:ext cx="4608512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D:\Документы\ОПСА\17. Акции\2017\3. Чужих детей не бывает 01.06.2017 г\Фото Акция\20. Тарская ЦРБ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68344" y="2283718"/>
            <a:ext cx="1368152" cy="864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5076056" y="4083918"/>
            <a:ext cx="4067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Сумма собранных денежных средств для благотворительной помощи составила 245 264 тыс. рублей</a:t>
            </a:r>
          </a:p>
        </p:txBody>
      </p:sp>
      <p:pic>
        <p:nvPicPr>
          <p:cNvPr id="13" name="Picture 3" descr="C:\Users\Sveta\Desktop\Рисунок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084205" y="176661"/>
            <a:ext cx="7812360" cy="8309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Тренинг-курс «Пути усовершенствования проведения химиотерапии» 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5508104" y="1275606"/>
            <a:ext cx="3240360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02.06.2017 г.</a:t>
            </a:r>
            <a:endParaRPr lang="ru-RU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4788024" y="3507854"/>
            <a:ext cx="4355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КОД.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28 членов ОПСА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из 5 МО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(КОД, ОКБ, ОДКБ, 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ГКБ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№ 1 им. Кабанова А.Н., ГП № 1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)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Picture 2" descr="http://www.opsa.info/img/images/prakticheskaya-chast-podgotovka-infuzionnyh-rastvorov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9662"/>
            <a:ext cx="4426193" cy="29124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788024" y="2355726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Секция «Сестринское дело в онкологии»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967000" y="-20538"/>
            <a:ext cx="7853472" cy="15121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Региональная учебно-методическая конференция «Актуальные вопросы медицинской реабилитации детей и подростков» 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5436096" y="1275606"/>
            <a:ext cx="3384376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06.06.2017 г.</a:t>
            </a:r>
            <a:endParaRPr lang="ru-RU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5076056" y="3723878"/>
            <a:ext cx="38884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ЦМР.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149 членов ОПСА, специалистов по реабилитации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pic>
        <p:nvPicPr>
          <p:cNvPr id="8" name="Рисунок 7" descr="D:\Документы\ОПСА\12. Конференции\2017 г\06.06.2017 г УМК Актуальные вопросы мед. реаб. детей и подростков\Фотоотчет\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79662"/>
            <a:ext cx="4680520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5076056" y="2427734"/>
            <a:ext cx="35910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Секция ОПСА «Сестринское дело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в реабилитации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971600" y="123478"/>
            <a:ext cx="798696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Акция ОПСА "Нет наркотикам!", посвященная Международному дню борьбы со злоупотреблением наркотическими средствами и их незаконным оборотом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5076056" y="1203598"/>
            <a:ext cx="3384376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26.06.2017 г.</a:t>
            </a:r>
            <a:endParaRPr lang="ru-RU" sz="2200" dirty="0"/>
          </a:p>
        </p:txBody>
      </p:sp>
      <p:pic>
        <p:nvPicPr>
          <p:cNvPr id="5" name="Picture 2" descr="http://www.opsa.info/img/images/gk-bsmp-1-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212"/>
          <a:stretch/>
        </p:blipFill>
        <p:spPr bwMode="auto">
          <a:xfrm>
            <a:off x="7164288" y="2643758"/>
            <a:ext cx="1811723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44008" y="3795886"/>
            <a:ext cx="417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23 МО,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1 421 медицинский работник.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Профилактической работой охвачено 10 493 человека</a:t>
            </a:r>
          </a:p>
        </p:txBody>
      </p:sp>
      <p:pic>
        <p:nvPicPr>
          <p:cNvPr id="8" name="Рисунок 7" descr="D:\Документы\ОПСА\17. Акции\2017\4. Нет наркотикам 26.06.2017 г\Фотоотчет\1. Нет наркотикам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336" y="1635646"/>
            <a:ext cx="1296144" cy="864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D:\Документы\ОПСА\17. Акции\2017\4. Нет наркотикам 26.06.2017 г\Фотоотчет\5. ОКБ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1851670"/>
            <a:ext cx="4464496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D:\Документы\ОПСА\17. Акции\2017\4. Нет наркотикам 26.06.2017 г\Фотоотчет\15. Полтавская ЦРБ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1707654"/>
            <a:ext cx="1728192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4644008" y="2859782"/>
            <a:ext cx="23762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Секция ОПСА «Анестезиология и </a:t>
            </a:r>
            <a:r>
              <a:rPr lang="ru-RU" b="1" dirty="0" err="1" smtClean="0">
                <a:solidFill>
                  <a:srgbClr val="C00000"/>
                </a:solidFill>
              </a:rPr>
              <a:t>реканиматология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411510"/>
            <a:ext cx="5552640" cy="4308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36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Вебинары</a:t>
            </a:r>
            <a:r>
              <a:rPr lang="ru-RU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ru-RU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РАМС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50967" y="2067694"/>
            <a:ext cx="5293033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600" b="1" dirty="0" smtClean="0">
                <a:solidFill>
                  <a:srgbClr val="20A026">
                    <a:lumMod val="75000"/>
                  </a:srgbClr>
                </a:solidFill>
                <a:ea typeface="Tahoma" pitchFamily="34" charset="0"/>
                <a:cs typeface="Tahoma" pitchFamily="34" charset="0"/>
              </a:rPr>
              <a:t>1. Профессиональный </a:t>
            </a:r>
            <a:r>
              <a:rPr lang="ru-RU" sz="1600" b="1" dirty="0">
                <a:solidFill>
                  <a:srgbClr val="20A026">
                    <a:lumMod val="75000"/>
                  </a:srgbClr>
                </a:solidFill>
                <a:ea typeface="Tahoma" pitchFamily="34" charset="0"/>
                <a:cs typeface="Tahoma" pitchFamily="34" charset="0"/>
              </a:rPr>
              <a:t>стандарт и эффективный контракт в управлении сестринским коллективом, 27 июня 2017 г</a:t>
            </a:r>
            <a:r>
              <a:rPr lang="ru-RU" sz="1600" b="1" dirty="0" smtClean="0">
                <a:solidFill>
                  <a:srgbClr val="20A026">
                    <a:lumMod val="75000"/>
                  </a:srgbClr>
                </a:solidFill>
                <a:ea typeface="Tahoma" pitchFamily="34" charset="0"/>
                <a:cs typeface="Tahoma" pitchFamily="34" charset="0"/>
              </a:rPr>
              <a:t>.</a:t>
            </a:r>
            <a:r>
              <a:rPr lang="ru-RU" sz="1600" b="1" dirty="0">
                <a:solidFill>
                  <a:srgbClr val="20A026">
                    <a:lumMod val="75000"/>
                  </a:srgbClr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Приняли участие 100 чел.</a:t>
            </a:r>
            <a:endParaRPr lang="ru-RU" sz="1600" b="1" dirty="0">
              <a:solidFill>
                <a:srgbClr val="C00000"/>
              </a:solidFill>
              <a:ea typeface="Tahoma" pitchFamily="34" charset="0"/>
              <a:cs typeface="Tahoma" pitchFamily="34" charset="0"/>
            </a:endParaRPr>
          </a:p>
          <a:p>
            <a:pPr>
              <a:spcAft>
                <a:spcPts val="1200"/>
              </a:spcAft>
            </a:pPr>
            <a:r>
              <a:rPr lang="ru-RU" sz="1600" b="1" dirty="0">
                <a:solidFill>
                  <a:srgbClr val="20A026">
                    <a:lumMod val="75000"/>
                  </a:srgbClr>
                </a:solidFill>
                <a:ea typeface="Tahoma" pitchFamily="34" charset="0"/>
                <a:cs typeface="Tahoma" pitchFamily="34" charset="0"/>
              </a:rPr>
              <a:t>2. Важнейшие вопросы управления сестринскими службами в условиях реформы ЗО, 29 июня 2017 г</a:t>
            </a:r>
            <a:r>
              <a:rPr lang="ru-RU" sz="1600" b="1" dirty="0" smtClean="0">
                <a:solidFill>
                  <a:srgbClr val="20A026">
                    <a:lumMod val="75000"/>
                  </a:srgbClr>
                </a:solidFill>
                <a:ea typeface="Tahoma" pitchFamily="34" charset="0"/>
                <a:cs typeface="Tahoma" pitchFamily="34" charset="0"/>
              </a:rPr>
              <a:t>. </a:t>
            </a:r>
            <a:r>
              <a:rPr lang="ru-RU" sz="1600" b="1" dirty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Приняли участие </a:t>
            </a:r>
            <a:r>
              <a:rPr lang="ru-RU" sz="1600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104 </a:t>
            </a:r>
            <a:r>
              <a:rPr lang="ru-RU" sz="1600" b="1" dirty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чел</a:t>
            </a:r>
            <a:r>
              <a:rPr lang="ru-RU" sz="1600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.</a:t>
            </a:r>
            <a:endParaRPr lang="ru-RU" sz="1600" b="1" dirty="0">
              <a:solidFill>
                <a:srgbClr val="C00000"/>
              </a:solidFill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0334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3" descr="C:\Users\Sveta\Desktop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veta\Desktop\vnimanie-vebinary-ram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67494"/>
            <a:ext cx="1439214" cy="1440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G:\2017 фото\Вебинар\DSC0449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635646"/>
            <a:ext cx="3430734" cy="22094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179512" y="3867894"/>
            <a:ext cx="860444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600" b="1" dirty="0" smtClean="0">
                <a:solidFill>
                  <a:srgbClr val="20A026">
                    <a:lumMod val="75000"/>
                  </a:srgbClr>
                </a:solidFill>
                <a:ea typeface="Tahoma" pitchFamily="34" charset="0"/>
                <a:cs typeface="Tahoma" pitchFamily="34" charset="0"/>
              </a:rPr>
              <a:t>3. Клиническая сестринская практика с позиции доказательной медицины. Артериальная гипертензия. Туберкулез. ОРВИ. 4 июля 2017 г. </a:t>
            </a:r>
            <a:r>
              <a:rPr lang="ru-RU" sz="1600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Приняли участие 132 чел.</a:t>
            </a:r>
          </a:p>
          <a:p>
            <a:pPr>
              <a:spcAft>
                <a:spcPts val="1200"/>
              </a:spcAft>
            </a:pPr>
            <a:r>
              <a:rPr lang="ru-RU" sz="1600" b="1" dirty="0" smtClean="0">
                <a:solidFill>
                  <a:srgbClr val="20A026">
                    <a:lumMod val="75000"/>
                  </a:srgbClr>
                </a:solidFill>
                <a:ea typeface="Tahoma" pitchFamily="34" charset="0"/>
                <a:cs typeface="Tahoma" pitchFamily="34" charset="0"/>
              </a:rPr>
              <a:t>4. Клиническая сестринская практика с позиции доказательной медицины. </a:t>
            </a:r>
            <a:r>
              <a:rPr lang="ru-RU" sz="1600" b="1" dirty="0" err="1" smtClean="0">
                <a:solidFill>
                  <a:srgbClr val="20A026">
                    <a:lumMod val="75000"/>
                  </a:srgbClr>
                </a:solidFill>
                <a:ea typeface="Tahoma" pitchFamily="34" charset="0"/>
                <a:cs typeface="Tahoma" pitchFamily="34" charset="0"/>
              </a:rPr>
              <a:t>Йододефицит</a:t>
            </a:r>
            <a:r>
              <a:rPr lang="ru-RU" sz="1600" b="1" dirty="0" smtClean="0">
                <a:solidFill>
                  <a:srgbClr val="20A026">
                    <a:lumMod val="75000"/>
                  </a:srgbClr>
                </a:solidFill>
                <a:ea typeface="Tahoma" pitchFamily="34" charset="0"/>
                <a:cs typeface="Tahoma" pitchFamily="34" charset="0"/>
              </a:rPr>
              <a:t>. </a:t>
            </a:r>
            <a:r>
              <a:rPr lang="ru-RU" sz="1600" b="1" dirty="0" err="1" smtClean="0">
                <a:solidFill>
                  <a:srgbClr val="20A026">
                    <a:lumMod val="75000"/>
                  </a:srgbClr>
                </a:solidFill>
                <a:ea typeface="Tahoma" pitchFamily="34" charset="0"/>
                <a:cs typeface="Tahoma" pitchFamily="34" charset="0"/>
              </a:rPr>
              <a:t>Паразитозы</a:t>
            </a:r>
            <a:r>
              <a:rPr lang="ru-RU" sz="1600" b="1" dirty="0" smtClean="0">
                <a:solidFill>
                  <a:srgbClr val="20A026">
                    <a:lumMod val="75000"/>
                  </a:srgbClr>
                </a:solidFill>
                <a:ea typeface="Tahoma" pitchFamily="34" charset="0"/>
                <a:cs typeface="Tahoma" pitchFamily="34" charset="0"/>
              </a:rPr>
              <a:t>. Бронхиальная астма, 6 июля 2017 г. </a:t>
            </a:r>
            <a:r>
              <a:rPr lang="ru-RU" sz="1600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Приняли участие 33 чел.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83568" y="1347614"/>
            <a:ext cx="22140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187A1D"/>
                </a:solidFill>
              </a:rPr>
              <a:t>ГКБ №1 им. Кабанова А.Н.</a:t>
            </a:r>
            <a:endParaRPr lang="ru-RU" sz="1400" b="1" dirty="0">
              <a:solidFill>
                <a:srgbClr val="187A1D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79912" y="1779662"/>
            <a:ext cx="2590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Приняли участие 32 МО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61950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63688" y="51470"/>
            <a:ext cx="7060205" cy="12003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Всемирная неделя поддержки грудного вскармливания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5580112" y="1275606"/>
            <a:ext cx="331236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01 – 07.08.2017 г.</a:t>
            </a:r>
            <a:endParaRPr lang="ru-RU" sz="2200" dirty="0"/>
          </a:p>
        </p:txBody>
      </p:sp>
      <p:pic>
        <p:nvPicPr>
          <p:cNvPr id="5" name="Picture 4" descr="http://www.opsa.info/img/images/tarskaya-crb-4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29" t="14097" r="5847"/>
          <a:stretch/>
        </p:blipFill>
        <p:spPr bwMode="auto">
          <a:xfrm>
            <a:off x="251520" y="1707654"/>
            <a:ext cx="4323071" cy="30836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ОПС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0334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716016" y="3579862"/>
            <a:ext cx="4355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28 МО,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1 670 человек сестринского персонала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Профилактической работой охвачено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7 990 человек</a:t>
            </a:r>
          </a:p>
        </p:txBody>
      </p:sp>
      <p:pic>
        <p:nvPicPr>
          <p:cNvPr id="10" name="Picture 3" descr="C:\Users\Sveta\Desktop\Рисунок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716016" y="2427734"/>
            <a:ext cx="4332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Секция ОПСА «Сестринское дело в педиатрии и неонатологии»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967001" y="-88483"/>
            <a:ext cx="7925480" cy="15081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Конференция «Невынашивание беременности: социальная проблема, медицинские решения»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5580112" y="1275606"/>
            <a:ext cx="331236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21.09.2017 г.</a:t>
            </a:r>
            <a:endParaRPr lang="ru-RU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5364088" y="3939902"/>
            <a:ext cx="3096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КРД № 6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106 членов ОПСА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Picture 4" descr="http://www.opsa.info/img/images/uchastniki-konferencii-10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34" t="12363"/>
          <a:stretch/>
        </p:blipFill>
        <p:spPr bwMode="auto">
          <a:xfrm>
            <a:off x="179512" y="1923678"/>
            <a:ext cx="5048194" cy="29352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364088" y="2571750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Секция ОПСА «Акушерское дело»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041464" y="267494"/>
            <a:ext cx="7851016" cy="8309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Конференция </a:t>
            </a: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Bef>
                <a:spcPct val="0"/>
              </a:spcBef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Актуальные вопросы в педиатрии»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5508104" y="1275606"/>
            <a:ext cx="3096344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29.09.2017 г.</a:t>
            </a:r>
            <a:endParaRPr lang="ru-RU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5148064" y="4227934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Дворец молодежи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Приняли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участие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106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членов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ОПСА</a:t>
            </a:r>
            <a:endParaRPr lang="ru-RU" b="1" dirty="0">
              <a:solidFill>
                <a:schemeClr val="accent1">
                  <a:lumMod val="75000"/>
                </a:schemeClr>
              </a:solidFill>
              <a:ea typeface="Tahoma" pitchFamily="34" charset="0"/>
              <a:cs typeface="Tahoma" pitchFamily="34" charset="0"/>
            </a:endParaRPr>
          </a:p>
        </p:txBody>
      </p:sp>
      <p:pic>
        <p:nvPicPr>
          <p:cNvPr id="8" name="Рисунок 7" descr="D:\Документы\ОПСА\12. Конференции\2017 г\29.09.2017 г. Конференция Актуальные вопросы в педиатрии\Фото отчет\DSC_527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79662"/>
            <a:ext cx="4752528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5148064" y="2571750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Секция ОПСА «Сестринское дело в педиатрии и неонатологии»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23528" y="123478"/>
            <a:ext cx="7798585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Акция ОПСА, посвященная </a:t>
            </a:r>
            <a:endParaRPr lang="ru-RU" sz="2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Bef>
                <a:spcPct val="0"/>
              </a:spcBef>
            </a:pP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Всемирному 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дню психического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здоровья</a:t>
            </a:r>
          </a:p>
          <a:p>
            <a:pPr algn="ctr">
              <a:spcBef>
                <a:spcPct val="0"/>
              </a:spcBef>
            </a:pP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Депрессия: давай поговорим»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4572000" y="1275606"/>
            <a:ext cx="3456384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10.10.2017 г.</a:t>
            </a:r>
            <a:endParaRPr lang="ru-RU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5364088" y="3723878"/>
            <a:ext cx="36724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26 МО,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1 894 медицинских работников.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Профилактической работой охвачено 25 537 человек</a:t>
            </a:r>
          </a:p>
        </p:txBody>
      </p:sp>
      <p:pic>
        <p:nvPicPr>
          <p:cNvPr id="8" name="Рисунок 7" descr="D:\Документы\ОПСА\17. Акции\2017\6. Всемирный день психического здоровья 10.10.2017 г\Фотоотчет\36. Нежинский геронтологический центр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499742"/>
            <a:ext cx="4968552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C:\Users\user\Documents\vnimanie-akciya-opsa-posvyaschennaya-vsemirnomu-dnyu-psihicheskogo-zdorovya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1131590"/>
            <a:ext cx="1368152" cy="1080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5336547" y="2571750"/>
            <a:ext cx="38074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Секция  ОПСА «Сестринское дело в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Психиатрии и наркологии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07704" y="267494"/>
            <a:ext cx="6917368" cy="6869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Всероссийский конгресс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Лидерство и инновации —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путь 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 новым достижениям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» </a:t>
            </a:r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5508104" y="1275606"/>
            <a:ext cx="331236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17 – 19.10.2017 г</a:t>
            </a:r>
            <a:r>
              <a:rPr lang="ru-RU" sz="2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ru-RU" sz="1800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1131590"/>
            <a:ext cx="518457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Делегацию ОПСА представляли 49 человек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Picture 4" descr="http://www.opsa.info/img/images/vserossiyskiy-kongress-liderstvo-i-innovacii-put-k-novym-dostizheniyam-6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03" r="3709"/>
          <a:stretch/>
        </p:blipFill>
        <p:spPr bwMode="auto">
          <a:xfrm>
            <a:off x="4716016" y="1995686"/>
            <a:ext cx="4176464" cy="29069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9" descr="ОПС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 descr="C:\Users\Sveta\Desktop\Рисунок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419872" y="987574"/>
            <a:ext cx="30963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г. Санкт-Петербург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" name="Рисунок 10" descr="D:\Фотоальбом\2017 г\17-19.10.2017 Конгресс РАМС -25 лет\2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995686"/>
            <a:ext cx="4176464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903103" y="326435"/>
            <a:ext cx="6845361" cy="7078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Всероссийская акция, посвященная Всемирному дню борьбы против рака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</a:p>
        </p:txBody>
      </p:sp>
      <p:sp>
        <p:nvSpPr>
          <p:cNvPr id="9" name="Заголовок 3"/>
          <p:cNvSpPr txBox="1">
            <a:spLocks/>
          </p:cNvSpPr>
          <p:nvPr/>
        </p:nvSpPr>
        <p:spPr>
          <a:xfrm>
            <a:off x="4499992" y="1275606"/>
            <a:ext cx="3168352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04.02.2017 г.</a:t>
            </a:r>
            <a:endParaRPr lang="ru-RU" sz="2200" dirty="0"/>
          </a:p>
        </p:txBody>
      </p:sp>
      <p:pic>
        <p:nvPicPr>
          <p:cNvPr id="11" name="Picture 4" descr="http://www.opsa.info/img/images/gkb-1-im-kabanova-a-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873"/>
          <a:stretch/>
        </p:blipFill>
        <p:spPr bwMode="auto">
          <a:xfrm>
            <a:off x="251520" y="1779662"/>
            <a:ext cx="4814380" cy="30581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220072" y="2643758"/>
            <a:ext cx="40324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Секция ОПСА «СД в онкологии»</a:t>
            </a: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5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6 МО (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3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 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353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 чел.)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Профилактической работой охвачено: 4 730 пациентов МО,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ahoma" pitchFamily="34" charset="0"/>
                <a:cs typeface="Tahoma" pitchFamily="34" charset="0"/>
              </a:rPr>
              <a:t>15 399 человек населения и 250 учащихся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" name="Picture 9" descr="ОПС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0334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3" descr="C:\Users\Sveta\Desktop\Рисунок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акц.png"/>
          <p:cNvPicPr/>
          <p:nvPr/>
        </p:nvPicPr>
        <p:blipFill>
          <a:blip r:embed="rId5" cstate="print"/>
          <a:srcRect r="2700"/>
          <a:stretch>
            <a:fillRect/>
          </a:stretch>
        </p:blipFill>
        <p:spPr>
          <a:xfrm>
            <a:off x="7596336" y="1131590"/>
            <a:ext cx="1224136" cy="172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03104" y="239038"/>
            <a:ext cx="6917367" cy="8925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Всероссийская акция </a:t>
            </a: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Bef>
                <a:spcPct val="0"/>
              </a:spcBef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День борьбы со СПИДом»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4644008" y="1275606"/>
            <a:ext cx="3024336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01.12.2017 г.</a:t>
            </a:r>
            <a:endParaRPr lang="ru-RU" sz="2200" dirty="0"/>
          </a:p>
        </p:txBody>
      </p:sp>
      <p:pic>
        <p:nvPicPr>
          <p:cNvPr id="5" name="Picture 4" descr="http://www.opsa.info/img/images/gorodskaya-bolnica-7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74" t="14366"/>
          <a:stretch/>
        </p:blipFill>
        <p:spPr bwMode="auto">
          <a:xfrm>
            <a:off x="251520" y="1851670"/>
            <a:ext cx="4432392" cy="30340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ОПС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0334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788024" y="3651870"/>
            <a:ext cx="417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42 МО,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2 475 человек сестринского персонала.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Профилактической работой охвачен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11 </a:t>
            </a:r>
            <a:r>
              <a:rPr lang="ru-RU" b="1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371 человек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" name="Picture 3" descr="C:\Users\Sveta\Desktop\Рисунок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D:\Документы\ОПСА\17. Акции\2017\8. День борьбы со СПИД 01.12.2017 г\Фотоотчет\1. Эмблема акции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4328" y="1203598"/>
            <a:ext cx="1247775" cy="1304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4788024" y="2643758"/>
            <a:ext cx="3878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Секция ОПСА «Сестринское дело в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первичном здравоохранении» 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835696" y="-92546"/>
            <a:ext cx="6912768" cy="15121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Региональная конференция, посвященная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          25-летнему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юбилею РАМС «Лидерство и инновации — путь к новым достижениям»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5220072" y="1275606"/>
            <a:ext cx="3672408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08.12.2017 г.</a:t>
            </a:r>
            <a:endParaRPr lang="ru-RU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431032" y="4443958"/>
            <a:ext cx="871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 395 лидеров сестринского дела ОПСА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pic>
        <p:nvPicPr>
          <p:cNvPr id="8" name="Рисунок 7" descr="D:\Фотоальбом\2017 г\08.12.2017 г. Рег. конференция РАМС 25-лет\На сайт\53. Мы вместе! РАМС - 25 лет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139702"/>
            <a:ext cx="2952328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D:\Фотоальбом\2017 г\08.12.2017 г. Рег. конференция РАМС 25-лет\На сайт\24. Мы вместе! РАМС - 25 лет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139702"/>
            <a:ext cx="2952328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D:\Фотоальбом\2017 г\08.12.2017 г. Рег. конференция РАМС 25-лет\На сайт\27. Мы вместе! РАМС - 25 лет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2139702"/>
            <a:ext cx="2664296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3" descr="C:\Users\Sveta\Desktop\Рисунок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06"/>
          <a:stretch/>
        </p:blipFill>
        <p:spPr bwMode="auto">
          <a:xfrm>
            <a:off x="0" y="0"/>
            <a:ext cx="8955532" cy="486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5"/>
          <p:cNvSpPr txBox="1">
            <a:spLocks/>
          </p:cNvSpPr>
          <p:nvPr/>
        </p:nvSpPr>
        <p:spPr>
          <a:xfrm>
            <a:off x="323528" y="843558"/>
            <a:ext cx="8107134" cy="13350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dirty="0" smtClean="0">
                <a:solidFill>
                  <a:srgbClr val="002060"/>
                </a:solidFill>
              </a:rPr>
              <a:t>Международная деятельность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7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2067694"/>
            <a:ext cx="1224136" cy="1056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5663153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11510"/>
            <a:ext cx="4690864" cy="93954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Европейский форум сестринских и акушерских ассоциаций и ВОЗ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251520" y="1635646"/>
            <a:ext cx="4752528" cy="3256249"/>
          </a:xfrm>
        </p:spPr>
        <p:txBody>
          <a:bodyPr>
            <a:normAutofit fontScale="92500" lnSpcReduction="10000"/>
          </a:bodyPr>
          <a:lstStyle/>
          <a:p>
            <a:pPr algn="just">
              <a:buClr>
                <a:schemeClr val="accent3">
                  <a:lumMod val="75000"/>
                </a:schemeClr>
              </a:buClr>
            </a:pPr>
            <a:r>
              <a:rPr lang="ru-RU" sz="1800" b="1" dirty="0" smtClean="0">
                <a:solidFill>
                  <a:srgbClr val="002060"/>
                </a:solidFill>
              </a:rPr>
              <a:t>Ежегодное заседание Форума, Берлин, 29 февраля - 1 марта, 2017;</a:t>
            </a:r>
          </a:p>
          <a:p>
            <a:pPr algn="just">
              <a:buClr>
                <a:schemeClr val="accent3">
                  <a:lumMod val="75000"/>
                </a:schemeClr>
              </a:buClr>
            </a:pPr>
            <a:r>
              <a:rPr lang="ru-RU" sz="1800" b="1" dirty="0" smtClean="0">
                <a:solidFill>
                  <a:srgbClr val="002060"/>
                </a:solidFill>
              </a:rPr>
              <a:t>Выборы председателя и членов Руководящего комитета на 2017-2021гг.</a:t>
            </a:r>
          </a:p>
          <a:p>
            <a:pPr algn="just">
              <a:buClr>
                <a:schemeClr val="accent3">
                  <a:lumMod val="75000"/>
                </a:schemeClr>
              </a:buClr>
            </a:pPr>
            <a:r>
              <a:rPr lang="ru-RU" sz="1800" b="1" dirty="0" smtClean="0">
                <a:solidFill>
                  <a:srgbClr val="C00000"/>
                </a:solidFill>
              </a:rPr>
              <a:t>Отчеты председателя и РК</a:t>
            </a:r>
          </a:p>
          <a:p>
            <a:pPr algn="just">
              <a:buClr>
                <a:schemeClr val="accent3">
                  <a:lumMod val="75000"/>
                </a:schemeClr>
              </a:buClr>
            </a:pPr>
            <a:r>
              <a:rPr lang="ru-RU" sz="1800" b="1" dirty="0" smtClean="0">
                <a:solidFill>
                  <a:srgbClr val="C00000"/>
                </a:solidFill>
              </a:rPr>
              <a:t>Утверждение поправок в Устав</a:t>
            </a:r>
          </a:p>
          <a:p>
            <a:pPr algn="just">
              <a:buClr>
                <a:schemeClr val="accent3">
                  <a:lumMod val="75000"/>
                </a:schemeClr>
              </a:buClr>
            </a:pPr>
            <a:r>
              <a:rPr lang="ru-RU" sz="1800" b="1" dirty="0" smtClean="0">
                <a:solidFill>
                  <a:srgbClr val="002060"/>
                </a:solidFill>
              </a:rPr>
              <a:t>Совместное совещание с Европейским бюро ВОЗ, главными специалистами и Сотрудничающими центрами</a:t>
            </a:r>
          </a:p>
          <a:p>
            <a:pPr algn="just">
              <a:buClr>
                <a:schemeClr val="accent3">
                  <a:lumMod val="75000"/>
                </a:schemeClr>
              </a:buClr>
            </a:pPr>
            <a:r>
              <a:rPr lang="ru-RU" sz="1800" b="1" dirty="0" smtClean="0">
                <a:solidFill>
                  <a:srgbClr val="C00000"/>
                </a:solidFill>
              </a:rPr>
              <a:t>По итогам на конгресс РАМС приглашена Клаудия Майер, исследователь из Берлинского технического университета</a:t>
            </a:r>
          </a:p>
          <a:p>
            <a:endParaRPr lang="ru-RU" sz="1800" dirty="0" smtClean="0">
              <a:solidFill>
                <a:srgbClr val="002060"/>
              </a:solidFill>
            </a:endParaRPr>
          </a:p>
          <a:p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11" name="Picture 2" descr="K:\мои документы\Мои документы\ФОТО 2017\БЕРЛИН\berlin_2017_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168706" y="306212"/>
            <a:ext cx="3573579" cy="1633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K:\мои документы\Мои документы\ФОТО 2017\БЕРЛИН\berlin_2017_4 - копия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168705" y="2139702"/>
            <a:ext cx="3573580" cy="2680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9512" y="1122831"/>
            <a:ext cx="504055" cy="486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4051831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</a:rPr>
              <a:t>Конгресс Международного Совета Медсестер, Барселона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0" name="Picture 4" descr="K:\мои документы\Мои документы\ФОТО 2017\БАРСЕЛОНА МСМ\TB symposium\DSC_022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12160" y="2787774"/>
            <a:ext cx="2899953" cy="1933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23528" y="1635646"/>
            <a:ext cx="5400600" cy="3157438"/>
          </a:xfrm>
        </p:spPr>
        <p:txBody>
          <a:bodyPr>
            <a:normAutofit fontScale="92500" lnSpcReduction="20000"/>
          </a:bodyPr>
          <a:lstStyle/>
          <a:p>
            <a:pPr algn="just">
              <a:buClr>
                <a:schemeClr val="accent3">
                  <a:lumMod val="50000"/>
                </a:schemeClr>
              </a:buClr>
            </a:pPr>
            <a:r>
              <a:rPr lang="ru-RU" b="1" dirty="0" smtClean="0">
                <a:solidFill>
                  <a:srgbClr val="002060"/>
                </a:solidFill>
              </a:rPr>
              <a:t>Более 7 тыс. участников</a:t>
            </a:r>
          </a:p>
          <a:p>
            <a:pPr algn="just">
              <a:buClr>
                <a:schemeClr val="accent3">
                  <a:lumMod val="50000"/>
                </a:schemeClr>
              </a:buClr>
            </a:pPr>
            <a:r>
              <a:rPr lang="ru-RU" b="1" dirty="0" smtClean="0">
                <a:solidFill>
                  <a:srgbClr val="C00000"/>
                </a:solidFill>
              </a:rPr>
              <a:t>Обсуждение расширенной роли медсестры, кадрового обеспечения, проблем миграции и оказания помощи мигрантам, выборы нового президента</a:t>
            </a:r>
          </a:p>
          <a:p>
            <a:pPr algn="just">
              <a:buClr>
                <a:schemeClr val="accent3">
                  <a:lumMod val="50000"/>
                </a:schemeClr>
              </a:buClr>
            </a:pPr>
            <a:r>
              <a:rPr lang="ru-RU" b="1" dirty="0" smtClean="0">
                <a:solidFill>
                  <a:srgbClr val="002060"/>
                </a:solidFill>
              </a:rPr>
              <a:t>По итогам на конгресс РАМС приглашена д-р Джин Уайт, директор департамента сестринского дела Правительства Уэльса (ключевой спикер конгресса МСМ)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3" name="Picture 5" descr="K:\мои документы\Мои документы\ФОТО 2017\БАРСЕЛОНА МОИ\DSC0681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12160" y="837735"/>
            <a:ext cx="2907528" cy="19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9512" y="1131590"/>
            <a:ext cx="504055" cy="486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8150550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457200" y="267494"/>
            <a:ext cx="4834880" cy="9395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400" b="1" dirty="0" smtClean="0">
                <a:solidFill>
                  <a:srgbClr val="002060"/>
                </a:solidFill>
              </a:rPr>
              <a:t>Группа советников Регионального директора ВОЗ по вопросам первичного здравоохранения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7" name="Picture 2" descr="K:\мои документы\Мои документы\РАМС\ПРАВЛЕНИЕ РАМС ДЕК 2016\DOC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940152" y="573699"/>
            <a:ext cx="3007467" cy="4248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K:\мои документы\Мои документы\ФОТО 2017\PHCAG group photo-colour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3568" y="1347614"/>
            <a:ext cx="4546848" cy="35712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1059582"/>
            <a:ext cx="504055" cy="486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8904135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0749412"/>
              </p:ext>
            </p:extLst>
          </p:nvPr>
        </p:nvGraphicFramePr>
        <p:xfrm>
          <a:off x="179512" y="195486"/>
          <a:ext cx="4176464" cy="484174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20080"/>
                <a:gridCol w="3456384"/>
              </a:tblGrid>
              <a:tr h="1265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название индикатора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66" marR="2976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Содержание практики медицинских сестер первичного сектора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66" marR="29766" marT="0" marB="0"/>
                </a:tc>
              </a:tr>
              <a:tr h="34738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определение индикатора или вопросы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66" marR="2976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Медсестры первичного сектора здравоохранения  (после дополнительной подготовки или образования):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08305" algn="l"/>
                          <a:tab pos="44958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Имеют право назначения любого препарата</a:t>
                      </a:r>
                      <a:r>
                        <a:rPr lang="ru-RU" sz="1200" dirty="0">
                          <a:effectLst/>
                        </a:rPr>
                        <a:t>, получение которого требует рецепта от официального провайдера помощи, вне зависимости от контроля со стороны врача? (исключение: безрецептурные препараты или назначение только устройств/расходных материалов без медикаментов)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08305" algn="l"/>
                          <a:tab pos="44958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Назначают лабораторные анализы, диагностические снимки, тесты или устройства, </a:t>
                      </a:r>
                      <a:r>
                        <a:rPr lang="ru-RU" sz="1200" dirty="0">
                          <a:effectLst/>
                        </a:rPr>
                        <a:t>требующие наличия назначения? (исключение: традиционно выполняемые сестрами тесты и назначаемые ими устройства, напр. оценка пролежней)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08305" algn="l"/>
                          <a:tab pos="44958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Проводят диагностику пациентов </a:t>
                      </a:r>
                      <a:r>
                        <a:rPr lang="ru-RU" sz="1200" dirty="0">
                          <a:effectLst/>
                        </a:rPr>
                        <a:t>(включая все медицинские диагнозы, дифференциальные диагнозы, побочные эффекты, стадии заболевания) или проводят углубленную оценку состояния здоровья пациентов? (Исключение: сестринские диагнозы)</a:t>
                      </a:r>
                    </a:p>
                    <a:p>
                      <a:pPr marL="636905" indent="-228600">
                        <a:spcAft>
                          <a:spcPts val="0"/>
                        </a:spcAft>
                        <a:tabLst>
                          <a:tab pos="408305" algn="l"/>
                          <a:tab pos="449580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766" marR="29766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1185397"/>
              </p:ext>
            </p:extLst>
          </p:nvPr>
        </p:nvGraphicFramePr>
        <p:xfrm>
          <a:off x="4427984" y="195486"/>
          <a:ext cx="4464496" cy="482453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92088"/>
                <a:gridCol w="3672408"/>
              </a:tblGrid>
              <a:tr h="4909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название индикатора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66" marR="2976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Содержание практики медицинских сестер первичного сектора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66" marR="29766" marT="0" marB="0"/>
                </a:tc>
              </a:tr>
              <a:tr h="43335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определение индикатора или вопросы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66" marR="2976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Медсестры первичного сектора здравоохранения  (после дополнительной подготовки или образования):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08305" algn="l"/>
                          <a:tab pos="449580" algn="l"/>
                        </a:tabLst>
                      </a:pPr>
                      <a:r>
                        <a:rPr lang="ru-RU" sz="1200" b="1" dirty="0" smtClean="0">
                          <a:effectLst/>
                        </a:rPr>
                        <a:t>Принимают </a:t>
                      </a:r>
                      <a:r>
                        <a:rPr lang="ru-RU" sz="1200" b="1" dirty="0">
                          <a:effectLst/>
                        </a:rPr>
                        <a:t>решение о медицинском лечении или терапии </a:t>
                      </a:r>
                      <a:r>
                        <a:rPr lang="ru-RU" sz="1200" b="0" dirty="0">
                          <a:effectLst/>
                        </a:rPr>
                        <a:t>(исключение</a:t>
                      </a:r>
                      <a:r>
                        <a:rPr lang="ru-RU" sz="1200" dirty="0">
                          <a:effectLst/>
                        </a:rPr>
                        <a:t>: лечение ран, поскольку уход за ранами в ряде стран относится к сестринской деятельности)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08305" algn="l"/>
                          <a:tab pos="44958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Отвечают за работу с определенной категорией пациентов </a:t>
                      </a:r>
                      <a:r>
                        <a:rPr lang="ru-RU" sz="1200" dirty="0">
                          <a:effectLst/>
                        </a:rPr>
                        <a:t>или имеют свою нагрузку, свой участок?) (Исключение: нет ответственности за определенную категорию/группу пациентов)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08305" algn="l"/>
                          <a:tab pos="44958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Оформляют официальные направления к другим работникам здравоохранения </a:t>
                      </a:r>
                      <a:r>
                        <a:rPr lang="ru-RU" sz="1200" dirty="0">
                          <a:effectLst/>
                        </a:rPr>
                        <a:t>(врачам, другим провайдерам, в др. учреждения, в </a:t>
                      </a:r>
                      <a:r>
                        <a:rPr lang="ru-RU" sz="1200" dirty="0" err="1">
                          <a:effectLst/>
                        </a:rPr>
                        <a:t>т.ч</a:t>
                      </a:r>
                      <a:r>
                        <a:rPr lang="ru-RU" sz="1200" dirty="0">
                          <a:effectLst/>
                        </a:rPr>
                        <a:t>. больницы) Исключение: неформальные направления, например, неформальные советы посетить другую клинику, специалиста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08305" algn="l"/>
                          <a:tab pos="44958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Являются первым контактом для пациентов </a:t>
                      </a:r>
                      <a:r>
                        <a:rPr lang="ru-RU" sz="1200" dirty="0">
                          <a:effectLst/>
                        </a:rPr>
                        <a:t>с неустановленным заболеванием или для пациентов с установленным диагнозом хронического </a:t>
                      </a:r>
                      <a:r>
                        <a:rPr lang="ru-RU" sz="1200" dirty="0" smtClean="0">
                          <a:effectLst/>
                        </a:rPr>
                        <a:t>заболевания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766" marR="2976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481317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61356" y="195486"/>
            <a:ext cx="5626968" cy="93954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Европейский форум сестринских и акушерских ассоциаций и ВОЗ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8" name="Picture 2" descr="K:\мои документы\Мои документы\ФОТО 2017\ЛАТВИЯ\IMG_381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156176" y="1410621"/>
            <a:ext cx="2664296" cy="1998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mg.tourister.ru/files/1/4/9/0/6/7/6/clones/700_525_fixedwidth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75856" y="1387921"/>
            <a:ext cx="2664296" cy="1998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56176" y="3573584"/>
            <a:ext cx="26642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22 сентября </a:t>
            </a:r>
            <a:r>
              <a:rPr lang="ru-RU" sz="1400" b="1" dirty="0" smtClean="0">
                <a:solidFill>
                  <a:srgbClr val="002060"/>
                </a:solidFill>
              </a:rPr>
              <a:t>- Конференция </a:t>
            </a:r>
            <a:r>
              <a:rPr lang="ru-RU" sz="1400" b="1" dirty="0">
                <a:solidFill>
                  <a:srgbClr val="002060"/>
                </a:solidFill>
              </a:rPr>
              <a:t>Ассоциации медицинских сестер Латвии, Рига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82258" y="3546182"/>
            <a:ext cx="265789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13-14 июня </a:t>
            </a:r>
            <a:r>
              <a:rPr lang="ru-RU" sz="1400" b="1" dirty="0" smtClean="0">
                <a:solidFill>
                  <a:srgbClr val="002060"/>
                </a:solidFill>
              </a:rPr>
              <a:t>- Семинар </a:t>
            </a:r>
            <a:r>
              <a:rPr lang="ru-RU" sz="1400" b="1" dirty="0">
                <a:solidFill>
                  <a:srgbClr val="002060"/>
                </a:solidFill>
              </a:rPr>
              <a:t>по вопросам развития общественной организации в сестринском деле в Ашхабаде (Туркменистан)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542800"/>
            <a:ext cx="280831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14-16 мая </a:t>
            </a:r>
            <a:r>
              <a:rPr lang="ru-RU" sz="1400" b="1" dirty="0" smtClean="0">
                <a:solidFill>
                  <a:srgbClr val="002060"/>
                </a:solidFill>
              </a:rPr>
              <a:t>- Семинар </a:t>
            </a:r>
            <a:r>
              <a:rPr lang="ru-RU" sz="1400" b="1" dirty="0">
                <a:solidFill>
                  <a:srgbClr val="002060"/>
                </a:solidFill>
              </a:rPr>
              <a:t>в Кишиневе и Приднестровье – инфекционная безопасность, доврачебная помощь</a:t>
            </a:r>
            <a:r>
              <a:rPr lang="ru-RU" sz="1400" b="1" dirty="0" smtClean="0">
                <a:solidFill>
                  <a:srgbClr val="002060"/>
                </a:solidFill>
              </a:rPr>
              <a:t>; посещение </a:t>
            </a:r>
            <a:r>
              <a:rPr lang="ru-RU" sz="1400" b="1" dirty="0" err="1" smtClean="0">
                <a:solidFill>
                  <a:srgbClr val="002060"/>
                </a:solidFill>
              </a:rPr>
              <a:t>симуляционного</a:t>
            </a:r>
            <a:r>
              <a:rPr lang="ru-RU" sz="1400" b="1" dirty="0" smtClean="0">
                <a:solidFill>
                  <a:srgbClr val="002060"/>
                </a:solidFill>
              </a:rPr>
              <a:t> центра</a:t>
            </a:r>
            <a:endParaRPr lang="ru-RU" sz="1400" b="1" dirty="0">
              <a:solidFill>
                <a:srgbClr val="002060"/>
              </a:solidFill>
            </a:endParaRPr>
          </a:p>
        </p:txBody>
      </p:sp>
      <p:pic>
        <p:nvPicPr>
          <p:cNvPr id="3078" name="Picture 6" descr="http://minzdrav.gospmr.org/sites/default/files/styles/galleryformatter_slide/public/field/image/%D0%BE%D0%B1%D0%BB%D0%BE%D0%B6%D0%BA%D0%B0.JPG?itok=gTMokHJy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51520" y="1382154"/>
            <a:ext cx="2808312" cy="1987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20592" y="1138692"/>
            <a:ext cx="504055" cy="486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1215083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K:\мои документы\Мои документы\РАМС\ФОРУМ ВОЗ\ПРЕДСЕДАТЕЛЬСТВО\РАБОЧИЕ ВСТРЕЧИ РК\2017.09.14 будапешт\EFNNMA statement rus_Page_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915816" y="555526"/>
            <a:ext cx="3010213" cy="42612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74318" y="180886"/>
            <a:ext cx="2972011" cy="2229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77579" y="2499742"/>
            <a:ext cx="2972010" cy="1977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K:\мои документы\Мои документы\РАМС\ФОРУМ ВОЗ\ПРЕДСЕДАТЕЛЬСТВО\РАБОЧИЕ ВСТРЕЧИ РК\2017.09.14 будапешт\EFNNMA statement rus_Page_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151045"/>
            <a:ext cx="3116119" cy="4410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084168" y="4502478"/>
            <a:ext cx="29654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C00000"/>
                </a:solidFill>
              </a:rPr>
              <a:t>67 сессия Регионального комитета ВОЗ, 11-15 сентября Будапешт</a:t>
            </a:r>
          </a:p>
        </p:txBody>
      </p:sp>
    </p:spTree>
    <p:extLst>
      <p:ext uri="{BB962C8B-B14F-4D97-AF65-F5344CB8AC3E}">
        <p14:creationId xmlns:p14="http://schemas.microsoft.com/office/powerpoint/2010/main" xmlns="" val="237312934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59" y="256209"/>
            <a:ext cx="4186809" cy="939546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500" b="1" dirty="0">
                <a:solidFill>
                  <a:srgbClr val="002060"/>
                </a:solidFill>
              </a:rPr>
              <a:t>Информационная кампания ВОЗ в День медицинской сестры/акушерки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899592" y="1577392"/>
            <a:ext cx="3096344" cy="3009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076056" y="2931790"/>
            <a:ext cx="1656184" cy="1611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931440" y="256209"/>
            <a:ext cx="1585328" cy="26035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076056" y="256209"/>
            <a:ext cx="1656184" cy="2623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7020272" y="2931790"/>
            <a:ext cx="1456984" cy="15459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1066618"/>
            <a:ext cx="504055" cy="486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971600" y="4659982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Тимофеева Е.В., Омск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76057" y="4659982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Саитова Т.В., Омск</a:t>
            </a:r>
            <a:endParaRPr lang="ru-RU" b="1" dirty="0">
              <a:solidFill>
                <a:srgbClr val="C00000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6516216" y="2355726"/>
            <a:ext cx="1224136" cy="2376264"/>
          </a:xfrm>
          <a:prstGeom prst="straightConnector1">
            <a:avLst/>
          </a:prstGeom>
          <a:ln>
            <a:solidFill>
              <a:srgbClr val="C000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4010585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115616" y="-78030"/>
            <a:ext cx="7920880" cy="15696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Обучающий семинар «Внедрение аккредитации и системы непрерывного медицинского образования. Роль ОПСА, специализированной секции „Гистология“» 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4283968" y="1275606"/>
            <a:ext cx="4717532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09.02.2017 г.</a:t>
            </a:r>
            <a:endParaRPr lang="ru-RU" sz="2200" dirty="0"/>
          </a:p>
        </p:txBody>
      </p:sp>
      <p:pic>
        <p:nvPicPr>
          <p:cNvPr id="5" name="Picture 4" descr="http://www.opsa.info/img/images/uchastniki-seminara-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9662"/>
            <a:ext cx="4710803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148064" y="2355726"/>
            <a:ext cx="399593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C00000"/>
              </a:solidFill>
              <a:ea typeface="Tahoma" pitchFamily="34" charset="0"/>
              <a:cs typeface="Tahoma" pitchFamily="34" charset="0"/>
            </a:endParaRPr>
          </a:p>
          <a:p>
            <a:endParaRPr lang="ru-RU" b="1" dirty="0" smtClean="0">
              <a:solidFill>
                <a:srgbClr val="C00000"/>
              </a:solidFill>
              <a:ea typeface="Tahoma" pitchFamily="34" charset="0"/>
              <a:cs typeface="Tahoma" pitchFamily="34" charset="0"/>
            </a:endParaRPr>
          </a:p>
          <a:p>
            <a:endParaRPr lang="ru-RU" b="1" dirty="0" smtClean="0">
              <a:solidFill>
                <a:srgbClr val="C00000"/>
              </a:solidFill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Секция ОПСА «Гистология»</a:t>
            </a: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ГКБ № 1 им. Кабанова А.Н.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  17 членов ОПСА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Медицинские сестры и акушерки в истории Всемирной Организации Здравоохранения</a:t>
            </a:r>
          </a:p>
        </p:txBody>
      </p:sp>
      <p:pic>
        <p:nvPicPr>
          <p:cNvPr id="4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987574"/>
            <a:ext cx="504055" cy="486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51519" y="1458237"/>
            <a:ext cx="2952330" cy="2943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275855" y="1508746"/>
            <a:ext cx="5747268" cy="2932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813446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53746"/>
            <a:ext cx="8229600" cy="51780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Международный проект по фтизиатрии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6" name="Picture 2" descr="K:\мои документы\Мои документы\РАМС\ВЕСТНИК\ВЕСТНИК 5_2017\ТБ КОНГРЕСС\zd1E8wnzRyk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7544" y="1059582"/>
            <a:ext cx="1940718" cy="2587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K:\мои документы\Мои документы\РАМС\ВЕСТНИК\ВЕСТНИК 5_2017\ТБ КОНГРЕСС\0B2A1138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724128" y="1066618"/>
            <a:ext cx="3091124" cy="25805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K:\мои документы\Мои документы\РАМС\ВЕСТНИК\ВЕСТНИК 5_2017\ТБ ГВАДАЛАХАРА\IMG_20171014_155507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555776" y="1059582"/>
            <a:ext cx="3029300" cy="2587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99335" y="3795886"/>
            <a:ext cx="18722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00"/>
                </a:solidFill>
              </a:rPr>
              <a:t>Т.В. Кудряшова – присвоено звание Путеводной звезды</a:t>
            </a:r>
            <a:endParaRPr lang="ru-RU" sz="1400" b="1" dirty="0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7784" y="3795886"/>
            <a:ext cx="3029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00"/>
                </a:solidFill>
              </a:rPr>
              <a:t>Е.В. Тарасова (Тюмень), Т.Ю </a:t>
            </a:r>
            <a:r>
              <a:rPr lang="ru-RU" sz="1400" b="1" dirty="0" err="1" smtClean="0">
                <a:solidFill>
                  <a:srgbClr val="000000"/>
                </a:solidFill>
              </a:rPr>
              <a:t>Федоткина</a:t>
            </a:r>
            <a:r>
              <a:rPr lang="ru-RU" sz="1400" b="1" dirty="0" smtClean="0">
                <a:solidFill>
                  <a:srgbClr val="000000"/>
                </a:solidFill>
              </a:rPr>
              <a:t> (Томск), Е.А. Хасанова (СПб) – участницы конгресса в Гвадалахаре, 11-14 октября</a:t>
            </a:r>
            <a:endParaRPr lang="ru-RU" sz="1400" b="1" dirty="0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74860" y="3795886"/>
            <a:ext cx="288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23 октября - Симпозиум в рамках конгресса НАФ – 128 участников!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6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1066618"/>
            <a:ext cx="504055" cy="486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3358332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323528" y="195486"/>
            <a:ext cx="3106738" cy="66220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БРИКС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694363" y="2355850"/>
            <a:ext cx="3449637" cy="2587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K:\мои документы\Мои документы\ФОТО 2017\ПЕКИН\фото Пекин 1\IMG_5428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605610" y="122347"/>
            <a:ext cx="5423891" cy="21416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K:\мои документы\Мои документы\РАМС\ВЕСТНИК\ВЕСТНИК 4_2017\ПЕКИН\БОЛЬНИЦА\8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605610" y="2355726"/>
            <a:ext cx="1940718" cy="2587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504" y="771550"/>
            <a:ext cx="3384376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700" b="1" dirty="0" smtClean="0">
                <a:solidFill>
                  <a:srgbClr val="000000"/>
                </a:solidFill>
              </a:rPr>
              <a:t>Состоялся Первый сестринский форум стран БРИКС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700" b="1" dirty="0" smtClean="0">
                <a:solidFill>
                  <a:srgbClr val="C00000"/>
                </a:solidFill>
              </a:rPr>
              <a:t>Каждая из 5 стран представила доклады о политике в здравоохранении, сестринском образовании и деятельности ассоциаций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700" b="1" dirty="0" smtClean="0">
                <a:solidFill>
                  <a:srgbClr val="000000"/>
                </a:solidFill>
              </a:rPr>
              <a:t>Принято решение проводить такие форума раз в 1-2 года (2018 год – Индия)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700" b="1" dirty="0" smtClean="0">
                <a:solidFill>
                  <a:srgbClr val="C00000"/>
                </a:solidFill>
              </a:rPr>
              <a:t>Есть возможность развития сотрудничества и стажировок</a:t>
            </a:r>
            <a:endParaRPr lang="ru-RU" sz="1700" b="1" dirty="0">
              <a:solidFill>
                <a:srgbClr val="C00000"/>
              </a:solidFill>
            </a:endParaRPr>
          </a:p>
        </p:txBody>
      </p:sp>
      <p:pic>
        <p:nvPicPr>
          <p:cNvPr id="11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9512" y="395767"/>
            <a:ext cx="504055" cy="486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3585138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475656" y="195486"/>
            <a:ext cx="7416824" cy="8640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Исследование 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«</a:t>
            </a:r>
            <a:r>
              <a:rPr lang="ru-RU" sz="2800" b="1" dirty="0" err="1" smtClean="0">
                <a:solidFill>
                  <a:srgbClr val="002060"/>
                </a:solidFill>
              </a:rPr>
              <a:t>Буллинг</a:t>
            </a:r>
            <a:r>
              <a:rPr lang="ru-RU" sz="2800" b="1" dirty="0" smtClean="0">
                <a:solidFill>
                  <a:srgbClr val="002060"/>
                </a:solidFill>
              </a:rPr>
              <a:t> на рабочем месте»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7279" y="411510"/>
            <a:ext cx="504055" cy="486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K:\мои документы\Мои документы\РАМС\ВЕСТНИК\ВЕСТНИК 4_2017\БУЛЛИНГ\Буллинг_Page_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3528" y="1131590"/>
            <a:ext cx="2664296" cy="3805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K:\мои документы\Мои документы\ФОТО 2017\КОНГРЕСС РАМС 25 ЛЕТ\3 ДЕНЬ\DSC_843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796136" y="1563638"/>
            <a:ext cx="3102492" cy="21664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347864" y="4227934"/>
            <a:ext cx="5472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Бучко О.А., председатель секции РАМС «Сестринские исследования», Омск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9" name="Рисунок 8" descr="D:\Фотоальбом\2017 г\08.12.2017 г. Рег. конференция РАМС 25-лет\Не отобранные\081217_медконф (62).jpg"/>
          <p:cNvPicPr/>
          <p:nvPr/>
        </p:nvPicPr>
        <p:blipFill>
          <a:blip r:embed="rId5" cstate="print"/>
          <a:srcRect l="9091" r="9091"/>
          <a:stretch>
            <a:fillRect/>
          </a:stretch>
        </p:blipFill>
        <p:spPr bwMode="auto">
          <a:xfrm>
            <a:off x="3059832" y="1563638"/>
            <a:ext cx="2736304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5345308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551" y="257079"/>
            <a:ext cx="3240361" cy="9398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002060"/>
                </a:solidFill>
              </a:rPr>
              <a:t>Инициативы на будущее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4294967295"/>
          </p:nvPr>
        </p:nvSpPr>
        <p:spPr>
          <a:xfrm>
            <a:off x="251520" y="1491630"/>
            <a:ext cx="3384550" cy="3024188"/>
          </a:xfrm>
        </p:spPr>
        <p:txBody>
          <a:bodyPr>
            <a:normAutofit lnSpcReduction="10000"/>
          </a:bodyPr>
          <a:lstStyle/>
          <a:p>
            <a:pPr>
              <a:buClr>
                <a:schemeClr val="accent1">
                  <a:lumMod val="25000"/>
                </a:schemeClr>
              </a:buClr>
            </a:pP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</a:rPr>
              <a:t>Видео-лекции с участием зарубежных исследователей</a:t>
            </a:r>
          </a:p>
          <a:p>
            <a:pPr>
              <a:buClr>
                <a:schemeClr val="accent1">
                  <a:lumMod val="25000"/>
                </a:schemeClr>
              </a:buClr>
            </a:pPr>
            <a:r>
              <a:rPr lang="ru-RU" sz="2000" b="1" dirty="0" smtClean="0"/>
              <a:t>Совместные исследования с Клаудией Майер</a:t>
            </a:r>
          </a:p>
          <a:p>
            <a:pPr>
              <a:buClr>
                <a:schemeClr val="accent1">
                  <a:lumMod val="25000"/>
                </a:schemeClr>
              </a:buClr>
            </a:pP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</a:rPr>
              <a:t>Использование видео-лекций Детской больницы г. Бостона для НМО</a:t>
            </a:r>
            <a:endParaRPr lang="ru-RU" sz="2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483518"/>
            <a:ext cx="504055" cy="486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444208" y="200174"/>
            <a:ext cx="2549726" cy="24208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4" cstate="screen">
            <a:lum bright="2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851920" y="195486"/>
            <a:ext cx="2566568" cy="24255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644008" y="2698900"/>
            <a:ext cx="3168352" cy="23633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72257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icn.ch/templates/ja_purity/images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5536" y="267494"/>
            <a:ext cx="38100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275606"/>
            <a:ext cx="7702624" cy="133508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Международный день медицинской сестры 2018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219822"/>
            <a:ext cx="3600400" cy="1104900"/>
          </a:xfrm>
        </p:spPr>
        <p:txBody>
          <a:bodyPr>
            <a:normAutofit/>
          </a:bodyPr>
          <a:lstStyle/>
          <a:p>
            <a:pPr algn="l"/>
            <a:r>
              <a:rPr lang="en-US" sz="2400" b="1" dirty="0">
                <a:solidFill>
                  <a:srgbClr val="002060"/>
                </a:solidFill>
              </a:rPr>
              <a:t>Nurses: A Voice To Lead – Health is a Human Right</a:t>
            </a:r>
            <a:endParaRPr lang="ru-RU" sz="2400" dirty="0">
              <a:solidFill>
                <a:srgbClr val="002060"/>
              </a:solidFill>
            </a:endParaRPr>
          </a:p>
          <a:p>
            <a:pPr algn="l"/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79989" y="2859782"/>
            <a:ext cx="46085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</a:rPr>
              <a:t>Медицинские сестры: Ведущий голос – Здоровье это право </a:t>
            </a:r>
            <a:r>
              <a:rPr lang="ru-RU" sz="2000" b="1" dirty="0" smtClean="0">
                <a:solidFill>
                  <a:srgbClr val="000000"/>
                </a:solidFill>
              </a:rPr>
              <a:t>человека</a:t>
            </a:r>
          </a:p>
          <a:p>
            <a:endParaRPr lang="ru-RU" sz="2000" b="1" dirty="0" smtClean="0">
              <a:solidFill>
                <a:srgbClr val="000000"/>
              </a:solidFill>
            </a:endParaRPr>
          </a:p>
          <a:p>
            <a:r>
              <a:rPr lang="ru-RU" sz="2000" b="1" dirty="0" smtClean="0">
                <a:solidFill>
                  <a:srgbClr val="000000"/>
                </a:solidFill>
              </a:rPr>
              <a:t>Медицинским сестрам принадлежит ведущий голос в защите прав человека на здоровье</a:t>
            </a:r>
            <a:endParaRPr lang="ru-RU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280728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3568" y="267495"/>
            <a:ext cx="7772400" cy="6480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Организации-партнеры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39552" y="987574"/>
            <a:ext cx="4032448" cy="3369691"/>
          </a:xfrm>
        </p:spPr>
        <p:txBody>
          <a:bodyPr>
            <a:normAutofit/>
          </a:bodyPr>
          <a:lstStyle/>
          <a:p>
            <a:pPr marL="342900" indent="-342900" algn="l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МСМ – самые высокие взносы. В 2017 сократили число членов до 15 тысяч, сумма к перечислению в МСМ </a:t>
            </a:r>
            <a:r>
              <a:rPr lang="ru-RU" b="1" dirty="0" smtClean="0">
                <a:solidFill>
                  <a:srgbClr val="FF0000"/>
                </a:solidFill>
              </a:rPr>
              <a:t>39000 франков</a:t>
            </a:r>
          </a:p>
          <a:p>
            <a:pPr marL="342900" indent="-342900" algn="l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Форум ВОЗ (525 евро)</a:t>
            </a:r>
            <a:endParaRPr lang="ru-RU" b="1" dirty="0">
              <a:solidFill>
                <a:srgbClr val="002060"/>
              </a:solidFill>
            </a:endParaRPr>
          </a:p>
          <a:p>
            <a:pPr marL="342900" indent="-342900" algn="l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ЕОРНА – операционные сестры (500 евро)</a:t>
            </a:r>
          </a:p>
          <a:p>
            <a:pPr marL="342900" indent="-342900" algn="l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002060"/>
                </a:solidFill>
              </a:rPr>
              <a:t>ESGENA</a:t>
            </a:r>
            <a:r>
              <a:rPr lang="ru-RU" b="1" dirty="0" smtClean="0">
                <a:solidFill>
                  <a:srgbClr val="002060"/>
                </a:solidFill>
              </a:rPr>
              <a:t> – эндоскопические (205 долларов)</a:t>
            </a:r>
          </a:p>
          <a:p>
            <a:pPr algn="l">
              <a:buClr>
                <a:srgbClr val="002060"/>
              </a:buClr>
            </a:pP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7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4155926"/>
            <a:ext cx="864096" cy="834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10939" y="1034172"/>
            <a:ext cx="363589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</a:rPr>
              <a:t>Психиатрия (нет активности)</a:t>
            </a:r>
          </a:p>
          <a:p>
            <a:pPr marL="342900" indent="-342900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2060"/>
                </a:solidFill>
              </a:rPr>
              <a:t>INS</a:t>
            </a:r>
            <a:r>
              <a:rPr lang="ru-RU" b="1" dirty="0">
                <a:solidFill>
                  <a:srgbClr val="002060"/>
                </a:solidFill>
              </a:rPr>
              <a:t> – прекратили членство, но возникла необходимость вступить в связи с обновлением Руководства по периферическому венозному доступу (500 долларов</a:t>
            </a:r>
            <a:r>
              <a:rPr lang="ru-RU" b="1" dirty="0" smtClean="0">
                <a:solidFill>
                  <a:srgbClr val="002060"/>
                </a:solidFill>
              </a:rPr>
              <a:t>)</a:t>
            </a:r>
          </a:p>
          <a:p>
            <a:pPr marL="342900" indent="-342900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БРИКС – нет взносов</a:t>
            </a:r>
          </a:p>
          <a:p>
            <a:pPr marL="342900" indent="-342900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2060"/>
                </a:solidFill>
              </a:rPr>
              <a:t>ICNSS – </a:t>
            </a:r>
            <a:r>
              <a:rPr lang="ru-RU" b="1" dirty="0">
                <a:solidFill>
                  <a:srgbClr val="002060"/>
                </a:solidFill>
              </a:rPr>
              <a:t>онкологические (прекратили сотрудничество)</a:t>
            </a:r>
          </a:p>
          <a:p>
            <a:pPr>
              <a:buClr>
                <a:srgbClr val="002060"/>
              </a:buClr>
            </a:pP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394820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251991" y="1491630"/>
            <a:ext cx="2663825" cy="2499231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ru-RU" sz="1400" b="1" dirty="0" smtClean="0">
                <a:solidFill>
                  <a:srgbClr val="002060"/>
                </a:solidFill>
              </a:rPr>
              <a:t>14:00-15:45</a:t>
            </a:r>
            <a:r>
              <a:rPr lang="ru-RU" sz="1400" b="1" dirty="0">
                <a:solidFill>
                  <a:srgbClr val="002060"/>
                </a:solidFill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</a:rPr>
              <a:t>– Лекция </a:t>
            </a:r>
            <a:r>
              <a:rPr lang="ru-RU" sz="1400" b="1" dirty="0" smtClean="0">
                <a:solidFill>
                  <a:srgbClr val="C00000"/>
                </a:solidFill>
              </a:rPr>
              <a:t>Безопасность </a:t>
            </a:r>
            <a:r>
              <a:rPr lang="ru-RU" sz="1400" b="1" dirty="0">
                <a:solidFill>
                  <a:srgbClr val="C00000"/>
                </a:solidFill>
              </a:rPr>
              <a:t>как основа надлежащего здравоохранения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1400" b="1" dirty="0" smtClean="0">
                <a:solidFill>
                  <a:srgbClr val="002060"/>
                </a:solidFill>
              </a:rPr>
              <a:t>15.45-16.00 Перерыв</a:t>
            </a:r>
            <a:endParaRPr lang="ru-RU" sz="1400" b="1" dirty="0">
              <a:solidFill>
                <a:srgbClr val="002060"/>
              </a:solidFill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ru-RU" sz="1400" b="1" dirty="0" smtClean="0">
                <a:solidFill>
                  <a:srgbClr val="002060"/>
                </a:solidFill>
              </a:rPr>
              <a:t>16.00-17.30</a:t>
            </a:r>
            <a:r>
              <a:rPr lang="ru-RU" sz="1400" b="1" dirty="0">
                <a:solidFill>
                  <a:srgbClr val="002060"/>
                </a:solidFill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</a:rPr>
              <a:t>– Лекция   </a:t>
            </a:r>
            <a:r>
              <a:rPr lang="ru-RU" sz="1400" b="1" dirty="0" smtClean="0">
                <a:solidFill>
                  <a:srgbClr val="C00000"/>
                </a:solidFill>
              </a:rPr>
              <a:t>Управление </a:t>
            </a:r>
            <a:r>
              <a:rPr lang="ru-RU" sz="1400" b="1" dirty="0">
                <a:solidFill>
                  <a:srgbClr val="C00000"/>
                </a:solidFill>
              </a:rPr>
              <a:t>рисками – взаимосвязь между измерением показателей безопасности и </a:t>
            </a:r>
            <a:r>
              <a:rPr lang="ru-RU" sz="1400" b="1" dirty="0" smtClean="0">
                <a:solidFill>
                  <a:srgbClr val="C00000"/>
                </a:solidFill>
              </a:rPr>
              <a:t>стандартами</a:t>
            </a:r>
            <a:endParaRPr lang="ru-RU" sz="1400" b="1" dirty="0">
              <a:solidFill>
                <a:srgbClr val="C00000"/>
              </a:solidFill>
            </a:endParaRPr>
          </a:p>
          <a:p>
            <a:pPr marL="0" indent="0">
              <a:spcBef>
                <a:spcPts val="600"/>
              </a:spcBef>
              <a:buNone/>
            </a:pP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564345" y="113704"/>
            <a:ext cx="8229600" cy="9398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МЕЖДУНАРОДНЫЙ СЕМИНАР «Стандарты сестринской практики»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60405" y="411510"/>
            <a:ext cx="447249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15816" y="1491630"/>
            <a:ext cx="3456384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1400" b="1" dirty="0" smtClean="0">
                <a:solidFill>
                  <a:srgbClr val="002060"/>
                </a:solidFill>
              </a:rPr>
              <a:t>09:00-10:30 – Лекция                           </a:t>
            </a:r>
            <a:r>
              <a:rPr lang="ru-RU" sz="1400" b="1" dirty="0" smtClean="0">
                <a:solidFill>
                  <a:srgbClr val="C00000"/>
                </a:solidFill>
              </a:rPr>
              <a:t>Стандарты </a:t>
            </a:r>
            <a:r>
              <a:rPr lang="ru-RU" sz="1400" b="1" dirty="0">
                <a:solidFill>
                  <a:srgbClr val="C00000"/>
                </a:solidFill>
              </a:rPr>
              <a:t>– инструмент управления, гарантирующий безопасность и </a:t>
            </a:r>
            <a:r>
              <a:rPr lang="ru-RU" sz="1400" b="1" dirty="0" smtClean="0">
                <a:solidFill>
                  <a:srgbClr val="C00000"/>
                </a:solidFill>
              </a:rPr>
              <a:t>качество</a:t>
            </a:r>
          </a:p>
          <a:p>
            <a:pPr>
              <a:spcBef>
                <a:spcPts val="600"/>
              </a:spcBef>
            </a:pPr>
            <a:r>
              <a:rPr lang="ru-RU" sz="1400" b="1" dirty="0" smtClean="0">
                <a:solidFill>
                  <a:srgbClr val="002060"/>
                </a:solidFill>
              </a:rPr>
              <a:t>10:30-11:00 - Кофе-брейк </a:t>
            </a:r>
            <a:endParaRPr lang="ru-RU" sz="1400" b="1" dirty="0">
              <a:solidFill>
                <a:srgbClr val="002060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1400" b="1" dirty="0" smtClean="0">
                <a:solidFill>
                  <a:srgbClr val="002060"/>
                </a:solidFill>
              </a:rPr>
              <a:t>11:00-12:30 - Работа </a:t>
            </a:r>
            <a:r>
              <a:rPr lang="ru-RU" sz="1400" b="1" dirty="0">
                <a:solidFill>
                  <a:srgbClr val="002060"/>
                </a:solidFill>
              </a:rPr>
              <a:t>в малых </a:t>
            </a:r>
            <a:r>
              <a:rPr lang="ru-RU" sz="1400" b="1" dirty="0" smtClean="0">
                <a:solidFill>
                  <a:srgbClr val="002060"/>
                </a:solidFill>
              </a:rPr>
              <a:t>группах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b="1" dirty="0" smtClean="0">
                <a:solidFill>
                  <a:srgbClr val="C00000"/>
                </a:solidFill>
              </a:rPr>
              <a:t>Управление </a:t>
            </a:r>
            <a:r>
              <a:rPr lang="ru-RU" sz="1400" b="1" dirty="0">
                <a:solidFill>
                  <a:srgbClr val="C00000"/>
                </a:solidFill>
              </a:rPr>
              <a:t>рисками в сестринской практике</a:t>
            </a:r>
          </a:p>
          <a:p>
            <a:pPr>
              <a:spcBef>
                <a:spcPts val="600"/>
              </a:spcBef>
            </a:pP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12:30-13:30 - Перерыв 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</a:rPr>
              <a:t>на обед</a:t>
            </a:r>
          </a:p>
          <a:p>
            <a:pPr>
              <a:spcBef>
                <a:spcPts val="600"/>
              </a:spcBef>
            </a:pP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13:30-15:00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- Дискуссия</a:t>
            </a:r>
            <a:endParaRPr lang="ru-RU" sz="1400" b="1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spcBef>
                <a:spcPts val="600"/>
              </a:spcBef>
            </a:pP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15:00-15:30 - Перерыв</a:t>
            </a:r>
            <a:endParaRPr lang="ru-RU" sz="1400" b="1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spcBef>
                <a:spcPts val="600"/>
              </a:spcBef>
            </a:pP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15:30-17:00- Лекция  </a:t>
            </a:r>
            <a:r>
              <a:rPr lang="ru-RU" sz="1400" b="1" dirty="0" smtClean="0">
                <a:solidFill>
                  <a:srgbClr val="C00000"/>
                </a:solidFill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</a:rPr>
              <a:t>                                  </a:t>
            </a:r>
            <a:r>
              <a:rPr lang="ru-RU" sz="1400" b="1" dirty="0" smtClean="0">
                <a:solidFill>
                  <a:srgbClr val="C00000"/>
                </a:solidFill>
              </a:rPr>
              <a:t>Стандарты </a:t>
            </a:r>
            <a:r>
              <a:rPr lang="ru-RU" sz="1400" b="1" dirty="0">
                <a:solidFill>
                  <a:srgbClr val="C00000"/>
                </a:solidFill>
              </a:rPr>
              <a:t>как инструмент управления рисками и их </a:t>
            </a:r>
            <a:r>
              <a:rPr lang="ru-RU" sz="1400" b="1" dirty="0" smtClean="0">
                <a:solidFill>
                  <a:srgbClr val="C00000"/>
                </a:solidFill>
              </a:rPr>
              <a:t>снижения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1491630"/>
            <a:ext cx="2592288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</a:rPr>
              <a:t>09:00-10:30	Работа в 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группах </a:t>
            </a:r>
            <a:r>
              <a:rPr lang="ru-RU" sz="1400" b="1" dirty="0" smtClean="0">
                <a:solidFill>
                  <a:srgbClr val="C00000"/>
                </a:solidFill>
              </a:rPr>
              <a:t> </a:t>
            </a:r>
            <a:r>
              <a:rPr lang="ru-RU" sz="1400" b="1" dirty="0">
                <a:solidFill>
                  <a:srgbClr val="C00000"/>
                </a:solidFill>
              </a:rPr>
              <a:t>Создание стандарта </a:t>
            </a:r>
            <a:endParaRPr lang="ru-RU" sz="1400" b="1" dirty="0" smtClean="0">
              <a:solidFill>
                <a:srgbClr val="C00000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</a:rPr>
              <a:t>10:30-11:00	Кофе-брейк</a:t>
            </a:r>
          </a:p>
          <a:p>
            <a:pPr>
              <a:spcBef>
                <a:spcPts val="600"/>
              </a:spcBef>
            </a:pP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</a:rPr>
              <a:t>11:00-12:30	Дискуссия</a:t>
            </a:r>
          </a:p>
          <a:p>
            <a:pPr>
              <a:spcBef>
                <a:spcPts val="600"/>
              </a:spcBef>
            </a:pP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</a:rPr>
              <a:t>12:30-13:30	Обед</a:t>
            </a:r>
          </a:p>
          <a:p>
            <a:pPr>
              <a:spcBef>
                <a:spcPts val="600"/>
              </a:spcBef>
            </a:pP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13:30-15:00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</a:rPr>
              <a:t>	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Лекция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                 </a:t>
            </a:r>
            <a:r>
              <a:rPr lang="ru-RU" sz="1400" b="1" dirty="0" smtClean="0">
                <a:solidFill>
                  <a:srgbClr val="C00000"/>
                </a:solidFill>
              </a:rPr>
              <a:t>Контроль </a:t>
            </a:r>
            <a:r>
              <a:rPr lang="ru-RU" sz="1400" b="1" dirty="0">
                <a:solidFill>
                  <a:srgbClr val="C00000"/>
                </a:solidFill>
              </a:rPr>
              <a:t>и измерение </a:t>
            </a:r>
            <a:r>
              <a:rPr lang="ru-RU" sz="1400" b="1" dirty="0" smtClean="0">
                <a:solidFill>
                  <a:srgbClr val="C00000"/>
                </a:solidFill>
              </a:rPr>
              <a:t>эффективности </a:t>
            </a:r>
            <a:endParaRPr lang="ru-RU" sz="1400" b="1" dirty="0">
              <a:solidFill>
                <a:srgbClr val="C00000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</a:rPr>
              <a:t>15:00-15:30	Перерыв</a:t>
            </a:r>
          </a:p>
          <a:p>
            <a:pPr>
              <a:spcBef>
                <a:spcPts val="600"/>
              </a:spcBef>
            </a:pP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</a:rPr>
              <a:t>15:30-17:00	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Лекция</a:t>
            </a:r>
            <a:r>
              <a:rPr lang="ru-RU" sz="1400" b="1" dirty="0" smtClean="0">
                <a:solidFill>
                  <a:srgbClr val="C00000"/>
                </a:solidFill>
              </a:rPr>
              <a:t>     </a:t>
            </a:r>
            <a:r>
              <a:rPr lang="ru-RU" sz="1400" b="1" dirty="0" smtClean="0">
                <a:solidFill>
                  <a:srgbClr val="002060"/>
                </a:solidFill>
              </a:rPr>
              <a:t>                           </a:t>
            </a:r>
            <a:r>
              <a:rPr lang="ru-RU" sz="1400" b="1" dirty="0" smtClean="0">
                <a:solidFill>
                  <a:srgbClr val="C00000"/>
                </a:solidFill>
              </a:rPr>
              <a:t>Роль </a:t>
            </a:r>
            <a:r>
              <a:rPr lang="ru-RU" sz="1400" b="1" dirty="0">
                <a:solidFill>
                  <a:srgbClr val="C00000"/>
                </a:solidFill>
              </a:rPr>
              <a:t>стандартов в управлении </a:t>
            </a:r>
            <a:r>
              <a:rPr lang="ru-RU" sz="1400" b="1" dirty="0" smtClean="0">
                <a:solidFill>
                  <a:srgbClr val="C00000"/>
                </a:solidFill>
              </a:rPr>
              <a:t>здравоохранением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036" y="1102403"/>
            <a:ext cx="1927731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</a:rPr>
              <a:t>Первый день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87824" y="1102403"/>
            <a:ext cx="1927731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</a:rPr>
              <a:t>Второй день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44208" y="1087205"/>
            <a:ext cx="1927731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</a:rPr>
              <a:t>Третий день</a:t>
            </a:r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042571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860032" y="254001"/>
            <a:ext cx="3826769" cy="152566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Благодарим</a:t>
            </a:r>
            <a:r>
              <a:rPr lang="ru-RU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 внимание!</a:t>
            </a:r>
            <a:endParaRPr lang="ru-RU" sz="32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Объект 2"/>
          <p:cNvSpPr>
            <a:spLocks noGrp="1"/>
          </p:cNvSpPr>
          <p:nvPr>
            <p:ph type="body" sz="half" idx="2"/>
          </p:nvPr>
        </p:nvSpPr>
        <p:spPr>
          <a:xfrm>
            <a:off x="4499992" y="2067694"/>
            <a:ext cx="4320480" cy="1816100"/>
          </a:xfrm>
        </p:spPr>
        <p:txBody>
          <a:bodyPr>
            <a:normAutofit fontScale="70000" lnSpcReduction="20000"/>
          </a:bodyPr>
          <a:lstStyle/>
          <a:p>
            <a:pPr marL="285750" indent="-285750"/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644099  г. Омск, </a:t>
            </a:r>
          </a:p>
          <a:p>
            <a:pPr marL="285750" indent="-285750"/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ул. Орджоникидзе, 14, офис 11 </a:t>
            </a:r>
          </a:p>
          <a:p>
            <a:pPr marL="285750" indent="-285750"/>
            <a:r>
              <a:rPr lang="ru-RU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marL="285750" indent="-285750"/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Тел. +8 (3812) 24-56-27</a:t>
            </a:r>
          </a:p>
          <a:p>
            <a:pPr marL="285750" indent="-285750"/>
            <a:endParaRPr lang="ru-RU" sz="2200" b="1" dirty="0" smtClean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/>
            <a:r>
              <a:rPr lang="en-US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E-mail:</a:t>
            </a:r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mail@ opsa.info</a:t>
            </a:r>
          </a:p>
          <a:p>
            <a:pPr marL="285750" indent="-285750"/>
            <a:r>
              <a:rPr lang="ru-RU" sz="23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Сайт:</a:t>
            </a:r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www. opsa.info</a:t>
            </a:r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 опса.рф</a:t>
            </a:r>
            <a:endParaRPr lang="en-US" sz="2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  <a:hlinkClick r:id="rId2"/>
            </a:endParaRPr>
          </a:p>
          <a:p>
            <a:pPr marL="285750" indent="-285750"/>
            <a:endParaRPr lang="ru-RU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3579862"/>
            <a:ext cx="819957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ОПС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3507855"/>
            <a:ext cx="613269" cy="864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914" name="Picture 2" descr="C:\Users\User\Desktop\TX5rCiccv6k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5" cstate="print"/>
          <a:srcRect t="3833" b="3833"/>
          <a:stretch>
            <a:fillRect/>
          </a:stretch>
        </p:blipFill>
        <p:spPr bwMode="auto">
          <a:xfrm>
            <a:off x="755576" y="843558"/>
            <a:ext cx="3733800" cy="22977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14160882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03104" y="195486"/>
            <a:ext cx="6938600" cy="10156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Европейский день операционной медицинской сестры «Контроль хирургического дыма — залог безопасной операционной среды</a:t>
            </a:r>
            <a:r>
              <a:rPr lang="ru-RU" sz="2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»</a:t>
            </a:r>
            <a:endParaRPr lang="ru-RU" sz="2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4211960" y="1131590"/>
            <a:ext cx="3802660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15.02.2017 г.</a:t>
            </a:r>
            <a:endParaRPr lang="ru-RU" sz="2200" dirty="0"/>
          </a:p>
        </p:txBody>
      </p:sp>
      <p:pic>
        <p:nvPicPr>
          <p:cNvPr id="5" name="Picture 2" descr="Европейский день операционной медицинской сестр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563638"/>
            <a:ext cx="1262730" cy="1800200"/>
          </a:xfrm>
          <a:prstGeom prst="rect">
            <a:avLst/>
          </a:prstGeom>
          <a:noFill/>
          <a:ln w="6350"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3476522" y="3027811"/>
            <a:ext cx="3802660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1800" dirty="0"/>
          </a:p>
        </p:txBody>
      </p:sp>
      <p:pic>
        <p:nvPicPr>
          <p:cNvPr id="8" name="Picture 9" descr="ОПС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20334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Sveta\Desktop\Рисунок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145" y="195486"/>
            <a:ext cx="10422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D:\Документы\ОПСА\Международные дни\Европейский день операционной медсестры\2017 г\ГКПЦ акуш.ст\ГКПЦ День операционной медсестры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707654"/>
            <a:ext cx="4248472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228184" y="1347614"/>
          <a:ext cx="1296144" cy="1833211"/>
        </p:xfrm>
        <a:graphic>
          <a:graphicData uri="http://schemas.openxmlformats.org/presentationml/2006/ole">
            <p:oleObj spid="_x0000_s1026" name="Acrobat Document" r:id="rId7" imgW="5667300" imgH="8019870" progId="AcroExch.Document.DC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751512" y="3363838"/>
            <a:ext cx="4392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Конференция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+mj-lt"/>
                <a:ea typeface="Tahoma" pitchFamily="34" charset="0"/>
                <a:cs typeface="Tahoma" pitchFamily="34" charset="0"/>
              </a:rPr>
              <a:t>«Контроль хирургического дыма - залог безопасной операционной среды»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155 чел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.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4515966"/>
            <a:ext cx="4176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ГКПЦ (акушерский стационар)</a:t>
            </a:r>
          </a:p>
        </p:txBody>
      </p:sp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115616" y="351696"/>
            <a:ext cx="7704856" cy="7078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Региональный симпозиум для медицинских сестер «Актуальные вопросы СД в стоматологии»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5148064" y="1347614"/>
            <a:ext cx="3802660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16.03.2017 г.</a:t>
            </a:r>
            <a:endParaRPr lang="ru-RU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3563888" y="4299942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Медицинский колледж. 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 - 165 человек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3888" y="2427734"/>
            <a:ext cx="53128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Стоматологическая поликлиника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внештатный специалист МЗ  ОО,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член  Координационного совета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ОПСА  </a:t>
            </a:r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Поливода Е.В.</a:t>
            </a:r>
          </a:p>
        </p:txBody>
      </p:sp>
      <p:pic>
        <p:nvPicPr>
          <p:cNvPr id="9" name="Рисунок 8" descr="D:\Документы\ОПСА\26. Симпозиумы\2017 г\Симпозиум для медициснких сестер стоматологии\P1110808.JPG"/>
          <p:cNvPicPr/>
          <p:nvPr/>
        </p:nvPicPr>
        <p:blipFill>
          <a:blip r:embed="rId3" cstate="print"/>
          <a:srcRect l="4479" b="11567"/>
          <a:stretch>
            <a:fillRect/>
          </a:stretch>
        </p:blipFill>
        <p:spPr bwMode="auto">
          <a:xfrm>
            <a:off x="395536" y="1419622"/>
            <a:ext cx="2952328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D:\Документы\ОПСА\26. Симпозиумы\2017 г\Симпозиум для медициснких сестер стоматологии\IMG_817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147814"/>
            <a:ext cx="2952328" cy="1872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D:\Документы\ОПСА\26. Симпозиумы\2017 г\Симпозиум для медициснких сестер стоматологии\IMG_825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2320" y="2067694"/>
            <a:ext cx="1460500" cy="2190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967000" y="278261"/>
            <a:ext cx="8021812" cy="8309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Проект ОПСА «Лидерство и инновации — </a:t>
            </a:r>
          </a:p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путь к</a:t>
            </a:r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 новым достижениям»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5220072" y="1203598"/>
            <a:ext cx="3802660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02.03 – 15.05.2017 г.</a:t>
            </a:r>
            <a:endParaRPr lang="ru-RU" sz="2200" dirty="0"/>
          </a:p>
        </p:txBody>
      </p:sp>
      <p:pic>
        <p:nvPicPr>
          <p:cNvPr id="5" name="Picture 2" descr="C:\Users\Sveta\Desktop\my-vmeste-rams-25-let-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744"/>
          <a:stretch/>
        </p:blipFill>
        <p:spPr bwMode="auto">
          <a:xfrm>
            <a:off x="251520" y="2677886"/>
            <a:ext cx="8568952" cy="2279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192367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28 человек из 13 медицинских организаций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5486"/>
            <a:ext cx="71548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971600" y="0"/>
            <a:ext cx="7874869" cy="12926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Региональная учебно-методическая конференция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«Инновационные технологии в 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медицинской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реабилитации»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5220072" y="1345893"/>
            <a:ext cx="3802660" cy="5777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22.03.2017 г.</a:t>
            </a:r>
            <a:endParaRPr lang="ru-RU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5111552" y="3723878"/>
            <a:ext cx="4032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ЦМР.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Приняли участие  149 членов ОПСА, специалистов по реабилитации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Picture 2" descr="http://www.opsa.info/img/images/vystuplenie-s-v-tihonova-predsedatelya-specializirovannoy-sekcii-opsa-sd-v-reabilitacii-k-b-n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285"/>
          <a:stretch/>
        </p:blipFill>
        <p:spPr bwMode="auto">
          <a:xfrm>
            <a:off x="179512" y="1923678"/>
            <a:ext cx="4775533" cy="26649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148064" y="2499742"/>
            <a:ext cx="38074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Секция ОПСА « СД в реабилитации»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802647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Другая 7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20A026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Волна">
  <a:themeElements>
    <a:clrScheme name="Другая 2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A7DDFF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1861</TotalTime>
  <Words>2083</Words>
  <Application>Microsoft Office PowerPoint</Application>
  <PresentationFormat>Экран (16:9)</PresentationFormat>
  <Paragraphs>353</Paragraphs>
  <Slides>58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61" baseType="lpstr">
      <vt:lpstr>Волна</vt:lpstr>
      <vt:lpstr>1_Волна</vt:lpstr>
      <vt:lpstr>Acrobat Document</vt:lpstr>
      <vt:lpstr>ОТЧЕТ О ДЕЯТЕЛЬНОСТИ               ОМСКОЙ ПРОФЕССИОНАЛЬНОЙ СЕСТРИНСКОЙ АССОЦИАЦИИ                  ЗА 2017 ГОД</vt:lpstr>
      <vt:lpstr>Слайд 2</vt:lpstr>
      <vt:lpstr>Собрания с членами ОПСА в медицинских организациях о деятельности ОПСА за 2016 г. и планах на 2017 г.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Европейский форум сестринских и акушерских ассоциаций и ВОЗ</vt:lpstr>
      <vt:lpstr>Конгресс Международного Совета Медсестер, Барселона</vt:lpstr>
      <vt:lpstr>Слайд 45</vt:lpstr>
      <vt:lpstr>Слайд 46</vt:lpstr>
      <vt:lpstr>Европейский форум сестринских и акушерских ассоциаций и ВОЗ</vt:lpstr>
      <vt:lpstr>Слайд 48</vt:lpstr>
      <vt:lpstr>Информационная кампания ВОЗ в День медицинской сестры/акушерки</vt:lpstr>
      <vt:lpstr>Медицинские сестры и акушерки в истории Всемирной Организации Здравоохранения</vt:lpstr>
      <vt:lpstr>Международный проект по фтизиатрии</vt:lpstr>
      <vt:lpstr>БРИКС</vt:lpstr>
      <vt:lpstr>Исследование  «Буллинг на рабочем месте»</vt:lpstr>
      <vt:lpstr>Инициативы на будущее</vt:lpstr>
      <vt:lpstr>Международный день медицинской сестры 2018</vt:lpstr>
      <vt:lpstr>Организации-партнеры</vt:lpstr>
      <vt:lpstr>МЕЖДУНАРОДНЫЙ СЕМИНАР «Стандарты сестринской практики»</vt:lpstr>
      <vt:lpstr>Благодарим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 ДЕЯТЕЛЬНОСТИ РАМС</dc:title>
  <dc:creator>Natasha</dc:creator>
  <cp:lastModifiedBy>ОПСА</cp:lastModifiedBy>
  <cp:revision>484</cp:revision>
  <dcterms:created xsi:type="dcterms:W3CDTF">2016-11-29T09:03:40Z</dcterms:created>
  <dcterms:modified xsi:type="dcterms:W3CDTF">2018-02-05T11:53:57Z</dcterms:modified>
</cp:coreProperties>
</file>