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3"/>
  </p:notesMasterIdLst>
  <p:sldIdLst>
    <p:sldId id="256" r:id="rId2"/>
    <p:sldId id="446" r:id="rId3"/>
    <p:sldId id="447" r:id="rId4"/>
    <p:sldId id="448" r:id="rId5"/>
    <p:sldId id="449" r:id="rId6"/>
    <p:sldId id="450" r:id="rId7"/>
    <p:sldId id="451" r:id="rId8"/>
    <p:sldId id="325" r:id="rId9"/>
    <p:sldId id="384" r:id="rId10"/>
    <p:sldId id="452" r:id="rId11"/>
    <p:sldId id="473" r:id="rId12"/>
    <p:sldId id="453" r:id="rId13"/>
    <p:sldId id="386" r:id="rId14"/>
    <p:sldId id="387" r:id="rId15"/>
    <p:sldId id="388" r:id="rId16"/>
    <p:sldId id="389" r:id="rId17"/>
    <p:sldId id="454" r:id="rId18"/>
    <p:sldId id="455" r:id="rId19"/>
    <p:sldId id="390" r:id="rId20"/>
    <p:sldId id="456" r:id="rId21"/>
    <p:sldId id="474" r:id="rId22"/>
    <p:sldId id="457" r:id="rId23"/>
    <p:sldId id="458" r:id="rId24"/>
    <p:sldId id="459" r:id="rId25"/>
    <p:sldId id="460" r:id="rId26"/>
    <p:sldId id="461" r:id="rId27"/>
    <p:sldId id="391" r:id="rId28"/>
    <p:sldId id="392" r:id="rId29"/>
    <p:sldId id="393" r:id="rId30"/>
    <p:sldId id="394" r:id="rId31"/>
    <p:sldId id="477" r:id="rId32"/>
    <p:sldId id="395" r:id="rId33"/>
    <p:sldId id="396" r:id="rId34"/>
    <p:sldId id="397" r:id="rId35"/>
    <p:sldId id="398" r:id="rId36"/>
    <p:sldId id="462" r:id="rId37"/>
    <p:sldId id="399" r:id="rId38"/>
    <p:sldId id="400" r:id="rId39"/>
    <p:sldId id="463" r:id="rId40"/>
    <p:sldId id="464" r:id="rId41"/>
    <p:sldId id="402" r:id="rId42"/>
    <p:sldId id="476" r:id="rId43"/>
    <p:sldId id="465" r:id="rId44"/>
    <p:sldId id="403" r:id="rId45"/>
    <p:sldId id="475" r:id="rId46"/>
    <p:sldId id="404" r:id="rId47"/>
    <p:sldId id="471" r:id="rId48"/>
    <p:sldId id="466" r:id="rId49"/>
    <p:sldId id="478" r:id="rId50"/>
    <p:sldId id="405" r:id="rId51"/>
    <p:sldId id="445" r:id="rId52"/>
    <p:sldId id="406" r:id="rId53"/>
    <p:sldId id="407" r:id="rId54"/>
    <p:sldId id="472" r:id="rId55"/>
    <p:sldId id="467" r:id="rId56"/>
    <p:sldId id="408" r:id="rId57"/>
    <p:sldId id="468" r:id="rId58"/>
    <p:sldId id="432" r:id="rId59"/>
    <p:sldId id="444" r:id="rId60"/>
    <p:sldId id="381" r:id="rId61"/>
    <p:sldId id="480" r:id="rId6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87A1D"/>
    <a:srgbClr val="115714"/>
    <a:srgbClr val="C00000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39" autoAdjust="0"/>
    <p:restoredTop sz="98891" autoAdjust="0"/>
  </p:normalViewPr>
  <p:slideViewPr>
    <p:cSldViewPr>
      <p:cViewPr varScale="1">
        <p:scale>
          <a:sx n="111" d="100"/>
          <a:sy n="111" d="100"/>
        </p:scale>
        <p:origin x="-90" y="-18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77178-9B7F-45F0-9508-33A6E61EF9E7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C2ACC-37E1-4B60-B768-B289888E27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6178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C2ACC-37E1-4B60-B768-B289888E277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9602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4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6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emf"/><Relationship Id="rId4" Type="http://schemas.openxmlformats.org/officeDocument/2006/relationships/image" Target="../media/image9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Relationship Id="rId9" Type="http://schemas.openxmlformats.org/officeDocument/2006/relationships/image" Target="../media/image11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gif"/><Relationship Id="rId2" Type="http://schemas.openxmlformats.org/officeDocument/2006/relationships/image" Target="../media/image123.gif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mailto:mail@opsa.info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6.jpeg"/><Relationship Id="rId4" Type="http://schemas.openxmlformats.org/officeDocument/2006/relationships/image" Target="../media/image1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5.pn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203598"/>
            <a:ext cx="7772400" cy="1335081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ОТЧЕТ О ДЕЯТЕЛЬНОСТИ               ОМСКОЙ ПРОФЕССИОНАЛЬНОЙ СЕСТРИНСКОЙ АССОЦИАЦИИ                  ЗА 201</a:t>
            </a:r>
            <a:r>
              <a:rPr lang="en-US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ru-RU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ГОД</a:t>
            </a:r>
            <a:endParaRPr lang="ru-RU" sz="3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36096" y="372387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Зорина Т.А.,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президент ОПСА,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вице - президент РАМС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ru-RU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147814"/>
            <a:ext cx="1008112" cy="1420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0" descr="14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34291" y="3546409"/>
            <a:ext cx="144016" cy="144016"/>
          </a:xfrm>
          <a:prstGeom prst="rect">
            <a:avLst/>
          </a:prstGeom>
          <a:noFill/>
        </p:spPr>
      </p:pic>
      <p:pic>
        <p:nvPicPr>
          <p:cNvPr id="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5269" y="3095468"/>
            <a:ext cx="1518419" cy="149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41356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64088" y="2647240"/>
            <a:ext cx="35283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Специализированная секция ОПСА «Лечебное дело»</a:t>
            </a: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41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275606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16.0</a:t>
            </a:r>
            <a:r>
              <a:rPr lang="en-US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.2018г.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Оконешниковская ЦРБ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89990" y="146999"/>
            <a:ext cx="8069496" cy="9845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Специализированный тренинг-курс «Ключевые направления оказания скорой медицинской помощи при критических состояниях на 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догоспитальном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этапе»</a:t>
            </a:r>
          </a:p>
        </p:txBody>
      </p:sp>
      <p:pic>
        <p:nvPicPr>
          <p:cNvPr id="1026" name="Picture 2" descr="http://www.opsa.info/img/images/trening-kurs-klyuchevye-napravleniya-okazaniya-smp-pri-kriticheskih-sostoyaniyah-na-dogospitalnom-etape-2018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0417" y="1707654"/>
            <a:ext cx="4858111" cy="3240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475847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148064" y="1275606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01-20.03.2018 (1 этап)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13.04.2018 (2 этап)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788024" y="2067693"/>
            <a:ext cx="424847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Победители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58 сестринских 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коллективов</a:t>
            </a:r>
          </a:p>
          <a:p>
            <a:endParaRPr lang="ru-RU" sz="11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11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Номинация «Лучшие из лучших»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Консультативная поликлиника ОКБ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Городская стоматологическая   поликлиника № 3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Социально-медицинское отделение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 № 1 Нежинского ГЦ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67000" y="187274"/>
            <a:ext cx="7933022" cy="10163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Конкурс ОПСА «Лучший сестринский коллектив 2018 года»</a:t>
            </a:r>
          </a:p>
        </p:txBody>
      </p:sp>
      <p:pic>
        <p:nvPicPr>
          <p:cNvPr id="23554" name="Picture 2" descr="http://www.opsa.info/img/images/pobediteli-konkursa-opsa-luchshiy-sestrinskiy-kollektiv-2018-god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20" y="1707654"/>
            <a:ext cx="4337346" cy="3283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Документы\ОПСА\18. Конкурсы\2018 г\Конкурс ОПСА Лучший сестринский коллектив 2018 г\Образцы\Диплом акушерк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995686"/>
            <a:ext cx="864417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D:\Документы\ОПСА\18. Конкурсы\2018 г\Конкурс ОПСА Лучший сестринский коллектив 2018 г\Образцы\Диплом медсестры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1995686"/>
            <a:ext cx="865186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275278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580112" y="2931790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148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275606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14.03.2018г.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67000" y="115927"/>
            <a:ext cx="7925480" cy="1015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Региональный симпозиум «Актуальные вопросы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сестринского дела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стоматологии»</a:t>
            </a:r>
          </a:p>
        </p:txBody>
      </p:sp>
      <p:pic>
        <p:nvPicPr>
          <p:cNvPr id="2050" name="Picture 2" descr="Ð ÐµÐ³Ð¸Ð¾Ð½Ð°Ð»ÑÐ½ÑÐ¹ ÑÐ¸Ð¼Ð¿Ð¾Ð·Ð¸ÑÐ¼ Ð´Ð»Ñ Ð¼ÐµÐ´Ð¸ÑÐ¸Ð½ÑÐºÐ¸Ñ ÑÐµÑÑÐµÑ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23528" y="1779662"/>
            <a:ext cx="4794871" cy="3196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148064" y="2355726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Отв. Поливода Е.В., Стоматологическая поликлиника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12081657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35696" y="326435"/>
            <a:ext cx="7164697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акция, посвященная Всемирному дню борьбы с туберкулезом 2018 «Белая ромашка» 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24.03.2018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2545616"/>
            <a:ext cx="40324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Секция ОПСА «СД во фтизиатрии»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Акция проведена в виде флешмоба. Приняли участие 3517 чел.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из 72 медицинских организаций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Акцией охвачено: 1 042 человека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opsa.info/img/images/kkvd-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6212" y="1807460"/>
            <a:ext cx="4747836" cy="3140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image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1563638"/>
            <a:ext cx="1126490" cy="1126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203644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680520" y="1273885"/>
            <a:ext cx="435597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24-25.03.2018 г. 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endParaRPr lang="ru-RU" sz="22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38464" y="339502"/>
            <a:ext cx="7137992" cy="779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Заседание Координационного совета РАМС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6176" y="2355726"/>
            <a:ext cx="2592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участие: 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Зорина Т.А.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Бучко О.А.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Локтев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П.П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Мананников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М.Г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Моисеева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Т.Ф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Саитова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Т.В.</a:t>
            </a:r>
          </a:p>
        </p:txBody>
      </p:sp>
      <p:pic>
        <p:nvPicPr>
          <p:cNvPr id="5122" name="Picture 2" descr="D:\Фотоальбом\2018 г\24.03.2018 г. КС РАМС\1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51670"/>
            <a:ext cx="5376071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6302690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680520" y="1273885"/>
            <a:ext cx="435597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25-27.03.2018 г., 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endParaRPr lang="ru-RU" sz="22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220072" y="2427734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Бучко О.А., председатель специализированной секции РАМС «Сестринские исследования» проводила семинар с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Шошу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Риба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, регистрированной медицинской сестрой Израиля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1072" y="-20538"/>
            <a:ext cx="7813416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семинар «Стандарты сестринской деятельности как основа безопасности»</a:t>
            </a:r>
          </a:p>
        </p:txBody>
      </p:sp>
      <p:pic>
        <p:nvPicPr>
          <p:cNvPr id="6146" name="Picture 2" descr="D:\Фотоальбом\2018 г\24.03.2018 г. КС РАМС\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9662"/>
            <a:ext cx="4752528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84735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680520" y="1273885"/>
            <a:ext cx="435597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25-27.03.2018 г., 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endParaRPr lang="ru-RU" sz="22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436096" y="2902173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участие:  Зорина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Т.А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., Локтев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П.П.,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Мананников М.Г.,  Моисеева Т.Ф., Саитова Т.В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32366" y="51470"/>
            <a:ext cx="7588105" cy="11079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Семинар по </a:t>
            </a:r>
            <a:r>
              <a:rPr lang="ru-RU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СОПам</a:t>
            </a: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(стандартные операционные процедуры)</a:t>
            </a:r>
          </a:p>
        </p:txBody>
      </p:sp>
      <p:pic>
        <p:nvPicPr>
          <p:cNvPr id="7170" name="Picture 2" descr="D:\Фотоальбом\2018 г\24.03.2018 г. КС РАМС\2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9662"/>
            <a:ext cx="4788532" cy="3192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518694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788024" y="2647240"/>
            <a:ext cx="4211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Специализированная секция ОПСА «Лечебное дело»</a:t>
            </a: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29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30.03.2018г.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базе ГП № 13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6614" y="51470"/>
            <a:ext cx="7855866" cy="11582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Специализированный тренинг-курс «Ключевые направления оказания скорой медицинской помощи при критических состояниях на 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догоспитальном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этапе»</a:t>
            </a:r>
          </a:p>
        </p:txBody>
      </p:sp>
      <p:pic>
        <p:nvPicPr>
          <p:cNvPr id="3074" name="Picture 2" descr="http://www.opsa.info/img/images/specializirovannyy-trening-kurs-klyuchevye-napravleniya-okazaniya-smp-pri-kriticheskih-sostoyaniyah-na-dogospitalnom-etape-gp-13-30-03-18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1911" y="1635646"/>
            <a:ext cx="4417638" cy="3313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931282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932040" y="2668726"/>
            <a:ext cx="4211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Специализированная секция ОПСА «Лечебное дело»</a:t>
            </a: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47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30.03.2018г.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Большереченская ЦРБ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6614" y="51470"/>
            <a:ext cx="7855866" cy="11582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Специализированный тренинг-курс «Ключевые направления оказания скорой медицинской помощи при критических состояниях на 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догоспитальном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этапе»</a:t>
            </a:r>
          </a:p>
        </p:txBody>
      </p:sp>
      <p:pic>
        <p:nvPicPr>
          <p:cNvPr id="4098" name="Picture 2" descr="http://www.opsa.info/img/images/nachalo-trening-kursa-privetstvennoe-slovo-lokteva-p-p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19" y="1779663"/>
            <a:ext cx="4634833" cy="318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696738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283968" y="915566"/>
            <a:ext cx="4680520" cy="12239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30.03.18, </a:t>
            </a:r>
            <a:r>
              <a:rPr lang="ru-RU" sz="17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02.04.18, </a:t>
            </a:r>
            <a:r>
              <a:rPr lang="ru-RU" sz="1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04.04.18</a:t>
            </a:r>
            <a:r>
              <a:rPr lang="ru-RU" sz="17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1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06.04.18, 18.04.18, 20.04.18, 23.04.18, 25.04.18, 26.11.18,</a:t>
            </a:r>
            <a:r>
              <a:rPr lang="ru-RU" sz="17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28.11.18, 30.11.18, 01.12.18</a:t>
            </a:r>
            <a:endParaRPr lang="ru-RU" sz="1700" dirty="0"/>
          </a:p>
        </p:txBody>
      </p:sp>
      <p:sp>
        <p:nvSpPr>
          <p:cNvPr id="7" name="TextBox 6"/>
          <p:cNvSpPr txBox="1"/>
          <p:nvPr/>
        </p:nvSpPr>
        <p:spPr>
          <a:xfrm>
            <a:off x="3131840" y="221171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87A1D"/>
                </a:solidFill>
                <a:latin typeface="+mj-lt"/>
                <a:ea typeface="Tahoma" pitchFamily="34" charset="0"/>
                <a:cs typeface="Tahoma" pitchFamily="34" charset="0"/>
              </a:rPr>
              <a:t>Заявлено к участию – 2 656 чел.</a:t>
            </a:r>
          </a:p>
          <a:p>
            <a:pPr algn="ctr"/>
            <a:r>
              <a:rPr lang="ru-RU" b="1" dirty="0" smtClean="0">
                <a:solidFill>
                  <a:srgbClr val="187A1D"/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– 875 чел. </a:t>
            </a:r>
            <a:r>
              <a:rPr lang="ru-RU" sz="1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(32,9%)</a:t>
            </a:r>
          </a:p>
          <a:p>
            <a:pPr algn="ctr"/>
            <a:r>
              <a:rPr lang="ru-RU" sz="1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 28 медицинских организаций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195486"/>
            <a:ext cx="6696744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Вебинары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Ассоциации медицинских сестер России</a:t>
            </a:r>
          </a:p>
        </p:txBody>
      </p:sp>
      <p:pic>
        <p:nvPicPr>
          <p:cNvPr id="7170" name="Picture 2" descr="http://www.opsa.info/img/images/uchastniki-vebinara-iz-narkologicheskogo-dispanse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3219822"/>
            <a:ext cx="2448272" cy="1782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:\Документы\ОПСА\29. Вебинары\2018 г\Фотоотчет\ГК БСМП № 1\ГК БСМП № 1  30.03.2018г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219822"/>
            <a:ext cx="2592288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D:\Документы\ОПСА\29. Вебинары\2018 г\Фотоотчет\ГК БСМП № 2\SAM_42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3219822"/>
            <a:ext cx="2592287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D:\Документы\ОПСА\29. Вебинары\2018 г\Фотоотчет\ГК БСМП № 1\Вебинар РАМС 12.11.2018г.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419622"/>
            <a:ext cx="2448272" cy="1782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8058574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23478"/>
            <a:ext cx="7957392" cy="115557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Собрания с членами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ОПСА «Отчет о деятельности ОПСА за 2017 г. План работы на 2018 г.» </a:t>
            </a:r>
          </a:p>
        </p:txBody>
      </p:sp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60032" y="2571750"/>
            <a:ext cx="42839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Руководители сестринского персонала МО, ключевые члены ОПСА</a:t>
            </a: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9 133 чел.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из 15 064 членов ОПСА  (60%)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Деятельность Ассоциации за 2017 г. признана 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удовлетворительной</a:t>
            </a:r>
            <a:endParaRPr lang="ru-RU" b="1" dirty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4139952" y="1203598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13.01.-16.03.2018г.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8674" name="Picture 2" descr="F:\Документы\ОПСА\Книга. Отчет ОПСА за 2017 г\Окончат. вариант обложки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716911" y="1284694"/>
            <a:ext cx="1047856" cy="1481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://www.opsa.info/img/images/okb-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38646"/>
            <a:ext cx="4464496" cy="2977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414758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047656" y="2355726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Специализированная секция «Рентгенология»</a:t>
            </a:r>
          </a:p>
          <a:p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127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11.04.2018г.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9" y="267494"/>
            <a:ext cx="7920879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Научно-практическая конференция «Современные технологии лучевой диагностики и лучевой терапии»</a:t>
            </a:r>
          </a:p>
        </p:txBody>
      </p:sp>
      <p:pic>
        <p:nvPicPr>
          <p:cNvPr id="5122" name="Picture 2" descr="http://www.opsa.info/img/images/uchastniki-konferencii-1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9567" y="1851671"/>
            <a:ext cx="5585013" cy="309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55516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7614" y="1347614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15.04-01.05.2018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427984" y="1995686"/>
            <a:ext cx="45965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Участие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11 членов ОПСА.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Победители из Омска: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Баталова С.М., Костенко Л.А.</a:t>
            </a:r>
          </a:p>
          <a:p>
            <a:endParaRPr lang="ru-RU" sz="1200" b="1" dirty="0" smtClean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Лауреаты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Антоненко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Н.И., Берлова Л.А.,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Дорожкина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М.Ю., Карева Л.Д., Плотникова А.И., Красноперова М.А.,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Харланович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Е.Н., Чернышева Е.В.,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Ибраева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Ж.А.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51470"/>
            <a:ext cx="6632278" cy="1367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Профессионально-творческий конкурс РАМС «Лидерство в оказании медицинской помощи»</a:t>
            </a:r>
          </a:p>
        </p:txBody>
      </p:sp>
      <p:pic>
        <p:nvPicPr>
          <p:cNvPr id="24578" name="Picture 2" descr="http://www.opsa.info/img/images/fotografiya-vybrannaya-voz-l-a-kostenko-akusherka-perinatalnogo-centra-ok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491630"/>
            <a:ext cx="201622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www.opsa.info/img/images/fotografiya-vybrannaya-voz-zh-a-ibraeva-medicinskaya-sestra-palatnaya-gdkb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39752" y="1491630"/>
            <a:ext cx="201622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://www.opsa.info/img/images/fotografiya-vybrannaya-voz-e-v-chernysheva-starshaya-medicinskaya-sestra-gdkb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15616" y="2859782"/>
            <a:ext cx="2136944" cy="2136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Рисунок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1042222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893795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508104" y="282646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130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20.04.2018г.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9" y="267494"/>
            <a:ext cx="7920879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Координационный совет ОПСА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46" name="Picture 2" descr="http://www.opsa.info/img/images/utverzhdenie-resheniya-koordinacionnogo-sovet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19" y="1851670"/>
            <a:ext cx="5236369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01724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004048" y="2197189"/>
            <a:ext cx="40324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Специализированная секция</a:t>
            </a:r>
          </a:p>
          <a:p>
            <a:r>
              <a:rPr lang="ru-RU" sz="20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«Лабораторная диагностика»</a:t>
            </a:r>
          </a:p>
          <a:p>
            <a:pPr algn="ctr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>
              <a:spcBef>
                <a:spcPct val="0"/>
              </a:spcBef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Симпозиум лаборантов «Инновационные подходы в лабораторной диагностике» </a:t>
            </a:r>
          </a:p>
          <a:p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122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25.04.2018г.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51470"/>
            <a:ext cx="7848872" cy="12224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Научно-практический образовательный форум «Инновационные технологии и клиническая значимость лабораторных тестов»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170" name="Picture 2" descr="http://www.opsa.info/img/images/vystuplenie-s-dokladom-t-v-aksyuchen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3459" y="1827619"/>
            <a:ext cx="4484565" cy="2991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120353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652120" y="3435846"/>
            <a:ext cx="33123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110 чел.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(председатели этических комитетов МО)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27.04.2018г.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83000" y="61630"/>
            <a:ext cx="7909479" cy="143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Расширенное заседание этического комитета ОПСА «Пациент-ориентированная модель оказания медицинской помощи как актуальный фактор регулирования сестринской деятельности»</a:t>
            </a:r>
          </a:p>
        </p:txBody>
      </p:sp>
      <p:pic>
        <p:nvPicPr>
          <p:cNvPr id="8194" name="Picture 2" descr="http://www.opsa.info/img/images/uchastniki-rasshirennogo-zasedaniya-eticheskogo-komiteta-ops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7498" y="1851670"/>
            <a:ext cx="5247369" cy="3098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724128" y="2355726"/>
            <a:ext cx="3024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Этический комитет ОПСА</a:t>
            </a:r>
          </a:p>
        </p:txBody>
      </p:sp>
    </p:spTree>
    <p:extLst>
      <p:ext uri="{BB962C8B-B14F-4D97-AF65-F5344CB8AC3E}">
        <p14:creationId xmlns:p14="http://schemas.microsoft.com/office/powerpoint/2010/main" xmlns="" val="14729750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148064" y="3019842"/>
            <a:ext cx="399593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175 чел.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(специализированные секции, УМК, председатели профессиональных комитетов МО)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27.04.2018г.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83000" y="61630"/>
            <a:ext cx="7909479" cy="143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Расширенное заседание профессионального комитета ОПСА «Будущее профессии создадим вместе: исследования, расширенная сестринская практика, эффективность»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2283718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Профессиональный комитет ОПСА</a:t>
            </a:r>
          </a:p>
        </p:txBody>
      </p:sp>
      <p:pic>
        <p:nvPicPr>
          <p:cNvPr id="1026" name="Picture 2" descr="D:\Фотоальбом\2018 г\27.04.2018 г. Расш. заседание ПК\22. Участники расшир. заседания проф. комитета ОП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7654"/>
            <a:ext cx="485980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729246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436096" y="3147814"/>
            <a:ext cx="3343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156 чел.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(ключевые члены ОПСА)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27.04.2018г.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83000" y="-20538"/>
            <a:ext cx="7909479" cy="143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Расширенное заседание информационно-аналитического комитета ОПСА «Открытость, информированность, доступность»</a:t>
            </a:r>
          </a:p>
        </p:txBody>
      </p:sp>
      <p:pic>
        <p:nvPicPr>
          <p:cNvPr id="10242" name="Picture 2" descr="http://www.opsa.info/img/images/uchastniki-rasshirennogo-zasedaniya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707654"/>
            <a:ext cx="4788778" cy="3194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148064" y="2283718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Информационно-аналитический комитет ОПСА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3729379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5148064" y="1203598"/>
            <a:ext cx="377991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27-28.04.2018 г., 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endParaRPr lang="ru-RU" sz="22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0" y="465998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Организаторы: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Игнатьев Ю.Т,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Мананников М.Г. Участники: Гончарова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О.В.,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Быстрова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Н.Г.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32365" y="5031"/>
            <a:ext cx="7660113" cy="14145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Х Невский радиологический форум. Заседание секции РАМС «Лучевая диагностика. Лучевая терапия».</a:t>
            </a:r>
          </a:p>
        </p:txBody>
      </p:sp>
      <p:pic>
        <p:nvPicPr>
          <p:cNvPr id="11266" name="Picture 2" descr="http://www.opsa.info/img/images/delegaty-omskoy-professionalnoy-sestrinskoy-associ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563639"/>
            <a:ext cx="3816424" cy="295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Документы\ОПСА\12. Конференции\2018 г\27-28.04.2018 г. Невский радиол. форум\Фотоотчет\5. Заседание спец. секции РАМС Лучевая диагностика. Лучевая тера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995686"/>
            <a:ext cx="448049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7011823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05.05.2018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932040" y="3795886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13 медицинских организаций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99520" y="51470"/>
            <a:ext cx="7036976" cy="1289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день акушерки «Акушерки прокладывают путь к оказанию качественной помощи»</a:t>
            </a:r>
          </a:p>
        </p:txBody>
      </p:sp>
      <p:pic>
        <p:nvPicPr>
          <p:cNvPr id="12290" name="Picture 2" descr="http://www.opsa.info/img/images/plakat-mezhdunarodnogo-dnya-akusher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66526" y="1203598"/>
            <a:ext cx="1140136" cy="1612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opsa.info/img/images/gkpc-akusherskiy-stacionar-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653648"/>
            <a:ext cx="4381855" cy="3286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32040" y="2931790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Специализированная секция</a:t>
            </a:r>
          </a:p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«Акушерское дело»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28747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10.05.2018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220072" y="444395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420 человек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123478"/>
            <a:ext cx="690357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Региональная конференция, посвященная Международному дню медицинской сестры</a:t>
            </a:r>
          </a:p>
        </p:txBody>
      </p:sp>
      <p:pic>
        <p:nvPicPr>
          <p:cNvPr id="13314" name="Picture 2" descr="http://www.opsa.info/img/images/regionalnaya-konferenciya-posvyaschennaya-mezhdunarodnomu-dnyu-medicinskoy-sestry-10-maya-2018-g-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1968" y="1779662"/>
            <a:ext cx="4738602" cy="3160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opsa.info/img/images/plakat-mezhdunarodnogo-dnya-medicinskoy-sestry-2018-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96336" y="1203597"/>
            <a:ext cx="1192480" cy="1686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255568" y="3003798"/>
            <a:ext cx="3780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Отв. Моисеева Т.Ф.,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главный внештатный специалист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по управлению сестринской деятельностью МЗОО</a:t>
            </a:r>
          </a:p>
        </p:txBody>
      </p:sp>
    </p:spTree>
    <p:extLst>
      <p:ext uri="{BB962C8B-B14F-4D97-AF65-F5344CB8AC3E}">
        <p14:creationId xmlns:p14="http://schemas.microsoft.com/office/powerpoint/2010/main" xmlns="" val="35137796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92080" y="1275606"/>
            <a:ext cx="3264995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19.01.2018г. 16.11.2018г.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67000" y="187935"/>
            <a:ext cx="7925480" cy="1015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Заседания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профессионального, этического и информационно-аналитического комитетов</a:t>
            </a:r>
          </a:p>
        </p:txBody>
      </p:sp>
      <p:pic>
        <p:nvPicPr>
          <p:cNvPr id="29698" name="Picture 2" descr="http://www.opsa.info/img/images/zasedanie-professionalnogo-komiteta-opsa-3-ot-28-11-2018-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496" y="2708191"/>
            <a:ext cx="3224380" cy="216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://www.opsa.info/img/images/zasedanie-eticheskogo-komiteta-opsa-3-ot-16-11-2018-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37764" y="2708191"/>
            <a:ext cx="2890420" cy="216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://www.opsa.info/img/images/zasedanie-informacionno-analiticheskogo-komiteta-ot-19-01-20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00192" y="2708191"/>
            <a:ext cx="2783710" cy="216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188997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572000" y="1255812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11-17.05.2018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788024" y="408391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10276 медицинских сестер из 70 медицинских организаций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3104" y="134260"/>
            <a:ext cx="6917368" cy="1121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Мероприятия в медицинских организациях, посвященные Международному дню медицинской сестры</a:t>
            </a:r>
          </a:p>
        </p:txBody>
      </p:sp>
      <p:pic>
        <p:nvPicPr>
          <p:cNvPr id="14340" name="Picture 4" descr="http://www.opsa.info/img/images/plakat-mezhdunarodnogo-dnya-medicinskoy-sestry-2018-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96336" y="1203597"/>
            <a:ext cx="1192480" cy="168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32040" y="3003798"/>
            <a:ext cx="3960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Медицинским сестрам принадлежит ведущий голос в защите права человека на здоровье</a:t>
            </a:r>
          </a:p>
        </p:txBody>
      </p:sp>
      <p:pic>
        <p:nvPicPr>
          <p:cNvPr id="2050" name="Picture 2" descr="D:\Фотоальбом\2018 г\12.05.2018 г. Международный день медсестры\7. Наркологический диспансе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563638"/>
            <a:ext cx="4248472" cy="1976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D:\Фотоальбом\2018 г\12.05.2018 г. Международный день медсестры\13. Центр кров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651870"/>
            <a:ext cx="2000438" cy="1184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D:\Фотоальбом\2018 г\12.05.2018 г. Международный день медсестры\9. ОДКБ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3651870"/>
            <a:ext cx="1944216" cy="1200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595562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7614" y="1347614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12.05.2018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076056" y="1995686"/>
            <a:ext cx="40272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Тема: «Международный </a:t>
            </a:r>
            <a:r>
              <a:rPr lang="ru-RU" b="1" dirty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день медицинской сестры. Международный день акушерки</a:t>
            </a:r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»</a:t>
            </a:r>
            <a:endParaRPr lang="ru-RU" b="1" dirty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  <a:p>
            <a:endParaRPr lang="ru-RU" sz="2100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2100" b="1" dirty="0" smtClean="0">
              <a:solidFill>
                <a:schemeClr val="accent1">
                  <a:lumMod val="7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Моисеева </a:t>
            </a: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Т.Ф., </a:t>
            </a:r>
            <a:endParaRPr lang="ru-RU" sz="2100" b="1" dirty="0" smtClean="0">
              <a:solidFill>
                <a:schemeClr val="accent1">
                  <a:lumMod val="7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главный </a:t>
            </a: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внештатный специалист УСД МЗОО, </a:t>
            </a:r>
            <a:endParaRPr lang="ru-RU" sz="2100" b="1" dirty="0" smtClean="0">
              <a:solidFill>
                <a:schemeClr val="accent1">
                  <a:lumMod val="7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член </a:t>
            </a: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Правления </a:t>
            </a: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ОПСА</a:t>
            </a:r>
            <a:endParaRPr lang="ru-RU" sz="2100" b="1" dirty="0">
              <a:solidFill>
                <a:srgbClr val="FF000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67494"/>
            <a:ext cx="7914355" cy="864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Участие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телевизионной программе </a:t>
            </a:r>
          </a:p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Наше здоровье»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20" y="1779662"/>
            <a:ext cx="4752528" cy="3122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2854676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680520" y="1273885"/>
            <a:ext cx="435597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14.05.2018 г., 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Москва</a:t>
            </a:r>
            <a:endParaRPr lang="ru-RU" sz="22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88024" y="2283718"/>
            <a:ext cx="4176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участие: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Бучко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О.А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., председатель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аккредитационной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комиссии,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заместители Саитова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Т.В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., Локтев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П.П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., секретарь - Сердюкова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О.Г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.,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Ерошенко Т.Л., заместитель директора МК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2366" y="51470"/>
            <a:ext cx="7660113" cy="1354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Обучающий семинар «Организационно-методические вопросы по проведению первичной аккредитации»</a:t>
            </a:r>
          </a:p>
        </p:txBody>
      </p:sp>
      <p:pic>
        <p:nvPicPr>
          <p:cNvPr id="15362" name="Picture 2" descr="http://www.opsa.info/img/images/uchastniki-obuchayuschego-seminara-organizacionno-metodicheskie-voprosy-po-provedeniyu-pervichnoy-akkreditacii-14-maya-2018-g-mosk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668523"/>
            <a:ext cx="4381856" cy="3286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900529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932040" y="1275606"/>
            <a:ext cx="435597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14.05.2018 г., 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endParaRPr lang="ru-RU" sz="22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860032" y="415592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Приняла участие Моисеева Т.Ф.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-34479"/>
            <a:ext cx="7800879" cy="15981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научно-практическая конференция «Профессиональная стандартизация в подготовке и деятельности специалистов со средним медицинским образованием»</a:t>
            </a:r>
          </a:p>
        </p:txBody>
      </p:sp>
      <p:pic>
        <p:nvPicPr>
          <p:cNvPr id="16386" name="Picture 2" descr="ÐÐ°ÑÐµÐ´Ð°Ð½Ð¸Ðµ ÐÑÐ¾ÑÐ¸Ð»ÑÐ½Ð¾Ð¹ ÐºÐ¾Ð¼Ð¸ÑÑÐ¸Ð¸ ÐÐÂ Ð Ð¤Â Ð¿Ð¾Â ÑÐ¿ÐµÑÐ¸Ð°Ð»ÑÐ½Ð¾ÑÑÐ¸ Â«Ð£Ð¿ÑÐ°Ð²Ð»ÐµÐ½Ð¸Ðµ ÑÐµÑÑÑÐ¸Ð½ÑÐºÐ¾Ð¹ Ð´ÐµÑÑÐµÐ»ÑÐ½Ð¾ÑÑÑÑÂ»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20" y="1707654"/>
            <a:ext cx="4309847" cy="3232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16017" y="2427734"/>
            <a:ext cx="4320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Заседание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профильной комиссии МЗ РФ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по специальности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«Управление сестринской деятельностью» </a:t>
            </a:r>
            <a:endParaRPr lang="ru-RU" b="1" dirty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08121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283968" y="1273885"/>
            <a:ext cx="468052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17.05.2018 г.,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Санкт-Петербург, Новосибирск</a:t>
            </a:r>
            <a:endParaRPr lang="ru-RU" sz="21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572000" y="2139702"/>
            <a:ext cx="38884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участие: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Дацюк С.Ф.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Курекова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Е.Н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 </a:t>
            </a:r>
          </a:p>
          <a:p>
            <a:pPr algn="ctr"/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Асик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Л.В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Белоус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А.Н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 </a:t>
            </a:r>
          </a:p>
          <a:p>
            <a:pPr algn="ctr"/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Аксюченко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Т.В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Архипова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Н.С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Моисеева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И.В.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-82386"/>
            <a:ext cx="7812360" cy="1502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IV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саммит медицинских сестер «Профессионализм и этика как слагаемые качества сестринской помощи»</a:t>
            </a:r>
          </a:p>
        </p:txBody>
      </p:sp>
      <p:pic>
        <p:nvPicPr>
          <p:cNvPr id="17410" name="Picture 2" descr="IVÂ ÐÐµÐ¶Ð´ÑÐ½Ð°ÑÐ¾Ð´Ð½ÑÐ¹ ÑÐ°Ð¼Ð¼Ð¸Ñ Ð¼ÐµÐ´Ð¸ÑÐ¸Ð½ÑÐºÐ¸Ñ ÑÐµÑÑÑÑ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1186" y="1562777"/>
            <a:ext cx="3714750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91823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283968" y="1273885"/>
            <a:ext cx="468052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22-23.05.2018 г.,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Киров</a:t>
            </a:r>
            <a:endParaRPr lang="ru-RU" sz="21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580112" y="2427734"/>
            <a:ext cx="3168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участие: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Разумова Н.В.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Артищева Т.В.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Исакова Н.В.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Шевелева Т.Ю.</a:t>
            </a:r>
          </a:p>
          <a:p>
            <a:endParaRPr lang="ru-RU" sz="2000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60359" y="-20538"/>
            <a:ext cx="7732121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Межрегиональная конференция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«СД в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первичном секторе здравоохранения. Перспективы развития». Заседание секции РАМС «Первичное здравоохранение»</a:t>
            </a: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0193"/>
          <a:stretch/>
        </p:blipFill>
        <p:spPr bwMode="auto">
          <a:xfrm>
            <a:off x="179512" y="1779662"/>
            <a:ext cx="4945486" cy="3006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265523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64088" y="2499742"/>
            <a:ext cx="3672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Специализированные секции ОПСА «СД в онкологии», «Акушерское дело»</a:t>
            </a: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188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25.05.2018г.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67000" y="125199"/>
            <a:ext cx="7925480" cy="12224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Региональная конференция «Актуальные вопросы профилактики, ранней диагностики злокачественных новообразований репродуктивных органов»</a:t>
            </a:r>
          </a:p>
        </p:txBody>
      </p:sp>
      <p:pic>
        <p:nvPicPr>
          <p:cNvPr id="11266" name="Picture 2" descr="http://www.opsa.info/img/images/uchastniki-konferencii-1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5156" y="1786336"/>
            <a:ext cx="4656884" cy="3106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85440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283968" y="1273885"/>
            <a:ext cx="468052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31.05-01.06.2018 г.,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endParaRPr lang="ru-RU" sz="21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220072" y="2499742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pPr algn="ctr"/>
            <a:r>
              <a:rPr lang="ru-RU" dirty="0"/>
              <a:t>Приняли </a:t>
            </a:r>
            <a:r>
              <a:rPr lang="ru-RU" dirty="0" smtClean="0"/>
              <a:t>участие: </a:t>
            </a:r>
          </a:p>
          <a:p>
            <a:pPr algn="ctr"/>
            <a:r>
              <a:rPr lang="ru-RU" dirty="0" smtClean="0"/>
              <a:t>Локтев </a:t>
            </a:r>
            <a:r>
              <a:rPr lang="ru-RU" dirty="0"/>
              <a:t>П.П. </a:t>
            </a:r>
            <a:endParaRPr lang="ru-RU" dirty="0" smtClean="0"/>
          </a:p>
          <a:p>
            <a:pPr algn="ctr"/>
            <a:r>
              <a:rPr lang="ru-RU" dirty="0" err="1" smtClean="0"/>
              <a:t>Новокшонов</a:t>
            </a:r>
            <a:r>
              <a:rPr lang="ru-RU" dirty="0" smtClean="0"/>
              <a:t> </a:t>
            </a:r>
            <a:r>
              <a:rPr lang="ru-RU" dirty="0"/>
              <a:t>М.В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Локтева </a:t>
            </a:r>
            <a:r>
              <a:rPr lang="ru-RU" dirty="0"/>
              <a:t>Д.В</a:t>
            </a:r>
            <a:r>
              <a:rPr lang="ru-RU" dirty="0" smtClean="0"/>
              <a:t>.</a:t>
            </a:r>
          </a:p>
          <a:p>
            <a:pPr algn="ctr"/>
            <a:r>
              <a:rPr lang="ru-RU" dirty="0" err="1" smtClean="0"/>
              <a:t>Сушицкий</a:t>
            </a:r>
            <a:r>
              <a:rPr lang="ru-RU" dirty="0" smtClean="0"/>
              <a:t> </a:t>
            </a:r>
            <a:r>
              <a:rPr lang="ru-RU" dirty="0"/>
              <a:t>К.Н.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24767" y="128702"/>
            <a:ext cx="7739721" cy="114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17-й Всероссийский конгресс и Всероссийская научно-практическая конференция РАМС «Фельдшер СМП: профессионализм, инновации, качество»</a:t>
            </a:r>
          </a:p>
        </p:txBody>
      </p:sp>
      <p:pic>
        <p:nvPicPr>
          <p:cNvPr id="18434" name="Picture 2" descr="17-Ð¹ ÐÑÐµÑÐ¾ÑÑÐ¸Ð¹ÑÐºÐ¸Ð¹ ÐºÐ¾Ð½Ð³ÑÐµÑÑ Ð¸Â ÐÑÐµÑÐ¾ÑÑÐ¸Ð¹ÑÐºÐ°Ñ Ð½Ð°ÑÑÐ½Ð¾-Ð¿ÑÐ°ÐºÑÐ¸ÑÐµÑÐºÐ°Ñ ÐºÐ¾Ð½ÑÐµÑÐµÐ½ÑÐ¸Ñ Ð ÐÐÐ¡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779662"/>
            <a:ext cx="4484807" cy="2989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081874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01.06.2018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2499742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3203 чел. из 46 МО.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Собрано 282 тыс. руб.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для помощи детям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3104" y="123478"/>
            <a:ext cx="6989376" cy="12575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акция, посвященная Международному дню защиты детей </a:t>
            </a:r>
            <a:endParaRPr lang="ru-RU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Чужих детей не бывает»</a:t>
            </a:r>
          </a:p>
        </p:txBody>
      </p:sp>
      <p:pic>
        <p:nvPicPr>
          <p:cNvPr id="20482" name="Picture 2" descr="http://www.opsa.info/img/images/poster-akcii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13064" y="1380033"/>
            <a:ext cx="1149625" cy="1623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Документы\ОПСА\17. Акции\2018\01.06.2018 г. Акция чужих детей не бывает\ОПСА\Фотоотчет\15. КК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723878"/>
            <a:ext cx="1728192" cy="1276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D:\Документы\ОПСА\17. Акции\2018\01.06.2018 г. Акция чужих детей не бывает\ОПСА\Фотоотчет\2. ОДКБ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1707654"/>
            <a:ext cx="4754559" cy="316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111177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932040" y="2668726"/>
            <a:ext cx="4211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Специализированная секция ОПСА «Лечебное дело»</a:t>
            </a: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47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08.06.2018г.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Павлоградская ЦРБ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6614" y="51470"/>
            <a:ext cx="7855866" cy="11582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Специализированный тренинг-курс «Ключевые направления оказания скорой медицинской помощи при критических состояниях на 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догоспитальном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этапе»</a:t>
            </a:r>
          </a:p>
        </p:txBody>
      </p:sp>
      <p:pic>
        <p:nvPicPr>
          <p:cNvPr id="12290" name="Picture 2" descr="http://www.opsa.info/img/images/uchastniki-trening-kursa-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779662"/>
            <a:ext cx="464219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79627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076056" y="2715766"/>
            <a:ext cx="20162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1. Дацюк С.Ф.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2. Кобкова Л.В.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3. Вергай Л.В.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4. Дорошенко М.Ю.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5. Моисеева Т.Ф.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6. Зорина Т.А.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7. Бучко О.А.</a:t>
            </a: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4427984" y="1203598"/>
            <a:ext cx="4536504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 января, 20 апреля,  14 сентября, </a:t>
            </a:r>
          </a:p>
          <a:p>
            <a:r>
              <a:rPr lang="ru-RU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28 сентября, 21 декабря </a:t>
            </a:r>
            <a:endParaRPr lang="ru-RU" sz="1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67000" y="123478"/>
            <a:ext cx="7925480" cy="1015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Заседания Правления ОПСА</a:t>
            </a:r>
          </a:p>
          <a:p>
            <a:pPr algn="ctr">
              <a:spcBef>
                <a:spcPct val="0"/>
              </a:spcBef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год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D:\Фотоальбом\2018 г\20.04.2018 г. КС ОПСА\05. Правление ОП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9662"/>
            <a:ext cx="4824536" cy="3215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508104" y="2211710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Члены Правления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264" y="2715766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8. Иващенко Л.А.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9. Баландина  А.В.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10. Тиссен Н.В.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11.Балацан Г.А.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12.Паршина Т.В.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13. Сажина Ю.В.</a:t>
            </a:r>
          </a:p>
        </p:txBody>
      </p:sp>
    </p:spTree>
    <p:extLst>
      <p:ext uri="{BB962C8B-B14F-4D97-AF65-F5344CB8AC3E}">
        <p14:creationId xmlns:p14="http://schemas.microsoft.com/office/powerpoint/2010/main" xmlns="" val="143255807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08.06.2018г.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6614" y="51470"/>
            <a:ext cx="7855866" cy="11582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Создана специализированная секция ОПСА «Операционное дело»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314" name="Picture 2" descr="http://www.opsa.info/img/images/specializirovannaya-sekciya-opsa-operacionnoe-delo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7504" y="1851670"/>
            <a:ext cx="5328592" cy="3056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96136" y="2499742"/>
            <a:ext cx="3059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Председатель – Коваль Н.А.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Члены секции:</a:t>
            </a:r>
          </a:p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Веремьева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 Н.С.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Ландыш А.Г.</a:t>
            </a:r>
          </a:p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Байкова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 Ж.А.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Смирнова Н.Л.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19711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991764" y="1275606"/>
            <a:ext cx="404473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14-15.06.2018 г.,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Якутск</a:t>
            </a:r>
            <a:endParaRPr lang="ru-RU" sz="21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220072" y="2499742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pPr algn="ctr"/>
            <a:r>
              <a:rPr lang="ru-RU" dirty="0"/>
              <a:t>Приняли </a:t>
            </a:r>
            <a:r>
              <a:rPr lang="ru-RU" dirty="0" smtClean="0"/>
              <a:t>участие: </a:t>
            </a:r>
          </a:p>
          <a:p>
            <a:pPr algn="ctr"/>
            <a:r>
              <a:rPr lang="ru-RU" dirty="0" smtClean="0"/>
              <a:t>Фильчаков </a:t>
            </a:r>
            <a:r>
              <a:rPr lang="ru-RU" dirty="0"/>
              <a:t>А.М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Кудимова </a:t>
            </a:r>
            <a:r>
              <a:rPr lang="ru-RU" dirty="0"/>
              <a:t>Л.Н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Кузюкова </a:t>
            </a:r>
            <a:r>
              <a:rPr lang="ru-RU" dirty="0"/>
              <a:t>О.И</a:t>
            </a:r>
            <a:r>
              <a:rPr lang="ru-RU" dirty="0" smtClean="0"/>
              <a:t>.</a:t>
            </a:r>
          </a:p>
          <a:p>
            <a:pPr algn="ctr"/>
            <a:r>
              <a:rPr lang="ru-RU" dirty="0"/>
              <a:t> </a:t>
            </a:r>
            <a:r>
              <a:rPr lang="ru-RU" dirty="0" err="1" smtClean="0"/>
              <a:t>Аксюченко</a:t>
            </a:r>
            <a:r>
              <a:rPr lang="ru-RU" dirty="0" smtClean="0"/>
              <a:t> </a:t>
            </a:r>
            <a:r>
              <a:rPr lang="ru-RU" dirty="0"/>
              <a:t>Т.В.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-20538"/>
            <a:ext cx="7752297" cy="1366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конференция «Лабораторная служба – передовой элемент современной клинической медицины»</a:t>
            </a:r>
          </a:p>
        </p:txBody>
      </p:sp>
      <p:pic>
        <p:nvPicPr>
          <p:cNvPr id="21506" name="Picture 2" descr="ÐÑÐµÑÐ¾ÑÑÐ¸Ð¹ÑÐºÐ°Ñ Ð½Ð°ÑÑÐ½Ð¾-Ð¿ÑÐ°ÐºÑÐ¸ÑÐµÑÐºÐ°Ñ ÐºÐ¾Ð½ÑÐµÑÐµÐ½ÑÐ¸Ñ Â«ÐÐ°Ð±Ð¾ÑÐ°ÑÐ¾ÑÐ½Ð°Ñ ÑÐ»ÑÐ¶Ð±Ð°Â â Ð¿ÐµÑÐµÐ´Ð¾Ð²Ð¾Ð¹ ÑÐ»ÐµÐ¼ÐµÐ½Ñ ÑÐ¾Ð²ÑÐµÐ¼ÐµÐ½Ð½Ð¾Ð¹ ÐºÐ»Ð¸Ð½Ð¸ÑÐµÑÐºÐ¾Ð¹ Ð¼ÐµÐ´Ð¸ÑÐ¸Ð½ÑÂ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7168" y="1707654"/>
            <a:ext cx="4794871" cy="3196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05487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7614" y="1347614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21.06.2018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1995686"/>
            <a:ext cx="48245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Обсуждение Указа Президента РФ от 07.05.2018 № 204 «О национальных целях и стратегических задачах развития РФ на период до 2024 г.» и Послания Президента РФ Федеральному Собранию РФ от 01.03.2018  по отрасли ЗО.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В заседании приняли участие: Зорина Т.А., Бучко О.А., Саитова Т.В., Разумова Н.В., Фильчаков А.М., Вергай Л.В., Коваль Н.А., Кобкова Л.В., Дацюк С.Ф.</a:t>
            </a:r>
            <a:endParaRPr lang="ru-RU" b="1" dirty="0">
              <a:solidFill>
                <a:srgbClr val="FF000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7742" y="411510"/>
            <a:ext cx="8290762" cy="4924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Заседание экспертного </a:t>
            </a:r>
            <a:r>
              <a:rPr lang="ru-RU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совета </a:t>
            </a:r>
            <a:r>
              <a:rPr lang="ru-RU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 участием представителей общественности </a:t>
            </a:r>
          </a:p>
        </p:txBody>
      </p:sp>
      <p:pic>
        <p:nvPicPr>
          <p:cNvPr id="25602" name="Picture 2" descr="ÐÐ°ÑÐµÐ´Ð°Ð½Ð¸Ðµ Ð­ÐºÑÐ¿ÐµÑÑÐ½Ð¾Ð³Ð¾ ÑÐ¾Ð²ÐµÑÐ° Ð¿Ð¾Â Ð¾Ð±ÑÑÐ¶Ð´ÐµÐ½Ð¸Ñ Ð£ÐºÐ°Ð·Ð° ÐÑÐµÐ·Ð¸Ð´ÐµÐ½ÑÐ°Â Ð Ð¤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635646"/>
            <a:ext cx="4038786" cy="2692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9512" y="4371950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Фото на память с Министром  МЗОО Стороженко А.Е.</a:t>
            </a:r>
          </a:p>
        </p:txBody>
      </p:sp>
    </p:spTree>
    <p:extLst>
      <p:ext uri="{BB962C8B-B14F-4D97-AF65-F5344CB8AC3E}">
        <p14:creationId xmlns:p14="http://schemas.microsoft.com/office/powerpoint/2010/main" xmlns="" val="19862252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22.06.2018г.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6614" y="51470"/>
            <a:ext cx="7855866" cy="11582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Создана специализированная секция ОПСА «Сестринское дело в стоматологии»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4338" name="Picture 2" descr="http://www.opsa.info/img/images/specializirovannaya-sekciya-opsa-sd-v-stomatologii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20" y="1851670"/>
            <a:ext cx="4608512" cy="2954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64088" y="2283718"/>
            <a:ext cx="33123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Председатель – Поливода Е.В.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Члены секции: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Строгонова Н.В.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Нагулина Л.А.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Мельникова И.В.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Горюнова Е.А.</a:t>
            </a:r>
          </a:p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Ветрук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 Н.Ю.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063591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26.06.2018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932040" y="372387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884 чел. из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30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МО.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Акцией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охвачено 5 тыс. человек.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195486"/>
            <a:ext cx="6912768" cy="111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 </a:t>
            </a:r>
            <a:endParaRPr lang="ru-RU" sz="2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Скажи „Нет“ наркотикам!»</a:t>
            </a:r>
          </a:p>
        </p:txBody>
      </p:sp>
      <p:pic>
        <p:nvPicPr>
          <p:cNvPr id="22530" name="Picture 2" descr="http://www.opsa.info/img/images/kpb-im-n-n-solodnikova-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1794622"/>
            <a:ext cx="4536504" cy="3025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STMC\Desktop\1.2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563638"/>
            <a:ext cx="1152128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004048" y="2643758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Специализированная секция </a:t>
            </a:r>
          </a:p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«Сестринское дело </a:t>
            </a:r>
          </a:p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в психиатрии и наркологии»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4839086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7614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28.06-03.07.2018,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02-14.07.2018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2139702"/>
            <a:ext cx="561662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Работали– 74 эксперта из 27 МО, 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члены ОПСА по 6 специальностям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Аккредитовано 822 чел.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Не аккредитовано 12 чел.</a:t>
            </a:r>
            <a:endParaRPr lang="ru-RU" sz="2000" b="1" dirty="0">
              <a:solidFill>
                <a:srgbClr val="FF000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7000" y="164416"/>
            <a:ext cx="7933022" cy="1253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Аккредитация специалистов среднего профессионального образования в Омской области</a:t>
            </a:r>
          </a:p>
        </p:txBody>
      </p:sp>
      <p:pic>
        <p:nvPicPr>
          <p:cNvPr id="27650" name="Picture 2" descr="http://www.opsa.info/img/images/testirovan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31840" y="3723878"/>
            <a:ext cx="1943243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www.opsa.info/img/images/ocenka-prakticheskih-navykov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76056" y="3723878"/>
            <a:ext cx="1940349" cy="1294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Фотоальбом\2018 г\02.07-14.07.2018 г. Первичная аккредитация\4. Аккредитационная комиссия Медицинский колледж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491630"/>
            <a:ext cx="2592288" cy="1735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D:\Фотоальбом\2018 г\02.07-14.07.2018 г. Первичная аккредитация\5. Аккредитационная комиссии Колледж ОмГМУ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291830"/>
            <a:ext cx="2592288" cy="1729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D:\Фотоальбом\2018 г\02.07-14.07.2018 г. Первичная аккредитация\16. Оценка практических навыко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3723878"/>
            <a:ext cx="1953818" cy="1302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520228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991764" y="1275606"/>
            <a:ext cx="404473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05-08.09.2018 г.,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endParaRPr lang="ru-RU" sz="21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88024" y="2571750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pPr algn="ctr"/>
            <a:r>
              <a:rPr lang="ru-RU" dirty="0" smtClean="0"/>
              <a:t>Приняла участие Саитова Т.В.</a:t>
            </a:r>
          </a:p>
          <a:p>
            <a:pPr algn="ctr"/>
            <a:r>
              <a:rPr lang="ru-RU" dirty="0" smtClean="0"/>
              <a:t> с докладом «Роль акушерки в реализации пациент - и семейно – ориентированной модели акушерской помощи»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25363"/>
            <a:ext cx="7848872" cy="1294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XXVI Европейский конгресс перинатальной медицины и симпозиум Европейской ассоциации акушерок</a:t>
            </a:r>
          </a:p>
        </p:txBody>
      </p:sp>
      <p:pic>
        <p:nvPicPr>
          <p:cNvPr id="23554" name="Picture 2" descr="Ð¡Ð¸Ð¼Ð¿Ð¾Ð·Ð¸ÑÐ¼ ÐÐ²ÑÐ¾Ð¿ÐµÐ¹ÑÐºÐ¾Ð¹ Ð°ÑÑÐ¾ÑÐ¸Ð°ÑÐ¸Ð¸ Ð°ÐºÑÑÐµÑÐ¾Ðº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79512" y="1707654"/>
            <a:ext cx="4389130" cy="328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00425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7614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01-29.09.2018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-20538"/>
            <a:ext cx="7856414" cy="12926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Всероссийский конкурс «Лучший молодой специалист 2018 года». Региональный этап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99992" y="1995686"/>
            <a:ext cx="44644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Представлены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49 конкурсных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работ</a:t>
            </a:r>
          </a:p>
          <a:p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Победители : 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место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- Бабурина А.А.,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	    Большереченская ЦРБ  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место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-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Поляков В.Е., 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	     ГКБ № 1 им. Кабанова А.Н.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место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-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Мамыкина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Л.В., 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	     Москаленская ЦРБ            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	    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Таротенко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В.А., ККД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19458" name="Picture 2" descr="http://www.opsa.info/img/images/pobediteli-regionalnogo-etapa-vserossiyskogo-konkursa-luchshiy-molodoy-specialist-2018-god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20" y="1635646"/>
            <a:ext cx="3973256" cy="3332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623368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932040" y="2668726"/>
            <a:ext cx="4211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Специализированная секция ОПСА «Сестринское дело в онкологии»</a:t>
            </a: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20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12.09.2018г.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67000" y="156360"/>
            <a:ext cx="7925480" cy="1015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Семинар "Пути усовершенствования проведения химиотерапии"</a:t>
            </a:r>
          </a:p>
        </p:txBody>
      </p:sp>
      <p:pic>
        <p:nvPicPr>
          <p:cNvPr id="15362" name="Picture 2" descr="http://www.opsa.info/img/images/lekcionnaya-chast-semina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707654"/>
            <a:ext cx="4464496" cy="3348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568572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7614" y="1347614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22.09.2018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111552" y="2211710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Тема: «Сестринские </a:t>
            </a:r>
            <a:r>
              <a:rPr lang="ru-RU" sz="2000" b="1" dirty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кадры. Медицинское образование и качество медицинской помощи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»</a:t>
            </a:r>
            <a:endParaRPr lang="ru-RU" sz="2000" b="1" dirty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2000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Крючкова Н.Ю., директор ЦПК РЗ</a:t>
            </a:r>
            <a:endParaRPr lang="ru-RU" sz="2000" b="1" dirty="0">
              <a:solidFill>
                <a:srgbClr val="FF000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95486"/>
            <a:ext cx="7992888" cy="864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Участие в телевизионной программе </a:t>
            </a:r>
          </a:p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«Наше здоровье»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5938" r="1709"/>
          <a:stretch/>
        </p:blipFill>
        <p:spPr bwMode="auto">
          <a:xfrm>
            <a:off x="179512" y="1779662"/>
            <a:ext cx="4874455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194417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23478"/>
            <a:ext cx="7957392" cy="115557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Онлайн-опрос членов ОПСА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139952" y="1932384"/>
            <a:ext cx="4824536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Информационно-аналитический комитет</a:t>
            </a: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1456 чел.</a:t>
            </a:r>
          </a:p>
          <a:p>
            <a:endParaRPr lang="ru-RU" sz="11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sz="1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Цель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– получение данных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о качестве оснащения 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использования 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печатных, наглядных и технических средств передачи информации, а также поиска новых путей распространения информации среди сестринского персонала с целью повышения их профессионального уровня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4139952" y="1203598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01.02.-31.03.2018г.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731209"/>
            <a:ext cx="3582984" cy="3190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829527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991764" y="1275606"/>
            <a:ext cx="404473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26-28.09.2018 г.,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Москва</a:t>
            </a:r>
            <a:endParaRPr lang="ru-RU" sz="21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16016" y="2004179"/>
            <a:ext cx="432048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z="1600" dirty="0" smtClean="0"/>
              <a:t>Приняли участие </a:t>
            </a:r>
          </a:p>
          <a:p>
            <a:endParaRPr lang="ru-RU" sz="1600" dirty="0" smtClean="0"/>
          </a:p>
          <a:p>
            <a:r>
              <a:rPr lang="ru-RU" sz="1600" dirty="0" smtClean="0"/>
              <a:t>Дружинина Е.В., с докладом «Применение акушерского пессария у беременных групп высокого риска по преждевременным родам» </a:t>
            </a:r>
          </a:p>
          <a:p>
            <a:endParaRPr lang="ru-RU" sz="1600" dirty="0" smtClean="0"/>
          </a:p>
          <a:p>
            <a:r>
              <a:rPr lang="ru-RU" sz="1600" dirty="0" err="1" smtClean="0"/>
              <a:t>Копина</a:t>
            </a:r>
            <a:r>
              <a:rPr lang="ru-RU" sz="1600" dirty="0" smtClean="0"/>
              <a:t> А.Б., с докладом «Организация консультативного приема акушерки как пример расширенной акушерской помощи»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123478"/>
            <a:ext cx="7560840" cy="11079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XIX Всероссийский научно-образовательный форум “Мать и дитя»</a:t>
            </a:r>
          </a:p>
        </p:txBody>
      </p:sp>
      <p:pic>
        <p:nvPicPr>
          <p:cNvPr id="24578" name="Picture 2" descr="XIX ÐÑÐµÑÐ¾ÑÑÐ¸Ð¹ÑÐºÐ¸Ð¹ Ð½Ð°ÑÑÐ½Ð¾-Ð¾Ð±ÑÐ°Ð·Ð¾Ð²Ð°ÑÐµÐ»ÑÐ½ÑÐ¹ ÑÐ¾ÑÑÐ¼ Â«ÐÐ°ÑÑ Ð¸Â Ð´Ð¸ÑÑÂ»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4" y="1635646"/>
            <a:ext cx="4385680" cy="3294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243801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283968" y="1275606"/>
            <a:ext cx="471753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08-10.10.2018 г., Индия</a:t>
            </a:r>
            <a:endParaRPr lang="ru-RU" sz="2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010108" y="515456"/>
            <a:ext cx="6954380" cy="4001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Второй сестринский </a:t>
            </a: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форум</a:t>
            </a:r>
          </a:p>
          <a:p>
            <a:pPr algn="ctr">
              <a:spcBef>
                <a:spcPct val="0"/>
              </a:spcBef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стран БРИКС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0" y="465998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Приняла участие  Зорина Т.А., президент ОПСА, вице-президент РАМС</a:t>
            </a:r>
          </a:p>
        </p:txBody>
      </p:sp>
      <p:pic>
        <p:nvPicPr>
          <p:cNvPr id="9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Документы\ОПСА\27. Форумы\2018 г\7-11.10.2018 г. Второй сестринский форум стран БРИКС\Фото\20181009_0854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635646"/>
            <a:ext cx="3960440" cy="297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Документы\ОПСА\27. Форумы\2018 г\7-11.10.2018 г. Второй сестринский форум стран БРИКС\Фото\20181008_1806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995686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2858820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10.10.2018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932040" y="4083918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1341 чел.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Акцией охвачено почти 5 тысяч чел.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3104" y="51470"/>
            <a:ext cx="6989376" cy="12575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акция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посвященная Всемирному дню психического здоровья 2018 «Молодежь и психическое здоровье в изменяющемся мире»</a:t>
            </a:r>
          </a:p>
        </p:txBody>
      </p:sp>
      <p:pic>
        <p:nvPicPr>
          <p:cNvPr id="25602" name="Picture 2" descr="http://www.opsa.info/img/images/poltavskaya-crb-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1575" y="1635646"/>
            <a:ext cx="4342719" cy="3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0312" y="1408890"/>
            <a:ext cx="1314063" cy="1234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860032" y="2643758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Специализированная секция «Сестринское дело в психиатрии и наркологии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27186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991764" y="1275606"/>
            <a:ext cx="404473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16-17.10.2018 г.,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endParaRPr lang="ru-RU" sz="2100" dirty="0"/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79512" y="4659982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pPr algn="ctr"/>
            <a:r>
              <a:rPr lang="ru-RU" dirty="0" smtClean="0">
                <a:solidFill>
                  <a:srgbClr val="C00000"/>
                </a:solidFill>
                <a:latin typeface="Tahoma" pitchFamily="34" charset="0"/>
              </a:rPr>
              <a:t>Молодые специалисты Омска в авангарде! </a:t>
            </a:r>
            <a:endParaRPr lang="ru-RU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-92258"/>
            <a:ext cx="7992888" cy="1511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Всероссийский молодежный форум «Молодые специалисты — взгляд в будущее»</a:t>
            </a:r>
          </a:p>
        </p:txBody>
      </p:sp>
      <p:pic>
        <p:nvPicPr>
          <p:cNvPr id="26626" name="Picture 2" descr="http://www.opsa.info/img/images/vserossiyskiy-molodezhnyy-forum-molodye-specialisty-vzglyad-v-buduschee-16-17-oktyabrya-2018-g-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79512" y="1635646"/>
            <a:ext cx="4104456" cy="3004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Фотоальбом\2018 г\16-17.10.2018 г. Молодежный Форум г. Санкт-Петребург\19. Всерос. молодеж. форум Молодые спец-ты взгляд в будуще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923678"/>
            <a:ext cx="4104456" cy="272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955079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347614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16-17.10.2018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26960"/>
            <a:ext cx="7856414" cy="12926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Всероссийский конкурс</a:t>
            </a:r>
          </a:p>
          <a:p>
            <a:pPr algn="ctr">
              <a:spcBef>
                <a:spcPct val="0"/>
              </a:spcBef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«Лучший молодой специалист 2018 года».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860032" y="3943171"/>
            <a:ext cx="4283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 место в конкурсе - Бабурина А.А.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Лучший наставник – Чугаева З.П.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Большереченская ЦРБ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Наша гордость!</a:t>
            </a:r>
            <a:endParaRPr lang="ru-RU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530" name="Picture 2" descr="http://www.opsa.info/img/images/pobediteli-vserossiyskogo-konkursa-luchshiy-molodoy-specialist-2018-go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1707654"/>
            <a:ext cx="4680520" cy="3079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www.opsa.info/img/images/1-mesto-v-pervom-etape-konkursa-a-a-baburina-feldsher-skoroy-medicinskoy-pomoschi-bolsherechenskoy-crb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932040" y="1995686"/>
            <a:ext cx="1512168" cy="1810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Фотоальбом\2018 г\16-17.10.2018 г. Молодежный Форум г. Санкт-Петребург\72. Всерос. молодеж. форум Молодые спец-ты взгляд в будуще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995686"/>
            <a:ext cx="2448272" cy="1798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913478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148064" y="4299942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ЦПК РЗ 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30-лет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392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26.10.2018г.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97990" y="52331"/>
            <a:ext cx="7894489" cy="151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Межрегиональная научно-практическая конференция с международным участием «Кадры для современного здравоохранения. Медицинское образование и качество медицинской помощи»</a:t>
            </a:r>
          </a:p>
        </p:txBody>
      </p:sp>
      <p:pic>
        <p:nvPicPr>
          <p:cNvPr id="16386" name="Picture 2" descr="http://www.opsa.info/img/images/vystuplenie-s-dokladom-n-yu-kryuchko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707654"/>
            <a:ext cx="4680520" cy="3121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Фотоальбом\2018 г\26.10.2018 г. Кадры для сов. здравоохранения\70. Торж. собрание, посв. 30-летию ЦПК РЗ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5112" y="2067694"/>
            <a:ext cx="3988557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915983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01.12.2018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967536" y="3651870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участие: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сестринский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персонал 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-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600 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чел.,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волонтёры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-  75 чел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Акцией охвачено свыше 5 тысяч  чел.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3104" y="51470"/>
            <a:ext cx="6989376" cy="12575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 </a:t>
            </a:r>
            <a:endParaRPr lang="ru-RU" sz="2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День борьбы со СПИДом»</a:t>
            </a:r>
          </a:p>
        </p:txBody>
      </p:sp>
      <p:pic>
        <p:nvPicPr>
          <p:cNvPr id="27650" name="Picture 2" descr="http://xn----8sbnmfcjraekv4eyd.xn--p1ai/tinybrowser/images/foto/2017/11-noyabr/07/_full/_0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68344" y="1564498"/>
            <a:ext cx="928484" cy="971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www.opsa.info/img/images/vserossiyskaya-akciya-den-borby-so-spidom-1-dekabrya-2018-g-1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90145" y="1767879"/>
            <a:ext cx="4597879" cy="3101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32040" y="2643758"/>
            <a:ext cx="4032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Специализированная секция «Сестринское дело </a:t>
            </a:r>
            <a:endParaRPr lang="ru-RU" b="1" dirty="0" smtClean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в первичном здравоохранении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7958047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51520" y="156363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Участники  390 чел.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635896" y="1275606"/>
            <a:ext cx="302433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07.12.2018г.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95486"/>
            <a:ext cx="6120680" cy="1051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региональный форум 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Новые роли медицинских сестер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первичном здравоохранении»</a:t>
            </a:r>
          </a:p>
        </p:txBody>
      </p:sp>
      <p:pic>
        <p:nvPicPr>
          <p:cNvPr id="17410" name="Picture 2" descr="http://www.opsa.info/img/images/uchastniki-foruma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95686"/>
            <a:ext cx="4464496" cy="2977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Фотоальбом\2018 г\07.12.2018 г. II региональный Форум\6. Выставка достижений в СД  ОО расш. сестр. практ., инновации, кач-в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355726"/>
            <a:ext cx="3996443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56376" y="915566"/>
            <a:ext cx="907877" cy="1283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3" descr="F:\Документы\ОПСА\Регион. форум 07.12.18\Тезисы\Обложка тезисов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48264" y="915566"/>
            <a:ext cx="922577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604785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3528" y="1779662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682 чел. из 22 МО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417901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течение 2018 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67000" y="51470"/>
            <a:ext cx="7925480" cy="12474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Мероприятия по</a:t>
            </a: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изучению Кодекса профессиональной этики акушерки РФ </a:t>
            </a:r>
            <a:endParaRPr lang="ru-RU" sz="2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медицинских организациях</a:t>
            </a:r>
          </a:p>
        </p:txBody>
      </p:sp>
      <p:pic>
        <p:nvPicPr>
          <p:cNvPr id="18434" name="Picture 2" descr="http://www.opsa.info/img/images/gkpc-akusherskiy-stacionar-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16016" y="2168248"/>
            <a:ext cx="1865922" cy="1370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www.opsa.info/img/images/gb-9-zhenskaya-konsultaciya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39271" y="2183190"/>
            <a:ext cx="1874675" cy="1350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www.opsa.info/img/images/okb-7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20" y="2168247"/>
            <a:ext cx="1876808" cy="135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opsa.info/img/images/gk-bsmp-2-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3651870"/>
            <a:ext cx="1800200" cy="1311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http://www.opsa.info/img/images/omskaya-crb-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39272" y="3635102"/>
            <a:ext cx="1874676" cy="1312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8" name="Picture 16" descr="http://www.opsa.info/img/images/ust-ishimskaya-crb-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6016" y="3651870"/>
            <a:ext cx="1913866" cy="1312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95536" y="1419622"/>
            <a:ext cx="2988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Секция «Акушерское дело»</a:t>
            </a:r>
          </a:p>
        </p:txBody>
      </p:sp>
      <p:pic>
        <p:nvPicPr>
          <p:cNvPr id="16" name="Picture 2" descr="C:\Users\Sveta\Desktop\3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4329" r="2658" b="3740"/>
          <a:stretch/>
        </p:blipFill>
        <p:spPr bwMode="auto">
          <a:xfrm>
            <a:off x="6948264" y="2211710"/>
            <a:ext cx="1926885" cy="2657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7563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03648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355976" y="3291830"/>
            <a:ext cx="4608512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Благодарим за профессионализм,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проведение сестринских исследований,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 внедрение инноваций,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организацию школ для пациентов,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этическое регулирование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сестринской и акушерской деятельности.</a:t>
            </a:r>
          </a:p>
          <a:p>
            <a:endParaRPr lang="ru-RU" sz="2100" b="1" dirty="0">
              <a:solidFill>
                <a:srgbClr val="FF000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7000" y="164416"/>
            <a:ext cx="7933022" cy="1253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«Вестник РАМС» </a:t>
            </a:r>
          </a:p>
        </p:txBody>
      </p:sp>
      <p:pic>
        <p:nvPicPr>
          <p:cNvPr id="6146" name="Picture 2" descr="D:\Документы\ОПСА\3. Отчеты\2018 г\Обложки Вестник РАМС\№ 1. 2018.jpg"/>
          <p:cNvPicPr>
            <a:picLocks noChangeAspect="1" noChangeArrowheads="1"/>
          </p:cNvPicPr>
          <p:nvPr/>
        </p:nvPicPr>
        <p:blipFill>
          <a:blip r:embed="rId3" cstate="print"/>
          <a:srcRect r="5138" b="4968"/>
          <a:stretch>
            <a:fillRect/>
          </a:stretch>
        </p:blipFill>
        <p:spPr bwMode="auto">
          <a:xfrm>
            <a:off x="2267744" y="1563638"/>
            <a:ext cx="1361606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D:\Документы\ОПСА\3. Отчеты\2018 г\Обложки Вестник РАМС\№ 2. 2018.jpg"/>
          <p:cNvPicPr>
            <a:picLocks noChangeAspect="1" noChangeArrowheads="1"/>
          </p:cNvPicPr>
          <p:nvPr/>
        </p:nvPicPr>
        <p:blipFill>
          <a:blip r:embed="rId4" cstate="print"/>
          <a:srcRect r="5882" b="5715"/>
          <a:stretch>
            <a:fillRect/>
          </a:stretch>
        </p:blipFill>
        <p:spPr bwMode="auto">
          <a:xfrm>
            <a:off x="3635896" y="1419622"/>
            <a:ext cx="1361606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D:\Документы\ОПСА\3. Отчеты\2018 г\Обложки Вестник РАМС\№ 3. 2018.jpg"/>
          <p:cNvPicPr>
            <a:picLocks noChangeAspect="1" noChangeArrowheads="1"/>
          </p:cNvPicPr>
          <p:nvPr/>
        </p:nvPicPr>
        <p:blipFill>
          <a:blip r:embed="rId5" cstate="print"/>
          <a:srcRect r="6844" b="4762"/>
          <a:stretch>
            <a:fillRect/>
          </a:stretch>
        </p:blipFill>
        <p:spPr bwMode="auto">
          <a:xfrm>
            <a:off x="5004048" y="1275606"/>
            <a:ext cx="1310546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9" name="Picture 5" descr="D:\Документы\ОПСА\3. Отчеты\2018 г\Обложки Вестник РАМС\№ 4. 2018.jpg"/>
          <p:cNvPicPr>
            <a:picLocks noChangeAspect="1" noChangeArrowheads="1"/>
          </p:cNvPicPr>
          <p:nvPr/>
        </p:nvPicPr>
        <p:blipFill>
          <a:blip r:embed="rId6" cstate="print"/>
          <a:srcRect r="3493" b="6250"/>
          <a:stretch>
            <a:fillRect/>
          </a:stretch>
        </p:blipFill>
        <p:spPr bwMode="auto">
          <a:xfrm>
            <a:off x="6300192" y="1131590"/>
            <a:ext cx="1350150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6" descr="D:\Документы\ОПСА\3. Отчеты\2018 г\Обложки Вестник РАМС\№ 5. 2018.jpg"/>
          <p:cNvPicPr>
            <a:picLocks noChangeAspect="1" noChangeArrowheads="1"/>
          </p:cNvPicPr>
          <p:nvPr/>
        </p:nvPicPr>
        <p:blipFill>
          <a:blip r:embed="rId7" cstate="print"/>
          <a:srcRect r="9173" b="3654"/>
          <a:stretch>
            <a:fillRect/>
          </a:stretch>
        </p:blipFill>
        <p:spPr bwMode="auto">
          <a:xfrm>
            <a:off x="7596336" y="987574"/>
            <a:ext cx="1296144" cy="1887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D:\Документы\Эмблемы\РАМС и регион. ассоциации\1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95486"/>
            <a:ext cx="1080135" cy="1076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491631"/>
            <a:ext cx="22322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Авторы 12 статей: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Дацюк С.Ф.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Ибрагимова Н.А.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Костенко Л.А.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Крючкова Н.Ю.</a:t>
            </a:r>
          </a:p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Крутень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Л.Д.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Мехова Т.А. </a:t>
            </a:r>
          </a:p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Ноздрякова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Л.С.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Саитова Т.В.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Фильчаков А.М.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Шелема А.В.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Якушева О.С.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216273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23478"/>
            <a:ext cx="7957392" cy="115557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Сверка членов ОПСА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788024" y="1911846"/>
            <a:ext cx="396044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Руководители сестринского персонала МО, ключевые члены </a:t>
            </a:r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ОПСА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Членов ОПСА – 15 229 чел. ( 76%)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Медицинские сестры – 11 795 чел.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Фельдшеры – 1 102 чел.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Акушерки – 742 чел.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Рентгенолаборанты – 318 чел.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Лаборанты – 949 чел.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Другие специалисты -323 чел.</a:t>
            </a:r>
            <a:endParaRPr lang="ru-RU" b="1" dirty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4644008" y="1203598"/>
            <a:ext cx="360040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01.02.-05.04.2018г.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D:\Документы\ОПСА\3. Отчеты\2018 г\Фото сверки\DSC05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1871"/>
            <a:ext cx="4320480" cy="3240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0651957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ladiesvenue.ru/wp-content/uploads/2018/01/%D1%82%D0%B0%D1%82%D1%8C%D1%8F%D0%BD%D0%B8%D0%BD-%D0%B4%D0%B5%D0%BD%D1%8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4" y="-24053"/>
            <a:ext cx="9132846" cy="5159258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2067694"/>
            <a:ext cx="8147249" cy="50405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Sveta\Desktop\Рисунок2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562" b="75253"/>
          <a:stretch/>
        </p:blipFill>
        <p:spPr bwMode="auto">
          <a:xfrm>
            <a:off x="11154" y="-49662"/>
            <a:ext cx="9132846" cy="98757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5069" y="-20538"/>
            <a:ext cx="7879299" cy="505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ru-RU" sz="3700" b="1" i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благодарностью и любовью</a:t>
            </a:r>
            <a:endParaRPr lang="ru-RU" sz="3700" i="1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Объект 2"/>
          <p:cNvSpPr>
            <a:spLocks noGrp="1"/>
          </p:cNvSpPr>
          <p:nvPr>
            <p:ph type="body" sz="half" idx="2"/>
          </p:nvPr>
        </p:nvSpPr>
        <p:spPr>
          <a:xfrm>
            <a:off x="35496" y="567406"/>
            <a:ext cx="8023315" cy="135627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800" b="1" i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 членам Омской профессиональной сестринской </a:t>
            </a:r>
            <a:r>
              <a:rPr lang="ru-RU" sz="2800" b="1" i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ассоциации</a:t>
            </a:r>
            <a:endParaRPr lang="en-US" sz="2800" b="1" i="1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07505" y="3795886"/>
            <a:ext cx="6336704" cy="11521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b="1" i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Татьяна Зорина, президент</a:t>
            </a:r>
          </a:p>
          <a:p>
            <a:r>
              <a:rPr lang="ru-RU" sz="3000" b="1" i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Ольга Бучко, вице-президент</a:t>
            </a:r>
            <a:endParaRPr lang="ru-RU" sz="3000" b="1" i="1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6088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бъект 2"/>
          <p:cNvSpPr>
            <a:spLocks noGrp="1"/>
          </p:cNvSpPr>
          <p:nvPr>
            <p:ph type="body" sz="half" idx="2"/>
          </p:nvPr>
        </p:nvSpPr>
        <p:spPr>
          <a:xfrm>
            <a:off x="4788024" y="1779662"/>
            <a:ext cx="4032448" cy="1816100"/>
          </a:xfrm>
        </p:spPr>
        <p:txBody>
          <a:bodyPr>
            <a:normAutofit fontScale="55000" lnSpcReduction="20000"/>
          </a:bodyPr>
          <a:lstStyle/>
          <a:p>
            <a:pPr marL="285750" indent="-285750"/>
            <a:r>
              <a:rPr lang="ru-RU" sz="29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644099  г. Омск, </a:t>
            </a:r>
          </a:p>
          <a:p>
            <a:pPr marL="285750" indent="-285750"/>
            <a:r>
              <a:rPr lang="ru-RU" sz="29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ул. Орджоникидзе, 14, офис 11 </a:t>
            </a:r>
          </a:p>
          <a:p>
            <a:pPr marL="285750" indent="-285750"/>
            <a:r>
              <a:rPr lang="ru-RU" sz="29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285750" indent="-285750"/>
            <a:r>
              <a:rPr lang="ru-RU" sz="29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Тел. +8 (3812) 24-56-27</a:t>
            </a:r>
          </a:p>
          <a:p>
            <a:pPr marL="285750" indent="-285750"/>
            <a:endParaRPr lang="ru-RU" sz="2900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/>
            <a:r>
              <a:rPr lang="en-US" sz="29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E-mail:</a:t>
            </a:r>
            <a:r>
              <a:rPr lang="ru-RU" sz="29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mail@ opsa.info</a:t>
            </a:r>
          </a:p>
          <a:p>
            <a:pPr marL="285750" indent="-285750"/>
            <a:r>
              <a:rPr lang="ru-RU" sz="29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Сайт:</a:t>
            </a:r>
            <a:r>
              <a:rPr lang="ru-RU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www. opsa.info</a:t>
            </a:r>
            <a:r>
              <a:rPr lang="ru-RU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опса.рф</a:t>
            </a:r>
            <a:endParaRPr lang="en-US" sz="2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  <a:hlinkClick r:id="rId2"/>
            </a:endParaRPr>
          </a:p>
          <a:p>
            <a:pPr marL="285750" indent="-285750"/>
            <a:endParaRPr lang="ru-RU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3579862"/>
            <a:ext cx="81995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31640" y="3507855"/>
            <a:ext cx="613269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User\Desktop\TX5rCiccv6k1.jpg"/>
          <p:cNvPicPr>
            <a:picLocks noGrp="1" noChangeAspect="1" noChangeArrowheads="1"/>
          </p:cNvPicPr>
          <p:nvPr/>
        </p:nvPicPr>
        <p:blipFill>
          <a:blip r:embed="rId5" cstate="print"/>
          <a:srcRect t="3833" b="3833"/>
          <a:stretch>
            <a:fillRect/>
          </a:stretch>
        </p:blipFill>
        <p:spPr bwMode="auto">
          <a:xfrm>
            <a:off x="611560" y="699542"/>
            <a:ext cx="3733800" cy="2297723"/>
          </a:xfrm>
          <a:prstGeom prst="rect">
            <a:avLst/>
          </a:prstGeom>
          <a:noFill/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</p:pic>
    </p:spTree>
    <p:extLst>
      <p:ext uri="{BB962C8B-B14F-4D97-AF65-F5344CB8AC3E}">
        <p14:creationId xmlns:p14="http://schemas.microsoft.com/office/powerpoint/2010/main" xmlns="" val="21416088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5076055" y="1203597"/>
            <a:ext cx="3481019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 февраля, 06 апреля 14 декабря  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67000" y="187935"/>
            <a:ext cx="7925480" cy="1015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Заседания специализированных секций ОПСА</a:t>
            </a:r>
          </a:p>
          <a:p>
            <a:pPr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2018 году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1756" name="Picture 12" descr="http://www.opsa.info/img/images/zasedanie-specializirovannoy-sekcii-opsa-rentgenologiya-ot-06-04-18-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24328" y="1923678"/>
            <a:ext cx="1501108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62" name="Picture 18" descr="http://www.opsa.info/img/images/zasedanie-specializirovannoy-sekcii-opsa-lechebnoe-delo-ot-31-01-18-g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9992" y="3507854"/>
            <a:ext cx="1466972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64" name="Picture 20" descr="http://www.opsa.info/img/images/zasedanie-specializirovannoy-sekcii-opsa-anesteziologiya-i-reanimatologiya-ot-06-04-18-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59832" y="3507854"/>
            <a:ext cx="1512168" cy="1156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68" name="Picture 24" descr="http://www.opsa.info/img/images/zasedanie-specializirovannoy-sekcii-opsa-sd-v-stomatologii-ot-22-06-2018-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52320" y="3507854"/>
            <a:ext cx="1584176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Документы\ОПСА\7. Специализированные секции\1. СД во фтизиатрии\3. Заседания\2018 г\06.04.2018 г\Фотографии\заседание секции 13 20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1923678"/>
            <a:ext cx="1536171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User\Doctor Web\Searches\Desktop\30.03.18 (7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19672" y="1923678"/>
            <a:ext cx="1536171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User\Doctor Web\Searches\Desktop\IMG_573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1840" y="1923678"/>
            <a:ext cx="1512168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D:\Документы\ОПСА\7. Специализированные секции\4. СД в психиатрии и наркологии +\2018 г\Заседания\06.04.2018 г\Фотографии\P1120850.JPG"/>
          <p:cNvPicPr>
            <a:picLocks noChangeAspect="1" noChangeArrowheads="1"/>
          </p:cNvPicPr>
          <p:nvPr/>
        </p:nvPicPr>
        <p:blipFill>
          <a:blip r:embed="rId11" cstate="print"/>
          <a:srcRect l="4086" r="6021"/>
          <a:stretch>
            <a:fillRect/>
          </a:stretch>
        </p:blipFill>
        <p:spPr bwMode="auto">
          <a:xfrm>
            <a:off x="4572000" y="1923678"/>
            <a:ext cx="1512168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D:\Документы\ОПСА\7. Специализированные секции\5. СД в онкологии +\2018 г\Заседания\06.02.2018 г\Заседание секции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84168" y="1923678"/>
            <a:ext cx="1517438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D:\Документы\ОПСА\7. Специализированные секции\7. Операционное дело\2018г\Заседания\14.12.2018 г\Фото\DSC_0509-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940152" y="3507854"/>
            <a:ext cx="1512003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6" name="Picture 8" descr="D:\Документы\ОПСА\7. Специализированные секции\10. СД в первичном здравоохранении\2018 г\Заседания\06.04.2018 г\Фотографии\IMG_819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504" y="3507854"/>
            <a:ext cx="1512169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7" name="Picture 9" descr="D:\Документы\ОПСА\7. Специализированные секции\12. Лабораторная диагностика\2018 г\Заседания\14.12.2018\Фото\20181107_162600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19672" y="3507854"/>
            <a:ext cx="1499659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179512" y="3075806"/>
            <a:ext cx="13681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 во фтизиатрии</a:t>
            </a:r>
            <a:endParaRPr lang="ru-RU" sz="1100" b="1" dirty="0">
              <a:solidFill>
                <a:srgbClr val="187A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691681" y="3075806"/>
            <a:ext cx="14401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 в педиатрии и неонатологии</a:t>
            </a:r>
            <a:endParaRPr lang="ru-RU" sz="1100" b="1" dirty="0">
              <a:solidFill>
                <a:srgbClr val="187A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3075806"/>
            <a:ext cx="144016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Акушерское дело</a:t>
            </a:r>
            <a:endParaRPr lang="ru-RU" sz="1100" b="1" dirty="0">
              <a:solidFill>
                <a:srgbClr val="187A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572000" y="3075806"/>
            <a:ext cx="15121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 в психиатрии и наркологии</a:t>
            </a:r>
            <a:endParaRPr lang="ru-RU" sz="1100" b="1" dirty="0">
              <a:solidFill>
                <a:srgbClr val="187A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10800000" flipV="1">
            <a:off x="6156176" y="3075806"/>
            <a:ext cx="144016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 в онкологии</a:t>
            </a:r>
            <a:endParaRPr lang="ru-RU" sz="1100" b="1" dirty="0">
              <a:solidFill>
                <a:srgbClr val="187A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668344" y="3075806"/>
            <a:ext cx="12961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Рентгенология</a:t>
            </a:r>
            <a:endParaRPr lang="ru-RU" sz="1100" b="1" dirty="0">
              <a:solidFill>
                <a:srgbClr val="187A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 rot="10800000" flipV="1">
            <a:off x="107504" y="4617663"/>
            <a:ext cx="15121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 в первичном здравоохранении</a:t>
            </a:r>
            <a:endParaRPr lang="ru-RU" sz="1100" b="1" dirty="0">
              <a:solidFill>
                <a:srgbClr val="187A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91681" y="4659982"/>
            <a:ext cx="13681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Лабораторная диагностика</a:t>
            </a:r>
            <a:endParaRPr lang="ru-RU" sz="1100" b="1" dirty="0">
              <a:solidFill>
                <a:srgbClr val="187A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31840" y="4659982"/>
            <a:ext cx="14401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Анестезиология и реаниматология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572001" y="4659982"/>
            <a:ext cx="136815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Лечебное дело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940153" y="4659982"/>
            <a:ext cx="15121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Операционное дело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52320" y="4659982"/>
            <a:ext cx="158417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87A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 в стоматологии</a:t>
            </a:r>
          </a:p>
        </p:txBody>
      </p:sp>
    </p:spTree>
    <p:extLst>
      <p:ext uri="{BB962C8B-B14F-4D97-AF65-F5344CB8AC3E}">
        <p14:creationId xmlns:p14="http://schemas.microsoft.com/office/powerpoint/2010/main" xmlns="" val="361342500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03103" y="326435"/>
            <a:ext cx="684536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акция, посвященная Всемирному дню борьбы против рака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«Мы можем. Я могу»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04.02.2018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124480" y="2859590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Секция ОПСА «СД в онкологии»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35 МО (1808 чел.)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Акцией охвачено: 7 301 человек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opsa.info/img/images/okb-6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20" y="1707654"/>
            <a:ext cx="4580222" cy="3231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wcd_18_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70320" y="1707654"/>
            <a:ext cx="1872208" cy="100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932040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15.02.2018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251520" y="4731990"/>
            <a:ext cx="4608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17 медицинских организаций</a:t>
            </a: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3104" y="43610"/>
            <a:ext cx="6917368" cy="12319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Европейский день операционной медицинской сестры «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Периоперативная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медицинская сестра: профессионализм, ответственность, гуманизм».</a:t>
            </a:r>
          </a:p>
        </p:txBody>
      </p:sp>
      <p:pic>
        <p:nvPicPr>
          <p:cNvPr id="3074" name="Picture 2" descr="http://www.opsa.info/img/images/banner-evropeyskogo-dnya-operacionnoy-medicinskoy-sestry-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12360" y="1131590"/>
            <a:ext cx="1119920" cy="1581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opsa.info/img/images/gkpc-akusherskiy-stacionar-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635646"/>
            <a:ext cx="4536504" cy="2998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Документы\ОПСА\Международные дни\Европейский день операционной медсестры\2018 г\ОПСА\Фотографии\ГКБСМП № 2\IMG_34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787774"/>
            <a:ext cx="2880320" cy="192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860032" y="2355726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Отв. Коваль Н.А., ГК БСМП № 2</a:t>
            </a:r>
          </a:p>
        </p:txBody>
      </p:sp>
    </p:spTree>
    <p:extLst>
      <p:ext uri="{BB962C8B-B14F-4D97-AF65-F5344CB8AC3E}">
        <p14:creationId xmlns:p14="http://schemas.microsoft.com/office/powerpoint/2010/main" xmlns="" val="19100245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7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20A026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2627</TotalTime>
  <Words>1988</Words>
  <Application>Microsoft Office PowerPoint</Application>
  <PresentationFormat>Экран (16:9)</PresentationFormat>
  <Paragraphs>437</Paragraphs>
  <Slides>61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Волна</vt:lpstr>
      <vt:lpstr>ОТЧЕТ О ДЕЯТЕЛЬНОСТИ               ОМСКОЙ ПРОФЕССИОНАЛЬНОЙ СЕСТРИНСКОЙ АССОЦИАЦИИ                  ЗА 2018 ГОД</vt:lpstr>
      <vt:lpstr>Собрания с членами ОПСА «Отчет о деятельности ОПСА за 2017 г. План работы на 2018 г.» </vt:lpstr>
      <vt:lpstr>Слайд 3</vt:lpstr>
      <vt:lpstr>Слайд 4</vt:lpstr>
      <vt:lpstr>Онлайн-опрос членов ОПСА</vt:lpstr>
      <vt:lpstr>Сверка членов ОПСА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   </vt:lpstr>
      <vt:lpstr>Слайд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ДЕЯТЕЛЬНОСТИ РАМС</dc:title>
  <dc:creator>Natasha</dc:creator>
  <cp:lastModifiedBy>ОПСА</cp:lastModifiedBy>
  <cp:revision>715</cp:revision>
  <dcterms:created xsi:type="dcterms:W3CDTF">2016-11-29T09:03:40Z</dcterms:created>
  <dcterms:modified xsi:type="dcterms:W3CDTF">2019-02-04T13:35:39Z</dcterms:modified>
</cp:coreProperties>
</file>