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notesMasterIdLst>
    <p:notesMasterId r:id="rId14"/>
  </p:notesMasterIdLst>
  <p:handoutMasterIdLst>
    <p:handoutMasterId r:id="rId15"/>
  </p:handoutMasterIdLst>
  <p:sldIdLst>
    <p:sldId id="315" r:id="rId2"/>
    <p:sldId id="316" r:id="rId3"/>
    <p:sldId id="308" r:id="rId4"/>
    <p:sldId id="317" r:id="rId5"/>
    <p:sldId id="318" r:id="rId6"/>
    <p:sldId id="319" r:id="rId7"/>
    <p:sldId id="320" r:id="rId8"/>
    <p:sldId id="321" r:id="rId9"/>
    <p:sldId id="309" r:id="rId10"/>
    <p:sldId id="311" r:id="rId11"/>
    <p:sldId id="313" r:id="rId12"/>
    <p:sldId id="314" r:id="rId13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A7DDFF"/>
    <a:srgbClr val="9900FF"/>
    <a:srgbClr val="0033CC"/>
    <a:srgbClr val="FFFFFF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8" d="100"/>
          <a:sy n="148" d="100"/>
        </p:scale>
        <p:origin x="-564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893EE8-D7B7-45D4-8DE7-F0F8B3294FC4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A206E6-D282-4F8E-8D44-A5221DE3BA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87262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5031EE-B568-4009-ABF1-9124281CA5EC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01ECD1-B11F-4973-BA75-75F5A0EA4A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69079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30" algn="l" defTabSz="9142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65" algn="l" defTabSz="9142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396" algn="l" defTabSz="9142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29" algn="l" defTabSz="9142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658" algn="l" defTabSz="9142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788" algn="l" defTabSz="9142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20" algn="l" defTabSz="9142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052" algn="l" defTabSz="9142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1803400"/>
            <a:ext cx="5825202" cy="1234727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3038130"/>
            <a:ext cx="5825202" cy="822674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pic>
        <p:nvPicPr>
          <p:cNvPr id="18" name="Picture 2" descr="C:\Users\Natasha\Documents\Мои документы\РАМС\КОНФЕРЕНЦИИ МАТЕРИАЛЫ\ОТЧЕТНО-ВЫБОРНАЯ КОНФЕРЕНЦИЯ\ПРЕЗЕНТАЦИИ ГОТОВЫЕ\rotate.gif"/>
          <p:cNvPicPr>
            <a:picLocks noChangeAspect="1" noChangeArrowheads="1" noCrop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183" y="-6350"/>
            <a:ext cx="523817" cy="523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6930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25527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7997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3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2724150"/>
            <a:ext cx="5418393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61752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48991"/>
            <a:ext cx="6447501" cy="1946595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0365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3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67670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457200"/>
            <a:ext cx="6441152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2868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0883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8" y="457204"/>
            <a:ext cx="978557" cy="3938588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4" y="457200"/>
            <a:ext cx="5295113" cy="39385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1438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0327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025654"/>
            <a:ext cx="6447501" cy="1369936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0008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2" y="1620442"/>
            <a:ext cx="3138026" cy="291057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1620443"/>
            <a:ext cx="3138026" cy="291058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1168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12" y="1620737"/>
            <a:ext cx="3139217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12" y="2052939"/>
            <a:ext cx="3139217" cy="247808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9" y="1620737"/>
            <a:ext cx="3139214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91" y="2052939"/>
            <a:ext cx="3139213" cy="247808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672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7569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7849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123953"/>
            <a:ext cx="2890896" cy="958850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8" y="386198"/>
            <a:ext cx="3385156" cy="41448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082802"/>
            <a:ext cx="2890896" cy="1938337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53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2" y="3600450"/>
            <a:ext cx="644750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457200"/>
            <a:ext cx="6447501" cy="2884289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2" y="4025504"/>
            <a:ext cx="6447500" cy="505518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3265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336666" y="4928849"/>
            <a:ext cx="51684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00" b="1" spc="15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Ассоциация медицинских сестер России </a:t>
            </a:r>
          </a:p>
        </p:txBody>
      </p:sp>
      <p:grpSp>
        <p:nvGrpSpPr>
          <p:cNvPr id="44" name="Group 43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1620443"/>
            <a:ext cx="6447501" cy="2910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4531026"/>
            <a:ext cx="68395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4531026"/>
            <a:ext cx="472320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9" y="4531026"/>
            <a:ext cx="51250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565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xStyles>
    <p:titleStyle>
      <a:lvl1pPr algn="l" defTabSz="342900" rtl="0" eaLnBrk="1" latinLnBrk="0" hangingPunct="1">
        <a:spcBef>
          <a:spcPct val="0"/>
        </a:spcBef>
        <a:buNone/>
        <a:defRPr sz="27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1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8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9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45381"/>
            <a:ext cx="8928992" cy="4974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C:\Users\Natasha\Documents\Мои документы\РАМС\КОНФЕРЕНЦИИ МАТЕРИАЛЫ\ОТЧЕТНО-ВЫБОРНАЯ КОНФЕРЕНЦИЯ\ПРЕЗЕНТАЦИИ ГОТОВЫЕ\rotate.gif"/>
          <p:cNvPicPr>
            <a:picLocks noChangeAspect="1" noChangeArrowheads="1" noCrop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12360" y="4011910"/>
            <a:ext cx="1093185" cy="1056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115173" y="699542"/>
            <a:ext cx="482453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0033CC"/>
                </a:solidFill>
              </a:rPr>
              <a:t>Ассоциация медицинских сестер России </a:t>
            </a:r>
            <a:br>
              <a:rPr lang="ru-RU" sz="3600" b="1" dirty="0">
                <a:solidFill>
                  <a:srgbClr val="0033CC"/>
                </a:solidFill>
              </a:rPr>
            </a:br>
            <a:r>
              <a:rPr lang="ru-RU" sz="3600" b="1" dirty="0">
                <a:solidFill>
                  <a:srgbClr val="0033CC"/>
                </a:solidFill>
              </a:rPr>
              <a:t>поздравляет вас </a:t>
            </a:r>
          </a:p>
          <a:p>
            <a:pPr algn="ctr"/>
            <a:r>
              <a:rPr lang="ru-RU" sz="3600" b="1" dirty="0">
                <a:solidFill>
                  <a:srgbClr val="0033CC"/>
                </a:solidFill>
              </a:rPr>
              <a:t>с Международным днем акушерки</a:t>
            </a:r>
          </a:p>
        </p:txBody>
      </p:sp>
    </p:spTree>
    <p:extLst>
      <p:ext uri="{BB962C8B-B14F-4D97-AF65-F5344CB8AC3E}">
        <p14:creationId xmlns:p14="http://schemas.microsoft.com/office/powerpoint/2010/main" val="7441966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9512" y="123478"/>
            <a:ext cx="8750942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331640" y="105569"/>
            <a:ext cx="6264275" cy="939800"/>
          </a:xfrm>
          <a:prstGeom prst="rect">
            <a:avLst/>
          </a:prstGeom>
        </p:spPr>
        <p:txBody>
          <a:bodyPr vert="horz" lIns="91428" tIns="45714" rIns="91428" bIns="45714" rtlCol="0" anchor="ctr">
            <a:normAutofit fontScale="90000" lnSpcReduction="20000"/>
          </a:bodyPr>
          <a:lstStyle>
            <a:lvl1pPr algn="ctr" defTabSz="914265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3600" b="1" dirty="0">
                <a:solidFill>
                  <a:srgbClr val="C00000"/>
                </a:solidFill>
              </a:rPr>
              <a:t>Международный день акушерки</a:t>
            </a:r>
          </a:p>
        </p:txBody>
      </p:sp>
      <p:pic>
        <p:nvPicPr>
          <p:cNvPr id="8" name="Picture 3" descr="K:\мои документы\Мои документы\РАМС\ВЕСТНИК\ВЕСТНИК 2 2017\МЕЖДУНАРОДНЫЙ ДЕНЬ АКУШЕРКИ\FB_highlight_a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5556" y="3147814"/>
            <a:ext cx="2952328" cy="17640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K:\ФОТО ВОЗ 2016\RUSSIAN MIDWIFES FOR WHO\TUMEN RUSSIA\AAA_6241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5556" y="999761"/>
            <a:ext cx="2952328" cy="19684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267494"/>
            <a:ext cx="639763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707904" y="1135286"/>
            <a:ext cx="43204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>
                <a:solidFill>
                  <a:srgbClr val="C00000"/>
                </a:solidFill>
              </a:rPr>
              <a:t>Поделитесь своим опытом с коллегами в России и во всем мире!</a:t>
            </a:r>
          </a:p>
        </p:txBody>
      </p:sp>
    </p:spTree>
    <p:extLst>
      <p:ext uri="{BB962C8B-B14F-4D97-AF65-F5344CB8AC3E}">
        <p14:creationId xmlns:p14="http://schemas.microsoft.com/office/powerpoint/2010/main" val="28248639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122" y="108181"/>
            <a:ext cx="8661350" cy="487201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sp>
        <p:nvSpPr>
          <p:cNvPr id="2" name="Прямоугольник 1"/>
          <p:cNvSpPr/>
          <p:nvPr/>
        </p:nvSpPr>
        <p:spPr>
          <a:xfrm>
            <a:off x="6308848" y="4011910"/>
            <a:ext cx="2685351" cy="33855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1600" b="1" dirty="0"/>
              <a:t>https://vk.com/medsestre</a:t>
            </a:r>
            <a:endParaRPr lang="ru-RU" sz="1600" b="1" dirty="0"/>
          </a:p>
        </p:txBody>
      </p:sp>
      <p:pic>
        <p:nvPicPr>
          <p:cNvPr id="3" name="Picture 2" descr="http://king-parts.ru/image/data/33284411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60232" y="114114"/>
            <a:ext cx="2160240" cy="110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40252" y="1347614"/>
            <a:ext cx="1800200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/>
              <a:t>Ждем вас в нашей группе </a:t>
            </a:r>
            <a:r>
              <a:rPr lang="ru-RU" b="1" dirty="0" err="1"/>
              <a:t>Вконтакте</a:t>
            </a:r>
            <a:r>
              <a:rPr lang="ru-RU" b="1" dirty="0"/>
              <a:t>!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3528" y="1059582"/>
            <a:ext cx="1512168" cy="830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b="1" dirty="0"/>
              <a:t>Пусть Ваш голос будет услышан!</a:t>
            </a:r>
          </a:p>
        </p:txBody>
      </p:sp>
    </p:spTree>
    <p:extLst>
      <p:ext uri="{BB962C8B-B14F-4D97-AF65-F5344CB8AC3E}">
        <p14:creationId xmlns:p14="http://schemas.microsoft.com/office/powerpoint/2010/main" val="21351873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98" y="51470"/>
            <a:ext cx="8984998" cy="50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44480" y="411510"/>
            <a:ext cx="859562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>
                <a:ln/>
                <a:solidFill>
                  <a:srgbClr val="9900FF"/>
                </a:solidFill>
                <a:effectLst/>
              </a:rPr>
              <a:t>Поздравляем!</a:t>
            </a:r>
          </a:p>
        </p:txBody>
      </p:sp>
    </p:spTree>
    <p:extLst>
      <p:ext uri="{BB962C8B-B14F-4D97-AF65-F5344CB8AC3E}">
        <p14:creationId xmlns:p14="http://schemas.microsoft.com/office/powerpoint/2010/main" val="34664128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7668706" y="0"/>
            <a:ext cx="1273016" cy="5143500"/>
          </a:xfrm>
          <a:prstGeom prst="rect">
            <a:avLst/>
          </a:prstGeom>
          <a:solidFill>
            <a:srgbClr val="A7DDFF">
              <a:alpha val="3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79512" y="0"/>
            <a:ext cx="1273016" cy="5143500"/>
          </a:xfrm>
          <a:prstGeom prst="rect">
            <a:avLst/>
          </a:prstGeom>
          <a:solidFill>
            <a:srgbClr val="A7DDFF">
              <a:alpha val="3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452528" y="271427"/>
            <a:ext cx="6216178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i="1" dirty="0">
                <a:solidFill>
                  <a:srgbClr val="C00000"/>
                </a:solidFill>
              </a:rPr>
              <a:t>Милые, родные наши  акушерки, специалисты, стоящие у порога зарождения новой жизни, охраняющие здоровье всех женщин планеты, </a:t>
            </a:r>
          </a:p>
          <a:p>
            <a:pPr algn="ctr"/>
            <a:r>
              <a:rPr lang="ru-RU" sz="1400" b="1" i="1" dirty="0">
                <a:solidFill>
                  <a:srgbClr val="000099"/>
                </a:solidFill>
              </a:rPr>
              <a:t>разрешите от всей души поздравить Вас с Вашим профессиональным праздником – Международным днем акушерки, тема которого в 2017 году: </a:t>
            </a:r>
            <a:r>
              <a:rPr lang="ru-RU" sz="1400" b="1" i="1" dirty="0">
                <a:solidFill>
                  <a:srgbClr val="C00000"/>
                </a:solidFill>
              </a:rPr>
              <a:t>«Акушерка, мать и семья: Партнеры во имя жизни!»</a:t>
            </a:r>
          </a:p>
          <a:p>
            <a:pPr algn="ctr"/>
            <a:r>
              <a:rPr lang="ru-RU" sz="1400" b="1" i="1" dirty="0">
                <a:solidFill>
                  <a:srgbClr val="000099"/>
                </a:solidFill>
              </a:rPr>
              <a:t>     Избрав однажды эту святую профессию, Вы обрекли себя  на  вечную молодость и красоту. Вы дарите семьям свет и радость, которые входят в дом с рождением ребенка.  О Вашем участии в сохранении величайшей ценности – женского и детского  здоровья, помнят всю жизнь.  </a:t>
            </a:r>
          </a:p>
          <a:p>
            <a:pPr algn="ctr"/>
            <a:r>
              <a:rPr lang="ru-RU" sz="1400" b="1" i="1" dirty="0">
                <a:solidFill>
                  <a:srgbClr val="000099"/>
                </a:solidFill>
              </a:rPr>
              <a:t>     Вас благодарят, воспевают в стихах и песнях, в Вашу честь называют своих новорожденных дочерей родители.  </a:t>
            </a:r>
          </a:p>
          <a:p>
            <a:pPr algn="ctr"/>
            <a:r>
              <a:rPr lang="ru-RU" sz="1400" b="1" i="1" dirty="0">
                <a:solidFill>
                  <a:srgbClr val="000099"/>
                </a:solidFill>
              </a:rPr>
              <a:t>    </a:t>
            </a:r>
            <a:r>
              <a:rPr lang="ru-RU" sz="1400" b="1" i="1" dirty="0">
                <a:solidFill>
                  <a:srgbClr val="C00000"/>
                </a:solidFill>
              </a:rPr>
              <a:t>Спасибо Вам за Ваш беззаветный благородный труд и бессонные ночи, за Ваши теплые, нежные руки и  все понимающие глаза, за  ласковый голос и умение вселить надежду в самое лучшее и светлое.  Вы – героини, которые надежно держат ключи от счастливых семей. 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23478"/>
            <a:ext cx="1273016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79512" y="2133475"/>
            <a:ext cx="12730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В.А. Саркисова, президент РАМС, председатель Европейского форума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655408" y="2206508"/>
            <a:ext cx="14173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Н.С. </a:t>
            </a:r>
            <a:r>
              <a:rPr lang="ru-RU" sz="1200" dirty="0" err="1"/>
              <a:t>Швецова</a:t>
            </a:r>
            <a:r>
              <a:rPr lang="ru-RU" sz="1200" dirty="0"/>
              <a:t>, председатель секции РАМС «Акушерское дело»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08304" y="4083918"/>
            <a:ext cx="1140745" cy="904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K:\мои документы\Мои документы\РАМС\ДОКЛАДЫ\ДОКЛАДЫ 2017\Швецова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68706" y="123479"/>
            <a:ext cx="1273016" cy="1809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15595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83602" y="50800"/>
            <a:ext cx="6080673" cy="939800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Международный день акушерки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39701" y="1059582"/>
            <a:ext cx="49685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b="1" dirty="0">
                <a:solidFill>
                  <a:srgbClr val="000099"/>
                </a:solidFill>
              </a:rPr>
              <a:t>Девиз 2017 года символизирует совместную работу акушерок с беременными женщинами, их близкими, направленную на то, чтобы укрепить их в принятии решений, в безопасном и благополучном исходе родов.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98376" y="3003798"/>
            <a:ext cx="48245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1600" dirty="0"/>
              <a:t>Партнерство в период подготовки и в процессе родов начинает широко практиковаться и в России. В ряде регионов акушерки реализуют проекты, направленные на то, чтобы будущий отец был вовлечен в процесс подготовки к появлению своего ребенка. </a:t>
            </a:r>
          </a:p>
        </p:txBody>
      </p:sp>
      <p:pic>
        <p:nvPicPr>
          <p:cNvPr id="7" name="Picture 2" descr="K:\мои документы\Мои документы\РАМС\ДОКЛАДЫ\ДОКЛАДЫ 2017\день акушерки 2017\День акушерки_02_А4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896" t="4581" r="6669" b="33103"/>
          <a:stretch/>
        </p:blipFill>
        <p:spPr bwMode="auto">
          <a:xfrm>
            <a:off x="5244199" y="1059582"/>
            <a:ext cx="3496614" cy="3488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K:\мои документы\Мои документы\РАМС\ДОКЛАДЫ\ДОКЛАДЫ 2017\день акушерки 2017\День акушерки_02_А4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092" t="81721" r="52621" b="4343"/>
          <a:stretch/>
        </p:blipFill>
        <p:spPr bwMode="auto">
          <a:xfrm>
            <a:off x="7236296" y="195486"/>
            <a:ext cx="1376675" cy="658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97961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0" y="1263109"/>
            <a:ext cx="5976938" cy="2584450"/>
          </a:xfrm>
        </p:spPr>
        <p:txBody>
          <a:bodyPr>
            <a:noAutofit/>
          </a:bodyPr>
          <a:lstStyle/>
          <a:p>
            <a:r>
              <a:rPr lang="ru-RU" sz="1600" b="1" dirty="0">
                <a:solidFill>
                  <a:srgbClr val="000099"/>
                </a:solidFill>
              </a:rPr>
              <a:t>Акушерка  –  женская профессия, а  за этим скрывается многое:  душевность  и материнская теплота,  ответственность и отзывчивость, мягкость и, конечно,  внутреннее достоинство. Эти замечательные качества обязательно должны быть подкреплены сегодня высоким профессионализмом, хорошим уровнем образования, профессиональными компетенциями. </a:t>
            </a:r>
            <a:endParaRPr lang="en-US" sz="1600" b="1" dirty="0">
              <a:solidFill>
                <a:srgbClr val="000099"/>
              </a:solidFill>
            </a:endParaRPr>
          </a:p>
          <a:p>
            <a:r>
              <a:rPr lang="ru-RU" sz="1600" b="1" dirty="0">
                <a:solidFill>
                  <a:srgbClr val="000099"/>
                </a:solidFill>
              </a:rPr>
              <a:t>Акушерки, пожалуй, как никакие другие специалисты, не только помогают появиться младенцу на свет, но и вносят вклад в охрану здоровья населения в целом, обеспечивая всестороннюю помощь семьям в области репродуктивного и сексуального здоровья.</a:t>
            </a:r>
          </a:p>
        </p:txBody>
      </p:sp>
      <p:pic>
        <p:nvPicPr>
          <p:cNvPr id="5" name="Picture 2" descr="C:\Users\Natasha\Documents\Мои документы\РАМС\КОНФЕРЕНЦИИ МАТЕРИАЛЫ\ОТЧЕТНО-ВЫБОРНАЯ КОНФЕРЕНЦИЯ\ПРЕЗЕНТАЦИИ ГОТОВЫЕ\rotate.gif"/>
          <p:cNvPicPr>
            <a:picLocks noChangeAspect="1" noChangeArrowheads="1" noCrop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602" y="443997"/>
            <a:ext cx="640831" cy="61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1043608" y="212978"/>
            <a:ext cx="6768642" cy="1081088"/>
          </a:xfrm>
          <a:prstGeom prst="rect">
            <a:avLst/>
          </a:prstGeom>
        </p:spPr>
        <p:txBody>
          <a:bodyPr vert="horz" lIns="91428" tIns="45714" rIns="91428" bIns="45714" rtlCol="0">
            <a:normAutofit/>
          </a:bodyPr>
          <a:lstStyle>
            <a:lvl1pPr marL="274283" indent="-274283" algn="l" defTabSz="914265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173" indent="-274283" algn="l" defTabSz="914265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536" indent="-228564" algn="l" defTabSz="914265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2830" indent="-228564" algn="l" defTabSz="914265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2823" indent="-228564" algn="l" defTabSz="914265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2812" indent="-228564" algn="l" defTabSz="914265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2806" indent="-228564" algn="l" defTabSz="914265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2799" indent="-228564" algn="l" defTabSz="914265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2788" indent="-228564" algn="l" defTabSz="914265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Symbol" pitchFamily="18" charset="2"/>
              <a:buNone/>
            </a:pPr>
            <a:r>
              <a:rPr lang="ru-RU" sz="2800" b="1">
                <a:solidFill>
                  <a:srgbClr val="000099"/>
                </a:solidFill>
              </a:rPr>
              <a:t>«Акушерка, мать и семья: </a:t>
            </a:r>
            <a:r>
              <a:rPr lang="ru-RU" sz="2800" b="1"/>
              <a:t>Партнеры во имя жизни!»</a:t>
            </a:r>
            <a:endParaRPr lang="ru-RU" sz="2800" b="1" dirty="0"/>
          </a:p>
        </p:txBody>
      </p:sp>
      <p:pic>
        <p:nvPicPr>
          <p:cNvPr id="7" name="Picture 2" descr="K:\ФОТО ВОЗ 2016\RUSSIAN MIDWIFES FOR WHO\UDMURTIA RUSSIA\Изображение 008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4168" y="1263109"/>
            <a:ext cx="2843398" cy="18885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K:\ФОТО ВОЗ 2016\RUSSIAN MIDWIFES FOR WHO\OMSK MIDWIFES HOSP NO 3\смо1002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4168" y="3286408"/>
            <a:ext cx="2847489" cy="15969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66896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4294967295"/>
          </p:nvPr>
        </p:nvSpPr>
        <p:spPr>
          <a:xfrm>
            <a:off x="0" y="1203325"/>
            <a:ext cx="5465763" cy="2584450"/>
          </a:xfrm>
        </p:spPr>
        <p:txBody>
          <a:bodyPr>
            <a:noAutofit/>
          </a:bodyPr>
          <a:lstStyle/>
          <a:p>
            <a:r>
              <a:rPr lang="ru-RU" sz="1600" b="1" dirty="0">
                <a:solidFill>
                  <a:srgbClr val="000099"/>
                </a:solidFill>
              </a:rPr>
              <a:t>Стратегически важная функция акушерки – охрана здоровья матери и ребенка. Практически каждый контакт акушерки с пациенткой, ее семьей должен стать моментом обучения, ведь непрерывная поддержка и регулярные пояснения нужны женщине на протяжении всего нахождения в акушерском стационаре. </a:t>
            </a:r>
          </a:p>
          <a:p>
            <a:r>
              <a:rPr lang="ru-RU" sz="1600" b="1" dirty="0">
                <a:solidFill>
                  <a:srgbClr val="000099"/>
                </a:solidFill>
              </a:rPr>
              <a:t>Работая с женщиной, членами ее семьи, акушерка может оказать грамотную поддержку в принятии важных для них решений о том, что требуется будущей матери для безопасного и благополучного рождения ребенка.</a:t>
            </a:r>
          </a:p>
        </p:txBody>
      </p:sp>
      <p:pic>
        <p:nvPicPr>
          <p:cNvPr id="5" name="Picture 2" descr="C:\Users\Natasha\Documents\Мои документы\РАМС\КОНФЕРЕНЦИИ МАТЕРИАЛЫ\ОТЧЕТНО-ВЫБОРНАЯ КОНФЕРЕНЦИЯ\ПРЕЗЕНТАЦИИ ГОТОВЫЕ\rotate.gif"/>
          <p:cNvPicPr>
            <a:picLocks noChangeAspect="1" noChangeArrowheads="1" noCrop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602" y="443997"/>
            <a:ext cx="640831" cy="61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1043608" y="212978"/>
            <a:ext cx="6768642" cy="1081088"/>
          </a:xfrm>
          <a:prstGeom prst="rect">
            <a:avLst/>
          </a:prstGeom>
        </p:spPr>
        <p:txBody>
          <a:bodyPr vert="horz" lIns="91428" tIns="45714" rIns="91428" bIns="45714" rtlCol="0">
            <a:normAutofit/>
          </a:bodyPr>
          <a:lstStyle>
            <a:lvl1pPr marL="274283" indent="-274283" algn="l" defTabSz="914265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173" indent="-274283" algn="l" defTabSz="914265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536" indent="-228564" algn="l" defTabSz="914265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2830" indent="-228564" algn="l" defTabSz="914265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2823" indent="-228564" algn="l" defTabSz="914265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2812" indent="-228564" algn="l" defTabSz="914265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2806" indent="-228564" algn="l" defTabSz="914265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2799" indent="-228564" algn="l" defTabSz="914265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2788" indent="-228564" algn="l" defTabSz="914265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Symbol" pitchFamily="18" charset="2"/>
              <a:buNone/>
            </a:pPr>
            <a:r>
              <a:rPr lang="ru-RU" sz="2800" b="1">
                <a:solidFill>
                  <a:srgbClr val="000099"/>
                </a:solidFill>
              </a:rPr>
              <a:t>«Акушерка, мать и семья: </a:t>
            </a:r>
            <a:r>
              <a:rPr lang="ru-RU" sz="2800" b="1"/>
              <a:t>Партнеры во имя жизни!»</a:t>
            </a:r>
            <a:endParaRPr lang="ru-RU" sz="2800" b="1" dirty="0"/>
          </a:p>
        </p:txBody>
      </p:sp>
      <p:pic>
        <p:nvPicPr>
          <p:cNvPr id="7" name="Picture 3" descr="K:\ФОТО ВОЗ 2016\RUSSIAN MIDWIFES FOR WHO\TUMEN RUSSIA\AAA_6265 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4168" y="1419622"/>
            <a:ext cx="2703587" cy="2587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16119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4294967295"/>
          </p:nvPr>
        </p:nvSpPr>
        <p:spPr>
          <a:xfrm>
            <a:off x="0" y="1203325"/>
            <a:ext cx="4962525" cy="2584450"/>
          </a:xfrm>
        </p:spPr>
        <p:txBody>
          <a:bodyPr>
            <a:noAutofit/>
          </a:bodyPr>
          <a:lstStyle/>
          <a:p>
            <a:r>
              <a:rPr lang="ru-RU" sz="1600" b="1" dirty="0">
                <a:solidFill>
                  <a:srgbClr val="000099"/>
                </a:solidFill>
              </a:rPr>
              <a:t>Постоянная модернизация медицинского оборудования, применение передовых технологий, разработка новых методов диагностики и лечения, совершенствование кадрового состава определяют сегодня динамику развития не только здравоохранения в целом, но акушерства и неонатологии, в частности .</a:t>
            </a:r>
          </a:p>
        </p:txBody>
      </p:sp>
      <p:pic>
        <p:nvPicPr>
          <p:cNvPr id="5" name="Picture 2" descr="C:\Users\Natasha\Documents\Мои документы\РАМС\КОНФЕРЕНЦИИ МАТЕРИАЛЫ\ОТЧЕТНО-ВЫБОРНАЯ КОНФЕРЕНЦИЯ\ПРЕЗЕНТАЦИИ ГОТОВЫЕ\rotate.gif"/>
          <p:cNvPicPr>
            <a:picLocks noChangeAspect="1" noChangeArrowheads="1" noCrop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602" y="443997"/>
            <a:ext cx="640831" cy="61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1043608" y="212978"/>
            <a:ext cx="6768642" cy="1081088"/>
          </a:xfrm>
          <a:prstGeom prst="rect">
            <a:avLst/>
          </a:prstGeom>
        </p:spPr>
        <p:txBody>
          <a:bodyPr vert="horz" lIns="91428" tIns="45714" rIns="91428" bIns="45714" rtlCol="0">
            <a:normAutofit/>
          </a:bodyPr>
          <a:lstStyle>
            <a:lvl1pPr marL="274283" indent="-274283" algn="l" defTabSz="914265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173" indent="-274283" algn="l" defTabSz="914265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536" indent="-228564" algn="l" defTabSz="914265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2830" indent="-228564" algn="l" defTabSz="914265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2823" indent="-228564" algn="l" defTabSz="914265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2812" indent="-228564" algn="l" defTabSz="914265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2806" indent="-228564" algn="l" defTabSz="914265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2799" indent="-228564" algn="l" defTabSz="914265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2788" indent="-228564" algn="l" defTabSz="914265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Symbol" pitchFamily="18" charset="2"/>
              <a:buNone/>
            </a:pPr>
            <a:r>
              <a:rPr lang="ru-RU" sz="2800" b="1">
                <a:solidFill>
                  <a:srgbClr val="000099"/>
                </a:solidFill>
              </a:rPr>
              <a:t>«Акушерка, мать и семья: </a:t>
            </a:r>
            <a:r>
              <a:rPr lang="ru-RU" sz="2800" b="1"/>
              <a:t>Партнеры во имя жизни!»</a:t>
            </a:r>
            <a:endParaRPr lang="ru-RU" sz="2800" b="1" dirty="0"/>
          </a:p>
        </p:txBody>
      </p:sp>
      <p:pic>
        <p:nvPicPr>
          <p:cNvPr id="5122" name="Picture 2" descr="http://www.midwife.org/acnm/files/ccLibraryFiles/Filename/000000004300/LANCET-midwiferyseriesexecsumm-CoverWEB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60232" y="627534"/>
            <a:ext cx="2145489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27364" y="3521442"/>
            <a:ext cx="61206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/>
              <a:t>«Акушерская помощь является жизненно важным решением по обеспечению высококачественной помощи роженицам и новорожденным для всех женщин и младенцев и во всех странах» , серия научных публикаций по акушерской помощи в журнале </a:t>
            </a:r>
            <a:r>
              <a:rPr lang="en-US" sz="1600" i="1" dirty="0"/>
              <a:t>The Lancet, 2014</a:t>
            </a:r>
            <a:endParaRPr lang="ru-RU" sz="1600" i="1" dirty="0"/>
          </a:p>
        </p:txBody>
      </p:sp>
    </p:spTree>
    <p:extLst>
      <p:ext uri="{BB962C8B-B14F-4D97-AF65-F5344CB8AC3E}">
        <p14:creationId xmlns:p14="http://schemas.microsoft.com/office/powerpoint/2010/main" val="32098140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4294967295"/>
          </p:nvPr>
        </p:nvSpPr>
        <p:spPr>
          <a:xfrm>
            <a:off x="0" y="1203325"/>
            <a:ext cx="5610225" cy="2584450"/>
          </a:xfrm>
        </p:spPr>
        <p:txBody>
          <a:bodyPr>
            <a:noAutofit/>
          </a:bodyPr>
          <a:lstStyle/>
          <a:p>
            <a:r>
              <a:rPr lang="ru-RU" sz="1600" b="1" dirty="0">
                <a:solidFill>
                  <a:srgbClr val="000099"/>
                </a:solidFill>
              </a:rPr>
              <a:t> Современные акушерки работают по новому: повысилась степень ответственности за маму и новорожденного, Вам сегодня переданы более широкие полномочия, расширен объем функциональных обязанностей, оказывается содействие научным исследованиям  и доказательной практике, за которые Вы сегодня смело беретесь,  создаются благоприятные условия труда. </a:t>
            </a:r>
          </a:p>
          <a:p>
            <a:r>
              <a:rPr lang="ru-RU" sz="1600" b="1" dirty="0">
                <a:solidFill>
                  <a:srgbClr val="000099"/>
                </a:solidFill>
              </a:rPr>
              <a:t>Именно от Вашего мастерства, знаний и навыков зависит, насколько успешно  пройдет </a:t>
            </a:r>
            <a:r>
              <a:rPr lang="ru-RU" sz="1600" b="1" dirty="0" err="1">
                <a:solidFill>
                  <a:srgbClr val="000099"/>
                </a:solidFill>
              </a:rPr>
              <a:t>родоразрешение</a:t>
            </a:r>
            <a:r>
              <a:rPr lang="ru-RU" sz="1600" b="1" dirty="0">
                <a:solidFill>
                  <a:srgbClr val="000099"/>
                </a:solidFill>
              </a:rPr>
              <a:t>. </a:t>
            </a:r>
          </a:p>
        </p:txBody>
      </p:sp>
      <p:pic>
        <p:nvPicPr>
          <p:cNvPr id="5" name="Picture 2" descr="C:\Users\Natasha\Documents\Мои документы\РАМС\КОНФЕРЕНЦИИ МАТЕРИАЛЫ\ОТЧЕТНО-ВЫБОРНАЯ КОНФЕРЕНЦИЯ\ПРЕЗЕНТАЦИИ ГОТОВЫЕ\rotate.gif"/>
          <p:cNvPicPr>
            <a:picLocks noChangeAspect="1" noChangeArrowheads="1" noCrop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602" y="443997"/>
            <a:ext cx="640831" cy="61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1043608" y="212978"/>
            <a:ext cx="6768642" cy="1081088"/>
          </a:xfrm>
          <a:prstGeom prst="rect">
            <a:avLst/>
          </a:prstGeom>
        </p:spPr>
        <p:txBody>
          <a:bodyPr vert="horz" lIns="91428" tIns="45714" rIns="91428" bIns="45714" rtlCol="0">
            <a:normAutofit/>
          </a:bodyPr>
          <a:lstStyle>
            <a:lvl1pPr marL="274283" indent="-274283" algn="l" defTabSz="914265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173" indent="-274283" algn="l" defTabSz="914265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536" indent="-228564" algn="l" defTabSz="914265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2830" indent="-228564" algn="l" defTabSz="914265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2823" indent="-228564" algn="l" defTabSz="914265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2812" indent="-228564" algn="l" defTabSz="914265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2806" indent="-228564" algn="l" defTabSz="914265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2799" indent="-228564" algn="l" defTabSz="914265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2788" indent="-228564" algn="l" defTabSz="914265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Symbol" pitchFamily="18" charset="2"/>
              <a:buNone/>
            </a:pPr>
            <a:r>
              <a:rPr lang="ru-RU" sz="2800" b="1">
                <a:solidFill>
                  <a:srgbClr val="000099"/>
                </a:solidFill>
              </a:rPr>
              <a:t>«Акушерка, мать и семья: </a:t>
            </a:r>
            <a:r>
              <a:rPr lang="ru-RU" sz="2800" b="1"/>
              <a:t>Партнеры во имя жизни!»</a:t>
            </a:r>
            <a:endParaRPr lang="ru-RU" sz="2800" b="1" dirty="0"/>
          </a:p>
        </p:txBody>
      </p:sp>
      <p:pic>
        <p:nvPicPr>
          <p:cNvPr id="7" name="Picture 4" descr="K:\ФОТО ВОЗ 2016\RUSSIAN MIDWIFES FOR WHO\ASTRAKHAN Russia\24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0192" y="843557"/>
            <a:ext cx="2589179" cy="38837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76011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4294967295"/>
          </p:nvPr>
        </p:nvSpPr>
        <p:spPr>
          <a:xfrm>
            <a:off x="0" y="1293813"/>
            <a:ext cx="4746625" cy="2584450"/>
          </a:xfrm>
        </p:spPr>
        <p:txBody>
          <a:bodyPr>
            <a:noAutofit/>
          </a:bodyPr>
          <a:lstStyle/>
          <a:p>
            <a:r>
              <a:rPr lang="ru-RU" sz="1600" b="1" dirty="0">
                <a:solidFill>
                  <a:srgbClr val="000099"/>
                </a:solidFill>
              </a:rPr>
              <a:t>Эффективность оказания медицинской услуги в родовспоможении напрямую зависит от применения как инновационных, так и традиционных акушерских технологий. Формирование единой слаженной команды являются рецептом настоящего  успеха, приносят счастье полноценной профессиональной реализации, важных для снижения материнской и младенческой смертности.</a:t>
            </a:r>
          </a:p>
        </p:txBody>
      </p:sp>
      <p:pic>
        <p:nvPicPr>
          <p:cNvPr id="5" name="Picture 2" descr="C:\Users\Natasha\Documents\Мои документы\РАМС\КОНФЕРЕНЦИИ МАТЕРИАЛЫ\ОТЧЕТНО-ВЫБОРНАЯ КОНФЕРЕНЦИЯ\ПРЕЗЕНТАЦИИ ГОТОВЫЕ\rotate.gif"/>
          <p:cNvPicPr>
            <a:picLocks noChangeAspect="1" noChangeArrowheads="1" noCrop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602" y="443997"/>
            <a:ext cx="640831" cy="61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1043608" y="212978"/>
            <a:ext cx="6768642" cy="1081088"/>
          </a:xfrm>
          <a:prstGeom prst="rect">
            <a:avLst/>
          </a:prstGeom>
        </p:spPr>
        <p:txBody>
          <a:bodyPr vert="horz" lIns="91428" tIns="45714" rIns="91428" bIns="45714" rtlCol="0">
            <a:normAutofit/>
          </a:bodyPr>
          <a:lstStyle>
            <a:lvl1pPr marL="274283" indent="-274283" algn="l" defTabSz="914265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173" indent="-274283" algn="l" defTabSz="914265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536" indent="-228564" algn="l" defTabSz="914265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2830" indent="-228564" algn="l" defTabSz="914265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2823" indent="-228564" algn="l" defTabSz="914265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2812" indent="-228564" algn="l" defTabSz="914265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2806" indent="-228564" algn="l" defTabSz="914265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2799" indent="-228564" algn="l" defTabSz="914265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2788" indent="-228564" algn="l" defTabSz="914265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Symbol" pitchFamily="18" charset="2"/>
              <a:buNone/>
            </a:pPr>
            <a:r>
              <a:rPr lang="ru-RU" sz="2800" b="1">
                <a:solidFill>
                  <a:srgbClr val="000099"/>
                </a:solidFill>
              </a:rPr>
              <a:t>«Акушерка, мать и семья: </a:t>
            </a:r>
            <a:r>
              <a:rPr lang="ru-RU" sz="2800" b="1"/>
              <a:t>Партнеры во имя жизни!»</a:t>
            </a:r>
            <a:endParaRPr lang="ru-RU" sz="2800" b="1" dirty="0"/>
          </a:p>
        </p:txBody>
      </p:sp>
      <p:pic>
        <p:nvPicPr>
          <p:cNvPr id="7" name="Picture 2" descr="K:\ФОТО ВОЗ 2016\RUSSIAN MIDWIFES FOR WHO\OMSK RUSSIA PAVLOGRAD\Акушерка Инна Сихварт БУЗОО Павлоградская ЦРБ(1)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2080" y="1419622"/>
            <a:ext cx="3450166" cy="2587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86728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427038"/>
            <a:ext cx="6264275" cy="574588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Международный день акушерки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915566"/>
            <a:ext cx="6767513" cy="151330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>
                <a:solidFill>
                  <a:srgbClr val="000099"/>
                </a:solidFill>
              </a:rPr>
              <a:t>«Акушерка, мать и семья: </a:t>
            </a:r>
            <a:r>
              <a:rPr lang="ru-RU" sz="2400" b="1" dirty="0"/>
              <a:t>Партнеры во имя жизни!»</a:t>
            </a:r>
          </a:p>
        </p:txBody>
      </p:sp>
      <p:pic>
        <p:nvPicPr>
          <p:cNvPr id="6146" name="Picture 2" descr="K:\мои документы\Мои документы\РАМС\ВЕСТНИК\ВЕСТНИК 2 2017\МЕЖДУНАРОДНЫЙ ДЕНЬ АКУШЕРКИ\IDM17_ENG_SuperSkyScraper_160x600px_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6336" y="195486"/>
            <a:ext cx="1296144" cy="4860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83602" y="2287199"/>
            <a:ext cx="410036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1600" b="1" dirty="0">
                <a:solidFill>
                  <a:srgbClr val="000099"/>
                </a:solidFill>
              </a:rPr>
              <a:t>«Я верю в партнерство» - </a:t>
            </a:r>
            <a:r>
              <a:rPr lang="ru-RU" sz="1600" dirty="0"/>
              <a:t>Международная конфедерация акушерок и Ассоциация медицинских сестер России  предлагают специалистам организовать кампанию, чтобы обсудить эту тему, поделиться своими мыслями, идеями, мнением, опытом с большой аудиторией коллег и профессионалов</a:t>
            </a:r>
          </a:p>
        </p:txBody>
      </p:sp>
      <p:sp>
        <p:nvSpPr>
          <p:cNvPr id="8" name="Правая фигурная скобка 7"/>
          <p:cNvSpPr/>
          <p:nvPr/>
        </p:nvSpPr>
        <p:spPr>
          <a:xfrm>
            <a:off x="4355976" y="2427733"/>
            <a:ext cx="288032" cy="2304256"/>
          </a:xfrm>
          <a:prstGeom prst="rightBrace">
            <a:avLst>
              <a:gd name="adj1" fmla="val 8333"/>
              <a:gd name="adj2" fmla="val 50279"/>
            </a:avLst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0" name="Picture 2" descr="http://king-parts.ru/image/data/33284411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2113606"/>
            <a:ext cx="2160240" cy="110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www.naijapr.com/wp-content/uploads/2016/04/Facebook-logo-PSD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79311" y="3011991"/>
            <a:ext cx="2016224" cy="817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www.dha.com.tr/newpics/news/220720151152437343632_2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9947" y="3908958"/>
            <a:ext cx="1996394" cy="751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98643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Шаблон презентации" id="{CBD39CA2-7E49-4777-8855-D296423F3BE8}" vid="{52318108-2B9D-4D03-A2C6-69B61A705D77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Грань">
    <a:dk1>
      <a:sysClr val="windowText" lastClr="000000"/>
    </a:dk1>
    <a:lt1>
      <a:sysClr val="window" lastClr="FFFFFF"/>
    </a:lt1>
    <a:dk2>
      <a:srgbClr val="2C3C43"/>
    </a:dk2>
    <a:lt2>
      <a:srgbClr val="EBEBEB"/>
    </a:lt2>
    <a:accent1>
      <a:srgbClr val="5FCBEF"/>
    </a:accent1>
    <a:accent2>
      <a:srgbClr val="2E83C3"/>
    </a:accent2>
    <a:accent3>
      <a:srgbClr val="42D0A2"/>
    </a:accent3>
    <a:accent4>
      <a:srgbClr val="2E946B"/>
    </a:accent4>
    <a:accent5>
      <a:srgbClr val="42B051"/>
    </a:accent5>
    <a:accent6>
      <a:srgbClr val="96D141"/>
    </a:accent6>
    <a:hlink>
      <a:srgbClr val="3FCDE7"/>
    </a:hlink>
    <a:folHlink>
      <a:srgbClr val="A9D3E1"/>
    </a:folHlink>
  </a:clrScheme>
</a:themeOverride>
</file>

<file path=ppt/theme/themeOverride10.xml><?xml version="1.0" encoding="utf-8"?>
<a:themeOverride xmlns:a="http://schemas.openxmlformats.org/drawingml/2006/main">
  <a:clrScheme name="Грань">
    <a:dk1>
      <a:sysClr val="windowText" lastClr="000000"/>
    </a:dk1>
    <a:lt1>
      <a:sysClr val="window" lastClr="FFFFFF"/>
    </a:lt1>
    <a:dk2>
      <a:srgbClr val="2C3C43"/>
    </a:dk2>
    <a:lt2>
      <a:srgbClr val="EBEBEB"/>
    </a:lt2>
    <a:accent1>
      <a:srgbClr val="5FCBEF"/>
    </a:accent1>
    <a:accent2>
      <a:srgbClr val="2E83C3"/>
    </a:accent2>
    <a:accent3>
      <a:srgbClr val="42D0A2"/>
    </a:accent3>
    <a:accent4>
      <a:srgbClr val="2E946B"/>
    </a:accent4>
    <a:accent5>
      <a:srgbClr val="42B051"/>
    </a:accent5>
    <a:accent6>
      <a:srgbClr val="96D141"/>
    </a:accent6>
    <a:hlink>
      <a:srgbClr val="3FCDE7"/>
    </a:hlink>
    <a:folHlink>
      <a:srgbClr val="A9D3E1"/>
    </a:folHlink>
  </a:clrScheme>
</a:themeOverride>
</file>

<file path=ppt/theme/themeOverride11.xml><?xml version="1.0" encoding="utf-8"?>
<a:themeOverride xmlns:a="http://schemas.openxmlformats.org/drawingml/2006/main">
  <a:clrScheme name="Грань">
    <a:dk1>
      <a:sysClr val="windowText" lastClr="000000"/>
    </a:dk1>
    <a:lt1>
      <a:sysClr val="window" lastClr="FFFFFF"/>
    </a:lt1>
    <a:dk2>
      <a:srgbClr val="2C3C43"/>
    </a:dk2>
    <a:lt2>
      <a:srgbClr val="EBEBEB"/>
    </a:lt2>
    <a:accent1>
      <a:srgbClr val="5FCBEF"/>
    </a:accent1>
    <a:accent2>
      <a:srgbClr val="2E83C3"/>
    </a:accent2>
    <a:accent3>
      <a:srgbClr val="42D0A2"/>
    </a:accent3>
    <a:accent4>
      <a:srgbClr val="2E946B"/>
    </a:accent4>
    <a:accent5>
      <a:srgbClr val="42B051"/>
    </a:accent5>
    <a:accent6>
      <a:srgbClr val="96D141"/>
    </a:accent6>
    <a:hlink>
      <a:srgbClr val="3FCDE7"/>
    </a:hlink>
    <a:folHlink>
      <a:srgbClr val="A9D3E1"/>
    </a:folHlink>
  </a:clrScheme>
</a:themeOverride>
</file>

<file path=ppt/theme/themeOverride12.xml><?xml version="1.0" encoding="utf-8"?>
<a:themeOverride xmlns:a="http://schemas.openxmlformats.org/drawingml/2006/main">
  <a:clrScheme name="Грань">
    <a:dk1>
      <a:sysClr val="windowText" lastClr="000000"/>
    </a:dk1>
    <a:lt1>
      <a:sysClr val="window" lastClr="FFFFFF"/>
    </a:lt1>
    <a:dk2>
      <a:srgbClr val="2C3C43"/>
    </a:dk2>
    <a:lt2>
      <a:srgbClr val="EBEBEB"/>
    </a:lt2>
    <a:accent1>
      <a:srgbClr val="5FCBEF"/>
    </a:accent1>
    <a:accent2>
      <a:srgbClr val="2E83C3"/>
    </a:accent2>
    <a:accent3>
      <a:srgbClr val="42D0A2"/>
    </a:accent3>
    <a:accent4>
      <a:srgbClr val="2E946B"/>
    </a:accent4>
    <a:accent5>
      <a:srgbClr val="42B051"/>
    </a:accent5>
    <a:accent6>
      <a:srgbClr val="96D141"/>
    </a:accent6>
    <a:hlink>
      <a:srgbClr val="3FCDE7"/>
    </a:hlink>
    <a:folHlink>
      <a:srgbClr val="A9D3E1"/>
    </a:folHlink>
  </a:clrScheme>
</a:themeOverride>
</file>

<file path=ppt/theme/themeOverride2.xml><?xml version="1.0" encoding="utf-8"?>
<a:themeOverride xmlns:a="http://schemas.openxmlformats.org/drawingml/2006/main">
  <a:clrScheme name="Грань">
    <a:dk1>
      <a:sysClr val="windowText" lastClr="000000"/>
    </a:dk1>
    <a:lt1>
      <a:sysClr val="window" lastClr="FFFFFF"/>
    </a:lt1>
    <a:dk2>
      <a:srgbClr val="2C3C43"/>
    </a:dk2>
    <a:lt2>
      <a:srgbClr val="EBEBEB"/>
    </a:lt2>
    <a:accent1>
      <a:srgbClr val="5FCBEF"/>
    </a:accent1>
    <a:accent2>
      <a:srgbClr val="2E83C3"/>
    </a:accent2>
    <a:accent3>
      <a:srgbClr val="42D0A2"/>
    </a:accent3>
    <a:accent4>
      <a:srgbClr val="2E946B"/>
    </a:accent4>
    <a:accent5>
      <a:srgbClr val="42B051"/>
    </a:accent5>
    <a:accent6>
      <a:srgbClr val="96D141"/>
    </a:accent6>
    <a:hlink>
      <a:srgbClr val="3FCDE7"/>
    </a:hlink>
    <a:folHlink>
      <a:srgbClr val="A9D3E1"/>
    </a:folHlink>
  </a:clrScheme>
</a:themeOverride>
</file>

<file path=ppt/theme/themeOverride3.xml><?xml version="1.0" encoding="utf-8"?>
<a:themeOverride xmlns:a="http://schemas.openxmlformats.org/drawingml/2006/main">
  <a:clrScheme name="Грань">
    <a:dk1>
      <a:sysClr val="windowText" lastClr="000000"/>
    </a:dk1>
    <a:lt1>
      <a:sysClr val="window" lastClr="FFFFFF"/>
    </a:lt1>
    <a:dk2>
      <a:srgbClr val="2C3C43"/>
    </a:dk2>
    <a:lt2>
      <a:srgbClr val="EBEBEB"/>
    </a:lt2>
    <a:accent1>
      <a:srgbClr val="5FCBEF"/>
    </a:accent1>
    <a:accent2>
      <a:srgbClr val="2E83C3"/>
    </a:accent2>
    <a:accent3>
      <a:srgbClr val="42D0A2"/>
    </a:accent3>
    <a:accent4>
      <a:srgbClr val="2E946B"/>
    </a:accent4>
    <a:accent5>
      <a:srgbClr val="42B051"/>
    </a:accent5>
    <a:accent6>
      <a:srgbClr val="96D141"/>
    </a:accent6>
    <a:hlink>
      <a:srgbClr val="3FCDE7"/>
    </a:hlink>
    <a:folHlink>
      <a:srgbClr val="A9D3E1"/>
    </a:folHlink>
  </a:clrScheme>
</a:themeOverride>
</file>

<file path=ppt/theme/themeOverride4.xml><?xml version="1.0" encoding="utf-8"?>
<a:themeOverride xmlns:a="http://schemas.openxmlformats.org/drawingml/2006/main">
  <a:clrScheme name="Грань">
    <a:dk1>
      <a:sysClr val="windowText" lastClr="000000"/>
    </a:dk1>
    <a:lt1>
      <a:sysClr val="window" lastClr="FFFFFF"/>
    </a:lt1>
    <a:dk2>
      <a:srgbClr val="2C3C43"/>
    </a:dk2>
    <a:lt2>
      <a:srgbClr val="EBEBEB"/>
    </a:lt2>
    <a:accent1>
      <a:srgbClr val="5FCBEF"/>
    </a:accent1>
    <a:accent2>
      <a:srgbClr val="2E83C3"/>
    </a:accent2>
    <a:accent3>
      <a:srgbClr val="42D0A2"/>
    </a:accent3>
    <a:accent4>
      <a:srgbClr val="2E946B"/>
    </a:accent4>
    <a:accent5>
      <a:srgbClr val="42B051"/>
    </a:accent5>
    <a:accent6>
      <a:srgbClr val="96D141"/>
    </a:accent6>
    <a:hlink>
      <a:srgbClr val="3FCDE7"/>
    </a:hlink>
    <a:folHlink>
      <a:srgbClr val="A9D3E1"/>
    </a:folHlink>
  </a:clrScheme>
</a:themeOverride>
</file>

<file path=ppt/theme/themeOverride5.xml><?xml version="1.0" encoding="utf-8"?>
<a:themeOverride xmlns:a="http://schemas.openxmlformats.org/drawingml/2006/main">
  <a:clrScheme name="Грань">
    <a:dk1>
      <a:sysClr val="windowText" lastClr="000000"/>
    </a:dk1>
    <a:lt1>
      <a:sysClr val="window" lastClr="FFFFFF"/>
    </a:lt1>
    <a:dk2>
      <a:srgbClr val="2C3C43"/>
    </a:dk2>
    <a:lt2>
      <a:srgbClr val="EBEBEB"/>
    </a:lt2>
    <a:accent1>
      <a:srgbClr val="5FCBEF"/>
    </a:accent1>
    <a:accent2>
      <a:srgbClr val="2E83C3"/>
    </a:accent2>
    <a:accent3>
      <a:srgbClr val="42D0A2"/>
    </a:accent3>
    <a:accent4>
      <a:srgbClr val="2E946B"/>
    </a:accent4>
    <a:accent5>
      <a:srgbClr val="42B051"/>
    </a:accent5>
    <a:accent6>
      <a:srgbClr val="96D141"/>
    </a:accent6>
    <a:hlink>
      <a:srgbClr val="3FCDE7"/>
    </a:hlink>
    <a:folHlink>
      <a:srgbClr val="A9D3E1"/>
    </a:folHlink>
  </a:clrScheme>
</a:themeOverride>
</file>

<file path=ppt/theme/themeOverride6.xml><?xml version="1.0" encoding="utf-8"?>
<a:themeOverride xmlns:a="http://schemas.openxmlformats.org/drawingml/2006/main">
  <a:clrScheme name="Грань">
    <a:dk1>
      <a:sysClr val="windowText" lastClr="000000"/>
    </a:dk1>
    <a:lt1>
      <a:sysClr val="window" lastClr="FFFFFF"/>
    </a:lt1>
    <a:dk2>
      <a:srgbClr val="2C3C43"/>
    </a:dk2>
    <a:lt2>
      <a:srgbClr val="EBEBEB"/>
    </a:lt2>
    <a:accent1>
      <a:srgbClr val="5FCBEF"/>
    </a:accent1>
    <a:accent2>
      <a:srgbClr val="2E83C3"/>
    </a:accent2>
    <a:accent3>
      <a:srgbClr val="42D0A2"/>
    </a:accent3>
    <a:accent4>
      <a:srgbClr val="2E946B"/>
    </a:accent4>
    <a:accent5>
      <a:srgbClr val="42B051"/>
    </a:accent5>
    <a:accent6>
      <a:srgbClr val="96D141"/>
    </a:accent6>
    <a:hlink>
      <a:srgbClr val="3FCDE7"/>
    </a:hlink>
    <a:folHlink>
      <a:srgbClr val="A9D3E1"/>
    </a:folHlink>
  </a:clrScheme>
</a:themeOverride>
</file>

<file path=ppt/theme/themeOverride7.xml><?xml version="1.0" encoding="utf-8"?>
<a:themeOverride xmlns:a="http://schemas.openxmlformats.org/drawingml/2006/main">
  <a:clrScheme name="Грань">
    <a:dk1>
      <a:sysClr val="windowText" lastClr="000000"/>
    </a:dk1>
    <a:lt1>
      <a:sysClr val="window" lastClr="FFFFFF"/>
    </a:lt1>
    <a:dk2>
      <a:srgbClr val="2C3C43"/>
    </a:dk2>
    <a:lt2>
      <a:srgbClr val="EBEBEB"/>
    </a:lt2>
    <a:accent1>
      <a:srgbClr val="5FCBEF"/>
    </a:accent1>
    <a:accent2>
      <a:srgbClr val="2E83C3"/>
    </a:accent2>
    <a:accent3>
      <a:srgbClr val="42D0A2"/>
    </a:accent3>
    <a:accent4>
      <a:srgbClr val="2E946B"/>
    </a:accent4>
    <a:accent5>
      <a:srgbClr val="42B051"/>
    </a:accent5>
    <a:accent6>
      <a:srgbClr val="96D141"/>
    </a:accent6>
    <a:hlink>
      <a:srgbClr val="3FCDE7"/>
    </a:hlink>
    <a:folHlink>
      <a:srgbClr val="A9D3E1"/>
    </a:folHlink>
  </a:clrScheme>
</a:themeOverride>
</file>

<file path=ppt/theme/themeOverride8.xml><?xml version="1.0" encoding="utf-8"?>
<a:themeOverride xmlns:a="http://schemas.openxmlformats.org/drawingml/2006/main">
  <a:clrScheme name="Грань">
    <a:dk1>
      <a:sysClr val="windowText" lastClr="000000"/>
    </a:dk1>
    <a:lt1>
      <a:sysClr val="window" lastClr="FFFFFF"/>
    </a:lt1>
    <a:dk2>
      <a:srgbClr val="2C3C43"/>
    </a:dk2>
    <a:lt2>
      <a:srgbClr val="EBEBEB"/>
    </a:lt2>
    <a:accent1>
      <a:srgbClr val="5FCBEF"/>
    </a:accent1>
    <a:accent2>
      <a:srgbClr val="2E83C3"/>
    </a:accent2>
    <a:accent3>
      <a:srgbClr val="42D0A2"/>
    </a:accent3>
    <a:accent4>
      <a:srgbClr val="2E946B"/>
    </a:accent4>
    <a:accent5>
      <a:srgbClr val="42B051"/>
    </a:accent5>
    <a:accent6>
      <a:srgbClr val="96D141"/>
    </a:accent6>
    <a:hlink>
      <a:srgbClr val="3FCDE7"/>
    </a:hlink>
    <a:folHlink>
      <a:srgbClr val="A9D3E1"/>
    </a:folHlink>
  </a:clrScheme>
</a:themeOverride>
</file>

<file path=ppt/theme/themeOverride9.xml><?xml version="1.0" encoding="utf-8"?>
<a:themeOverride xmlns:a="http://schemas.openxmlformats.org/drawingml/2006/main">
  <a:clrScheme name="Грань">
    <a:dk1>
      <a:sysClr val="windowText" lastClr="000000"/>
    </a:dk1>
    <a:lt1>
      <a:sysClr val="window" lastClr="FFFFFF"/>
    </a:lt1>
    <a:dk2>
      <a:srgbClr val="2C3C43"/>
    </a:dk2>
    <a:lt2>
      <a:srgbClr val="EBEBEB"/>
    </a:lt2>
    <a:accent1>
      <a:srgbClr val="5FCBEF"/>
    </a:accent1>
    <a:accent2>
      <a:srgbClr val="2E83C3"/>
    </a:accent2>
    <a:accent3>
      <a:srgbClr val="42D0A2"/>
    </a:accent3>
    <a:accent4>
      <a:srgbClr val="2E946B"/>
    </a:accent4>
    <a:accent5>
      <a:srgbClr val="42B051"/>
    </a:accent5>
    <a:accent6>
      <a:srgbClr val="96D141"/>
    </a:accent6>
    <a:hlink>
      <a:srgbClr val="3FCDE7"/>
    </a:hlink>
    <a:folHlink>
      <a:srgbClr val="A9D3E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1104</TotalTime>
  <Words>753</Words>
  <Application>Microsoft Office PowerPoint</Application>
  <PresentationFormat>Экран (16:9)</PresentationFormat>
  <Paragraphs>35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Грань</vt:lpstr>
      <vt:lpstr>Презентация PowerPoint</vt:lpstr>
      <vt:lpstr>Презентация PowerPoint</vt:lpstr>
      <vt:lpstr>Международный день акушерки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Международный день акушерки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О ДЕЯТЕЛЬНОСТИ РАМС</dc:title>
  <dc:creator>Natasha</dc:creator>
  <cp:lastModifiedBy>Natasha</cp:lastModifiedBy>
  <cp:revision>88</cp:revision>
  <dcterms:created xsi:type="dcterms:W3CDTF">2016-11-29T09:03:40Z</dcterms:created>
  <dcterms:modified xsi:type="dcterms:W3CDTF">2017-04-19T08:21:55Z</dcterms:modified>
</cp:coreProperties>
</file>