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  <p:sldMasterId id="2147483773" r:id="rId5"/>
    <p:sldMasterId id="2147483790" r:id="rId6"/>
    <p:sldMasterId id="2147483807" r:id="rId7"/>
  </p:sldMasterIdLst>
  <p:notesMasterIdLst>
    <p:notesMasterId r:id="rId62"/>
  </p:notesMasterIdLst>
  <p:sldIdLst>
    <p:sldId id="311" r:id="rId8"/>
    <p:sldId id="321" r:id="rId9"/>
    <p:sldId id="322" r:id="rId10"/>
    <p:sldId id="323" r:id="rId11"/>
    <p:sldId id="320" r:id="rId12"/>
    <p:sldId id="312" r:id="rId13"/>
    <p:sldId id="313" r:id="rId14"/>
    <p:sldId id="315" r:id="rId15"/>
    <p:sldId id="316" r:id="rId16"/>
    <p:sldId id="317" r:id="rId17"/>
    <p:sldId id="314" r:id="rId18"/>
    <p:sldId id="319" r:id="rId19"/>
    <p:sldId id="302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6" r:id="rId28"/>
    <p:sldId id="264" r:id="rId29"/>
    <p:sldId id="265" r:id="rId30"/>
    <p:sldId id="267" r:id="rId31"/>
    <p:sldId id="268" r:id="rId32"/>
    <p:sldId id="269" r:id="rId33"/>
    <p:sldId id="270" r:id="rId34"/>
    <p:sldId id="271" r:id="rId35"/>
    <p:sldId id="273" r:id="rId36"/>
    <p:sldId id="278" r:id="rId37"/>
    <p:sldId id="279" r:id="rId38"/>
    <p:sldId id="280" r:id="rId39"/>
    <p:sldId id="281" r:id="rId40"/>
    <p:sldId id="282" r:id="rId41"/>
    <p:sldId id="274" r:id="rId42"/>
    <p:sldId id="283" r:id="rId43"/>
    <p:sldId id="284" r:id="rId44"/>
    <p:sldId id="285" r:id="rId45"/>
    <p:sldId id="286" r:id="rId46"/>
    <p:sldId id="288" r:id="rId47"/>
    <p:sldId id="287" r:id="rId48"/>
    <p:sldId id="290" r:id="rId49"/>
    <p:sldId id="291" r:id="rId50"/>
    <p:sldId id="292" r:id="rId51"/>
    <p:sldId id="293" r:id="rId52"/>
    <p:sldId id="303" r:id="rId53"/>
    <p:sldId id="294" r:id="rId54"/>
    <p:sldId id="295" r:id="rId55"/>
    <p:sldId id="296" r:id="rId56"/>
    <p:sldId id="297" r:id="rId57"/>
    <p:sldId id="309" r:id="rId58"/>
    <p:sldId id="310" r:id="rId59"/>
    <p:sldId id="324" r:id="rId60"/>
    <p:sldId id="305" r:id="rId61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56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/>
          <a:lstStyle>
            <a:lvl1pPr algn="r">
              <a:defRPr sz="1200"/>
            </a:lvl1pPr>
          </a:lstStyle>
          <a:p>
            <a:fld id="{CCD9307E-C775-42DB-AC1F-778238DE8F5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0" tIns="45496" rIns="90990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0990" tIns="45496" rIns="90990" bIns="4549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 anchor="b"/>
          <a:lstStyle>
            <a:lvl1pPr algn="r">
              <a:defRPr sz="1200"/>
            </a:lvl1pPr>
          </a:lstStyle>
          <a:p>
            <a:fld id="{E2135949-A6A1-4C7A-9923-C357C83443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39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/>
              <a:t>Цели и задачи этой кампании состоят в том, чтобы оказать поддержку повышению статуса профессии медицинской сестры и акушерки в обществе, в системе здравоохранения, в экономике стран. </a:t>
            </a:r>
          </a:p>
          <a:p>
            <a:r>
              <a:rPr lang="ru-RU" sz="1400" dirty="0"/>
              <a:t>От имени Ассоциации мы пригласили Министерство здравоохранения к участию в этой кампании. Нам необходимы значимые принципиальные решения, которые откроют дорогу к системному развитию профессии.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52A6-18E9-41D2-99DC-B59B28788137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942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/>
              <a:t>Цели кампании созвучны нашим целям – это инвестиции в образование и подготовку кадров, в развитие практики, укрепление лидерства медицинских сестер и акушерок.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52A6-18E9-41D2-99DC-B59B28788137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02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/>
              <a:t>Лидерство и управление в центре внимания, равно как и поддержка научных исследований, определение сфер, где сестринская помощь может стать самым эффективным механизмом помощи пациентам. </a:t>
            </a:r>
          </a:p>
          <a:p>
            <a:r>
              <a:rPr lang="ru-RU" sz="1400" dirty="0"/>
              <a:t>В центре внимания кампании как опытные специалисты, так и молодежь.</a:t>
            </a:r>
          </a:p>
          <a:p>
            <a:endParaRPr lang="ru-RU" sz="1400" dirty="0"/>
          </a:p>
          <a:p>
            <a:r>
              <a:rPr lang="ru-RU" sz="1400" dirty="0" err="1"/>
              <a:t>Найтингейл</a:t>
            </a:r>
            <a:r>
              <a:rPr lang="ru-RU" sz="1400" dirty="0"/>
              <a:t> </a:t>
            </a:r>
            <a:r>
              <a:rPr lang="ru-RU" sz="1400" dirty="0" err="1"/>
              <a:t>челлендж</a:t>
            </a:r>
            <a:r>
              <a:rPr lang="ru-RU" sz="1400" dirty="0"/>
              <a:t> – это еще одна из инициатив, в которой мы, наши медицинские организации можем участвовать и оказать поддержку молодым сестрам, привлекая их к решению управленческих задач, направляя на новые образовательные курсы и программы лидерства.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52A6-18E9-41D2-99DC-B59B28788137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67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 smtClean="0"/>
              <a:t>Благодарю вас за</a:t>
            </a:r>
            <a:r>
              <a:rPr lang="ru-RU" sz="1400" baseline="0" dirty="0" smtClean="0"/>
              <a:t> внимание! </a:t>
            </a:r>
            <a:endParaRPr lang="ru-RU" sz="1400" dirty="0" smtClean="0"/>
          </a:p>
          <a:p>
            <a:endParaRPr lang="ru-RU" sz="14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52A6-18E9-41D2-99DC-B59B28788137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9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35949-A6A1-4C7A-9923-C357C834436C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822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 err="1"/>
              <a:t>Найтингейл</a:t>
            </a:r>
            <a:r>
              <a:rPr lang="ru-RU" sz="1400" dirty="0"/>
              <a:t> </a:t>
            </a:r>
            <a:r>
              <a:rPr lang="ru-RU" sz="1400" dirty="0" err="1"/>
              <a:t>челлендж</a:t>
            </a:r>
            <a:r>
              <a:rPr lang="ru-RU" sz="1400" dirty="0"/>
              <a:t> – это еще одна из инициатив, в которой мы, наши медицинские организации можем участвовать и оказать поддержку молодым сестрам, привлекая их к решению управленческих задач, направляя на новые образовательные курсы и программы лидерства. </a:t>
            </a:r>
          </a:p>
          <a:p>
            <a:r>
              <a:rPr lang="ru-RU" sz="1400" dirty="0"/>
              <a:t>Мне хочется верить, что крупнейшие клиники нашей страны откликнутся на эту инициативу и поддержат своих молодых специалистов. География этого проекта охватывает весь мир, нам бы очень хотелось, чтобы Россия влилась с эту кампанию наравне с лучшими клиниками мира. Подробности о кампании и о том, как в нее вступить доступны на сайте РАМС.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52A6-18E9-41D2-99DC-B59B28788137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67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dirty="0"/>
              <a:t>Благодарю вас за внимание! 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52A6-18E9-41D2-99DC-B59B28788137}" type="slidenum">
              <a:rPr lang="ru-RU" smtClean="0">
                <a:solidFill>
                  <a:prstClr val="black"/>
                </a:solidFill>
              </a:rPr>
              <a:pPr/>
              <a:t>54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9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7" y="325622"/>
            <a:ext cx="8306809" cy="2331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365155"/>
            <a:ext cx="7772400" cy="137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2763774"/>
            <a:ext cx="7772400" cy="685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397764"/>
            <a:ext cx="8183880" cy="314096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00054"/>
            <a:ext cx="1981200" cy="394334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00052"/>
            <a:ext cx="5943600" cy="394335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15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160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800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7479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0566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1470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838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050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975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935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9318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7" y="325622"/>
            <a:ext cx="8306809" cy="2331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365155"/>
            <a:ext cx="7772400" cy="137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2763774"/>
            <a:ext cx="7772400" cy="685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627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397764"/>
            <a:ext cx="8183880" cy="314096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4187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7" y="325622"/>
            <a:ext cx="8306809" cy="3255997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3696462"/>
            <a:ext cx="8183880" cy="5074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4218363"/>
            <a:ext cx="8183880" cy="3154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8786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74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434578"/>
            <a:ext cx="3931920" cy="59412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434578"/>
            <a:ext cx="3931920" cy="59412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512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7212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65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7" y="325622"/>
            <a:ext cx="8306809" cy="3255997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3696462"/>
            <a:ext cx="8183880" cy="5074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4218363"/>
            <a:ext cx="8183880" cy="3154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400050"/>
            <a:ext cx="2971800" cy="685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085852"/>
            <a:ext cx="2971800" cy="3154584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3" y="697608"/>
            <a:ext cx="4626159" cy="35433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9700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1" y="325622"/>
            <a:ext cx="2324605" cy="325755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59042"/>
            <a:ext cx="8229600" cy="78867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00050"/>
            <a:ext cx="2240280" cy="315861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326826"/>
            <a:ext cx="5925312" cy="325755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19380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397764"/>
            <a:ext cx="8183880" cy="314096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0747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00054"/>
            <a:ext cx="1981200" cy="394334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00052"/>
            <a:ext cx="5943600" cy="394335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529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1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41E4F-192E-4DD9-BEFB-58540D635F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014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EDD7-A709-47F0-A509-136C7E3A7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40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3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AC3F9-75DD-4A29-A260-846D26C513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78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914A-C460-4169-B75B-2F8C3CCC8A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51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90748-165B-445A-A8C8-DAAF871855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36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381E6-5384-49D6-A6C7-05203F4DF2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06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397764"/>
            <a:ext cx="3931920" cy="3291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E6B04-DCBF-4A6B-B8AA-1A05E2A1E9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91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342797" indent="0">
              <a:buNone/>
              <a:defRPr sz="1100"/>
            </a:lvl2pPr>
            <a:lvl3pPr marL="685595" indent="0">
              <a:buNone/>
              <a:defRPr sz="900"/>
            </a:lvl3pPr>
            <a:lvl4pPr marL="1028392" indent="0">
              <a:buNone/>
              <a:defRPr sz="800"/>
            </a:lvl4pPr>
            <a:lvl5pPr marL="1371188" indent="0">
              <a:buNone/>
              <a:defRPr sz="800"/>
            </a:lvl5pPr>
            <a:lvl6pPr marL="1713986" indent="0">
              <a:buNone/>
              <a:defRPr sz="800"/>
            </a:lvl6pPr>
            <a:lvl7pPr marL="2056783" indent="0">
              <a:buNone/>
              <a:defRPr sz="800"/>
            </a:lvl7pPr>
            <a:lvl8pPr marL="2399580" indent="0">
              <a:buNone/>
              <a:defRPr sz="800"/>
            </a:lvl8pPr>
            <a:lvl9pPr marL="2742377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45393-42C9-4984-9B6C-32AE119EAA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8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A90D6-3578-4A11-8C16-137DEE78314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92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C9B1F-719F-452A-84C4-FFB2A157E5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15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A79-7FC0-4193-BFD8-51CE2B67C6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98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73F5F-01ED-4039-8D43-8AF9C9926D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1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B384-8069-4EEE-BBBB-BAB783B5C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413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61799-FD1D-4440-A417-BE5521F2A0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9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0E4F-9413-4138-B0FA-AAF02BDCA8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5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1A65C-D97C-4B3D-87F9-E18F105D76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52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737610"/>
            <a:ext cx="8183880" cy="78867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434578"/>
            <a:ext cx="3931920" cy="59412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434578"/>
            <a:ext cx="3931920" cy="59412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085850"/>
            <a:ext cx="3931920" cy="261747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1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41E4F-192E-4DD9-BEFB-58540D635F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80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EDD7-A709-47F0-A509-136C7E3A7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90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3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AC3F9-75DD-4A29-A260-846D26C513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3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914A-C460-4169-B75B-2F8C3CCC8A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09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90748-165B-445A-A8C8-DAAF871855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91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381E6-5384-49D6-A6C7-05203F4DF2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2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E6B04-DCBF-4A6B-B8AA-1A05E2A1E9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4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342797" indent="0">
              <a:buNone/>
              <a:defRPr sz="1100"/>
            </a:lvl2pPr>
            <a:lvl3pPr marL="685595" indent="0">
              <a:buNone/>
              <a:defRPr sz="900"/>
            </a:lvl3pPr>
            <a:lvl4pPr marL="1028392" indent="0">
              <a:buNone/>
              <a:defRPr sz="800"/>
            </a:lvl4pPr>
            <a:lvl5pPr marL="1371188" indent="0">
              <a:buNone/>
              <a:defRPr sz="800"/>
            </a:lvl5pPr>
            <a:lvl6pPr marL="1713986" indent="0">
              <a:buNone/>
              <a:defRPr sz="800"/>
            </a:lvl6pPr>
            <a:lvl7pPr marL="2056783" indent="0">
              <a:buNone/>
              <a:defRPr sz="800"/>
            </a:lvl7pPr>
            <a:lvl8pPr marL="2399580" indent="0">
              <a:buNone/>
              <a:defRPr sz="800"/>
            </a:lvl8pPr>
            <a:lvl9pPr marL="2742377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45393-42C9-4984-9B6C-32AE119EAA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8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A90D6-3578-4A11-8C16-137DEE78314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56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C9B1F-719F-452A-84C4-FFB2A157E5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8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A79-7FC0-4193-BFD8-51CE2B67C6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006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73F5F-01ED-4039-8D43-8AF9C9926D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9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B384-8069-4EEE-BBBB-BAB783B5C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64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61799-FD1D-4440-A417-BE5521F2A0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0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0E4F-9413-4138-B0FA-AAF02BDCA8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1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1A65C-D97C-4B3D-87F9-E18F105D76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8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1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30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41E4F-192E-4DD9-BEFB-58540D635F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pic>
        <p:nvPicPr>
          <p:cNvPr id="18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83" y="-6350"/>
            <a:ext cx="523817" cy="5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88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EDD7-A709-47F0-A509-136C7E3A76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74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3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AC3F9-75DD-4A29-A260-846D26C513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75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2" y="1620442"/>
            <a:ext cx="3138026" cy="29105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3"/>
            <a:ext cx="3138026" cy="29105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C914A-C460-4169-B75B-2F8C3CCC8A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53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12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12" y="2052939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9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91" y="2052939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90748-165B-445A-A8C8-DAAF871855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3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381E6-5384-49D6-A6C7-05203F4DF2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3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E6B04-DCBF-4A6B-B8AA-1A05E2A1E9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84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8" y="386198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342797" indent="0">
              <a:buNone/>
              <a:defRPr sz="1100"/>
            </a:lvl2pPr>
            <a:lvl3pPr marL="685595" indent="0">
              <a:buNone/>
              <a:defRPr sz="900"/>
            </a:lvl3pPr>
            <a:lvl4pPr marL="1028392" indent="0">
              <a:buNone/>
              <a:defRPr sz="800"/>
            </a:lvl4pPr>
            <a:lvl5pPr marL="1371188" indent="0">
              <a:buNone/>
              <a:defRPr sz="800"/>
            </a:lvl5pPr>
            <a:lvl6pPr marL="1713986" indent="0">
              <a:buNone/>
              <a:defRPr sz="800"/>
            </a:lvl6pPr>
            <a:lvl7pPr marL="2056783" indent="0">
              <a:buNone/>
              <a:defRPr sz="800"/>
            </a:lvl7pPr>
            <a:lvl8pPr marL="2399580" indent="0">
              <a:buNone/>
              <a:defRPr sz="800"/>
            </a:lvl8pPr>
            <a:lvl9pPr marL="2742377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45393-42C9-4984-9B6C-32AE119EAA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10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2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2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A90D6-3578-4A11-8C16-137DEE78314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69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C9B1F-719F-452A-84C4-FFB2A157E50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30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A79-7FC0-4193-BFD8-51CE2B67C6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258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73F5F-01ED-4039-8D43-8AF9C9926DB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70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3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2B384-8069-4EEE-BBBB-BAB783B5C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defTabSz="685800"/>
            <a:r>
              <a:rPr lang="en-US" sz="6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171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61799-FD1D-4440-A417-BE5521F2A0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44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400050"/>
            <a:ext cx="2971800" cy="685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085852"/>
            <a:ext cx="2971800" cy="3154584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3" y="697608"/>
            <a:ext cx="4626159" cy="35433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0E4F-9413-4138-B0FA-AAF02BDCA8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0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8" y="457204"/>
            <a:ext cx="978557" cy="3938588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4" y="457200"/>
            <a:ext cx="5295113" cy="39385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1A65C-D97C-4B3D-87F9-E18F105D76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DADB1-3428-45E0-AB6C-0E4EFF28B405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41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9995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4042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9451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4904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3319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2563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4399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667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1" y="325622"/>
            <a:ext cx="2324605" cy="325755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759042"/>
            <a:ext cx="8229600" cy="78867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400050"/>
            <a:ext cx="2240280" cy="315861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326826"/>
            <a:ext cx="5925312" cy="325755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321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94583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54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7" y="325622"/>
            <a:ext cx="8306809" cy="411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3739193"/>
            <a:ext cx="8183880" cy="78867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397764"/>
            <a:ext cx="8183880" cy="3140964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4583907"/>
            <a:ext cx="4572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10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1" y="246889"/>
            <a:ext cx="8532055" cy="464761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7" y="325622"/>
            <a:ext cx="8306809" cy="411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3739193"/>
            <a:ext cx="8183880" cy="78867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397764"/>
            <a:ext cx="8183880" cy="3140964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11.11.2019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4583907"/>
            <a:ext cx="22860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4583907"/>
            <a:ext cx="45720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srgbClr val="B4DCFA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B4DCFA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634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336666" y="4928849"/>
            <a:ext cx="5168438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defRPr/>
            </a:pPr>
            <a:r>
              <a:rPr lang="ru-RU" sz="900" b="1" spc="150" dirty="0">
                <a:solidFill>
                  <a:srgbClr val="5FCBE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9027830-DC02-4B71-9385-4A372C66BE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accent1"/>
                </a:solidFill>
              </a:defRPr>
            </a:lvl1pPr>
          </a:lstStyle>
          <a:p>
            <a:pPr defTabSz="685800"/>
            <a:fld id="{6B8DADB1-3428-45E0-AB6C-0E4EFF28B405}" type="slidenum">
              <a:rPr lang="ru-RU" smtClean="0">
                <a:solidFill>
                  <a:srgbClr val="5FCBEF"/>
                </a:solidFill>
              </a:rPr>
              <a:pPr defTabSz="685800"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518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336666" y="4928849"/>
            <a:ext cx="5168438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defRPr/>
            </a:pPr>
            <a:r>
              <a:rPr lang="ru-RU" sz="900" b="1" spc="150" dirty="0">
                <a:solidFill>
                  <a:srgbClr val="5FCBE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9027830-DC02-4B71-9385-4A372C66BE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accent1"/>
                </a:solidFill>
              </a:defRPr>
            </a:lvl1pPr>
          </a:lstStyle>
          <a:p>
            <a:pPr defTabSz="685800"/>
            <a:fld id="{6B8DADB1-3428-45E0-AB6C-0E4EFF28B405}" type="slidenum">
              <a:rPr lang="ru-RU" smtClean="0">
                <a:solidFill>
                  <a:srgbClr val="5FCBEF"/>
                </a:solidFill>
              </a:rPr>
              <a:pPr defTabSz="685800"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87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336666" y="4928849"/>
            <a:ext cx="5168438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defRPr/>
            </a:pPr>
            <a:r>
              <a:rPr lang="ru-RU" sz="900" b="1" spc="150" dirty="0">
                <a:solidFill>
                  <a:srgbClr val="5FCBEF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Ассоциация медицинских сестер России 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3"/>
            <a:ext cx="6447501" cy="291058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6"/>
            <a:ext cx="68395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9027830-DC02-4B71-9385-4A372C66BE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6"/>
            <a:ext cx="4723209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9" y="4531026"/>
            <a:ext cx="51250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700">
                <a:solidFill>
                  <a:schemeClr val="accent1"/>
                </a:solidFill>
              </a:defRPr>
            </a:lvl1pPr>
          </a:lstStyle>
          <a:p>
            <a:pPr defTabSz="685800"/>
            <a:fld id="{6B8DADB1-3428-45E0-AB6C-0E4EFF28B405}" type="slidenum">
              <a:rPr lang="ru-RU" smtClean="0">
                <a:solidFill>
                  <a:srgbClr val="5FCBEF"/>
                </a:solidFill>
              </a:rPr>
              <a:pPr defTabSz="685800"/>
              <a:t>‹#›</a:t>
            </a:fld>
            <a:endParaRPr lang="ru-RU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8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11.11.2019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869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cn.org.uk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sf.no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nvoicetolead.com/case-study/nurse-family-partnership-in-urban-neighborhoods-of-the-usa/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.gi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www.nursingnow.org/nightingale-sign-up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ursingnow.org/nightingale-sign-up/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7.png"/><Relationship Id="rId5" Type="http://schemas.openxmlformats.org/officeDocument/2006/relationships/image" Target="../media/image5.gif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www.acn.edu.au/wp-content/uploads/nursing-now-banner-mob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83518"/>
            <a:ext cx="73152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7604" y="2917852"/>
            <a:ext cx="342038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Russia </a:t>
            </a: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314781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48351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19 марта 2020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230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9912" y="240060"/>
            <a:ext cx="5050941" cy="339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8113" y="267494"/>
            <a:ext cx="35283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БРОНЬ блока до 3 марта.</a:t>
            </a:r>
            <a:endParaRPr lang="ru-RU" sz="1600" dirty="0"/>
          </a:p>
          <a:p>
            <a:r>
              <a:rPr lang="ru-RU" sz="1600" b="1" dirty="0"/>
              <a:t>Код для бронирования с сайта  - 2020</a:t>
            </a:r>
            <a:endParaRPr lang="ru-RU" sz="1600" dirty="0"/>
          </a:p>
          <a:p>
            <a:r>
              <a:rPr lang="ru-RU" sz="1600" dirty="0"/>
              <a:t> </a:t>
            </a:r>
          </a:p>
          <a:p>
            <a:r>
              <a:rPr lang="ru-RU" sz="1600" dirty="0"/>
              <a:t>2 одноместных стандартов Нева - 3600 </a:t>
            </a:r>
            <a:r>
              <a:rPr lang="ru-RU" sz="1600" dirty="0" err="1" smtClean="0"/>
              <a:t>руб</a:t>
            </a:r>
            <a:r>
              <a:rPr lang="ru-RU" sz="1600" dirty="0" smtClean="0"/>
              <a:t>/сутки/номер</a:t>
            </a:r>
          </a:p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70 двухместных стандартов двор - 4050 </a:t>
            </a:r>
            <a:r>
              <a:rPr lang="ru-RU" sz="1600" dirty="0" err="1" smtClean="0"/>
              <a:t>руб</a:t>
            </a:r>
            <a:r>
              <a:rPr lang="ru-RU" sz="1600" dirty="0" smtClean="0"/>
              <a:t>/сутки/номер</a:t>
            </a:r>
          </a:p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40 </a:t>
            </a:r>
            <a:r>
              <a:rPr lang="ru-RU" sz="1600" dirty="0" err="1"/>
              <a:t>делюксов</a:t>
            </a:r>
            <a:r>
              <a:rPr lang="ru-RU" sz="1600" dirty="0"/>
              <a:t> Нева - 5850 </a:t>
            </a:r>
            <a:endParaRPr lang="ru-RU" sz="1600" dirty="0" smtClean="0"/>
          </a:p>
          <a:p>
            <a:r>
              <a:rPr lang="ru-RU" sz="1600" dirty="0" err="1" smtClean="0"/>
              <a:t>руб</a:t>
            </a:r>
            <a:r>
              <a:rPr lang="ru-RU" sz="1600" dirty="0" smtClean="0"/>
              <a:t>/сутки/номер</a:t>
            </a:r>
          </a:p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20 </a:t>
            </a:r>
            <a:r>
              <a:rPr lang="ru-RU" sz="1600" dirty="0" err="1"/>
              <a:t>делюксов</a:t>
            </a:r>
            <a:r>
              <a:rPr lang="ru-RU" sz="1600" dirty="0"/>
              <a:t> двор - 4950 </a:t>
            </a:r>
            <a:r>
              <a:rPr lang="ru-RU" sz="1600" dirty="0" err="1" smtClean="0"/>
              <a:t>руб</a:t>
            </a:r>
            <a:r>
              <a:rPr lang="ru-RU" sz="1600" dirty="0" smtClean="0"/>
              <a:t>/сутки/номер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39399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стоимость включено проживание, завтрак шведский стол и НДС.</a:t>
            </a:r>
          </a:p>
        </p:txBody>
      </p:sp>
    </p:spTree>
    <p:extLst>
      <p:ext uri="{BB962C8B-B14F-4D97-AF65-F5344CB8AC3E}">
        <p14:creationId xmlns:p14="http://schemas.microsoft.com/office/powerpoint/2010/main" val="1060454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62221"/>
            <a:ext cx="2300363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59832" y="483518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Подготовка мероприятий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99655" y="1635646"/>
            <a:ext cx="42484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ru-RU" b="1" dirty="0" smtClean="0"/>
              <a:t>18 марта 2020 </a:t>
            </a:r>
            <a:r>
              <a:rPr lang="ru-RU" dirty="0" smtClean="0"/>
              <a:t>– Координационный совет</a:t>
            </a:r>
          </a:p>
          <a:p>
            <a:pPr>
              <a:spcBef>
                <a:spcPts val="1800"/>
              </a:spcBef>
            </a:pPr>
            <a:r>
              <a:rPr lang="ru-RU" b="1" dirty="0" smtClean="0"/>
              <a:t>19 марта 2020 </a:t>
            </a:r>
            <a:r>
              <a:rPr lang="ru-RU" dirty="0" smtClean="0"/>
              <a:t>– </a:t>
            </a:r>
            <a:br>
              <a:rPr lang="ru-RU" dirty="0" smtClean="0"/>
            </a:br>
            <a:r>
              <a:rPr lang="ru-RU" dirty="0" smtClean="0"/>
              <a:t>Сестринское дело сейчас</a:t>
            </a:r>
          </a:p>
          <a:p>
            <a:pPr>
              <a:spcBef>
                <a:spcPts val="1800"/>
              </a:spcBef>
            </a:pPr>
            <a:r>
              <a:rPr lang="ru-RU" b="1" dirty="0" smtClean="0"/>
              <a:t>20 марта 2020 </a:t>
            </a:r>
            <a:r>
              <a:rPr lang="ru-RU" dirty="0" smtClean="0"/>
              <a:t>– Семинар для лидеров русскоязычных стран</a:t>
            </a:r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4139952" y="1491630"/>
            <a:ext cx="608175" cy="3096344"/>
          </a:xfrm>
          <a:prstGeom prst="rightBrace">
            <a:avLst>
              <a:gd name="adj1" fmla="val 61274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4048" y="1530791"/>
            <a:ext cx="3456384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b="1" dirty="0" smtClean="0"/>
              <a:t>19 марта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Количество участников из регионов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err="1" smtClean="0"/>
              <a:t>Оргвзнос</a:t>
            </a:r>
            <a:r>
              <a:rPr lang="ru-RU" dirty="0" smtClean="0"/>
              <a:t> для членов РАМС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err="1" smtClean="0"/>
              <a:t>Оргвзнос</a:t>
            </a:r>
            <a:r>
              <a:rPr lang="ru-RU" dirty="0" smtClean="0"/>
              <a:t> для остальных участников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Торжественный ужин? Количество участников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761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939902"/>
            <a:ext cx="9215120" cy="1062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3" name="AutoShape 2" descr="https://www.icn.ch/sites/default/files/styles/icn_og_image/public/covers/2018-10/nnicn-logoresized.jpg?h=8d8959df&amp;itok=nbcOM8M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036222"/>
            <a:ext cx="3382188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4887" y="4069869"/>
            <a:ext cx="830398" cy="80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36720" y="3986350"/>
            <a:ext cx="4348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2000" b="1" dirty="0" smtClean="0">
                <a:solidFill>
                  <a:srgbClr val="31529B"/>
                </a:solidFill>
              </a:rPr>
              <a:t>19 марта 2020 </a:t>
            </a:r>
            <a:r>
              <a:rPr lang="en-US" sz="2000" b="1" dirty="0" smtClean="0">
                <a:solidFill>
                  <a:srgbClr val="31529B"/>
                </a:solidFill>
              </a:rPr>
              <a:t>– </a:t>
            </a:r>
            <a:r>
              <a:rPr lang="ru-RU" sz="2000" b="1" dirty="0" smtClean="0">
                <a:solidFill>
                  <a:srgbClr val="31529B"/>
                </a:solidFill>
              </a:rPr>
              <a:t>старт кампании Сестринское дело сейчас - Россия</a:t>
            </a:r>
            <a:endParaRPr lang="ru-RU" sz="2000" b="1" dirty="0">
              <a:solidFill>
                <a:srgbClr val="31529B"/>
              </a:solidFill>
            </a:endParaRPr>
          </a:p>
        </p:txBody>
      </p:sp>
      <p:pic>
        <p:nvPicPr>
          <p:cNvPr id="3076" name="Picture 4" descr="http://nezavisai.ru/local/templates/narkolog/images/assos-log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4362" y="4013002"/>
            <a:ext cx="962358" cy="96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3" y="7937"/>
            <a:ext cx="7203759" cy="3859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бъект 7"/>
          <p:cNvSpPr txBox="1">
            <a:spLocks/>
          </p:cNvSpPr>
          <p:nvPr/>
        </p:nvSpPr>
        <p:spPr>
          <a:xfrm>
            <a:off x="3059832" y="1419622"/>
            <a:ext cx="4287261" cy="3600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000" b="1" dirty="0" smtClean="0">
                <a:solidFill>
                  <a:srgbClr val="C00000"/>
                </a:solidFill>
              </a:rPr>
              <a:t>Программа «АМБАССАДОР»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ВЭБ САЙТА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ОБЩЕРОССИЙСКИЙ ОБЩЕСТВЕННАЯ ОРГАНИЗАЦИЯ «Ассоциация медицинских сестер России»</a:t>
            </a:r>
            <a:endParaRPr lang="ru-RU" dirty="0"/>
          </a:p>
        </p:txBody>
      </p:sp>
      <p:pic>
        <p:nvPicPr>
          <p:cNvPr id="4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538" y="2067694"/>
            <a:ext cx="864096" cy="83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7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23478"/>
            <a:ext cx="885698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5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5486"/>
            <a:ext cx="856895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76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51470"/>
            <a:ext cx="8640960" cy="48965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95936" y="1491630"/>
            <a:ext cx="3031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https://www.rcn.org.uk/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52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8712968" cy="4902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32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51470"/>
            <a:ext cx="8640935" cy="497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003798"/>
            <a:ext cx="2540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https://www.nsf.no/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9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6" y="195486"/>
            <a:ext cx="904652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914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41720" y="0"/>
            <a:ext cx="3002280" cy="5143500"/>
          </a:xfrm>
          <a:prstGeom prst="rect">
            <a:avLst/>
          </a:prstGeom>
          <a:solidFill>
            <a:srgbClr val="FFFFF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171786" y="346348"/>
            <a:ext cx="5851713" cy="857250"/>
          </a:xfrm>
        </p:spPr>
        <p:txBody>
          <a:bodyPr>
            <a:noAutofit/>
          </a:bodyPr>
          <a:lstStyle/>
          <a:p>
            <a:pPr algn="r"/>
            <a:r>
              <a:rPr lang="ru-RU" sz="3200" b="1" dirty="0" smtClean="0">
                <a:solidFill>
                  <a:schemeClr val="tx2"/>
                </a:solidFill>
              </a:rPr>
              <a:t>Кампания Сестринское дело сейчас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7504" y="1129947"/>
            <a:ext cx="2949575" cy="3455988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1400" b="1" dirty="0" smtClean="0"/>
              <a:t>Глобальная инициатива </a:t>
            </a:r>
          </a:p>
          <a:p>
            <a:pPr>
              <a:spcBef>
                <a:spcPts val="300"/>
              </a:spcBef>
            </a:pPr>
            <a:r>
              <a:rPr lang="ru-RU" sz="1400" dirty="0" smtClean="0">
                <a:solidFill>
                  <a:srgbClr val="002060"/>
                </a:solidFill>
              </a:rPr>
              <a:t>Фонда </a:t>
            </a:r>
            <a:r>
              <a:rPr lang="ru-RU" sz="1400" dirty="0" err="1" smtClean="0">
                <a:solidFill>
                  <a:srgbClr val="002060"/>
                </a:solidFill>
              </a:rPr>
              <a:t>Бердетта</a:t>
            </a:r>
            <a:r>
              <a:rPr lang="ru-RU" sz="1400" dirty="0" smtClean="0">
                <a:solidFill>
                  <a:srgbClr val="002060"/>
                </a:solidFill>
              </a:rPr>
              <a:t> (Великобритания) и Лорда Найджела </a:t>
            </a:r>
            <a:r>
              <a:rPr lang="ru-RU" sz="1400" dirty="0" err="1" smtClean="0">
                <a:solidFill>
                  <a:srgbClr val="002060"/>
                </a:solidFill>
              </a:rPr>
              <a:t>Криспа</a:t>
            </a:r>
            <a:r>
              <a:rPr lang="ru-RU" sz="1400" dirty="0" smtClean="0">
                <a:solidFill>
                  <a:srgbClr val="002060"/>
                </a:solidFill>
              </a:rPr>
              <a:t>; </a:t>
            </a:r>
          </a:p>
          <a:p>
            <a:pPr>
              <a:spcBef>
                <a:spcPts val="300"/>
              </a:spcBef>
            </a:pPr>
            <a:r>
              <a:rPr lang="ru-RU" sz="1400" dirty="0" smtClean="0">
                <a:solidFill>
                  <a:srgbClr val="002060"/>
                </a:solidFill>
              </a:rPr>
              <a:t>Всемирной организации здравоохранения и ее Генерального директора д-ра </a:t>
            </a:r>
            <a:r>
              <a:rPr lang="ru-RU" sz="1400" dirty="0" err="1" smtClean="0">
                <a:solidFill>
                  <a:srgbClr val="002060"/>
                </a:solidFill>
              </a:rPr>
              <a:t>Тедроса</a:t>
            </a:r>
            <a:r>
              <a:rPr lang="ru-RU" sz="1400" dirty="0" smtClean="0">
                <a:solidFill>
                  <a:srgbClr val="002060"/>
                </a:solidFill>
              </a:rPr>
              <a:t>;</a:t>
            </a:r>
          </a:p>
          <a:p>
            <a:pPr>
              <a:spcBef>
                <a:spcPts val="300"/>
              </a:spcBef>
            </a:pPr>
            <a:r>
              <a:rPr lang="ru-RU" sz="1400" dirty="0" smtClean="0">
                <a:solidFill>
                  <a:srgbClr val="002060"/>
                </a:solidFill>
              </a:rPr>
              <a:t>Международного совета медсестер и президента Аннет Кеннеди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267494"/>
            <a:ext cx="2300363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267494"/>
            <a:ext cx="67087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7996" y="1203598"/>
            <a:ext cx="5915503" cy="1529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1897" y="3870958"/>
            <a:ext cx="28898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66"/>
                </a:solidFill>
              </a:rPr>
              <a:t>При </a:t>
            </a:r>
            <a:r>
              <a:rPr lang="ru-RU" sz="1600" b="1" dirty="0">
                <a:solidFill>
                  <a:srgbClr val="000066"/>
                </a:solidFill>
              </a:rPr>
              <a:t>поддержке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66"/>
                </a:solidFill>
              </a:rPr>
              <a:t>Герцогини </a:t>
            </a:r>
            <a:r>
              <a:rPr lang="ru-RU" sz="1600" dirty="0" smtClean="0">
                <a:solidFill>
                  <a:srgbClr val="000066"/>
                </a:solidFill>
              </a:rPr>
              <a:t>Кембриджской</a:t>
            </a:r>
            <a:endParaRPr lang="ru-RU" sz="1600" dirty="0">
              <a:solidFill>
                <a:srgbClr val="000066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15817" y="2859782"/>
            <a:ext cx="1964388" cy="180326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6160" y="3147683"/>
            <a:ext cx="192404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prstClr val="white"/>
                </a:solidFill>
              </a:rPr>
              <a:t>&gt; 300</a:t>
            </a:r>
            <a:r>
              <a:rPr lang="ru-RU" sz="2000" b="1" dirty="0" smtClean="0">
                <a:solidFill>
                  <a:prstClr val="white"/>
                </a:solidFill>
              </a:rPr>
              <a:t> </a:t>
            </a:r>
            <a:r>
              <a:rPr lang="ru-RU" sz="1600" b="1" dirty="0" smtClean="0">
                <a:solidFill>
                  <a:prstClr val="white"/>
                </a:solidFill>
              </a:rPr>
              <a:t>инициативных групп в 89 странах</a:t>
            </a:r>
            <a:endParaRPr lang="ru-RU" sz="1600" b="1" dirty="0">
              <a:solidFill>
                <a:prstClr val="white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3659" y="2926078"/>
            <a:ext cx="3799840" cy="1889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49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3" y="159398"/>
            <a:ext cx="8784088" cy="4902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786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67494"/>
            <a:ext cx="8886100" cy="478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22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23478"/>
            <a:ext cx="8891405" cy="489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3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95486"/>
            <a:ext cx="8792940" cy="4716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2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67494"/>
            <a:ext cx="8686661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00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38769"/>
            <a:ext cx="8568952" cy="488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820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123478"/>
            <a:ext cx="878497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2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23478"/>
            <a:ext cx="871296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74599"/>
            <a:ext cx="8712968" cy="484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73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6" y="195486"/>
            <a:ext cx="904652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52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3542" y="355197"/>
            <a:ext cx="5305875" cy="47266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Цели и задачи:</a:t>
            </a:r>
            <a:endParaRPr lang="ru-RU" sz="3200" b="1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158" y="1050333"/>
            <a:ext cx="2631256" cy="2961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3500024" y="1131590"/>
            <a:ext cx="2753552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94320" y="1050333"/>
            <a:ext cx="2560637" cy="2961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180864"/>
            <a:ext cx="2300363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267494"/>
            <a:ext cx="67087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45152" y="2014850"/>
            <a:ext cx="2523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Увеличить инвестиции в развитие образования, </a:t>
            </a:r>
            <a:r>
              <a:rPr lang="ru-RU" sz="1600" b="1" dirty="0">
                <a:solidFill>
                  <a:prstClr val="black"/>
                </a:solidFill>
              </a:rPr>
              <a:t>профессионального развития, стандартов, регулирования, </a:t>
            </a:r>
            <a:r>
              <a:rPr lang="ru-RU" sz="1600" b="1" dirty="0" smtClean="0">
                <a:solidFill>
                  <a:prstClr val="black"/>
                </a:solidFill>
              </a:rPr>
              <a:t>условий </a:t>
            </a:r>
            <a:r>
              <a:rPr lang="ru-RU" sz="1600" b="1" dirty="0">
                <a:solidFill>
                  <a:prstClr val="black"/>
                </a:solidFill>
              </a:rPr>
              <a:t>трудоустройства для медсестер;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5158" y="1464320"/>
            <a:ext cx="2826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</a:rPr>
              <a:t>2020 ГОД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0390" y="1450340"/>
            <a:ext cx="2826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</a:rPr>
              <a:t>2020 ГОД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4428" y="1450340"/>
            <a:ext cx="2826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</a:rPr>
              <a:t>2020 ГОД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27120" y="1973560"/>
            <a:ext cx="2499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Поддержать </a:t>
            </a:r>
            <a:r>
              <a:rPr lang="ru-RU" sz="1600" b="1" dirty="0" smtClean="0">
                <a:solidFill>
                  <a:prstClr val="black"/>
                </a:solidFill>
              </a:rPr>
              <a:t>и укрепить распространение </a:t>
            </a:r>
            <a:r>
              <a:rPr lang="ru-RU" sz="1600" b="1" dirty="0">
                <a:solidFill>
                  <a:prstClr val="black"/>
                </a:solidFill>
              </a:rPr>
              <a:t>эффективных и инновационных практик в сестринском деле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9439" y="2014850"/>
            <a:ext cx="24104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Достичь более </a:t>
            </a:r>
            <a:r>
              <a:rPr lang="ru-RU" sz="1600" b="1" dirty="0" smtClean="0">
                <a:solidFill>
                  <a:prstClr val="black"/>
                </a:solidFill>
              </a:rPr>
              <a:t>весомого </a:t>
            </a:r>
            <a:r>
              <a:rPr lang="ru-RU" sz="1600" b="1" dirty="0">
                <a:solidFill>
                  <a:prstClr val="black"/>
                </a:solidFill>
              </a:rPr>
              <a:t>влияния </a:t>
            </a:r>
            <a:r>
              <a:rPr lang="ru-RU" sz="1600" b="1" dirty="0" smtClean="0">
                <a:solidFill>
                  <a:prstClr val="black"/>
                </a:solidFill>
              </a:rPr>
              <a:t>медсестер </a:t>
            </a:r>
            <a:r>
              <a:rPr lang="ru-RU" sz="1600" b="1" dirty="0">
                <a:solidFill>
                  <a:prstClr val="black"/>
                </a:solidFill>
              </a:rPr>
              <a:t>и акушерок на политику здравоохранения на национальном и глобальном </a:t>
            </a:r>
            <a:r>
              <a:rPr lang="ru-RU" sz="1600" b="1" dirty="0" smtClean="0">
                <a:solidFill>
                  <a:prstClr val="black"/>
                </a:solidFill>
              </a:rPr>
              <a:t>уровне;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16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64194" y="4154227"/>
            <a:ext cx="8183563" cy="7889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Разделы титульной страницы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5616" y="843558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043608" y="2427734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1560" y="3992791"/>
            <a:ext cx="17281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Новости… РАМС</a:t>
            </a:r>
            <a:endParaRPr lang="ru-RU" sz="11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98040" y="339502"/>
            <a:ext cx="216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Эмблема  РАМС</a:t>
            </a:r>
            <a:endParaRPr lang="ru-RU" sz="11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666920" y="1059582"/>
            <a:ext cx="2217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Закрепленное ключевое событие, фото или видео, которое мы можем сами менять…</a:t>
            </a:r>
            <a:endParaRPr lang="ru-RU" sz="1200" dirty="0"/>
          </a:p>
        </p:txBody>
      </p:sp>
      <p:pic>
        <p:nvPicPr>
          <p:cNvPr id="9" name="Picture 10" descr="C:\Users\ольга\Desktop\фото2\фото 2 отчет\DSC015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0972" y="900209"/>
            <a:ext cx="2225203" cy="1426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K:\мои документы\Мои документы\РАМС\ВЕСТНИК\ВЕСТНИК 1_2018\Триаж\Отеделение скорой медицинской помощ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712518"/>
            <a:ext cx="1728192" cy="1152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K:\мои документы\Мои документы\РАМС\ВЕСТНИК\АРХИВ ВЕСТНИКА\ВЕСТНИК 1_2013\ОМСК СЕСТРИНСКИЕ ИССЛЕДОВАНИЯ готово\DSC0941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7784" y="2700759"/>
            <a:ext cx="1512167" cy="1126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627784" y="3946624"/>
            <a:ext cx="172819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Исследования </a:t>
            </a:r>
            <a:endParaRPr lang="ru-RU" sz="1100" b="1" dirty="0"/>
          </a:p>
        </p:txBody>
      </p:sp>
      <p:pic>
        <p:nvPicPr>
          <p:cNvPr id="14" name="Picture 2" descr="K:\мои документы\Мои документы\РАМС\ВЕСТНИК\ВЕСТНИК 3_2019\БРИКС\22 мая саммит\участники 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2678434"/>
            <a:ext cx="172819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2801" y="2678434"/>
            <a:ext cx="1793361" cy="1133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6372200" y="3933159"/>
            <a:ext cx="2016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Итоги мероприятий</a:t>
            </a:r>
            <a:endParaRPr lang="ru-RU" sz="11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353494" y="3959473"/>
            <a:ext cx="20162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Анонсы </a:t>
            </a:r>
            <a:endParaRPr lang="ru-RU" sz="1100" b="1" dirty="0"/>
          </a:p>
        </p:txBody>
      </p:sp>
    </p:spTree>
    <p:extLst>
      <p:ext uri="{BB962C8B-B14F-4D97-AF65-F5344CB8AC3E}">
        <p14:creationId xmlns:p14="http://schemas.microsoft.com/office/powerpoint/2010/main" val="88278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8877" y="4155926"/>
            <a:ext cx="8183563" cy="7889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Разделы титульной страницы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1491630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71600" y="2573863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71600" y="3585385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4103" y="3595812"/>
            <a:ext cx="216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Партнеры РАМС</a:t>
            </a:r>
            <a:endParaRPr lang="ru-RU" sz="11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3697456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Логотипы российских и международных организаций 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692038" y="382750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Или баннеры кампаний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98040" y="339502"/>
            <a:ext cx="6034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Новости РАМС/мероприятия – названия разделов – это ссылки на эти разделы </a:t>
            </a:r>
            <a:endParaRPr lang="ru-RU" sz="11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61807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09486" y="1790665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601112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23828" y="61807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825012" y="1817900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255084" y="2859782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800391" y="2848285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05041" y="2859782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031064" y="179710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772266" y="618074"/>
            <a:ext cx="1311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Закрепленное ключевое событие</a:t>
            </a:r>
            <a:endParaRPr lang="ru-RU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4836432" y="1814006"/>
            <a:ext cx="1311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Закрепленная акция или кампания</a:t>
            </a:r>
            <a:endParaRPr lang="ru-RU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34103" y="1491630"/>
            <a:ext cx="41409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Акции, кампании, проекты</a:t>
            </a:r>
            <a:endParaRPr lang="ru-RU" sz="1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24215" y="2586675"/>
            <a:ext cx="38405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FF0000"/>
                </a:solidFill>
              </a:rPr>
              <a:t>Примеры образцовой практики</a:t>
            </a:r>
            <a:endParaRPr lang="ru-RU" sz="11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4248" y="618074"/>
            <a:ext cx="17281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Выводятся 3 самые недавние новости или акции или кампании или примера практики с возможностью закрепления одной на длительный период времени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2821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0198" y="4190357"/>
            <a:ext cx="8183563" cy="7889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Разделы титульной страницы</a:t>
            </a:r>
            <a:endParaRPr lang="ru-RU" sz="32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21941" y="1275606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043608" y="2427734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43608" y="3579862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9593" y="3644054"/>
            <a:ext cx="2160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Партнеры РАМС</a:t>
            </a:r>
            <a:endParaRPr lang="ru-RU" sz="11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3627833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Логотипы российских и международных организаций 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644008" y="3667137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Или баннеры кампаний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98040" y="267494"/>
            <a:ext cx="3693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Новости РАМС/мероприятия?</a:t>
            </a:r>
            <a:endParaRPr lang="ru-RU" sz="11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53686" y="52910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635646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6016" y="52910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23828" y="52910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772266" y="1635646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240202" y="278777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75807" y="2787774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23828" y="2789156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023828" y="1635646"/>
            <a:ext cx="1368152" cy="64807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764690" y="530845"/>
            <a:ext cx="1311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Закрепленное ключевое событие</a:t>
            </a:r>
            <a:endParaRPr lang="ru-RU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4800391" y="1622896"/>
            <a:ext cx="1311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Закрепленная акция или кампания</a:t>
            </a:r>
            <a:endParaRPr lang="ru-RU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619592" y="2415539"/>
            <a:ext cx="35203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Новости региональных отделений</a:t>
            </a:r>
            <a:endParaRPr lang="ru-RU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9404" y="1291019"/>
            <a:ext cx="3156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Акции, кампании, проекты</a:t>
            </a:r>
            <a:endParaRPr lang="ru-RU" sz="11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772266" y="2793441"/>
            <a:ext cx="145591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srgbClr val="FF0000"/>
                </a:solidFill>
              </a:rPr>
              <a:t>пример образцовой практики</a:t>
            </a:r>
            <a:endParaRPr lang="ru-RU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2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1141" y="322209"/>
            <a:ext cx="2736304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b="1" dirty="0">
                <a:solidFill>
                  <a:schemeClr val="tx2">
                    <a:lumMod val="50000"/>
                  </a:schemeClr>
                </a:solidFill>
              </a:rPr>
              <a:t>ИНФОРМАЦИЯ О РАМС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История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Основополагающие </a:t>
            </a:r>
            <a:r>
              <a:rPr lang="ru-RU" sz="1050" dirty="0">
                <a:solidFill>
                  <a:schemeClr val="tx2">
                    <a:lumMod val="50000"/>
                  </a:schemeClr>
                </a:solidFill>
              </a:rPr>
              <a:t>документы (Устав, Политика об охране персональных </a:t>
            </a: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данных положения </a:t>
            </a:r>
            <a:r>
              <a:rPr lang="ru-RU" sz="1050" dirty="0">
                <a:solidFill>
                  <a:schemeClr val="tx2">
                    <a:lumMod val="50000"/>
                  </a:schemeClr>
                </a:solidFill>
              </a:rPr>
              <a:t>о секциях и комитетах, положение о награде</a:t>
            </a: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Международное сотрудничество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Планы </a:t>
            </a:r>
            <a:r>
              <a:rPr lang="ru-RU" sz="1050" dirty="0">
                <a:solidFill>
                  <a:schemeClr val="tx2">
                    <a:lumMod val="50000"/>
                  </a:schemeClr>
                </a:solidFill>
              </a:rPr>
              <a:t>и отчеты 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Стратегия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Президент 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Правление </a:t>
            </a:r>
            <a:r>
              <a:rPr lang="ru-RU" sz="1050" dirty="0">
                <a:solidFill>
                  <a:schemeClr val="tx2">
                    <a:lumMod val="50000"/>
                  </a:schemeClr>
                </a:solidFill>
              </a:rPr>
              <a:t>(и комитеты</a:t>
            </a: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</a:rPr>
              <a:t>Региональные отделения?</a:t>
            </a:r>
            <a:endParaRPr lang="ru-RU" sz="1050" b="1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</a:rPr>
              <a:t>Членство?</a:t>
            </a:r>
            <a:endParaRPr lang="ru-RU" sz="1050" b="1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b="1" dirty="0" smtClean="0">
                <a:solidFill>
                  <a:schemeClr val="tx2">
                    <a:lumMod val="50000"/>
                  </a:schemeClr>
                </a:solidFill>
              </a:rPr>
              <a:t>Секции?</a:t>
            </a:r>
            <a:endParaRPr lang="ru-RU" sz="1050" b="1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Партнеры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Реквизиты 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Контакты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</a:rPr>
              <a:t>Обратиться в РАМС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09807" y="322209"/>
            <a:ext cx="2286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/>
              <a:t>АКТУАЛЬНЫЕ ВОПРОСЫ</a:t>
            </a:r>
            <a:endParaRPr lang="ru-RU" sz="1100" b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НМО (описание, порядок, ссылка на календарь</a:t>
            </a:r>
            <a:r>
              <a:rPr lang="ru-RU" sz="1100" dirty="0" smtClean="0"/>
              <a:t>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/>
              <a:t>Профессиональные стандарты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/>
              <a:t>Примеры образцовой практики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/>
              <a:t>Законодательство -???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/>
              <a:t>Этика</a:t>
            </a:r>
            <a:endParaRPr lang="ru-RU" sz="11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093" y="322209"/>
            <a:ext cx="25957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НОВОСТИ И СОБЫТИЯ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Календарь 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событий </a:t>
            </a:r>
            <a:r>
              <a:rPr lang="ru-RU" sz="1100" dirty="0">
                <a:solidFill>
                  <a:srgbClr val="FF0000"/>
                </a:solidFill>
              </a:rPr>
              <a:t>или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Очные </a:t>
            </a: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мероприятия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Онлайн мероприятия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/>
              <a:t>Проф. </a:t>
            </a:r>
            <a:r>
              <a:rPr lang="ru-RU" sz="1100" b="1" dirty="0" smtClean="0"/>
              <a:t>конкурсы</a:t>
            </a:r>
            <a:endParaRPr lang="ru-RU" sz="1100" b="1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Проекты</a:t>
            </a:r>
            <a:endParaRPr lang="ru-RU" sz="1100" b="1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Акции и кампании</a:t>
            </a:r>
            <a:endParaRPr lang="ru-RU" sz="1100" b="1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Международный </a:t>
            </a: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день </a:t>
            </a: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медсестры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Новости региональных отделений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Новости </a:t>
            </a:r>
            <a:r>
              <a:rPr lang="ru-RU" sz="1100" b="1" dirty="0" err="1" smtClean="0">
                <a:solidFill>
                  <a:schemeClr val="tx2">
                    <a:lumMod val="50000"/>
                  </a:schemeClr>
                </a:solidFill>
              </a:rPr>
              <a:t>спец.секций</a:t>
            </a:r>
            <a:endParaRPr lang="ru-RU" sz="1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484640"/>
            <a:ext cx="194421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МЫ В СОЦИАЛЬНЫХ СЕТЯХ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err="1" smtClean="0">
                <a:solidFill>
                  <a:schemeClr val="tx2">
                    <a:lumMod val="50000"/>
                  </a:schemeClr>
                </a:solidFill>
              </a:rPr>
              <a:t>Вконтакте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err="1" smtClean="0">
                <a:solidFill>
                  <a:schemeClr val="tx2">
                    <a:lumMod val="50000"/>
                  </a:schemeClr>
                </a:solidFill>
              </a:rPr>
              <a:t>Фейсбук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82600" y="3271525"/>
            <a:ext cx="263117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ЛИТЕРАТУРА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Заказать литературу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46081" y="2091229"/>
            <a:ext cx="203563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ИНФОРМАЦИОННЫЕ РЕСУРСЫ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ТПМУ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Вестник 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РАМС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</a:rPr>
              <a:t>Онлайн ресурсы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100" dirty="0" smtClean="0"/>
              <a:t>ВДНХ (лучшие достижения кампаний)</a:t>
            </a:r>
            <a:endParaRPr lang="ru-RU" sz="11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97222" y="2429783"/>
            <a:ext cx="216024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>
                <a:solidFill>
                  <a:schemeClr val="tx2">
                    <a:lumMod val="50000"/>
                  </a:schemeClr>
                </a:solidFill>
              </a:rPr>
              <a:t>ЧЛЕНСТВО В РАМС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Преимущества членства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Взносы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dirty="0">
                <a:solidFill>
                  <a:schemeClr val="tx2">
                    <a:lumMod val="50000"/>
                  </a:schemeClr>
                </a:solidFill>
              </a:rPr>
              <a:t>Как вступить в РАМС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68144" y="3477438"/>
            <a:ext cx="2358008" cy="9387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Региональные отделения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Специализированные секции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</a:rPr>
              <a:t>Вступить в РАМС </a:t>
            </a:r>
            <a:endParaRPr lang="ru-RU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Правая фигурная скобка 12"/>
          <p:cNvSpPr/>
          <p:nvPr/>
        </p:nvSpPr>
        <p:spPr>
          <a:xfrm flipH="1">
            <a:off x="5497747" y="3648695"/>
            <a:ext cx="216024" cy="809218"/>
          </a:xfrm>
          <a:prstGeom prst="rightBrace">
            <a:avLst>
              <a:gd name="adj1" fmla="val 53046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31829" y="3844257"/>
            <a:ext cx="21602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</a:rPr>
              <a:t>Эти разделы могут быть самостоятельными</a:t>
            </a:r>
            <a:endParaRPr lang="ru-RU" sz="11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1141" y="4590525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Выводится на главную страницу в свои разделы с возможностью закрепить отдельные события 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14784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411760" y="195486"/>
            <a:ext cx="6624637" cy="3141662"/>
          </a:xfrm>
        </p:spPr>
        <p:txBody>
          <a:bodyPr>
            <a:noAutofit/>
          </a:bodyPr>
          <a:lstStyle/>
          <a:p>
            <a:r>
              <a:rPr lang="ru-RU" sz="1400" dirty="0" smtClean="0"/>
              <a:t>Информация, размещенная в любом из подразделов должна автоматически выводиться в раздел новостей или в соответствующие подразделы на главной странице сайта:</a:t>
            </a:r>
          </a:p>
          <a:p>
            <a:r>
              <a:rPr lang="ru-RU" sz="1400" dirty="0" smtClean="0"/>
              <a:t>НОВОСТИ, АКЦИИ И КАМПАНИИ, ПРИМЕРЫ ПРАКТИКИ, МЕРОПРИЯТИЯ? </a:t>
            </a:r>
          </a:p>
          <a:p>
            <a:r>
              <a:rPr lang="ru-RU" sz="1400" dirty="0" smtClean="0"/>
              <a:t>Нужен подраздел просто новостей, независимо от мероприятий и акций, например, вышло новое издание, которое мы хотим анонсировать, или проводится конференция – не наша, но мы хотим анонсировать</a:t>
            </a:r>
          </a:p>
          <a:p>
            <a:r>
              <a:rPr lang="ru-RU" sz="1400" dirty="0" smtClean="0"/>
              <a:t>Необходимо сделать так, чтобы созданная новость одним кликом размещалась на странице РАМС </a:t>
            </a:r>
            <a:r>
              <a:rPr lang="ru-RU" sz="1400" dirty="0" err="1" smtClean="0"/>
              <a:t>Вконтакте</a:t>
            </a:r>
            <a:r>
              <a:rPr lang="ru-RU" sz="1400" dirty="0"/>
              <a:t>,</a:t>
            </a:r>
            <a:r>
              <a:rPr lang="ru-RU" sz="1400" dirty="0" smtClean="0"/>
              <a:t> на будущей странице в </a:t>
            </a:r>
            <a:r>
              <a:rPr lang="ru-RU" sz="1400" dirty="0" err="1" smtClean="0"/>
              <a:t>фейсбуке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Региональные ассоциации не только ведут свои страницы, но </a:t>
            </a:r>
            <a:r>
              <a:rPr lang="ru-RU" sz="1400" dirty="0"/>
              <a:t> </a:t>
            </a:r>
            <a:r>
              <a:rPr lang="ru-RU" sz="1400" dirty="0" smtClean="0"/>
              <a:t>размещаемые ими там новости автоматически отражаются в разделе НОВОСТИ РЕГИОНАЛЬНЫХ АССОЦИАЦИЙ, при этом 3 недавние новости видны на главной странице сайта</a:t>
            </a:r>
          </a:p>
          <a:p>
            <a:r>
              <a:rPr lang="ru-RU" sz="1400" dirty="0" smtClean="0"/>
              <a:t>Председатели секций ведут страницы своих секций, размещаемые ими новости автоматически попадают в раздел НОВОСТИ РАМС/АКЦИИ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57107"/>
            <a:ext cx="223224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НОВОСТИ И СОБЫТИЯ</a:t>
            </a: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Календарь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событий </a:t>
            </a:r>
            <a:r>
              <a:rPr lang="ru-RU" sz="1200" dirty="0">
                <a:solidFill>
                  <a:srgbClr val="FF0000"/>
                </a:solidFill>
              </a:rPr>
              <a:t>или</a:t>
            </a: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Очные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мероприятия</a:t>
            </a: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Онлайн мероприятия</a:t>
            </a: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/>
              <a:t>Проф. </a:t>
            </a:r>
            <a:r>
              <a:rPr lang="ru-RU" sz="1200" b="1" dirty="0" smtClean="0"/>
              <a:t>конкурсы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Проекты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Акции и кампании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Международный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</a:rPr>
              <a:t>день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медсестры</a:t>
            </a:r>
          </a:p>
          <a:p>
            <a:pPr marL="628650" lvl="1" indent="-1714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Новости региональных ассоциаций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62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5310" y="4060111"/>
            <a:ext cx="8183562" cy="7889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Дополнительное меню</a:t>
            </a:r>
            <a:endParaRPr lang="ru-RU" sz="32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54414" y="627534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995936" y="666604"/>
            <a:ext cx="0" cy="17611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95536" y="483518"/>
            <a:ext cx="1728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Региональные отделения</a:t>
            </a:r>
          </a:p>
          <a:p>
            <a:endParaRPr lang="ru-RU" sz="1200" b="1" dirty="0" smtClean="0"/>
          </a:p>
          <a:p>
            <a:r>
              <a:rPr lang="ru-RU" sz="1200" dirty="0" smtClean="0"/>
              <a:t>Архангельск</a:t>
            </a:r>
          </a:p>
          <a:p>
            <a:r>
              <a:rPr lang="ru-RU" sz="1200" dirty="0" smtClean="0"/>
              <a:t>Астрахань</a:t>
            </a:r>
          </a:p>
          <a:p>
            <a:r>
              <a:rPr lang="ru-RU" sz="1200" dirty="0"/>
              <a:t>Б</a:t>
            </a:r>
            <a:r>
              <a:rPr lang="ru-RU" sz="1200" dirty="0" smtClean="0"/>
              <a:t>рянск</a:t>
            </a:r>
            <a:r>
              <a:rPr lang="ru-RU" sz="1200" b="1" dirty="0" smtClean="0"/>
              <a:t> </a:t>
            </a:r>
          </a:p>
          <a:p>
            <a:r>
              <a:rPr lang="ru-RU" sz="1200" b="1" dirty="0" smtClean="0"/>
              <a:t>…</a:t>
            </a:r>
            <a:endParaRPr lang="ru-RU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67744" y="483518"/>
            <a:ext cx="1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Специализированные секции</a:t>
            </a:r>
          </a:p>
          <a:p>
            <a:endParaRPr lang="ru-RU" sz="1200" b="1" dirty="0" smtClean="0"/>
          </a:p>
          <a:p>
            <a:r>
              <a:rPr lang="ru-RU" sz="1200" dirty="0" smtClean="0"/>
              <a:t>Неонатология</a:t>
            </a:r>
          </a:p>
          <a:p>
            <a:r>
              <a:rPr lang="ru-RU" sz="1200" dirty="0" smtClean="0"/>
              <a:t>Педиатрия</a:t>
            </a:r>
          </a:p>
          <a:p>
            <a:r>
              <a:rPr lang="ru-RU" sz="1200" dirty="0" smtClean="0"/>
              <a:t>Операционное дело</a:t>
            </a:r>
          </a:p>
          <a:p>
            <a:r>
              <a:rPr lang="ru-RU" sz="1200" dirty="0" smtClean="0"/>
              <a:t>…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074421" y="510771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Членство РАМС</a:t>
            </a:r>
          </a:p>
          <a:p>
            <a:endParaRPr lang="ru-RU" sz="1200" b="1" dirty="0" smtClean="0"/>
          </a:p>
          <a:p>
            <a:endParaRPr lang="ru-RU" sz="1200" b="1" dirty="0"/>
          </a:p>
          <a:p>
            <a:r>
              <a:rPr lang="ru-RU" sz="1200" dirty="0" smtClean="0"/>
              <a:t>Вступить в РАМС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5310" y="2859782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Как основное, так и дополнительное меню должны быть доступны для редактирования – могут появиться новые региональные отделения, новые секции, новые направления работы.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2520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образцовой практики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Постоянно действующий проект РАМС</a:t>
            </a:r>
            <a:endParaRPr lang="ru-RU" dirty="0"/>
          </a:p>
        </p:txBody>
      </p:sp>
      <p:pic>
        <p:nvPicPr>
          <p:cNvPr id="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538" y="2067694"/>
            <a:ext cx="864096" cy="834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4405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67494"/>
            <a:ext cx="7200800" cy="445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3939902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https://www.icnvoicetolead.com/case-study/nurse-family-partnership-in-urban-neighborhoods-of-the-usa</a:t>
            </a:r>
            <a:r>
              <a:rPr lang="en-US" sz="1200" dirty="0" smtClean="0">
                <a:hlinkClick r:id="rId3"/>
              </a:rPr>
              <a:t>/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664086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267493"/>
            <a:ext cx="7920880" cy="440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8496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7" y="51469"/>
            <a:ext cx="7992889" cy="50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8114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180864"/>
            <a:ext cx="2300363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3409595" y="369094"/>
            <a:ext cx="5305875" cy="857250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Цели и задачи:</a:t>
            </a:r>
            <a:endParaRPr lang="ru-RU" b="1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6560" y="1212893"/>
            <a:ext cx="3241040" cy="3247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 bwMode="auto">
          <a:xfrm>
            <a:off x="4427984" y="1203598"/>
            <a:ext cx="3384376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267494"/>
            <a:ext cx="67087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07276" y="2189614"/>
            <a:ext cx="28776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Увеличение числа медсестер на управленческих должностях и </a:t>
            </a:r>
            <a:r>
              <a:rPr lang="ru-RU" dirty="0" smtClean="0">
                <a:solidFill>
                  <a:prstClr val="black"/>
                </a:solidFill>
              </a:rPr>
              <a:t>новые возможности для </a:t>
            </a:r>
            <a:r>
              <a:rPr lang="ru-RU" dirty="0">
                <a:solidFill>
                  <a:prstClr val="black"/>
                </a:solidFill>
              </a:rPr>
              <a:t>роста на всех уровнях;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7682" y="1544474"/>
            <a:ext cx="2369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white"/>
                </a:solidFill>
              </a:rPr>
              <a:t>2020 ГОД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088" y="1491630"/>
            <a:ext cx="2369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white"/>
                </a:solidFill>
              </a:rPr>
              <a:t>2020 ГОД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87521" y="2166351"/>
            <a:ext cx="3677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Увеличение </a:t>
            </a:r>
            <a:r>
              <a:rPr lang="ru-RU" dirty="0" smtClean="0">
                <a:solidFill>
                  <a:prstClr val="black"/>
                </a:solidFill>
              </a:rPr>
              <a:t>объема </a:t>
            </a:r>
            <a:r>
              <a:rPr lang="ru-RU" dirty="0">
                <a:solidFill>
                  <a:prstClr val="black"/>
                </a:solidFill>
              </a:rPr>
              <a:t>научных данных </a:t>
            </a:r>
            <a:r>
              <a:rPr lang="ru-RU" dirty="0" smtClean="0">
                <a:solidFill>
                  <a:prstClr val="black"/>
                </a:solidFill>
              </a:rPr>
              <a:t>в </a:t>
            </a:r>
            <a:r>
              <a:rPr lang="ru-RU" dirty="0">
                <a:solidFill>
                  <a:prstClr val="black"/>
                </a:solidFill>
              </a:rPr>
              <a:t>поддержку политики и принятия решений</a:t>
            </a:r>
            <a:r>
              <a:rPr lang="ru-RU" dirty="0" smtClean="0">
                <a:solidFill>
                  <a:prstClr val="black"/>
                </a:solidFill>
              </a:rPr>
              <a:t>: в каких областях сестринская помощь наиболее результативна, каковы барьеры развития профессии, как их преодолеть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1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3478"/>
            <a:ext cx="475173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63905" y="123478"/>
            <a:ext cx="4580095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186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0"/>
            <a:ext cx="7063136" cy="509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2960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51470"/>
            <a:ext cx="7920880" cy="505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53290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297" y="4299942"/>
            <a:ext cx="7643192" cy="788670"/>
          </a:xfrm>
        </p:spPr>
        <p:txBody>
          <a:bodyPr>
            <a:noAutofit/>
          </a:bodyPr>
          <a:lstStyle/>
          <a:p>
            <a:r>
              <a:rPr lang="ru-RU" sz="1800" dirty="0" smtClean="0"/>
              <a:t>Примеры образцовой практики РАМС 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7423" y="397764"/>
            <a:ext cx="5983049" cy="4406234"/>
          </a:xfrm>
        </p:spPr>
        <p:txBody>
          <a:bodyPr>
            <a:normAutofit/>
          </a:bodyPr>
          <a:lstStyle/>
          <a:p>
            <a:r>
              <a:rPr lang="ru-RU" sz="700" dirty="0"/>
              <a:t>Нами было исследовано 75 пациентов с различными переломами за период с 2016 по 2018 гг. </a:t>
            </a:r>
          </a:p>
          <a:p>
            <a:r>
              <a:rPr lang="ru-RU" sz="700" dirty="0" smtClean="0"/>
              <a:t>Большинство  </a:t>
            </a:r>
            <a:r>
              <a:rPr lang="ru-RU" sz="700" dirty="0"/>
              <a:t>переломов зафиксировано у геронтологических пациентов  в возрасте 76-85 лет, 14 случаев; в возрасте 55-65 лет, 11 случаев, старше 85 лет -12 случаев. </a:t>
            </a:r>
          </a:p>
          <a:p>
            <a:r>
              <a:rPr lang="ru-RU" sz="700" dirty="0" smtClean="0"/>
              <a:t>В </a:t>
            </a:r>
            <a:r>
              <a:rPr lang="ru-RU" sz="700" dirty="0"/>
              <a:t>структуре травм преобладают переломы бедра 51%, в том числе перелом шейки бедра, на втором месте повреждения костей  верхних конечностей - 30%. Выявлен один случай повторного перелома у женщины 82 лет. Повторные переломы, чаще всего случаются на фоне выраженного остеопороза.  </a:t>
            </a:r>
          </a:p>
          <a:p>
            <a:r>
              <a:rPr lang="ru-RU" sz="700" dirty="0" smtClean="0"/>
              <a:t>Среди </a:t>
            </a:r>
            <a:r>
              <a:rPr lang="ru-RU" sz="700" dirty="0"/>
              <a:t>всех переломов у пожилых 40,5% приходится на пациентов двух геронтологических отделений и 59,5% на  17 </a:t>
            </a:r>
            <a:r>
              <a:rPr lang="ru-RU" sz="700" dirty="0" err="1"/>
              <a:t>общепсихиатрических</a:t>
            </a:r>
            <a:r>
              <a:rPr lang="ru-RU" sz="700" dirty="0"/>
              <a:t> отделений.  </a:t>
            </a:r>
          </a:p>
          <a:p>
            <a:r>
              <a:rPr lang="ru-RU" sz="700" dirty="0" smtClean="0"/>
              <a:t>Нами </a:t>
            </a:r>
            <a:r>
              <a:rPr lang="ru-RU" sz="700" dirty="0"/>
              <a:t>разработаны и внедрены простые мероприятия, позволившие снизить уровень внутрибольничного травматизма.           </a:t>
            </a:r>
          </a:p>
          <a:p>
            <a:pPr marL="0" indent="0">
              <a:buNone/>
            </a:pPr>
            <a:r>
              <a:rPr lang="ru-RU" sz="700" b="1" dirty="0" smtClean="0"/>
              <a:t>В </a:t>
            </a:r>
            <a:r>
              <a:rPr lang="ru-RU" sz="700" b="1" dirty="0"/>
              <a:t>течение года проведено 3 цикла занятий с медицинскими сестрами по темам:</a:t>
            </a:r>
          </a:p>
          <a:p>
            <a:r>
              <a:rPr lang="ru-RU" sz="700" dirty="0"/>
              <a:t>- Обеспечение безопасной больничной среды с акцентом на маломобильную категорию пациентов (создание безопасного окружения для пациентов (контролировать общее состояние пациента с учетом получаемой </a:t>
            </a:r>
            <a:r>
              <a:rPr lang="ru-RU" sz="700" dirty="0" err="1"/>
              <a:t>фармтерапии</a:t>
            </a:r>
            <a:r>
              <a:rPr lang="ru-RU" sz="700" dirty="0"/>
              <a:t>; контролировать состояние полов в отделении, достаточности освещения, положения в кровати, ношение удобной одежды и обуви, сопровождения пожилых в туалет, столовую, помощь при осуществлении гигиенических мероприятий; рациональная расстановка персонала для наблюдения за пациентами)</a:t>
            </a:r>
          </a:p>
          <a:p>
            <a:r>
              <a:rPr lang="ru-RU" sz="700" dirty="0" smtClean="0"/>
              <a:t>Общий </a:t>
            </a:r>
            <a:r>
              <a:rPr lang="ru-RU" sz="700" dirty="0"/>
              <a:t>осмотр пациента и оценка степени снижения способностей к самообслуживанию. </a:t>
            </a:r>
          </a:p>
          <a:p>
            <a:r>
              <a:rPr lang="ru-RU" sz="700" dirty="0" smtClean="0"/>
              <a:t>Первичная </a:t>
            </a:r>
            <a:r>
              <a:rPr lang="ru-RU" sz="700" dirty="0"/>
              <a:t>идентификация симптомов и синдромов заболевания, оценка когнитивных функций и нарушений жизнедеятельности.</a:t>
            </a:r>
          </a:p>
          <a:p>
            <a:r>
              <a:rPr lang="ru-RU" sz="700" dirty="0" smtClean="0"/>
              <a:t>Планирование </a:t>
            </a:r>
            <a:r>
              <a:rPr lang="ru-RU" sz="700" dirty="0"/>
              <a:t>сестринской помощи пациентам с высоким риском травматизма.</a:t>
            </a:r>
          </a:p>
          <a:p>
            <a:r>
              <a:rPr lang="ru-RU" sz="700" dirty="0" smtClean="0"/>
              <a:t>Профилактическая </a:t>
            </a:r>
            <a:r>
              <a:rPr lang="ru-RU" sz="700" dirty="0"/>
              <a:t>работа с родственниками  пациентов.</a:t>
            </a:r>
          </a:p>
          <a:p>
            <a:r>
              <a:rPr lang="ru-RU" sz="700" dirty="0" smtClean="0"/>
              <a:t>Кроме </a:t>
            </a:r>
            <a:r>
              <a:rPr lang="ru-RU" sz="700" dirty="0"/>
              <a:t>этого, результаты проведенного среза знаний по проблеме ухода за пациентом родственником, показали дефицит знаний об обслуживании пожилого человека, страдающего психическими и обменными нарушениями </a:t>
            </a:r>
          </a:p>
          <a:p>
            <a:r>
              <a:rPr lang="ru-RU" sz="700" dirty="0" smtClean="0"/>
              <a:t>Нами </a:t>
            </a:r>
            <a:r>
              <a:rPr lang="ru-RU" sz="700" dirty="0"/>
              <a:t>была разработана </a:t>
            </a:r>
            <a:r>
              <a:rPr lang="ru-RU" sz="700" dirty="0" err="1"/>
              <a:t>психообразовательная</a:t>
            </a:r>
            <a:r>
              <a:rPr lang="ru-RU" sz="700" dirty="0"/>
              <a:t>  программа  «Поддержка в семье пациента»,  в которую вошли темы сестринских занятий: «Организация геронтологического ухода за пациентом дома» и «Профилактика травматизма».</a:t>
            </a:r>
          </a:p>
          <a:p>
            <a:r>
              <a:rPr lang="ru-RU" sz="700" dirty="0" smtClean="0"/>
              <a:t>Занятия </a:t>
            </a:r>
            <a:r>
              <a:rPr lang="ru-RU" sz="700" dirty="0"/>
              <a:t>с родственниками проводятся специально обученными медицинскими сестрами - координаторами еженедельно. </a:t>
            </a:r>
          </a:p>
          <a:p>
            <a:r>
              <a:rPr lang="ru-RU" sz="700" dirty="0" smtClean="0"/>
              <a:t>Медицинская </a:t>
            </a:r>
            <a:r>
              <a:rPr lang="ru-RU" sz="700" dirty="0"/>
              <a:t>сестра помогает  семье понять и приспособиться к новому физическому статусу и поведению пациента. А вовлечение семьи в терапевтический и реабилитационный процесс становится ключевым для его результативности. </a:t>
            </a:r>
          </a:p>
          <a:p>
            <a:r>
              <a:rPr lang="ru-RU" sz="700" dirty="0"/>
              <a:t>Анализ результатов эффективности лечебных и реабилитационных мероприятий по основному критерию - оценке  способности пациента к самообслуживанию  показал, что 2,8%  (5 человек) пациентов получивших травму были выписаны домой с возможностью независимого проживания</a:t>
            </a:r>
            <a:r>
              <a:rPr lang="ru-RU" sz="700" dirty="0" smtClean="0"/>
              <a:t>.</a:t>
            </a:r>
            <a:endParaRPr lang="ru-RU" sz="700" dirty="0"/>
          </a:p>
        </p:txBody>
      </p:sp>
      <p:pic>
        <p:nvPicPr>
          <p:cNvPr id="4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511070"/>
            <a:ext cx="504056" cy="48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K:\мои документы\Мои документы\РАМС\МЕЖДУНАРОДНЫЙ СОВЕТ\МСМ ДЕНЬ 2020 ПРИМЕРЫ РФ\Osteoporosis_Omsk_Russia\Russia-Omsk_Falls prevention 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297" y="1181429"/>
            <a:ext cx="1944216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1372" y="22430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&lt;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650513" y="2292907"/>
            <a:ext cx="373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&gt;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36146" y="339502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ОМСК: профилактика внутрибольничного травматизма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084039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483518"/>
            <a:ext cx="2592288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ОМСК: профилактика внутрибольничного травматизма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3001" y="1840973"/>
            <a:ext cx="2592288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ТЮМЕНЬ: Гипертония, стоп!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19872" y="483517"/>
            <a:ext cx="2592288" cy="120032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Ленинградская область: помощь маломобильным группам населения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2931790"/>
            <a:ext cx="2592288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Марий Эл: реабилитация после инсульта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3001" y="2931790"/>
            <a:ext cx="2592288" cy="10772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Карелия: амбулаторный сестринский патронаж пациентов с травмой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1840973"/>
            <a:ext cx="2592288" cy="83099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ТОМСК: </a:t>
            </a:r>
            <a:r>
              <a:rPr lang="ru-RU" sz="1600" dirty="0" err="1" smtClean="0"/>
              <a:t>видеоконтролируемое</a:t>
            </a:r>
            <a:r>
              <a:rPr lang="ru-RU" sz="1600" dirty="0" smtClean="0"/>
              <a:t> лечение ТБ и МЛУ-ТБ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228184" y="483518"/>
            <a:ext cx="230425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ЛУЧШИЕ ПРИМЕРЫ СЕСТРИНСКИХ ИССЛЕДОВАНИЙ</a:t>
            </a: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 rot="16200000">
            <a:off x="7056276" y="1990337"/>
            <a:ext cx="648072" cy="62460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300192" y="2931790"/>
            <a:ext cx="2232248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Подготовка примеров силами секции???</a:t>
            </a:r>
            <a:endParaRPr lang="ru-RU" sz="1600" b="1" dirty="0"/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683568" y="4443958"/>
            <a:ext cx="7643192" cy="428630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Примеры образцовой практики РАМС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6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511070"/>
            <a:ext cx="504056" cy="48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53899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Найнтингейл</a:t>
            </a:r>
            <a:r>
              <a:rPr lang="ru-RU" dirty="0" smtClean="0"/>
              <a:t> </a:t>
            </a:r>
            <a:r>
              <a:rPr lang="ru-RU" dirty="0" err="1" smtClean="0"/>
              <a:t>челлендж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Россия </a:t>
            </a:r>
            <a:endParaRPr lang="ru-RU" sz="4400" b="1" dirty="0"/>
          </a:p>
        </p:txBody>
      </p:sp>
      <p:pic>
        <p:nvPicPr>
          <p:cNvPr id="7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355726"/>
            <a:ext cx="504056" cy="48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5123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7112" y="180864"/>
            <a:ext cx="3398147" cy="4756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267494"/>
            <a:ext cx="67087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3272" y="1356018"/>
            <a:ext cx="5323840" cy="3403600"/>
          </a:xfrm>
        </p:spPr>
        <p:txBody>
          <a:bodyPr>
            <a:noAutofit/>
          </a:bodyPr>
          <a:lstStyle/>
          <a:p>
            <a:r>
              <a:rPr lang="ru-RU" sz="1600" dirty="0"/>
              <a:t>Организовать программу стажировок и обмена молодыми специалистами между клиниками, между медицинскими и социальными службами;</a:t>
            </a:r>
          </a:p>
          <a:p>
            <a:r>
              <a:rPr lang="ru-RU" sz="1600" dirty="0"/>
              <a:t>Привлечь молодых специалистов к решению актуальных для руководителя клиники задач – участие в рабочих совещаниях, выработке стратегий, их реализации;</a:t>
            </a:r>
          </a:p>
          <a:p>
            <a:r>
              <a:rPr lang="ru-RU" sz="1600" dirty="0"/>
              <a:t>Привлечь молодых специалистов к участию в интерактивных сессиях с руководством клиники, чтобы молодежь получила представление о процессах управления и принятия решений;</a:t>
            </a:r>
          </a:p>
          <a:p>
            <a:r>
              <a:rPr lang="ru-RU" sz="1600" dirty="0"/>
              <a:t>Провести тренинги по развитию персонала с представителями из других сфер…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2392" y="171297"/>
            <a:ext cx="60885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685800"/>
            <a:r>
              <a:rPr lang="ru-RU" sz="4000" b="1" spc="50" dirty="0" err="1">
                <a:ln w="11430"/>
                <a:gradFill>
                  <a:gsLst>
                    <a:gs pos="25000">
                      <a:srgbClr val="2E83C3">
                        <a:satMod val="155000"/>
                      </a:srgbClr>
                    </a:gs>
                    <a:gs pos="100000">
                      <a:srgbClr val="2E83C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Найтингейл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2E83C3">
                        <a:satMod val="155000"/>
                      </a:srgbClr>
                    </a:gs>
                    <a:gs pos="100000">
                      <a:srgbClr val="2E83C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err="1">
                <a:ln w="11430"/>
                <a:gradFill>
                  <a:gsLst>
                    <a:gs pos="25000">
                      <a:srgbClr val="2E83C3">
                        <a:satMod val="155000"/>
                      </a:srgbClr>
                    </a:gs>
                    <a:gs pos="100000">
                      <a:srgbClr val="2E83C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челлендж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2E83C3">
                        <a:satMod val="155000"/>
                      </a:srgbClr>
                    </a:gs>
                    <a:gs pos="100000">
                      <a:srgbClr val="2E83C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955" y="986686"/>
            <a:ext cx="299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b="1" dirty="0" smtClean="0">
                <a:solidFill>
                  <a:prstClr val="black"/>
                </a:solidFill>
              </a:rPr>
              <a:t>План действий: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43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51470"/>
            <a:ext cx="7344816" cy="495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8328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155926"/>
            <a:ext cx="8183880" cy="788670"/>
          </a:xfrm>
        </p:spPr>
        <p:txBody>
          <a:bodyPr/>
          <a:lstStyle/>
          <a:p>
            <a:r>
              <a:rPr lang="ru-RU" dirty="0" err="1" smtClean="0"/>
              <a:t>Найтингейл</a:t>
            </a:r>
            <a:r>
              <a:rPr lang="ru-RU" dirty="0" smtClean="0"/>
              <a:t> </a:t>
            </a:r>
            <a:r>
              <a:rPr lang="ru-RU" dirty="0" err="1" smtClean="0"/>
              <a:t>челлендж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339502"/>
            <a:ext cx="6624736" cy="4046194"/>
          </a:xfrm>
        </p:spPr>
        <p:txBody>
          <a:bodyPr>
            <a:noAutofit/>
          </a:bodyPr>
          <a:lstStyle/>
          <a:p>
            <a:pPr lvl="0"/>
            <a:r>
              <a:rPr lang="ru-RU" sz="1100" dirty="0" smtClean="0"/>
              <a:t>Привлечь </a:t>
            </a:r>
            <a:r>
              <a:rPr lang="ru-RU" sz="1100" dirty="0"/>
              <a:t>Вуз, колледж, школу бизнеса к созданию краткосрочной программы по управлению для молодых специалистов;</a:t>
            </a:r>
          </a:p>
          <a:p>
            <a:pPr lvl="0"/>
            <a:r>
              <a:rPr lang="ru-RU" sz="1100" b="1" dirty="0"/>
              <a:t>Направить молодых специалистов на мероприятие с участием выдающихся представителей сестринской и акушерской профессии;</a:t>
            </a:r>
          </a:p>
          <a:p>
            <a:pPr lvl="0"/>
            <a:r>
              <a:rPr lang="ru-RU" sz="1100" dirty="0"/>
              <a:t>Оплатить доступ к существующим дистанционным курсам по развитию личных, управленческих или лидерских навыков;</a:t>
            </a:r>
          </a:p>
          <a:p>
            <a:pPr lvl="0"/>
            <a:r>
              <a:rPr lang="ru-RU" sz="1100" dirty="0"/>
              <a:t>Поддержать исследовательские и новаторские инициативы молодых специалистов, например, в области качества и безопасности помощи;</a:t>
            </a:r>
          </a:p>
          <a:p>
            <a:pPr lvl="0"/>
            <a:r>
              <a:rPr lang="ru-RU" sz="1100" dirty="0"/>
              <a:t>Привлечь молодых медсестер и акушерок для участия во встречах с представителями администрации, СМИ, известными общественными деятелями и профессионалами;</a:t>
            </a:r>
          </a:p>
          <a:p>
            <a:pPr lvl="0"/>
            <a:r>
              <a:rPr lang="ru-RU" sz="1100" dirty="0"/>
              <a:t>Организовать программу стажировок и обмена молодыми специалистами между клиниками, между медицинскими и социальными службами;</a:t>
            </a:r>
          </a:p>
          <a:p>
            <a:pPr lvl="0"/>
            <a:r>
              <a:rPr lang="ru-RU" sz="1100" b="1" dirty="0"/>
              <a:t>Привлечь молодых специалистов к решению актуальных для руководителя клиники задач – участие в рабочих совещаниях, выработке стратегий, их реализации;</a:t>
            </a:r>
          </a:p>
          <a:p>
            <a:pPr lvl="0"/>
            <a:r>
              <a:rPr lang="ru-RU" sz="1100" dirty="0"/>
              <a:t>Привлечь молодых специалистов к участию в интерактивных сессиях с руководством клиники, чтобы молодежь получила представление о процессах управления и принятия решений;</a:t>
            </a:r>
          </a:p>
          <a:p>
            <a:pPr lvl="0"/>
            <a:r>
              <a:rPr lang="ru-RU" sz="1100" dirty="0"/>
              <a:t>Провести тренинги по развитию персонала с представителями из других сфер…  </a:t>
            </a:r>
          </a:p>
          <a:p>
            <a:endParaRPr lang="ru-RU" sz="1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24003"/>
            <a:ext cx="20162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Программа направлена на поддержку специалистов в возрасте до 35 лет.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139702"/>
            <a:ext cx="20778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</a:rPr>
              <a:t>Каждая медицинская организация самостоятельно решает, как именно будет развивать своих специалистов. </a:t>
            </a: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2051719" y="771549"/>
            <a:ext cx="421667" cy="2060649"/>
          </a:xfrm>
          <a:prstGeom prst="rightBrace">
            <a:avLst>
              <a:gd name="adj1" fmla="val 6181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7284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43958"/>
            <a:ext cx="8183880" cy="42863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2060"/>
                </a:solidFill>
                <a:hlinkClick r:id="rId2"/>
              </a:rPr>
              <a:t>https://www.nursingnow.org/nightingale-sign-up/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67494"/>
            <a:ext cx="8409905" cy="42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491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61045"/>
            <a:ext cx="439248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/>
              <a:t>Ключевое </a:t>
            </a:r>
            <a:r>
              <a:rPr lang="ru-RU" sz="1400" b="1" dirty="0"/>
              <a:t>событие - старт Кампании Сестринское дело сейчас - Россия», 19-20 марта 2020 года.</a:t>
            </a:r>
            <a:r>
              <a:rPr lang="ru-RU" sz="1400" dirty="0"/>
              <a:t> </a:t>
            </a:r>
            <a:endParaRPr lang="ru-RU" sz="1400" dirty="0" smtClean="0"/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Новый </a:t>
            </a:r>
            <a:r>
              <a:rPr lang="ru-RU" sz="1400" dirty="0"/>
              <a:t>сайт </a:t>
            </a:r>
            <a:r>
              <a:rPr lang="ru-RU" sz="1400" dirty="0" smtClean="0"/>
              <a:t>РАМС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Лучшие </a:t>
            </a:r>
            <a:r>
              <a:rPr lang="ru-RU" sz="1400" dirty="0"/>
              <a:t>примеры сестринской и акушерской </a:t>
            </a:r>
            <a:r>
              <a:rPr lang="ru-RU" sz="1400" dirty="0" smtClean="0"/>
              <a:t>практики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НАЙТИНГЕЙЛ ЧЕЛЛЕНДЖ</a:t>
            </a:r>
            <a:endParaRPr lang="ru-RU" sz="1400" dirty="0"/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/>
              <a:t>Акция «Скажи спасибо медсестре (акушерке)»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/>
              <a:t>Матрица профессии (создание базы данных о выполняемых специалистами манипуляциях в медицинских организациях разного уровня)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/>
              <a:t>Подготовка новой редакции Этического кодекса медицинской сестры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b="1" dirty="0"/>
              <a:t>7 апреля 2020 года </a:t>
            </a:r>
            <a:r>
              <a:rPr lang="ru-RU" sz="1400" dirty="0"/>
              <a:t>- Всемирный день здоровья - мероприятия РАМС/регионов?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61046"/>
            <a:ext cx="40862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1400" b="1" dirty="0">
                <a:solidFill>
                  <a:srgbClr val="002060"/>
                </a:solidFill>
              </a:rPr>
              <a:t>Проекты РАМС, посвященные Году Медицинской сестры и акушерки </a:t>
            </a:r>
            <a:endParaRPr lang="ru-RU" sz="1400" dirty="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716016" y="784266"/>
            <a:ext cx="0" cy="3227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88024" y="980493"/>
            <a:ext cx="403244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ПРОЕКТ «Голос медицинской сестры/акушерки» - Московская ассоциация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Проект «Сестринские исследования»  - секция Сестринские исследования, Омская ассоциация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sz="1400" dirty="0" smtClean="0"/>
              <a:t>…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686617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267494"/>
            <a:ext cx="844781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443958"/>
            <a:ext cx="8183880" cy="42863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smtClean="0">
                <a:solidFill>
                  <a:srgbClr val="002060"/>
                </a:solidFill>
                <a:hlinkClick r:id="rId3"/>
              </a:rPr>
              <a:t>https://www.nursingnow.org/nightingale-sign-up/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947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9502"/>
            <a:ext cx="849694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72420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.ytimg.com/vi/zgt99Hx2CW0/maxresdefaul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95486"/>
            <a:ext cx="806489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8915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690" y="267493"/>
            <a:ext cx="1782230" cy="4536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09794" y="267493"/>
            <a:ext cx="3173712" cy="4124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267493"/>
            <a:ext cx="3240360" cy="4124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4018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371" y="1097281"/>
            <a:ext cx="4136737" cy="2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764307"/>
            <a:ext cx="9215120" cy="1062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4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017" y="239395"/>
            <a:ext cx="6337058" cy="69532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0066"/>
                </a:solidFill>
              </a:rPr>
              <a:t>Благодарю за внимание!</a:t>
            </a:r>
            <a:endParaRPr lang="ru-RU" sz="3600" b="1" dirty="0">
              <a:solidFill>
                <a:srgbClr val="000066"/>
              </a:solidFill>
            </a:endParaRPr>
          </a:p>
        </p:txBody>
      </p:sp>
      <p:sp>
        <p:nvSpPr>
          <p:cNvPr id="3" name="AutoShape 2" descr="https://www.icn.ch/sites/default/files/styles/icn_og_image/public/covers/2018-10/nnicn-logoresized.jpg?h=8d8959df&amp;itok=nbcOM8M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ru-RU" sz="1400">
              <a:solidFill>
                <a:prstClr val="black"/>
              </a:solidFill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810755"/>
            <a:ext cx="3382188" cy="86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Natasha\Documents\Мои документы\РАМС\КОНФЕРЕНЦИИ МАТЕРИАЛЫ\ОТЧЕТНО-ВЫБОРНАЯ КОНФЕРЕНЦИЯ\ПРЕЗЕНТАЦИИ ГОТОВЫЕ\rotate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3602" y="3844401"/>
            <a:ext cx="830398" cy="80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36720" y="3810755"/>
            <a:ext cx="4348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ru-RU" sz="2000" b="1" dirty="0" smtClean="0">
                <a:solidFill>
                  <a:srgbClr val="31529B"/>
                </a:solidFill>
              </a:rPr>
              <a:t>19 марта 2020 </a:t>
            </a:r>
            <a:r>
              <a:rPr lang="en-US" sz="2000" b="1" dirty="0" smtClean="0">
                <a:solidFill>
                  <a:srgbClr val="31529B"/>
                </a:solidFill>
              </a:rPr>
              <a:t>– </a:t>
            </a:r>
            <a:r>
              <a:rPr lang="ru-RU" sz="2000" b="1" dirty="0" smtClean="0">
                <a:solidFill>
                  <a:srgbClr val="31529B"/>
                </a:solidFill>
              </a:rPr>
              <a:t>старт кампании Сестринское дело сейчас - Россия</a:t>
            </a:r>
            <a:endParaRPr lang="ru-RU" sz="2000" b="1" dirty="0">
              <a:solidFill>
                <a:srgbClr val="31529B"/>
              </a:solidFill>
            </a:endParaRPr>
          </a:p>
        </p:txBody>
      </p:sp>
      <p:pic>
        <p:nvPicPr>
          <p:cNvPr id="3076" name="Picture 4" descr="http://nezavisai.ru/local/templates/narkolog/images/assos-log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2188" y="3764308"/>
            <a:ext cx="962358" cy="96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527426" y="1735881"/>
            <a:ext cx="3605574" cy="1647399"/>
          </a:xfrm>
          <a:prstGeom prst="rect">
            <a:avLst/>
          </a:prstGeom>
          <a:solidFill>
            <a:srgbClr val="FFFFFF">
              <a:alpha val="54902"/>
            </a:srgbClr>
          </a:solidFill>
        </p:spPr>
        <p:txBody>
          <a:bodyPr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5FCBEF"/>
              </a:buClr>
              <a:buFont typeface="Wingdings 3" charset="2"/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Тел. 		+7 (812) 315-00-26</a:t>
            </a:r>
          </a:p>
          <a:p>
            <a:pPr>
              <a:buClr>
                <a:srgbClr val="5FCBEF"/>
              </a:buClr>
              <a:buFont typeface="Wingdings 3" charset="2"/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Т/ф. 		+7 (812) 575-80-51</a:t>
            </a:r>
          </a:p>
          <a:p>
            <a:pPr>
              <a:buClr>
                <a:srgbClr val="5FCBEF"/>
              </a:buClr>
              <a:buFont typeface="Wingdings 3" charset="2"/>
              <a:buNone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E-mail: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		</a:t>
            </a:r>
            <a:r>
              <a:rPr lang="en-US" dirty="0" smtClean="0">
                <a:solidFill>
                  <a:srgbClr val="002060"/>
                </a:solidFill>
              </a:rPr>
              <a:t>RNA@medsestre.ru</a:t>
            </a:r>
          </a:p>
          <a:p>
            <a:pPr>
              <a:buClr>
                <a:srgbClr val="5FCBEF"/>
              </a:buClr>
              <a:buFont typeface="Wingdings 3" charset="2"/>
              <a:buNone/>
            </a:pP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Web site </a:t>
            </a: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	</a:t>
            </a:r>
            <a:r>
              <a:rPr lang="en-US" dirty="0" smtClean="0">
                <a:solidFill>
                  <a:srgbClr val="002060"/>
                </a:solidFill>
              </a:rPr>
              <a:t>www.medsestre.ru</a:t>
            </a:r>
            <a:r>
              <a:rPr 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endParaRPr lang="ru-RU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buClr>
                <a:srgbClr val="5FCBEF"/>
              </a:buClr>
              <a:buFont typeface="Wingdings 3" charset="2"/>
              <a:buNone/>
            </a:pPr>
            <a:r>
              <a:rPr lang="ru-RU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ВК 			</a:t>
            </a:r>
            <a:r>
              <a:rPr lang="en-US" dirty="0" smtClean="0">
                <a:solidFill>
                  <a:srgbClr val="002060"/>
                </a:solidFill>
              </a:rPr>
              <a:t>https://vk.com/medsestre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4527426" y="1159014"/>
            <a:ext cx="3554150" cy="432197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5FCBEF"/>
              </a:buClr>
            </a:pPr>
            <a:r>
              <a:rPr lang="ru-RU" sz="1200" b="1" smtClean="0">
                <a:solidFill>
                  <a:srgbClr val="002060"/>
                </a:solidFill>
              </a:rPr>
              <a:t>Общероссийская общественная организация «Ассоциация медицинских сестер России»</a:t>
            </a:r>
            <a:endParaRPr lang="ru-RU" sz="1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0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455690"/>
              </p:ext>
            </p:extLst>
          </p:nvPr>
        </p:nvGraphicFramePr>
        <p:xfrm>
          <a:off x="251520" y="123478"/>
          <a:ext cx="4032448" cy="482453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21994"/>
                <a:gridCol w="3210454"/>
              </a:tblGrid>
              <a:tr h="4204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09.30-10.00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Открытие, приветствия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20463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10.00-11.20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Первая сессия  – </a:t>
                      </a:r>
                      <a:r>
                        <a:rPr lang="ru-RU" sz="1000" b="1" dirty="0" smtClean="0">
                          <a:effectLst/>
                        </a:rPr>
                        <a:t>Всеобщий </a:t>
                      </a:r>
                      <a:r>
                        <a:rPr lang="ru-RU" sz="1000" b="1" dirty="0">
                          <a:effectLst/>
                        </a:rPr>
                        <a:t>охват услугами здравоохранения посредством укрепления первичного звена в России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 dirty="0">
                          <a:effectLst/>
                        </a:rPr>
                        <a:t>Укрепление системы здравоохранения РФ  (Министр)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 dirty="0" err="1">
                          <a:effectLst/>
                        </a:rPr>
                        <a:t>Hans</a:t>
                      </a: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1000" dirty="0" err="1">
                          <a:effectLst/>
                        </a:rPr>
                        <a:t>Kluge</a:t>
                      </a:r>
                      <a:r>
                        <a:rPr lang="ru-RU" sz="1000" dirty="0">
                          <a:effectLst/>
                        </a:rPr>
                        <a:t>, региональный директор ВОЗ?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 dirty="0">
                          <a:effectLst/>
                        </a:rPr>
                        <a:t>Вызовы в области здоровья населения РФ (один из ведущих специалистов)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 dirty="0">
                          <a:effectLst/>
                        </a:rPr>
                        <a:t>Сестринское дело сейчас - Россия: (Лорд Найджел </a:t>
                      </a:r>
                      <a:r>
                        <a:rPr lang="ru-RU" sz="1000" dirty="0" err="1">
                          <a:effectLst/>
                        </a:rPr>
                        <a:t>Крисп</a:t>
                      </a:r>
                      <a:r>
                        <a:rPr lang="ru-RU" sz="1000" dirty="0">
                          <a:effectLst/>
                        </a:rPr>
                        <a:t>)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336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11.20-11.30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Дискуссия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13472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12.00-13.30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Вторая сессия. 2020 - Год медсестры и акушерки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000" dirty="0">
                          <a:effectLst/>
                        </a:rPr>
                        <a:t>Annette Kennedy, </a:t>
                      </a:r>
                      <a:r>
                        <a:rPr lang="ru-RU" sz="1000" dirty="0">
                          <a:effectLst/>
                        </a:rPr>
                        <a:t>президент МСМ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 dirty="0">
                          <a:effectLst/>
                        </a:rPr>
                        <a:t>Роль медсестер и акушерок (Президент РАМС)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000" dirty="0">
                          <a:effectLst/>
                        </a:rPr>
                        <a:t>Elizabeth </a:t>
                      </a:r>
                      <a:r>
                        <a:rPr lang="en-US" sz="1000" dirty="0" err="1">
                          <a:effectLst/>
                        </a:rPr>
                        <a:t>Iro</a:t>
                      </a:r>
                      <a:r>
                        <a:rPr lang="ru-RU" sz="1000" dirty="0">
                          <a:effectLst/>
                        </a:rPr>
                        <a:t>, главная медсестра ВОЗ?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000" dirty="0">
                          <a:effectLst/>
                        </a:rPr>
                        <a:t>Пример компании Сестринское дело сейчас в другой стране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336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13.15-13.30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Совместное фото 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3368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13.30-14.30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Обед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952942"/>
              </p:ext>
            </p:extLst>
          </p:nvPr>
        </p:nvGraphicFramePr>
        <p:xfrm>
          <a:off x="4427984" y="123478"/>
          <a:ext cx="4392488" cy="4824536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95386"/>
                <a:gridCol w="3497102"/>
              </a:tblGrid>
              <a:tr h="2866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0" i="0" dirty="0">
                          <a:effectLst/>
                        </a:rPr>
                        <a:t>14.30-16.00</a:t>
                      </a:r>
                      <a:endParaRPr lang="ru-RU" sz="1050" b="0" i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0" i="0" dirty="0">
                          <a:effectLst/>
                        </a:rPr>
                        <a:t> </a:t>
                      </a:r>
                      <a:endParaRPr lang="ru-RU" sz="1050" b="0" i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0" i="0" dirty="0">
                          <a:effectLst/>
                        </a:rPr>
                        <a:t> </a:t>
                      </a:r>
                      <a:endParaRPr lang="ru-RU" sz="1050" b="0" i="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0" i="0" dirty="0">
                          <a:effectLst/>
                        </a:rPr>
                        <a:t> </a:t>
                      </a:r>
                      <a:endParaRPr lang="ru-RU" sz="105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 marL="449580" indent="-449580">
                        <a:spcAft>
                          <a:spcPts val="0"/>
                        </a:spcAft>
                      </a:pPr>
                      <a:r>
                        <a:rPr lang="ru-RU" sz="1050" b="1" i="0" dirty="0">
                          <a:effectLst/>
                        </a:rPr>
                        <a:t>Третья сессия. Расширенная практика сестер и акушерок в поддержку пациент-ориентированной модели помощи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050" b="0" i="0" dirty="0" err="1">
                          <a:effectLst/>
                        </a:rPr>
                        <a:t>Mr</a:t>
                      </a:r>
                      <a:r>
                        <a:rPr lang="en-US" sz="1050" b="0" i="0" dirty="0">
                          <a:effectLst/>
                        </a:rPr>
                        <a:t> Howard Catton</a:t>
                      </a:r>
                      <a:r>
                        <a:rPr lang="ru-RU" sz="1050" b="0" i="0" dirty="0">
                          <a:effectLst/>
                        </a:rPr>
                        <a:t>, </a:t>
                      </a:r>
                      <a:r>
                        <a:rPr lang="en-US" sz="1050" b="0" i="0" dirty="0">
                          <a:effectLst/>
                        </a:rPr>
                        <a:t>CEO</a:t>
                      </a:r>
                      <a:r>
                        <a:rPr lang="ru-RU" sz="1050" b="0" i="0" dirty="0">
                          <a:effectLst/>
                        </a:rPr>
                        <a:t>, МСМ (Возможно ли, чтобы здесь в РФ МСМ представила обновленный документ по Расширенной сестринской практике?)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050" b="0" i="0" dirty="0">
                          <a:effectLst/>
                        </a:rPr>
                        <a:t>Примеры результатов, достигнутых за счет расширенной сестринской и акушерской практики: </a:t>
                      </a: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50" b="0" i="0" dirty="0">
                          <a:effectLst/>
                        </a:rPr>
                        <a:t>Улучшение результатов лечения</a:t>
                      </a:r>
                      <a:r>
                        <a:rPr lang="en-US" sz="1050" b="0" i="0" dirty="0">
                          <a:effectLst/>
                        </a:rPr>
                        <a:t>, </a:t>
                      </a:r>
                      <a:r>
                        <a:rPr lang="ru-RU" sz="1050" b="0" i="0" dirty="0" smtClean="0">
                          <a:effectLst/>
                        </a:rPr>
                        <a:t>Повышение </a:t>
                      </a:r>
                      <a:r>
                        <a:rPr lang="ru-RU" sz="1050" b="0" i="0" dirty="0">
                          <a:effectLst/>
                        </a:rPr>
                        <a:t>удовлетворенности медсестер и пациентов, </a:t>
                      </a: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50" b="0" i="0" dirty="0">
                          <a:effectLst/>
                        </a:rPr>
                        <a:t>Повышение доступности и </a:t>
                      </a:r>
                      <a:r>
                        <a:rPr lang="ru-RU" sz="1050" b="0" i="0" dirty="0" smtClean="0">
                          <a:effectLst/>
                        </a:rPr>
                        <a:t>качества;</a:t>
                      </a:r>
                      <a:endParaRPr lang="ru-RU" sz="1050" b="0" i="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050" b="0" i="0" dirty="0">
                          <a:effectLst/>
                        </a:rPr>
                        <a:t>Экономическая эффективность сестринских и акушерских моделей оказания помощи (мета-анализ)</a:t>
                      </a:r>
                      <a:endParaRPr lang="ru-RU" sz="105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3266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0" i="0">
                          <a:effectLst/>
                        </a:rPr>
                        <a:t>16.00-16.15</a:t>
                      </a:r>
                      <a:endParaRPr lang="ru-RU" sz="1050" b="0" i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effectLst/>
                        </a:rPr>
                        <a:t>Перерыв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5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  <a:tr h="13174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b="0" i="0" dirty="0">
                          <a:effectLst/>
                        </a:rPr>
                        <a:t>16.15-17.15</a:t>
                      </a:r>
                      <a:endParaRPr lang="ru-RU" sz="1050" b="0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b="1" i="0" dirty="0">
                          <a:effectLst/>
                        </a:rPr>
                        <a:t>Четвертая сессия: Трансформирующееся образование для сестер и акушерок в </a:t>
                      </a:r>
                      <a:r>
                        <a:rPr lang="ru-RU" sz="1050" b="1" i="0" dirty="0" smtClean="0">
                          <a:effectLst/>
                        </a:rPr>
                        <a:t>21</a:t>
                      </a:r>
                      <a:r>
                        <a:rPr lang="en-US" sz="1050" b="1" i="0" baseline="0" dirty="0" smtClean="0">
                          <a:effectLst/>
                        </a:rPr>
                        <a:t> </a:t>
                      </a:r>
                      <a:r>
                        <a:rPr lang="ru-RU" sz="1050" b="1" i="0" dirty="0" smtClean="0">
                          <a:effectLst/>
                        </a:rPr>
                        <a:t>веке </a:t>
                      </a:r>
                      <a:endParaRPr lang="ru-RU" sz="1050" b="1" i="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ru-RU" sz="1050" b="0" i="0" dirty="0">
                          <a:effectLst/>
                        </a:rPr>
                        <a:t>Программы </a:t>
                      </a:r>
                      <a:r>
                        <a:rPr lang="ru-RU" sz="1050" b="0" i="0" dirty="0" err="1">
                          <a:effectLst/>
                        </a:rPr>
                        <a:t>бакалавриата</a:t>
                      </a:r>
                      <a:endParaRPr lang="ru-RU" sz="1050" b="0" i="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ru-RU" sz="1050" b="0" i="0" dirty="0">
                          <a:effectLst/>
                        </a:rPr>
                        <a:t>Программы магистратуры в сестринском/акушерском деле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ru-RU" sz="1050" b="0" i="0" dirty="0">
                          <a:effectLst/>
                        </a:rPr>
                        <a:t>Примеры реформ в сестринском/акушерском образовании? </a:t>
                      </a:r>
                    </a:p>
                  </a:txBody>
                  <a:tcPr marL="30988" marR="30988" marT="0" marB="0"/>
                </a:tc>
              </a:tr>
              <a:tr h="3136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17.15-17.30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Закрытие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988" marR="3098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90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pbs.twimg.com/media/EF8uurKXUAU70q2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225847"/>
            <a:ext cx="1120462" cy="1568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1836127"/>
            <a:ext cx="1310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Д-Р Ганс </a:t>
            </a:r>
            <a:r>
              <a:rPr lang="ru-RU" sz="1200" dirty="0" err="1" smtClean="0"/>
              <a:t>Клюге</a:t>
            </a:r>
            <a:r>
              <a:rPr lang="ru-RU" sz="1200" dirty="0" smtClean="0"/>
              <a:t>, Региональный директор ЕРБ ВОЗ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705800" y="1836126"/>
            <a:ext cx="13314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Элизабет </a:t>
            </a:r>
            <a:r>
              <a:rPr lang="ru-RU" sz="1200" dirty="0" err="1" smtClean="0"/>
              <a:t>Иро</a:t>
            </a:r>
            <a:r>
              <a:rPr lang="ru-RU" sz="1200" dirty="0" smtClean="0"/>
              <a:t>, главная медсестра ВОЗ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203848" y="1837710"/>
            <a:ext cx="1139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Лорд Найджел </a:t>
            </a:r>
            <a:r>
              <a:rPr lang="ru-RU" sz="1200" dirty="0" err="1" smtClean="0"/>
              <a:t>Крисп</a:t>
            </a:r>
            <a:endParaRPr lang="ru-RU" sz="12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1932" y="225847"/>
            <a:ext cx="1245269" cy="1589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22930"/>
            <a:ext cx="1186832" cy="1582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39764"/>
            <a:ext cx="1103964" cy="1582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390680" y="1882293"/>
            <a:ext cx="1458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Аннет Кеннеди, президент МСМ</a:t>
            </a:r>
            <a:endParaRPr lang="ru-RU" sz="1200" dirty="0"/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250673"/>
            <a:ext cx="1440160" cy="156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858949" y="1857162"/>
            <a:ext cx="1518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/>
              <a:t>Ховард</a:t>
            </a:r>
            <a:r>
              <a:rPr lang="ru-RU" sz="1200" dirty="0" smtClean="0"/>
              <a:t> </a:t>
            </a:r>
            <a:r>
              <a:rPr lang="ru-RU" sz="1200" dirty="0" err="1" smtClean="0"/>
              <a:t>Каттон</a:t>
            </a:r>
            <a:r>
              <a:rPr lang="ru-RU" sz="1200" dirty="0" smtClean="0"/>
              <a:t>, исполнительный директор МСМ</a:t>
            </a:r>
            <a:endParaRPr lang="ru-RU" sz="1200" dirty="0"/>
          </a:p>
        </p:txBody>
      </p:sp>
      <p:pic>
        <p:nvPicPr>
          <p:cNvPr id="19" name="Picture 8" descr="K:\мои документы\Мои документы\ФОТО 2018\Athens meeting WHO\_MG_8652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52320" y="222104"/>
            <a:ext cx="1224135" cy="16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435648" y="1882293"/>
            <a:ext cx="151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/>
              <a:t>Габриэла</a:t>
            </a:r>
            <a:r>
              <a:rPr lang="ru-RU" sz="1200" dirty="0" smtClean="0"/>
              <a:t> Якоб, ЕРБ ВОЗ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2483768" y="2571750"/>
            <a:ext cx="4640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Приглашенные спикеры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0656" y="3146806"/>
            <a:ext cx="2009040" cy="173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68201" y="3165062"/>
            <a:ext cx="2041227" cy="172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0453" y="3176302"/>
            <a:ext cx="2046293" cy="172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18234" y="3176302"/>
            <a:ext cx="2250325" cy="1732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343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83918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Площадка мероприятия – конгресс-зал отеля Санкт-Петербург</a:t>
            </a:r>
            <a:endParaRPr lang="ru-RU" sz="2400" b="1" dirty="0"/>
          </a:p>
        </p:txBody>
      </p:sp>
      <p:pic>
        <p:nvPicPr>
          <p:cNvPr id="22530" name="Picture 2" descr="https://fb.ru/misc/i/gallery/55971/314236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23478"/>
            <a:ext cx="8496944" cy="404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584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3478"/>
            <a:ext cx="8229600" cy="63757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Отель Санкт-Петербург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771550"/>
            <a:ext cx="7526058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430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 SWOT.potx" id="{1869B5FD-30FE-469A-9EEC-6A2F77948EF2}" vid="{5480D47D-F30F-413B-A4B1-07C1A9339BFB}"/>
    </a:ext>
  </a:extLst>
</a:theme>
</file>

<file path=ppt/theme/theme5.xml><?xml version="1.0" encoding="utf-8"?>
<a:theme xmlns:a="http://schemas.openxmlformats.org/drawingml/2006/main" name="1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 SWOT.potx" id="{1869B5FD-30FE-469A-9EEC-6A2F77948EF2}" vid="{5480D47D-F30F-413B-A4B1-07C1A9339BFB}"/>
    </a:ext>
  </a:extLst>
</a:theme>
</file>

<file path=ppt/theme/theme6.xml><?xml version="1.0" encoding="utf-8"?>
<a:theme xmlns:a="http://schemas.openxmlformats.org/drawingml/2006/main" name="2_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Шаблон SWOT.potx" id="{1869B5FD-30FE-469A-9EEC-6A2F77948EF2}" vid="{5480D47D-F30F-413B-A4B1-07C1A9339BFB}"/>
    </a:ext>
  </a:extLst>
</a:theme>
</file>

<file path=ppt/theme/theme7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2096</Words>
  <Application>Microsoft Office PowerPoint</Application>
  <PresentationFormat>Экран (16:9)</PresentationFormat>
  <Paragraphs>305</Paragraphs>
  <Slides>54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54</vt:i4>
      </vt:variant>
    </vt:vector>
  </HeadingPairs>
  <TitlesOfParts>
    <vt:vector size="61" baseType="lpstr">
      <vt:lpstr>Аспект</vt:lpstr>
      <vt:lpstr>Тема Office</vt:lpstr>
      <vt:lpstr>1_Аспект</vt:lpstr>
      <vt:lpstr>Грань</vt:lpstr>
      <vt:lpstr>1_Грань</vt:lpstr>
      <vt:lpstr>2_Грань</vt:lpstr>
      <vt:lpstr>1_Тема Office</vt:lpstr>
      <vt:lpstr>Презентация PowerPoint</vt:lpstr>
      <vt:lpstr>Кампания Сестринское дело сейчас </vt:lpstr>
      <vt:lpstr>Цели и задачи:</vt:lpstr>
      <vt:lpstr>Цели и задачи:</vt:lpstr>
      <vt:lpstr>Презентация PowerPoint</vt:lpstr>
      <vt:lpstr>Презентация PowerPoint</vt:lpstr>
      <vt:lpstr>Презентация PowerPoint</vt:lpstr>
      <vt:lpstr>Презентация PowerPoint</vt:lpstr>
      <vt:lpstr>Отель Санкт-Петербург</vt:lpstr>
      <vt:lpstr>Презентация PowerPoint</vt:lpstr>
      <vt:lpstr>Презентация PowerPoint</vt:lpstr>
      <vt:lpstr>Презентация PowerPoint</vt:lpstr>
      <vt:lpstr>ПРОЕКТ ВЭБ САЙТА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Разделы титульной страницы</vt:lpstr>
      <vt:lpstr>Разделы титульной страницы</vt:lpstr>
      <vt:lpstr>Разделы титульной страницы</vt:lpstr>
      <vt:lpstr>Презентация PowerPoint</vt:lpstr>
      <vt:lpstr>Презентация PowerPoint</vt:lpstr>
      <vt:lpstr>Дополнительное меню</vt:lpstr>
      <vt:lpstr>Примеры образцовой практики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образцовой практики РАМС </vt:lpstr>
      <vt:lpstr>Примеры образцовой практики РАМС </vt:lpstr>
      <vt:lpstr>Найнтингейл челлендж</vt:lpstr>
      <vt:lpstr>Презентация PowerPoint</vt:lpstr>
      <vt:lpstr>Презентация PowerPoint</vt:lpstr>
      <vt:lpstr>Найтингейл челлендж</vt:lpstr>
      <vt:lpstr>https://www.nursingnow.org/nightingale-sign-up/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ВЭБ САЙТА</dc:title>
  <dc:creator>Natasha</dc:creator>
  <cp:lastModifiedBy>Natasha</cp:lastModifiedBy>
  <cp:revision>36</cp:revision>
  <cp:lastPrinted>2019-11-08T09:58:43Z</cp:lastPrinted>
  <dcterms:created xsi:type="dcterms:W3CDTF">2019-11-05T09:17:00Z</dcterms:created>
  <dcterms:modified xsi:type="dcterms:W3CDTF">2019-11-11T08:03:32Z</dcterms:modified>
</cp:coreProperties>
</file>