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23" r:id="rId2"/>
  </p:sldMasterIdLst>
  <p:notesMasterIdLst>
    <p:notesMasterId r:id="rId13"/>
  </p:notesMasterIdLst>
  <p:handoutMasterIdLst>
    <p:handoutMasterId r:id="rId14"/>
  </p:handoutMasterIdLst>
  <p:sldIdLst>
    <p:sldId id="326" r:id="rId3"/>
    <p:sldId id="328" r:id="rId4"/>
    <p:sldId id="354" r:id="rId5"/>
    <p:sldId id="346" r:id="rId6"/>
    <p:sldId id="355" r:id="rId7"/>
    <p:sldId id="356" r:id="rId8"/>
    <p:sldId id="348" r:id="rId9"/>
    <p:sldId id="357" r:id="rId10"/>
    <p:sldId id="353" r:id="rId11"/>
    <p:sldId id="338" r:id="rId12"/>
  </p:sldIdLst>
  <p:sldSz cx="9144000" cy="5143500" type="screen16x9"/>
  <p:notesSz cx="6858000" cy="9144000"/>
  <p:defaultTextStyle>
    <a:defPPr>
      <a:defRPr lang="ru-RU"/>
    </a:defPPr>
    <a:lvl1pPr marL="0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65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96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29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58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52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99"/>
    <a:srgbClr val="000066"/>
    <a:srgbClr val="0033CC"/>
    <a:srgbClr val="CCECFF"/>
    <a:srgbClr val="5FCBEF"/>
    <a:srgbClr val="008080"/>
    <a:srgbClr val="6600CC"/>
    <a:srgbClr val="0066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56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93EE8-D7B7-45D4-8DE7-F0F8B3294FC4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206E6-D282-4F8E-8D44-A5221DE3B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7262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031EE-B568-4009-ABF1-9124281CA5EC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01ECD1-B11F-4973-BA75-75F5A0EA4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907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5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6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29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58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52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01ECD1-B11F-4973-BA75-75F5A0EA4AC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763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01ECD1-B11F-4973-BA75-75F5A0EA4AC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663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01ECD1-B11F-4973-BA75-75F5A0EA4AC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179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30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18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83" y="-6350"/>
            <a:ext cx="523817" cy="523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017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84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830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53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3787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38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69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8" y="457204"/>
            <a:ext cx="978557" cy="3938588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4" y="457200"/>
            <a:ext cx="5295113" cy="39385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10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46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89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74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28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7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76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1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62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53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62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5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30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4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62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1620442"/>
            <a:ext cx="3138026" cy="29105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3"/>
            <a:ext cx="3138026" cy="29105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76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12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12" y="2052939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91" y="2052939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87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86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47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386198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24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0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36666" y="4928849"/>
            <a:ext cx="5168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1" spc="15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Ассоциация медицинских сестер России 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3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6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6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4531026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173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225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1.akspic.ru/image/147724-nebo-cvetochnyj_dizajn-lepestok-rozovyj-vetv-1366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028"/>
            <a:ext cx="9130628" cy="51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4299942"/>
            <a:ext cx="77760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Ассоциация медицинских сестер России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31590"/>
            <a:ext cx="48241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spc="50" dirty="0" smtClean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</a:rPr>
              <a:t>Дорогие коллеги, поздравляем вас </a:t>
            </a:r>
            <a:endParaRPr lang="ru-RU" sz="3200" b="1" i="1" spc="50" dirty="0">
              <a:ln w="11430"/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ctr"/>
            <a:r>
              <a:rPr lang="ru-RU" sz="3200" b="1" i="1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</a:rPr>
              <a:t>с Международным днем медицинской </a:t>
            </a:r>
            <a:r>
              <a:rPr lang="ru-RU" sz="3200" b="1" i="1" spc="50" dirty="0" smtClean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</a:rPr>
              <a:t>сестры!</a:t>
            </a:r>
            <a:endParaRPr lang="ru-RU" sz="3200" b="1" i="1" spc="50" dirty="0">
              <a:ln w="11430"/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7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5538" y="4299942"/>
            <a:ext cx="645936" cy="623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797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" r="1"/>
          <a:stretch/>
        </p:blipFill>
        <p:spPr bwMode="auto">
          <a:xfrm>
            <a:off x="-20072" y="0"/>
            <a:ext cx="9164072" cy="5165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80818" y="0"/>
            <a:ext cx="3607205" cy="514350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417970" y="411510"/>
            <a:ext cx="3082022" cy="4176464"/>
          </a:xfrm>
          <a:prstGeom prst="rect">
            <a:avLst/>
          </a:prstGeom>
          <a:solidFill>
            <a:srgbClr val="FFFFFF">
              <a:alpha val="6902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1050" b="1" i="1" dirty="0">
              <a:solidFill>
                <a:srgbClr val="000099"/>
              </a:solidFill>
            </a:endParaRPr>
          </a:p>
          <a:p>
            <a:pPr marL="0" indent="0" algn="ctr">
              <a:buNone/>
            </a:pPr>
            <a:r>
              <a:rPr lang="ru-RU" sz="1600" b="1" i="1" dirty="0" smtClean="0">
                <a:solidFill>
                  <a:srgbClr val="000099"/>
                </a:solidFill>
              </a:rPr>
              <a:t>Уважаемые </a:t>
            </a:r>
            <a:r>
              <a:rPr lang="ru-RU" sz="1600" b="1" i="1" dirty="0">
                <a:solidFill>
                  <a:srgbClr val="000099"/>
                </a:solidFill>
              </a:rPr>
              <a:t>коллеги!</a:t>
            </a:r>
          </a:p>
          <a:p>
            <a:pPr marL="0" indent="0" algn="ctr">
              <a:buNone/>
            </a:pPr>
            <a:r>
              <a:rPr lang="ru-RU" sz="1600" b="1" i="1" dirty="0" smtClean="0">
                <a:solidFill>
                  <a:srgbClr val="000099"/>
                </a:solidFill>
              </a:rPr>
              <a:t>Искренне поздравляю вас </a:t>
            </a:r>
            <a:r>
              <a:rPr lang="ru-RU" sz="1600" b="1" i="1" dirty="0">
                <a:solidFill>
                  <a:srgbClr val="000099"/>
                </a:solidFill>
              </a:rPr>
              <a:t>с Международным днем медицинской сестры! 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marL="0" indent="0" algn="ctr">
              <a:buNone/>
            </a:pPr>
            <a:r>
              <a:rPr lang="ru-RU" sz="1600" b="1" i="1" dirty="0" smtClean="0">
                <a:solidFill>
                  <a:srgbClr val="000099"/>
                </a:solidFill>
              </a:rPr>
              <a:t>Искренне желаю Вам крепкого здоровья, веры в себя и скорейшей победы! </a:t>
            </a:r>
          </a:p>
          <a:p>
            <a:pPr marL="0" indent="0" algn="ctr">
              <a:buNone/>
            </a:pPr>
            <a:r>
              <a:rPr lang="ru-RU" sz="1600" b="1" i="1" dirty="0" smtClean="0">
                <a:solidFill>
                  <a:srgbClr val="000099"/>
                </a:solidFill>
              </a:rPr>
              <a:t>И я очень надеюсь, что в скором времени мы сможем по-настоящему отметить Ваш вклад, Ваши заслуги перед обществом и здравоохранением! Берегите себя и своих близких!</a:t>
            </a:r>
          </a:p>
        </p:txBody>
      </p:sp>
      <p:pic>
        <p:nvPicPr>
          <p:cNvPr id="7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87609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K:\мои документы\Мои документы\ФОТО 2017\ПОРТРЕТЫ\DSC_9122-Edit-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1073314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8606" y="1694587"/>
            <a:ext cx="13293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 smtClean="0"/>
              <a:t>В.А. Саркисова, президент РАМС, председатель Европейского форума сестринских и акушерских ассоциаций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60298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0152" y="555526"/>
            <a:ext cx="1933640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152" y="3366290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Президент Международного совета медсестер, Аннет Кеннеди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483518"/>
            <a:ext cx="4572000" cy="39241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ru-RU" i="1" dirty="0">
                <a:solidFill>
                  <a:srgbClr val="000066"/>
                </a:solidFill>
              </a:rPr>
              <a:t>«В мире насчитывается более 20 миллионов медицинских сестер, у каждой из них есть история. </a:t>
            </a:r>
            <a:endParaRPr lang="ru-RU" i="1" dirty="0" smtClean="0">
              <a:solidFill>
                <a:srgbClr val="000066"/>
              </a:solidFill>
            </a:endParaRPr>
          </a:p>
          <a:p>
            <a:pPr>
              <a:spcBef>
                <a:spcPts val="600"/>
              </a:spcBef>
            </a:pPr>
            <a:r>
              <a:rPr lang="ru-RU" i="1" dirty="0" smtClean="0">
                <a:solidFill>
                  <a:srgbClr val="000066"/>
                </a:solidFill>
              </a:rPr>
              <a:t>Они </a:t>
            </a:r>
            <a:r>
              <a:rPr lang="ru-RU" i="1" dirty="0">
                <a:solidFill>
                  <a:srgbClr val="000066"/>
                </a:solidFill>
              </a:rPr>
              <a:t>немало знают о надежде и смелости, боли и страдании, о жизни и смерти. </a:t>
            </a:r>
            <a:endParaRPr lang="ru-RU" i="1" dirty="0" smtClean="0">
              <a:solidFill>
                <a:srgbClr val="000066"/>
              </a:solidFill>
            </a:endParaRPr>
          </a:p>
          <a:p>
            <a:pPr>
              <a:spcBef>
                <a:spcPts val="600"/>
              </a:spcBef>
            </a:pPr>
            <a:r>
              <a:rPr lang="ru-RU" i="1" dirty="0" smtClean="0">
                <a:solidFill>
                  <a:srgbClr val="000066"/>
                </a:solidFill>
              </a:rPr>
              <a:t>Как </a:t>
            </a:r>
            <a:r>
              <a:rPr lang="ru-RU" i="1" dirty="0">
                <a:solidFill>
                  <a:srgbClr val="000066"/>
                </a:solidFill>
              </a:rPr>
              <a:t>вездесущая сила добра, медсестры слышат первый крик новорожденного, они же становятся свидетелями последнего вздоха умирающего. </a:t>
            </a:r>
            <a:endParaRPr lang="ru-RU" i="1" dirty="0" smtClean="0">
              <a:solidFill>
                <a:srgbClr val="000066"/>
              </a:solidFill>
            </a:endParaRPr>
          </a:p>
          <a:p>
            <a:pPr>
              <a:spcBef>
                <a:spcPts val="600"/>
              </a:spcBef>
            </a:pPr>
            <a:r>
              <a:rPr lang="ru-RU" i="1" dirty="0" smtClean="0">
                <a:solidFill>
                  <a:srgbClr val="000066"/>
                </a:solidFill>
              </a:rPr>
              <a:t>Они </a:t>
            </a:r>
            <a:r>
              <a:rPr lang="ru-RU" i="1" dirty="0">
                <a:solidFill>
                  <a:srgbClr val="000066"/>
                </a:solidFill>
              </a:rPr>
              <a:t>находятся рядом в самые счастливые и в самые трагичные моменты жизни</a:t>
            </a:r>
            <a:r>
              <a:rPr lang="ru-RU" i="1" dirty="0" smtClean="0">
                <a:solidFill>
                  <a:srgbClr val="000066"/>
                </a:solidFill>
              </a:rPr>
              <a:t>» </a:t>
            </a:r>
            <a:endParaRPr lang="ru-RU" i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83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08102" y="76444"/>
            <a:ext cx="3573504" cy="506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771550"/>
            <a:ext cx="4572000" cy="317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00066"/>
                </a:solidFill>
                <a:latin typeface="Calibri"/>
                <a:ea typeface="Calibri"/>
                <a:cs typeface="Times New Roman"/>
              </a:rPr>
              <a:t>Во всем мире люди инстинктивно доверяют медсестрам и уважают выполняемую ими работу. Но понимание профессии в обществе исполнено противоречий, широко распространены представления о медсестре, как о подчиненной врача. Лишь малая часть населения осознает значение и роль медицинской сестры в современном здравоохранении.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solidFill>
                  <a:srgbClr val="000066"/>
                </a:solidFill>
                <a:latin typeface="Calibri"/>
                <a:ea typeface="Calibri"/>
                <a:cs typeface="Times New Roman"/>
              </a:rPr>
              <a:t>Поэтому сегодня одна из задач Международного совета сестер и национальных сестринских ассоциаций состоит в том, чтобы голос медицинских сестер был услышан, чтобы мир узнал об этой замечательной, современной и жизненно важной профессии. </a:t>
            </a:r>
            <a:endParaRPr lang="ru-RU" sz="1400" b="1" dirty="0">
              <a:solidFill>
                <a:srgbClr val="000066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7759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23528" y="987574"/>
            <a:ext cx="5544616" cy="29105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 smtClean="0"/>
              <a:t>Энн-Мари </a:t>
            </a:r>
            <a:r>
              <a:rPr lang="ru-RU" sz="1400" b="1" dirty="0" err="1"/>
              <a:t>Рафтери</a:t>
            </a:r>
            <a:r>
              <a:rPr lang="ru-RU" sz="1400" b="1" dirty="0"/>
              <a:t>, профессор </a:t>
            </a:r>
            <a:r>
              <a:rPr lang="ru-RU" sz="1400" b="1" dirty="0" smtClean="0"/>
              <a:t>факультета </a:t>
            </a:r>
            <a:r>
              <a:rPr lang="ru-RU" sz="1400" b="1" dirty="0"/>
              <a:t>сестринского дела </a:t>
            </a:r>
            <a:r>
              <a:rPr lang="ru-RU" sz="1400" b="1" dirty="0" smtClean="0"/>
              <a:t>им. </a:t>
            </a:r>
            <a:r>
              <a:rPr lang="ru-RU" sz="1400" b="1" dirty="0" err="1" smtClean="0"/>
              <a:t>Найтингейл</a:t>
            </a:r>
            <a:r>
              <a:rPr lang="ru-RU" sz="1400" b="1" dirty="0" smtClean="0"/>
              <a:t> в </a:t>
            </a:r>
            <a:r>
              <a:rPr lang="ru-RU" sz="1400" b="1" dirty="0"/>
              <a:t>Королевском колледже </a:t>
            </a:r>
            <a:r>
              <a:rPr lang="ru-RU" sz="1400" b="1" dirty="0" smtClean="0"/>
              <a:t>Лондона:</a:t>
            </a:r>
          </a:p>
          <a:p>
            <a:pPr marL="0" indent="0">
              <a:buNone/>
            </a:pPr>
            <a:r>
              <a:rPr lang="ru-RU" sz="1400" dirty="0" err="1" smtClean="0"/>
              <a:t>Флоренс</a:t>
            </a:r>
            <a:r>
              <a:rPr lang="ru-RU" sz="1400" dirty="0" smtClean="0"/>
              <a:t> </a:t>
            </a:r>
            <a:r>
              <a:rPr lang="ru-RU" sz="1400" dirty="0"/>
              <a:t>впитала лучшие идеи Викторианской эпохи, была воспитана в духе свободомыслия, с детства участвовала с родителями в гуманитарных миссиях. В доме </a:t>
            </a:r>
            <a:r>
              <a:rPr lang="ru-RU" sz="1400" dirty="0" err="1"/>
              <a:t>Найтингейлов</a:t>
            </a:r>
            <a:r>
              <a:rPr lang="ru-RU" sz="1400" dirty="0"/>
              <a:t> в те времена бывали выдающиеся мыслители эпохи. Ее решение стать медицинской сестрой было необычным для девушки такого происхождения, но благодаря своим знаниям она привнесла статистику в понимание «естественного закона».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b="1" dirty="0"/>
              <a:t>Линда </a:t>
            </a:r>
            <a:r>
              <a:rPr lang="ru-RU" sz="1400" b="1" dirty="0" err="1" smtClean="0"/>
              <a:t>Айкен</a:t>
            </a:r>
            <a:r>
              <a:rPr lang="ru-RU" sz="1400" b="1" dirty="0" smtClean="0"/>
              <a:t>, директор исследовательского центра, профессор университета Пенсильвании:</a:t>
            </a:r>
            <a:r>
              <a:rPr lang="ru-RU" sz="1400" dirty="0" smtClean="0"/>
              <a:t> </a:t>
            </a:r>
          </a:p>
          <a:p>
            <a:pPr marL="0" indent="0">
              <a:buNone/>
            </a:pPr>
            <a:r>
              <a:rPr lang="ru-RU" sz="1400" dirty="0" smtClean="0"/>
              <a:t>«Умение </a:t>
            </a:r>
            <a:r>
              <a:rPr lang="ru-RU" sz="1400" dirty="0" err="1"/>
              <a:t>Флоренс</a:t>
            </a:r>
            <a:r>
              <a:rPr lang="ru-RU" sz="1400" dirty="0"/>
              <a:t> графически отображать данные подкрепляло ее мысли и заставляло людей действовать. Она понимала влияние данных на образ мыслей и, таким образом, вдохновляла политиков на реформы». </a:t>
            </a:r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4168" y="1059582"/>
            <a:ext cx="2571043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95486"/>
            <a:ext cx="6447501" cy="9906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0099"/>
                </a:solidFill>
              </a:rPr>
              <a:t>12 мая 2020 – мир отмечает 200-летия со дня рождения </a:t>
            </a:r>
            <a:r>
              <a:rPr lang="ru-RU" sz="2000" dirty="0" err="1" smtClean="0">
                <a:solidFill>
                  <a:srgbClr val="000099"/>
                </a:solidFill>
              </a:rPr>
              <a:t>Флоренс</a:t>
            </a:r>
            <a:r>
              <a:rPr lang="ru-RU" sz="2000" dirty="0" smtClean="0">
                <a:solidFill>
                  <a:srgbClr val="000099"/>
                </a:solidFill>
              </a:rPr>
              <a:t> </a:t>
            </a:r>
            <a:r>
              <a:rPr lang="ru-RU" sz="2000" dirty="0" err="1" smtClean="0">
                <a:solidFill>
                  <a:srgbClr val="000099"/>
                </a:solidFill>
              </a:rPr>
              <a:t>Найтингейл</a:t>
            </a:r>
            <a:endParaRPr lang="ru-RU" sz="20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33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31" y="195486"/>
            <a:ext cx="7056784" cy="990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</a:rPr>
              <a:t>Роль медицинских сестер в </a:t>
            </a:r>
            <a:r>
              <a:rPr lang="ru-RU" dirty="0">
                <a:solidFill>
                  <a:srgbClr val="000099"/>
                </a:solidFill>
              </a:rPr>
              <a:t>поддержке качества жизни и </a:t>
            </a:r>
            <a:r>
              <a:rPr lang="ru-RU" dirty="0" smtClean="0">
                <a:solidFill>
                  <a:srgbClr val="000099"/>
                </a:solidFill>
              </a:rPr>
              <a:t>здоровья: научные данные </a:t>
            </a: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131590"/>
            <a:ext cx="4464496" cy="1815404"/>
          </a:xfrm>
        </p:spPr>
        <p:txBody>
          <a:bodyPr>
            <a:noAutofit/>
          </a:bodyPr>
          <a:lstStyle/>
          <a:p>
            <a:r>
              <a:rPr lang="ru-RU" sz="1400" dirty="0" smtClean="0"/>
              <a:t>Больные </a:t>
            </a:r>
            <a:r>
              <a:rPr lang="ru-RU" sz="1400" dirty="0"/>
              <a:t>раком легких живут дольше, избегают дополнительных госпитализаций и лучше справляются с лечением, если за ним ухаживают медсестры с соответствующей специализацией. </a:t>
            </a:r>
          </a:p>
          <a:p>
            <a:r>
              <a:rPr lang="ru-RU" sz="1400" dirty="0" smtClean="0"/>
              <a:t>Оказание </a:t>
            </a:r>
            <a:r>
              <a:rPr lang="ru-RU" sz="1400" dirty="0"/>
              <a:t>первичной медико-санитарной помощи медицинскими сестрами вместо врачей вероятно приводит к аналогичным или более высоким показателям здоровья пациентов и их удовлетворенности помощью.</a:t>
            </a:r>
          </a:p>
          <a:p>
            <a:r>
              <a:rPr lang="ru-RU" sz="1400" dirty="0" smtClean="0"/>
              <a:t>В </a:t>
            </a:r>
            <a:r>
              <a:rPr lang="ru-RU" sz="1400" dirty="0"/>
              <a:t>странах с высоким уровнем дохода достаточное число хорошо подготовленных медицинских сестер, работающих в госпитальных отделениях, может снизить риск смертности пациентов. </a:t>
            </a:r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6" name="Picture 2" descr="K:\мои документы\Мои документы\РАМС\САЙТ РАМС 2020\КАРТИНКИ К САЙТУ\1 ФТИЗИАТРИЯ СЕСТРЫ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347614"/>
            <a:ext cx="3780421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3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31" y="195486"/>
            <a:ext cx="7056784" cy="990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</a:rPr>
              <a:t>Роль медицинских сестер в </a:t>
            </a:r>
            <a:r>
              <a:rPr lang="ru-RU" dirty="0">
                <a:solidFill>
                  <a:srgbClr val="000099"/>
                </a:solidFill>
              </a:rPr>
              <a:t>поддержке качества жизни и </a:t>
            </a:r>
            <a:r>
              <a:rPr lang="ru-RU" dirty="0" smtClean="0">
                <a:solidFill>
                  <a:srgbClr val="000099"/>
                </a:solidFill>
              </a:rPr>
              <a:t>здоровья: научные данные </a:t>
            </a: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131590"/>
            <a:ext cx="4680520" cy="3672408"/>
          </a:xfrm>
        </p:spPr>
        <p:txBody>
          <a:bodyPr>
            <a:noAutofit/>
          </a:bodyPr>
          <a:lstStyle/>
          <a:p>
            <a:r>
              <a:rPr lang="ru-RU" sz="1400" dirty="0" smtClean="0"/>
              <a:t>Модели </a:t>
            </a:r>
            <a:r>
              <a:rPr lang="ru-RU" sz="1400" dirty="0"/>
              <a:t>сестринской помощи могут быть более эффективными в поддержке приверженности пациентов лечению и могут достигать более высокой удовлетворенности пациентов по сравнению с врачебными моделями</a:t>
            </a:r>
          </a:p>
          <a:p>
            <a:r>
              <a:rPr lang="ru-RU" sz="1400" dirty="0" smtClean="0"/>
              <a:t>Передача </a:t>
            </a:r>
            <a:r>
              <a:rPr lang="ru-RU" sz="1400" dirty="0"/>
              <a:t>сестрам определенных врачебных задач для расширения помощи бедным слоям африканского населения, больным ВИЧ/СПИДом, гипертонией и диабетом привела к снижению нагрузки на врачей и достижению более высоких показателей здоровья людей.</a:t>
            </a:r>
          </a:p>
          <a:p>
            <a:r>
              <a:rPr lang="ru-RU" sz="1400" dirty="0" smtClean="0"/>
              <a:t>Неспособность </a:t>
            </a:r>
            <a:r>
              <a:rPr lang="ru-RU" sz="1400" dirty="0"/>
              <a:t>привести штатное расписание в соответствие потребностям пациентов приводит к росту показателей смертности.</a:t>
            </a:r>
          </a:p>
        </p:txBody>
      </p:sp>
      <p:pic>
        <p:nvPicPr>
          <p:cNvPr id="4" name="Picture 3" descr="K:\мои документы\Мои документы\РАМС\ВЕСТНИК\ВЕСТНИК 1_2020\ЯКУТИЯ ТБ\мм4 (1 of 1)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203598"/>
            <a:ext cx="2232248" cy="33483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3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0"/>
            <a:ext cx="9155094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310" y="3487316"/>
            <a:ext cx="9144000" cy="1656184"/>
          </a:xfrm>
          <a:prstGeom prst="rect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бъект 5"/>
          <p:cNvSpPr txBox="1">
            <a:spLocks/>
          </p:cNvSpPr>
          <p:nvPr/>
        </p:nvSpPr>
        <p:spPr>
          <a:xfrm>
            <a:off x="2771800" y="3703340"/>
            <a:ext cx="6185074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ru-RU" sz="2000" b="1" i="1" dirty="0" smtClean="0">
                <a:solidFill>
                  <a:srgbClr val="000099"/>
                </a:solidFill>
              </a:rPr>
              <a:t>2020 год войдет в историю профессии, войдет в историю систем здравоохранения всего мира. Мы уверены, что он станет поворотным в России. </a:t>
            </a:r>
            <a:endParaRPr lang="ru-RU" sz="2000" b="1" i="1" dirty="0">
              <a:solidFill>
                <a:srgbClr val="000099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9" y="3615866"/>
            <a:ext cx="3104267" cy="1404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553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3568" y="771550"/>
            <a:ext cx="4032448" cy="4191519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rgbClr val="000099"/>
                </a:solidFill>
              </a:rPr>
              <a:t>Уже сейчас руководители и эксперты Ассоциации медицинских сестер России готовят конкретные предложения по передаче медицинским сестрам новых полномочий и освобождении сестер от выполнения функций, которые не требуют медицинского образования. </a:t>
            </a:r>
            <a:endParaRPr lang="ru-RU" sz="1600" dirty="0" smtClean="0">
              <a:solidFill>
                <a:srgbClr val="000099"/>
              </a:solidFill>
            </a:endParaRPr>
          </a:p>
          <a:p>
            <a:r>
              <a:rPr lang="ru-RU" sz="1600" dirty="0" smtClean="0">
                <a:solidFill>
                  <a:srgbClr val="000099"/>
                </a:solidFill>
              </a:rPr>
              <a:t>Мы </a:t>
            </a:r>
            <a:r>
              <a:rPr lang="ru-RU" sz="1600" dirty="0">
                <a:solidFill>
                  <a:srgbClr val="000099"/>
                </a:solidFill>
              </a:rPr>
              <a:t>становимся не просто свидетелями, а непосредственными участниками перемен, приводим в действие новые подходы к организации помощи. </a:t>
            </a:r>
            <a:endParaRPr lang="ru-RU" sz="1600" dirty="0" smtClean="0">
              <a:solidFill>
                <a:srgbClr val="000099"/>
              </a:solidFill>
            </a:endParaRPr>
          </a:p>
          <a:p>
            <a:endParaRPr lang="ru-RU" sz="16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2040" y="195486"/>
            <a:ext cx="3345027" cy="4756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685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4"/>
          <p:cNvSpPr txBox="1">
            <a:spLocks/>
          </p:cNvSpPr>
          <p:nvPr/>
        </p:nvSpPr>
        <p:spPr>
          <a:xfrm>
            <a:off x="179512" y="267494"/>
            <a:ext cx="4875408" cy="38164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ru-RU" sz="2000" b="1" i="1" dirty="0" smtClean="0">
                <a:solidFill>
                  <a:srgbClr val="000066"/>
                </a:solidFill>
              </a:rPr>
              <a:t>Дорогие коллеги, </a:t>
            </a:r>
          </a:p>
          <a:p>
            <a:pPr marL="0" indent="0" algn="ctr">
              <a:buFont typeface="Wingdings 3" charset="2"/>
              <a:buNone/>
            </a:pPr>
            <a:r>
              <a:rPr lang="ru-RU" sz="2000" b="1" i="1" dirty="0" smtClean="0">
                <a:solidFill>
                  <a:srgbClr val="000066"/>
                </a:solidFill>
              </a:rPr>
              <a:t>Сейчас нужно собрать все ваши знания, все силы, помогать друг другу и быть вместе!</a:t>
            </a:r>
          </a:p>
          <a:p>
            <a:pPr marL="0" indent="0" algn="ctr">
              <a:buFont typeface="Wingdings 3" charset="2"/>
              <a:buNone/>
            </a:pPr>
            <a:r>
              <a:rPr lang="ru-RU" sz="2000" b="1" i="1" dirty="0" smtClean="0">
                <a:solidFill>
                  <a:srgbClr val="000066"/>
                </a:solidFill>
              </a:rPr>
              <a:t>Сегодня с Вами вся страна, все общество связывают надежды на освобождение от пандемии, надежды и ожидания на возвращение к прежней счастливой жизни!</a:t>
            </a:r>
          </a:p>
          <a:p>
            <a:pPr marL="0" indent="0" algn="ctr">
              <a:buFont typeface="Wingdings 3" charset="2"/>
              <a:buNone/>
            </a:pPr>
            <a:r>
              <a:rPr lang="ru-RU" sz="2000" b="1" i="1" dirty="0" smtClean="0">
                <a:solidFill>
                  <a:srgbClr val="000066"/>
                </a:solidFill>
              </a:rPr>
              <a:t>Мы обязательно преодолеем все невзгоды! Я верю в Ваш профессионализм, в Вашу стойкость!</a:t>
            </a:r>
          </a:p>
          <a:p>
            <a:pPr algn="ctr"/>
            <a:endParaRPr lang="ru-RU" sz="2000" i="1" dirty="0" smtClean="0">
              <a:solidFill>
                <a:srgbClr val="000066"/>
              </a:solidFill>
            </a:endParaRPr>
          </a:p>
          <a:p>
            <a:pPr algn="ctr"/>
            <a:endParaRPr lang="ru-RU" sz="2000" i="1" dirty="0">
              <a:solidFill>
                <a:srgbClr val="000066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123478"/>
            <a:ext cx="3456384" cy="4908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2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Шаблон презентации" id="{CBD39CA2-7E49-4777-8855-D296423F3BE8}" vid="{52318108-2B9D-4D03-A2C6-69B61A705D7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1551</TotalTime>
  <Words>671</Words>
  <Application>Microsoft Office PowerPoint</Application>
  <PresentationFormat>Экран (16:9)</PresentationFormat>
  <Paragraphs>39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Грань</vt:lpstr>
      <vt:lpstr>Тема Office</vt:lpstr>
      <vt:lpstr>Презентация PowerPoint</vt:lpstr>
      <vt:lpstr>Презентация PowerPoint</vt:lpstr>
      <vt:lpstr>Презентация PowerPoint</vt:lpstr>
      <vt:lpstr>12 мая 2020 – мир отмечает 200-летия со дня рождения Флоренс Найтингейл</vt:lpstr>
      <vt:lpstr>Роль медицинских сестер в поддержке качества жизни и здоровья: научные данные </vt:lpstr>
      <vt:lpstr>Роль медицинских сестер в поддержке качества жизни и здоровья: научные данные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ДЕЯТЕЛЬНОСТИ РАМС</dc:title>
  <dc:creator>Natasha</dc:creator>
  <cp:lastModifiedBy>Natasha</cp:lastModifiedBy>
  <cp:revision>120</cp:revision>
  <dcterms:created xsi:type="dcterms:W3CDTF">2016-11-29T09:03:40Z</dcterms:created>
  <dcterms:modified xsi:type="dcterms:W3CDTF">2020-05-03T14:00:14Z</dcterms:modified>
</cp:coreProperties>
</file>