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4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2" r:id="rId19"/>
    <p:sldId id="288" r:id="rId20"/>
    <p:sldId id="287" r:id="rId21"/>
    <p:sldId id="280" r:id="rId22"/>
    <p:sldId id="286" r:id="rId23"/>
    <p:sldId id="285" r:id="rId24"/>
    <p:sldId id="284" r:id="rId25"/>
    <p:sldId id="283" r:id="rId26"/>
    <p:sldId id="281" r:id="rId27"/>
    <p:sldId id="289" r:id="rId28"/>
    <p:sldId id="290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5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  <a:srgbClr val="339933"/>
    <a:srgbClr val="008000"/>
    <a:srgbClr val="DE0000"/>
    <a:srgbClr val="E60000"/>
    <a:srgbClr val="E98D05"/>
    <a:srgbClr val="8E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188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57D06-CE7F-4A8A-8AE8-33AB18D953B9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1E96F-6440-40CC-94B6-DF8077133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8637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7FB9C-1F0C-4ED9-A97F-88438AEEE412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E187-4810-4F9A-84E4-CF80660DA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6072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E892C-8CAD-4466-84C0-ABD9607E45F4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6327-B06A-4F1F-A99B-BD50A06C9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1345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2601-99D3-4F67-8853-B2075B9661D2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3272-1545-4BA2-A45A-BBD707918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9189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B6399-C781-4C4C-9BE7-BCCA46B9C5CE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AFC5F-A50C-4ABB-BADA-B6E0BDD6B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5606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52B68-C9D1-4C50-813C-6FD4DB9E65F5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DD195-2587-40B5-9342-3C87ABC11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6022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252A8-84A3-4296-8042-FDD8C1AAFF94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1C1F6-9246-40DC-A00B-8E8B71110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931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FABAB-73B3-40F3-AE0E-3DC3247D0784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EACD-BAD3-4BE9-9E5A-890876F58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5633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3DA-420E-4BE2-B4FC-D2A22B46EAC3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116BA-A164-41F5-AD53-A3691AD5C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53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73DF7-CC0C-43E4-807B-CD1A86B4034B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5666E-58EA-41DE-8368-945BF1B6C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346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DAE96-7DCB-4D3F-B829-C1B064F4CD49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90B2E-D98C-4063-9E79-8BB9CF55D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410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51481A-418B-4499-BD58-14270D13169A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B1725A0-2477-49D6-9573-459657D7A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5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5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2.gif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9.pn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2.gif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9.pn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9.pn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5.jpeg"/><Relationship Id="rId4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2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1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2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9.pn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43.jpeg"/><Relationship Id="rId4" Type="http://schemas.openxmlformats.org/officeDocument/2006/relationships/image" Target="../media/image2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44.jpeg"/><Relationship Id="rId4" Type="http://schemas.openxmlformats.org/officeDocument/2006/relationships/image" Target="../media/image2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9.pn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9.png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2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3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22.gif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gif"/><Relationship Id="rId5" Type="http://schemas.openxmlformats.org/officeDocument/2006/relationships/image" Target="../media/image54.jpeg"/><Relationship Id="rId4" Type="http://schemas.openxmlformats.org/officeDocument/2006/relationships/image" Target="../media/image2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gif"/><Relationship Id="rId5" Type="http://schemas.openxmlformats.org/officeDocument/2006/relationships/image" Target="../media/image55.jpeg"/><Relationship Id="rId4" Type="http://schemas.openxmlformats.org/officeDocument/2006/relationships/image" Target="../media/image22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gif"/><Relationship Id="rId5" Type="http://schemas.openxmlformats.org/officeDocument/2006/relationships/image" Target="../media/image56.jpeg"/><Relationship Id="rId4" Type="http://schemas.openxmlformats.org/officeDocument/2006/relationships/image" Target="../media/image22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gif"/><Relationship Id="rId5" Type="http://schemas.openxmlformats.org/officeDocument/2006/relationships/image" Target="../media/image57.jpeg"/><Relationship Id="rId4" Type="http://schemas.openxmlformats.org/officeDocument/2006/relationships/image" Target="../media/image22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3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8.jpeg"/><Relationship Id="rId4" Type="http://schemas.openxmlformats.org/officeDocument/2006/relationships/image" Target="../media/image22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.png"/><Relationship Id="rId7" Type="http://schemas.openxmlformats.org/officeDocument/2006/relationships/image" Target="../media/image6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22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0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2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image" Target="../media/image6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ng.pngtree.com/back_origin_pic/04/43/60/cfb10f0da1e7d86db86df56507d04c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28" y="17582"/>
            <a:ext cx="9149328" cy="68404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496" y="481608"/>
            <a:ext cx="6407588" cy="10926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6500" b="1" dirty="0" smtClean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ТОРЖЕСТВЕННОЕ</a:t>
            </a:r>
            <a:endParaRPr lang="ru-RU" sz="6500" b="1" dirty="0">
              <a:solidFill>
                <a:srgbClr val="C0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669" y="1688321"/>
            <a:ext cx="5609164" cy="10926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6500" b="1" dirty="0" smtClean="0"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НАГРАЖДЕНИЕ</a:t>
            </a:r>
            <a:endParaRPr lang="ru-RU" sz="6500" b="1" dirty="0">
              <a:solidFill>
                <a:srgbClr val="C0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" name="Picture 3" descr="F:\Документы\ОПСА\Регион. форум 23.11.18\Эмблема регион. форум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545" y="1844824"/>
            <a:ext cx="3277455" cy="3121652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Sveta\Desktop\lubova-7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645024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8097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playcast.ru/uploads/2015/07/07/1425022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42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339752" y="188640"/>
            <a:ext cx="7371451" cy="830997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i="1" spc="-100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«Лучшие из лучших»</a:t>
            </a:r>
            <a:endParaRPr lang="ru-RU" sz="4800" b="1" i="1" spc="-100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146" name="Picture 2" descr="G:\для 07.12.18\01. Консультативная поликлиника ОКБ.jpg"/>
          <p:cNvPicPr>
            <a:picLocks noChangeAspect="1" noChangeArrowheads="1"/>
          </p:cNvPicPr>
          <p:nvPr/>
        </p:nvPicPr>
        <p:blipFill>
          <a:blip r:embed="rId4" cstate="print"/>
          <a:srcRect l="7231" t="4659" r="7246" b="34780"/>
          <a:stretch>
            <a:fillRect/>
          </a:stretch>
        </p:blipFill>
        <p:spPr bwMode="auto">
          <a:xfrm>
            <a:off x="627630" y="1340768"/>
            <a:ext cx="8048826" cy="4032448"/>
          </a:xfrm>
          <a:prstGeom prst="rect">
            <a:avLst/>
          </a:prstGeom>
          <a:noFill/>
        </p:spPr>
      </p:pic>
      <p:pic>
        <p:nvPicPr>
          <p:cNvPr id="12" name="Рисунок 11" descr="cveti_jp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39985" y="3333031"/>
            <a:ext cx="2795885" cy="3275855"/>
          </a:xfrm>
          <a:prstGeom prst="rect">
            <a:avLst/>
          </a:prstGeom>
        </p:spPr>
      </p:pic>
      <p:pic>
        <p:nvPicPr>
          <p:cNvPr id="13" name="Рисунок 12" descr="cveti_jp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 flipV="1">
            <a:off x="6225928" y="3431257"/>
            <a:ext cx="2776313" cy="3059831"/>
          </a:xfrm>
          <a:prstGeom prst="rect">
            <a:avLst/>
          </a:prstGeom>
        </p:spPr>
      </p:pic>
      <p:sp>
        <p:nvSpPr>
          <p:cNvPr id="23" name="Прямоугольник 13"/>
          <p:cNvSpPr>
            <a:spLocks noChangeArrowheads="1"/>
          </p:cNvSpPr>
          <p:nvPr/>
        </p:nvSpPr>
        <p:spPr bwMode="auto">
          <a:xfrm>
            <a:off x="1259632" y="5805264"/>
            <a:ext cx="69127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rgbClr val="006600"/>
                </a:solidFill>
              </a:rPr>
              <a:t>Сестринский коллектив консультативной поликлиники ОКБ</a:t>
            </a:r>
          </a:p>
        </p:txBody>
      </p:sp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12286" y="443313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990" y="4361122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playcast.ru/uploads/2015/07/07/1425022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42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339752" y="188640"/>
            <a:ext cx="7371451" cy="830997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i="1" spc="-100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«Лучшие из лучших»</a:t>
            </a:r>
            <a:endParaRPr lang="ru-RU" sz="4800" b="1" i="1" spc="-100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t="8656"/>
          <a:stretch>
            <a:fillRect/>
          </a:stretch>
        </p:blipFill>
        <p:spPr bwMode="auto">
          <a:xfrm>
            <a:off x="179512" y="1268760"/>
            <a:ext cx="8671325" cy="394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cveti_jp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 flipV="1">
            <a:off x="6353945" y="3303241"/>
            <a:ext cx="2520280" cy="3059831"/>
          </a:xfrm>
          <a:prstGeom prst="rect">
            <a:avLst/>
          </a:prstGeom>
        </p:spPr>
      </p:pic>
      <p:pic>
        <p:nvPicPr>
          <p:cNvPr id="12" name="Рисунок 11" descr="cveti_jp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377786" y="3195230"/>
            <a:ext cx="2520281" cy="3275855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16290" y="4217106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1750" y="4307370"/>
            <a:ext cx="180020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13"/>
          <p:cNvSpPr>
            <a:spLocks noChangeArrowheads="1"/>
          </p:cNvSpPr>
          <p:nvPr/>
        </p:nvSpPr>
        <p:spPr bwMode="auto">
          <a:xfrm>
            <a:off x="899592" y="5715253"/>
            <a:ext cx="7344816" cy="95410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rgbClr val="0066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</a:rPr>
              <a:t>Сестринский коллектив городской </a:t>
            </a:r>
          </a:p>
          <a:p>
            <a:pPr algn="ctr" eaLnBrk="1" hangingPunct="1"/>
            <a:r>
              <a:rPr lang="ru-RU" sz="2800" b="1" dirty="0" smtClean="0">
                <a:solidFill>
                  <a:srgbClr val="0066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</a:rPr>
              <a:t>стоматологической поликлиники № 3</a:t>
            </a:r>
            <a:endParaRPr lang="ru-RU" altLang="ru-RU" sz="2800" b="1" dirty="0" smtClean="0">
              <a:solidFill>
                <a:srgbClr val="0066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playcast.ru/uploads/2015/07/07/1425022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42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339752" y="188640"/>
            <a:ext cx="7371451" cy="830997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i="1" spc="-100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«Лучшие из лучших»</a:t>
            </a:r>
            <a:endParaRPr lang="ru-RU" sz="4800" b="1" i="1" spc="-100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050" name="Picture 2" descr="C:\Users\admin\Desktop\фото для презентации\58. НГЦ. Соц.-мед. отделение № 1.JPG"/>
          <p:cNvPicPr>
            <a:picLocks noChangeAspect="1" noChangeArrowheads="1"/>
          </p:cNvPicPr>
          <p:nvPr/>
        </p:nvPicPr>
        <p:blipFill>
          <a:blip r:embed="rId4" cstate="print"/>
          <a:srcRect t="7417"/>
          <a:stretch>
            <a:fillRect/>
          </a:stretch>
        </p:blipFill>
        <p:spPr bwMode="auto">
          <a:xfrm>
            <a:off x="1115616" y="1340768"/>
            <a:ext cx="6946776" cy="4287674"/>
          </a:xfrm>
          <a:prstGeom prst="rect">
            <a:avLst/>
          </a:prstGeom>
          <a:noFill/>
        </p:spPr>
      </p:pic>
      <p:pic>
        <p:nvPicPr>
          <p:cNvPr id="12" name="Рисунок 11" descr="cveti_jp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39985" y="3044999"/>
            <a:ext cx="2795885" cy="3275855"/>
          </a:xfrm>
          <a:prstGeom prst="rect">
            <a:avLst/>
          </a:prstGeom>
        </p:spPr>
      </p:pic>
      <p:pic>
        <p:nvPicPr>
          <p:cNvPr id="13" name="Рисунок 12" descr="cveti_jp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 flipV="1">
            <a:off x="6225928" y="3143225"/>
            <a:ext cx="2776313" cy="3059831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16290" y="407309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990" y="414509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13"/>
          <p:cNvSpPr>
            <a:spLocks noChangeArrowheads="1"/>
          </p:cNvSpPr>
          <p:nvPr/>
        </p:nvSpPr>
        <p:spPr bwMode="auto">
          <a:xfrm>
            <a:off x="899592" y="5787261"/>
            <a:ext cx="734481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rgbClr val="006600"/>
                </a:solidFill>
                <a:latin typeface="+mn-lt"/>
              </a:rPr>
              <a:t>Сестринский коллектив социально-</a:t>
            </a:r>
          </a:p>
          <a:p>
            <a:pPr algn="ctr" eaLnBrk="1" hangingPunct="1"/>
            <a:r>
              <a:rPr lang="ru-RU" sz="2800" b="1" dirty="0" smtClean="0">
                <a:solidFill>
                  <a:srgbClr val="006600"/>
                </a:solidFill>
                <a:latin typeface="+mn-lt"/>
              </a:rPr>
              <a:t>-медицинского отделения № 1 НГЦ</a:t>
            </a:r>
            <a:endParaRPr lang="ru-RU" altLang="ru-RU" sz="2800" b="1" dirty="0" smtClean="0">
              <a:solidFill>
                <a:srgbClr val="0066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playcast.ru/uploads/2015/07/07/1425022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42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1700808"/>
            <a:ext cx="8532440" cy="2308324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i="1" spc="-100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ПОЗДРАВЛЯЕМ !</a:t>
            </a:r>
          </a:p>
          <a:p>
            <a:pPr algn="ctr"/>
            <a:r>
              <a:rPr lang="ru-RU" sz="7200" b="1" i="1" spc="-100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«Лучших из лучших»</a:t>
            </a:r>
            <a:endParaRPr lang="ru-RU" sz="7200" b="1" i="1" spc="-100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2" name="Рисунок 11" descr="cveti_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1175582" y="2720963"/>
            <a:ext cx="2795885" cy="4788025"/>
          </a:xfrm>
          <a:prstGeom prst="rect">
            <a:avLst/>
          </a:prstGeom>
        </p:spPr>
      </p:pic>
      <p:pic>
        <p:nvPicPr>
          <p:cNvPr id="13" name="Рисунок 12" descr="cveti_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 flipV="1">
            <a:off x="5433840" y="2815183"/>
            <a:ext cx="2776313" cy="4644008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96236" y="4257092"/>
            <a:ext cx="2051720" cy="284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4320" y="3914800"/>
            <a:ext cx="205172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7" descr="http://www.publicdomainpictures.net/pictures/120000/velka/watercolor-bokeh-pastel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" y="-12838"/>
            <a:ext cx="9143167" cy="687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1556792"/>
            <a:ext cx="9099643" cy="2308324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«Лучший разработчик Стандартных операционных процедур»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694992"/>
            <a:ext cx="3384376" cy="2874976"/>
          </a:xfrm>
          <a:prstGeom prst="rect">
            <a:avLst/>
          </a:prstGeom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5542" y="428911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580111" y="3742569"/>
            <a:ext cx="3338239" cy="2835783"/>
          </a:xfrm>
          <a:prstGeom prst="rect">
            <a:avLst/>
          </a:prstGeom>
        </p:spPr>
      </p:pic>
      <p:pic>
        <p:nvPicPr>
          <p:cNvPr id="7172" name="Picture 4" descr="http://rykovodstvo.ru/pars_docs/refs/43/42995/42995_html_395ee4f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9327" y="4221088"/>
            <a:ext cx="1796769" cy="2165000"/>
          </a:xfrm>
          <a:prstGeom prst="rect">
            <a:avLst/>
          </a:prstGeom>
          <a:noFill/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48190" y="4361122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7" descr="http://www.publicdomainpictures.net/pictures/120000/velka/watercolor-bokeh-pastel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" y="-12838"/>
            <a:ext cx="9143167" cy="687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1196752"/>
            <a:ext cx="9099643" cy="964367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400"/>
              </a:lnSpc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«Лучший разработчик Стандартных операционных процедур»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7650" name="Picture 2" descr="G:\для 07.12.18\25. Мы вместе! РАМС - 25 лет.jpg"/>
          <p:cNvPicPr>
            <a:picLocks noChangeAspect="1" noChangeArrowheads="1"/>
          </p:cNvPicPr>
          <p:nvPr/>
        </p:nvPicPr>
        <p:blipFill>
          <a:blip r:embed="rId4" cstate="print"/>
          <a:srcRect l="18001" t="9610" r="14000" b="26000"/>
          <a:stretch>
            <a:fillRect/>
          </a:stretch>
        </p:blipFill>
        <p:spPr bwMode="auto">
          <a:xfrm>
            <a:off x="1547664" y="2132856"/>
            <a:ext cx="5931429" cy="3744416"/>
          </a:xfrm>
          <a:prstGeom prst="rect">
            <a:avLst/>
          </a:prstGeom>
          <a:noFill/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4860032" y="3501008"/>
            <a:ext cx="4283967" cy="2835783"/>
          </a:xfrm>
          <a:prstGeom prst="rect">
            <a:avLst/>
          </a:prstGeom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356992"/>
            <a:ext cx="4355976" cy="2874976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41009" y="3572160"/>
            <a:ext cx="2446557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67129">
            <a:off x="576667" y="433832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3"/>
          <p:cNvSpPr>
            <a:spLocks noChangeArrowheads="1"/>
          </p:cNvSpPr>
          <p:nvPr/>
        </p:nvSpPr>
        <p:spPr bwMode="auto">
          <a:xfrm>
            <a:off x="611560" y="6021288"/>
            <a:ext cx="76328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6600"/>
                </a:solidFill>
                <a:latin typeface="+mn-lt"/>
              </a:rPr>
              <a:t>СД в первичном здравоохранении</a:t>
            </a:r>
          </a:p>
        </p:txBody>
      </p:sp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4357" y="1407619"/>
            <a:ext cx="9099643" cy="24534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600"/>
              </a:lnSpc>
            </a:pPr>
            <a:r>
              <a:rPr lang="ru-RU" sz="4400" b="1" dirty="0" smtClean="0">
                <a:solidFill>
                  <a:srgbClr val="C00000"/>
                </a:solidFill>
                <a:latin typeface="+mn-lt"/>
              </a:rPr>
              <a:t>Выставка достижений в сестринском деле Омской области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4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694992"/>
            <a:ext cx="3384376" cy="2874976"/>
          </a:xfrm>
          <a:prstGeom prst="rect">
            <a:avLst/>
          </a:prstGeom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9558" y="428911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580111" y="3742569"/>
            <a:ext cx="3338239" cy="2835783"/>
          </a:xfrm>
          <a:prstGeom prst="rect">
            <a:avLst/>
          </a:prstGeom>
        </p:spPr>
      </p:pic>
      <p:pic>
        <p:nvPicPr>
          <p:cNvPr id="19" name="Picture 3" descr="F:\Документы\ОПСА\Регион. форум 23.11.18\Эмблема регион. форум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8500" y="4005064"/>
            <a:ext cx="2103620" cy="2003619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20198" y="450513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8674" name="Picture 2" descr="G:\для 07.12.18\06. Мы вместе! РАМС - 25 лет.jpg"/>
          <p:cNvPicPr>
            <a:picLocks noChangeAspect="1" noChangeArrowheads="1"/>
          </p:cNvPicPr>
          <p:nvPr/>
        </p:nvPicPr>
        <p:blipFill>
          <a:blip r:embed="rId4" cstate="print"/>
          <a:srcRect l="20001" t="8001" r="16000" b="32000"/>
          <a:stretch>
            <a:fillRect/>
          </a:stretch>
        </p:blipFill>
        <p:spPr bwMode="auto">
          <a:xfrm>
            <a:off x="1043608" y="1340768"/>
            <a:ext cx="7027982" cy="4392488"/>
          </a:xfrm>
          <a:prstGeom prst="rect">
            <a:avLst/>
          </a:prstGeom>
          <a:noFill/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140968"/>
            <a:ext cx="3384376" cy="2874976"/>
          </a:xfrm>
          <a:prstGeom prst="rect">
            <a:avLst/>
          </a:prstGeom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5580111" y="3188545"/>
            <a:ext cx="3338239" cy="2835783"/>
          </a:xfrm>
          <a:prstGeom prst="rect">
            <a:avLst/>
          </a:prstGeom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35690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16290" y="378505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683568" y="5805264"/>
            <a:ext cx="7632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«Акушерское дело»</a:t>
            </a:r>
          </a:p>
        </p:txBody>
      </p:sp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683568" y="5805264"/>
            <a:ext cx="7632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«Анестезиология и реанимация »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b="21243"/>
          <a:stretch>
            <a:fillRect/>
          </a:stretch>
        </p:blipFill>
        <p:spPr bwMode="auto">
          <a:xfrm>
            <a:off x="1187624" y="1340768"/>
            <a:ext cx="6481317" cy="435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140968"/>
            <a:ext cx="3384376" cy="2874976"/>
          </a:xfrm>
          <a:prstGeom prst="rect">
            <a:avLst/>
          </a:prstGeom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5580112" y="3140968"/>
            <a:ext cx="3338239" cy="2835783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92206" y="3857066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3534" y="407309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278" y="6858000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42100" y="6947144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35690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683568" y="5805264"/>
            <a:ext cx="7632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«Сестринское дело во фтизиатрии»</a:t>
            </a:r>
          </a:p>
        </p:txBody>
      </p:sp>
      <p:pic>
        <p:nvPicPr>
          <p:cNvPr id="15" name="Picture 2" descr="C:\Users\admin\Desktop\фото для презентации\26. Специализ. секция ОПСА СД во фтизиатрии.jpg"/>
          <p:cNvPicPr>
            <a:picLocks noChangeAspect="1" noChangeArrowheads="1"/>
          </p:cNvPicPr>
          <p:nvPr/>
        </p:nvPicPr>
        <p:blipFill>
          <a:blip r:embed="rId5" cstate="print"/>
          <a:srcRect l="3159" t="2796" r="2085" b="7185"/>
          <a:stretch>
            <a:fillRect/>
          </a:stretch>
        </p:blipFill>
        <p:spPr bwMode="auto">
          <a:xfrm>
            <a:off x="1115616" y="1340767"/>
            <a:ext cx="6984776" cy="4423691"/>
          </a:xfrm>
          <a:prstGeom prst="rect">
            <a:avLst/>
          </a:prstGeom>
          <a:noFill/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496" y="3140968"/>
            <a:ext cx="3384376" cy="2874976"/>
          </a:xfrm>
          <a:prstGeom prst="rect">
            <a:avLst/>
          </a:prstGeom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5580112" y="3284984"/>
            <a:ext cx="3338239" cy="2835783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48190" y="392907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3534" y="4001082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ОЗДРАВЛЯЕМ!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1268760"/>
            <a:ext cx="9099643" cy="1175706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>
              <a:lnSpc>
                <a:spcPct val="1100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Победителя </a:t>
            </a:r>
            <a:r>
              <a:rPr lang="ru-RU" sz="3200" b="1" i="1" dirty="0" smtClean="0">
                <a:solidFill>
                  <a:srgbClr val="C00000"/>
                </a:solidFill>
              </a:rPr>
              <a:t>Всероссийского конкурса </a:t>
            </a:r>
          </a:p>
          <a:p>
            <a:pPr algn="r">
              <a:lnSpc>
                <a:spcPct val="1100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«Лучший молодой специалист 2018 года» </a:t>
            </a:r>
          </a:p>
        </p:txBody>
      </p:sp>
      <p:sp>
        <p:nvSpPr>
          <p:cNvPr id="10" name="Прямоугольник 13"/>
          <p:cNvSpPr>
            <a:spLocks noChangeArrowheads="1"/>
          </p:cNvSpPr>
          <p:nvPr/>
        </p:nvSpPr>
        <p:spPr bwMode="auto">
          <a:xfrm>
            <a:off x="3707904" y="2996952"/>
            <a:ext cx="478802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dirty="0" smtClean="0">
                <a:solidFill>
                  <a:srgbClr val="006600"/>
                </a:solidFill>
                <a:latin typeface="+mn-lt"/>
              </a:rPr>
              <a:t>Бабурина Александра Александровна</a:t>
            </a:r>
            <a:endParaRPr lang="ru-RU" altLang="ru-RU" sz="4400" b="1" i="1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11" name="Рисунок 10" descr="C:\Users\user\Desktop\фото форум\DSC_0960.jpg"/>
          <p:cNvPicPr/>
          <p:nvPr/>
        </p:nvPicPr>
        <p:blipFill>
          <a:blip r:embed="rId3" cstate="print"/>
          <a:srcRect l="33113" t="2275" r="37260" b="45409"/>
          <a:stretch>
            <a:fillRect/>
          </a:stretch>
        </p:blipFill>
        <p:spPr bwMode="auto">
          <a:xfrm>
            <a:off x="611560" y="2564904"/>
            <a:ext cx="3024336" cy="3816424"/>
          </a:xfrm>
          <a:prstGeom prst="rect">
            <a:avLst/>
          </a:prstGeom>
          <a:noFill/>
        </p:spPr>
      </p:pic>
      <p:pic>
        <p:nvPicPr>
          <p:cNvPr id="1027" name="Picture 3" descr="D:\РАБОТА\ТИМОФЕЕВА Елена\картинки\цветы(!)\131605845_0_f5292_8df71c69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850450"/>
            <a:ext cx="4176464" cy="1746902"/>
          </a:xfrm>
          <a:prstGeom prst="rect">
            <a:avLst/>
          </a:prstGeom>
          <a:noFill/>
        </p:spPr>
      </p:pic>
      <p:pic>
        <p:nvPicPr>
          <p:cNvPr id="14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20072" y="5445224"/>
            <a:ext cx="923205" cy="84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27985" y="5571415"/>
            <a:ext cx="864096" cy="79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31796" y="5445224"/>
            <a:ext cx="923205" cy="84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5076056" y="2276872"/>
            <a:ext cx="2013308" cy="5920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3 место </a:t>
            </a:r>
          </a:p>
        </p:txBody>
      </p:sp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0" y="5429264"/>
            <a:ext cx="86439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«Сестринское дело </a:t>
            </a:r>
          </a:p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в педиатрии и </a:t>
            </a:r>
            <a:r>
              <a:rPr lang="ru-RU" altLang="ru-RU" sz="3600" b="1" dirty="0" err="1" smtClean="0">
                <a:solidFill>
                  <a:srgbClr val="006600"/>
                </a:solidFill>
                <a:latin typeface="+mn-lt"/>
              </a:rPr>
              <a:t>неонатологии</a:t>
            </a:r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»</a:t>
            </a:r>
          </a:p>
        </p:txBody>
      </p:sp>
      <p:pic>
        <p:nvPicPr>
          <p:cNvPr id="4098" name="Picture 2" descr="C:\Users\admin\Desktop\фото для презентации\28. Специализ. секция ОПСА СД в педиатрии и неонатологии.jpg"/>
          <p:cNvPicPr>
            <a:picLocks noChangeAspect="1" noChangeArrowheads="1"/>
          </p:cNvPicPr>
          <p:nvPr/>
        </p:nvPicPr>
        <p:blipFill>
          <a:blip r:embed="rId4" cstate="print"/>
          <a:srcRect r="4036" b="20342"/>
          <a:stretch>
            <a:fillRect/>
          </a:stretch>
        </p:blipFill>
        <p:spPr bwMode="auto">
          <a:xfrm>
            <a:off x="683568" y="1340768"/>
            <a:ext cx="7416824" cy="4104456"/>
          </a:xfrm>
          <a:prstGeom prst="rect">
            <a:avLst/>
          </a:prstGeom>
          <a:noFill/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3140968"/>
            <a:ext cx="2963728" cy="2517642"/>
          </a:xfrm>
          <a:prstGeom prst="rect">
            <a:avLst/>
          </a:prstGeom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028323" y="3188545"/>
            <a:ext cx="2890026" cy="2455033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16290" y="378505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35690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35690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785786" y="5429264"/>
            <a:ext cx="76328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«Сестринское дело </a:t>
            </a:r>
          </a:p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в психиатрии и наркологии»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 t="1257" b="27209"/>
          <a:stretch>
            <a:fillRect/>
          </a:stretch>
        </p:blipFill>
        <p:spPr bwMode="auto">
          <a:xfrm>
            <a:off x="899592" y="1347597"/>
            <a:ext cx="7241240" cy="409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140968"/>
            <a:ext cx="3035166" cy="2578327"/>
          </a:xfrm>
          <a:prstGeom prst="rect">
            <a:avLst/>
          </a:prstGeom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6000759" y="3188546"/>
            <a:ext cx="2917590" cy="2478448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08230" y="378505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9518" y="3857066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539552" y="6021288"/>
            <a:ext cx="7632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«Лабораторная  диагностика»</a:t>
            </a:r>
          </a:p>
        </p:txBody>
      </p:sp>
      <p:pic>
        <p:nvPicPr>
          <p:cNvPr id="6146" name="Picture 2" descr="D:\ОПСА 2018\Секция Лабораторная диагностика\Заседание секции 06.04.18\Заседание №2 фото\Полный состав секции 2.jpg"/>
          <p:cNvPicPr>
            <a:picLocks noChangeAspect="1" noChangeArrowheads="1"/>
          </p:cNvPicPr>
          <p:nvPr/>
        </p:nvPicPr>
        <p:blipFill>
          <a:blip r:embed="rId4" cstate="print"/>
          <a:srcRect b="13270"/>
          <a:stretch>
            <a:fillRect/>
          </a:stretch>
        </p:blipFill>
        <p:spPr bwMode="auto">
          <a:xfrm>
            <a:off x="570865" y="1268760"/>
            <a:ext cx="7817559" cy="4520544"/>
          </a:xfrm>
          <a:prstGeom prst="rect">
            <a:avLst/>
          </a:prstGeom>
          <a:noFill/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5652120" y="3284984"/>
            <a:ext cx="3338239" cy="2835783"/>
          </a:xfrm>
          <a:prstGeom prst="rect">
            <a:avLst/>
          </a:prstGeom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3357562"/>
            <a:ext cx="3384376" cy="2874976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48190" y="3857066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5542" y="392907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35690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683568" y="5805264"/>
            <a:ext cx="7632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«Сестринское дело в онкологии»</a:t>
            </a:r>
          </a:p>
        </p:txBody>
      </p:sp>
      <p:pic>
        <p:nvPicPr>
          <p:cNvPr id="7170" name="Picture 2" descr="C:\Users\admin\Desktop\фото для презентации\СД в онкологии.jpg"/>
          <p:cNvPicPr>
            <a:picLocks noChangeAspect="1" noChangeArrowheads="1"/>
          </p:cNvPicPr>
          <p:nvPr/>
        </p:nvPicPr>
        <p:blipFill>
          <a:blip r:embed="rId5" cstate="print"/>
          <a:srcRect t="3166" b="6588"/>
          <a:stretch>
            <a:fillRect/>
          </a:stretch>
        </p:blipFill>
        <p:spPr bwMode="auto">
          <a:xfrm>
            <a:off x="1210363" y="1268760"/>
            <a:ext cx="6746013" cy="4320480"/>
          </a:xfrm>
          <a:prstGeom prst="rect">
            <a:avLst/>
          </a:prstGeom>
          <a:noFill/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5652120" y="3140968"/>
            <a:ext cx="3338239" cy="2835783"/>
          </a:xfrm>
          <a:prstGeom prst="rect">
            <a:avLst/>
          </a:prstGeom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496" y="3146312"/>
            <a:ext cx="3384376" cy="2874976"/>
          </a:xfrm>
          <a:prstGeom prst="rect">
            <a:avLst/>
          </a:prstGeom>
        </p:spPr>
      </p:pic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7550" y="4001082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48190" y="3857066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35690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16290" y="378505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683568" y="5805264"/>
            <a:ext cx="7632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«Рентгенология»</a:t>
            </a:r>
          </a:p>
        </p:txBody>
      </p:sp>
      <p:pic>
        <p:nvPicPr>
          <p:cNvPr id="3074" name="Picture 2" descr="D:\I Am\Downloads\IMG_5529.JPG"/>
          <p:cNvPicPr>
            <a:picLocks noChangeAspect="1" noChangeArrowheads="1"/>
          </p:cNvPicPr>
          <p:nvPr/>
        </p:nvPicPr>
        <p:blipFill>
          <a:blip r:embed="rId5" cstate="print"/>
          <a:srcRect l="18721" t="26518" r="12040" b="25388"/>
          <a:stretch>
            <a:fillRect/>
          </a:stretch>
        </p:blipFill>
        <p:spPr bwMode="auto">
          <a:xfrm>
            <a:off x="323528" y="1556792"/>
            <a:ext cx="8552681" cy="3960440"/>
          </a:xfrm>
          <a:prstGeom prst="rect">
            <a:avLst/>
          </a:prstGeom>
          <a:noFill/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6512" y="3506352"/>
            <a:ext cx="3384376" cy="2874976"/>
          </a:xfrm>
          <a:prstGeom prst="rect">
            <a:avLst/>
          </a:prstGeom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5769249" y="3617553"/>
            <a:ext cx="3338239" cy="2835783"/>
          </a:xfrm>
          <a:prstGeom prst="rect">
            <a:avLst/>
          </a:prstGeom>
        </p:spPr>
      </p:pic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48190" y="4039705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7550" y="428911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785786" y="5429264"/>
            <a:ext cx="76328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«Сестринское дело </a:t>
            </a:r>
          </a:p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в первичном здравоохранении»</a:t>
            </a:r>
          </a:p>
        </p:txBody>
      </p:sp>
      <p:pic>
        <p:nvPicPr>
          <p:cNvPr id="9218" name="Picture 2" descr="C:\Users\admin\Desktop\фото для презентации\25. Мы вместе! РАМС - 25 лет.jpg"/>
          <p:cNvPicPr>
            <a:picLocks noChangeAspect="1" noChangeArrowheads="1"/>
          </p:cNvPicPr>
          <p:nvPr/>
        </p:nvPicPr>
        <p:blipFill>
          <a:blip r:embed="rId4" cstate="print"/>
          <a:srcRect l="16401" t="11186" r="8647" b="32600"/>
          <a:stretch>
            <a:fillRect/>
          </a:stretch>
        </p:blipFill>
        <p:spPr bwMode="auto">
          <a:xfrm>
            <a:off x="611560" y="1340768"/>
            <a:ext cx="7920880" cy="3960440"/>
          </a:xfrm>
          <a:prstGeom prst="rect">
            <a:avLst/>
          </a:prstGeom>
          <a:noFill/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6512" y="2930288"/>
            <a:ext cx="3384376" cy="2874976"/>
          </a:xfrm>
          <a:prstGeom prst="rect">
            <a:avLst/>
          </a:prstGeom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5805761" y="3000372"/>
            <a:ext cx="3338239" cy="2835783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736222" y="378505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35690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683568" y="5805264"/>
            <a:ext cx="7632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«Операционное дело»</a:t>
            </a:r>
          </a:p>
        </p:txBody>
      </p:sp>
      <p:pic>
        <p:nvPicPr>
          <p:cNvPr id="2" name="Picture 2" descr="D:\РАБОТА\ТИМОФЕЕВА Елена\ОПСА ключевой член\для сценария ОПСА\2018г\2 ФОРУМ 07.12.18\для 07.12.18\ОД.jpg"/>
          <p:cNvPicPr>
            <a:picLocks noChangeAspect="1" noChangeArrowheads="1"/>
          </p:cNvPicPr>
          <p:nvPr/>
        </p:nvPicPr>
        <p:blipFill>
          <a:blip r:embed="rId4" cstate="print"/>
          <a:srcRect t="2941" r="217" b="7352"/>
          <a:stretch>
            <a:fillRect/>
          </a:stretch>
        </p:blipFill>
        <p:spPr bwMode="auto">
          <a:xfrm>
            <a:off x="1187624" y="1340768"/>
            <a:ext cx="6840760" cy="4392488"/>
          </a:xfrm>
          <a:prstGeom prst="rect">
            <a:avLst/>
          </a:prstGeom>
          <a:noFill/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5580111" y="3188545"/>
            <a:ext cx="3338239" cy="2835783"/>
          </a:xfrm>
          <a:prstGeom prst="rect">
            <a:avLst/>
          </a:prstGeom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140968"/>
            <a:ext cx="3384376" cy="2874976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48190" y="371305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371305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РАБОТА\ТИМОФЕЕВА Елена\ОПСА ключевой член\для сценария ОПСА\2018г\2 ФОРУМ 07.12.18\для 07.12.18\СД в стоматологии 0.jpg"/>
          <p:cNvPicPr>
            <a:picLocks noChangeAspect="1" noChangeArrowheads="1"/>
          </p:cNvPicPr>
          <p:nvPr/>
        </p:nvPicPr>
        <p:blipFill>
          <a:blip r:embed="rId3" cstate="print"/>
          <a:srcRect t="6941" r="996"/>
          <a:stretch>
            <a:fillRect/>
          </a:stretch>
        </p:blipFill>
        <p:spPr bwMode="auto">
          <a:xfrm>
            <a:off x="899592" y="1340768"/>
            <a:ext cx="7194573" cy="4104456"/>
          </a:xfrm>
          <a:prstGeom prst="rect">
            <a:avLst/>
          </a:prstGeom>
          <a:noFill/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62721"/>
            <a:ext cx="6732240" cy="99001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«Расширенная сестринская практика, инновации, качество»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683568" y="5805264"/>
            <a:ext cx="7632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«Сестринское дело в стоматологии»</a:t>
            </a:r>
          </a:p>
        </p:txBody>
      </p:sp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5580111" y="3188545"/>
            <a:ext cx="3338239" cy="2835783"/>
          </a:xfrm>
          <a:prstGeom prst="rect">
            <a:avLst/>
          </a:prstGeom>
        </p:spPr>
      </p:pic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3146312"/>
            <a:ext cx="3384376" cy="2874976"/>
          </a:xfrm>
          <a:prstGeom prst="rect">
            <a:avLst/>
          </a:prstGeom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48190" y="378505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5542" y="3857066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83568" y="1628800"/>
            <a:ext cx="7848872" cy="323421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900"/>
              </a:lnSpc>
            </a:pP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ПОЗДРАВЛЯЕМ </a:t>
            </a:r>
          </a:p>
          <a:p>
            <a:pPr algn="ctr">
              <a:lnSpc>
                <a:spcPts val="4900"/>
              </a:lnSpc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 успешной организацией выставки «Расширенная сестринская практика, инновации, качество»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3" name="Рисунок 22" descr="238445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930016"/>
            <a:ext cx="4680520" cy="2874976"/>
          </a:xfrm>
          <a:prstGeom prst="rect">
            <a:avLst/>
          </a:prstGeom>
        </p:spPr>
      </p:pic>
      <p:pic>
        <p:nvPicPr>
          <p:cNvPr id="24" name="Рисунок 23" descr="238445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211959" y="3977593"/>
            <a:ext cx="4706389" cy="2835783"/>
          </a:xfrm>
          <a:prstGeom prst="rect">
            <a:avLst/>
          </a:prstGeom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4358082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16290" y="4574106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.asdnyi.com/upload/d/e6/de6e5c6b8666157a500c572e7940b1d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1297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2" y="1412776"/>
            <a:ext cx="5904656" cy="7207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900"/>
              </a:lnSpc>
            </a:pP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ПРИЗНАНИЕ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4358082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990" y="263293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510" y="407309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95662" y="320899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octor Web\Searches\Desktop\Признание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060849"/>
            <a:ext cx="3318622" cy="4536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ПОЗДРАВЛЯЕМ!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4357" y="1340768"/>
            <a:ext cx="9099643" cy="1175706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Лауреатов </a:t>
            </a:r>
            <a:r>
              <a:rPr lang="ru-RU" sz="3200" b="1" i="1" dirty="0" smtClean="0">
                <a:solidFill>
                  <a:srgbClr val="C00000"/>
                </a:solidFill>
              </a:rPr>
              <a:t>Всероссийского конкурса «Лучший молодой специалист 2018 года»</a:t>
            </a:r>
            <a:endParaRPr lang="ru-RU" sz="31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Picture 2" descr="G:\для 07.12.18\5. Фото Мамыкина Л.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852936"/>
            <a:ext cx="1952638" cy="2928958"/>
          </a:xfrm>
          <a:prstGeom prst="rect">
            <a:avLst/>
          </a:prstGeom>
          <a:noFill/>
        </p:spPr>
      </p:pic>
      <p:pic>
        <p:nvPicPr>
          <p:cNvPr id="11" name="Picture 2" descr="G:\для 07.12.18\5. Фото Поляков В.Е..jpg"/>
          <p:cNvPicPr>
            <a:picLocks noChangeAspect="1" noChangeArrowheads="1"/>
          </p:cNvPicPr>
          <p:nvPr/>
        </p:nvPicPr>
        <p:blipFill>
          <a:blip r:embed="rId4" cstate="print"/>
          <a:srcRect l="4917" b="15772"/>
          <a:stretch>
            <a:fillRect/>
          </a:stretch>
        </p:blipFill>
        <p:spPr bwMode="auto">
          <a:xfrm>
            <a:off x="467544" y="2852936"/>
            <a:ext cx="2286016" cy="3017867"/>
          </a:xfrm>
          <a:prstGeom prst="rect">
            <a:avLst/>
          </a:prstGeom>
          <a:noFill/>
        </p:spPr>
      </p:pic>
      <p:pic>
        <p:nvPicPr>
          <p:cNvPr id="12" name="Picture 2" descr="G:\для 07.12.18\5. Фото Таротенко В.А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636912"/>
            <a:ext cx="2332660" cy="3000396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95536" y="5949280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+mn-lt"/>
              </a:rPr>
              <a:t>Поляков В.В.</a:t>
            </a:r>
            <a:endParaRPr lang="ru-RU" sz="2800" b="1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5856" y="594928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006600"/>
                </a:solidFill>
                <a:latin typeface="+mn-lt"/>
              </a:rPr>
              <a:t>Мамыкина</a:t>
            </a:r>
            <a:r>
              <a:rPr lang="ru-RU" sz="2800" b="1" dirty="0" smtClean="0">
                <a:solidFill>
                  <a:srgbClr val="006600"/>
                </a:solidFill>
                <a:latin typeface="+mn-lt"/>
              </a:rPr>
              <a:t> Л.В.</a:t>
            </a:r>
            <a:endParaRPr lang="ru-RU" sz="2800" b="1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44208" y="59492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006600"/>
                </a:solidFill>
                <a:latin typeface="+mn-lt"/>
              </a:rPr>
              <a:t>Таротенко</a:t>
            </a:r>
            <a:r>
              <a:rPr lang="ru-RU" sz="2800" b="1" dirty="0" smtClean="0">
                <a:solidFill>
                  <a:srgbClr val="006600"/>
                </a:solidFill>
                <a:latin typeface="+mn-lt"/>
              </a:rPr>
              <a:t> В.А.</a:t>
            </a:r>
            <a:endParaRPr lang="ru-RU" sz="2800" b="1" dirty="0">
              <a:solidFill>
                <a:srgbClr val="0066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6" descr="https://foto.co.id/wp-content/uploads/2017/02/Bokeh-Effect-jpeg-627x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202"/>
            <a:ext cx="9144000" cy="688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G:\для 07.12.18\2. Совет по Сестринскому делуНД.jpg"/>
          <p:cNvPicPr>
            <a:picLocks noChangeAspect="1" noChangeArrowheads="1"/>
          </p:cNvPicPr>
          <p:nvPr/>
        </p:nvPicPr>
        <p:blipFill>
          <a:blip r:embed="rId3" cstate="print"/>
          <a:srcRect t="9303"/>
          <a:stretch>
            <a:fillRect/>
          </a:stretch>
        </p:blipFill>
        <p:spPr bwMode="auto">
          <a:xfrm>
            <a:off x="1115617" y="3120504"/>
            <a:ext cx="7382240" cy="3463528"/>
          </a:xfrm>
          <a:prstGeom prst="rect">
            <a:avLst/>
          </a:prstGeom>
          <a:noFill/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87824" y="332026"/>
            <a:ext cx="5976664" cy="7207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900"/>
              </a:lnSpc>
            </a:pP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ПРИЗНАНИЕ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990" y="263293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3534" y="17688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145581" y="1412776"/>
            <a:ext cx="2986259" cy="1872208"/>
            <a:chOff x="145581" y="1412775"/>
            <a:chExt cx="2986259" cy="2866809"/>
          </a:xfrm>
        </p:grpSpPr>
        <p:pic>
          <p:nvPicPr>
            <p:cNvPr id="23" name="Picture 11" descr="http://sovs.clan.su/_fr/8/622222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581" y="1412775"/>
              <a:ext cx="2986259" cy="2866809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539552" y="2264779"/>
              <a:ext cx="2160240" cy="13595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20 </a:t>
              </a:r>
            </a:p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лет</a:t>
              </a:r>
              <a:endParaRPr lang="ru-RU" sz="4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2555776" y="1340768"/>
            <a:ext cx="6588224" cy="167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100"/>
              </a:lnSpc>
            </a:pPr>
            <a:r>
              <a:rPr lang="ru-RU" altLang="ru-RU" sz="4000" b="1" dirty="0" smtClean="0">
                <a:solidFill>
                  <a:srgbClr val="006600"/>
                </a:solidFill>
                <a:latin typeface="+mn-lt"/>
              </a:rPr>
              <a:t>Совет по Сестринскому делу Наркологического диспансера</a:t>
            </a:r>
          </a:p>
        </p:txBody>
      </p:sp>
      <p:pic>
        <p:nvPicPr>
          <p:cNvPr id="29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4509120"/>
            <a:ext cx="2088234" cy="21894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591416"/>
            <a:ext cx="2485222" cy="2149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830" y="5026510"/>
            <a:ext cx="1584176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96030" y="5329506"/>
            <a:ext cx="1180175" cy="126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6" descr="https://foto.co.id/wp-content/uploads/2017/02/Bokeh-Effect-jpeg-627x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202"/>
            <a:ext cx="9144000" cy="688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87824" y="332026"/>
            <a:ext cx="5976664" cy="7207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900"/>
              </a:lnSpc>
            </a:pP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ПРИЗНАНИЕ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3534" y="119277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3534" y="17688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2555776" y="1340768"/>
            <a:ext cx="6588224" cy="1143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100"/>
              </a:lnSpc>
            </a:pPr>
            <a:r>
              <a:rPr lang="ru-RU" altLang="ru-RU" sz="4000" b="1" dirty="0" smtClean="0">
                <a:solidFill>
                  <a:srgbClr val="006600"/>
                </a:solidFill>
                <a:latin typeface="+mn-lt"/>
              </a:rPr>
              <a:t>Совет по Сестринскому делу </a:t>
            </a:r>
            <a:r>
              <a:rPr lang="ru-RU" altLang="ru-RU" sz="4000" b="1" dirty="0" err="1" smtClean="0">
                <a:solidFill>
                  <a:srgbClr val="006600"/>
                </a:solidFill>
                <a:latin typeface="+mn-lt"/>
              </a:rPr>
              <a:t>Называевской</a:t>
            </a:r>
            <a:r>
              <a:rPr lang="ru-RU" altLang="ru-RU" sz="4000" b="1" dirty="0" smtClean="0">
                <a:solidFill>
                  <a:srgbClr val="006600"/>
                </a:solidFill>
                <a:latin typeface="+mn-lt"/>
              </a:rPr>
              <a:t> ЦРБ</a:t>
            </a:r>
          </a:p>
        </p:txBody>
      </p:sp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96030" y="5329506"/>
            <a:ext cx="1180175" cy="126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admin\Desktop\фото для презентации\1. Совет по сестринскому делу Называевка.jpg"/>
          <p:cNvPicPr>
            <a:picLocks noChangeAspect="1" noChangeArrowheads="1"/>
          </p:cNvPicPr>
          <p:nvPr/>
        </p:nvPicPr>
        <p:blipFill>
          <a:blip r:embed="rId5" cstate="print"/>
          <a:srcRect t="7029" r="1397" b="8567"/>
          <a:stretch>
            <a:fillRect/>
          </a:stretch>
        </p:blipFill>
        <p:spPr bwMode="auto">
          <a:xfrm>
            <a:off x="1497886" y="2735928"/>
            <a:ext cx="6530498" cy="3933432"/>
          </a:xfrm>
          <a:prstGeom prst="rect">
            <a:avLst/>
          </a:prstGeom>
          <a:noFill/>
        </p:spPr>
      </p:pic>
      <p:pic>
        <p:nvPicPr>
          <p:cNvPr id="2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830" y="5026510"/>
            <a:ext cx="1584176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4509120"/>
            <a:ext cx="2088234" cy="21894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24"/>
          <p:cNvGrpSpPr/>
          <p:nvPr/>
        </p:nvGrpSpPr>
        <p:grpSpPr>
          <a:xfrm>
            <a:off x="145581" y="1412776"/>
            <a:ext cx="2986259" cy="1872208"/>
            <a:chOff x="145581" y="1412775"/>
            <a:chExt cx="2986259" cy="2866809"/>
          </a:xfrm>
        </p:grpSpPr>
        <p:pic>
          <p:nvPicPr>
            <p:cNvPr id="23" name="Picture 11" descr="http://sovs.clan.su/_fr/8/622222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581" y="1412775"/>
              <a:ext cx="2986259" cy="2866809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539552" y="2264780"/>
              <a:ext cx="2160240" cy="18301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25 </a:t>
              </a:r>
            </a:p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лет</a:t>
              </a:r>
              <a:endParaRPr lang="ru-RU" sz="4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30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591416"/>
            <a:ext cx="2485222" cy="2149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6" descr="https://foto.co.id/wp-content/uploads/2017/02/Bokeh-Effect-jpeg-627x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202"/>
            <a:ext cx="9144000" cy="688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87824" y="332026"/>
            <a:ext cx="5976664" cy="7207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900"/>
              </a:lnSpc>
            </a:pP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ПРИЗНАНИЕ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76546" y="162481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5542" y="904738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2555776" y="1340768"/>
            <a:ext cx="6588224" cy="1143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100"/>
              </a:lnSpc>
            </a:pPr>
            <a:r>
              <a:rPr lang="ru-RU" altLang="ru-RU" sz="4000" b="1" dirty="0" smtClean="0">
                <a:solidFill>
                  <a:srgbClr val="006600"/>
                </a:solidFill>
                <a:latin typeface="+mn-lt"/>
              </a:rPr>
              <a:t>Совет по Сестринскому делу Знаменской ЦРБ</a:t>
            </a:r>
          </a:p>
        </p:txBody>
      </p:sp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96030" y="5329506"/>
            <a:ext cx="1180175" cy="126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admin\Desktop\Совет по СД Знаменкой ЦРБ .jpg"/>
          <p:cNvPicPr>
            <a:picLocks noChangeAspect="1" noChangeArrowheads="1"/>
          </p:cNvPicPr>
          <p:nvPr/>
        </p:nvPicPr>
        <p:blipFill>
          <a:blip r:embed="rId5" cstate="print"/>
          <a:srcRect r="-404" b="14430"/>
          <a:stretch>
            <a:fillRect/>
          </a:stretch>
        </p:blipFill>
        <p:spPr bwMode="auto">
          <a:xfrm>
            <a:off x="1115616" y="3013828"/>
            <a:ext cx="7056784" cy="3583524"/>
          </a:xfrm>
          <a:prstGeom prst="rect">
            <a:avLst/>
          </a:prstGeom>
          <a:noFill/>
        </p:spPr>
      </p:pic>
      <p:pic>
        <p:nvPicPr>
          <p:cNvPr id="2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830" y="5026510"/>
            <a:ext cx="1584176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591416"/>
            <a:ext cx="2485222" cy="2149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4509120"/>
            <a:ext cx="2088234" cy="21894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24"/>
          <p:cNvGrpSpPr/>
          <p:nvPr/>
        </p:nvGrpSpPr>
        <p:grpSpPr>
          <a:xfrm>
            <a:off x="145581" y="1412776"/>
            <a:ext cx="2986259" cy="1872208"/>
            <a:chOff x="145581" y="1412775"/>
            <a:chExt cx="2986259" cy="2866809"/>
          </a:xfrm>
        </p:grpSpPr>
        <p:pic>
          <p:nvPicPr>
            <p:cNvPr id="23" name="Picture 11" descr="http://sovs.clan.su/_fr/8/622222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581" y="1412775"/>
              <a:ext cx="2986259" cy="2866809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539552" y="2264780"/>
              <a:ext cx="2160240" cy="18301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25 </a:t>
              </a:r>
            </a:p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лет</a:t>
              </a:r>
              <a:endParaRPr lang="ru-RU" sz="4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6" descr="https://foto.co.id/wp-content/uploads/2017/02/Bokeh-Effect-jpeg-627x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202"/>
            <a:ext cx="9144000" cy="688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87824" y="332026"/>
            <a:ext cx="5976664" cy="7207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900"/>
              </a:lnSpc>
            </a:pP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ПРИЗНАНИЕ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3534" y="17688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46297" y="5026511"/>
            <a:ext cx="1584176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96030" y="5329506"/>
            <a:ext cx="1180175" cy="126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admin\Desktop\Совет по СДТюкалинской ЦРБ..JPG"/>
          <p:cNvPicPr>
            <a:picLocks noChangeAspect="1" noChangeArrowheads="1"/>
          </p:cNvPicPr>
          <p:nvPr/>
        </p:nvPicPr>
        <p:blipFill>
          <a:blip r:embed="rId5" cstate="print"/>
          <a:srcRect t="18198"/>
          <a:stretch>
            <a:fillRect/>
          </a:stretch>
        </p:blipFill>
        <p:spPr bwMode="auto">
          <a:xfrm>
            <a:off x="1979712" y="2636913"/>
            <a:ext cx="6455320" cy="3960440"/>
          </a:xfrm>
          <a:prstGeom prst="rect">
            <a:avLst/>
          </a:prstGeom>
          <a:noFill/>
        </p:spPr>
      </p:pic>
      <p:pic>
        <p:nvPicPr>
          <p:cNvPr id="30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4509120"/>
            <a:ext cx="2485222" cy="2149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4509120"/>
            <a:ext cx="2088234" cy="21894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24"/>
          <p:cNvGrpSpPr/>
          <p:nvPr/>
        </p:nvGrpSpPr>
        <p:grpSpPr>
          <a:xfrm>
            <a:off x="145581" y="1412776"/>
            <a:ext cx="2986259" cy="1872208"/>
            <a:chOff x="145581" y="1412775"/>
            <a:chExt cx="2986259" cy="2866809"/>
          </a:xfrm>
        </p:grpSpPr>
        <p:pic>
          <p:nvPicPr>
            <p:cNvPr id="23" name="Picture 11" descr="http://sovs.clan.su/_fr/8/622222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581" y="1412775"/>
              <a:ext cx="2986259" cy="2866809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539552" y="2264780"/>
              <a:ext cx="2160240" cy="18301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40 </a:t>
              </a:r>
            </a:p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лет</a:t>
              </a:r>
              <a:endParaRPr lang="ru-RU" sz="4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2555776" y="1340768"/>
            <a:ext cx="6588224" cy="1143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100"/>
              </a:lnSpc>
            </a:pPr>
            <a:r>
              <a:rPr lang="ru-RU" altLang="ru-RU" sz="4000" b="1" dirty="0" smtClean="0">
                <a:solidFill>
                  <a:srgbClr val="006600"/>
                </a:solidFill>
                <a:latin typeface="+mn-lt"/>
              </a:rPr>
              <a:t>Совет по Сестринскому делу </a:t>
            </a:r>
            <a:r>
              <a:rPr lang="ru-RU" altLang="ru-RU" sz="4000" b="1" dirty="0" err="1" smtClean="0">
                <a:solidFill>
                  <a:srgbClr val="006600"/>
                </a:solidFill>
                <a:latin typeface="+mn-lt"/>
              </a:rPr>
              <a:t>Тюкалинской</a:t>
            </a:r>
            <a:r>
              <a:rPr lang="ru-RU" altLang="ru-RU" sz="4000" b="1" dirty="0" smtClean="0">
                <a:solidFill>
                  <a:srgbClr val="006600"/>
                </a:solidFill>
                <a:latin typeface="+mn-lt"/>
              </a:rPr>
              <a:t> ЦРБ</a:t>
            </a:r>
          </a:p>
        </p:txBody>
      </p:sp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5542" y="1696826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6" descr="https://foto.co.id/wp-content/uploads/2017/02/Bokeh-Effect-jpeg-627x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202"/>
            <a:ext cx="9144000" cy="688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87824" y="332026"/>
            <a:ext cx="5976664" cy="7207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900"/>
              </a:lnSpc>
            </a:pP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ПРИЗНАНИЕ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3534" y="17688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2555776" y="1340768"/>
            <a:ext cx="6588224" cy="1143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100"/>
              </a:lnSpc>
            </a:pPr>
            <a:r>
              <a:rPr lang="ru-RU" altLang="ru-RU" sz="4000" b="1" dirty="0" smtClean="0">
                <a:solidFill>
                  <a:srgbClr val="006600"/>
                </a:solidFill>
                <a:latin typeface="+mn-lt"/>
              </a:rPr>
              <a:t>Совет по Сестринскому делу </a:t>
            </a:r>
            <a:r>
              <a:rPr lang="ru-RU" altLang="ru-RU" sz="4000" b="1" dirty="0" err="1" smtClean="0">
                <a:solidFill>
                  <a:srgbClr val="006600"/>
                </a:solidFill>
                <a:latin typeface="+mn-lt"/>
              </a:rPr>
              <a:t>Колосовской</a:t>
            </a:r>
            <a:r>
              <a:rPr lang="ru-RU" altLang="ru-RU" sz="4000" b="1" dirty="0" smtClean="0">
                <a:solidFill>
                  <a:srgbClr val="006600"/>
                </a:solidFill>
                <a:latin typeface="+mn-lt"/>
              </a:rPr>
              <a:t> ЦРБ</a:t>
            </a:r>
          </a:p>
        </p:txBody>
      </p:sp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96030" y="5329506"/>
            <a:ext cx="1180175" cy="126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admin\Desktop\фото для презентации\2. Совет по сестринскому делуКолосовская.jpeg"/>
          <p:cNvPicPr>
            <a:picLocks noChangeAspect="1" noChangeArrowheads="1"/>
          </p:cNvPicPr>
          <p:nvPr/>
        </p:nvPicPr>
        <p:blipFill>
          <a:blip r:embed="rId5" cstate="print"/>
          <a:srcRect b="13790"/>
          <a:stretch>
            <a:fillRect/>
          </a:stretch>
        </p:blipFill>
        <p:spPr bwMode="auto">
          <a:xfrm>
            <a:off x="1259632" y="2636912"/>
            <a:ext cx="7594865" cy="3960440"/>
          </a:xfrm>
          <a:prstGeom prst="rect">
            <a:avLst/>
          </a:prstGeom>
          <a:noFill/>
        </p:spPr>
      </p:pic>
      <p:pic>
        <p:nvPicPr>
          <p:cNvPr id="30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581128"/>
            <a:ext cx="2749984" cy="2149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643702" y="4509120"/>
            <a:ext cx="2392796" cy="21894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24"/>
          <p:cNvGrpSpPr/>
          <p:nvPr/>
        </p:nvGrpSpPr>
        <p:grpSpPr>
          <a:xfrm>
            <a:off x="145581" y="1412776"/>
            <a:ext cx="2986259" cy="1872208"/>
            <a:chOff x="145581" y="1412775"/>
            <a:chExt cx="2986259" cy="2866809"/>
          </a:xfrm>
        </p:grpSpPr>
        <p:pic>
          <p:nvPicPr>
            <p:cNvPr id="23" name="Picture 11" descr="http://sovs.clan.su/_fr/8/622222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581" y="1412775"/>
              <a:ext cx="2986259" cy="2866809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539552" y="2264780"/>
              <a:ext cx="2160240" cy="18301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40 </a:t>
              </a:r>
            </a:p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лет</a:t>
              </a:r>
              <a:endParaRPr lang="ru-RU" sz="4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2201" y="5026511"/>
            <a:ext cx="1584176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04538" y="1696826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6" descr="https://foto.co.id/wp-content/uploads/2017/02/Bokeh-Effect-jpeg-627x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202"/>
            <a:ext cx="9144000" cy="688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87824" y="332026"/>
            <a:ext cx="5976664" cy="7207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900"/>
              </a:lnSpc>
            </a:pP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ПРИЗНАНИЕ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3534" y="17688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2915816" y="1340768"/>
            <a:ext cx="6228184" cy="1143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100"/>
              </a:lnSpc>
            </a:pPr>
            <a:r>
              <a:rPr lang="ru-RU" altLang="ru-RU" sz="3600" b="1" dirty="0" smtClean="0">
                <a:solidFill>
                  <a:srgbClr val="006600"/>
                </a:solidFill>
                <a:latin typeface="+mn-lt"/>
              </a:rPr>
              <a:t>Совет по Сестринскому делу Городской поликлиники №4</a:t>
            </a:r>
          </a:p>
        </p:txBody>
      </p:sp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96030" y="5329506"/>
            <a:ext cx="1180175" cy="126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708920"/>
            <a:ext cx="743071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24"/>
          <p:cNvGrpSpPr/>
          <p:nvPr/>
        </p:nvGrpSpPr>
        <p:grpSpPr>
          <a:xfrm>
            <a:off x="145581" y="1412776"/>
            <a:ext cx="2986259" cy="1872208"/>
            <a:chOff x="145581" y="1412775"/>
            <a:chExt cx="2986259" cy="2866809"/>
          </a:xfrm>
        </p:grpSpPr>
        <p:pic>
          <p:nvPicPr>
            <p:cNvPr id="23" name="Picture 11" descr="http://sovs.clan.su/_fr/8/622222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581" y="1412775"/>
              <a:ext cx="2986259" cy="2866809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539552" y="2264780"/>
              <a:ext cx="2160240" cy="18301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45 </a:t>
              </a:r>
            </a:p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лет</a:t>
              </a:r>
              <a:endParaRPr lang="ru-RU" sz="4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9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4509120"/>
            <a:ext cx="2088234" cy="21894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752527"/>
            <a:ext cx="2269198" cy="19630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7550" y="140879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4209" y="5314542"/>
            <a:ext cx="1584176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6" descr="https://foto.co.id/wp-content/uploads/2017/02/Bokeh-Effect-jpeg-627x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202"/>
            <a:ext cx="9144000" cy="688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87824" y="332026"/>
            <a:ext cx="5976664" cy="7207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900"/>
              </a:lnSpc>
            </a:pP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ПРИЗНАНИЕ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7550" y="1336786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3534" y="1768834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2555776" y="1340768"/>
            <a:ext cx="6588224" cy="1143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100"/>
              </a:lnSpc>
            </a:pPr>
            <a:r>
              <a:rPr lang="ru-RU" altLang="ru-RU" sz="4000" b="1" dirty="0" smtClean="0">
                <a:solidFill>
                  <a:srgbClr val="006600"/>
                </a:solidFill>
                <a:latin typeface="+mn-lt"/>
              </a:rPr>
              <a:t>Совет по Сестринскому делу ОДКБ</a:t>
            </a:r>
          </a:p>
        </p:txBody>
      </p:sp>
      <p:pic>
        <p:nvPicPr>
          <p:cNvPr id="2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674" y="4954502"/>
            <a:ext cx="1584176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96030" y="5329506"/>
            <a:ext cx="1180175" cy="126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 descr="G:\для 07.12.18\2. Совет по сестринскому делу ОДКБ.JPG"/>
          <p:cNvPicPr>
            <a:picLocks noChangeAspect="1" noChangeArrowheads="1"/>
          </p:cNvPicPr>
          <p:nvPr/>
        </p:nvPicPr>
        <p:blipFill>
          <a:blip r:embed="rId5" cstate="print"/>
          <a:srcRect t="18020" r="4916" b="18534"/>
          <a:stretch>
            <a:fillRect/>
          </a:stretch>
        </p:blipFill>
        <p:spPr bwMode="auto">
          <a:xfrm>
            <a:off x="323528" y="2636912"/>
            <a:ext cx="8354863" cy="3717032"/>
          </a:xfrm>
          <a:prstGeom prst="rect">
            <a:avLst/>
          </a:prstGeom>
          <a:noFill/>
        </p:spPr>
      </p:pic>
      <p:pic>
        <p:nvPicPr>
          <p:cNvPr id="28" name="Рисунок 27" descr="1807781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800000" flipH="1">
            <a:off x="-135441" y="4079040"/>
            <a:ext cx="3339290" cy="2797960"/>
          </a:xfrm>
          <a:prstGeom prst="rect">
            <a:avLst/>
          </a:prstGeom>
        </p:spPr>
      </p:pic>
      <p:pic>
        <p:nvPicPr>
          <p:cNvPr id="25" name="Рисунок 24" descr="1807781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800000">
            <a:off x="5940151" y="4173524"/>
            <a:ext cx="3203848" cy="2684475"/>
          </a:xfrm>
          <a:prstGeom prst="rect">
            <a:avLst/>
          </a:prstGeom>
        </p:spPr>
      </p:pic>
      <p:grpSp>
        <p:nvGrpSpPr>
          <p:cNvPr id="2" name="Группа 24"/>
          <p:cNvGrpSpPr/>
          <p:nvPr/>
        </p:nvGrpSpPr>
        <p:grpSpPr>
          <a:xfrm>
            <a:off x="145581" y="1412776"/>
            <a:ext cx="2986259" cy="1872208"/>
            <a:chOff x="145581" y="1412775"/>
            <a:chExt cx="2986259" cy="2866809"/>
          </a:xfrm>
        </p:grpSpPr>
        <p:pic>
          <p:nvPicPr>
            <p:cNvPr id="23" name="Picture 11" descr="http://sovs.clan.su/_fr/8/622222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581" y="1412775"/>
              <a:ext cx="2986259" cy="2866809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539552" y="2264780"/>
              <a:ext cx="2160240" cy="18301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55 </a:t>
              </a:r>
            </a:p>
            <a:p>
              <a:pPr algn="ctr">
                <a:lnSpc>
                  <a:spcPts val="4300"/>
                </a:lnSpc>
              </a:pPr>
              <a:r>
                <a:rPr lang="ru-RU" sz="4600" b="1" i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лет</a:t>
              </a:r>
              <a:endParaRPr lang="ru-RU" sz="46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6" descr="https://foto.co.id/wp-content/uploads/2017/02/Bokeh-Effect-jpeg-627x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202"/>
            <a:ext cx="9144000" cy="688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2" y="1628800"/>
            <a:ext cx="7560840" cy="7207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900"/>
              </a:lnSpc>
            </a:pPr>
            <a:r>
              <a:rPr lang="ru-RU" sz="7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ПОЗДРАВЛЯЕМ!</a:t>
            </a:r>
            <a:endParaRPr lang="ru-RU" sz="7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990" y="473029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96030" y="5329506"/>
            <a:ext cx="1180175" cy="126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 descr="1807781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3851920" y="2423813"/>
            <a:ext cx="5292079" cy="4434185"/>
          </a:xfrm>
          <a:prstGeom prst="rect">
            <a:avLst/>
          </a:prstGeom>
        </p:spPr>
      </p:pic>
      <p:pic>
        <p:nvPicPr>
          <p:cNvPr id="2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6217" y="4954503"/>
            <a:ext cx="1584176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34930" y="4882495"/>
            <a:ext cx="1584176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 descr="2330096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83768" y="2420888"/>
            <a:ext cx="4464496" cy="2761740"/>
          </a:xfrm>
          <a:prstGeom prst="rect">
            <a:avLst/>
          </a:prstGeom>
        </p:spPr>
      </p:pic>
      <p:pic>
        <p:nvPicPr>
          <p:cNvPr id="28" name="Рисунок 27" descr="1807781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800000" flipH="1">
            <a:off x="-135442" y="2148326"/>
            <a:ext cx="5643545" cy="4728674"/>
          </a:xfrm>
          <a:prstGeom prst="rect">
            <a:avLst/>
          </a:prstGeom>
        </p:spPr>
      </p:pic>
      <p:pic>
        <p:nvPicPr>
          <p:cNvPr id="1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62331" y="926101"/>
            <a:ext cx="5363353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14"/>
          <p:cNvSpPr>
            <a:spLocks noChangeArrowheads="1"/>
          </p:cNvSpPr>
          <p:nvPr/>
        </p:nvSpPr>
        <p:spPr bwMode="auto">
          <a:xfrm>
            <a:off x="1928689" y="229300"/>
            <a:ext cx="721136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  <a:endParaRPr lang="ru-RU" alt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79778" y="73652"/>
            <a:ext cx="734397" cy="995458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7272" y="102680"/>
            <a:ext cx="645014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128124" y="73652"/>
            <a:ext cx="985752" cy="995458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035" y="109306"/>
            <a:ext cx="956547" cy="9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0" y="5445224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5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 новых </a:t>
            </a:r>
            <a:r>
              <a:rPr lang="ru-RU" sz="5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встреч в 2019 году</a:t>
            </a:r>
            <a:r>
              <a:rPr lang="ru-RU" sz="6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!</a:t>
            </a:r>
            <a:endParaRPr lang="ru-RU" sz="6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Picture 2" descr="ÐÐ°ÑÑÐ¸Ð½ÐºÐ¸ Ð¿Ð¾ Ð·Ð°Ð¿ÑÐ¾ÑÑ Ð½Ð¾Ð²Ð¾Ð³Ð¾Ð´Ð½ÑÑ ÐµÐ»ÐºÐ° Ð°Ð½Ð¸Ð¼Ð°ÑÐ¸Ñ ÑÐºÐ°ÑÐ°ÑÑ Ð±ÐµÑÐ¿Ð»Ð°ÑÐ½Ð¾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340768"/>
            <a:ext cx="3358315" cy="4248472"/>
          </a:xfrm>
          <a:prstGeom prst="rect">
            <a:avLst/>
          </a:prstGeom>
          <a:noFill/>
        </p:spPr>
      </p:pic>
      <p:pic>
        <p:nvPicPr>
          <p:cNvPr id="19" name="Picture 3" descr="F:\Документы\ОПСА\Регион. форум 23.11.18\Эмблема регион. форум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4309310" cy="4104456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Sveta\Desktop\lubova-70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17032"/>
            <a:ext cx="678175" cy="67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4357" y="1196752"/>
            <a:ext cx="9099643" cy="143885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>
              <a:lnSpc>
                <a:spcPts val="35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Победитель регионального этапа Всероссийского конкурса </a:t>
            </a:r>
          </a:p>
          <a:p>
            <a:pPr algn="ctr">
              <a:lnSpc>
                <a:spcPts val="35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«Лучший молодой специалист 2018 года»</a:t>
            </a:r>
            <a:endParaRPr lang="ru-RU" sz="31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050" name="Picture 2" descr="G:\для 07.12.18\5. Фото Бабуриной А.А..JPG"/>
          <p:cNvPicPr>
            <a:picLocks noChangeAspect="1" noChangeArrowheads="1"/>
          </p:cNvPicPr>
          <p:nvPr/>
        </p:nvPicPr>
        <p:blipFill>
          <a:blip r:embed="rId3" cstate="print"/>
          <a:srcRect l="4931" b="9892"/>
          <a:stretch>
            <a:fillRect/>
          </a:stretch>
        </p:blipFill>
        <p:spPr bwMode="auto">
          <a:xfrm>
            <a:off x="467544" y="2780927"/>
            <a:ext cx="3003444" cy="3816425"/>
          </a:xfrm>
          <a:prstGeom prst="rect">
            <a:avLst/>
          </a:prstGeom>
          <a:noFill/>
        </p:spPr>
      </p:pic>
      <p:pic>
        <p:nvPicPr>
          <p:cNvPr id="11" name="Picture 10" descr="https://ap1.by/sites/default/files/sm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80928"/>
            <a:ext cx="1224136" cy="135910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3"/>
          <p:cNvSpPr>
            <a:spLocks noChangeArrowheads="1"/>
          </p:cNvSpPr>
          <p:nvPr/>
        </p:nvSpPr>
        <p:spPr bwMode="auto">
          <a:xfrm>
            <a:off x="3707904" y="2780928"/>
            <a:ext cx="478802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dirty="0" smtClean="0">
                <a:solidFill>
                  <a:srgbClr val="006600"/>
                </a:solidFill>
                <a:latin typeface="+mn-lt"/>
              </a:rPr>
              <a:t>Бабурина Александра Александровна</a:t>
            </a:r>
            <a:endParaRPr lang="ru-RU" altLang="ru-RU" sz="4400" b="1" i="1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13" name="Picture 4" descr="ÐÐ°ÑÑÐ¸Ð½ÐºÐ¸ Ð¿Ð¾ Ð·Ð°Ð¿ÑÐ¾ÑÑ Ð±ÑÐºÐµÑ Ð±ÐµÐ· ÑÐ¾Ð½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4733375"/>
            <a:ext cx="4900092" cy="2124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4357" y="1196752"/>
            <a:ext cx="9099643" cy="143885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>
              <a:lnSpc>
                <a:spcPts val="35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Победитель регионального этапа Всероссийского конкурса </a:t>
            </a:r>
          </a:p>
          <a:p>
            <a:pPr algn="ctr">
              <a:lnSpc>
                <a:spcPts val="35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«Лучший молодой специалист 2018 года»</a:t>
            </a:r>
            <a:endParaRPr lang="ru-RU" sz="31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3"/>
          <p:cNvSpPr>
            <a:spLocks noChangeArrowheads="1"/>
          </p:cNvSpPr>
          <p:nvPr/>
        </p:nvSpPr>
        <p:spPr bwMode="auto">
          <a:xfrm>
            <a:off x="3995936" y="2780928"/>
            <a:ext cx="478802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dirty="0" smtClean="0">
                <a:solidFill>
                  <a:srgbClr val="006600"/>
                </a:solidFill>
                <a:latin typeface="+mn-lt"/>
              </a:rPr>
              <a:t>Поляков Владислав Евгеньевич</a:t>
            </a:r>
            <a:endParaRPr lang="ru-RU" altLang="ru-RU" sz="4400" b="1" i="1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3074" name="Picture 2" descr="G:\для 07.12.18\5. Фото Поляков В.Е..jpg"/>
          <p:cNvPicPr>
            <a:picLocks noChangeAspect="1" noChangeArrowheads="1"/>
          </p:cNvPicPr>
          <p:nvPr/>
        </p:nvPicPr>
        <p:blipFill>
          <a:blip r:embed="rId3" cstate="print"/>
          <a:srcRect l="4917" b="15772"/>
          <a:stretch>
            <a:fillRect/>
          </a:stretch>
        </p:blipFill>
        <p:spPr bwMode="auto">
          <a:xfrm>
            <a:off x="395536" y="2636912"/>
            <a:ext cx="2891332" cy="3816970"/>
          </a:xfrm>
          <a:prstGeom prst="rect">
            <a:avLst/>
          </a:prstGeom>
          <a:noFill/>
        </p:spPr>
      </p:pic>
      <p:pic>
        <p:nvPicPr>
          <p:cNvPr id="13" name="Picture 2" descr="http://funlib.ru/cimg/2015/123109/45293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36912"/>
            <a:ext cx="1388180" cy="154123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ÐÐ°ÑÑÐ¸Ð½ÐºÐ¸ Ð¿Ð¾ Ð·Ð°Ð¿ÑÐ¾ÑÑ Ð±ÑÐºÐµÑ Ð±ÐµÐ· ÑÐ¾Ð½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4733375"/>
            <a:ext cx="4900092" cy="2124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4357" y="1196752"/>
            <a:ext cx="9099643" cy="143885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>
              <a:lnSpc>
                <a:spcPts val="35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Победитель регионального этапа Всероссийского конкурса </a:t>
            </a:r>
          </a:p>
          <a:p>
            <a:pPr algn="ctr">
              <a:lnSpc>
                <a:spcPts val="35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«Лучший молодой специалист 2018 года»</a:t>
            </a:r>
            <a:endParaRPr lang="ru-RU" sz="31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3"/>
          <p:cNvSpPr>
            <a:spLocks noChangeArrowheads="1"/>
          </p:cNvSpPr>
          <p:nvPr/>
        </p:nvSpPr>
        <p:spPr bwMode="auto">
          <a:xfrm>
            <a:off x="3707904" y="2780928"/>
            <a:ext cx="478802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dirty="0" err="1" smtClean="0">
                <a:solidFill>
                  <a:srgbClr val="006600"/>
                </a:solidFill>
                <a:latin typeface="+mn-lt"/>
              </a:rPr>
              <a:t>Мамыкина</a:t>
            </a:r>
            <a:r>
              <a:rPr lang="ru-RU" sz="4400" b="1" dirty="0" smtClean="0">
                <a:solidFill>
                  <a:srgbClr val="006600"/>
                </a:solidFill>
                <a:latin typeface="+mn-lt"/>
              </a:rPr>
              <a:t> Людмила Викторовна</a:t>
            </a:r>
            <a:endParaRPr lang="ru-RU" altLang="ru-RU" sz="4400" b="1" i="1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4098" name="Picture 2" descr="G:\для 07.12.18\5. Фото Мамыкина Л.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36912"/>
            <a:ext cx="2664296" cy="3996444"/>
          </a:xfrm>
          <a:prstGeom prst="rect">
            <a:avLst/>
          </a:prstGeom>
          <a:noFill/>
        </p:spPr>
      </p:pic>
      <p:pic>
        <p:nvPicPr>
          <p:cNvPr id="13" name="Picture 4" descr="http://school3vileiyka.edu.minskregion.by/gallery/8/612ed25e43dd430ce496f0a6e97f3a7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36912"/>
            <a:ext cx="1385244" cy="15376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ÐÐ°ÑÑÐ¸Ð½ÐºÐ¸ Ð¿Ð¾ Ð·Ð°Ð¿ÑÐ¾ÑÑ Ð±ÑÐºÐµÑ Ð±ÐµÐ· ÑÐ¾Ð½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4733375"/>
            <a:ext cx="4900092" cy="2124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4357" y="1196752"/>
            <a:ext cx="9099643" cy="1438855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>
              <a:lnSpc>
                <a:spcPts val="35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Победитель регионального этапа Всероссийского конкурса </a:t>
            </a:r>
          </a:p>
          <a:p>
            <a:pPr algn="ctr">
              <a:lnSpc>
                <a:spcPts val="35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«Лучший молодой специалист 2018 года»</a:t>
            </a:r>
            <a:endParaRPr lang="ru-RU" sz="31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3"/>
          <p:cNvSpPr>
            <a:spLocks noChangeArrowheads="1"/>
          </p:cNvSpPr>
          <p:nvPr/>
        </p:nvSpPr>
        <p:spPr bwMode="auto">
          <a:xfrm>
            <a:off x="3707904" y="2780928"/>
            <a:ext cx="478802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dirty="0" err="1" smtClean="0">
                <a:solidFill>
                  <a:srgbClr val="006600"/>
                </a:solidFill>
                <a:latin typeface="+mn-lt"/>
              </a:rPr>
              <a:t>Таротенко</a:t>
            </a:r>
            <a:r>
              <a:rPr lang="ru-RU" sz="4400" b="1" dirty="0" smtClean="0">
                <a:solidFill>
                  <a:srgbClr val="006600"/>
                </a:solidFill>
                <a:latin typeface="+mn-lt"/>
              </a:rPr>
              <a:t> Владимир Андреевич</a:t>
            </a:r>
            <a:endParaRPr lang="ru-RU" altLang="ru-RU" sz="4400" b="1" i="1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5122" name="Picture 2" descr="G:\для 07.12.18\5. Фото Таротенко В.А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80928"/>
            <a:ext cx="2997007" cy="3854916"/>
          </a:xfrm>
          <a:prstGeom prst="rect">
            <a:avLst/>
          </a:prstGeom>
          <a:noFill/>
        </p:spPr>
      </p:pic>
      <p:pic>
        <p:nvPicPr>
          <p:cNvPr id="13" name="Picture 4" descr="http://school3vileiyka.edu.minskregion.by/gallery/8/612ed25e43dd430ce496f0a6e97f3a7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08920"/>
            <a:ext cx="1385244" cy="15376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ÐÐ°ÑÑÐ¸Ð½ÐºÐ¸ Ð¿Ð¾ Ð·Ð°Ð¿ÑÐ¾ÑÑ Ð±ÑÐºÐµÑ Ð±ÐµÐ· ÑÐ¾Ð½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4733375"/>
            <a:ext cx="4900092" cy="2124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pic>
        <p:nvPicPr>
          <p:cNvPr id="11" name="Picture 4" descr="https://www.nastol.com.ua/pic/201403/1440x900/nastol.com.ua-901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4261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843808" y="-27384"/>
            <a:ext cx="6300192" cy="1231106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66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</a:t>
            </a:r>
          </a:p>
          <a:p>
            <a:pPr algn="ctr"/>
            <a:endParaRPr lang="ru-RU" sz="800" b="1" dirty="0" smtClean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1305342"/>
            <a:ext cx="6732240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/>
                <a:solidFill>
                  <a:srgbClr val="006600"/>
                </a:solidFill>
              </a:rPr>
              <a:t>с первой профессиональной </a:t>
            </a:r>
            <a:r>
              <a:rPr lang="ru-RU" sz="4400" b="1" dirty="0" smtClean="0">
                <a:ln/>
                <a:solidFill>
                  <a:srgbClr val="006600"/>
                </a:solidFill>
              </a:rPr>
              <a:t>ПОБЕДОЙ!</a:t>
            </a:r>
            <a:endParaRPr lang="ru-RU" sz="4400" b="1" dirty="0">
              <a:ln/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playcast.ru/uploads/2015/07/07/1425022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42138"/>
            <a:ext cx="9144000" cy="542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3"/>
          <p:cNvSpPr/>
          <p:nvPr/>
        </p:nvSpPr>
        <p:spPr>
          <a:xfrm>
            <a:off x="0" y="0"/>
            <a:ext cx="9144000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>
            <a:stCxn id="21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208198" y="-156544"/>
            <a:ext cx="3431784" cy="15121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ОПСА\Форумы\2018 г\07.12.2018 г. Форум Новые роли мс в ПЗ\Образцы\Эмблема,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4" y="131146"/>
            <a:ext cx="2606802" cy="8732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1340768"/>
            <a:ext cx="9144000" cy="310854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Омской профессиональной сестринской ассоциации </a:t>
            </a:r>
          </a:p>
          <a:p>
            <a:pPr algn="ctr"/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«Лучший сестринский коллектив 2018 года»</a:t>
            </a:r>
            <a:endParaRPr lang="ru-RU" sz="4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2" name="Рисунок 11" descr="cveti_jp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31358" y="3732056"/>
            <a:ext cx="2536058" cy="3240969"/>
          </a:xfrm>
          <a:prstGeom prst="rect">
            <a:avLst/>
          </a:prstGeom>
        </p:spPr>
      </p:pic>
      <p:pic>
        <p:nvPicPr>
          <p:cNvPr id="13" name="Рисунок 12" descr="cveti_jp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 flipV="1">
            <a:off x="6191886" y="3840173"/>
            <a:ext cx="2329434" cy="2976913"/>
          </a:xfrm>
          <a:prstGeom prst="rect">
            <a:avLst/>
          </a:prstGeom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990" y="473029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76750" y="4730290"/>
            <a:ext cx="2051720" cy="2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 descr="D:\Документы\Эмблемы\ОПСА\эмблема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4653136"/>
            <a:ext cx="129614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295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907</TotalTime>
  <Words>451</Words>
  <Application>Microsoft Office PowerPoint</Application>
  <PresentationFormat>Экран (4:3)</PresentationFormat>
  <Paragraphs>103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ОПСА</cp:lastModifiedBy>
  <cp:revision>226</cp:revision>
  <dcterms:created xsi:type="dcterms:W3CDTF">2011-02-11T04:51:45Z</dcterms:created>
  <dcterms:modified xsi:type="dcterms:W3CDTF">2018-12-03T13:53:23Z</dcterms:modified>
</cp:coreProperties>
</file>