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0"/>
  </p:notesMasterIdLst>
  <p:sldIdLst>
    <p:sldId id="256" r:id="rId3"/>
    <p:sldId id="257" r:id="rId4"/>
    <p:sldId id="264" r:id="rId5"/>
    <p:sldId id="265" r:id="rId6"/>
    <p:sldId id="258" r:id="rId7"/>
    <p:sldId id="275" r:id="rId8"/>
    <p:sldId id="263" r:id="rId9"/>
    <p:sldId id="291" r:id="rId10"/>
    <p:sldId id="314" r:id="rId11"/>
    <p:sldId id="315" r:id="rId12"/>
    <p:sldId id="281" r:id="rId13"/>
    <p:sldId id="280" r:id="rId14"/>
    <p:sldId id="279" r:id="rId15"/>
    <p:sldId id="278" r:id="rId16"/>
    <p:sldId id="267" r:id="rId17"/>
    <p:sldId id="261" r:id="rId18"/>
    <p:sldId id="272" r:id="rId19"/>
    <p:sldId id="283" r:id="rId20"/>
    <p:sldId id="266" r:id="rId21"/>
    <p:sldId id="294" r:id="rId22"/>
    <p:sldId id="300" r:id="rId23"/>
    <p:sldId id="318" r:id="rId24"/>
    <p:sldId id="302" r:id="rId25"/>
    <p:sldId id="277" r:id="rId26"/>
    <p:sldId id="289" r:id="rId27"/>
    <p:sldId id="292" r:id="rId28"/>
    <p:sldId id="307" r:id="rId29"/>
    <p:sldId id="306" r:id="rId30"/>
    <p:sldId id="286" r:id="rId31"/>
    <p:sldId id="305" r:id="rId32"/>
    <p:sldId id="304" r:id="rId33"/>
    <p:sldId id="293" r:id="rId34"/>
    <p:sldId id="309" r:id="rId35"/>
    <p:sldId id="310" r:id="rId36"/>
    <p:sldId id="311" r:id="rId37"/>
    <p:sldId id="317" r:id="rId38"/>
    <p:sldId id="308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7926"/>
    <a:srgbClr val="FBD6B7"/>
    <a:srgbClr val="FAC9A0"/>
    <a:srgbClr val="FDE6D3"/>
    <a:srgbClr val="D4C3AC"/>
    <a:srgbClr val="5F2E05"/>
    <a:srgbClr val="DDCFC1"/>
    <a:srgbClr val="DDD4C9"/>
    <a:srgbClr val="FBCFAB"/>
    <a:srgbClr val="DEA3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432" autoAdjust="0"/>
  </p:normalViewPr>
  <p:slideViewPr>
    <p:cSldViewPr>
      <p:cViewPr varScale="1">
        <p:scale>
          <a:sx n="65" d="100"/>
          <a:sy n="65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solidFill>
          <a:schemeClr val="accent6">
            <a:lumMod val="40000"/>
            <a:lumOff val="60000"/>
          </a:schemeClr>
        </a:solidFill>
        <a:scene3d>
          <a:camera prst="orthographicFront"/>
          <a:lightRig rig="threePt" dir="t"/>
        </a:scene3d>
        <a:sp3d/>
      </c:spPr>
    </c:sideWall>
    <c:backWall>
      <c:thickness val="0"/>
      <c:spPr>
        <a:solidFill>
          <a:schemeClr val="accent6">
            <a:lumMod val="40000"/>
            <a:lumOff val="60000"/>
          </a:schemeClr>
        </a:solidFill>
        <a:scene3d>
          <a:camera prst="orthographicFront"/>
          <a:lightRig rig="threePt" dir="t"/>
        </a:scene3d>
        <a:sp3d/>
      </c:spPr>
    </c:backWall>
    <c:plotArea>
      <c:layout>
        <c:manualLayout>
          <c:layoutTarget val="inner"/>
          <c:xMode val="edge"/>
          <c:yMode val="edge"/>
          <c:x val="0.11978933865229446"/>
          <c:y val="0.13139041098608092"/>
          <c:w val="0.75627530403598564"/>
          <c:h val="0.8423173714825334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2000 год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004620"/>
              </a:solidFill>
            </a:ln>
            <a:scene3d>
              <a:camera prst="orthographicFront"/>
              <a:lightRig rig="threePt" dir="t">
                <a:rot lat="0" lon="0" rev="21594000"/>
              </a:lightRig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-6.8575535185318838E-3"/>
                  <c:y val="8.1192164987163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Количество членов ОПСА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0.48700000000000032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2005 год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682F"/>
              </a:solidFill>
            </a:ln>
            <a:scene3d>
              <a:camera prst="orthographicFront"/>
              <a:lightRig rig="threePt" dir="t"/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006F3A"/>
                </a:solidFill>
              </a:ln>
              <a:scene3d>
                <a:camera prst="orthographicFront"/>
                <a:lightRig rig="threePt" dir="t">
                  <a:rot lat="0" lon="0" rev="10800000"/>
                </a:lightRig>
              </a:scene3d>
              <a:sp3d prstMaterial="matte">
                <a:bevelT w="63500" h="63500" prst="artDeco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5.4120195583724304E-3"/>
                  <c:y val="7.33490826269755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Количество членов ОПСА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0.77900000000000169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2010 год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00682F"/>
              </a:solidFill>
            </a:ln>
            <a:scene3d>
              <a:camera prst="orthographicFront"/>
              <a:lightRig rig="threePt" dir="t">
                <a:rot lat="0" lon="0" rev="21594000"/>
              </a:lightRig>
            </a:scene3d>
            <a:sp3d prstMaterial="matte">
              <a:bevelT w="63500" h="63500" prst="artDeco"/>
              <a:contourClr>
                <a:srgbClr val="000000"/>
              </a:contourClr>
            </a:sp3d>
          </c:spPr>
          <c:invertIfNegative val="0"/>
          <c:dLbls>
            <c:dLbl>
              <c:idx val="0"/>
              <c:layout>
                <c:manualLayout>
                  <c:x val="-5.597334546335265E-3"/>
                  <c:y val="7.40419911630492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Количество членов ОПСА</c:v>
                </c:pt>
              </c:strCache>
            </c:strRef>
          </c:cat>
          <c:val>
            <c:numRef>
              <c:f>Лист1!$D$2</c:f>
              <c:numCache>
                <c:formatCode>0%</c:formatCode>
                <c:ptCount val="1"/>
                <c:pt idx="0">
                  <c:v>0.96200000000000063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solidFill>
                <a:srgbClr val="00682F"/>
              </a:solidFill>
            </a:ln>
            <a:scene3d>
              <a:camera prst="orthographicFront"/>
              <a:lightRig rig="threePt" dir="t"/>
            </a:scene3d>
            <a:sp3d prstMaterial="matte">
              <a:bevelT w="63500" h="63500" prst="artDeco"/>
              <a:bevelB w="254000"/>
              <a:contourClr>
                <a:srgbClr val="000000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8A15A"/>
              </a:solidFill>
              <a:ln>
                <a:solidFill>
                  <a:srgbClr val="00682F"/>
                </a:solidFill>
              </a:ln>
              <a:scene3d>
                <a:camera prst="orthographicFront"/>
                <a:lightRig rig="threePt" dir="t"/>
              </a:scene3d>
              <a:sp3d prstMaterial="matte">
                <a:bevelT w="63500" h="63500" prst="artDeco"/>
                <a:bevelB w="254000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9.2657493981438278E-4"/>
                  <c:y val="5.81248569306498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6633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Количество членов ОПСА</c:v>
                </c:pt>
              </c:strCache>
            </c:strRef>
          </c:cat>
          <c:val>
            <c:numRef>
              <c:f>Лист1!$E$2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8688640"/>
        <c:axId val="188694528"/>
        <c:axId val="187275904"/>
      </c:bar3DChart>
      <c:catAx>
        <c:axId val="188688640"/>
        <c:scaling>
          <c:orientation val="minMax"/>
        </c:scaling>
        <c:delete val="1"/>
        <c:axPos val="b"/>
        <c:majorTickMark val="none"/>
        <c:minorTickMark val="none"/>
        <c:tickLblPos val="none"/>
        <c:crossAx val="188694528"/>
        <c:crosses val="autoZero"/>
        <c:auto val="1"/>
        <c:lblAlgn val="ctr"/>
        <c:lblOffset val="100"/>
        <c:noMultiLvlLbl val="0"/>
      </c:catAx>
      <c:valAx>
        <c:axId val="18869452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8688640"/>
        <c:crosses val="autoZero"/>
        <c:crossBetween val="between"/>
      </c:valAx>
      <c:serAx>
        <c:axId val="1872759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8694528"/>
        <c:crosses val="autoZero"/>
      </c:serAx>
    </c:plotArea>
    <c:plotVisOnly val="1"/>
    <c:dispBlanksAs val="gap"/>
    <c:showDLblsOverMax val="0"/>
  </c:chart>
  <c:spPr>
    <a:solidFill>
      <a:srgbClr val="CFBCB1"/>
    </a:solidFill>
    <a:scene3d>
      <a:camera prst="orthographicFront"/>
      <a:lightRig rig="threePt" dir="t"/>
    </a:scene3d>
    <a:sp3d>
      <a:bevelT w="190500" h="38100"/>
    </a:sp3d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3C16DC-B8E4-47CE-A6A9-DAF19EF4823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7CF5D-5BF1-45B5-8C3D-FDA8A9922A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7646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7CF5D-5BF1-45B5-8C3D-FDA8A9922A9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43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7CF5D-5BF1-45B5-8C3D-FDA8A9922A9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D7CF5D-5BF1-45B5-8C3D-FDA8A9922A92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529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057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1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737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606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9853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2177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230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4798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475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895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03611-6F7C-4F31-BFA4-0CBE084D7B72}" type="datetimeFigureOut">
              <a:rPr lang="ru-RU" smtClean="0"/>
              <a:pPr/>
              <a:t>08.07.2017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161AD-81D7-46EA-8EB4-67AB91BAF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03611-6F7C-4F31-BFA4-0CBE084D7B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08.07.2017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161AD-81D7-46EA-8EB4-67AB91BAF95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395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microsoft.com/office/2007/relationships/hdphoto" Target="../media/hdphoto1.wdp"/><Relationship Id="rId7" Type="http://schemas.openxmlformats.org/officeDocument/2006/relationships/image" Target="../media/image64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11" Type="http://schemas.openxmlformats.org/officeDocument/2006/relationships/image" Target="../media/image68.png"/><Relationship Id="rId5" Type="http://schemas.openxmlformats.org/officeDocument/2006/relationships/image" Target="../media/image62.jpeg"/><Relationship Id="rId10" Type="http://schemas.openxmlformats.org/officeDocument/2006/relationships/image" Target="../media/image67.jpeg"/><Relationship Id="rId4" Type="http://schemas.openxmlformats.org/officeDocument/2006/relationships/image" Target="../media/image61.jpeg"/><Relationship Id="rId9" Type="http://schemas.openxmlformats.org/officeDocument/2006/relationships/image" Target="../media/image6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85.jpeg"/><Relationship Id="rId18" Type="http://schemas.openxmlformats.org/officeDocument/2006/relationships/image" Target="../media/image9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12" Type="http://schemas.openxmlformats.org/officeDocument/2006/relationships/image" Target="../media/image84.jpeg"/><Relationship Id="rId17" Type="http://schemas.openxmlformats.org/officeDocument/2006/relationships/image" Target="../media/image89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11" Type="http://schemas.openxmlformats.org/officeDocument/2006/relationships/image" Target="../media/image83.jpeg"/><Relationship Id="rId5" Type="http://schemas.openxmlformats.org/officeDocument/2006/relationships/image" Target="../media/image77.jpeg"/><Relationship Id="rId15" Type="http://schemas.openxmlformats.org/officeDocument/2006/relationships/image" Target="../media/image87.jpeg"/><Relationship Id="rId10" Type="http://schemas.openxmlformats.org/officeDocument/2006/relationships/image" Target="../media/image82.jpeg"/><Relationship Id="rId4" Type="http://schemas.openxmlformats.org/officeDocument/2006/relationships/image" Target="../media/image76.jpeg"/><Relationship Id="rId9" Type="http://schemas.openxmlformats.org/officeDocument/2006/relationships/image" Target="../media/image81.jpeg"/><Relationship Id="rId14" Type="http://schemas.openxmlformats.org/officeDocument/2006/relationships/image" Target="../media/image86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92.jpeg"/><Relationship Id="rId7" Type="http://schemas.openxmlformats.org/officeDocument/2006/relationships/image" Target="../media/image96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10" Type="http://schemas.openxmlformats.org/officeDocument/2006/relationships/image" Target="../media/image99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10" Type="http://schemas.openxmlformats.org/officeDocument/2006/relationships/image" Target="../media/image108.jpeg"/><Relationship Id="rId4" Type="http://schemas.openxmlformats.org/officeDocument/2006/relationships/image" Target="../media/image102.jpeg"/><Relationship Id="rId9" Type="http://schemas.openxmlformats.org/officeDocument/2006/relationships/image" Target="../media/image107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110.jpeg"/><Relationship Id="rId7" Type="http://schemas.openxmlformats.org/officeDocument/2006/relationships/image" Target="../media/image114.jpeg"/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png"/><Relationship Id="rId9" Type="http://schemas.openxmlformats.org/officeDocument/2006/relationships/image" Target="../media/image116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110.jpeg"/><Relationship Id="rId7" Type="http://schemas.openxmlformats.org/officeDocument/2006/relationships/image" Target="../media/image118.png"/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png"/><Relationship Id="rId5" Type="http://schemas.openxmlformats.org/officeDocument/2006/relationships/image" Target="../media/image112.jpeg"/><Relationship Id="rId4" Type="http://schemas.openxmlformats.org/officeDocument/2006/relationships/image" Target="../media/image111.png"/><Relationship Id="rId9" Type="http://schemas.openxmlformats.org/officeDocument/2006/relationships/image" Target="../media/image1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jpeg"/><Relationship Id="rId3" Type="http://schemas.openxmlformats.org/officeDocument/2006/relationships/image" Target="../media/image110.jpeg"/><Relationship Id="rId7" Type="http://schemas.openxmlformats.org/officeDocument/2006/relationships/image" Target="../media/image122.jpeg"/><Relationship Id="rId2" Type="http://schemas.openxmlformats.org/officeDocument/2006/relationships/image" Target="../media/image10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png"/><Relationship Id="rId5" Type="http://schemas.openxmlformats.org/officeDocument/2006/relationships/image" Target="../media/image112.jpeg"/><Relationship Id="rId4" Type="http://schemas.openxmlformats.org/officeDocument/2006/relationships/image" Target="../media/image111.png"/><Relationship Id="rId9" Type="http://schemas.openxmlformats.org/officeDocument/2006/relationships/image" Target="../media/image12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jpeg"/><Relationship Id="rId7" Type="http://schemas.openxmlformats.org/officeDocument/2006/relationships/image" Target="../media/image130.jpeg"/><Relationship Id="rId12" Type="http://schemas.openxmlformats.org/officeDocument/2006/relationships/image" Target="../media/image135.jpeg"/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9.jpeg"/><Relationship Id="rId11" Type="http://schemas.openxmlformats.org/officeDocument/2006/relationships/image" Target="../media/image134.jpeg"/><Relationship Id="rId5" Type="http://schemas.openxmlformats.org/officeDocument/2006/relationships/image" Target="../media/image128.png"/><Relationship Id="rId10" Type="http://schemas.openxmlformats.org/officeDocument/2006/relationships/image" Target="../media/image133.jpeg"/><Relationship Id="rId4" Type="http://schemas.openxmlformats.org/officeDocument/2006/relationships/image" Target="../media/image127.jpeg"/><Relationship Id="rId9" Type="http://schemas.openxmlformats.org/officeDocument/2006/relationships/image" Target="../media/image13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jpeg"/><Relationship Id="rId13" Type="http://schemas.openxmlformats.org/officeDocument/2006/relationships/image" Target="../media/image147.jpeg"/><Relationship Id="rId3" Type="http://schemas.openxmlformats.org/officeDocument/2006/relationships/image" Target="../media/image137.png"/><Relationship Id="rId7" Type="http://schemas.openxmlformats.org/officeDocument/2006/relationships/image" Target="../media/image141.jpeg"/><Relationship Id="rId12" Type="http://schemas.openxmlformats.org/officeDocument/2006/relationships/image" Target="../media/image146.jpeg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jpeg"/><Relationship Id="rId11" Type="http://schemas.openxmlformats.org/officeDocument/2006/relationships/image" Target="../media/image145.jpeg"/><Relationship Id="rId5" Type="http://schemas.openxmlformats.org/officeDocument/2006/relationships/image" Target="../media/image139.jpeg"/><Relationship Id="rId10" Type="http://schemas.openxmlformats.org/officeDocument/2006/relationships/image" Target="../media/image144.jpeg"/><Relationship Id="rId4" Type="http://schemas.openxmlformats.org/officeDocument/2006/relationships/image" Target="../media/image138.png"/><Relationship Id="rId9" Type="http://schemas.openxmlformats.org/officeDocument/2006/relationships/image" Target="../media/image143.jpeg"/><Relationship Id="rId14" Type="http://schemas.openxmlformats.org/officeDocument/2006/relationships/image" Target="../media/image14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3" Type="http://schemas.openxmlformats.org/officeDocument/2006/relationships/image" Target="../media/image150.jpeg"/><Relationship Id="rId7" Type="http://schemas.openxmlformats.org/officeDocument/2006/relationships/image" Target="../media/image154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3.jpeg"/><Relationship Id="rId11" Type="http://schemas.openxmlformats.org/officeDocument/2006/relationships/image" Target="../media/image158.jpeg"/><Relationship Id="rId5" Type="http://schemas.openxmlformats.org/officeDocument/2006/relationships/image" Target="../media/image152.jpeg"/><Relationship Id="rId10" Type="http://schemas.openxmlformats.org/officeDocument/2006/relationships/image" Target="../media/image157.jpeg"/><Relationship Id="rId4" Type="http://schemas.openxmlformats.org/officeDocument/2006/relationships/image" Target="../media/image151.jpeg"/><Relationship Id="rId9" Type="http://schemas.openxmlformats.org/officeDocument/2006/relationships/image" Target="../media/image156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jpeg"/><Relationship Id="rId3" Type="http://schemas.openxmlformats.org/officeDocument/2006/relationships/image" Target="../media/image160.jpeg"/><Relationship Id="rId7" Type="http://schemas.openxmlformats.org/officeDocument/2006/relationships/image" Target="../media/image164.jpeg"/><Relationship Id="rId2" Type="http://schemas.openxmlformats.org/officeDocument/2006/relationships/image" Target="../media/image1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jpeg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Relationship Id="rId9" Type="http://schemas.openxmlformats.org/officeDocument/2006/relationships/image" Target="../media/image16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jpeg"/><Relationship Id="rId3" Type="http://schemas.openxmlformats.org/officeDocument/2006/relationships/image" Target="../media/image168.jpeg"/><Relationship Id="rId7" Type="http://schemas.openxmlformats.org/officeDocument/2006/relationships/image" Target="../media/image172.jpeg"/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1.jpeg"/><Relationship Id="rId11" Type="http://schemas.openxmlformats.org/officeDocument/2006/relationships/image" Target="../media/image176.jpeg"/><Relationship Id="rId5" Type="http://schemas.openxmlformats.org/officeDocument/2006/relationships/image" Target="../media/image170.jpeg"/><Relationship Id="rId10" Type="http://schemas.openxmlformats.org/officeDocument/2006/relationships/image" Target="../media/image175.jpeg"/><Relationship Id="rId4" Type="http://schemas.openxmlformats.org/officeDocument/2006/relationships/image" Target="../media/image169.jpeg"/><Relationship Id="rId9" Type="http://schemas.openxmlformats.org/officeDocument/2006/relationships/image" Target="../media/image17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jpeg"/><Relationship Id="rId7" Type="http://schemas.openxmlformats.org/officeDocument/2006/relationships/image" Target="../media/image182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jpeg"/><Relationship Id="rId5" Type="http://schemas.openxmlformats.org/officeDocument/2006/relationships/image" Target="../media/image180.jpeg"/><Relationship Id="rId4" Type="http://schemas.openxmlformats.org/officeDocument/2006/relationships/image" Target="../media/image17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9.jpeg"/><Relationship Id="rId3" Type="http://schemas.openxmlformats.org/officeDocument/2006/relationships/image" Target="../media/image184.jpeg"/><Relationship Id="rId7" Type="http://schemas.openxmlformats.org/officeDocument/2006/relationships/image" Target="../media/image188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7.jpeg"/><Relationship Id="rId5" Type="http://schemas.openxmlformats.org/officeDocument/2006/relationships/image" Target="../media/image186.jpeg"/><Relationship Id="rId10" Type="http://schemas.openxmlformats.org/officeDocument/2006/relationships/image" Target="../media/image191.jpeg"/><Relationship Id="rId4" Type="http://schemas.openxmlformats.org/officeDocument/2006/relationships/image" Target="../media/image185.jpeg"/><Relationship Id="rId9" Type="http://schemas.openxmlformats.org/officeDocument/2006/relationships/image" Target="../media/image19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7" Type="http://schemas.openxmlformats.org/officeDocument/2006/relationships/image" Target="../media/image197.jpeg"/><Relationship Id="rId2" Type="http://schemas.openxmlformats.org/officeDocument/2006/relationships/image" Target="../media/image19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6.jpeg"/><Relationship Id="rId5" Type="http://schemas.openxmlformats.org/officeDocument/2006/relationships/image" Target="../media/image195.jpeg"/><Relationship Id="rId4" Type="http://schemas.openxmlformats.org/officeDocument/2006/relationships/image" Target="../media/image19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4.jpeg"/><Relationship Id="rId13" Type="http://schemas.openxmlformats.org/officeDocument/2006/relationships/image" Target="../media/image209.png"/><Relationship Id="rId3" Type="http://schemas.openxmlformats.org/officeDocument/2006/relationships/image" Target="../media/image199.jpeg"/><Relationship Id="rId7" Type="http://schemas.openxmlformats.org/officeDocument/2006/relationships/image" Target="../media/image203.jpeg"/><Relationship Id="rId12" Type="http://schemas.openxmlformats.org/officeDocument/2006/relationships/image" Target="../media/image208.png"/><Relationship Id="rId2" Type="http://schemas.openxmlformats.org/officeDocument/2006/relationships/image" Target="../media/image198.jpeg"/><Relationship Id="rId16" Type="http://schemas.openxmlformats.org/officeDocument/2006/relationships/image" Target="../media/image2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2.jpeg"/><Relationship Id="rId11" Type="http://schemas.openxmlformats.org/officeDocument/2006/relationships/image" Target="../media/image207.jpeg"/><Relationship Id="rId5" Type="http://schemas.openxmlformats.org/officeDocument/2006/relationships/image" Target="../media/image201.jpeg"/><Relationship Id="rId15" Type="http://schemas.openxmlformats.org/officeDocument/2006/relationships/image" Target="../media/image211.png"/><Relationship Id="rId10" Type="http://schemas.openxmlformats.org/officeDocument/2006/relationships/image" Target="../media/image206.jpeg"/><Relationship Id="rId4" Type="http://schemas.openxmlformats.org/officeDocument/2006/relationships/image" Target="../media/image200.jpeg"/><Relationship Id="rId9" Type="http://schemas.openxmlformats.org/officeDocument/2006/relationships/image" Target="../media/image205.jpeg"/><Relationship Id="rId14" Type="http://schemas.openxmlformats.org/officeDocument/2006/relationships/image" Target="../media/image210.png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4.jpeg"/><Relationship Id="rId18" Type="http://schemas.openxmlformats.org/officeDocument/2006/relationships/image" Target="../media/image229.jpeg"/><Relationship Id="rId26" Type="http://schemas.openxmlformats.org/officeDocument/2006/relationships/image" Target="../media/image237.jpeg"/><Relationship Id="rId39" Type="http://schemas.openxmlformats.org/officeDocument/2006/relationships/image" Target="../media/image250.jpeg"/><Relationship Id="rId21" Type="http://schemas.openxmlformats.org/officeDocument/2006/relationships/image" Target="../media/image232.jpeg"/><Relationship Id="rId34" Type="http://schemas.openxmlformats.org/officeDocument/2006/relationships/image" Target="../media/image245.jpeg"/><Relationship Id="rId42" Type="http://schemas.openxmlformats.org/officeDocument/2006/relationships/image" Target="../media/image253.jpeg"/><Relationship Id="rId47" Type="http://schemas.openxmlformats.org/officeDocument/2006/relationships/image" Target="../media/image258.jpeg"/><Relationship Id="rId50" Type="http://schemas.openxmlformats.org/officeDocument/2006/relationships/image" Target="../media/image261.jpeg"/><Relationship Id="rId55" Type="http://schemas.openxmlformats.org/officeDocument/2006/relationships/image" Target="../media/image266.jpeg"/><Relationship Id="rId63" Type="http://schemas.openxmlformats.org/officeDocument/2006/relationships/image" Target="../media/image274.jpeg"/><Relationship Id="rId68" Type="http://schemas.openxmlformats.org/officeDocument/2006/relationships/image" Target="../media/image279.jpeg"/><Relationship Id="rId7" Type="http://schemas.openxmlformats.org/officeDocument/2006/relationships/image" Target="../media/image218.jpeg"/><Relationship Id="rId2" Type="http://schemas.openxmlformats.org/officeDocument/2006/relationships/image" Target="../media/image213.jpeg"/><Relationship Id="rId16" Type="http://schemas.openxmlformats.org/officeDocument/2006/relationships/image" Target="../media/image227.jpeg"/><Relationship Id="rId29" Type="http://schemas.openxmlformats.org/officeDocument/2006/relationships/image" Target="../media/image2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7.jpeg"/><Relationship Id="rId11" Type="http://schemas.openxmlformats.org/officeDocument/2006/relationships/image" Target="../media/image222.jpeg"/><Relationship Id="rId24" Type="http://schemas.openxmlformats.org/officeDocument/2006/relationships/image" Target="../media/image235.jpeg"/><Relationship Id="rId32" Type="http://schemas.openxmlformats.org/officeDocument/2006/relationships/image" Target="../media/image243.jpeg"/><Relationship Id="rId37" Type="http://schemas.openxmlformats.org/officeDocument/2006/relationships/image" Target="../media/image248.jpeg"/><Relationship Id="rId40" Type="http://schemas.openxmlformats.org/officeDocument/2006/relationships/image" Target="../media/image251.jpeg"/><Relationship Id="rId45" Type="http://schemas.openxmlformats.org/officeDocument/2006/relationships/image" Target="../media/image256.jpeg"/><Relationship Id="rId53" Type="http://schemas.openxmlformats.org/officeDocument/2006/relationships/image" Target="../media/image264.jpeg"/><Relationship Id="rId58" Type="http://schemas.openxmlformats.org/officeDocument/2006/relationships/image" Target="../media/image269.jpeg"/><Relationship Id="rId66" Type="http://schemas.openxmlformats.org/officeDocument/2006/relationships/image" Target="../media/image277.jpeg"/><Relationship Id="rId5" Type="http://schemas.openxmlformats.org/officeDocument/2006/relationships/image" Target="../media/image216.jpeg"/><Relationship Id="rId15" Type="http://schemas.openxmlformats.org/officeDocument/2006/relationships/image" Target="../media/image226.jpeg"/><Relationship Id="rId23" Type="http://schemas.openxmlformats.org/officeDocument/2006/relationships/image" Target="../media/image234.jpeg"/><Relationship Id="rId28" Type="http://schemas.openxmlformats.org/officeDocument/2006/relationships/image" Target="../media/image239.jpeg"/><Relationship Id="rId36" Type="http://schemas.openxmlformats.org/officeDocument/2006/relationships/image" Target="../media/image247.jpeg"/><Relationship Id="rId49" Type="http://schemas.openxmlformats.org/officeDocument/2006/relationships/image" Target="../media/image260.jpeg"/><Relationship Id="rId57" Type="http://schemas.openxmlformats.org/officeDocument/2006/relationships/image" Target="../media/image268.jpeg"/><Relationship Id="rId61" Type="http://schemas.openxmlformats.org/officeDocument/2006/relationships/image" Target="../media/image272.jpeg"/><Relationship Id="rId10" Type="http://schemas.openxmlformats.org/officeDocument/2006/relationships/image" Target="../media/image221.jpeg"/><Relationship Id="rId19" Type="http://schemas.openxmlformats.org/officeDocument/2006/relationships/image" Target="../media/image230.jpeg"/><Relationship Id="rId31" Type="http://schemas.openxmlformats.org/officeDocument/2006/relationships/image" Target="../media/image242.jpeg"/><Relationship Id="rId44" Type="http://schemas.openxmlformats.org/officeDocument/2006/relationships/image" Target="../media/image255.jpeg"/><Relationship Id="rId52" Type="http://schemas.openxmlformats.org/officeDocument/2006/relationships/image" Target="../media/image263.jpeg"/><Relationship Id="rId60" Type="http://schemas.openxmlformats.org/officeDocument/2006/relationships/image" Target="../media/image271.jpeg"/><Relationship Id="rId65" Type="http://schemas.openxmlformats.org/officeDocument/2006/relationships/image" Target="../media/image276.jpeg"/><Relationship Id="rId4" Type="http://schemas.openxmlformats.org/officeDocument/2006/relationships/image" Target="../media/image215.jpeg"/><Relationship Id="rId9" Type="http://schemas.openxmlformats.org/officeDocument/2006/relationships/image" Target="../media/image220.jpeg"/><Relationship Id="rId14" Type="http://schemas.openxmlformats.org/officeDocument/2006/relationships/image" Target="../media/image225.jpeg"/><Relationship Id="rId22" Type="http://schemas.openxmlformats.org/officeDocument/2006/relationships/image" Target="../media/image233.jpeg"/><Relationship Id="rId27" Type="http://schemas.openxmlformats.org/officeDocument/2006/relationships/image" Target="../media/image238.jpeg"/><Relationship Id="rId30" Type="http://schemas.openxmlformats.org/officeDocument/2006/relationships/image" Target="../media/image241.jpeg"/><Relationship Id="rId35" Type="http://schemas.openxmlformats.org/officeDocument/2006/relationships/image" Target="../media/image246.jpeg"/><Relationship Id="rId43" Type="http://schemas.openxmlformats.org/officeDocument/2006/relationships/image" Target="../media/image254.jpeg"/><Relationship Id="rId48" Type="http://schemas.openxmlformats.org/officeDocument/2006/relationships/image" Target="../media/image259.jpeg"/><Relationship Id="rId56" Type="http://schemas.openxmlformats.org/officeDocument/2006/relationships/image" Target="../media/image267.jpeg"/><Relationship Id="rId64" Type="http://schemas.openxmlformats.org/officeDocument/2006/relationships/image" Target="../media/image275.jpeg"/><Relationship Id="rId69" Type="http://schemas.openxmlformats.org/officeDocument/2006/relationships/image" Target="../media/image280.jpeg"/><Relationship Id="rId8" Type="http://schemas.openxmlformats.org/officeDocument/2006/relationships/image" Target="../media/image219.jpeg"/><Relationship Id="rId51" Type="http://schemas.openxmlformats.org/officeDocument/2006/relationships/image" Target="../media/image262.jpeg"/><Relationship Id="rId3" Type="http://schemas.openxmlformats.org/officeDocument/2006/relationships/image" Target="../media/image214.jpeg"/><Relationship Id="rId12" Type="http://schemas.openxmlformats.org/officeDocument/2006/relationships/image" Target="../media/image223.jpeg"/><Relationship Id="rId17" Type="http://schemas.openxmlformats.org/officeDocument/2006/relationships/image" Target="../media/image228.jpeg"/><Relationship Id="rId25" Type="http://schemas.openxmlformats.org/officeDocument/2006/relationships/image" Target="../media/image236.jpeg"/><Relationship Id="rId33" Type="http://schemas.openxmlformats.org/officeDocument/2006/relationships/image" Target="../media/image244.jpeg"/><Relationship Id="rId38" Type="http://schemas.openxmlformats.org/officeDocument/2006/relationships/image" Target="../media/image249.jpeg"/><Relationship Id="rId46" Type="http://schemas.openxmlformats.org/officeDocument/2006/relationships/image" Target="../media/image257.jpeg"/><Relationship Id="rId59" Type="http://schemas.openxmlformats.org/officeDocument/2006/relationships/image" Target="../media/image270.jpeg"/><Relationship Id="rId67" Type="http://schemas.openxmlformats.org/officeDocument/2006/relationships/image" Target="../media/image278.jpeg"/><Relationship Id="rId20" Type="http://schemas.openxmlformats.org/officeDocument/2006/relationships/image" Target="../media/image231.jpeg"/><Relationship Id="rId41" Type="http://schemas.openxmlformats.org/officeDocument/2006/relationships/image" Target="../media/image252.jpeg"/><Relationship Id="rId54" Type="http://schemas.openxmlformats.org/officeDocument/2006/relationships/image" Target="../media/image265.jpeg"/><Relationship Id="rId62" Type="http://schemas.openxmlformats.org/officeDocument/2006/relationships/image" Target="../media/image273.jpeg"/><Relationship Id="rId70" Type="http://schemas.openxmlformats.org/officeDocument/2006/relationships/image" Target="../media/image281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jpeg"/><Relationship Id="rId13" Type="http://schemas.openxmlformats.org/officeDocument/2006/relationships/image" Target="../media/image293.jpeg"/><Relationship Id="rId18" Type="http://schemas.openxmlformats.org/officeDocument/2006/relationships/image" Target="../media/image298.jpeg"/><Relationship Id="rId3" Type="http://schemas.openxmlformats.org/officeDocument/2006/relationships/image" Target="../media/image283.jpeg"/><Relationship Id="rId7" Type="http://schemas.openxmlformats.org/officeDocument/2006/relationships/image" Target="../media/image287.jpeg"/><Relationship Id="rId12" Type="http://schemas.openxmlformats.org/officeDocument/2006/relationships/image" Target="../media/image292.jpeg"/><Relationship Id="rId17" Type="http://schemas.openxmlformats.org/officeDocument/2006/relationships/image" Target="../media/image297.jpeg"/><Relationship Id="rId2" Type="http://schemas.openxmlformats.org/officeDocument/2006/relationships/image" Target="../media/image282.jpeg"/><Relationship Id="rId16" Type="http://schemas.openxmlformats.org/officeDocument/2006/relationships/image" Target="../media/image2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6.jpeg"/><Relationship Id="rId11" Type="http://schemas.openxmlformats.org/officeDocument/2006/relationships/image" Target="../media/image291.jpeg"/><Relationship Id="rId5" Type="http://schemas.openxmlformats.org/officeDocument/2006/relationships/image" Target="../media/image285.jpeg"/><Relationship Id="rId15" Type="http://schemas.openxmlformats.org/officeDocument/2006/relationships/image" Target="../media/image295.jpeg"/><Relationship Id="rId10" Type="http://schemas.openxmlformats.org/officeDocument/2006/relationships/image" Target="../media/image290.jpeg"/><Relationship Id="rId19" Type="http://schemas.openxmlformats.org/officeDocument/2006/relationships/image" Target="../media/image299.jpeg"/><Relationship Id="rId4" Type="http://schemas.openxmlformats.org/officeDocument/2006/relationships/image" Target="../media/image284.jpeg"/><Relationship Id="rId9" Type="http://schemas.openxmlformats.org/officeDocument/2006/relationships/image" Target="../media/image289.jpeg"/><Relationship Id="rId14" Type="http://schemas.openxmlformats.org/officeDocument/2006/relationships/image" Target="../media/image294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6.jpeg"/><Relationship Id="rId3" Type="http://schemas.openxmlformats.org/officeDocument/2006/relationships/image" Target="../media/image301.jpeg"/><Relationship Id="rId7" Type="http://schemas.openxmlformats.org/officeDocument/2006/relationships/image" Target="../media/image305.jpeg"/><Relationship Id="rId12" Type="http://schemas.openxmlformats.org/officeDocument/2006/relationships/image" Target="../media/image310.jpeg"/><Relationship Id="rId2" Type="http://schemas.openxmlformats.org/officeDocument/2006/relationships/image" Target="../media/image30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4.jpeg"/><Relationship Id="rId11" Type="http://schemas.openxmlformats.org/officeDocument/2006/relationships/image" Target="../media/image309.jpeg"/><Relationship Id="rId5" Type="http://schemas.openxmlformats.org/officeDocument/2006/relationships/image" Target="../media/image303.jpeg"/><Relationship Id="rId10" Type="http://schemas.openxmlformats.org/officeDocument/2006/relationships/image" Target="../media/image308.jpeg"/><Relationship Id="rId4" Type="http://schemas.openxmlformats.org/officeDocument/2006/relationships/image" Target="../media/image302.jpeg"/><Relationship Id="rId9" Type="http://schemas.openxmlformats.org/officeDocument/2006/relationships/image" Target="../media/image30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jpeg"/><Relationship Id="rId2" Type="http://schemas.openxmlformats.org/officeDocument/2006/relationships/image" Target="../media/image3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4.jpeg"/><Relationship Id="rId4" Type="http://schemas.openxmlformats.org/officeDocument/2006/relationships/image" Target="../media/image313.jpeg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15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4" y="188641"/>
            <a:ext cx="1174457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404666"/>
            <a:ext cx="79928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5F2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БЮДЖЕТНОЕ УЧРЕЖДЕНИЕ ЗДРАВООХРАНЕНИЯ ОМСКОЙ ОБЛАСТИ </a:t>
            </a:r>
          </a:p>
          <a:p>
            <a:pPr algn="ctr"/>
            <a:r>
              <a:rPr lang="ru-RU" sz="1600" b="1" dirty="0" smtClean="0">
                <a:solidFill>
                  <a:srgbClr val="5F2E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«ГОСПИТАЛЬ ДЛЯ ВЕТЕРАНОВ ВОЙН»</a:t>
            </a:r>
            <a:endParaRPr lang="ru-RU" sz="1600" b="1" dirty="0">
              <a:solidFill>
                <a:srgbClr val="5F2E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2132858"/>
            <a:ext cx="864096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>
                <a:ln w="11430"/>
                <a:solidFill>
                  <a:srgbClr val="5F2E0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«Вместе мы – сила!» </a:t>
            </a:r>
            <a:endParaRPr lang="ru-RU" sz="6000" b="1" cap="none" spc="50" dirty="0">
              <a:ln w="11430"/>
              <a:solidFill>
                <a:srgbClr val="5F2E0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Users\Admin\Documents\Фото\03.08.2016 ФОТО\IMG_786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9582" y="2961604"/>
            <a:ext cx="7496836" cy="368023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" name="Picture 2" descr="D:\Документы\Эмблемы\ОПСА\эмблема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196752"/>
            <a:ext cx="697054" cy="98234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331640" y="1196753"/>
            <a:ext cx="74888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1579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ОМСКАЯ</a:t>
            </a:r>
            <a:r>
              <a:rPr lang="ru-RU" b="1" dirty="0" smtClean="0">
                <a:solidFill>
                  <a:srgbClr val="1579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1579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РЕГИОНАЛЬНАЯ ОБЩЕСТВЕННАЯ ОРГАНИЗАЦИЯ</a:t>
            </a:r>
          </a:p>
          <a:p>
            <a:pPr algn="ctr"/>
            <a:r>
              <a:rPr lang="ru-RU" sz="1600" b="1" dirty="0" smtClean="0">
                <a:solidFill>
                  <a:srgbClr val="1579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«ОМСКАЯ ПРОФЕССИОНАЛЬНАЯ СЕСТРИНСКАЯ АССОЦИАЦИЯ»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251520" y="3933256"/>
            <a:ext cx="5400600" cy="1800000"/>
          </a:xfrm>
          <a:prstGeom prst="rect">
            <a:avLst/>
          </a:prstGeom>
          <a:solidFill>
            <a:srgbClr val="FBD6B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3528" y="4005064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Исследование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базе хирургического отделения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2060848"/>
            <a:ext cx="5400600" cy="1800000"/>
          </a:xfrm>
          <a:prstGeom prst="rect">
            <a:avLst/>
          </a:prstGeom>
          <a:solidFill>
            <a:srgbClr val="FBD6B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1520" y="188641"/>
            <a:ext cx="5400600" cy="1800200"/>
          </a:xfrm>
          <a:prstGeom prst="rect">
            <a:avLst/>
          </a:prstGeom>
          <a:solidFill>
            <a:srgbClr val="FDE6D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Проект Омской профессиональной сестринской ассоциации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«Исследования в сестринском деле»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2013 - 2014 гг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7" y="3933056"/>
            <a:ext cx="287393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40" y="2060848"/>
            <a:ext cx="2874365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7" y="188640"/>
            <a:ext cx="2866667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51520" y="2060848"/>
            <a:ext cx="540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Исследование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базе терапевтического отделения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2620652"/>
            <a:ext cx="532859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Тема:«Снижение степени тревожности у пожилых пациентов с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урогенитальными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проблемами по средствам применения современных средств ухода»</a:t>
            </a:r>
          </a:p>
          <a:p>
            <a:pPr algn="ctr"/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4653136"/>
            <a:ext cx="54006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Тема:«Безопасность периферического венозного доступа в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гериатрической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практике»</a:t>
            </a:r>
          </a:p>
          <a:p>
            <a:pPr algn="ctr"/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07504" y="5733258"/>
            <a:ext cx="8928992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355600" algn="ctr"/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Безграничен вклад Омской профессиональной сестринской ассоциации в развитии и совершенствовании  сестринской практики </a:t>
            </a:r>
          </a:p>
          <a:p>
            <a:pPr indent="355600" algn="ctr"/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доказательной медицины</a:t>
            </a:r>
            <a:endParaRPr lang="ru-RU" sz="2000" b="1" dirty="0" smtClean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Выступление с докладом Ромазановой А.Х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717032"/>
            <a:ext cx="2160000" cy="1440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188642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Участие в мероприятиях ОПСА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ocuments\Фото\ФОТО для Иры\P109071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692697"/>
            <a:ext cx="3312368" cy="1872208"/>
          </a:xfrm>
          <a:prstGeom prst="rect">
            <a:avLst/>
          </a:prstGeom>
          <a:noFill/>
        </p:spPr>
      </p:pic>
      <p:pic>
        <p:nvPicPr>
          <p:cNvPr id="1027" name="Picture 3" descr="C:\Users\Admin\Documents\Фото\31.10\IMG_512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692697"/>
            <a:ext cx="2124000" cy="1440160"/>
          </a:xfrm>
          <a:prstGeom prst="rect">
            <a:avLst/>
          </a:prstGeom>
          <a:noFill/>
        </p:spPr>
      </p:pic>
      <p:pic>
        <p:nvPicPr>
          <p:cNvPr id="6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5229200"/>
            <a:ext cx="2124000" cy="145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50" y="692696"/>
            <a:ext cx="217382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C:\Users\Admin\Documents\Фото\23.12.16\23.12\IMG_9460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7" y="2205024"/>
            <a:ext cx="2123491" cy="1440000"/>
          </a:xfrm>
          <a:prstGeom prst="rect">
            <a:avLst/>
          </a:prstGeom>
          <a:noFill/>
        </p:spPr>
      </p:pic>
      <p:pic>
        <p:nvPicPr>
          <p:cNvPr id="1031" name="Picture 7" descr="C:\Users\Admin\Desktop\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488" y="2205024"/>
            <a:ext cx="2160000" cy="1440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411760" y="4941168"/>
            <a:ext cx="4392488" cy="16312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Омская  профессиональная сестринская  ассоциация  - платформа  по  реализации принципов  непрерывного медицинского образования</a:t>
            </a: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Picture 1" descr="E:\фото 14.03\IMG_2312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717035"/>
            <a:ext cx="2124000" cy="1440159"/>
          </a:xfrm>
          <a:prstGeom prst="rect">
            <a:avLst/>
          </a:prstGeom>
          <a:noFill/>
        </p:spPr>
      </p:pic>
      <p:pic>
        <p:nvPicPr>
          <p:cNvPr id="17410" name="Picture 2" descr="G:\Новая папка\питер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659810"/>
            <a:ext cx="3312368" cy="2209350"/>
          </a:xfrm>
          <a:prstGeom prst="rect">
            <a:avLst/>
          </a:prstGeom>
          <a:noFill/>
        </p:spPr>
      </p:pic>
      <p:pic>
        <p:nvPicPr>
          <p:cNvPr id="2050" name="Picture 2" descr="C:\Users\Admin\Desktop\diskussiya-17-prev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512" y="5207466"/>
            <a:ext cx="2120400" cy="14618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90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116634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Совет ветеранов госпиталя 1985 года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 descr="C:\Users\Admin\Desktop\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889" y="1916834"/>
            <a:ext cx="5269587" cy="4442983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492642" y="1628801"/>
            <a:ext cx="354385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Члены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>
              <a:tabLst>
                <a:tab pos="0" algn="l"/>
              </a:tabLs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В.А. Осипенко - медицинская сестра физиотерапевтического отделения</a:t>
            </a:r>
          </a:p>
          <a:p>
            <a:pPr>
              <a:tabLst>
                <a:tab pos="0" algn="l"/>
              </a:tabLs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Н.П.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Скурихина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- медицинская сестра физиотерапевтического отделения</a:t>
            </a:r>
          </a:p>
          <a:p>
            <a:pPr>
              <a:tabLst>
                <a:tab pos="0" algn="l"/>
              </a:tabLs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А.Г. </a:t>
            </a: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Оглезнева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старшая медицинская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сестра  хирургического отделения</a:t>
            </a:r>
          </a:p>
          <a:p>
            <a:pPr>
              <a:tabLst>
                <a:tab pos="0" algn="l"/>
              </a:tabLs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М.П.Жернова - медицинская сестра  терапевтического отделения </a:t>
            </a:r>
          </a:p>
          <a:p>
            <a:pPr>
              <a:tabLst>
                <a:tab pos="0" algn="l"/>
              </a:tabLst>
            </a:pPr>
            <a:r>
              <a:rPr lang="ru-RU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Л.С.Сизова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-  старшая медицинская сестра неврологического отделения </a:t>
            </a:r>
          </a:p>
          <a:p>
            <a:pPr>
              <a:tabLst>
                <a:tab pos="0" algn="l"/>
              </a:tabLst>
            </a:pP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(представитель комсомольской организации).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81266" y="510933"/>
            <a:ext cx="816547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ветеранов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Щепкина – врач-стоматолог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Титова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старшая медицинская сестра 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терапевтического </a:t>
            </a:r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отделения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003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9752" y="116634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Совет ветеранов госпиталя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ocuments\Фото прошлых лет 1\фото прошлых лет 017.jpg"/>
          <p:cNvPicPr>
            <a:picLocks noChangeAspect="1" noChangeArrowheads="1"/>
          </p:cNvPicPr>
          <p:nvPr/>
        </p:nvPicPr>
        <p:blipFill rotWithShape="1">
          <a:blip r:embed="rId2" cstate="screen">
            <a:duotone>
              <a:prstClr val="black"/>
              <a:schemeClr val="bg1">
                <a:lumMod val="8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40155" y="4221088"/>
            <a:ext cx="295232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Pictures\104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88640"/>
            <a:ext cx="2112981" cy="1800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0302" y="1916834"/>
            <a:ext cx="24808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Открытие мемориальной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доски госпиталя </a:t>
            </a:r>
            <a:endParaRPr lang="ru-RU" sz="1600" dirty="0"/>
          </a:p>
        </p:txBody>
      </p:sp>
      <p:pic>
        <p:nvPicPr>
          <p:cNvPr id="9" name="Picture 3" descr="C:\Users\User\Pictures\119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55776" y="4158754"/>
            <a:ext cx="3312368" cy="222257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121683" y="6381328"/>
            <a:ext cx="24584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Ветераны в парке Победы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C:\Users\User\Pictures\16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9" y="620688"/>
            <a:ext cx="3501211" cy="194421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483768" y="2564905"/>
            <a:ext cx="37444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День Победы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этот день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мы приближали  как могли»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3" descr="C:\Users\User\Pictures\110 - копия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2492896"/>
            <a:ext cx="2094776" cy="1800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51522" y="4242576"/>
            <a:ext cx="20729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музее госпиталя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3" descr="C:\Users\User\Pictures\163 - копия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4" y="4653136"/>
            <a:ext cx="2181113" cy="172819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51522" y="6381328"/>
            <a:ext cx="20729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передовой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2" descr="C:\Users\User\Pictures\119 - копия.jpg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8" y="620688"/>
            <a:ext cx="2850904" cy="247681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5957107" y="5949281"/>
            <a:ext cx="30073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Встреча 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молодыми  специалистами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1985 г.</a:t>
            </a:r>
            <a:endParaRPr lang="ru-RU" sz="16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3392896"/>
            <a:ext cx="6408712" cy="6121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традиции и преемственность поколений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 rot="21253853">
            <a:off x="5914376" y="2277395"/>
            <a:ext cx="2929611" cy="1067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8" name="Picture 2" descr="C:\Users\Admin\Desktop\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713640"/>
            <a:ext cx="5688632" cy="6019538"/>
          </a:xfrm>
          <a:prstGeom prst="rect">
            <a:avLst/>
          </a:prstGeom>
          <a:noFill/>
        </p:spPr>
      </p:pic>
      <p:pic>
        <p:nvPicPr>
          <p:cNvPr id="10" name="Picture 2" descr="C:\Users\Admin\Desktop\3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BF2E9"/>
              </a:clrFrom>
              <a:clrTo>
                <a:srgbClr val="FBF2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132856"/>
            <a:ext cx="2880320" cy="1473652"/>
          </a:xfrm>
          <a:prstGeom prst="rect">
            <a:avLst/>
          </a:prstGeom>
          <a:noFill/>
        </p:spPr>
      </p:pic>
      <p:pic>
        <p:nvPicPr>
          <p:cNvPr id="12" name="Picture 2" descr="C:\Users\Admin\Desktop\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4365105"/>
            <a:ext cx="2808312" cy="122413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79512" y="188642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Совет ветеранов госпиталя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260650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Совет ветеранов госпиталя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6"/>
          <a:stretch/>
        </p:blipFill>
        <p:spPr bwMode="auto">
          <a:xfrm>
            <a:off x="251521" y="836712"/>
            <a:ext cx="5122035" cy="194421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79512" y="2708922"/>
            <a:ext cx="5400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Они по - прежнему в строю: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Л.И. Баева,  Е.С.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Отрощенко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Н.Ф.Тюгаева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(2016 г .)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14" descr="C:\Users\User\Documents\ветераны фото\2014 30.04. 2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436098" y="980728"/>
            <a:ext cx="1791660" cy="1440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User\Documents\IMG_8451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48265" y="1844826"/>
            <a:ext cx="2032139" cy="144127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7478192" y="941821"/>
            <a:ext cx="13433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Оказание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медицинской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помощи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3429000"/>
            <a:ext cx="1254680" cy="167399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020272" y="5013178"/>
            <a:ext cx="18904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Медицинская сестра 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А.Г. Новосельцева 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вспоминает военные</a:t>
            </a:r>
          </a:p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годы работы  в госпитале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5" y="4149082"/>
            <a:ext cx="2905591" cy="253124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149082"/>
            <a:ext cx="3190712" cy="253124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51520" y="3356992"/>
            <a:ext cx="6624736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Берегите, люди, ветеранов!</a:t>
            </a:r>
            <a:br>
              <a:rPr lang="ru-RU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Их осталось мало среди нас...</a:t>
            </a:r>
            <a:endParaRPr lang="ru-RU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2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Музей истории госпиталя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Pictures\153 - копия (2).jpg"/>
          <p:cNvPicPr>
            <a:picLocks noChangeAspect="1" noChangeArrowheads="1"/>
          </p:cNvPicPr>
          <p:nvPr/>
        </p:nvPicPr>
        <p:blipFill rotWithShape="1">
          <a:blip r:embed="rId2" cstate="screen">
            <a:clrChange>
              <a:clrFrom>
                <a:srgbClr val="D3DCE1"/>
              </a:clrFrom>
              <a:clrTo>
                <a:srgbClr val="D3DCE1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7285" y="188640"/>
            <a:ext cx="1436443" cy="1283032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rgbClr val="A63F3C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extLst/>
        </p:spPr>
      </p:pic>
      <p:pic>
        <p:nvPicPr>
          <p:cNvPr id="8" name="Picture 3" descr="C:\Users\User\Pictures\ё60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5" y="1988841"/>
            <a:ext cx="1071795" cy="151586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544" y="1412776"/>
            <a:ext cx="20162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Открыт </a:t>
            </a:r>
          </a:p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22 июня 1985 года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6" descr="C:\Users\User\Documents\2016-2017 ОПСА\портреты готовые\IMG_846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4" y="4293096"/>
            <a:ext cx="1074057" cy="15156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0" y="3501008"/>
            <a:ext cx="26997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Т.И. Щепкина  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инициатор  создания </a:t>
            </a:r>
          </a:p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и первый руководитель музея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504" y="5733259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О.В.Чайкина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руководитель,     </a:t>
            </a:r>
          </a:p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экскурсовод музея  </a:t>
            </a:r>
          </a:p>
          <a:p>
            <a:pPr algn="ctr"/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 2008 г. 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3870052"/>
            <a:ext cx="4752528" cy="28238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Хорошо, что есть музеи.</a:t>
            </a:r>
          </a:p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Значит, нить времён не прервалась.</a:t>
            </a:r>
          </a:p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Значит, вместе все - таки сумеем,</a:t>
            </a:r>
          </a:p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прошлым удержать незримо связь.</a:t>
            </a:r>
          </a:p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в музей пришёл не просто гостем,</a:t>
            </a:r>
          </a:p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Память сердца здесь ты оживи.</a:t>
            </a:r>
          </a:p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Может, станет хоть немного проще</a:t>
            </a:r>
          </a:p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Нам понять сегодняшние дни. </a:t>
            </a:r>
            <a:endParaRPr lang="ru-RU" sz="20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4" descr="C:\Users\User\Pictures\154 - копия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2843809" y="836712"/>
            <a:ext cx="4126759" cy="302433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4445134_кинопленка-белый.jpg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68024" flipV="1">
            <a:off x="7033491" y="5107424"/>
            <a:ext cx="1890548" cy="1800201"/>
          </a:xfrm>
          <a:prstGeom prst="rect">
            <a:avLst/>
          </a:prstGeom>
          <a:noFill/>
        </p:spPr>
      </p:pic>
      <p:pic>
        <p:nvPicPr>
          <p:cNvPr id="1027" name="Picture 3" descr="C:\Users\Admin\Documents\30-летие музея\IMG_5551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2" y="260648"/>
            <a:ext cx="1440161" cy="108012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28" name="Picture 4" descr="P1070589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320" y="1484904"/>
            <a:ext cx="1440160" cy="1080000"/>
          </a:xfrm>
          <a:prstGeom prst="rect">
            <a:avLst/>
          </a:prstGeom>
          <a:noFill/>
          <a:ln w="9525" algn="in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29" name="Picture 5" descr="DSC0422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>
            <a:fillRect/>
          </a:stretch>
        </p:blipFill>
        <p:spPr bwMode="auto">
          <a:xfrm rot="10800000" flipV="1">
            <a:off x="7452320" y="2708922"/>
            <a:ext cx="1440160" cy="1094080"/>
          </a:xfrm>
          <a:prstGeom prst="rect">
            <a:avLst/>
          </a:prstGeom>
          <a:noFill/>
          <a:ln w="9525" algn="in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2480" y="3960107"/>
            <a:ext cx="1440000" cy="112507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67743" y="188642"/>
            <a:ext cx="66590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Музей истории госпиталя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4445134_кинопленка-белый.jpg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768024" flipV="1">
            <a:off x="6445083" y="4545585"/>
            <a:ext cx="2547389" cy="2425652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5" y="188640"/>
            <a:ext cx="2160239" cy="1586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C:\Users\User\Documents\Фото            27 мая 2016\IMG_0239 - копия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3501008"/>
            <a:ext cx="2160000" cy="1569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844826"/>
            <a:ext cx="2160000" cy="158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5157194"/>
            <a:ext cx="2160000" cy="1503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 descr="C:\Users\User\Pictures\120 - копия.jp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8"/>
          <a:stretch/>
        </p:blipFill>
        <p:spPr bwMode="auto">
          <a:xfrm>
            <a:off x="6775565" y="829502"/>
            <a:ext cx="215127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2339752" y="980729"/>
            <a:ext cx="4644008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Прикоснись к чужой судьбе  и жизни,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Подвигам отцов ты поклонись.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Так же научись служить Отчизне,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Чтоб прожить достойно свою жизнь!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в музей тропа не зарастает,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мужает наша детвора,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Пусть быстрее каждый осознает: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n w="28575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Завтра вырастает из вчера.</a:t>
            </a:r>
            <a:endParaRPr lang="ru-RU" sz="2000" b="1" dirty="0">
              <a:ln w="28575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39752" y="4725144"/>
            <a:ext cx="5040560" cy="193899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Помните!  </a:t>
            </a:r>
          </a:p>
          <a:p>
            <a:pPr algn="ctr">
              <a:tabLst>
                <a:tab pos="87313" algn="l"/>
              </a:tabLst>
            </a:pPr>
            <a:r>
              <a:rPr lang="ru-RU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Через века, через года,  </a:t>
            </a:r>
          </a:p>
          <a:p>
            <a:pPr algn="ctr">
              <a:tabLst>
                <a:tab pos="87313" algn="l"/>
              </a:tabLst>
            </a:pPr>
            <a:r>
              <a:rPr lang="ru-RU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 помните!     </a:t>
            </a:r>
          </a:p>
          <a:p>
            <a:pPr marL="97718" algn="ctr"/>
            <a:r>
              <a:rPr lang="ru-RU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тех, кто уже не придет никогда,  - помните! </a:t>
            </a:r>
            <a:endParaRPr lang="ru-RU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2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Учебно-методический  кабинет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Admin\Desktop\Новая папка (2)\фото - копия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540" y="619127"/>
            <a:ext cx="1381125" cy="2881883"/>
          </a:xfrm>
          <a:prstGeom prst="rect">
            <a:avLst/>
          </a:prstGeom>
          <a:noFill/>
        </p:spPr>
      </p:pic>
      <p:pic>
        <p:nvPicPr>
          <p:cNvPr id="6" name="Picture 4" descr="C:\Users\Admin\Desktop\ПИСЬМО ОПСА\УМК БУЗОО ГВВ\Фото по УМК\10.  Подборка литературы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4" y="620690"/>
            <a:ext cx="1674604" cy="1368151"/>
          </a:xfrm>
          <a:prstGeom prst="rect">
            <a:avLst/>
          </a:prstGeom>
          <a:noFill/>
        </p:spPr>
      </p:pic>
      <p:pic>
        <p:nvPicPr>
          <p:cNvPr id="7" name="Picture 2" descr="DSC06559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1656184" cy="1371918"/>
          </a:xfrm>
          <a:prstGeom prst="rect">
            <a:avLst/>
          </a:prstGeom>
          <a:noFill/>
          <a:ln w="12700" algn="in">
            <a:solidFill>
              <a:srgbClr val="471F15"/>
            </a:solidFill>
            <a:miter lim="800000"/>
            <a:headEnd/>
            <a:tailEnd/>
          </a:ln>
          <a:effectLst/>
        </p:spPr>
      </p:pic>
      <p:pic>
        <p:nvPicPr>
          <p:cNvPr id="8" name="Picture 6" descr="C:\Users\Admin\Desktop\ПИСЬМО ОПСА\УМК БУЗОО ГВВ\Фото по УМК\Подбор литературы для самообразования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4653136"/>
            <a:ext cx="1656184" cy="1368152"/>
          </a:xfrm>
          <a:prstGeom prst="rect">
            <a:avLst/>
          </a:prstGeom>
          <a:noFill/>
        </p:spPr>
      </p:pic>
      <p:pic>
        <p:nvPicPr>
          <p:cNvPr id="10" name="Рисунок 9" descr="C:\Users\Admin\Desktop\Новая папка (2)\DSC07270.JP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C:\Users\Admin\Documents\Фото\Фото по УМК\2. Каскадный метод обучения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620688"/>
            <a:ext cx="1800200" cy="1332000"/>
          </a:xfrm>
          <a:prstGeom prst="rect">
            <a:avLst/>
          </a:prstGeom>
          <a:noFill/>
        </p:spPr>
      </p:pic>
      <p:pic>
        <p:nvPicPr>
          <p:cNvPr id="14" name="Picture 5" descr="C:\Users\Admin\Documents\Фото\Фото по УМК\3.  Каскадный метод обучения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1" y="620688"/>
            <a:ext cx="1752827" cy="1332000"/>
          </a:xfrm>
          <a:prstGeom prst="rect">
            <a:avLst/>
          </a:prstGeom>
          <a:noFill/>
        </p:spPr>
      </p:pic>
      <p:pic>
        <p:nvPicPr>
          <p:cNvPr id="15" name="Picture 6" descr="C:\Users\Admin\Documents\Фото\Фото по УМК\5. Каскадный метод обучения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7299" y="620688"/>
            <a:ext cx="1798581" cy="13320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3347864" y="1918573"/>
            <a:ext cx="561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Каскадный метод обучения - быстрый рост числа обученных  при минимальной затрате времени</a:t>
            </a:r>
          </a:p>
        </p:txBody>
      </p:sp>
      <p:pic>
        <p:nvPicPr>
          <p:cNvPr id="18" name="Picture 7" descr="C:\Users\Admin\Desktop\ПИСЬМО ОПСА\УМК БУЗОО ГВВ\Фото по УМК\9. Определение группы крови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5" y="2492898"/>
            <a:ext cx="1728191" cy="1237327"/>
          </a:xfrm>
          <a:prstGeom prst="rect">
            <a:avLst/>
          </a:prstGeom>
          <a:noFill/>
        </p:spPr>
      </p:pic>
      <p:pic>
        <p:nvPicPr>
          <p:cNvPr id="19" name="Picture 8" descr="C:\Users\Admin\Documents\Фото\Отчет Кузьменко\Отчет Кузьменко\Отчет Кузьменко\фотоотчет Кузьменко\IMG_0227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093" y="2492896"/>
            <a:ext cx="1782179" cy="1238400"/>
          </a:xfrm>
          <a:prstGeom prst="rect">
            <a:avLst/>
          </a:prstGeom>
          <a:noFill/>
        </p:spPr>
      </p:pic>
      <p:pic>
        <p:nvPicPr>
          <p:cNvPr id="20" name="Picture 10" descr="C:\Users\Admin\Documents\Фото\Отчет Ромазановой\фотоотчет Ромазанова\IMG_0213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0" y="2492898"/>
            <a:ext cx="1800200" cy="1224136"/>
          </a:xfrm>
          <a:prstGeom prst="rect">
            <a:avLst/>
          </a:prstGeom>
          <a:noFill/>
        </p:spPr>
      </p:pic>
      <p:pic>
        <p:nvPicPr>
          <p:cNvPr id="22" name="Picture 12" descr="C:\Users\Admin\Documents\Фото\УМК фото\DSC06558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6357" y="3789040"/>
            <a:ext cx="1116123" cy="1116000"/>
          </a:xfrm>
          <a:prstGeom prst="rect">
            <a:avLst/>
          </a:prstGeom>
          <a:noFill/>
        </p:spPr>
      </p:pic>
      <p:pic>
        <p:nvPicPr>
          <p:cNvPr id="23" name="Рисунок 22" descr="C:\Users\Admin\Documents\Фото\УМК фото\DSC06557.JPG"/>
          <p:cNvPicPr/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4352" y="3789040"/>
            <a:ext cx="1116000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1" descr="C:\Users\Admin\Documents\Фото\Новая папка (УМК)\IMG_8529.JP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789040"/>
            <a:ext cx="1152128" cy="1115876"/>
          </a:xfrm>
          <a:prstGeom prst="rect">
            <a:avLst/>
          </a:prstGeom>
          <a:noFill/>
        </p:spPr>
      </p:pic>
      <p:pic>
        <p:nvPicPr>
          <p:cNvPr id="25" name="Рисунок 24" descr="F:\20 апреля\Ромазанова А.Х.,         г. Омск,         За верность профессии\32. Домашнее задание\2. Фотографии, характерихзующие работу\Обучение молодых специалистов.JPG"/>
          <p:cNvPicPr/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789040"/>
            <a:ext cx="1980000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F:\20 апреля\Ромазанова А.Х.,         г. Омск,         За верность профессии\32. Домашнее задание\2. Фотографии, характерихзующие работу\Аттестация медицинских сестёр.JPG"/>
          <p:cNvPicPr/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941168"/>
            <a:ext cx="1944216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5436096" y="5013176"/>
            <a:ext cx="3563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Функция  контроля - хороший  стимул для достижения вершин профессионализма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3429002"/>
            <a:ext cx="3275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главный  навык  каждого высококвалифицированного специалиста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107504" y="6237314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Обучение  - залог профессионального роста</a:t>
            </a:r>
            <a:endParaRPr lang="ru-RU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5" y="116634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Профессиональные конкурсы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\\10.30.108.245\обмен\УМК\фото 22.09.16\16 - копия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1" y="692696"/>
            <a:ext cx="2520275" cy="180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8" name="Picture 11" descr="C:\Users\User\Pictures\фото 22.09.16\1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6" y="692696"/>
            <a:ext cx="2520276" cy="180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C:\Users\User\Pictures\фото 22.09.16\2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2" y="692696"/>
            <a:ext cx="2520276" cy="180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Users\User\Pictures\14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709120"/>
            <a:ext cx="2520280" cy="180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 descr="C:\Users\User\Pictures\179 - копия (2)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2" y="2709120"/>
            <a:ext cx="2520279" cy="180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\\10.30.108.245\обмен\УМК\2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869160"/>
            <a:ext cx="2880320" cy="18002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3" name="Picture 3" descr="\\10.30.108.245\обмен\УМК\фото 22.09.16\20 - копия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11" y="4869160"/>
            <a:ext cx="2520279" cy="180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4" name="Picture 5" descr="\\10.30.108.245\обмен\УМК\Новая папка фото\115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3762" y="4869162"/>
            <a:ext cx="1554265" cy="180019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25" name="Рисунок 24" descr="C:\Users\User\Pictures\134.jpg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4869160"/>
            <a:ext cx="1368152" cy="180000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2843808" y="2924945"/>
            <a:ext cx="3528392" cy="13080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Bef>
                <a:spcPts val="300"/>
              </a:spcBef>
            </a:pPr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«Высокий профессионализм </a:t>
            </a:r>
          </a:p>
          <a:p>
            <a:pPr algn="ctr">
              <a:spcBef>
                <a:spcPts val="300"/>
              </a:spcBef>
              <a:buFontTx/>
              <a:buChar char="-"/>
            </a:pPr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обращенное в профессию творчество»</a:t>
            </a:r>
          </a:p>
          <a:p>
            <a:pPr algn="r">
              <a:spcBef>
                <a:spcPts val="300"/>
              </a:spcBef>
            </a:pPr>
            <a:r>
              <a:rPr lang="ru-RU" sz="1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Гинзбург Л.</a:t>
            </a:r>
            <a:endParaRPr lang="ru-RU" sz="1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860032" y="2492896"/>
            <a:ext cx="4032448" cy="12961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2492896"/>
            <a:ext cx="4032000" cy="12961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332658"/>
            <a:ext cx="5940000" cy="1440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915816" y="404667"/>
            <a:ext cx="604867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5F2E0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БУЗОО  «Госпиталь для ветеранов войн»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5F2E0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сформирован 2 июля 1941 года, как </a:t>
            </a:r>
            <a:r>
              <a:rPr lang="ru-RU" sz="2400" dirty="0" err="1" smtClean="0">
                <a:solidFill>
                  <a:srgbClr val="5F2E0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эвакосортировочный</a:t>
            </a:r>
            <a:r>
              <a:rPr lang="ru-RU" sz="2400" dirty="0" smtClean="0">
                <a:solidFill>
                  <a:srgbClr val="5F2E05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госпиталь № 1494</a:t>
            </a:r>
            <a:endParaRPr lang="ru-RU" sz="2400" dirty="0" smtClean="0">
              <a:solidFill>
                <a:srgbClr val="5F2E0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5F2E05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179512" y="2564906"/>
            <a:ext cx="388843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5F2E0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мая  1976 год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5F2E05"/>
                </a:solidFill>
                <a:latin typeface="Times New Roman" pitchFamily="18" charset="0"/>
                <a:cs typeface="Times New Roman" pitchFamily="18" charset="0"/>
              </a:rPr>
              <a:t>создан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5F2E05"/>
                </a:solidFill>
                <a:latin typeface="Times New Roman" pitchFamily="18" charset="0"/>
                <a:cs typeface="Times New Roman" pitchFamily="18" charset="0"/>
              </a:rPr>
              <a:t>Совет медицинских сестёр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5F2E0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788024" y="2564906"/>
            <a:ext cx="41764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5F2E05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  января  2008 года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5F2E05"/>
                </a:solidFill>
                <a:latin typeface="Times New Roman" pitchFamily="18" charset="0"/>
                <a:cs typeface="Times New Roman" pitchFamily="18" charset="0"/>
              </a:rPr>
              <a:t>реорганизован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5F2E05"/>
                </a:solidFill>
                <a:latin typeface="Times New Roman" pitchFamily="18" charset="0"/>
                <a:cs typeface="Times New Roman" pitchFamily="18" charset="0"/>
              </a:rPr>
              <a:t>в Совет по сестринскому делу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5F2E05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Нашивка 11"/>
          <p:cNvSpPr/>
          <p:nvPr/>
        </p:nvSpPr>
        <p:spPr>
          <a:xfrm>
            <a:off x="4283968" y="2924944"/>
            <a:ext cx="484632" cy="484632"/>
          </a:xfrm>
          <a:prstGeom prst="chevron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C:\Users\User\Pictures\222д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3927648"/>
            <a:ext cx="4032448" cy="245368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933058"/>
            <a:ext cx="4032448" cy="244827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C:\Users\Admin\Desktop\5 июня 2017\DSC03932 - копия 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273630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5" y="116634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Профессиональные конкурсы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43808" y="2924946"/>
            <a:ext cx="35283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9" descr="C:\Users\User\Pictures\фото 22.09.16\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523" y="620689"/>
            <a:ext cx="279031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User\Pictures\14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620688"/>
            <a:ext cx="2448272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User\Pictures\14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620688"/>
            <a:ext cx="252028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 descr="C:\Users\Admin\Documents\ФЛЕШКА РАХ\лучшая медсестра 2\DSC02433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27900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2492896"/>
            <a:ext cx="2448272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8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2493096"/>
            <a:ext cx="252028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10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4869161"/>
            <a:ext cx="2790000" cy="1800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1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4869360"/>
            <a:ext cx="2448272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5861" y="4869160"/>
            <a:ext cx="255661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251520" y="4221088"/>
            <a:ext cx="8640960" cy="6771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Каждый является звездой и заслуживает право на сияние    </a:t>
            </a:r>
            <a:r>
              <a:rPr lang="ru-RU" sz="2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</a:t>
            </a:r>
          </a:p>
          <a:p>
            <a:r>
              <a:rPr lang="ru-RU" sz="14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Мэрилин Монро</a:t>
            </a:r>
            <a:endParaRPr lang="ru-RU" sz="1400" b="1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023121"/>
            <a:ext cx="9036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  Лауреаты профессиональных конкурсов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www.rud.exdat.com/pars_docs/tw_refs/646/645802/645802_html_740b5366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4803" y="152728"/>
            <a:ext cx="589687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4" descr="http://orvo35.ru/pics/news_pics/2013-11-29_17-07-26_1ea52df2854a1655487da477c9e1a5c4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152728"/>
            <a:ext cx="828000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0" name="Picture 10" descr="http://amiac.amurzdrav.ru/wp-content/uploads/2015/06/link_ao_gos2_331.pn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520" y="152728"/>
            <a:ext cx="2834304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3" name="Picture 13" descr="C:\Users\Admin\Desktop\Безымянный эмб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52728"/>
            <a:ext cx="2376264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C:\Users\Admin\Desktop\Фотки\совет\совет ветеранов\IMG_9366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149080"/>
            <a:ext cx="1468960" cy="2160000"/>
          </a:xfrm>
          <a:prstGeom prst="rect">
            <a:avLst/>
          </a:prstGeom>
          <a:noFill/>
        </p:spPr>
      </p:pic>
      <p:pic>
        <p:nvPicPr>
          <p:cNvPr id="46" name="Picture 2" descr="C:\Users\Admin\Documents\Фото\Фото Сидоренко для печати\IMG_9443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3194" y="1484784"/>
            <a:ext cx="1468966" cy="2160000"/>
          </a:xfrm>
          <a:prstGeom prst="rect">
            <a:avLst/>
          </a:prstGeom>
          <a:noFill/>
        </p:spPr>
      </p:pic>
      <p:pic>
        <p:nvPicPr>
          <p:cNvPr id="10257" name="Picture 17" descr="\\10.30.108.245\обмен\УМК\Морозо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149080"/>
            <a:ext cx="1468966" cy="2160000"/>
          </a:xfrm>
          <a:prstGeom prst="rect">
            <a:avLst/>
          </a:prstGeom>
          <a:noFill/>
        </p:spPr>
      </p:pic>
      <p:sp>
        <p:nvSpPr>
          <p:cNvPr id="59" name="Прямоугольник 58"/>
          <p:cNvSpPr/>
          <p:nvPr/>
        </p:nvSpPr>
        <p:spPr>
          <a:xfrm>
            <a:off x="1619672" y="4725144"/>
            <a:ext cx="295232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Морозова С.И.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медицинская сестра поликлиники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 ОПСА «Лучший по профессии 2014»,  номинация: «Лучшая медицинская сестра</a:t>
            </a: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012160" y="1674674"/>
            <a:ext cx="30243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Сидоренко Н.А.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старшая медицинская сестра поликлиники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Всероссийский конкурс «Лучший специалист со средним медицинским и фармацевтическим образованием»,  номинация:«Лучшая старшая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медицинская сестра» </a:t>
            </a: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084168" y="4653136"/>
            <a:ext cx="2699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Перелыгина Л.П.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медицинская сестра неврологического отделения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Конкурс ОПСА «Лучший плакат на тему «Чужих детей не бывает»»</a:t>
            </a:r>
          </a:p>
        </p:txBody>
      </p:sp>
      <p:pic>
        <p:nvPicPr>
          <p:cNvPr id="2" name="Picture 2" descr="C:\Users\Admin\Documents\Фото\портреты готовые 2\IMG_849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0" y="1527376"/>
            <a:ext cx="1468964" cy="21600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619672" y="1412776"/>
            <a:ext cx="29523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Ромазанова Н.Ф.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старшая медицинская сестра терапевтического отделения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Конкурс ОПСА «Лучший по профессии 2011», номинация:  «Лучшая медицинская сестра палатная»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Всероссийский конкурс РАМС «Лучшая статья (фоторепортаж) об опыте сестринского ухода за тяжелобольным пациентом с использованием инновационных технологий и современных средств ухода»,2011 год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- Всероссийский конкурс РАМС  «Лучший 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постерный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доклад», 2015 год.</a:t>
            </a:r>
          </a:p>
          <a:p>
            <a:r>
              <a:rPr lang="ru-RU" sz="1200" dirty="0" smtClean="0"/>
              <a:t> </a:t>
            </a: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2" name="Picture 2" descr="http://www.rud.exdat.com/pars_docs/tw_refs/646/645802/645802_html_740b5366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4803" y="152728"/>
            <a:ext cx="589687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4" descr="http://orvo35.ru/pics/news_pics/2013-11-29_17-07-26_1ea52df2854a1655487da477c9e1a5c4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152728"/>
            <a:ext cx="828000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0" name="Picture 10" descr="http://amiac.amurzdrav.ru/wp-content/uploads/2015/06/link_ao_gos2_331.pn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520" y="152728"/>
            <a:ext cx="2834304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3" name="Picture 13" descr="C:\Users\Admin\Desktop\Безымянный эмб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52728"/>
            <a:ext cx="2376264" cy="82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153520" y="980730"/>
            <a:ext cx="8738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Лауреаты </a:t>
            </a:r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профессионального конкурса ОПСА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910" y="1813745"/>
            <a:ext cx="3309937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50" y="1861802"/>
            <a:ext cx="3298825" cy="234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3910" y="4221368"/>
            <a:ext cx="1748684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2221" y="4230318"/>
            <a:ext cx="1744211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53520" y="1399602"/>
            <a:ext cx="8810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«Лучший сестринский коллектив 2016 года»</a:t>
            </a:r>
            <a:endParaRPr lang="ru-RU" b="1" i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58825" y="4797154"/>
            <a:ext cx="4572000" cy="1015663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defTabSz="1042320"/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«Единение умов и рук, </a:t>
            </a:r>
          </a:p>
          <a:p>
            <a:pPr lvl="0" algn="ctr" defTabSz="1042320"/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сосредоточение их сил </a:t>
            </a:r>
          </a:p>
          <a:p>
            <a:pPr lvl="0" algn="ctr" defTabSz="1042320"/>
            <a:r>
              <a:rPr lang="ru-RU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может стать почти всемогущим»</a:t>
            </a:r>
          </a:p>
        </p:txBody>
      </p:sp>
    </p:spTree>
    <p:extLst>
      <p:ext uri="{BB962C8B-B14F-4D97-AF65-F5344CB8AC3E}">
        <p14:creationId xmlns:p14="http://schemas.microsoft.com/office/powerpoint/2010/main" val="137766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980728"/>
            <a:ext cx="9036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Победители  профессиональных конкурсов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www.rud.exdat.com/pars_docs/tw_refs/646/645802/645802_html_740b5366.g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4803" y="152728"/>
            <a:ext cx="589687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Picture 4" descr="http://orvo35.ru/pics/news_pics/2013-11-29_17-07-26_1ea52df2854a1655487da477c9e1a5c4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152728"/>
            <a:ext cx="828000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0" name="Picture 10" descr="http://amiac.amurzdrav.ru/wp-content/uploads/2015/06/link_ao_gos2_331.png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520" y="152728"/>
            <a:ext cx="2834304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53" name="Picture 13" descr="C:\Users\Admin\Desktop\Безымянный эмб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52728"/>
            <a:ext cx="2376264" cy="82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37" r="6147"/>
          <a:stretch>
            <a:fillRect/>
          </a:stretch>
        </p:blipFill>
        <p:spPr bwMode="auto">
          <a:xfrm>
            <a:off x="379964" y="1412779"/>
            <a:ext cx="2365846" cy="1728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699792" y="1505595"/>
            <a:ext cx="62646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Конкурс ОПСА «Лучший по профессии 2013 года» </a:t>
            </a:r>
          </a:p>
          <a:p>
            <a:pPr algn="ctr"/>
            <a:r>
              <a:rPr lang="ru-RU" sz="16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номинация «Лучший инструктор ЛФК»</a:t>
            </a:r>
          </a:p>
          <a:p>
            <a:pPr algn="ctr"/>
            <a:r>
              <a:rPr lang="en-US" sz="16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место</a:t>
            </a:r>
          </a:p>
          <a:p>
            <a:pPr algn="ctr"/>
            <a:r>
              <a:rPr lang="ru-RU" sz="16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Краснова Л.В., инструктор по лечебной физкультуре</a:t>
            </a:r>
            <a:endParaRPr lang="ru-RU" sz="1600" b="1" i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9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832" y="4149078"/>
            <a:ext cx="2736000" cy="215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261024" y="2636912"/>
            <a:ext cx="888297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="1" dirty="0" smtClean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Всероссийский конкурс</a:t>
            </a:r>
          </a:p>
          <a:p>
            <a:pPr algn="ctr"/>
            <a:r>
              <a:rPr lang="ru-RU" sz="16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«Лучший специалист со средним медицинским  и фармацевтическим образованием»</a:t>
            </a:r>
            <a:endParaRPr lang="ru-RU" sz="16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8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04152" y="4149081"/>
            <a:ext cx="2736000" cy="215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84168" y="4153449"/>
            <a:ext cx="2736000" cy="215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3356992"/>
            <a:ext cx="3249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номинация </a:t>
            </a:r>
          </a:p>
          <a:p>
            <a:pPr lvl="0" algn="ctr"/>
            <a:r>
              <a:rPr lang="ru-RU" sz="16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«Лучшая медицинская сестра»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35699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16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номинация </a:t>
            </a:r>
          </a:p>
          <a:p>
            <a:pPr lvl="0" algn="ctr"/>
            <a:r>
              <a:rPr lang="ru-RU" sz="16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«За верность профессии»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9894" y="6273226"/>
            <a:ext cx="27360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Ромазанова Н.Ф., </a:t>
            </a:r>
            <a:endParaRPr lang="ru-RU" sz="1400" b="1" i="1" dirty="0" smtClean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медицинская </a:t>
            </a:r>
            <a:r>
              <a:rPr lang="ru-RU" sz="14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сестра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191507" y="6270413"/>
            <a:ext cx="273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Краснова Л.В.,</a:t>
            </a:r>
          </a:p>
          <a:p>
            <a:pPr lvl="0" algn="ctr"/>
            <a:r>
              <a:rPr lang="ru-RU" sz="14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инструктор </a:t>
            </a:r>
            <a:r>
              <a:rPr lang="ru-RU" sz="14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ЛФК</a:t>
            </a:r>
            <a:endParaRPr lang="ru-RU" sz="1400" b="1" i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084170" y="6273226"/>
            <a:ext cx="27360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Ромазанова </a:t>
            </a:r>
            <a:r>
              <a:rPr lang="ru-RU" sz="14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А.Х., </a:t>
            </a:r>
          </a:p>
          <a:p>
            <a:pPr lvl="0" algn="ctr"/>
            <a:r>
              <a:rPr lang="ru-RU" sz="14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медицинская </a:t>
            </a:r>
            <a:r>
              <a:rPr lang="ru-RU" sz="1400" b="1" i="1" dirty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сестра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3861048"/>
            <a:ext cx="273630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2014 г. - </a:t>
            </a:r>
            <a:r>
              <a:rPr lang="en-US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место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203848" y="3840749"/>
            <a:ext cx="26642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2014 г. - </a:t>
            </a:r>
            <a:r>
              <a:rPr lang="en-US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место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012160" y="3858211"/>
            <a:ext cx="280831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2015 г. - </a:t>
            </a:r>
            <a:r>
              <a:rPr lang="en-US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место; 2016 г. -</a:t>
            </a:r>
            <a:r>
              <a:rPr lang="en-US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ru-RU" sz="1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 место 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10.30.108.245\обмен\главная мс\IMG-20161212-WA0004 (1)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11760" y="2708920"/>
            <a:ext cx="1368152" cy="1944216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88642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Наш досуг – главное везде успеть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0308" y="650305"/>
            <a:ext cx="3277779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C:\Users\User\Pictures\13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1516" y="637850"/>
            <a:ext cx="2770317" cy="19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708920"/>
            <a:ext cx="216024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 descr="F:\DSCN2948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4" y="4790073"/>
            <a:ext cx="208823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96333" y="4790072"/>
            <a:ext cx="226815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06561" y="4797153"/>
            <a:ext cx="2253673" cy="193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4" name="Picture 2" descr="C:\Users\Admin\Documents\Фото\ШАХМАТНО-ШАШЕЧНЫЙ турнир\DSC07314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28885" y="4797152"/>
            <a:ext cx="2027091" cy="1944216"/>
          </a:xfrm>
          <a:prstGeom prst="rect">
            <a:avLst/>
          </a:prstGeom>
          <a:noFill/>
        </p:spPr>
      </p:pic>
      <p:pic>
        <p:nvPicPr>
          <p:cNvPr id="33795" name="Picture 3" descr="\\10.30.108.245\обмен\главная мс\совет\P61209-133739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90524" y="2716700"/>
            <a:ext cx="2625693" cy="1944216"/>
          </a:xfrm>
          <a:prstGeom prst="rect">
            <a:avLst/>
          </a:prstGeom>
          <a:noFill/>
        </p:spPr>
      </p:pic>
      <p:pic>
        <p:nvPicPr>
          <p:cNvPr id="7" name="Picture 4" descr="C:\Users\User\Pictures\147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91913" y="633518"/>
            <a:ext cx="2304256" cy="1998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Фотографии\Лыжи\IMG_8262.JPG"/>
          <p:cNvPicPr>
            <a:picLocks noChangeAspect="1" noChangeArrowheads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54066" y="2708920"/>
            <a:ext cx="237995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6634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в акциях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Admin\Documents\Отчёты по акциям\2015 год\10.10.2015\10 октября\IMG_9602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736" y="548680"/>
            <a:ext cx="1980000" cy="14040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13" descr="C:\Users\Admin\Documents\Отчёты по акциям\10 октября 2014\Акция 10 октября 2014 год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7984" y="548680"/>
            <a:ext cx="1980000" cy="14040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15" name="Рисунок 14" descr="C:\Users\Admin\Documents\Отчёты по акциям\10 октября 2014\Акция 10 октября 2014 год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548680"/>
            <a:ext cx="1980000" cy="14040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16" name="Рисунок 15" descr="C:\Users\Admin\Documents\Отчёты по акциям\2015 год\10.10.2015\10 октября\IMG_9614.JP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548680"/>
            <a:ext cx="1980000" cy="14040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17" name="Рисунок 16" descr="C:\Users\Admin\Documents\Отчёты по акциям\2015 год\Отчёт 1 декабря 2015\1 дкабря 2015 год.jp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2025032"/>
            <a:ext cx="4248000" cy="16920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18" name="Рисунок 17" descr="C:\Users\Admin\Documents\Отчёты по акциям\2015 год\Отчёт 1 декабря 2015\1 дкабря 2015 год.jp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025032"/>
            <a:ext cx="4248000" cy="16920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19" name="Рисунок 18" descr="C:\Users\Admin\Documents\Отчёты по акциям\2016 тгод\4 февраля\фото 4 февраля\IMG_9900.JPG"/>
          <p:cNvPicPr/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736" y="5328000"/>
            <a:ext cx="1980000" cy="141337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20" name="Рисунок 19" descr="C:\Users\Admin\Documents\Отчёты по акциям\2016 тгод\4 февраля\фото 4 февраля\IMG_9910.JPG"/>
          <p:cNvPicPr/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3404" y="5322143"/>
            <a:ext cx="1980565" cy="1419225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21" name="Рисунок 20" descr="C:\Users\Admin\Documents\Отчёты по акциям\2016 тгод\7 апреля 2016\IMG_0122.JPG"/>
          <p:cNvPicPr/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1636" y="5322143"/>
            <a:ext cx="1980565" cy="1419225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22" name="Рисунок 21" descr="C:\Users\Admin\Documents\Отчёты по акциям\2016 тгод\24 марта 2016 год\БУЗОО ГВВ 24 марта 2016 г.jpg"/>
          <p:cNvPicPr/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3" y="3819500"/>
            <a:ext cx="1907906" cy="14097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23" name="Рисунок 22" descr="C:\Users\Admin\Documents\Отчёты по акциям\2017\ДЛЯ ОТЧЁТА  04.02.2017 ТЕРАПИЯ\Евтушенко ФОТО МЕГА.jpg"/>
          <p:cNvPicPr/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7" y="5337368"/>
            <a:ext cx="2423947" cy="14076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24" name="Рисунок 23" descr="C:\Users\Admin\Documents\Отчёты по акциям\2017\Отчёт по акции 24.03.2017\Барыкина В.Н., медицинская сестра.jpg"/>
          <p:cNvPicPr/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3861049"/>
            <a:ext cx="1411200" cy="1368152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25" name="Рисунок 24" descr="C:\Users\Admin\Documents\Фото\09.10.13г. Конференция Нежинский геронтологический центр\DSC_3469.JPG"/>
          <p:cNvPicPr/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00491" y="3861049"/>
            <a:ext cx="1851829" cy="1368000"/>
          </a:xfrm>
          <a:prstGeom prst="rect">
            <a:avLst/>
          </a:prstGeom>
          <a:noFill/>
          <a:ln w="9525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1979712" y="3747214"/>
            <a:ext cx="3620779" cy="155427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Профилактическая медицина очень востребована и актуальна в наши дни. </a:t>
            </a:r>
          </a:p>
          <a:p>
            <a:pPr algn="ctr"/>
            <a:r>
              <a:rPr lang="ru-RU" sz="19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нее не будет настоящего и здорового будущего </a:t>
            </a:r>
            <a:endParaRPr lang="ru-RU" sz="19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16632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Международный день медицинской сестры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 descr="C:\Users\Admin\Documents\Фото\12.05.14\IMG_283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636912"/>
            <a:ext cx="2880320" cy="1908000"/>
          </a:xfrm>
          <a:prstGeom prst="rect">
            <a:avLst/>
          </a:prstGeom>
          <a:noFill/>
        </p:spPr>
      </p:pic>
      <p:pic>
        <p:nvPicPr>
          <p:cNvPr id="5122" name="Picture 2" descr="C:\Users\Admin\Documents\Фото\12.05.14\IMG_284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10" y="4833368"/>
            <a:ext cx="2390884" cy="1908000"/>
          </a:xfrm>
          <a:prstGeom prst="rect">
            <a:avLst/>
          </a:prstGeom>
          <a:noFill/>
        </p:spPr>
      </p:pic>
      <p:pic>
        <p:nvPicPr>
          <p:cNvPr id="5123" name="Picture 3" descr="\\10.30.108.245\обмен\Фото, видео\День медсестры 130513\DSC0472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833368"/>
            <a:ext cx="1431000" cy="1908000"/>
          </a:xfrm>
          <a:prstGeom prst="rect">
            <a:avLst/>
          </a:prstGeom>
          <a:noFill/>
        </p:spPr>
      </p:pic>
      <p:pic>
        <p:nvPicPr>
          <p:cNvPr id="5124" name="Picture 4" descr="\\10.30.108.245\обмен\Фото, видео\День медсестры 12 мая 2014\DSC0559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636912"/>
            <a:ext cx="2592000" cy="1944000"/>
          </a:xfrm>
          <a:prstGeom prst="rect">
            <a:avLst/>
          </a:prstGeom>
          <a:noFill/>
        </p:spPr>
      </p:pic>
      <p:pic>
        <p:nvPicPr>
          <p:cNvPr id="5125" name="Picture 5" descr="C:\Users\Admin\Desktop\ОТЧЁТ 12 мая 2017 год\Поздравление Захаров Е.В., главный врач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2916000" cy="1944000"/>
          </a:xfrm>
          <a:prstGeom prst="rect">
            <a:avLst/>
          </a:prstGeom>
          <a:noFill/>
        </p:spPr>
      </p:pic>
      <p:pic>
        <p:nvPicPr>
          <p:cNvPr id="5126" name="Picture 6" descr="C:\Users\Admin\Desktop\ОТЧЁТ 12 мая 2017 год\Коллектив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620688"/>
            <a:ext cx="2914360" cy="1908000"/>
          </a:xfrm>
          <a:prstGeom prst="rect">
            <a:avLst/>
          </a:prstGeom>
          <a:noFill/>
        </p:spPr>
      </p:pic>
      <p:pic>
        <p:nvPicPr>
          <p:cNvPr id="5127" name="Picture 7" descr="\\10.30.108.245\обмен\Фото, видео\День медсестры 12 мая 2014\DSC05643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6" y="4833368"/>
            <a:ext cx="2397225" cy="1908000"/>
          </a:xfrm>
          <a:prstGeom prst="rect">
            <a:avLst/>
          </a:prstGeom>
          <a:noFill/>
        </p:spPr>
      </p:pic>
      <p:pic>
        <p:nvPicPr>
          <p:cNvPr id="5128" name="Picture 8" descr="C:\Users\Admin\Documents\Фото\12.05.2016\IMG_7822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2636912"/>
            <a:ext cx="2862000" cy="1908000"/>
          </a:xfrm>
          <a:prstGeom prst="rect">
            <a:avLst/>
          </a:prstGeom>
          <a:noFill/>
        </p:spPr>
      </p:pic>
      <p:pic>
        <p:nvPicPr>
          <p:cNvPr id="5129" name="Picture 9" descr="C:\Users\Admin\Documents\Фото\12 мая 2017 фото\IMG_2531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4833368"/>
            <a:ext cx="1656184" cy="1908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79512" y="4469050"/>
            <a:ext cx="87849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Профессия доброты и милосердия</a:t>
            </a:r>
            <a:endParaRPr lang="ru-RU" sz="2000" b="1" dirty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istr\госпиталь вов\disk_H\СОХРАНИТЬ ОБЯЗАТЕЛЬНО\Рабочий стол\12 мая в БУЗОО ГВВ\1. Заставка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620688"/>
            <a:ext cx="259200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88642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Всемирный день пожилого человека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Admin\Documents\Фото\фотки свежие\IMG_778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2880320" cy="2052000"/>
          </a:xfrm>
          <a:prstGeom prst="rect">
            <a:avLst/>
          </a:prstGeom>
          <a:noFill/>
        </p:spPr>
      </p:pic>
      <p:pic>
        <p:nvPicPr>
          <p:cNvPr id="48132" name="Picture 4" descr="C:\Users\Admin\Documents\Отчёты по акциям\2015 год\1 октября 2015\фотки с дня пожилого человека\Изменена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226" y="692696"/>
            <a:ext cx="2600921" cy="2052000"/>
          </a:xfrm>
          <a:prstGeom prst="rect">
            <a:avLst/>
          </a:prstGeom>
          <a:noFill/>
        </p:spPr>
      </p:pic>
      <p:pic>
        <p:nvPicPr>
          <p:cNvPr id="10" name="Picture 3" descr="C:\Users\Admin\Documents\Фото\фотки свежие\IMG_779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0562" y="692696"/>
            <a:ext cx="2901921" cy="2052000"/>
          </a:xfrm>
          <a:prstGeom prst="rect">
            <a:avLst/>
          </a:prstGeom>
          <a:noFill/>
        </p:spPr>
      </p:pic>
      <p:pic>
        <p:nvPicPr>
          <p:cNvPr id="12" name="Picture 4" descr="C:\Users\Admin\Documents\Фото\фотки свежие\IMG_780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918" y="692696"/>
            <a:ext cx="2901924" cy="2052000"/>
          </a:xfrm>
          <a:prstGeom prst="rect">
            <a:avLst/>
          </a:prstGeom>
          <a:noFill/>
        </p:spPr>
      </p:pic>
      <p:pic>
        <p:nvPicPr>
          <p:cNvPr id="13" name="Picture 5" descr="C:\Users\Admin\Documents\Фото\03 июна концерт\DSC06997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19" y="4869160"/>
            <a:ext cx="2519816" cy="1872000"/>
          </a:xfrm>
          <a:prstGeom prst="rect">
            <a:avLst/>
          </a:prstGeom>
          <a:noFill/>
        </p:spPr>
      </p:pic>
      <p:pic>
        <p:nvPicPr>
          <p:cNvPr id="14" name="Picture 6" descr="C:\Users\Admin\Documents\Фото\03 июна концерт\DSC0701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4869160"/>
            <a:ext cx="2545920" cy="18720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131840" y="2924945"/>
            <a:ext cx="2664296" cy="192360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spcAft>
                <a:spcPts val="6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Будем держаться</a:t>
            </a:r>
          </a:p>
          <a:p>
            <a:pPr algn="ctr">
              <a:spcAft>
                <a:spcPts val="6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всегда сообразно </a:t>
            </a:r>
          </a:p>
          <a:p>
            <a:pPr algn="ctr">
              <a:spcAft>
                <a:spcPts val="6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возрастом каждым</a:t>
            </a:r>
          </a:p>
          <a:p>
            <a:endParaRPr lang="ru-RU" sz="8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</a:t>
            </a:r>
            <a:r>
              <a:rPr lang="ru-RU" sz="16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Гораций </a:t>
            </a:r>
          </a:p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endParaRPr lang="ru-RU" sz="2000" b="1" dirty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8135" name="Picture 7" descr="\\10.30.108.245\обмен\Фото, видео\Школа 103 280415\DSC01278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2" y="2780929"/>
            <a:ext cx="2906860" cy="2016224"/>
          </a:xfrm>
          <a:prstGeom prst="rect">
            <a:avLst/>
          </a:prstGeom>
          <a:noFill/>
        </p:spPr>
      </p:pic>
      <p:pic>
        <p:nvPicPr>
          <p:cNvPr id="48136" name="Picture 8" descr="\\10.30.108.245\обмен\Фото, видео\Школа 113 270415\DSC01182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1" y="4869368"/>
            <a:ext cx="2817179" cy="18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88642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Всемирный день защиты детей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ocuments\Плакаты\п.публикация - копия 13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692697"/>
            <a:ext cx="2340000" cy="1426828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6" name="Picture 2" descr="C:\Users\Admin\Desktop\Отчёт по акции ЧУЖИХ ДЕТЕЙ НЕ БЫВАЕТ\Конкурс плакатов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6" y="2204866"/>
            <a:ext cx="1955380" cy="288032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47107" name="Picture 3" descr="C:\Users\Admin\Documents\Конкурсы\2017 ЧУЖИХ ДЕТЕЙ НЕ БЫВАЕТ\ПЛАКАТ КОНКУРС\чужих детей не бывает Перелыгина ЛП А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21" y="692904"/>
            <a:ext cx="2038583" cy="1440000"/>
          </a:xfrm>
          <a:prstGeom prst="rect">
            <a:avLst/>
          </a:prstGeom>
          <a:noFill/>
        </p:spPr>
      </p:pic>
      <p:pic>
        <p:nvPicPr>
          <p:cNvPr id="47108" name="Picture 4" descr="C:\Users\Admin\Documents\Конкурсы\2017 ЧУЖИХ ДЕТЕЙ НЕ БЫВАЕТ\ПЛАКАТ КОНКУРС\Рябшина МН А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4" y="2205024"/>
            <a:ext cx="2038340" cy="1440000"/>
          </a:xfrm>
          <a:prstGeom prst="rect">
            <a:avLst/>
          </a:prstGeom>
          <a:noFill/>
        </p:spPr>
      </p:pic>
      <p:pic>
        <p:nvPicPr>
          <p:cNvPr id="47109" name="Picture 5" descr="C:\Users\Admin\Documents\Конкурсы\2017 ЧУЖИХ ДЕТЕЙ НЕ БЫВАЕТ\слайд 7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288" y="3717034"/>
            <a:ext cx="2016448" cy="1368152"/>
          </a:xfrm>
          <a:prstGeom prst="rect">
            <a:avLst/>
          </a:prstGeom>
          <a:noFill/>
        </p:spPr>
      </p:pic>
      <p:pic>
        <p:nvPicPr>
          <p:cNvPr id="47111" name="Picture 7" descr="C:\Users\Admin\Desktop\Отчёт по акции ЧУЖИХ ДЕТЕЙ НЕ БЫВАЕТ\Конкурс детского творчества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4077074"/>
            <a:ext cx="4634504" cy="2561571"/>
          </a:xfrm>
          <a:prstGeom prst="rect">
            <a:avLst/>
          </a:prstGeom>
          <a:noFill/>
        </p:spPr>
      </p:pic>
      <p:pic>
        <p:nvPicPr>
          <p:cNvPr id="47112" name="Picture 8" descr="C:\Users\Admin\Documents\Отчёты по акциям\2016 тгод\Чужих детей не бывает\1 июня 2016 г БУЗОО ГВВ ОТЧЁТ ПО АКЦИИ\Конкурс детского творчеств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3582" y="671695"/>
            <a:ext cx="3130908" cy="326136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47113" name="Picture 9" descr="C:\Users\Admin\Documents\Конкурсы\2017 Конкурс детского творчетваа\Фото 01.06.2017\DSC07387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8" y="2204866"/>
            <a:ext cx="1296145" cy="1080121"/>
          </a:xfrm>
          <a:prstGeom prst="rect">
            <a:avLst/>
          </a:prstGeom>
          <a:noFill/>
        </p:spPr>
      </p:pic>
      <p:pic>
        <p:nvPicPr>
          <p:cNvPr id="13" name="Picture 9" descr="C:\Users\Admin\Documents\Конкурсы\2017 Конкурс детского творчетваа\Фото 01.06.2017\DSC07387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356992"/>
            <a:ext cx="936104" cy="648072"/>
          </a:xfrm>
          <a:prstGeom prst="rect">
            <a:avLst/>
          </a:prstGeom>
          <a:noFill/>
        </p:spPr>
      </p:pic>
      <p:pic>
        <p:nvPicPr>
          <p:cNvPr id="47114" name="Picture 10" descr="C:\Users\Admin\Documents\Конкурсы\2017 Конкурс детского творчетваа\Фото 01.06.2017\DSC07387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692696"/>
            <a:ext cx="1008112" cy="1425600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179512" y="5157194"/>
            <a:ext cx="4032448" cy="140038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Дети должны  жить  в  мире </a:t>
            </a:r>
          </a:p>
          <a:p>
            <a:endParaRPr lang="ru-RU" sz="3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красоты, игры, сказки, музыки,</a:t>
            </a:r>
          </a:p>
          <a:p>
            <a:endParaRPr lang="ru-RU" sz="3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рисунка, фантазии, творчества.</a:t>
            </a:r>
            <a:endParaRPr lang="ru-RU" sz="2000" b="1" i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500" b="1" i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В. А. Сухомлинский</a:t>
            </a:r>
            <a:endParaRPr lang="ru-RU" sz="1400" b="1" dirty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16634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в акции «Чужих детей не бывает»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ocuments\ФОТО ПО АКЦИЯМ\Новая папка\БЦПД Радуг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2" y="584944"/>
            <a:ext cx="2323511" cy="23400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ocuments\Отчёты по акциям\2017\Отчёт по акции ЧУЖИХ ДЕТЕЙ НЕ БЫВАЕТ\ОРОО БЦПД  РАДУГА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3528392" cy="2340724"/>
          </a:xfrm>
          <a:prstGeom prst="rect">
            <a:avLst/>
          </a:prstGeom>
          <a:noFill/>
        </p:spPr>
      </p:pic>
      <p:pic>
        <p:nvPicPr>
          <p:cNvPr id="9" name="Picture 3" descr="F:\дет.дом 2\дом ребенка 2\P803001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584944"/>
            <a:ext cx="2998125" cy="2340000"/>
          </a:xfrm>
          <a:prstGeom prst="rect">
            <a:avLst/>
          </a:prstGeom>
          <a:noFill/>
        </p:spPr>
      </p:pic>
      <p:pic>
        <p:nvPicPr>
          <p:cNvPr id="10" name="Picture 8" descr="F:\дет.дом 2\дом ребенка 2\P8030012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4" y="584944"/>
            <a:ext cx="3008369" cy="2340000"/>
          </a:xfrm>
          <a:prstGeom prst="rect">
            <a:avLst/>
          </a:prstGeom>
          <a:noFill/>
        </p:spPr>
      </p:pic>
      <p:pic>
        <p:nvPicPr>
          <p:cNvPr id="11" name="Picture 6" descr="F:\дет.дом 2\дом ребенка 2\P8030018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3861048"/>
            <a:ext cx="2592288" cy="2340000"/>
          </a:xfrm>
          <a:prstGeom prst="rect">
            <a:avLst/>
          </a:prstGeom>
          <a:noFill/>
        </p:spPr>
      </p:pic>
      <p:pic>
        <p:nvPicPr>
          <p:cNvPr id="12" name="Picture 10" descr="F:\дет.дом 2\DSC02941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8" y="3861048"/>
            <a:ext cx="2592288" cy="2340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707904" y="6093296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A9403D"/>
                </a:solidFill>
                <a:latin typeface="Times New Roman" pitchFamily="18" charset="0"/>
                <a:cs typeface="Times New Roman" pitchFamily="18" charset="0"/>
              </a:rPr>
              <a:t>Специализированный  дом ребенка № 2, </a:t>
            </a:r>
          </a:p>
          <a:p>
            <a:pPr algn="ctr"/>
            <a:r>
              <a:rPr lang="ru-RU" b="1" dirty="0" smtClean="0">
                <a:solidFill>
                  <a:srgbClr val="A9403D"/>
                </a:solidFill>
                <a:latin typeface="Times New Roman" pitchFamily="18" charset="0"/>
                <a:cs typeface="Times New Roman" pitchFamily="18" charset="0"/>
              </a:rPr>
              <a:t> ул. Рокоссовского 12/2</a:t>
            </a:r>
            <a:endParaRPr lang="ru-RU" b="1" dirty="0">
              <a:solidFill>
                <a:srgbClr val="A9403D"/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2924944"/>
            <a:ext cx="86409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Лучшее наслаждение, самая высшая радость жизни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                                                                      –</a:t>
            </a:r>
            <a:r>
              <a:rPr kumimoji="0" lang="ru-RU" sz="1800" b="1" i="0" u="none" strike="noStrike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чувствовать себя нужным и близким людям</a:t>
            </a:r>
            <a:endParaRPr kumimoji="0" lang="ru-RU" sz="900" b="1" i="0" u="none" strike="noStrike" normalizeH="0" baseline="0" dirty="0" smtClean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</a:t>
            </a:r>
            <a:r>
              <a:rPr kumimoji="0" lang="ru-RU" sz="1400" b="1" i="0" u="none" strike="noStrike" normalizeH="0" baseline="0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Карл Маркс</a:t>
            </a:r>
            <a:endParaRPr kumimoji="0" lang="ru-RU" sz="1800" b="1" i="0" u="none" strike="noStrike" normalizeH="0" baseline="0" dirty="0" smtClean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clrChange>
              <a:clrFrom>
                <a:srgbClr val="FBBF8B"/>
              </a:clrFrom>
              <a:clrTo>
                <a:srgbClr val="FBBF8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3" y="1700810"/>
            <a:ext cx="3702779" cy="36693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67944" y="404665"/>
            <a:ext cx="4896544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2116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основе символики руки медицинской сестры, оберегающие в ладонях огонек жизни за фоном  пятиконечной звезды, обрамленной белым цветом и  георгиевской лентой. </a:t>
            </a:r>
          </a:p>
          <a:p>
            <a:pPr indent="-206292" algn="just">
              <a:buFont typeface="Wingdings" pitchFamily="2" charset="2"/>
              <a:buChar char="§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Огонь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прародитель  жизни  и как все исцеляющее средство.</a:t>
            </a:r>
          </a:p>
          <a:p>
            <a:pPr indent="-206292" algn="just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indent="-206292" algn="just">
              <a:buFont typeface="Wingdings" pitchFamily="2" charset="2"/>
              <a:buChar char="§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«Ладонь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инструмент инструментов»— орудие исцеляющего  воздействия, обретения знаний и опыта, просвещения, искренности и логики. </a:t>
            </a:r>
          </a:p>
          <a:p>
            <a:pPr indent="-206292" algn="just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indent="-206292" algn="just">
              <a:buFont typeface="Wingdings" pitchFamily="2" charset="2"/>
              <a:buChar char="§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Пятиконечная звезда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 глубокой древности – символ защиты, охраны и безопасности.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-206292" algn="just"/>
            <a:endParaRPr lang="ru-RU" sz="500" b="1" i="1" dirty="0" smtClean="0">
              <a:latin typeface="Times New Roman" pitchFamily="18" charset="0"/>
              <a:cs typeface="Times New Roman" pitchFamily="18" charset="0"/>
            </a:endParaRPr>
          </a:p>
          <a:p>
            <a:pPr indent="-206292" algn="just">
              <a:buFont typeface="Wingdings" pitchFamily="2" charset="2"/>
              <a:buChar char="§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Белый цвет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символ одежды милосердия,  физической и духовной чистоты.</a:t>
            </a:r>
          </a:p>
          <a:p>
            <a:pPr indent="-206292" algn="just"/>
            <a:endParaRPr lang="ru-RU" sz="5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§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Георгиевская лента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«цвет пороха и цвет огня»,  олицетворяет подвиг русского воина, единение народов  России перед любой внешней угрозой, символ Победы,  мужества и героизма, памяти и уважения к ветеранам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-206292" algn="just"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-206292" algn="just"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-206292" algn="just">
              <a:buFont typeface="Wingdings" pitchFamily="2" charset="2"/>
              <a:buChar char="§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76674"/>
            <a:ext cx="38884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Эмблема </a:t>
            </a:r>
          </a:p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Совета по сестринскому делу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16634"/>
            <a:ext cx="8928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в акции «Чужих детей не бывает»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Admin\Documents\Фото\Детский дом\DSC0433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420889"/>
            <a:ext cx="2088000" cy="1656184"/>
          </a:xfrm>
          <a:prstGeom prst="rect">
            <a:avLst/>
          </a:prstGeom>
          <a:noFill/>
        </p:spPr>
      </p:pic>
      <p:pic>
        <p:nvPicPr>
          <p:cNvPr id="8" name="Picture 6" descr="J:\детдом\DSC0583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692697"/>
            <a:ext cx="2088232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J:\детдом\DSC05838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240" y="692697"/>
            <a:ext cx="208800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J:\детдом\DSC058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692698"/>
            <a:ext cx="2088000" cy="166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J:\детдом\DSC0584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2420888"/>
            <a:ext cx="2088000" cy="166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J:\детдом\DSC058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4149082"/>
            <a:ext cx="2088000" cy="166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J:\детдом\DSC0580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420890"/>
            <a:ext cx="2088000" cy="166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J:\детдом\DSC0579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692698"/>
            <a:ext cx="2088000" cy="166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51520" y="4042807"/>
            <a:ext cx="6264696" cy="7463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13753" fontAlgn="base">
              <a:spcBef>
                <a:spcPct val="0"/>
              </a:spcBef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«Чужих детей, по правде, в жизни не бывает,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3753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Бывают только жадность душ и сухость фраз: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5576" y="4698868"/>
            <a:ext cx="5904656" cy="7463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13753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Мне некогда, нет денег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…»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так бывает?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3753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лучик жизни в детском сердце уж угас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…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763688" y="6021288"/>
            <a:ext cx="7128792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1375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это же прекрасно 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быть всем нужным, 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375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Смысл  обретёт  и ясность грешный путь </a:t>
            </a: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Calibri" pitchFamily="34" charset="0"/>
                <a:cs typeface="Times New Roman" pitchFamily="18" charset="0"/>
              </a:rPr>
              <a:t>…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331640" y="5346940"/>
            <a:ext cx="5904656" cy="74635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defTabSz="913753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быть? Пройти? Остаться равнодушным?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3753" eaLnBrk="0" fontAlgn="base" hangingPunct="0">
              <a:spcBef>
                <a:spcPct val="0"/>
              </a:spcBef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попробовать помочь хоть чем-нибудь?</a:t>
            </a:r>
            <a:endParaRPr lang="ru-RU" sz="20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10" descr="J:\детдом\DSC0586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2420890"/>
            <a:ext cx="2088000" cy="166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88642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Участие в акциях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Admin\Documents\Фото\детский дом 2014\IMG_525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7" y="657024"/>
            <a:ext cx="3095523" cy="2988000"/>
          </a:xfrm>
          <a:prstGeom prst="rect">
            <a:avLst/>
          </a:prstGeom>
          <a:noFill/>
        </p:spPr>
      </p:pic>
      <p:pic>
        <p:nvPicPr>
          <p:cNvPr id="7" name="Picture 4" descr="C:\Users\Admin\Documents\Фото\детский дом 2014\IMG_5275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7865" y="657033"/>
            <a:ext cx="1836000" cy="2987992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8" name="Picture 6" descr="C:\Users\Admin\Documents\Фото\детский дом 2014\IMG_5276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5904" y="657024"/>
            <a:ext cx="3672109" cy="298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195736" y="3645026"/>
            <a:ext cx="475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1D0E01"/>
                </a:solidFill>
                <a:latin typeface="Times New Roman" pitchFamily="18" charset="0"/>
                <a:cs typeface="Times New Roman" pitchFamily="18" charset="0"/>
              </a:rPr>
              <a:t>БУЗОО ДГБ № 4 ул. 21Амурская 14д, </a:t>
            </a:r>
          </a:p>
          <a:p>
            <a:pPr algn="ctr"/>
            <a:r>
              <a:rPr lang="ru-RU" sz="1600" b="1" dirty="0" err="1" smtClean="0">
                <a:solidFill>
                  <a:srgbClr val="1D0E01"/>
                </a:solidFill>
                <a:latin typeface="Times New Roman" pitchFamily="18" charset="0"/>
                <a:cs typeface="Times New Roman" pitchFamily="18" charset="0"/>
              </a:rPr>
              <a:t>медико</a:t>
            </a:r>
            <a:r>
              <a:rPr lang="ru-RU" sz="1600" b="1" dirty="0" smtClean="0">
                <a:solidFill>
                  <a:srgbClr val="1D0E01"/>
                </a:solidFill>
                <a:latin typeface="Times New Roman" pitchFamily="18" charset="0"/>
                <a:cs typeface="Times New Roman" pitchFamily="18" charset="0"/>
              </a:rPr>
              <a:t> – социальное отделение </a:t>
            </a:r>
            <a:endParaRPr lang="ru-RU" sz="1600" b="1" dirty="0">
              <a:solidFill>
                <a:srgbClr val="1D0E01"/>
              </a:solidFill>
            </a:endParaRPr>
          </a:p>
        </p:txBody>
      </p:sp>
      <p:pic>
        <p:nvPicPr>
          <p:cNvPr id="2050" name="Picture 2" descr="C:\Users\Admin\Documents\Фото\детский дом 2014\IMG_527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753368"/>
            <a:ext cx="1992000" cy="2988000"/>
          </a:xfrm>
          <a:prstGeom prst="rect">
            <a:avLst/>
          </a:prstGeom>
          <a:noFill/>
        </p:spPr>
      </p:pic>
      <p:pic>
        <p:nvPicPr>
          <p:cNvPr id="2052" name="Picture 4" descr="C:\Users\Admin\Documents\Фото\детский дом 2014\Настя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52734" y="-10180512"/>
            <a:ext cx="1465673" cy="2988000"/>
          </a:xfrm>
          <a:prstGeom prst="rect">
            <a:avLst/>
          </a:prstGeom>
          <a:noFill/>
        </p:spPr>
      </p:pic>
      <p:pic>
        <p:nvPicPr>
          <p:cNvPr id="2053" name="Picture 5" descr="C:\Users\Admin\Documents\Фото\детский дом 2014\Настя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081210" y="-10134600"/>
            <a:ext cx="1465673" cy="2988000"/>
          </a:xfrm>
          <a:prstGeom prst="rect">
            <a:avLst/>
          </a:prstGeom>
          <a:noFill/>
        </p:spPr>
      </p:pic>
      <p:pic>
        <p:nvPicPr>
          <p:cNvPr id="2054" name="Picture 6" descr="C:\Users\Admin\Documents\Фото\детский дом 2014\Настя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753368"/>
            <a:ext cx="1944216" cy="29880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2195736" y="4534088"/>
            <a:ext cx="4752528" cy="17774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Совершенно необязательно </a:t>
            </a:r>
          </a:p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делать великие вещи </a:t>
            </a:r>
          </a:p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Можно делать и маленькие, </a:t>
            </a:r>
          </a:p>
          <a:p>
            <a:r>
              <a:rPr lang="ru-RU" sz="20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но с великой любовью.</a:t>
            </a:r>
          </a:p>
          <a:p>
            <a:pPr algn="r"/>
            <a:endParaRPr lang="ru-RU" sz="1400" b="1" dirty="0" smtClean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400" b="1" dirty="0" smtClean="0">
                <a:ln w="11430"/>
                <a:solidFill>
                  <a:srgbClr val="1D0E0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Мать Тереза </a:t>
            </a:r>
            <a:endParaRPr lang="ru-RU" sz="1400" b="1" dirty="0">
              <a:ln w="11430"/>
              <a:solidFill>
                <a:srgbClr val="1D0E0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0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88642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Работа со студентами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619675" y="728698"/>
            <a:ext cx="1363959" cy="1472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5" y="3731405"/>
            <a:ext cx="1363959" cy="145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 descr="C:\Users\Admin\Documents\Фото\ФОТКИ\100_183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29" y="3731403"/>
            <a:ext cx="1363959" cy="1460416"/>
          </a:xfrm>
          <a:prstGeom prst="rect">
            <a:avLst/>
          </a:prstGeom>
          <a:noFill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2553" y="746577"/>
            <a:ext cx="1353675" cy="1446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01507" y="5266916"/>
            <a:ext cx="1705556" cy="145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48216" y="5285566"/>
            <a:ext cx="1654209" cy="1434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8840" y="5262041"/>
            <a:ext cx="1726323" cy="1481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 descr="C:\Users\Admin\Desktop\Новая папка 20.12.16)\IMG_9991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555" y="5245872"/>
            <a:ext cx="1934885" cy="1487412"/>
          </a:xfrm>
          <a:prstGeom prst="rect">
            <a:avLst/>
          </a:prstGeom>
          <a:noFill/>
        </p:spPr>
      </p:pic>
      <p:pic>
        <p:nvPicPr>
          <p:cNvPr id="13" name="Picture 4" descr="C:\Users\Admin\Desktop\Новая папка 20.12.16)\IMG_9997.JPG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9" y="5262041"/>
            <a:ext cx="1440159" cy="1471245"/>
          </a:xfrm>
          <a:prstGeom prst="rect">
            <a:avLst/>
          </a:prstGeom>
          <a:noFill/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9338" y="3731405"/>
            <a:ext cx="2105412" cy="145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728697"/>
            <a:ext cx="1944216" cy="147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736" y="728696"/>
            <a:ext cx="1914536" cy="145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92280" y="728698"/>
            <a:ext cx="1804408" cy="1464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97233" y="2492898"/>
            <a:ext cx="8767257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 шаг в обучении может означать сто шагов в развитии</a:t>
            </a:r>
          </a:p>
          <a:p>
            <a:pPr lvl="0" algn="r"/>
            <a:endParaRPr lang="ru-RU" sz="2000" b="1" dirty="0" smtClean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ru-RU" b="1" dirty="0" err="1" smtClean="0">
                <a:ln w="1143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Л.С.Выготский</a:t>
            </a:r>
            <a:endParaRPr lang="ru-RU" b="1" dirty="0">
              <a:ln w="11430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07698" y="3731405"/>
            <a:ext cx="1695361" cy="1471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3" y="3731403"/>
            <a:ext cx="1933099" cy="144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C:\Users\Admin\Desktop\ОЖИРЕНИЕ\Инструкции 03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729982"/>
            <a:ext cx="1836000" cy="248299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4" name="Picture 2" descr="C:\Users\Admin\Desktop\ОЖИРЕНИЕ\Инструкции 03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692697"/>
            <a:ext cx="1764000" cy="245581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28" name="Picture 4" descr="G:\Новая папка\02.08.16 Печатные издания\Морозова С.И\5. Статья.jpg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2419" y="692976"/>
            <a:ext cx="1773839" cy="252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027" name="Picture 3" descr="G:\Новая папка\02.08.16 Печатные издания\Морозова С.И\4. Статья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5352" y="692696"/>
            <a:ext cx="1708896" cy="252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029" name="Picture 5" descr="G:\Новая папка\02.08.16 Печатные издания\Морозова С.И\3. Статья.jpg"/>
          <p:cNvPicPr>
            <a:picLocks noChangeAspect="1" noChangeArrowheads="1"/>
          </p:cNvPicPr>
          <p:nvPr/>
        </p:nvPicPr>
        <p:blipFill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0291" y="692696"/>
            <a:ext cx="1741951" cy="252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026" name="Picture 2" descr="G:\Новая папка\02.08.16 Печатные издания\Морозова С.И\2. Статья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9800" y="692697"/>
            <a:ext cx="1640432" cy="252028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3074" name="Picture 2" descr="J:\Новая папка\02.08.16 Печатные издания\Морозова С.И\1. Обложк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8" y="692696"/>
            <a:ext cx="1744212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7016" y="18864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достижения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 descr="J:\Новая папка\02.08.16 Печатные издания\Омская медицина\страница 4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7715" y="692696"/>
            <a:ext cx="1756775" cy="2520279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J:\Новая папка\02.08.16 Печатные издания\Омская медицина\страница 3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580" y="692697"/>
            <a:ext cx="1729901" cy="250463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J:\Новая папка\02.08.16 Печатные издания\Омская медицина\страница 2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6822" y="692976"/>
            <a:ext cx="1743652" cy="2520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J:\Новая папка\02.08.16 Печатные издания\Омская медицина\страница 1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0878" y="692976"/>
            <a:ext cx="1777588" cy="2520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Admin\Desktop\Инструкции 033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741009"/>
            <a:ext cx="1620000" cy="247196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3" name="Picture 2" descr="C:\Users\Admin\Desktop\ОЖИРЕНИЕ\Обложка Краснова - копия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5" y="692696"/>
            <a:ext cx="1734591" cy="252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25" name="Picture 3" descr="C:\Users\Admin\Desktop\Краснова 39 013.jpg"/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3284984"/>
            <a:ext cx="1584176" cy="2520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6" name="Picture 2" descr="C:\Users\Admin\Desktop\Scan_20160517_112534.jp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3284984"/>
            <a:ext cx="1800200" cy="2520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4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80504" y="3285264"/>
            <a:ext cx="1727200" cy="2520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050" name="Picture 26" descr="G:\Новая папка\02.08.16 Печатные издания\Ромазанова Н.Ф\Статья по исследованию\30. Статья.jp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9" y="3284984"/>
            <a:ext cx="1593055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51" name="Picture 27" descr="G:\Новая папка\02.08.16 Печатные издания\Ромазанова Н.Ф\Статья по исследованию\29. Статья.jp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284984"/>
            <a:ext cx="1800200" cy="2520000"/>
          </a:xfrm>
          <a:prstGeom prst="rect">
            <a:avLst/>
          </a:prstGeom>
          <a:noFill/>
        </p:spPr>
      </p:pic>
      <p:pic>
        <p:nvPicPr>
          <p:cNvPr id="1052" name="Picture 28" descr="G:\Новая папка\02.08.16 Печатные издания\Ромазанова Н.Ф\Статья по исследованию\28. Статья.jpg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7" y="3284984"/>
            <a:ext cx="1699535" cy="2520000"/>
          </a:xfrm>
          <a:prstGeom prst="rect">
            <a:avLst/>
          </a:prstGeom>
          <a:noFill/>
        </p:spPr>
      </p:pic>
      <p:pic>
        <p:nvPicPr>
          <p:cNvPr id="1053" name="Picture 29" descr="G:\Новая папка\02.08.16 Печатные издания\Ромазанова Н.Ф\Статья по исследованию\28. Статья.jpg"/>
          <p:cNvPicPr>
            <a:picLocks noChangeAspect="1" noChangeArrowheads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3284984"/>
            <a:ext cx="1699461" cy="2520000"/>
          </a:xfrm>
          <a:prstGeom prst="rect">
            <a:avLst/>
          </a:prstGeom>
          <a:noFill/>
        </p:spPr>
      </p:pic>
      <p:pic>
        <p:nvPicPr>
          <p:cNvPr id="1054" name="Picture 30" descr="G:\Новая папка\02.08.16 Печатные издания\Ромазанова Н.Ф\Статья по исследованию\27. Статья.jpg"/>
          <p:cNvPicPr>
            <a:picLocks noChangeAspect="1" noChangeArrowheads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284984"/>
            <a:ext cx="1741920" cy="2520000"/>
          </a:xfrm>
          <a:prstGeom prst="rect">
            <a:avLst/>
          </a:prstGeom>
          <a:noFill/>
        </p:spPr>
      </p:pic>
      <p:pic>
        <p:nvPicPr>
          <p:cNvPr id="1055" name="Picture 31" descr="G:\Новая папка\02.08.16 Печатные издания\Ромазанова Н.Ф\Статья по исследованию\26. Статья.jpg"/>
          <p:cNvPicPr>
            <a:picLocks noChangeAspect="1" noChangeArrowheads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7" y="3284984"/>
            <a:ext cx="1652287" cy="2520000"/>
          </a:xfrm>
          <a:prstGeom prst="rect">
            <a:avLst/>
          </a:prstGeom>
          <a:noFill/>
        </p:spPr>
      </p:pic>
      <p:pic>
        <p:nvPicPr>
          <p:cNvPr id="1056" name="Picture 32" descr="G:\Новая папка\02.08.16 Печатные издания\Ромазанова Н.Ф\Статья по исследованию\25. Статья.jpg"/>
          <p:cNvPicPr>
            <a:picLocks noChangeAspect="1" noChangeArrowheads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3284984"/>
            <a:ext cx="1661832" cy="2520000"/>
          </a:xfrm>
          <a:prstGeom prst="rect">
            <a:avLst/>
          </a:prstGeom>
          <a:noFill/>
        </p:spPr>
      </p:pic>
      <p:pic>
        <p:nvPicPr>
          <p:cNvPr id="1057" name="Picture 33" descr="G:\Новая папка\02.08.16 Печатные издания\Ромазанова Н.Ф\Статья по исследованию\24. Статья.jpg"/>
          <p:cNvPicPr>
            <a:picLocks noChangeAspect="1" noChangeArrowheads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3284984"/>
            <a:ext cx="1654385" cy="2520000"/>
          </a:xfrm>
          <a:prstGeom prst="rect">
            <a:avLst/>
          </a:prstGeom>
          <a:noFill/>
        </p:spPr>
      </p:pic>
      <p:pic>
        <p:nvPicPr>
          <p:cNvPr id="1058" name="Picture 34" descr="G:\Новая папка\02.08.16 Печатные издания\Ромазанова Н.Ф\Статья по исследованию\23. Статья.jpg"/>
          <p:cNvPicPr>
            <a:picLocks noChangeAspect="1" noChangeArrowheads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1" y="3284984"/>
            <a:ext cx="1700539" cy="2520000"/>
          </a:xfrm>
          <a:prstGeom prst="rect">
            <a:avLst/>
          </a:prstGeom>
          <a:noFill/>
        </p:spPr>
      </p:pic>
      <p:pic>
        <p:nvPicPr>
          <p:cNvPr id="1059" name="Picture 35" descr="G:\Новая папка\02.08.16 Печатные издания\Ромазанова Н.Ф\Статья по исследованию\22. Статья.jpg"/>
          <p:cNvPicPr>
            <a:picLocks noChangeAspect="1" noChangeArrowheads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284984"/>
            <a:ext cx="1606307" cy="2520000"/>
          </a:xfrm>
          <a:prstGeom prst="rect">
            <a:avLst/>
          </a:prstGeom>
          <a:noFill/>
        </p:spPr>
      </p:pic>
      <p:pic>
        <p:nvPicPr>
          <p:cNvPr id="1060" name="Picture 36" descr="G:\Новая папка\02.08.16 Печатные издания\Ромазанова Н.Ф\Статья по исследованию\21. Статья.jpg"/>
          <p:cNvPicPr>
            <a:picLocks noChangeAspect="1" noChangeArrowheads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284984"/>
            <a:ext cx="1712672" cy="2520000"/>
          </a:xfrm>
          <a:prstGeom prst="rect">
            <a:avLst/>
          </a:prstGeom>
          <a:noFill/>
        </p:spPr>
      </p:pic>
      <p:pic>
        <p:nvPicPr>
          <p:cNvPr id="1061" name="Picture 37" descr="G:\Новая папка\02.08.16 Печатные издания\Ромазанова Н.Ф\Статья по исследованию\20. Статья.jpg"/>
          <p:cNvPicPr>
            <a:picLocks noChangeAspect="1" noChangeArrowheads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5" y="3284984"/>
            <a:ext cx="1674687" cy="2520000"/>
          </a:xfrm>
          <a:prstGeom prst="rect">
            <a:avLst/>
          </a:prstGeom>
          <a:noFill/>
        </p:spPr>
      </p:pic>
      <p:pic>
        <p:nvPicPr>
          <p:cNvPr id="1062" name="Picture 38" descr="G:\Новая папка\02.08.16 Печатные издания\Ромазанова Н.Ф\Статья по исследованию\19. Статья.jpg"/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3284984"/>
            <a:ext cx="1635287" cy="2520000"/>
          </a:xfrm>
          <a:prstGeom prst="rect">
            <a:avLst/>
          </a:prstGeom>
          <a:noFill/>
        </p:spPr>
      </p:pic>
      <p:pic>
        <p:nvPicPr>
          <p:cNvPr id="1063" name="Picture 39" descr="G:\Новая папка\02.08.16 Печатные издания\Ромазанова Н.Ф\Статья по исследованию\18. Статья.jpg"/>
          <p:cNvPicPr>
            <a:picLocks noChangeAspect="1" noChangeArrowheads="1"/>
          </p:cNvPicPr>
          <p:nvPr/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3284984"/>
            <a:ext cx="1675424" cy="2520000"/>
          </a:xfrm>
          <a:prstGeom prst="rect">
            <a:avLst/>
          </a:prstGeom>
          <a:noFill/>
        </p:spPr>
      </p:pic>
      <p:pic>
        <p:nvPicPr>
          <p:cNvPr id="1064" name="Picture 40" descr="G:\Новая папка\02.08.16 Печатные издания\Ромазанова Н.Ф\Статья по исследованию\17. Статья.jpg"/>
          <p:cNvPicPr>
            <a:picLocks noChangeAspect="1" noChangeArrowheads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1690853" cy="2520000"/>
          </a:xfrm>
          <a:prstGeom prst="rect">
            <a:avLst/>
          </a:prstGeom>
          <a:noFill/>
        </p:spPr>
      </p:pic>
      <p:pic>
        <p:nvPicPr>
          <p:cNvPr id="1065" name="Picture 41" descr="G:\Новая папка\02.08.16 Печатные издания\Ромазанова Н.Ф\Статья по исследованию\16. Статья.jpg"/>
          <p:cNvPicPr>
            <a:picLocks noChangeAspect="1" noChangeArrowheads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9" y="3284984"/>
            <a:ext cx="1676891" cy="2520000"/>
          </a:xfrm>
          <a:prstGeom prst="rect">
            <a:avLst/>
          </a:prstGeom>
          <a:noFill/>
        </p:spPr>
      </p:pic>
      <p:pic>
        <p:nvPicPr>
          <p:cNvPr id="1066" name="Picture 42" descr="G:\Новая папка\02.08.16 Печатные издания\Ромазанова Н.Ф\Статья по исследованию\15. Статья.jpg"/>
          <p:cNvPicPr>
            <a:picLocks noChangeAspect="1" noChangeArrowheads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1673744" cy="2520000"/>
          </a:xfrm>
          <a:prstGeom prst="rect">
            <a:avLst/>
          </a:prstGeom>
          <a:noFill/>
        </p:spPr>
      </p:pic>
      <p:pic>
        <p:nvPicPr>
          <p:cNvPr id="1067" name="Picture 43" descr="G:\Новая папка\02.08.16 Печатные издания\Ромазанова Н.Ф\Статья по исследованию\14. Статья.jpg"/>
          <p:cNvPicPr>
            <a:picLocks noChangeAspect="1" noChangeArrowheads="1"/>
          </p:cNvPicPr>
          <p:nvPr/>
        </p:nvPicPr>
        <p:blipFill>
          <a:blip r:embed="rId3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9" y="3284984"/>
            <a:ext cx="1670303" cy="2520000"/>
          </a:xfrm>
          <a:prstGeom prst="rect">
            <a:avLst/>
          </a:prstGeom>
          <a:noFill/>
        </p:spPr>
      </p:pic>
      <p:pic>
        <p:nvPicPr>
          <p:cNvPr id="1068" name="Picture 44" descr="G:\Новая папка\02.08.16 Печатные издания\Ромазанова Н.Ф\Статья по исследованию\13. Статья.jpg"/>
          <p:cNvPicPr>
            <a:picLocks noChangeAspect="1" noChangeArrowheads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5" y="3284984"/>
            <a:ext cx="1661411" cy="2520000"/>
          </a:xfrm>
          <a:prstGeom prst="rect">
            <a:avLst/>
          </a:prstGeom>
          <a:noFill/>
        </p:spPr>
      </p:pic>
      <p:pic>
        <p:nvPicPr>
          <p:cNvPr id="1069" name="Picture 45" descr="G:\Новая папка\02.08.16 Печатные издания\Ромазанова Н.Ф\Статья по исследованию\12. Статья.jpg"/>
          <p:cNvPicPr>
            <a:picLocks noChangeAspect="1" noChangeArrowheads="1"/>
          </p:cNvPicPr>
          <p:nvPr/>
        </p:nvPicPr>
        <p:blipFill>
          <a:blip r:embed="rId3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7" y="3284984"/>
            <a:ext cx="1673719" cy="2520000"/>
          </a:xfrm>
          <a:prstGeom prst="rect">
            <a:avLst/>
          </a:prstGeom>
          <a:noFill/>
        </p:spPr>
      </p:pic>
      <p:pic>
        <p:nvPicPr>
          <p:cNvPr id="1070" name="Picture 46" descr="G:\Новая папка\02.08.16 Печатные издания\Ромазанова Н.Ф\Статья по исследованию\11. Статья.jpg"/>
          <p:cNvPicPr>
            <a:picLocks noChangeAspect="1" noChangeArrowheads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3284984"/>
            <a:ext cx="1649708" cy="2520000"/>
          </a:xfrm>
          <a:prstGeom prst="rect">
            <a:avLst/>
          </a:prstGeom>
          <a:noFill/>
        </p:spPr>
      </p:pic>
      <p:pic>
        <p:nvPicPr>
          <p:cNvPr id="1071" name="Picture 47" descr="G:\Новая папка\02.08.16 Печатные издания\Ромазанова Н.Ф\Статья по исследованию\10. Статья.jpg"/>
          <p:cNvPicPr>
            <a:picLocks noChangeAspect="1" noChangeArrowheads="1"/>
          </p:cNvPicPr>
          <p:nvPr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3" y="3284984"/>
            <a:ext cx="1677987" cy="2520000"/>
          </a:xfrm>
          <a:prstGeom prst="rect">
            <a:avLst/>
          </a:prstGeom>
          <a:noFill/>
        </p:spPr>
      </p:pic>
      <p:pic>
        <p:nvPicPr>
          <p:cNvPr id="1072" name="Picture 48" descr="G:\Новая папка\02.08.16 Печатные издания\Ромазанова Н.Ф\Статья по исследованию\9. Статья.jpg"/>
          <p:cNvPicPr>
            <a:picLocks noChangeAspect="1" noChangeArrowheads="1"/>
          </p:cNvPicPr>
          <p:nvPr/>
        </p:nvPicPr>
        <p:blipFill>
          <a:blip r:embed="rId3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2" y="3284984"/>
            <a:ext cx="1666007" cy="2520000"/>
          </a:xfrm>
          <a:prstGeom prst="rect">
            <a:avLst/>
          </a:prstGeom>
          <a:noFill/>
        </p:spPr>
      </p:pic>
      <p:pic>
        <p:nvPicPr>
          <p:cNvPr id="1073" name="Picture 49" descr="G:\Новая папка\02.08.16 Печатные издания\Ромазанова Н.Ф\Статья по исследованию\8. Статья.jpg"/>
          <p:cNvPicPr>
            <a:picLocks noChangeAspect="1" noChangeArrowheads="1"/>
          </p:cNvPicPr>
          <p:nvPr/>
        </p:nvPicPr>
        <p:blipFill>
          <a:blip r:embed="rId4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1650461" cy="2520000"/>
          </a:xfrm>
          <a:prstGeom prst="rect">
            <a:avLst/>
          </a:prstGeom>
          <a:noFill/>
        </p:spPr>
      </p:pic>
      <p:pic>
        <p:nvPicPr>
          <p:cNvPr id="1074" name="Picture 50" descr="G:\Новая папка\02.08.16 Печатные издания\Ромазанова Н.Ф\Статья по исследованию\7. Статья.jpg"/>
          <p:cNvPicPr>
            <a:picLocks noChangeAspect="1" noChangeArrowheads="1"/>
          </p:cNvPicPr>
          <p:nvPr/>
        </p:nvPicPr>
        <p:blipFill>
          <a:blip r:embed="rId4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1" y="3284984"/>
            <a:ext cx="1695395" cy="2520000"/>
          </a:xfrm>
          <a:prstGeom prst="rect">
            <a:avLst/>
          </a:prstGeom>
          <a:noFill/>
        </p:spPr>
      </p:pic>
      <p:pic>
        <p:nvPicPr>
          <p:cNvPr id="1075" name="Picture 51" descr="G:\Новая папка\02.08.16 Печатные издания\Ромазанова Н.Ф\Статья по исследованию\6. Статья.jpg"/>
          <p:cNvPicPr>
            <a:picLocks noChangeAspect="1" noChangeArrowheads="1"/>
          </p:cNvPicPr>
          <p:nvPr/>
        </p:nvPicPr>
        <p:blipFill>
          <a:blip r:embed="rId4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3" y="3284984"/>
            <a:ext cx="1612559" cy="2520000"/>
          </a:xfrm>
          <a:prstGeom prst="rect">
            <a:avLst/>
          </a:prstGeom>
          <a:noFill/>
        </p:spPr>
      </p:pic>
      <p:pic>
        <p:nvPicPr>
          <p:cNvPr id="1076" name="Picture 52" descr="G:\Новая папка\02.08.16 Печатные издания\Ромазанова Н.Ф\Статья по исследованию\5. Статья.jpg"/>
          <p:cNvPicPr>
            <a:picLocks noChangeAspect="1" noChangeArrowheads="1"/>
          </p:cNvPicPr>
          <p:nvPr/>
        </p:nvPicPr>
        <p:blipFill>
          <a:blip r:embed="rId4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70" y="3284984"/>
            <a:ext cx="1635809" cy="2520000"/>
          </a:xfrm>
          <a:prstGeom prst="rect">
            <a:avLst/>
          </a:prstGeom>
          <a:noFill/>
        </p:spPr>
      </p:pic>
      <p:pic>
        <p:nvPicPr>
          <p:cNvPr id="1077" name="Picture 53" descr="G:\Новая папка\02.08.16 Печатные издания\Ромазанова Н.Ф\Статья по исследованию\4. Статья.jpg"/>
          <p:cNvPicPr>
            <a:picLocks noChangeAspect="1" noChangeArrowheads="1"/>
          </p:cNvPicPr>
          <p:nvPr/>
        </p:nvPicPr>
        <p:blipFill>
          <a:blip r:embed="rId4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9" y="3284984"/>
            <a:ext cx="1651187" cy="2520000"/>
          </a:xfrm>
          <a:prstGeom prst="rect">
            <a:avLst/>
          </a:prstGeom>
          <a:noFill/>
        </p:spPr>
      </p:pic>
      <p:pic>
        <p:nvPicPr>
          <p:cNvPr id="1079" name="Picture 55" descr="G:\Новая папка\02.08.16 Печатные издания\Шмелёва Е.В\Статья по исследованиям\24. Статья.jpg"/>
          <p:cNvPicPr>
            <a:picLocks noChangeAspect="1" noChangeArrowheads="1"/>
          </p:cNvPicPr>
          <p:nvPr/>
        </p:nvPicPr>
        <p:blipFill>
          <a:blip r:embed="rId4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3" y="3284984"/>
            <a:ext cx="1594195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80" name="Picture 56" descr="G:\Новая папка\02.08.16 Печатные издания\Шмелёва Е.В\Статья по исследованиям\23. Статья.jpg"/>
          <p:cNvPicPr>
            <a:picLocks noChangeAspect="1" noChangeArrowheads="1"/>
          </p:cNvPicPr>
          <p:nvPr/>
        </p:nvPicPr>
        <p:blipFill>
          <a:blip r:embed="rId4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6" y="3284984"/>
            <a:ext cx="1643356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081" name="Picture 57" descr="G:\Новая папка\02.08.16 Печатные издания\Шмелёва Е.В\Статья по исследованиям\22. Статья.jpg"/>
          <p:cNvPicPr>
            <a:picLocks noChangeAspect="1" noChangeArrowheads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8" y="3284984"/>
            <a:ext cx="1710679" cy="2520000"/>
          </a:xfrm>
          <a:prstGeom prst="rect">
            <a:avLst/>
          </a:prstGeom>
          <a:noFill/>
        </p:spPr>
      </p:pic>
      <p:pic>
        <p:nvPicPr>
          <p:cNvPr id="1082" name="Picture 58" descr="G:\Новая папка\02.08.16 Печатные издания\Шмелёва Е.В\Статья по исследованиям\21. Статья.jpg"/>
          <p:cNvPicPr>
            <a:picLocks noChangeAspect="1" noChangeArrowheads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2" y="3284984"/>
            <a:ext cx="1740191" cy="2520000"/>
          </a:xfrm>
          <a:prstGeom prst="rect">
            <a:avLst/>
          </a:prstGeom>
          <a:noFill/>
        </p:spPr>
      </p:pic>
      <p:pic>
        <p:nvPicPr>
          <p:cNvPr id="1083" name="Picture 59" descr="G:\Новая папка\02.08.16 Печатные издания\Шмелёва Е.В\Статья по исследованиям\20. Статья.jpg"/>
          <p:cNvPicPr>
            <a:picLocks noChangeAspect="1" noChangeArrowheads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3284984"/>
            <a:ext cx="1728192" cy="2520000"/>
          </a:xfrm>
          <a:prstGeom prst="rect">
            <a:avLst/>
          </a:prstGeom>
          <a:noFill/>
        </p:spPr>
      </p:pic>
      <p:pic>
        <p:nvPicPr>
          <p:cNvPr id="1084" name="Picture 60" descr="G:\Новая папка\02.08.16 Печатные издания\Шмелёва Е.В\Статья по исследованиям\19. Статья.jpg"/>
          <p:cNvPicPr>
            <a:picLocks noChangeAspect="1" noChangeArrowheads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2" y="3284984"/>
            <a:ext cx="1680372" cy="2520000"/>
          </a:xfrm>
          <a:prstGeom prst="rect">
            <a:avLst/>
          </a:prstGeom>
          <a:noFill/>
        </p:spPr>
      </p:pic>
      <p:pic>
        <p:nvPicPr>
          <p:cNvPr id="1085" name="Picture 61" descr="G:\Новая папка\02.08.16 Печатные издания\Шмелёва Е.В\Статья по исследованиям\18. Статья.jpg"/>
          <p:cNvPicPr>
            <a:picLocks noChangeAspect="1" noChangeArrowheads="1"/>
          </p:cNvPicPr>
          <p:nvPr/>
        </p:nvPicPr>
        <p:blipFill>
          <a:blip r:embed="rId5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2282" y="3284984"/>
            <a:ext cx="1693321" cy="2520000"/>
          </a:xfrm>
          <a:prstGeom prst="rect">
            <a:avLst/>
          </a:prstGeom>
          <a:noFill/>
        </p:spPr>
      </p:pic>
      <p:pic>
        <p:nvPicPr>
          <p:cNvPr id="1086" name="Picture 62" descr="G:\Новая папка\02.08.16 Печатные издания\Шмелёва Е.В\Статья по исследованиям\17. Статья.jpg"/>
          <p:cNvPicPr>
            <a:picLocks noChangeAspect="1" noChangeArrowheads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4" y="3284984"/>
            <a:ext cx="1727761" cy="2520000"/>
          </a:xfrm>
          <a:prstGeom prst="rect">
            <a:avLst/>
          </a:prstGeom>
          <a:noFill/>
        </p:spPr>
      </p:pic>
      <p:pic>
        <p:nvPicPr>
          <p:cNvPr id="1087" name="Picture 63" descr="G:\Новая папка\02.08.16 Печатные издания\Шмелёва Е.В\Статья по исследованиям\16. Статья.jpg"/>
          <p:cNvPicPr>
            <a:picLocks noChangeAspect="1" noChangeArrowheads="1"/>
          </p:cNvPicPr>
          <p:nvPr/>
        </p:nvPicPr>
        <p:blipFill>
          <a:blip r:embed="rId5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5684" y="3284984"/>
            <a:ext cx="1702781" cy="2520000"/>
          </a:xfrm>
          <a:prstGeom prst="rect">
            <a:avLst/>
          </a:prstGeom>
          <a:noFill/>
        </p:spPr>
      </p:pic>
      <p:pic>
        <p:nvPicPr>
          <p:cNvPr id="1088" name="Picture 64" descr="G:\Новая папка\02.08.16 Печатные издания\Шмелёва Е.В\Статья по исследованиям\15. Статья.jpg"/>
          <p:cNvPicPr>
            <a:picLocks noChangeAspect="1" noChangeArrowheads="1"/>
          </p:cNvPicPr>
          <p:nvPr/>
        </p:nvPicPr>
        <p:blipFill>
          <a:blip r:embed="rId5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3" y="3284984"/>
            <a:ext cx="1640195" cy="2520000"/>
          </a:xfrm>
          <a:prstGeom prst="rect">
            <a:avLst/>
          </a:prstGeom>
          <a:noFill/>
        </p:spPr>
      </p:pic>
      <p:pic>
        <p:nvPicPr>
          <p:cNvPr id="1089" name="Picture 65" descr="G:\Новая папка\02.08.16 Печатные издания\Шмелёва Е.В\Статья по исследованиям\14. Статья.jpg"/>
          <p:cNvPicPr>
            <a:picLocks noChangeAspect="1" noChangeArrowheads="1"/>
          </p:cNvPicPr>
          <p:nvPr/>
        </p:nvPicPr>
        <p:blipFill>
          <a:blip r:embed="rId5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6" y="3284984"/>
            <a:ext cx="1729367" cy="2520000"/>
          </a:xfrm>
          <a:prstGeom prst="rect">
            <a:avLst/>
          </a:prstGeom>
          <a:noFill/>
        </p:spPr>
      </p:pic>
      <p:pic>
        <p:nvPicPr>
          <p:cNvPr id="1090" name="Picture 66" descr="G:\Новая папка\02.08.16 Печатные издания\Шмелёва Е.В\Статья по исследованиям\13.Статья.jpg"/>
          <p:cNvPicPr>
            <a:picLocks noChangeAspect="1" noChangeArrowheads="1"/>
          </p:cNvPicPr>
          <p:nvPr/>
        </p:nvPicPr>
        <p:blipFill>
          <a:blip r:embed="rId5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6" y="3284984"/>
            <a:ext cx="1647905" cy="2520000"/>
          </a:xfrm>
          <a:prstGeom prst="rect">
            <a:avLst/>
          </a:prstGeom>
          <a:noFill/>
        </p:spPr>
      </p:pic>
      <p:pic>
        <p:nvPicPr>
          <p:cNvPr id="1091" name="Picture 67" descr="G:\Новая папка\02.08.16 Печатные издания\Шмелёва Е.В\Статья по исследованиям\12. Статья.jpg"/>
          <p:cNvPicPr>
            <a:picLocks noChangeAspect="1" noChangeArrowheads="1"/>
          </p:cNvPicPr>
          <p:nvPr/>
        </p:nvPicPr>
        <p:blipFill>
          <a:blip r:embed="rId5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3284984"/>
            <a:ext cx="1811973" cy="2520000"/>
          </a:xfrm>
          <a:prstGeom prst="rect">
            <a:avLst/>
          </a:prstGeom>
          <a:noFill/>
        </p:spPr>
      </p:pic>
      <p:pic>
        <p:nvPicPr>
          <p:cNvPr id="1092" name="Picture 68" descr="G:\Новая папка\02.08.16 Печатные издания\Шмелёва Е.В\Статья по исследованиям\11. Статья.jpg"/>
          <p:cNvPicPr>
            <a:picLocks noChangeAspect="1" noChangeArrowheads="1"/>
          </p:cNvPicPr>
          <p:nvPr/>
        </p:nvPicPr>
        <p:blipFill>
          <a:blip r:embed="rId5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5" y="3284984"/>
            <a:ext cx="1647459" cy="2520000"/>
          </a:xfrm>
          <a:prstGeom prst="rect">
            <a:avLst/>
          </a:prstGeom>
          <a:noFill/>
        </p:spPr>
      </p:pic>
      <p:pic>
        <p:nvPicPr>
          <p:cNvPr id="1093" name="Picture 69" descr="G:\Новая папка\02.08.16 Печатные издания\Шмелёва Е.В\Статья по исследованиям\10. Статья.jpg"/>
          <p:cNvPicPr>
            <a:picLocks noChangeAspect="1" noChangeArrowheads="1"/>
          </p:cNvPicPr>
          <p:nvPr/>
        </p:nvPicPr>
        <p:blipFill>
          <a:blip r:embed="rId5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4677" y="3284984"/>
            <a:ext cx="1739771" cy="2520000"/>
          </a:xfrm>
          <a:prstGeom prst="rect">
            <a:avLst/>
          </a:prstGeom>
          <a:noFill/>
        </p:spPr>
      </p:pic>
      <p:pic>
        <p:nvPicPr>
          <p:cNvPr id="1094" name="Picture 70" descr="G:\Новая папка\02.08.16 Печатные издания\Шмелёва Е.В\Статья по исследованиям\9. Статья.jpg"/>
          <p:cNvPicPr>
            <a:picLocks noChangeAspect="1" noChangeArrowheads="1"/>
          </p:cNvPicPr>
          <p:nvPr/>
        </p:nvPicPr>
        <p:blipFill>
          <a:blip r:embed="rId6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8" y="3284984"/>
            <a:ext cx="1657412" cy="2520000"/>
          </a:xfrm>
          <a:prstGeom prst="rect">
            <a:avLst/>
          </a:prstGeom>
          <a:noFill/>
        </p:spPr>
      </p:pic>
      <p:pic>
        <p:nvPicPr>
          <p:cNvPr id="1095" name="Picture 71" descr="G:\Новая папка\02.08.16 Печатные издания\Шмелёва Е.В\Статья по исследованиям\8. Статья.jpg"/>
          <p:cNvPicPr>
            <a:picLocks noChangeAspect="1" noChangeArrowheads="1"/>
          </p:cNvPicPr>
          <p:nvPr/>
        </p:nvPicPr>
        <p:blipFill>
          <a:blip r:embed="rId6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0494" y="3284984"/>
            <a:ext cx="1791948" cy="2520000"/>
          </a:xfrm>
          <a:prstGeom prst="rect">
            <a:avLst/>
          </a:prstGeom>
          <a:noFill/>
        </p:spPr>
      </p:pic>
      <p:pic>
        <p:nvPicPr>
          <p:cNvPr id="1096" name="Picture 72" descr="G:\Новая папка\02.08.16 Печатные издания\Шмелёва Е.В\Статья по исследованиям\7. Статья.jpg"/>
          <p:cNvPicPr>
            <a:picLocks noChangeAspect="1" noChangeArrowheads="1"/>
          </p:cNvPicPr>
          <p:nvPr/>
        </p:nvPicPr>
        <p:blipFill>
          <a:blip r:embed="rId6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4576" y="3284984"/>
            <a:ext cx="1695856" cy="2520000"/>
          </a:xfrm>
          <a:prstGeom prst="rect">
            <a:avLst/>
          </a:prstGeom>
          <a:noFill/>
        </p:spPr>
      </p:pic>
      <p:pic>
        <p:nvPicPr>
          <p:cNvPr id="1097" name="Picture 73" descr="G:\Новая папка\02.08.16 Печатные издания\Шмелёва Е.В\Статья по исследованиям\6. Статья.jpg"/>
          <p:cNvPicPr>
            <a:picLocks noChangeAspect="1" noChangeArrowheads="1"/>
          </p:cNvPicPr>
          <p:nvPr/>
        </p:nvPicPr>
        <p:blipFill>
          <a:blip r:embed="rId6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9" y="3285264"/>
            <a:ext cx="1682051" cy="2520000"/>
          </a:xfrm>
          <a:prstGeom prst="rect">
            <a:avLst/>
          </a:prstGeom>
          <a:noFill/>
        </p:spPr>
      </p:pic>
      <p:pic>
        <p:nvPicPr>
          <p:cNvPr id="1098" name="Picture 74" descr="G:\Новая папка\02.08.16 Печатные издания\Шмелёва Е.В\Статья по исследованиям\5. Статья.jpg"/>
          <p:cNvPicPr>
            <a:picLocks noChangeAspect="1" noChangeArrowheads="1"/>
          </p:cNvPicPr>
          <p:nvPr/>
        </p:nvPicPr>
        <p:blipFill>
          <a:blip r:embed="rId6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6555" y="3284984"/>
            <a:ext cx="1663879" cy="2520000"/>
          </a:xfrm>
          <a:prstGeom prst="rect">
            <a:avLst/>
          </a:prstGeom>
          <a:noFill/>
        </p:spPr>
      </p:pic>
      <p:pic>
        <p:nvPicPr>
          <p:cNvPr id="1099" name="Picture 75" descr="G:\Новая папка\02.08.16 Печатные издания\Шмелёва Е.В\Статья по исследованиям\4. Статья.jpg"/>
          <p:cNvPicPr>
            <a:picLocks noChangeAspect="1" noChangeArrowheads="1"/>
          </p:cNvPicPr>
          <p:nvPr/>
        </p:nvPicPr>
        <p:blipFill>
          <a:blip r:embed="rId6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8413" y="3284984"/>
            <a:ext cx="1794027" cy="2520000"/>
          </a:xfrm>
          <a:prstGeom prst="rect">
            <a:avLst/>
          </a:prstGeom>
          <a:noFill/>
        </p:spPr>
      </p:pic>
      <p:pic>
        <p:nvPicPr>
          <p:cNvPr id="1100" name="Picture 76" descr="G:\Новая папка\02.08.16 Печатные издания\Шмелёва Е.В\Статья по исследованиям\3. Статья.jpg"/>
          <p:cNvPicPr>
            <a:picLocks noChangeAspect="1" noChangeArrowheads="1"/>
          </p:cNvPicPr>
          <p:nvPr/>
        </p:nvPicPr>
        <p:blipFill>
          <a:blip r:embed="rId6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3284984"/>
            <a:ext cx="1679629" cy="2520000"/>
          </a:xfrm>
          <a:prstGeom prst="rect">
            <a:avLst/>
          </a:prstGeom>
          <a:noFill/>
        </p:spPr>
      </p:pic>
      <p:pic>
        <p:nvPicPr>
          <p:cNvPr id="1078" name="Picture 54" descr="G:\Новая папка\02.08.16 Печатные издания\Ромазанова Н.Ф\Статья по исследованию\3. Статья.jpg"/>
          <p:cNvPicPr>
            <a:picLocks noChangeAspect="1" noChangeArrowheads="1"/>
          </p:cNvPicPr>
          <p:nvPr/>
        </p:nvPicPr>
        <p:blipFill>
          <a:blip r:embed="rId6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8" y="3284984"/>
            <a:ext cx="1733260" cy="2520000"/>
          </a:xfrm>
          <a:prstGeom prst="rect">
            <a:avLst/>
          </a:prstGeom>
          <a:noFill/>
        </p:spPr>
      </p:pic>
      <p:pic>
        <p:nvPicPr>
          <p:cNvPr id="1036" name="Picture 12" descr="G:\Новая папка\02.08.16 Печатные издания\Ромазанова Н.Ф\Статья по исследованию\2. Статья.jpg"/>
          <p:cNvPicPr>
            <a:picLocks noChangeAspect="1" noChangeArrowheads="1"/>
          </p:cNvPicPr>
          <p:nvPr/>
        </p:nvPicPr>
        <p:blipFill>
          <a:blip r:embed="rId6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70" y="3284984"/>
            <a:ext cx="1609625" cy="2520000"/>
          </a:xfrm>
          <a:prstGeom prst="rect">
            <a:avLst/>
          </a:prstGeom>
          <a:noFill/>
        </p:spPr>
      </p:pic>
      <p:pic>
        <p:nvPicPr>
          <p:cNvPr id="1101" name="Picture 77" descr="G:\Новая папка\02.08.16 Печатные издания\Шмелёва Е.В\Статья по исследованиям\2. Статья.jpg"/>
          <p:cNvPicPr>
            <a:picLocks noChangeAspect="1" noChangeArrowheads="1"/>
          </p:cNvPicPr>
          <p:nvPr/>
        </p:nvPicPr>
        <p:blipFill>
          <a:blip r:embed="rId6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240" y="3284984"/>
            <a:ext cx="1749661" cy="2520000"/>
          </a:xfrm>
          <a:prstGeom prst="rect">
            <a:avLst/>
          </a:prstGeom>
          <a:noFill/>
        </p:spPr>
      </p:pic>
      <p:pic>
        <p:nvPicPr>
          <p:cNvPr id="98" name="Picture 6" descr="G:\Новая папка\02.08.16 Печатные издания\Ромазанова Н.Ф\Статья по исследованию\1. Обложка.jpg"/>
          <p:cNvPicPr>
            <a:picLocks noChangeAspect="1" noChangeArrowheads="1"/>
          </p:cNvPicPr>
          <p:nvPr/>
        </p:nvPicPr>
        <p:blipFill>
          <a:blip r:embed="rId7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284984"/>
            <a:ext cx="1610000" cy="2520000"/>
          </a:xfrm>
          <a:prstGeom prst="rect">
            <a:avLst/>
          </a:prstGeom>
          <a:noFill/>
        </p:spPr>
      </p:pic>
      <p:sp>
        <p:nvSpPr>
          <p:cNvPr id="100" name="Прямоугольник 99"/>
          <p:cNvSpPr/>
          <p:nvPr/>
        </p:nvSpPr>
        <p:spPr>
          <a:xfrm>
            <a:off x="7566540" y="6405533"/>
            <a:ext cx="235962" cy="338554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79512" y="5805266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Книги – корабли мысли , странствующие по волнам времени и бережно несущие свой драгоценный груз от поколения к поколению</a:t>
            </a:r>
          </a:p>
          <a:p>
            <a:pPr algn="r"/>
            <a:r>
              <a:rPr lang="ru-RU" sz="16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Ф.Бэкон</a:t>
            </a:r>
            <a:endParaRPr lang="ru-RU" sz="16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32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G:\Новая папка\Стендовые доклады\sno-2016Тюмень ВНК сМУ студентов и молодых ученых-10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8304" y="3284984"/>
            <a:ext cx="1656184" cy="25200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</p:pic>
      <p:pic>
        <p:nvPicPr>
          <p:cNvPr id="2051" name="Picture 3" descr="G:\Новая папка\02.08.16 Печатные издания\Ромазанова Н.Ф\Статья в журнале\2. Содержание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6" y="620688"/>
            <a:ext cx="1783607" cy="2520000"/>
          </a:xfrm>
          <a:prstGeom prst="rect">
            <a:avLst/>
          </a:prstGeom>
          <a:noFill/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8864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достижения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G:\Новая папка\02.08.16 Печатные издания\Ромазанова Н.Ф\Статья в журнале\3. Статья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6" y="620688"/>
            <a:ext cx="1801767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054" name="Picture 6" descr="G:\Новая папка\02.08.16 Печатные издания\Шмелёва Е.В\Статья в журнале\2. Содержание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30" y="620968"/>
            <a:ext cx="1756100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055" name="Picture 7" descr="G:\Новая папка\02.08.16 Печатные издания\Шмелёва Е.В\Статья в журнале\5. Статья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7427" y="620688"/>
            <a:ext cx="1687063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056" name="Picture 8" descr="G:\Новая папка\02.08.16 Печатные издания\Шмелёва Е.В\Статья в журнале\4. Статья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7414" y="620688"/>
            <a:ext cx="1747036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050" name="Picture 2" descr="G:\Новая папка\02.08.16 Печатные издания\Ромазанова Н.Ф\Статья в журнале\1. Обложка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5" y="620688"/>
            <a:ext cx="1853743" cy="2520000"/>
          </a:xfrm>
          <a:prstGeom prst="rect">
            <a:avLst/>
          </a:prstGeom>
          <a:noFill/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7" name="Picture 9" descr="G:\Новая папка\02.08.16 Печатные издания\Шмелёва Е.В\Статья в журнале\3. Статья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4" y="620688"/>
            <a:ext cx="1758201" cy="25200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053" name="Picture 5" descr="G:\Новая папка\02.08.16 Печатные издания\Шмелёва Е.В\Статья в журнале\1. Обложка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3" y="620688"/>
            <a:ext cx="1855511" cy="2520000"/>
          </a:xfrm>
          <a:prstGeom prst="rect">
            <a:avLst/>
          </a:prstGeom>
          <a:noFill/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Picture 5" descr="E:\Всё для конкурса\КОНКУРС 2016\публикация 1\Scan_20160303_103334_004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3284984"/>
            <a:ext cx="1728192" cy="252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4" name="Picture 5" descr="E:\Всё для конкурса\КОНКУРС 2016\публикация\Scan_20160303_102715_005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3284984"/>
            <a:ext cx="1728192" cy="252000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2" descr="E:\Всё для конкурса\КОНКУРС 2016\публикация\Scan_20160303_102715_002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3285264"/>
            <a:ext cx="1800200" cy="2520000"/>
          </a:xfrm>
          <a:prstGeom prst="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Picture 2" descr="E:\Всё для конкурса\КОНКУРС 2016\публикация\Scan_20160303_102715.jp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3284984"/>
            <a:ext cx="1656184" cy="2520000"/>
          </a:xfrm>
          <a:prstGeom prst="rect">
            <a:avLst/>
          </a:prstGeom>
          <a:noFill/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9" name="Прямоугольник 18"/>
          <p:cNvSpPr/>
          <p:nvPr/>
        </p:nvSpPr>
        <p:spPr>
          <a:xfrm>
            <a:off x="179512" y="5767518"/>
            <a:ext cx="8784976" cy="10310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Опыт, подобно фонарю на корме корабля, </a:t>
            </a:r>
          </a:p>
          <a:p>
            <a:pPr>
              <a:spcAft>
                <a:spcPts val="300"/>
              </a:spcAft>
            </a:pPr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освещает лишь пройденный нами путь</a:t>
            </a:r>
          </a:p>
          <a:p>
            <a:pPr algn="r"/>
            <a:r>
              <a:rPr lang="ru-RU" sz="16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6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Колридж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3" name="Picture 1" descr="C:\Users\Admin\Documents\Конкурсы\КОНКУРС РФ\РАХ конкурс 2016\Слайд58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259632" y="3284984"/>
            <a:ext cx="1796308" cy="2520000"/>
          </a:xfrm>
          <a:prstGeom prst="rect">
            <a:avLst/>
          </a:prstGeom>
          <a:noFill/>
        </p:spPr>
      </p:pic>
      <p:pic>
        <p:nvPicPr>
          <p:cNvPr id="3074" name="Picture 2" descr="C:\Users\Admin\Documents\Конкурсы\КОНКУРС РФ\РАХ конкурс 2016\Слайд58 - копия.JPG"/>
          <p:cNvPicPr>
            <a:picLocks noChangeAspect="1" noChangeArrowheads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285264"/>
            <a:ext cx="1829739" cy="2520000"/>
          </a:xfrm>
          <a:prstGeom prst="rect">
            <a:avLst/>
          </a:prstGeom>
          <a:noFill/>
        </p:spPr>
      </p:pic>
      <p:pic>
        <p:nvPicPr>
          <p:cNvPr id="3075" name="Picture 3" descr="C:\Users\Admin\Documents\Конкурсы\КОНКУРС РФ\РАХ конкурс 2016\Слайд58 - копия - копия.JPG"/>
          <p:cNvPicPr>
            <a:picLocks noChangeAspect="1" noChangeArrowheads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284984"/>
            <a:ext cx="1750909" cy="2520000"/>
          </a:xfrm>
          <a:prstGeom prst="rect">
            <a:avLst/>
          </a:prstGeom>
          <a:noFill/>
        </p:spPr>
      </p:pic>
      <p:pic>
        <p:nvPicPr>
          <p:cNvPr id="12" name="Picture 2" descr="E:\Всё для конкурса\КОНКУРС 2016\публикация 1\Scan_20160303_103334.jpg"/>
          <p:cNvPicPr>
            <a:picLocks noChangeAspect="1" noChangeArrowheads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4" y="3285264"/>
            <a:ext cx="1656182" cy="2520000"/>
          </a:xfrm>
          <a:prstGeom prst="rect">
            <a:avLst/>
          </a:prstGeom>
          <a:noFill/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6" name="Picture 2" descr="G:\Новая папка\Стендовые доклады\sno-2016Тюмень ВНК сМУ студентов и молодых ученых-001.jpg"/>
          <p:cNvPicPr>
            <a:picLocks noChangeAspect="1" noChangeArrowheads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3284984"/>
            <a:ext cx="1728192" cy="252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48132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C:\Users\Admin\Desktop\2014 год\3 ПЕЧАТ РАБОТЫ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1"/>
          <a:stretch>
            <a:fillRect/>
          </a:stretch>
        </p:blipFill>
        <p:spPr bwMode="auto">
          <a:xfrm>
            <a:off x="971600" y="3317648"/>
            <a:ext cx="1704247" cy="23436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Picture 3" descr="C:\Users\Admin\Desktop\по аттестации\Аттест 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821" y="692976"/>
            <a:ext cx="1704957" cy="2484000"/>
          </a:xfrm>
          <a:prstGeom prst="rect">
            <a:avLst/>
          </a:prstGeom>
          <a:noFill/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8864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достижения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C:\Users\Admin\Desktop\для печати 20 мая\Слайд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5" y="692976"/>
            <a:ext cx="1841539" cy="252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Picture 2" descr="C:\Users\Admin\Desktop\под кдл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2812" y="3284984"/>
            <a:ext cx="1695452" cy="2376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Picture 5" descr="C:\Users\Admin\Desktop\мето по пвк 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2" y="692976"/>
            <a:ext cx="1751741" cy="2484000"/>
          </a:xfrm>
          <a:prstGeom prst="rect">
            <a:avLst/>
          </a:prstGeom>
          <a:noFill/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" name="Picture 2" descr="C:\Users\Admin\Desktop\мето по пвк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600" y="692976"/>
            <a:ext cx="1790112" cy="252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9" name="Picture 3" descr="C:\Users\Admin\Desktop\ПВК 14 ГОД 2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53795" y="692697"/>
            <a:ext cx="1859204" cy="2484000"/>
          </a:xfrm>
          <a:prstGeom prst="rect">
            <a:avLst/>
          </a:prstGeom>
          <a:noFill/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Picture 2" descr="C:\Users\Admin\Desktop\для печати 20 мая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2040" y="692976"/>
            <a:ext cx="1890000" cy="252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Picture 3" descr="C:\Users\Admin\Desktop\2014 год\ОБЛОЖКА ПЕЧАТ РАБОТЫ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317075"/>
            <a:ext cx="1764000" cy="234417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074" name="Picture 2" descr="C:\Users\Admin\Desktop\Презентация1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67156" y="3284984"/>
            <a:ext cx="1697332" cy="2376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2" name="TextBox 21"/>
          <p:cNvSpPr txBox="1"/>
          <p:nvPr/>
        </p:nvSpPr>
        <p:spPr>
          <a:xfrm>
            <a:off x="323528" y="5805264"/>
            <a:ext cx="856895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Нельзя кого-либо изменить, передавая ему свой готовый опыт</a:t>
            </a:r>
          </a:p>
          <a:p>
            <a:pPr algn="ctr"/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Можно лишь создать атмосферу, способствующую развитию человека</a:t>
            </a:r>
          </a:p>
          <a:p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</a:t>
            </a:r>
            <a:r>
              <a:rPr lang="ru-RU" sz="14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ru-RU" sz="1400" b="1" dirty="0" err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Роджерс</a:t>
            </a:r>
            <a:endParaRPr lang="ru-RU" sz="14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esktop\Презентация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6032" y="3309248"/>
            <a:ext cx="1764000" cy="235200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48132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8864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Наши достижения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G:\Новая папка\Стендовые доклады\стенд Шмелева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764704"/>
            <a:ext cx="2124000" cy="32403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3" name="Рисунок 22" descr="G:\Новая папка\Стендовые доклады\Стендовый доклад Ромазанова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5992" y="1196752"/>
            <a:ext cx="21240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2" name="Picture 4" descr="G:\Новая папка\Стендовые доклады\Стендовый доклад школа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240" y="1700808"/>
            <a:ext cx="2124000" cy="32403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53" name="Picture 5" descr="G:\Новая папка\Стендовые доклады\Конгресс Стендовый доклад Чернова И.И.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0488" y="1988840"/>
            <a:ext cx="2124000" cy="32403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4" name="TextBox 23"/>
          <p:cNvSpPr txBox="1"/>
          <p:nvPr/>
        </p:nvSpPr>
        <p:spPr>
          <a:xfrm>
            <a:off x="179513" y="4941168"/>
            <a:ext cx="8856983" cy="11387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много дел считалось невозможным,</a:t>
            </a:r>
          </a:p>
          <a:p>
            <a:r>
              <a:rPr lang="ru-RU" sz="20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пока они не были осуществлены</a:t>
            </a:r>
          </a:p>
          <a:p>
            <a:pPr algn="r"/>
            <a:endParaRPr lang="ru-RU" sz="1400" b="1" smtClean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vi-VN" sz="1400" b="1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</a:t>
            </a:r>
            <a:r>
              <a:rPr lang="ru-RU" sz="14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sz="14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ний Ст</a:t>
            </a:r>
            <a:r>
              <a:rPr lang="ru-RU" sz="14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vi-VN" sz="1400" b="1" dirty="0" smtClean="0">
                <a:ln w="11430"/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рший</a:t>
            </a:r>
            <a:endParaRPr lang="ru-RU" sz="1400" b="1" dirty="0">
              <a:ln w="11430"/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322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2050" name="Picture 2" descr="J:\Новая папка\5625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640960" cy="652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5805266"/>
            <a:ext cx="5652120" cy="64633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2700"/>
                <a:solidFill>
                  <a:srgbClr val="5F2E0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Благодарим за внимание!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404665"/>
            <a:ext cx="5544616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5F2E0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Видя цель, а не преграды, 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5F2E05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 дойдем куда нам надо!</a:t>
            </a:r>
            <a:endParaRPr lang="ru-RU" sz="3200" b="1" spc="50" dirty="0">
              <a:ln w="11430"/>
              <a:solidFill>
                <a:srgbClr val="5F2E05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75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Picture 2" descr="C:\Users\Admin\Desktop\совет по сестринскому делу 44 - копия 4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88643"/>
            <a:ext cx="1512168" cy="6480719"/>
          </a:xfrm>
          <a:prstGeom prst="rect">
            <a:avLst/>
          </a:prstGeom>
          <a:noFill/>
        </p:spPr>
      </p:pic>
      <p:pic>
        <p:nvPicPr>
          <p:cNvPr id="5" name="Picture 2" descr="C:\Users\Admin\Desktop\совет по сестринскому делу 44 - копия 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548682"/>
            <a:ext cx="4392488" cy="6192688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691680" y="116634"/>
            <a:ext cx="73448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Гимн  БУЗ ОО «Госпиталь для ветеранов войн»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Picture 2" descr="C:\Users\User\Documents\2016-2017 ОПСА\портреты готовые\IMG_15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1429330"/>
            <a:ext cx="1872208" cy="26477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179512" y="4005065"/>
            <a:ext cx="432048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Романова </a:t>
            </a:r>
          </a:p>
          <a:p>
            <a:pPr algn="ctr"/>
            <a:r>
              <a:rPr lang="ru-RU" sz="22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Валентина  Алексеевна</a:t>
            </a:r>
          </a:p>
          <a:p>
            <a:r>
              <a:rPr lang="ru-RU" sz="2000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главная медицинская сестра</a:t>
            </a:r>
          </a:p>
          <a:p>
            <a:r>
              <a:rPr lang="ru-RU" sz="2000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1976 - 1996</a:t>
            </a:r>
          </a:p>
          <a:p>
            <a:r>
              <a:rPr lang="ru-RU" sz="2000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Председатель Совета медицинских сестёр Правительственные награды:</a:t>
            </a:r>
          </a:p>
          <a:p>
            <a:r>
              <a:rPr lang="ru-RU" sz="20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-  «Отличник здравоохранения»</a:t>
            </a:r>
          </a:p>
          <a:p>
            <a:r>
              <a:rPr lang="ru-RU" sz="20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-  «Почетный донор России»</a:t>
            </a:r>
            <a:endParaRPr lang="ru-RU" sz="2000" b="1" i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466"/>
          <a:stretch>
            <a:fillRect/>
          </a:stretch>
        </p:blipFill>
        <p:spPr bwMode="auto">
          <a:xfrm>
            <a:off x="5724336" y="1427853"/>
            <a:ext cx="1872000" cy="264922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499992" y="4005065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Окунева </a:t>
            </a:r>
          </a:p>
          <a:p>
            <a:pPr algn="ctr"/>
            <a:r>
              <a:rPr lang="ru-RU" sz="22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Валентина  Владимировна</a:t>
            </a:r>
          </a:p>
          <a:p>
            <a:r>
              <a:rPr lang="ru-RU" sz="2000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главная медицинская сестра</a:t>
            </a:r>
          </a:p>
          <a:p>
            <a:r>
              <a:rPr lang="ru-RU" sz="2000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1996 по настоящее время</a:t>
            </a:r>
          </a:p>
          <a:p>
            <a:r>
              <a:rPr lang="ru-RU" sz="2000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Председатель Совета по сестринскому делу Правительственные награды:</a:t>
            </a:r>
          </a:p>
          <a:p>
            <a:r>
              <a:rPr lang="ru-RU" sz="2000" b="1" i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-  «Заслуженный работник здравоохранения России»</a:t>
            </a:r>
            <a:endParaRPr lang="ru-RU" sz="2000" b="1" i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188642"/>
            <a:ext cx="8640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Совета по сестринскому делу БУЗОО ГВВ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18" name="Rectangle 22"/>
          <p:cNvSpPr>
            <a:spLocks noChangeArrowheads="1"/>
          </p:cNvSpPr>
          <p:nvPr/>
        </p:nvSpPr>
        <p:spPr bwMode="auto">
          <a:xfrm>
            <a:off x="251520" y="188643"/>
            <a:ext cx="86409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Структура Совета по сестринскому делу БУЗОО ГВВ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08720"/>
            <a:ext cx="8568952" cy="5688634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Полотно 15"/>
          <p:cNvGrpSpPr>
            <a:grpSpLocks/>
          </p:cNvGrpSpPr>
          <p:nvPr/>
        </p:nvGrpSpPr>
        <p:grpSpPr bwMode="auto">
          <a:xfrm>
            <a:off x="323529" y="1196752"/>
            <a:ext cx="8563563" cy="5128956"/>
            <a:chOff x="1523" y="8723"/>
            <a:chExt cx="9690" cy="4554"/>
          </a:xfrm>
        </p:grpSpPr>
        <p:sp>
          <p:nvSpPr>
            <p:cNvPr id="4116" name="Блок-схема: типовой процесс 41"/>
            <p:cNvSpPr>
              <a:spLocks noChangeArrowheads="1"/>
            </p:cNvSpPr>
            <p:nvPr/>
          </p:nvSpPr>
          <p:spPr bwMode="auto">
            <a:xfrm>
              <a:off x="4943" y="10418"/>
              <a:ext cx="2880" cy="1096"/>
            </a:xfrm>
            <a:prstGeom prst="flowChartPredefined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СОВЕТ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по сестринскому делу 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5" name="Блок-схема: типовой процесс 53"/>
            <p:cNvSpPr>
              <a:spLocks noChangeArrowheads="1"/>
            </p:cNvSpPr>
            <p:nvPr/>
          </p:nvSpPr>
          <p:spPr bwMode="auto">
            <a:xfrm>
              <a:off x="8318" y="12181"/>
              <a:ext cx="2880" cy="1096"/>
            </a:xfrm>
            <a:prstGeom prst="flowChartPredefined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Комитет по сестринской практике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4" name="Блок-схема: типовой процесс 54"/>
            <p:cNvSpPr>
              <a:spLocks noChangeArrowheads="1"/>
            </p:cNvSpPr>
            <p:nvPr/>
          </p:nvSpPr>
          <p:spPr bwMode="auto">
            <a:xfrm>
              <a:off x="4943" y="8738"/>
              <a:ext cx="2880" cy="1096"/>
            </a:xfrm>
            <a:prstGeom prst="flowChartPredefined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Комитет </a:t>
              </a:r>
              <a:r>
                <a:rPr lang="ru-RU" sz="1400" b="1" dirty="0" smtClean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</a:t>
              </a:r>
              <a:endPara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медикаментозному и медицинскому обеспечению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3" name="Блок-схема: типовой процесс 55"/>
            <p:cNvSpPr>
              <a:spLocks noChangeArrowheads="1"/>
            </p:cNvSpPr>
            <p:nvPr/>
          </p:nvSpPr>
          <p:spPr bwMode="auto">
            <a:xfrm>
              <a:off x="8333" y="8723"/>
              <a:ext cx="2880" cy="1096"/>
            </a:xfrm>
            <a:prstGeom prst="flowChartPredefined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Комитет по инфекционной  безопасности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2" name="Блок-схема: типовой процесс 56"/>
            <p:cNvSpPr>
              <a:spLocks noChangeArrowheads="1"/>
            </p:cNvSpPr>
            <p:nvPr/>
          </p:nvSpPr>
          <p:spPr bwMode="auto">
            <a:xfrm>
              <a:off x="4945" y="12165"/>
              <a:ext cx="2880" cy="1096"/>
            </a:xfrm>
            <a:prstGeom prst="flowChartPredefined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Комитет 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по этике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1" name="Блок-схема: типовой процесс 57"/>
            <p:cNvSpPr>
              <a:spLocks noChangeArrowheads="1"/>
            </p:cNvSpPr>
            <p:nvPr/>
          </p:nvSpPr>
          <p:spPr bwMode="auto">
            <a:xfrm>
              <a:off x="1523" y="12180"/>
              <a:ext cx="2880" cy="1096"/>
            </a:xfrm>
            <a:prstGeom prst="flowChartPredefined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Экспертный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комитет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10" name="Блок-схема: типовой процесс 58"/>
            <p:cNvSpPr>
              <a:spLocks noChangeArrowheads="1"/>
            </p:cNvSpPr>
            <p:nvPr/>
          </p:nvSpPr>
          <p:spPr bwMode="auto">
            <a:xfrm>
              <a:off x="1523" y="8723"/>
              <a:ext cx="2879" cy="1095"/>
            </a:xfrm>
            <a:prstGeom prst="flowChartPredefinedProcess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Профессиональный комитет</a:t>
              </a: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09" name="Прямая со стрелкой 62"/>
            <p:cNvSpPr>
              <a:spLocks noChangeShapeType="1"/>
            </p:cNvSpPr>
            <p:nvPr/>
          </p:nvSpPr>
          <p:spPr bwMode="auto">
            <a:xfrm>
              <a:off x="7864" y="10973"/>
              <a:ext cx="1855" cy="1052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8" name="Прямая со стрелкой 63"/>
            <p:cNvSpPr>
              <a:spLocks noChangeShapeType="1"/>
            </p:cNvSpPr>
            <p:nvPr/>
          </p:nvSpPr>
          <p:spPr bwMode="auto">
            <a:xfrm>
              <a:off x="7810" y="9271"/>
              <a:ext cx="498" cy="1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7" name="Прямая со стрелкой 65"/>
            <p:cNvSpPr>
              <a:spLocks noChangeShapeType="1"/>
            </p:cNvSpPr>
            <p:nvPr/>
          </p:nvSpPr>
          <p:spPr bwMode="auto">
            <a:xfrm flipV="1">
              <a:off x="7863" y="9923"/>
              <a:ext cx="1856" cy="105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6" name="Прямая со стрелкой 66"/>
            <p:cNvSpPr>
              <a:spLocks noChangeShapeType="1"/>
            </p:cNvSpPr>
            <p:nvPr/>
          </p:nvSpPr>
          <p:spPr bwMode="auto">
            <a:xfrm flipV="1">
              <a:off x="6360" y="11612"/>
              <a:ext cx="1" cy="496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5" name="Прямая со стрелкой 67"/>
            <p:cNvSpPr>
              <a:spLocks noChangeShapeType="1"/>
            </p:cNvSpPr>
            <p:nvPr/>
          </p:nvSpPr>
          <p:spPr bwMode="auto">
            <a:xfrm flipV="1">
              <a:off x="2911" y="9950"/>
              <a:ext cx="1" cy="2142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4" name="Прямая со стрелкой 68"/>
            <p:cNvSpPr>
              <a:spLocks noChangeShapeType="1"/>
            </p:cNvSpPr>
            <p:nvPr/>
          </p:nvSpPr>
          <p:spPr bwMode="auto">
            <a:xfrm flipV="1">
              <a:off x="6315" y="9838"/>
              <a:ext cx="0" cy="495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3" name="Прямая со стрелкой 69"/>
            <p:cNvSpPr>
              <a:spLocks noChangeShapeType="1"/>
            </p:cNvSpPr>
            <p:nvPr/>
          </p:nvSpPr>
          <p:spPr bwMode="auto">
            <a:xfrm flipH="1" flipV="1">
              <a:off x="9781" y="9923"/>
              <a:ext cx="0" cy="2142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2" name="Прямая со стрелкой 64"/>
            <p:cNvSpPr>
              <a:spLocks noChangeShapeType="1"/>
            </p:cNvSpPr>
            <p:nvPr/>
          </p:nvSpPr>
          <p:spPr bwMode="auto">
            <a:xfrm>
              <a:off x="4406" y="9310"/>
              <a:ext cx="498" cy="1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1" name="Прямая со стрелкой 64"/>
            <p:cNvSpPr>
              <a:spLocks noChangeShapeType="1"/>
            </p:cNvSpPr>
            <p:nvPr/>
          </p:nvSpPr>
          <p:spPr bwMode="auto">
            <a:xfrm>
              <a:off x="4375" y="12751"/>
              <a:ext cx="498" cy="1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00" name="Прямая со стрелкой 65"/>
            <p:cNvSpPr>
              <a:spLocks noChangeShapeType="1"/>
            </p:cNvSpPr>
            <p:nvPr/>
          </p:nvSpPr>
          <p:spPr bwMode="auto">
            <a:xfrm>
              <a:off x="7804" y="12720"/>
              <a:ext cx="498" cy="1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99" name="Прямая со стрелкой 62"/>
            <p:cNvSpPr>
              <a:spLocks noChangeShapeType="1"/>
            </p:cNvSpPr>
            <p:nvPr/>
          </p:nvSpPr>
          <p:spPr bwMode="auto">
            <a:xfrm>
              <a:off x="2912" y="9950"/>
              <a:ext cx="1938" cy="1052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098" name="Прямая со стрелкой 65"/>
            <p:cNvSpPr>
              <a:spLocks noChangeShapeType="1"/>
            </p:cNvSpPr>
            <p:nvPr/>
          </p:nvSpPr>
          <p:spPr bwMode="auto">
            <a:xfrm flipV="1">
              <a:off x="2965" y="11009"/>
              <a:ext cx="1856" cy="1050"/>
            </a:xfrm>
            <a:prstGeom prst="straightConnector1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31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116634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Почетные члены Совета по сестринскому делу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693626"/>
            <a:ext cx="1270275" cy="1799271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475656" y="605587"/>
            <a:ext cx="7488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Романова Валентина Алексеевна        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главная медицинская сестра (1976 – 1996 г.) </a:t>
            </a:r>
          </a:p>
          <a:p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Почетный член Совета по сестринскому делу БУЗОО «ГВВ»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Дата награждения 16.01.2004 г.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заслуги в области здравоохранения и многолетний добросовестный труд. Активную  работу  в Совете по сестринскому делу и личный  вклад в развитие сестринского дела БУЗОО «Госпиталя для ветеранов войн».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5" y="2758808"/>
            <a:ext cx="1274103" cy="182232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4871691"/>
            <a:ext cx="1269147" cy="179767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547664" y="2693821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Лащёнова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Галина Игнатьевна        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медицинская сестра диетическая (1978 – 2009 г.)</a:t>
            </a:r>
          </a:p>
          <a:p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Почетный член Совета по сестринскому делу БУЗОО «ГВВ»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Дата награждения 12.01.2009 г.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заслуги в области здравоохранения и многолетний добросовестный труд. Активную  работу  в Совете по сестринскому делу и личный  вклад в развитие сестринского дела БУЗОО «Госпиталя для ветеранов войн».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547664" y="4782053"/>
            <a:ext cx="748883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Сизова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Людмила Сергеевна     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старшая медицинская сестра неврологического отделения (1976 – 2004 г. )</a:t>
            </a:r>
          </a:p>
          <a:p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Почетный член Совета по сестринскому делу БУЗОО «ГВВ»</a:t>
            </a: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Дата награждения 10.01.2005 г.</a:t>
            </a:r>
          </a:p>
          <a:p>
            <a:pPr algn="just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 заслуги в области здравоохранения и многолетний добросовестный труд. Активную  работу  в Совете по сестринскому делу и личный  вклад в развитие сестринского дела БУЗОО «Госпиталя для ветеранов войн».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116634"/>
            <a:ext cx="856895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281302"/>
                </a:solidFill>
                <a:latin typeface="Times New Roman" pitchFamily="18" charset="0"/>
                <a:cs typeface="Times New Roman" pitchFamily="18" charset="0"/>
              </a:rPr>
              <a:t>Социально - партнёрские связи</a:t>
            </a:r>
            <a:endParaRPr lang="ru-RU" sz="2400" b="1" dirty="0">
              <a:solidFill>
                <a:srgbClr val="2813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5301208"/>
            <a:ext cx="8964488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357188" algn="ctr"/>
            <a:r>
              <a:rPr lang="ru-RU" sz="2000" b="1" dirty="0" smtClean="0">
                <a:ln w="1143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Партнерские связи - залог позитивного отношения  к развитию профессиональной компетентности специалистов сестринского дела</a:t>
            </a:r>
            <a:endParaRPr lang="ru-RU" sz="2000" b="1" dirty="0">
              <a:ln w="11430"/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3" name="Picture 3" descr="G:\Новая папка\P1020365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1728000" cy="1440000"/>
          </a:xfrm>
          <a:prstGeom prst="rect">
            <a:avLst/>
          </a:prstGeom>
          <a:noFill/>
        </p:spPr>
      </p:pic>
      <p:pic>
        <p:nvPicPr>
          <p:cNvPr id="40964" name="Picture 4" descr="G:\Новая папка\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133016"/>
            <a:ext cx="1728189" cy="1440000"/>
          </a:xfrm>
          <a:prstGeom prst="rect">
            <a:avLst/>
          </a:prstGeom>
          <a:noFill/>
        </p:spPr>
      </p:pic>
      <p:pic>
        <p:nvPicPr>
          <p:cNvPr id="40965" name="Picture 5" descr="G:\Новая папка\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2" y="3717192"/>
            <a:ext cx="1728188" cy="1440000"/>
          </a:xfrm>
          <a:prstGeom prst="rect">
            <a:avLst/>
          </a:prstGeom>
          <a:noFill/>
        </p:spPr>
      </p:pic>
      <p:pic>
        <p:nvPicPr>
          <p:cNvPr id="11" name="Picture 8" descr="C:\Users\Admin\Documents\Фото\03.08.2016 ФОТО\ТУ Психология прфессионального общения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981" y="548680"/>
            <a:ext cx="2160003" cy="1440000"/>
          </a:xfrm>
          <a:prstGeom prst="rect">
            <a:avLst/>
          </a:prstGeom>
          <a:noFill/>
        </p:spPr>
      </p:pic>
      <p:pic>
        <p:nvPicPr>
          <p:cNvPr id="1026" name="Picture 2" descr="C:\Users\Admin\Documents\Фото\03.08.2016 ФОТО\Изображение 04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3717192"/>
            <a:ext cx="2160000" cy="1440000"/>
          </a:xfrm>
          <a:prstGeom prst="rect">
            <a:avLst/>
          </a:prstGeom>
          <a:noFill/>
        </p:spPr>
      </p:pic>
      <p:pic>
        <p:nvPicPr>
          <p:cNvPr id="1027" name="Picture 3" descr="C:\Users\Admin\Documents\Фото\круглый стол 2016 умк\P6210014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8" y="2133016"/>
            <a:ext cx="1993620" cy="1440000"/>
          </a:xfrm>
          <a:prstGeom prst="rect">
            <a:avLst/>
          </a:prstGeom>
          <a:noFill/>
        </p:spPr>
      </p:pic>
      <p:pic>
        <p:nvPicPr>
          <p:cNvPr id="1028" name="Picture 4" descr="C:\Users\Admin\Documents\Фото\неотложка ноябрь\IMG_966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7" y="548680"/>
            <a:ext cx="1993859" cy="1440000"/>
          </a:xfrm>
          <a:prstGeom prst="rect">
            <a:avLst/>
          </a:prstGeom>
          <a:noFill/>
        </p:spPr>
      </p:pic>
      <p:pic>
        <p:nvPicPr>
          <p:cNvPr id="1029" name="Picture 5" descr="C:\Users\Admin\Documents\Фото\день главной сестры\IMG_5068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133016"/>
            <a:ext cx="2160000" cy="1440000"/>
          </a:xfrm>
          <a:prstGeom prst="rect">
            <a:avLst/>
          </a:prstGeom>
          <a:noFill/>
        </p:spPr>
      </p:pic>
      <p:pic>
        <p:nvPicPr>
          <p:cNvPr id="1030" name="Picture 6" descr="C:\Users\Admin\Desktop\uchastniki-master-klassa-6-prev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7" y="3717192"/>
            <a:ext cx="1993859" cy="1440000"/>
          </a:xfrm>
          <a:prstGeom prst="rect">
            <a:avLst/>
          </a:prstGeom>
          <a:noFill/>
        </p:spPr>
      </p:pic>
      <p:pic>
        <p:nvPicPr>
          <p:cNvPr id="3" name="Picture 3" descr="C:\Users\Admin\Documents\Фото\09.10.13г. Конференция Нежинский геронтологический центр\Нежинский геронтологический центр конференция              09.10.2013г.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3680" y="548680"/>
            <a:ext cx="1920000" cy="1440000"/>
          </a:xfrm>
          <a:prstGeom prst="rect">
            <a:avLst/>
          </a:prstGeom>
          <a:noFill/>
        </p:spPr>
      </p:pic>
      <p:pic>
        <p:nvPicPr>
          <p:cNvPr id="5" name="Picture 4" descr="\\10.30.108.245\обмен\УМК\2016г. Подготовка к региональной НПК ОмГМУ и БУЗОО ГВВ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2133821"/>
            <a:ext cx="1944216" cy="1439197"/>
          </a:xfrm>
          <a:prstGeom prst="rect">
            <a:avLst/>
          </a:prstGeom>
          <a:noFill/>
        </p:spPr>
      </p:pic>
      <p:pic>
        <p:nvPicPr>
          <p:cNvPr id="6" name="Picture 5" descr="C:\Users\Admin\Documents\Фото\Новая папка 3\IMG_9255.JPG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3717032"/>
            <a:ext cx="1920000" cy="14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79512" y="116632"/>
            <a:ext cx="8784976" cy="64807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Омская профессиональная сестринская ассоциация</a:t>
            </a:r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132"/>
            </a:avLst>
          </a:prstGeom>
          <a:solidFill>
            <a:schemeClr val="accent6">
              <a:lumMod val="50000"/>
            </a:schemeClr>
          </a:solidFill>
          <a:ln w="57150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395536" y="836712"/>
          <a:ext cx="6048672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23528" y="908720"/>
            <a:ext cx="6120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Численность специалистов  </a:t>
            </a:r>
          </a:p>
          <a:p>
            <a:pPr algn="ctr"/>
            <a:r>
              <a:rPr lang="ru-RU" sz="14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Омской профессиональной сестринской ассоциации</a:t>
            </a:r>
            <a:endParaRPr lang="ru-RU" sz="14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\\10.30.108.245\обмен\УМК\2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764704"/>
            <a:ext cx="1620000" cy="2228037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6444208" y="2924944"/>
            <a:ext cx="2592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Окунева В.В.,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главная медицинская сестра,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член Координационного совета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Users\Admin\Documents\Фото\портреты готовые 2\IMG_847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3717032"/>
            <a:ext cx="1620000" cy="2160000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6444208" y="5805264"/>
            <a:ext cx="25922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Ромазанова А.Х.,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медицинская сестра УМК,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ключевой член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6" y="5873115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«Время обсудит и оценит  </a:t>
            </a:r>
            <a:r>
              <a:rPr lang="ru-RU" sz="2000" b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лучше нашего - </a:t>
            </a:r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наши убеждения, </a:t>
            </a:r>
            <a:r>
              <a:rPr lang="ru-RU" sz="20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наши действия...» </a:t>
            </a:r>
          </a:p>
          <a:p>
            <a:pPr algn="r"/>
            <a:r>
              <a:rPr lang="ru-RU" sz="1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Н.И. Пирогов</a:t>
            </a:r>
            <a:endParaRPr lang="ru-RU" sz="1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4908</TotalTime>
  <Words>1579</Words>
  <Application>Microsoft Office PowerPoint</Application>
  <PresentationFormat>Экран (4:3)</PresentationFormat>
  <Paragraphs>288</Paragraphs>
  <Slides>37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37</vt:i4>
      </vt:variant>
    </vt:vector>
  </HeadingPairs>
  <TitlesOfParts>
    <vt:vector size="39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Sveta</cp:lastModifiedBy>
  <cp:revision>70</cp:revision>
  <dcterms:created xsi:type="dcterms:W3CDTF">2017-06-06T07:15:38Z</dcterms:created>
  <dcterms:modified xsi:type="dcterms:W3CDTF">2017-07-08T07:30:11Z</dcterms:modified>
</cp:coreProperties>
</file>