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6" r:id="rId6"/>
    <p:sldId id="262" r:id="rId7"/>
    <p:sldId id="263" r:id="rId8"/>
    <p:sldId id="264" r:id="rId9"/>
    <p:sldId id="265" r:id="rId10"/>
    <p:sldId id="259" r:id="rId11"/>
    <p:sldId id="279" r:id="rId12"/>
    <p:sldId id="271" r:id="rId13"/>
    <p:sldId id="272" r:id="rId14"/>
    <p:sldId id="267" r:id="rId15"/>
    <p:sldId id="268" r:id="rId16"/>
    <p:sldId id="269" r:id="rId17"/>
    <p:sldId id="270" r:id="rId18"/>
    <p:sldId id="275" r:id="rId19"/>
    <p:sldId id="276" r:id="rId20"/>
    <p:sldId id="277" r:id="rId21"/>
    <p:sldId id="278" r:id="rId22"/>
    <p:sldId id="273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9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4572000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357430"/>
            <a:ext cx="4572000" cy="214314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Вместе мы - сила!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3708" y="214290"/>
            <a:ext cx="4314796" cy="92869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/>
              <a:t>Автономное стационарное учреждение социального обслуживания Омской области «Нежинский геронтологический центр»</a:t>
            </a:r>
            <a:endParaRPr lang="ru-RU" b="1" dirty="0"/>
          </a:p>
        </p:txBody>
      </p:sp>
      <p:pic>
        <p:nvPicPr>
          <p:cNvPr id="5" name="Рисунок 4" descr="10 на 10 с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5755" y="259854"/>
            <a:ext cx="1170645" cy="1170645"/>
          </a:xfrm>
          <a:prstGeom prst="ellipse">
            <a:avLst/>
          </a:prstGeom>
          <a:ln w="22225">
            <a:solidFill>
              <a:schemeClr val="accent1"/>
            </a:solidFill>
          </a:ln>
        </p:spPr>
      </p:pic>
      <p:pic>
        <p:nvPicPr>
          <p:cNvPr id="7" name="Рисунок 6" descr="совет по сестринскому делу.jpg"/>
          <p:cNvPicPr>
            <a:picLocks noChangeAspect="1"/>
          </p:cNvPicPr>
          <p:nvPr/>
        </p:nvPicPr>
        <p:blipFill>
          <a:blip r:embed="rId4" cstate="print"/>
          <a:srcRect l="12500" t="7291" r="4166" b="9375"/>
          <a:stretch>
            <a:fillRect/>
          </a:stretch>
        </p:blipFill>
        <p:spPr>
          <a:xfrm>
            <a:off x="3696721" y="267188"/>
            <a:ext cx="1163311" cy="1163311"/>
          </a:xfrm>
          <a:prstGeom prst="ellipse">
            <a:avLst/>
          </a:prstGeom>
          <a:ln w="22225">
            <a:solidFill>
              <a:schemeClr val="accent1"/>
            </a:solidFill>
          </a:ln>
        </p:spPr>
      </p:pic>
      <p:grpSp>
        <p:nvGrpSpPr>
          <p:cNvPr id="10" name="Группа 9"/>
          <p:cNvGrpSpPr/>
          <p:nvPr/>
        </p:nvGrpSpPr>
        <p:grpSpPr>
          <a:xfrm>
            <a:off x="1361136" y="188640"/>
            <a:ext cx="985327" cy="1313937"/>
            <a:chOff x="1234477" y="1255554"/>
            <a:chExt cx="1051523" cy="145336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234477" y="1255554"/>
              <a:ext cx="1051523" cy="145336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410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931" y="1321050"/>
              <a:ext cx="885873" cy="1248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26823" y="223451"/>
            <a:ext cx="1304817" cy="1333341"/>
            <a:chOff x="95042" y="97158"/>
            <a:chExt cx="1304817" cy="1333341"/>
          </a:xfrm>
        </p:grpSpPr>
        <p:pic>
          <p:nvPicPr>
            <p:cNvPr id="17412" name="Picture 4" descr="C:\Users\Sveta\Desktop\Рисунок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2" y="97158"/>
              <a:ext cx="1304817" cy="1333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Овал 10"/>
            <p:cNvSpPr/>
            <p:nvPr/>
          </p:nvSpPr>
          <p:spPr>
            <a:xfrm>
              <a:off x="154112" y="165379"/>
              <a:ext cx="1181624" cy="1211146"/>
            </a:xfrm>
            <a:prstGeom prst="ellipse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SAM_0090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l="3679" t="26190" r="1813"/>
          <a:stretch>
            <a:fillRect/>
          </a:stretch>
        </p:blipFill>
        <p:spPr bwMode="auto">
          <a:xfrm>
            <a:off x="4960963" y="4143380"/>
            <a:ext cx="4147541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D:\ВИНОГРАДОВ\1\всемирн день больного\IMG_1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381" y="1362998"/>
            <a:ext cx="4179123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54411" y="119534"/>
            <a:ext cx="8686800" cy="1077218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Совет по </a:t>
            </a:r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СД активно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участвует в акциях,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конкурсах, конференциях </a:t>
            </a:r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ОПСА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РАМС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0682" y="1400004"/>
            <a:ext cx="4824536" cy="5269356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SzPct val="70000"/>
              <a:buFont typeface="Wingdings" pitchFamily="2" charset="2"/>
              <a:buChar char="Ø"/>
              <a:defRPr kumimoji="0" sz="28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>
                <a:solidFill>
                  <a:schemeClr val="tx2"/>
                </a:solidFill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>
                <a:solidFill>
                  <a:schemeClr val="tx2"/>
                </a:solidFill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>
                <a:solidFill>
                  <a:schemeClr val="tx2"/>
                </a:solidFill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>
                <a:solidFill>
                  <a:schemeClr val="tx2"/>
                </a:solidFill>
              </a:defRPr>
            </a:lvl5pPr>
            <a:lvl6pPr marL="25146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>
                <a:solidFill>
                  <a:schemeClr val="tx2"/>
                </a:solidFill>
              </a:defRPr>
            </a:lvl6pPr>
            <a:lvl7pPr marL="29718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>
                <a:solidFill>
                  <a:schemeClr val="tx2"/>
                </a:solidFill>
              </a:defRPr>
            </a:lvl7pPr>
            <a:lvl8pPr marL="3429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baseline="0">
                <a:solidFill>
                  <a:schemeClr val="tx2"/>
                </a:solidFill>
              </a:defRPr>
            </a:lvl8pPr>
            <a:lvl9pPr marL="3886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baseline="0"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r>
              <a:rPr lang="ru-RU" sz="2300" dirty="0"/>
              <a:t>День борьбы против рака»; акция милосердия, посвященная Всемирному дню больного; «Белая ромашка»; «Всемирный день здоровья»; акция, посвященная Всемирному дню гигиены рук «Чистые руки спасут жизни»; «День без табака»; «Международный день борьбы с наркотиками»; Всероссийская акция, посвященная Всемирному дню психического здоровья; «День борьбы со </a:t>
            </a:r>
            <a:r>
              <a:rPr lang="ru-RU" sz="2300" dirty="0" err="1"/>
              <a:t>СПИДом</a:t>
            </a:r>
            <a:r>
              <a:rPr lang="ru-RU" sz="2300" dirty="0"/>
              <a:t>»</a:t>
            </a:r>
            <a:endParaRPr 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IMG_8320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251519" y="836712"/>
            <a:ext cx="4222775" cy="2815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DSC_0165"/>
          <p:cNvPicPr>
            <a:picLocks noChangeAspect="1" noChangeArrowheads="1"/>
          </p:cNvPicPr>
          <p:nvPr/>
        </p:nvPicPr>
        <p:blipFill rotWithShape="1">
          <a:blip r:embed="rId3">
            <a:lum bright="6000"/>
          </a:blip>
          <a:srcRect l="5698" t="27520" r="34309" b="6348"/>
          <a:stretch/>
        </p:blipFill>
        <p:spPr bwMode="auto">
          <a:xfrm>
            <a:off x="251520" y="3725593"/>
            <a:ext cx="4222774" cy="3015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ВИНОГРАДОВ\1\белая ромашка\SAM_9134.JPG"/>
          <p:cNvPicPr>
            <a:picLocks noChangeAspect="1" noChangeArrowheads="1"/>
          </p:cNvPicPr>
          <p:nvPr/>
        </p:nvPicPr>
        <p:blipFill rotWithShape="1">
          <a:blip r:embed="rId4" cstate="print"/>
          <a:srcRect b="9641"/>
          <a:stretch/>
        </p:blipFill>
        <p:spPr bwMode="auto">
          <a:xfrm>
            <a:off x="4716016" y="836711"/>
            <a:ext cx="4176464" cy="283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_0219.JPG"/>
          <p:cNvPicPr>
            <a:picLocks noChangeAspect="1"/>
          </p:cNvPicPr>
          <p:nvPr/>
        </p:nvPicPr>
        <p:blipFill rotWithShape="1">
          <a:blip r:embed="rId5" cstate="print"/>
          <a:srcRect r="8420" b="11017"/>
          <a:stretch/>
        </p:blipFill>
        <p:spPr>
          <a:xfrm>
            <a:off x="4716016" y="3725594"/>
            <a:ext cx="4176464" cy="3015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5847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мероприятиях  ОПСА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РАМС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акция Белая ромаш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926" y="746641"/>
            <a:ext cx="4239562" cy="2826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онкурс плакат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746641"/>
            <a:ext cx="4140968" cy="2826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_02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46878"/>
            <a:ext cx="8560705" cy="3278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5847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мероприятиях  ОПСА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РАМС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4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8878" y="631275"/>
            <a:ext cx="4412612" cy="2941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акцияНет депресси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296" y="3517656"/>
            <a:ext cx="4966393" cy="331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_0126.JPG"/>
          <p:cNvPicPr>
            <a:picLocks noChangeAspect="1"/>
          </p:cNvPicPr>
          <p:nvPr/>
        </p:nvPicPr>
        <p:blipFill>
          <a:blip r:embed="rId4" cstate="print"/>
          <a:srcRect l="7352" r="13235"/>
          <a:stretch>
            <a:fillRect/>
          </a:stretch>
        </p:blipFill>
        <p:spPr>
          <a:xfrm rot="16200000">
            <a:off x="5737797" y="3793620"/>
            <a:ext cx="3310927" cy="2710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_0059.JPG"/>
          <p:cNvPicPr>
            <a:picLocks noChangeAspect="1"/>
          </p:cNvPicPr>
          <p:nvPr/>
        </p:nvPicPr>
        <p:blipFill>
          <a:blip r:embed="rId5" cstate="print"/>
          <a:srcRect l="15789" t="7895" r="27632"/>
          <a:stretch>
            <a:fillRect/>
          </a:stretch>
        </p:blipFill>
        <p:spPr>
          <a:xfrm>
            <a:off x="539552" y="631274"/>
            <a:ext cx="3312368" cy="2941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5847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мероприятиях  ОПСА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РАМС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19772" y="1340767"/>
            <a:ext cx="6444716" cy="1438855"/>
          </a:xfrm>
          <a:prstGeom prst="rect">
            <a:avLst/>
          </a:prstGeom>
        </p:spPr>
        <p:txBody>
          <a:bodyPr vert="horz">
            <a:no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SzPct val="70000"/>
              <a:buFont typeface="Wingdings" pitchFamily="2" charset="2"/>
              <a:buNone/>
              <a:defRPr kumimoji="0" sz="23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>
                <a:solidFill>
                  <a:schemeClr val="tx2"/>
                </a:solidFill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>
                <a:solidFill>
                  <a:schemeClr val="tx2"/>
                </a:solidFill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>
                <a:solidFill>
                  <a:schemeClr val="tx2"/>
                </a:solidFill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>
                <a:solidFill>
                  <a:schemeClr val="tx2"/>
                </a:solidFill>
              </a:defRPr>
            </a:lvl5pPr>
            <a:lvl6pPr marL="25146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>
                <a:solidFill>
                  <a:schemeClr val="tx2"/>
                </a:solidFill>
              </a:defRPr>
            </a:lvl6pPr>
            <a:lvl7pPr marL="29718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>
                <a:solidFill>
                  <a:schemeClr val="tx2"/>
                </a:solidFill>
              </a:defRPr>
            </a:lvl7pPr>
            <a:lvl8pPr marL="3429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baseline="0">
                <a:solidFill>
                  <a:schemeClr val="tx2"/>
                </a:solidFill>
              </a:defRPr>
            </a:lvl8pPr>
            <a:lvl9pPr marL="3886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baseline="0"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2012 г.:  </a:t>
            </a:r>
            <a:r>
              <a:rPr lang="en-US" dirty="0"/>
              <a:t>I</a:t>
            </a:r>
            <a:r>
              <a:rPr lang="ru-RU" dirty="0"/>
              <a:t> место в конкурсе «Вклад ключевых членов в развитие ОПСА за 2011 г.» среди ведомственных, санаторно-курортных учреждений, учреждений социальной службы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2" descr="F:\Форум\совет медсестер\фото на стенд\DSC_9426.JPG"/>
          <p:cNvPicPr>
            <a:picLocks noChangeAspect="1" noChangeArrowheads="1"/>
          </p:cNvPicPr>
          <p:nvPr/>
        </p:nvPicPr>
        <p:blipFill>
          <a:blip r:embed="rId2"/>
          <a:srcRect l="14935" t="29326" r="6345" b="-22264"/>
          <a:stretch>
            <a:fillRect/>
          </a:stretch>
        </p:blipFill>
        <p:spPr bwMode="auto">
          <a:xfrm>
            <a:off x="275341" y="3991202"/>
            <a:ext cx="5131961" cy="3712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ма123"/>
          <p:cNvPicPr>
            <a:picLocks noChangeAspect="1" noChangeArrowheads="1"/>
          </p:cNvPicPr>
          <p:nvPr/>
        </p:nvPicPr>
        <p:blipFill>
          <a:blip r:embed="rId3" cstate="print"/>
          <a:srcRect l="30435" t="15871" b="26077"/>
          <a:stretch>
            <a:fillRect/>
          </a:stretch>
        </p:blipFill>
        <p:spPr bwMode="auto">
          <a:xfrm>
            <a:off x="251520" y="925396"/>
            <a:ext cx="219931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5680" y="116632"/>
            <a:ext cx="8686800" cy="5847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мероприятиях  ОПСА</a:t>
            </a:r>
            <a:endParaRPr lang="ru-RU" sz="32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375234" y="4149080"/>
            <a:ext cx="3768766" cy="1080120"/>
          </a:xfrm>
          <a:prstGeom prst="rect">
            <a:avLst/>
          </a:prstGeom>
        </p:spPr>
        <p:txBody>
          <a:bodyPr vert="horz">
            <a:no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SzPct val="70000"/>
              <a:buFont typeface="Wingdings" pitchFamily="2" charset="2"/>
              <a:buNone/>
              <a:defRPr kumimoji="0" sz="23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>
                <a:solidFill>
                  <a:schemeClr val="tx2"/>
                </a:solidFill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>
                <a:solidFill>
                  <a:schemeClr val="tx2"/>
                </a:solidFill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>
                <a:solidFill>
                  <a:schemeClr val="tx2"/>
                </a:solidFill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>
                <a:solidFill>
                  <a:schemeClr val="tx2"/>
                </a:solidFill>
              </a:defRPr>
            </a:lvl5pPr>
            <a:lvl6pPr marL="25146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>
                <a:solidFill>
                  <a:schemeClr val="tx2"/>
                </a:solidFill>
              </a:defRPr>
            </a:lvl6pPr>
            <a:lvl7pPr marL="29718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>
                <a:solidFill>
                  <a:schemeClr val="tx2"/>
                </a:solidFill>
              </a:defRPr>
            </a:lvl7pPr>
            <a:lvl8pPr marL="3429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baseline="0">
                <a:solidFill>
                  <a:schemeClr val="tx2"/>
                </a:solidFill>
              </a:defRPr>
            </a:lvl8pPr>
            <a:lvl9pPr marL="3886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baseline="0"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2016 </a:t>
            </a:r>
            <a:r>
              <a:rPr lang="ru-RU" dirty="0"/>
              <a:t>г.: отделение милосердия № 5 стало победителем в конкурсе </a:t>
            </a:r>
            <a:r>
              <a:rPr lang="ru-RU" dirty="0" smtClean="0"/>
              <a:t>«</a:t>
            </a:r>
            <a:r>
              <a:rPr lang="ru-RU" dirty="0"/>
              <a:t>Лучший сестринский коллектив 2016 г</a:t>
            </a:r>
            <a:r>
              <a:rPr lang="ru-RU" dirty="0" smtClean="0"/>
              <a:t>.»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108504" cy="255454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участии Совета по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СД  медицинские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сестры учреждения,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с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большим отрывом от своих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соперников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в теоретических,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так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в практических заданиях, становились победителями конкурса профессионально мастерства на звание « Лучший по профессии» среди работников государственных учреждений Омской области, находящихся в ведении Министерства труда и социального развития Омской области в номинациях «Лучшая медицинская сестра», «Лучший инструктор ЛФК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</a:t>
            </a:r>
            <a:endParaRPr lang="ru-RU" sz="20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" name="Picture 4" descr="SANY005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9699" b="17337"/>
          <a:stretch>
            <a:fillRect/>
          </a:stretch>
        </p:blipFill>
        <p:spPr>
          <a:xfrm>
            <a:off x="251520" y="2703238"/>
            <a:ext cx="5184576" cy="4003132"/>
          </a:xfrm>
          <a:noFill/>
          <a:ln/>
        </p:spPr>
      </p:pic>
      <p:pic>
        <p:nvPicPr>
          <p:cNvPr id="6" name="Picture 5" descr="123456,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8144" y="2708994"/>
            <a:ext cx="2808312" cy="4032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595"/>
            <a:ext cx="9144000" cy="193899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Медицинские сестры участвуют в региональных медицинских советах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ГСУСО ОО,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которых делятся своими знаниями и опытом работы,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организуют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мастер-классы. </a:t>
            </a:r>
            <a:b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Активно участвуют в ежегодной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спартакиаде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среди работников учреждения 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Горячие.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Летние. 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Наши</a:t>
            </a:r>
            <a:r>
              <a:rPr lang="ru-RU" sz="20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20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 descr="DSC_0239"/>
          <p:cNvPicPr>
            <a:picLocks noChangeAspect="1" noChangeArrowheads="1"/>
          </p:cNvPicPr>
          <p:nvPr/>
        </p:nvPicPr>
        <p:blipFill>
          <a:blip r:embed="rId2" cstate="print"/>
          <a:srcRect l="3407" t="16942" r="12447"/>
          <a:stretch>
            <a:fillRect/>
          </a:stretch>
        </p:blipFill>
        <p:spPr bwMode="auto">
          <a:xfrm>
            <a:off x="4932040" y="1696563"/>
            <a:ext cx="3529013" cy="2322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спарт"/>
          <p:cNvPicPr>
            <a:picLocks noChangeAspect="1" noChangeArrowheads="1"/>
          </p:cNvPicPr>
          <p:nvPr/>
        </p:nvPicPr>
        <p:blipFill>
          <a:blip r:embed="rId3"/>
          <a:srcRect l="2518" t="24770" r="26433"/>
          <a:stretch>
            <a:fillRect/>
          </a:stretch>
        </p:blipFill>
        <p:spPr bwMode="auto">
          <a:xfrm>
            <a:off x="4932040" y="4267200"/>
            <a:ext cx="3671887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с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797" y="1659257"/>
            <a:ext cx="3600450" cy="239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масстер-класс.jpg"/>
          <p:cNvPicPr>
            <a:picLocks noChangeAspect="1"/>
          </p:cNvPicPr>
          <p:nvPr/>
        </p:nvPicPr>
        <p:blipFill>
          <a:blip r:embed="rId5" cstate="print"/>
          <a:srcRect l="10937" r="25781"/>
          <a:stretch>
            <a:fillRect/>
          </a:stretch>
        </p:blipFill>
        <p:spPr>
          <a:xfrm>
            <a:off x="1006119" y="4024314"/>
            <a:ext cx="2689807" cy="2833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9187"/>
            <a:ext cx="8964488" cy="1692771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en-US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региональный форум «Общественное сестринское движение Омской области 1956 — 2016 гг. «Сохраняя традиции, устремляемся в будущее: профессионализм, инновации, качество»</a:t>
            </a:r>
            <a:endParaRPr lang="ru-RU" sz="26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Содержимое 3" descr="участие в региональном форуме 2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844824"/>
            <a:ext cx="5226821" cy="3484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естринское призна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5134" y="1844824"/>
            <a:ext cx="2483370" cy="3688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естринск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3752" y="3429000"/>
            <a:ext cx="245852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3624" y="29915"/>
            <a:ext cx="9172128" cy="1692771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Учебно-методический кабинет как информационный</a:t>
            </a:r>
            <a:b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центр поддержки профессионального роста </a:t>
            </a:r>
            <a:b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медицинских сестер</a:t>
            </a:r>
            <a:b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26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Содержимое 5" descr="DSC_08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425947"/>
            <a:ext cx="4411839" cy="265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_0431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01003">
            <a:off x="6407670" y="1138899"/>
            <a:ext cx="2536017" cy="169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0016.JPG"/>
          <p:cNvPicPr>
            <a:picLocks noChangeAspect="1"/>
          </p:cNvPicPr>
          <p:nvPr/>
        </p:nvPicPr>
        <p:blipFill rotWithShape="1">
          <a:blip r:embed="rId4" cstate="print"/>
          <a:srcRect b="6757"/>
          <a:stretch/>
        </p:blipFill>
        <p:spPr>
          <a:xfrm>
            <a:off x="5004048" y="4076956"/>
            <a:ext cx="3809994" cy="2664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_1171.JPG"/>
          <p:cNvPicPr>
            <a:picLocks noChangeAspect="1"/>
          </p:cNvPicPr>
          <p:nvPr/>
        </p:nvPicPr>
        <p:blipFill rotWithShape="1">
          <a:blip r:embed="rId5" cstate="print"/>
          <a:srcRect t="7664"/>
          <a:stretch/>
        </p:blipFill>
        <p:spPr>
          <a:xfrm>
            <a:off x="251519" y="4077072"/>
            <a:ext cx="432048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_03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482592">
            <a:off x="4804228" y="1800335"/>
            <a:ext cx="2482138" cy="1654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158" y="104002"/>
            <a:ext cx="8686800" cy="66172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7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Наши будни</a:t>
            </a:r>
            <a:endParaRPr lang="ru-RU" sz="37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Содержимое 3" descr="ух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8298" y="969141"/>
            <a:ext cx="3925670" cy="2747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_06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5767" y="969141"/>
            <a:ext cx="4082697" cy="2721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N0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431" y="3765715"/>
            <a:ext cx="3967537" cy="2975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_09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765715"/>
            <a:ext cx="4239724" cy="2975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0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523" t="7498" r="10557" b="10031"/>
          <a:stretch>
            <a:fillRect/>
          </a:stretch>
        </p:blipFill>
        <p:spPr>
          <a:xfrm>
            <a:off x="4584596" y="3445035"/>
            <a:ext cx="392905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47664" y="1870946"/>
            <a:ext cx="74311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altLang="zh-CN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История самого крупного геронтологического учреждения Западной Сибири начинается             с 1967 г</a:t>
            </a:r>
            <a:r>
              <a:rPr lang="ru-RU" altLang="zh-CN" sz="1600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altLang="zh-CN" sz="1600" dirty="0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1" descr="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3541723"/>
            <a:ext cx="4000496" cy="3127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юбилейный логотип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905" y="1484784"/>
            <a:ext cx="1479760" cy="2001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192" y="0"/>
            <a:ext cx="91188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altLang="zh-CN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Нежинский геронтологический центр </a:t>
            </a:r>
            <a:r>
              <a:rPr lang="ru-RU" altLang="zh-CN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 </a:t>
            </a:r>
            <a:r>
              <a:rPr lang="ru-RU" altLang="zh-CN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медико-социальным </a:t>
            </a:r>
            <a:r>
              <a:rPr lang="ru-RU" altLang="zh-CN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учреждением</a:t>
            </a:r>
            <a:r>
              <a:rPr lang="ru-RU" altLang="zh-CN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предназначенным для </a:t>
            </a:r>
            <a:r>
              <a:rPr lang="ru-RU" altLang="zh-CN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оказания </a:t>
            </a:r>
            <a:r>
              <a:rPr lang="ru-RU" altLang="zh-CN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социальных услуг гражданам </a:t>
            </a:r>
            <a:r>
              <a:rPr lang="ru-RU" altLang="zh-CN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пожилого </a:t>
            </a:r>
            <a:r>
              <a:rPr lang="ru-RU" altLang="zh-CN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возраста и </a:t>
            </a:r>
            <a:r>
              <a:rPr lang="ru-RU" altLang="zh-CN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инвалидам </a:t>
            </a:r>
            <a:endParaRPr lang="ru-RU" altLang="zh-CN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" presetClass="exit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_06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143116"/>
            <a:ext cx="3000396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SC_00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4286257"/>
            <a:ext cx="3071834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DSC_02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285992"/>
            <a:ext cx="2643174" cy="1860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DSC_0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76251"/>
            <a:ext cx="2885984" cy="1923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SCN00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4357694"/>
            <a:ext cx="2667019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Содержимое 10" descr="совет по сестринскому делу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rcRect l="13541" t="8333" r="5208" b="10416"/>
          <a:stretch>
            <a:fillRect/>
          </a:stretch>
        </p:blipFill>
        <p:spPr>
          <a:xfrm>
            <a:off x="3419872" y="53174"/>
            <a:ext cx="2151690" cy="2151690"/>
          </a:xfrm>
          <a:prstGeom prst="ellipse">
            <a:avLst/>
          </a:prstGeom>
        </p:spPr>
      </p:pic>
      <p:pic>
        <p:nvPicPr>
          <p:cNvPr id="11" name="Рисунок 10" descr="готов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214290"/>
            <a:ext cx="2571813" cy="642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45586"/>
            <a:ext cx="4029505" cy="291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837"/>
            <a:ext cx="8686800" cy="123110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7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Активный отдых - залог хорошего настроения</a:t>
            </a:r>
            <a:endParaRPr lang="ru-RU" sz="37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Содержимое 3" descr="DSC_079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728" y="1243555"/>
            <a:ext cx="3926240" cy="2617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IMG_36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0427" y="1185264"/>
            <a:ext cx="4167765" cy="2697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3" name="Picture 5" descr="сп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0427" y="3845586"/>
            <a:ext cx="4282212" cy="2942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3405" y="1844824"/>
            <a:ext cx="4607615" cy="3071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_0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822" y="3644712"/>
            <a:ext cx="4752995" cy="3168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187743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>
              <a:spcBef>
                <a:spcPct val="0"/>
              </a:spcBef>
              <a:buNone/>
            </a:pP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лет работы Совета по 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 сделано немало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но впереди еще множество перспективных направлений, по которым предстоит работать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ru-RU" sz="29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8" y="114192"/>
            <a:ext cx="8686800" cy="66172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marL="342900" indent="-342900" algn="ctr" eaLnBrk="0" hangingPunct="0">
              <a:buClr>
                <a:schemeClr val="accent1"/>
              </a:buClr>
              <a:buSzPct val="70000"/>
              <a:buFont typeface="Wingdings 2"/>
            </a:pPr>
            <a:r>
              <a:rPr lang="ru-RU" sz="37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Вместе </a:t>
            </a:r>
            <a:r>
              <a:rPr lang="ru-RU" sz="37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мы </a:t>
            </a:r>
            <a:r>
              <a:rPr lang="ru-RU" sz="37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сила</a:t>
            </a:r>
            <a:r>
              <a:rPr lang="ru-RU" sz="37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!!!</a:t>
            </a:r>
            <a:endParaRPr lang="ru-RU" sz="37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Содержимое 3" descr="День социального работн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8278" b="17537"/>
          <a:stretch>
            <a:fillRect/>
          </a:stretch>
        </p:blipFill>
        <p:spPr>
          <a:xfrm>
            <a:off x="377362" y="2708920"/>
            <a:ext cx="8299094" cy="4104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0 на 10 с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981591"/>
            <a:ext cx="1521701" cy="1623846"/>
          </a:xfrm>
          <a:prstGeom prst="ellipse">
            <a:avLst/>
          </a:prstGeom>
          <a:ln w="22225">
            <a:solidFill>
              <a:schemeClr val="accent1"/>
            </a:solidFill>
          </a:ln>
        </p:spPr>
      </p:pic>
      <p:pic>
        <p:nvPicPr>
          <p:cNvPr id="12" name="Рисунок 11" descr="совет по сестринскому делу.jpg"/>
          <p:cNvPicPr>
            <a:picLocks noChangeAspect="1"/>
          </p:cNvPicPr>
          <p:nvPr/>
        </p:nvPicPr>
        <p:blipFill>
          <a:blip r:embed="rId4" cstate="print"/>
          <a:srcRect l="12500" t="7291" r="4166" b="9375"/>
          <a:stretch>
            <a:fillRect/>
          </a:stretch>
        </p:blipFill>
        <p:spPr>
          <a:xfrm>
            <a:off x="6444208" y="999871"/>
            <a:ext cx="1512168" cy="1613673"/>
          </a:xfrm>
          <a:prstGeom prst="ellipse">
            <a:avLst/>
          </a:prstGeom>
          <a:ln w="22225">
            <a:solidFill>
              <a:schemeClr val="accent1"/>
            </a:solidFill>
          </a:ln>
        </p:spPr>
      </p:pic>
      <p:grpSp>
        <p:nvGrpSpPr>
          <p:cNvPr id="13" name="Группа 12"/>
          <p:cNvGrpSpPr/>
          <p:nvPr/>
        </p:nvGrpSpPr>
        <p:grpSpPr>
          <a:xfrm>
            <a:off x="2571110" y="1005166"/>
            <a:ext cx="1280810" cy="1656603"/>
            <a:chOff x="1234477" y="1255554"/>
            <a:chExt cx="1051523" cy="145336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234477" y="1255554"/>
              <a:ext cx="1051523" cy="1453366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931" y="1321050"/>
              <a:ext cx="885873" cy="1248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499627" y="955871"/>
            <a:ext cx="1696109" cy="1681068"/>
            <a:chOff x="95042" y="97158"/>
            <a:chExt cx="1304817" cy="1333341"/>
          </a:xfrm>
        </p:grpSpPr>
        <p:pic>
          <p:nvPicPr>
            <p:cNvPr id="17" name="Picture 4" descr="C:\Users\Sveta\Desktop\Рисунок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2" y="97158"/>
              <a:ext cx="1304817" cy="1333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Овал 17"/>
            <p:cNvSpPr/>
            <p:nvPr/>
          </p:nvSpPr>
          <p:spPr>
            <a:xfrm>
              <a:off x="154112" y="165379"/>
              <a:ext cx="1181624" cy="1211146"/>
            </a:xfrm>
            <a:prstGeom prst="ellipse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67851"/>
            <a:ext cx="8986838" cy="95410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2006 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Нежинском геронтологическом центре 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создан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Совет медицинских 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сестер</a:t>
            </a:r>
            <a:endParaRPr lang="ru-RU" sz="28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 descr="D:\ВИНОГРАДОВ\1\ГСУСО Нежинский гернтологический центр\медики 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90" y="1196752"/>
            <a:ext cx="5628566" cy="4211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5496" y="5517232"/>
            <a:ext cx="91450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Первым и единственным председателем по настоящее время </a:t>
            </a:r>
            <a:r>
              <a:rPr lang="ru-RU" sz="2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является  главная </a:t>
            </a:r>
            <a:r>
              <a:rPr lang="ru-RU" sz="2200" b="1" dirty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 </a:t>
            </a:r>
            <a:endParaRPr lang="ru-RU" sz="2200" b="1" dirty="0" smtClean="0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Мальцева </a:t>
            </a:r>
            <a:r>
              <a:rPr lang="ru-RU" sz="2200" b="1" dirty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Евгения </a:t>
            </a:r>
            <a:r>
              <a:rPr lang="ru-RU" sz="2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Михайловна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3" name="Picture 9" descr="D:\Рабочий стол секретаря\System direktori\Рабочий стол\в ОПСА\председатель Мальцева Евгения Михайлов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96752"/>
            <a:ext cx="3244417" cy="424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019" y="99789"/>
            <a:ext cx="8686800" cy="138499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 января  2007 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Совет  медицинских сестер реорганизован в Совет по сестринскому 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делу. Сформированы </a:t>
            </a:r>
            <a:r>
              <a:rPr lang="ru-RU" sz="28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комитеты</a:t>
            </a:r>
            <a:r>
              <a:rPr lang="ru-RU" sz="28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ru-RU" sz="28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683568" y="1556793"/>
            <a:ext cx="7920880" cy="5184576"/>
            <a:chOff x="1331913" y="1628775"/>
            <a:chExt cx="6696075" cy="4578351"/>
          </a:xfrm>
        </p:grpSpPr>
        <p:grpSp>
          <p:nvGrpSpPr>
            <p:cNvPr id="21" name="Organization Chart 8"/>
            <p:cNvGrpSpPr>
              <a:grpSpLocks/>
            </p:cNvGrpSpPr>
            <p:nvPr/>
          </p:nvGrpSpPr>
          <p:grpSpPr bwMode="auto">
            <a:xfrm>
              <a:off x="2411413" y="1628775"/>
              <a:ext cx="4608512" cy="1327150"/>
              <a:chOff x="1640" y="2710"/>
              <a:chExt cx="4680" cy="1800"/>
            </a:xfrm>
          </p:grpSpPr>
          <p:cxnSp>
            <p:nvCxnSpPr>
              <p:cNvPr id="16388" name="_s16388"/>
              <p:cNvCxnSpPr>
                <a:cxnSpLocks noChangeShapeType="1"/>
                <a:stCxn id="24" idx="0"/>
                <a:endCxn id="22" idx="2"/>
              </p:cNvCxnSpPr>
              <p:nvPr/>
            </p:nvCxnSpPr>
            <p:spPr bwMode="auto">
              <a:xfrm rot="16200000" flipV="1">
                <a:off x="4329" y="2879"/>
                <a:ext cx="563" cy="1260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389" name="_s16389"/>
              <p:cNvCxnSpPr>
                <a:cxnSpLocks noChangeShapeType="1"/>
                <a:stCxn id="23" idx="0"/>
                <a:endCxn id="22" idx="2"/>
              </p:cNvCxnSpPr>
              <p:nvPr/>
            </p:nvCxnSpPr>
            <p:spPr bwMode="auto">
              <a:xfrm rot="5400000" flipH="1" flipV="1">
                <a:off x="3069" y="2879"/>
                <a:ext cx="563" cy="1260"/>
              </a:xfrm>
              <a:prstGeom prst="bentConnector3">
                <a:avLst>
                  <a:gd name="adj1" fmla="val 50000"/>
                </a:avLst>
              </a:prstGeom>
              <a:noFill/>
              <a:ln w="285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" name="_s16390"/>
              <p:cNvSpPr>
                <a:spLocks noChangeArrowheads="1"/>
              </p:cNvSpPr>
              <p:nvPr/>
            </p:nvSpPr>
            <p:spPr bwMode="auto">
              <a:xfrm>
                <a:off x="1640" y="2710"/>
                <a:ext cx="4680" cy="517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СОВЕТ ПО СЕСТРИНСКОМУ  ДЕЛУ</a:t>
                </a:r>
              </a:p>
            </p:txBody>
          </p:sp>
          <p:sp>
            <p:nvSpPr>
              <p:cNvPr id="23" name="_s16391"/>
              <p:cNvSpPr>
                <a:spLocks noChangeArrowheads="1"/>
              </p:cNvSpPr>
              <p:nvPr/>
            </p:nvSpPr>
            <p:spPr bwMode="auto">
              <a:xfrm>
                <a:off x="1640" y="3790"/>
                <a:ext cx="2160" cy="720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17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ПРЕДСЕДАТЕЛЬ</a:t>
                </a:r>
              </a:p>
            </p:txBody>
          </p:sp>
          <p:sp>
            <p:nvSpPr>
              <p:cNvPr id="24" name="_s16392"/>
              <p:cNvSpPr>
                <a:spLocks noChangeArrowheads="1"/>
              </p:cNvSpPr>
              <p:nvPr/>
            </p:nvSpPr>
            <p:spPr bwMode="auto">
              <a:xfrm>
                <a:off x="4160" y="3790"/>
                <a:ext cx="2160" cy="720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ru-RU" sz="17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СЕКРЕТАРЬ</a:t>
                </a:r>
              </a:p>
            </p:txBody>
          </p:sp>
        </p:grpSp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1619250" y="3357563"/>
              <a:ext cx="6176963" cy="1238250"/>
            </a:xfrm>
            <a:custGeom>
              <a:avLst/>
              <a:gdLst>
                <a:gd name="T0" fmla="*/ 0 w 9727"/>
                <a:gd name="T1" fmla="*/ 1228725 h 1950"/>
                <a:gd name="T2" fmla="*/ 0 w 9727"/>
                <a:gd name="T3" fmla="*/ 0 h 1950"/>
                <a:gd name="T4" fmla="*/ 6176963 w 9727"/>
                <a:gd name="T5" fmla="*/ 0 h 1950"/>
                <a:gd name="T6" fmla="*/ 6176963 w 9727"/>
                <a:gd name="T7" fmla="*/ 1238250 h 1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27"/>
                <a:gd name="T13" fmla="*/ 0 h 1950"/>
                <a:gd name="T14" fmla="*/ 9727 w 9727"/>
                <a:gd name="T15" fmla="*/ 1950 h 1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7" h="1950">
                  <a:moveTo>
                    <a:pt x="0" y="1935"/>
                  </a:moveTo>
                  <a:lnTo>
                    <a:pt x="0" y="0"/>
                  </a:lnTo>
                  <a:lnTo>
                    <a:pt x="9727" y="0"/>
                  </a:lnTo>
                  <a:lnTo>
                    <a:pt x="9727" y="195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 16"/>
            <p:cNvSpPr>
              <a:spLocks noChangeShapeType="1"/>
            </p:cNvSpPr>
            <p:nvPr/>
          </p:nvSpPr>
          <p:spPr bwMode="auto">
            <a:xfrm flipH="1">
              <a:off x="4716463" y="2217513"/>
              <a:ext cx="191" cy="120196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17"/>
            <p:cNvSpPr>
              <a:spLocks noChangeShapeType="1"/>
            </p:cNvSpPr>
            <p:nvPr/>
          </p:nvSpPr>
          <p:spPr bwMode="auto">
            <a:xfrm>
              <a:off x="2339975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18"/>
            <p:cNvSpPr>
              <a:spLocks noChangeShapeType="1"/>
            </p:cNvSpPr>
            <p:nvPr/>
          </p:nvSpPr>
          <p:spPr bwMode="auto">
            <a:xfrm>
              <a:off x="3059113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19"/>
            <p:cNvSpPr>
              <a:spLocks noChangeShapeType="1"/>
            </p:cNvSpPr>
            <p:nvPr/>
          </p:nvSpPr>
          <p:spPr bwMode="auto">
            <a:xfrm>
              <a:off x="3851275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>
              <a:off x="4716463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Line 21"/>
            <p:cNvSpPr>
              <a:spLocks noChangeShapeType="1"/>
            </p:cNvSpPr>
            <p:nvPr/>
          </p:nvSpPr>
          <p:spPr bwMode="auto">
            <a:xfrm>
              <a:off x="5795963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>
              <a:off x="6877050" y="3357563"/>
              <a:ext cx="0" cy="1143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AutoShape 23"/>
            <p:cNvSpPr>
              <a:spLocks noChangeArrowheads="1"/>
            </p:cNvSpPr>
            <p:nvPr/>
          </p:nvSpPr>
          <p:spPr bwMode="auto">
            <a:xfrm rot="16200000" flipH="1">
              <a:off x="332143" y="4586643"/>
              <a:ext cx="2575801" cy="57626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ПРОФЕССИОНАЛЬНЫЙ КОМИТЕТ</a:t>
              </a:r>
            </a:p>
          </p:txBody>
        </p:sp>
        <p:sp>
          <p:nvSpPr>
            <p:cNvPr id="14" name="AutoShape 24"/>
            <p:cNvSpPr>
              <a:spLocks noChangeArrowheads="1"/>
            </p:cNvSpPr>
            <p:nvPr/>
          </p:nvSpPr>
          <p:spPr bwMode="auto">
            <a:xfrm rot="16200000">
              <a:off x="1088848" y="4698825"/>
              <a:ext cx="2502253" cy="431800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Arial" panose="020B0604020202020204" pitchFamily="34" charset="0"/>
                  <a:cs typeface="Arial" panose="020B0604020202020204" pitchFamily="34" charset="0"/>
                </a:rPr>
                <a:t>ЭТИЧЕСКИЙ КОМИТЕТ</a:t>
              </a:r>
            </a:p>
          </p:txBody>
        </p:sp>
        <p:sp>
          <p:nvSpPr>
            <p:cNvPr id="15" name="AutoShape 25"/>
            <p:cNvSpPr>
              <a:spLocks noChangeArrowheads="1"/>
            </p:cNvSpPr>
            <p:nvPr/>
          </p:nvSpPr>
          <p:spPr bwMode="auto">
            <a:xfrm rot="16200000">
              <a:off x="1823782" y="4541581"/>
              <a:ext cx="2473838" cy="72072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Arial" panose="020B0604020202020204" pitchFamily="34" charset="0"/>
                  <a:cs typeface="Arial" panose="020B0604020202020204" pitchFamily="34" charset="0"/>
                </a:rPr>
                <a:t>ИНФОРМАЦИОННО-АНАЛИТИЧЕСКИЙ КОМИТЕТ</a:t>
              </a:r>
            </a:p>
          </p:txBody>
        </p:sp>
        <p:sp>
          <p:nvSpPr>
            <p:cNvPr id="16" name="AutoShape 26"/>
            <p:cNvSpPr>
              <a:spLocks noChangeArrowheads="1"/>
            </p:cNvSpPr>
            <p:nvPr/>
          </p:nvSpPr>
          <p:spPr bwMode="auto">
            <a:xfrm rot="16200000">
              <a:off x="2636661" y="4662310"/>
              <a:ext cx="2502254" cy="504825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Arial" panose="020B0604020202020204" pitchFamily="34" charset="0"/>
                  <a:cs typeface="Arial" panose="020B0604020202020204" pitchFamily="34" charset="0"/>
                </a:rPr>
                <a:t>ЭКСПЕРТНЫЙ КОМИТЕТ</a:t>
              </a:r>
            </a:p>
          </p:txBody>
        </p:sp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 rot="16200000">
              <a:off x="3457554" y="4413226"/>
              <a:ext cx="2590845" cy="93662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КОМИТЕТ ПО МЕДИЦИНСКОМУ И МЕДИКАМЕНТОЗНОМУ ОБЕСПЕЧЕНИЮ</a:t>
              </a:r>
            </a:p>
          </p:txBody>
        </p:sp>
        <p:sp>
          <p:nvSpPr>
            <p:cNvPr id="18" name="AutoShape 28"/>
            <p:cNvSpPr>
              <a:spLocks noChangeArrowheads="1"/>
            </p:cNvSpPr>
            <p:nvPr/>
          </p:nvSpPr>
          <p:spPr bwMode="auto">
            <a:xfrm rot="16200000">
              <a:off x="4580554" y="4518640"/>
              <a:ext cx="2502256" cy="79216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Arial" panose="020B0604020202020204" pitchFamily="34" charset="0"/>
                  <a:cs typeface="Arial" panose="020B0604020202020204" pitchFamily="34" charset="0"/>
                </a:rPr>
                <a:t>КОМИТЕТ ПО ИНФЕКЦИОННОЙ БЕЗОПАСНОСТИ</a:t>
              </a:r>
            </a:p>
          </p:txBody>
        </p:sp>
        <p:sp>
          <p:nvSpPr>
            <p:cNvPr id="19" name="AutoShape 29"/>
            <p:cNvSpPr>
              <a:spLocks noChangeArrowheads="1"/>
            </p:cNvSpPr>
            <p:nvPr/>
          </p:nvSpPr>
          <p:spPr bwMode="auto">
            <a:xfrm rot="16200000">
              <a:off x="5530825" y="4497361"/>
              <a:ext cx="2622604" cy="79692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>
                  <a:latin typeface="Arial" panose="020B0604020202020204" pitchFamily="34" charset="0"/>
                  <a:cs typeface="Arial" panose="020B0604020202020204" pitchFamily="34" charset="0"/>
                </a:rPr>
                <a:t>КОМИТЕТ ПО КУРАЦИИ РАБОТЫ МЛАДШЕГО ПЕРСОНАЛА</a:t>
              </a:r>
            </a:p>
          </p:txBody>
        </p:sp>
        <p:sp>
          <p:nvSpPr>
            <p:cNvPr id="20" name="AutoShape 30"/>
            <p:cNvSpPr>
              <a:spLocks noChangeArrowheads="1"/>
            </p:cNvSpPr>
            <p:nvPr/>
          </p:nvSpPr>
          <p:spPr bwMode="auto">
            <a:xfrm rot="16200000">
              <a:off x="6503512" y="4682647"/>
              <a:ext cx="2545714" cy="503238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КОМИТЕТ ПО ЛЕЧЕБНОМУ ПИТАНИЮ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74" y="-27384"/>
            <a:ext cx="9059619" cy="129266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сегодняшний день в состав Совета входит </a:t>
            </a:r>
            <a:r>
              <a:rPr lang="ru-RU" sz="26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30 </a:t>
            </a:r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медицинских сестер. Организационная структура </a:t>
            </a:r>
            <a:r>
              <a:rPr lang="ru-RU" sz="26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включает </a:t>
            </a:r>
            <a:r>
              <a:rPr lang="ru-RU" sz="26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себя 8 </a:t>
            </a:r>
            <a:r>
              <a:rPr lang="ru-RU" sz="26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комитетов</a:t>
            </a:r>
            <a:endParaRPr lang="ru-RU" sz="26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435" name="Picture 3" descr="D:\Рабочий стол секретаря\System direktori\Рабочий стол\в ОПСА\комитеты\этический комите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44" y="1484784"/>
            <a:ext cx="2286016" cy="15240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99695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Этический </a:t>
            </a:r>
          </a:p>
          <a:p>
            <a:pPr algn="ctr"/>
            <a:r>
              <a:rPr lang="ru-RU" sz="2000" b="1" dirty="0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комитет</a:t>
            </a:r>
          </a:p>
        </p:txBody>
      </p:sp>
      <p:pic>
        <p:nvPicPr>
          <p:cNvPr id="8" name="Рисунок 7" descr="экспертный комит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0907" y="1484784"/>
            <a:ext cx="2393141" cy="15332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00298" y="299695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Экспертный</a:t>
            </a:r>
          </a:p>
          <a:p>
            <a:r>
              <a:rPr lang="ru-RU" dirty="0"/>
              <a:t> комитет</a:t>
            </a:r>
          </a:p>
        </p:txBody>
      </p:sp>
      <p:pic>
        <p:nvPicPr>
          <p:cNvPr id="10" name="Рисунок 9" descr="профессиональный комите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484784"/>
            <a:ext cx="1951146" cy="150019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29190" y="2998692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err="1" smtClean="0"/>
              <a:t>Профес</a:t>
            </a:r>
            <a:r>
              <a:rPr lang="ru-RU" dirty="0" smtClean="0"/>
              <a:t>. </a:t>
            </a:r>
            <a:r>
              <a:rPr lang="ru-RU" dirty="0"/>
              <a:t>комитет</a:t>
            </a:r>
          </a:p>
        </p:txBody>
      </p:sp>
      <p:pic>
        <p:nvPicPr>
          <p:cNvPr id="12" name="Рисунок 11" descr="комитет по медицинскому и медикаментозному обеспечению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1509596"/>
            <a:ext cx="1800200" cy="15086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72330" y="2984982"/>
            <a:ext cx="2071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Комитет по </a:t>
            </a:r>
            <a:r>
              <a:rPr lang="ru-RU" dirty="0" smtClean="0"/>
              <a:t>медикамент. </a:t>
            </a:r>
            <a:r>
              <a:rPr lang="ru-RU" dirty="0"/>
              <a:t>обеспечению</a:t>
            </a:r>
          </a:p>
        </p:txBody>
      </p:sp>
      <p:pic>
        <p:nvPicPr>
          <p:cNvPr id="14" name="Рисунок 13" descr="комитет по лечебному питанию.JPG"/>
          <p:cNvPicPr>
            <a:picLocks noChangeAspect="1"/>
          </p:cNvPicPr>
          <p:nvPr/>
        </p:nvPicPr>
        <p:blipFill rotWithShape="1">
          <a:blip r:embed="rId6" cstate="print"/>
          <a:srcRect b="13551"/>
          <a:stretch/>
        </p:blipFill>
        <p:spPr>
          <a:xfrm>
            <a:off x="179512" y="4057692"/>
            <a:ext cx="2289112" cy="18195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5877272"/>
            <a:ext cx="2643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Комитет </a:t>
            </a:r>
            <a:r>
              <a:rPr lang="ru-RU" dirty="0" smtClean="0"/>
              <a:t>               по </a:t>
            </a:r>
            <a:r>
              <a:rPr lang="ru-RU" dirty="0"/>
              <a:t>лечебному питанию</a:t>
            </a:r>
          </a:p>
        </p:txBody>
      </p:sp>
      <p:pic>
        <p:nvPicPr>
          <p:cNvPr id="17" name="Рисунок 16" descr="комитет по курации персонал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64449" y="4057692"/>
            <a:ext cx="2364741" cy="1857388"/>
          </a:xfrm>
          <a:prstGeom prst="rect">
            <a:avLst/>
          </a:prstGeom>
        </p:spPr>
      </p:pic>
      <p:pic>
        <p:nvPicPr>
          <p:cNvPr id="18" name="Рисунок 17" descr="комитет по инфекционной безопасности.JPG"/>
          <p:cNvPicPr>
            <a:picLocks noChangeAspect="1"/>
          </p:cNvPicPr>
          <p:nvPr/>
        </p:nvPicPr>
        <p:blipFill rotWithShape="1">
          <a:blip r:embed="rId8" cstate="print"/>
          <a:srcRect l="7766" r="9654"/>
          <a:stretch/>
        </p:blipFill>
        <p:spPr>
          <a:xfrm>
            <a:off x="7236296" y="4057692"/>
            <a:ext cx="1800200" cy="1857388"/>
          </a:xfrm>
          <a:prstGeom prst="rect">
            <a:avLst/>
          </a:prstGeom>
        </p:spPr>
      </p:pic>
      <p:pic>
        <p:nvPicPr>
          <p:cNvPr id="19" name="Рисунок 18" descr="информационно-аналитический комитет.JPG"/>
          <p:cNvPicPr>
            <a:picLocks noChangeAspect="1"/>
          </p:cNvPicPr>
          <p:nvPr/>
        </p:nvPicPr>
        <p:blipFill rotWithShape="1">
          <a:blip r:embed="rId9" cstate="print"/>
          <a:srcRect l="6897" r="7498"/>
          <a:stretch/>
        </p:blipFill>
        <p:spPr>
          <a:xfrm>
            <a:off x="5030758" y="4057692"/>
            <a:ext cx="2041540" cy="18573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571736" y="5877272"/>
            <a:ext cx="2357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Комитет </a:t>
            </a:r>
            <a:r>
              <a:rPr lang="ru-RU" dirty="0" smtClean="0"/>
              <a:t>             по </a:t>
            </a:r>
            <a:r>
              <a:rPr lang="ru-RU" dirty="0" err="1"/>
              <a:t>курации</a:t>
            </a:r>
            <a:r>
              <a:rPr lang="ru-RU" dirty="0"/>
              <a:t> персонала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0628" y="5877272"/>
            <a:ext cx="2071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err="1" smtClean="0"/>
              <a:t>Информац</a:t>
            </a:r>
            <a:r>
              <a:rPr lang="ru-RU" dirty="0" smtClean="0"/>
              <a:t>.-</a:t>
            </a:r>
            <a:r>
              <a:rPr lang="ru-RU" dirty="0" err="1" smtClean="0"/>
              <a:t>аналит</a:t>
            </a:r>
            <a:r>
              <a:rPr lang="ru-RU" dirty="0" smtClean="0"/>
              <a:t>. </a:t>
            </a:r>
            <a:r>
              <a:rPr lang="ru-RU" dirty="0"/>
              <a:t>комитет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15206" y="5877272"/>
            <a:ext cx="19287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Комитет по </a:t>
            </a:r>
            <a:r>
              <a:rPr lang="ru-RU" dirty="0" err="1" smtClean="0"/>
              <a:t>инфекц</a:t>
            </a:r>
            <a:r>
              <a:rPr lang="ru-RU" dirty="0" smtClean="0"/>
              <a:t>. безопасности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2" y="38234"/>
            <a:ext cx="9145016" cy="144655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2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Совета по сестринскому делу способствует совершенствованию сестринской практики, развитию лидерских качеств медицинских сестер, сохранению традиций сестринского дела и милосердия, гуманности, доброты</a:t>
            </a:r>
            <a:endParaRPr lang="ru-RU" sz="22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17" descr="DSC_068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26469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088" y="5733256"/>
            <a:ext cx="9111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2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Благодаря Ассоциации, сестринский персонал повышает </a:t>
            </a:r>
            <a:r>
              <a:rPr lang="ru-RU" dirty="0" smtClean="0"/>
              <a:t> свою квалификацию</a:t>
            </a:r>
            <a:r>
              <a:rPr lang="ru-RU" dirty="0"/>
              <a:t>, получает  методическую 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практическую помощь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9929"/>
            <a:ext cx="8686800" cy="5847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Задачи С</a:t>
            </a:r>
            <a:r>
              <a:rPr lang="ru-RU" sz="3200" b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овета </a:t>
            </a:r>
            <a:r>
              <a:rPr lang="ru-RU" sz="32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сестринскому делу </a:t>
            </a:r>
            <a:endParaRPr lang="ru-RU" sz="3200" b="1" cap="none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918" y="1124744"/>
            <a:ext cx="8965405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обеспечение методической литературой для работы сестринских кадров, </a:t>
            </a:r>
          </a:p>
          <a:p>
            <a:pPr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проведение обучения медицинских сестер современным сестринским технологиям, </a:t>
            </a:r>
          </a:p>
          <a:p>
            <a:pPr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внедрение в практическую деятельность стандартов и инновационных технологий по организации ухода за гериатрическими </a:t>
            </a:r>
            <a:r>
              <a:rPr lang="ru-RU" sz="2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пациентами,</a:t>
            </a:r>
            <a:endParaRPr lang="ru-RU" sz="2800" b="1" dirty="0">
              <a:solidFill>
                <a:srgbClr val="A5002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проведение ежемесячных перекрестных обходов отделений</a:t>
            </a:r>
            <a:r>
              <a:rPr lang="ru-RU" sz="2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solidFill>
                <a:srgbClr val="A5002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165557"/>
            <a:ext cx="8001000" cy="63094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/>
          <a:p>
            <a:pPr algn="ctr" eaLnBrk="0" hangingPunct="0"/>
            <a:r>
              <a:rPr lang="ru-RU" sz="3500" b="1" cap="none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Публикации и печатная продукция</a:t>
            </a:r>
          </a:p>
        </p:txBody>
      </p:sp>
      <p:pic>
        <p:nvPicPr>
          <p:cNvPr id="5" name="Picture 8" descr="DSC_0032"/>
          <p:cNvPicPr>
            <a:picLocks noChangeAspect="1" noChangeArrowheads="1"/>
          </p:cNvPicPr>
          <p:nvPr/>
        </p:nvPicPr>
        <p:blipFill>
          <a:blip r:embed="rId2" cstate="print"/>
          <a:srcRect t="17688" b="7364"/>
          <a:stretch>
            <a:fillRect/>
          </a:stretch>
        </p:blipFill>
        <p:spPr bwMode="auto">
          <a:xfrm>
            <a:off x="0" y="1064923"/>
            <a:ext cx="4644008" cy="2411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DSC_0033"/>
          <p:cNvPicPr>
            <a:picLocks noChangeAspect="1" noChangeArrowheads="1"/>
          </p:cNvPicPr>
          <p:nvPr/>
        </p:nvPicPr>
        <p:blipFill>
          <a:blip r:embed="rId3" cstate="print"/>
          <a:srcRect b="6143"/>
          <a:stretch>
            <a:fillRect/>
          </a:stretch>
        </p:blipFill>
        <p:spPr bwMode="auto">
          <a:xfrm>
            <a:off x="0" y="4040409"/>
            <a:ext cx="4572766" cy="266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DSC_0036"/>
          <p:cNvPicPr>
            <a:picLocks noChangeAspect="1" noChangeArrowheads="1"/>
          </p:cNvPicPr>
          <p:nvPr/>
        </p:nvPicPr>
        <p:blipFill>
          <a:blip r:embed="rId4" cstate="print"/>
          <a:srcRect t="16434"/>
          <a:stretch>
            <a:fillRect/>
          </a:stretch>
        </p:blipFill>
        <p:spPr bwMode="auto">
          <a:xfrm>
            <a:off x="4679380" y="1064923"/>
            <a:ext cx="4429124" cy="238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1" descr="DSC_0040"/>
          <p:cNvPicPr>
            <a:picLocks noChangeAspect="1" noChangeArrowheads="1"/>
          </p:cNvPicPr>
          <p:nvPr/>
        </p:nvPicPr>
        <p:blipFill>
          <a:blip r:embed="rId5" cstate="print"/>
          <a:srcRect t="13135"/>
          <a:stretch>
            <a:fillRect/>
          </a:stretch>
        </p:blipFill>
        <p:spPr bwMode="auto">
          <a:xfrm>
            <a:off x="4679380" y="3933824"/>
            <a:ext cx="4464620" cy="2737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12" descr="10 на 10 см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728989" y="2996952"/>
            <a:ext cx="1687554" cy="168755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25602"/>
            <a:ext cx="800100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anchor="ctr">
            <a:spAutoFit/>
          </a:bodyPr>
          <a:lstStyle>
            <a:lvl1pPr algn="ctr" eaLnBrk="0" hangingPunct="0">
              <a:spcBef>
                <a:spcPct val="0"/>
              </a:spcBef>
              <a:buNone/>
              <a:defRPr kumimoji="0" sz="3500" b="1" cap="none" baseline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700" dirty="0"/>
              <a:t>В 2012 </a:t>
            </a:r>
            <a:r>
              <a:rPr lang="ru-RU" sz="3700" dirty="0" smtClean="0"/>
              <a:t>г. разработаны:</a:t>
            </a:r>
            <a:endParaRPr lang="ru-RU" sz="37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492" y="1295400"/>
            <a:ext cx="8640960" cy="4267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>
              <a:spcBef>
                <a:spcPts val="0"/>
              </a:spcBef>
              <a:spcAft>
                <a:spcPts val="2400"/>
              </a:spcAft>
              <a:buClr>
                <a:srgbClr val="FF0000"/>
              </a:buClr>
              <a:buSzPct val="70000"/>
              <a:buFont typeface="Wingdings" pitchFamily="2" charset="2"/>
              <a:buChar char="Ø"/>
              <a:defRPr kumimoji="0" sz="28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>
                <a:solidFill>
                  <a:schemeClr val="tx2"/>
                </a:solidFill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>
                <a:solidFill>
                  <a:schemeClr val="tx2"/>
                </a:solidFill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>
                <a:solidFill>
                  <a:schemeClr val="tx2"/>
                </a:solidFill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>
                <a:solidFill>
                  <a:schemeClr val="tx2"/>
                </a:solidFill>
              </a:defRPr>
            </a:lvl5pPr>
            <a:lvl6pPr marL="25146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>
                <a:solidFill>
                  <a:schemeClr val="tx2"/>
                </a:solidFill>
              </a:defRPr>
            </a:lvl6pPr>
            <a:lvl7pPr marL="29718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>
                <a:solidFill>
                  <a:schemeClr val="tx2"/>
                </a:solidFill>
              </a:defRPr>
            </a:lvl7pPr>
            <a:lvl8pPr marL="3429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baseline="0">
                <a:solidFill>
                  <a:schemeClr val="tx2"/>
                </a:solidFill>
              </a:defRPr>
            </a:lvl8pPr>
            <a:lvl9pPr marL="38862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baseline="0"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/>
              <a:t>информационный </a:t>
            </a:r>
            <a:r>
              <a:rPr lang="ru-RU" sz="3200" dirty="0"/>
              <a:t>стенд «Наша сестринская ассоциация»</a:t>
            </a:r>
          </a:p>
          <a:p>
            <a:r>
              <a:rPr lang="ru-RU" sz="3200" dirty="0"/>
              <a:t>логотип Совета по сестринскому </a:t>
            </a:r>
            <a:r>
              <a:rPr lang="ru-RU" sz="3200" dirty="0" smtClean="0"/>
              <a:t>делу</a:t>
            </a:r>
            <a:endParaRPr lang="ru-RU" sz="3200" dirty="0"/>
          </a:p>
        </p:txBody>
      </p:sp>
      <p:pic>
        <p:nvPicPr>
          <p:cNvPr id="7" name="Picture 5" descr="СТЕНД ДА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79512" y="3429000"/>
            <a:ext cx="4968580" cy="3312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10" descr="совет по сестринскому делу.jpg"/>
          <p:cNvPicPr>
            <a:picLocks noGrp="1" noChangeAspect="1"/>
          </p:cNvPicPr>
          <p:nvPr>
            <p:ph idx="1"/>
          </p:nvPr>
        </p:nvPicPr>
        <p:blipFill>
          <a:blip r:embed="rId3"/>
          <a:srcRect l="13541" t="8333" r="5208" b="10416"/>
          <a:stretch>
            <a:fillRect/>
          </a:stretch>
        </p:blipFill>
        <p:spPr>
          <a:xfrm>
            <a:off x="5724128" y="3727871"/>
            <a:ext cx="2714644" cy="271464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470</TotalTime>
  <Words>542</Words>
  <Application>Microsoft Office PowerPoint</Application>
  <PresentationFormat>Экран (4:3)</PresentationFormat>
  <Paragraphs>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Вместе мы - сила!</vt:lpstr>
      <vt:lpstr>Презентация PowerPoint</vt:lpstr>
      <vt:lpstr>В 2006 г. в Нежинском геронтологическом центре создан Совет медицинских сестер</vt:lpstr>
      <vt:lpstr>4 января  2007 г. Совет  медицинских сестер реорганизован в Совет по сестринскому делу. Сформированы комитеты.</vt:lpstr>
      <vt:lpstr>На сегодняшний день в состав Совета входит           30 медицинских сестер. Организационная структура включает в себя 8 комитетов</vt:lpstr>
      <vt:lpstr>Работа Совета по сестринскому делу способствует совершенствованию сестринской практики, развитию лидерских качеств медицинских сестер, сохранению традиций сестринского дела и милосердия, гуманности, доброты</vt:lpstr>
      <vt:lpstr>Задачи Совета по сестринскому делу </vt:lpstr>
      <vt:lpstr>Публикации и печатная продукция</vt:lpstr>
      <vt:lpstr>Презентация PowerPoint</vt:lpstr>
      <vt:lpstr>Совет по СД активно участвует в акциях, конкурсах, конференциях ОПСА и РАМС</vt:lpstr>
      <vt:lpstr>Участие в мероприятиях  ОПСА и РАМС</vt:lpstr>
      <vt:lpstr>Участие в мероприятиях  ОПСА и РАМС</vt:lpstr>
      <vt:lpstr>Участие в мероприятиях  ОПСА и РАМС</vt:lpstr>
      <vt:lpstr>Участие в мероприятиях  ОПСА</vt:lpstr>
      <vt:lpstr>При участии Совета по СД  медицинские сестры учреждения,                   с большим отрывом от своих соперников как в теоретических,                так и в практических заданиях, становились победителями конкурса профессионально мастерства на звание « Лучший по профессии» среди работников государственных учреждений Омской области, находящихся в ведении Министерства труда и социального развития Омской области в номинациях «Лучшая медицинская сестра», «Лучший инструктор ЛФК» </vt:lpstr>
      <vt:lpstr>Медицинские сестры участвуют в региональных медицинских советах ГСУСО ОО, на которых делятся своими знаниями и опытом работы, организуют мастер-классы.  Активно участвуют в ежегодной спартакиаде среди работников учреждения «Горячие. Летние. Наши» </vt:lpstr>
      <vt:lpstr>I региональный форум «Общественное сестринское движение Омской области 1956 — 2016 гг. «Сохраняя традиции, устремляемся в будущее: профессионализм, инновации, качество»</vt:lpstr>
      <vt:lpstr>Учебно-методический кабинет как информационный  центр поддержки профессионального роста  медицинских сестер </vt:lpstr>
      <vt:lpstr>Наши будни</vt:lpstr>
      <vt:lpstr>Презентация PowerPoint</vt:lpstr>
      <vt:lpstr>Активный отдых - залог хорошего настроения</vt:lpstr>
      <vt:lpstr>Презентация PowerPoint</vt:lpstr>
      <vt:lpstr>Вместе мы - сила!!!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Вместе – мы сила!</dc:title>
  <dc:creator>Sveta</dc:creator>
  <cp:lastModifiedBy>Sveta</cp:lastModifiedBy>
  <cp:revision>58</cp:revision>
  <dcterms:modified xsi:type="dcterms:W3CDTF">2017-07-20T12:09:22Z</dcterms:modified>
</cp:coreProperties>
</file>