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0"/>
  </p:notesMasterIdLst>
  <p:handoutMasterIdLst>
    <p:handoutMasterId r:id="rId31"/>
  </p:handoutMasterIdLst>
  <p:sldIdLst>
    <p:sldId id="283" r:id="rId2"/>
    <p:sldId id="320" r:id="rId3"/>
    <p:sldId id="416" r:id="rId4"/>
    <p:sldId id="395" r:id="rId5"/>
    <p:sldId id="394" r:id="rId6"/>
    <p:sldId id="434" r:id="rId7"/>
    <p:sldId id="427" r:id="rId8"/>
    <p:sldId id="417" r:id="rId9"/>
    <p:sldId id="415" r:id="rId10"/>
    <p:sldId id="400" r:id="rId11"/>
    <p:sldId id="418" r:id="rId12"/>
    <p:sldId id="407" r:id="rId13"/>
    <p:sldId id="429" r:id="rId14"/>
    <p:sldId id="399" r:id="rId15"/>
    <p:sldId id="430" r:id="rId16"/>
    <p:sldId id="431" r:id="rId17"/>
    <p:sldId id="425" r:id="rId18"/>
    <p:sldId id="428" r:id="rId19"/>
    <p:sldId id="432" r:id="rId20"/>
    <p:sldId id="426" r:id="rId21"/>
    <p:sldId id="405" r:id="rId22"/>
    <p:sldId id="411" r:id="rId23"/>
    <p:sldId id="406" r:id="rId24"/>
    <p:sldId id="409" r:id="rId25"/>
    <p:sldId id="433" r:id="rId26"/>
    <p:sldId id="404" r:id="rId27"/>
    <p:sldId id="408" r:id="rId28"/>
    <p:sldId id="423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6709"/>
    <a:srgbClr val="1E6425"/>
    <a:srgbClr val="003300"/>
    <a:srgbClr val="872A96"/>
    <a:srgbClr val="03732E"/>
    <a:srgbClr val="00FF00"/>
    <a:srgbClr val="990000"/>
    <a:srgbClr val="9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842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AD19E35-5078-4F59-99B8-98B69FCE6965}" type="datetimeFigureOut">
              <a:rPr lang="ru-RU"/>
              <a:pPr>
                <a:defRPr/>
              </a:pPr>
              <a:t>21.07.2017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1CA4B8C-DE89-47CF-B090-947BD9C554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8286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11DC7B9-ED67-4FCC-B627-1386F5780008}" type="datetimeFigureOut">
              <a:rPr lang="ru-RU"/>
              <a:pPr>
                <a:defRPr/>
              </a:pPr>
              <a:t>21.07.2017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4EF84CA-A1BB-4FE0-8030-7E0E8855B8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3937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D6449F3-CBE8-4917-90C4-1D7DCCCF8AF9}" type="slidenum">
              <a:rPr lang="ru-RU" altLang="ru-RU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2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434E4D0-2C19-45E4-AD5D-084DA4578F69}" type="slidenum">
              <a:rPr lang="ru-RU" altLang="ru-RU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4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8E0E8C2-4855-48C4-85E9-2081E6944194}" type="slidenum">
              <a:rPr lang="ru-RU" altLang="ru-RU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7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206CF50-1652-41E9-94B3-18C7A800F8CD}" type="slidenum">
              <a:rPr lang="ru-RU" altLang="ru-RU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11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660E341-D12A-4313-ACF2-5AE93DCE4FD5}" type="slidenum">
              <a:rPr lang="ru-RU" altLang="ru-RU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20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69D7FC4-17CC-4D05-8B2B-556878C5AA74}" type="slidenum">
              <a:rPr lang="ru-RU" altLang="ru-RU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21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9DC16-FFD7-4D9D-883F-EB44A00F98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181683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6D4D5-EC4C-4C61-A76F-111920C56A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070001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8C550-B638-4096-941D-3932F18F55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082773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A62B3-05D0-4CAE-884A-CE10CC2CC2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462886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65C2D-30DF-482B-AAF0-B2CE3DFC0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634021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D2D92-2E0F-4407-9A3F-E442D7E29A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415920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9BC89-5BDC-4AFD-A8B0-A515196C62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833656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D1086-D2A4-46A1-9FD7-D10D213B25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513060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AA0E3-E8A3-4616-B07A-B993786806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84483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98DBA-054D-4B45-981A-5586C6F7D9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309527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51E21-8968-4557-AEE6-5FE464D853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78236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E71EDB4-DE58-41B4-A10F-FA9FBBF5C4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2.jpeg"/><Relationship Id="rId7" Type="http://schemas.openxmlformats.org/officeDocument/2006/relationships/image" Target="../media/image45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png"/><Relationship Id="rId4" Type="http://schemas.openxmlformats.org/officeDocument/2006/relationships/image" Target="../media/image68.jpeg"/><Relationship Id="rId9" Type="http://schemas.openxmlformats.org/officeDocument/2006/relationships/image" Target="../media/image7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75.jpe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7" Type="http://schemas.openxmlformats.org/officeDocument/2006/relationships/image" Target="../media/image103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5.png"/><Relationship Id="rId4" Type="http://schemas.openxmlformats.org/officeDocument/2006/relationships/oleObject" Target="../embeddings/Microsoft_Excel_97-2003_Worksheet1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D121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0"/>
            <a:ext cx="9144000" cy="1138238"/>
          </a:xfrm>
          <a:prstGeom prst="rect">
            <a:avLst/>
          </a:prstGeom>
          <a:ln>
            <a:solidFill>
              <a:srgbClr val="03732E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ru-RU" b="1" dirty="0"/>
          </a:p>
          <a:p>
            <a:pPr marL="900113" algn="ctr">
              <a:defRPr/>
            </a:pPr>
            <a:r>
              <a:rPr lang="ru-RU" sz="1600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Бюджетное учреждение здравоохранения Омской области</a:t>
            </a:r>
            <a:endParaRPr lang="ru-RU" sz="1600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  <a:p>
            <a:pPr marL="633413" algn="ctr">
              <a:defRPr/>
            </a:pPr>
            <a:r>
              <a:rPr lang="ru-RU" sz="1600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«Областная детская клиническая больница»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04800" y="2590800"/>
            <a:ext cx="84439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60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«Вместе мы </a:t>
            </a:r>
            <a:r>
              <a:rPr lang="en-US" sz="60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60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сила</a:t>
            </a:r>
            <a:r>
              <a:rPr lang="en-US" sz="60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r>
              <a:rPr lang="ru-RU" sz="60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6000" dirty="0">
              <a:solidFill>
                <a:srgbClr val="92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20"/>
          <p:cNvSpPr txBox="1">
            <a:spLocks noChangeArrowheads="1"/>
          </p:cNvSpPr>
          <p:nvPr/>
        </p:nvSpPr>
        <p:spPr bwMode="auto">
          <a:xfrm>
            <a:off x="533400" y="5097463"/>
            <a:ext cx="84582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ts val="0"/>
              </a:spcBef>
              <a:defRPr/>
            </a:pPr>
            <a:r>
              <a:rPr lang="ru-RU" sz="22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Совет по сестринскому делу</a:t>
            </a:r>
            <a:endParaRPr lang="ru-RU" sz="2200" dirty="0">
              <a:solidFill>
                <a:srgbClr val="003300"/>
              </a:solidFill>
            </a:endParaRPr>
          </a:p>
          <a:p>
            <a:pPr algn="r">
              <a:spcBef>
                <a:spcPts val="0"/>
              </a:spcBef>
              <a:defRPr/>
            </a:pPr>
            <a:r>
              <a:rPr lang="ru-RU" sz="22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БУЗОО «ОДКБ»</a:t>
            </a:r>
            <a:endParaRPr lang="ru-RU" sz="2200" dirty="0">
              <a:solidFill>
                <a:srgbClr val="003300"/>
              </a:solidFill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0"/>
            <a:ext cx="914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2054" name="Picture 2" descr="ОПСА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53413" y="76200"/>
            <a:ext cx="661987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11430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057" name="Рисунок 10" descr="C:\Users\Александр\AppData\Local\Microsoft\Windows\Temporary Internet Files\Content.Word\эмблема больницы.bmp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138113"/>
            <a:ext cx="76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6" descr="G:\Untitled-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25" y="131763"/>
            <a:ext cx="930275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0" y="6246813"/>
            <a:ext cx="9144000" cy="158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D121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272" name="TextBox 8"/>
          <p:cNvSpPr txBox="1">
            <a:spLocks noChangeArrowheads="1"/>
          </p:cNvSpPr>
          <p:nvPr/>
        </p:nvSpPr>
        <p:spPr bwMode="auto">
          <a:xfrm>
            <a:off x="-304800" y="152400"/>
            <a:ext cx="9525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4200" b="1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ru-RU" altLang="ru-RU" dirty="0" smtClean="0"/>
              <a:t>Собрания членов ОПСА</a:t>
            </a:r>
          </a:p>
        </p:txBody>
      </p:sp>
      <p:sp>
        <p:nvSpPr>
          <p:cNvPr id="11270" name="TextBox 13"/>
          <p:cNvSpPr txBox="1">
            <a:spLocks noChangeArrowheads="1"/>
          </p:cNvSpPr>
          <p:nvPr/>
        </p:nvSpPr>
        <p:spPr bwMode="auto">
          <a:xfrm>
            <a:off x="228600" y="3581400"/>
            <a:ext cx="87630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1E6425"/>
                </a:solidFill>
                <a:latin typeface="Arial" charset="0"/>
              </a:rPr>
              <a:t>Ежегодно ключевыми членами проводятся собрания с членами Ассоциации по отчету деятельности ОПСА за прошедший и плану работы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1E6425"/>
                </a:solidFill>
                <a:latin typeface="Arial" charset="0"/>
              </a:rPr>
              <a:t>на следующий год</a:t>
            </a:r>
          </a:p>
        </p:txBody>
      </p:sp>
      <p:pic>
        <p:nvPicPr>
          <p:cNvPr id="11271" name="Picture 14" descr="D:\фотографии\ключевые\DSCN236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2743200" cy="205740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5" descr="D:\фотографии\ключевые\конференция отчёт ОПСА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400" y="1447800"/>
            <a:ext cx="2743200" cy="205740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3" name="Picture 16" descr="D:\фотографии\Конференция ОПСА\DSCN1488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2200" y="1447800"/>
            <a:ext cx="2819400" cy="205740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 descr="D:\ФОТО ЗА ВСЕ ГОДЫ\2014 год\красноярск, фил,  день защиты детей 2014\P101077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4200" y="4267200"/>
            <a:ext cx="2476500" cy="1857375"/>
          </a:xfrm>
          <a:prstGeom prst="roundRect">
            <a:avLst/>
          </a:prstGeom>
          <a:noFill/>
          <a:ln w="9525">
            <a:solidFill>
              <a:srgbClr val="1E6425"/>
            </a:solidFill>
            <a:miter lim="800000"/>
            <a:headEnd/>
            <a:tailEnd/>
          </a:ln>
        </p:spPr>
      </p:pic>
      <p:pic>
        <p:nvPicPr>
          <p:cNvPr id="15" name="Picture 7" descr="D:\ФОТО ЗА ВСЕ ГОДЫ\2014 год\красноярск, фил,  день защиты детей 2014\P1010750 - копия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2800" y="1219200"/>
            <a:ext cx="1905000" cy="1429331"/>
          </a:xfrm>
          <a:prstGeom prst="roundRect">
            <a:avLst/>
          </a:prstGeom>
          <a:noFill/>
          <a:ln w="28575">
            <a:solidFill>
              <a:srgbClr val="03732E"/>
            </a:solidFill>
            <a:miter lim="800000"/>
            <a:headEnd/>
            <a:tailEnd/>
          </a:ln>
        </p:spPr>
      </p:pic>
      <p:pic>
        <p:nvPicPr>
          <p:cNvPr id="14352" name="Picture 16" descr="C:\Users\admin\Desktop\фил победа\1 00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7800" y="1524000"/>
            <a:ext cx="3200400" cy="4455751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0" name="Picture 8" descr="Выставка достижений в сестринском деле Омской области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" y="1600200"/>
            <a:ext cx="3200400" cy="21336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sp>
        <p:nvSpPr>
          <p:cNvPr id="23" name="Заголовок 9"/>
          <p:cNvSpPr txBox="1">
            <a:spLocks/>
          </p:cNvSpPr>
          <p:nvPr/>
        </p:nvSpPr>
        <p:spPr>
          <a:xfrm>
            <a:off x="381000" y="1828800"/>
            <a:ext cx="8458200" cy="2087563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150000"/>
              </a:lnSpc>
              <a:defRPr/>
            </a:pPr>
            <a:endParaRPr lang="ru-RU" sz="2400" b="1" dirty="0">
              <a:solidFill>
                <a:srgbClr val="00330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76200" y="176213"/>
            <a:ext cx="91440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42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мероприятиях ОПСА</a:t>
            </a:r>
          </a:p>
        </p:txBody>
      </p:sp>
      <p:sp>
        <p:nvSpPr>
          <p:cNvPr id="12299" name="Rectangle 1"/>
          <p:cNvSpPr>
            <a:spLocks noChangeArrowheads="1"/>
          </p:cNvSpPr>
          <p:nvPr/>
        </p:nvSpPr>
        <p:spPr bwMode="auto">
          <a:xfrm>
            <a:off x="0" y="6248400"/>
            <a:ext cx="914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457200" algn="l"/>
                <a:tab pos="2552700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457200" algn="l"/>
                <a:tab pos="2552700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457200" algn="l"/>
                <a:tab pos="2552700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457200" algn="l"/>
                <a:tab pos="2552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457200" algn="l"/>
                <a:tab pos="2552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457200" algn="l"/>
                <a:tab pos="2552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457200" algn="l"/>
                <a:tab pos="2552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457200" algn="l"/>
                <a:tab pos="2552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457200" algn="l"/>
                <a:tab pos="2552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41" name="Picture 3" descr="D:\фото\Cеминары\cеминар для УМК по исследованиям 2014\uchastniki-seminara-58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3886200"/>
            <a:ext cx="3282950" cy="2052638"/>
          </a:xfrm>
          <a:prstGeom prst="roundRect">
            <a:avLst/>
          </a:prstGeom>
          <a:ln w="28575">
            <a:solidFill>
              <a:srgbClr val="03732E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0" descr="Первый региональный форум Общественного сестринского движения Омской области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19400" y="2667000"/>
            <a:ext cx="2857500" cy="1905000"/>
          </a:xfrm>
          <a:prstGeom prst="ellipse">
            <a:avLst/>
          </a:prstGeom>
          <a:noFill/>
          <a:ln w="28575">
            <a:solidFill>
              <a:srgbClr val="1E6425"/>
            </a:solidFill>
          </a:ln>
        </p:spPr>
      </p:pic>
      <p:sp>
        <p:nvSpPr>
          <p:cNvPr id="21" name="Прямоугольник 20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D121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 descr="X:\Поликлиника\Косицина М.А\ОТ ФИЛа Всяческие фотографии\ОДКБ-окт.2010\ОДКБ окт.2010г. 05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15000" y="3935361"/>
            <a:ext cx="3200400" cy="20574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15375" name="Picture 15" descr="C:\Users\admin\Desktop\ОПСА 2017\фотографии для презентации\professionalnyy-komitet-1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3962400"/>
            <a:ext cx="3086271" cy="2058543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sp>
        <p:nvSpPr>
          <p:cNvPr id="13317" name="Rectangle 6"/>
          <p:cNvSpPr>
            <a:spLocks noChangeArrowheads="1"/>
          </p:cNvSpPr>
          <p:nvPr/>
        </p:nvSpPr>
        <p:spPr bwMode="auto">
          <a:xfrm>
            <a:off x="0" y="0"/>
            <a:ext cx="914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-30480" y="-152400"/>
            <a:ext cx="91440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2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Обучение каскадным </a:t>
            </a:r>
            <a:r>
              <a:rPr lang="ru-RU" sz="4200" b="1" dirty="0" smtClean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методом</a:t>
            </a:r>
            <a:r>
              <a:rPr lang="ru-RU" sz="42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ru-RU" sz="4200" b="1" dirty="0" smtClean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42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внедренным ОПСА</a:t>
            </a:r>
          </a:p>
        </p:txBody>
      </p:sp>
      <p:sp>
        <p:nvSpPr>
          <p:cNvPr id="13322" name="TextBox 8"/>
          <p:cNvSpPr txBox="1">
            <a:spLocks noChangeArrowheads="1"/>
          </p:cNvSpPr>
          <p:nvPr/>
        </p:nvSpPr>
        <p:spPr bwMode="auto">
          <a:xfrm>
            <a:off x="1143000" y="-4811713"/>
            <a:ext cx="23844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charset="0"/>
              </a:rPr>
              <a:t>Каскадное обучение</a:t>
            </a:r>
          </a:p>
        </p:txBody>
      </p:sp>
      <p:pic>
        <p:nvPicPr>
          <p:cNvPr id="23" name="Picture 3" descr="X:\Стационар\Отделение реанимации и интенсивной терапии\Тараненко М.В\131CANON\IMG_115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1485901"/>
            <a:ext cx="2895599" cy="2171699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4" name="Picture 1" descr="C:\Users\admin\Desktop\фотографии для презентации\IMG_1168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6818" y="1400481"/>
            <a:ext cx="3188582" cy="2160686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1" name="Picture 2" descr="C:\Users\admin\Desktop\фотографии для презентации\маринэ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2061" y="2606163"/>
            <a:ext cx="3378917" cy="2252611"/>
          </a:xfrm>
          <a:prstGeom prst="ellipse">
            <a:avLst/>
          </a:prstGeom>
          <a:noFill/>
          <a:ln w="28575">
            <a:solidFill>
              <a:srgbClr val="1E6425"/>
            </a:solidFill>
          </a:ln>
        </p:spPr>
      </p:pic>
      <p:sp>
        <p:nvSpPr>
          <p:cNvPr id="15" name="Прямоугольник 14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6"/>
          <p:cNvSpPr>
            <a:spLocks noChangeArrowheads="1"/>
          </p:cNvSpPr>
          <p:nvPr/>
        </p:nvSpPr>
        <p:spPr bwMode="auto">
          <a:xfrm>
            <a:off x="0" y="0"/>
            <a:ext cx="914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344" name="TextBox 8"/>
          <p:cNvSpPr txBox="1">
            <a:spLocks noChangeArrowheads="1"/>
          </p:cNvSpPr>
          <p:nvPr/>
        </p:nvSpPr>
        <p:spPr bwMode="auto">
          <a:xfrm>
            <a:off x="-76200" y="251936"/>
            <a:ext cx="91440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4200" b="1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altLang="ru-RU" dirty="0" smtClean="0"/>
              <a:t>Участие в мероприятиях ОПСА</a:t>
            </a:r>
            <a:endParaRPr lang="ru-RU" altLang="ru-RU" dirty="0"/>
          </a:p>
        </p:txBody>
      </p:sp>
      <p:sp>
        <p:nvSpPr>
          <p:cNvPr id="14345" name="TextBox 8"/>
          <p:cNvSpPr txBox="1">
            <a:spLocks noChangeArrowheads="1"/>
          </p:cNvSpPr>
          <p:nvPr/>
        </p:nvSpPr>
        <p:spPr bwMode="auto">
          <a:xfrm>
            <a:off x="76200" y="3413585"/>
            <a:ext cx="2819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buFontTx/>
              <a:buNone/>
              <a:defRPr sz="3200" b="1">
                <a:solidFill>
                  <a:srgbClr val="1E6425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Calibri" pitchFamily="34" charset="0"/>
              </a:defRPr>
            </a:lvl9pPr>
          </a:lstStyle>
          <a:p>
            <a:r>
              <a:rPr lang="ru-RU" altLang="ru-RU" sz="2800" dirty="0"/>
              <a:t>Конференция</a:t>
            </a:r>
          </a:p>
        </p:txBody>
      </p:sp>
      <p:sp>
        <p:nvSpPr>
          <p:cNvPr id="14346" name="TextBox 9"/>
          <p:cNvSpPr txBox="1">
            <a:spLocks noChangeArrowheads="1"/>
          </p:cNvSpPr>
          <p:nvPr/>
        </p:nvSpPr>
        <p:spPr bwMode="auto">
          <a:xfrm>
            <a:off x="3124200" y="3505200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buFontTx/>
              <a:buNone/>
              <a:defRPr sz="2800" b="1">
                <a:solidFill>
                  <a:srgbClr val="1E6425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Calibri" pitchFamily="34" charset="0"/>
              </a:defRPr>
            </a:lvl9pPr>
          </a:lstStyle>
          <a:p>
            <a:r>
              <a:rPr lang="ru-RU" altLang="ru-RU" dirty="0"/>
              <a:t>Семинар</a:t>
            </a:r>
          </a:p>
        </p:txBody>
      </p:sp>
      <p:sp>
        <p:nvSpPr>
          <p:cNvPr id="14347" name="TextBox 10"/>
          <p:cNvSpPr txBox="1">
            <a:spLocks noChangeArrowheads="1"/>
          </p:cNvSpPr>
          <p:nvPr/>
        </p:nvSpPr>
        <p:spPr bwMode="auto">
          <a:xfrm>
            <a:off x="6673850" y="4734580"/>
            <a:ext cx="1936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buFontTx/>
              <a:buNone/>
              <a:defRPr sz="2800" b="1">
                <a:solidFill>
                  <a:srgbClr val="1E6425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Calibri" pitchFamily="34" charset="0"/>
              </a:defRPr>
            </a:lvl9pPr>
          </a:lstStyle>
          <a:p>
            <a:r>
              <a:rPr lang="ru-RU" altLang="ru-RU" dirty="0"/>
              <a:t>Тренинг</a:t>
            </a:r>
          </a:p>
        </p:txBody>
      </p:sp>
      <p:pic>
        <p:nvPicPr>
          <p:cNvPr id="14348" name="Picture 6" descr="D:\ФОТО ЗА ВСЕ ГОДЫ\2017 год\о.б конфер 10.02.17\P105089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1447800"/>
            <a:ext cx="2743200" cy="1951037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9" name="Picture 8" descr="D:\ФОТО ЗА ВСЕ ГОДЫ\2016 год\2016.10.02 СЕМИНАР ТАРАНЕНКО\2016.10.02\P103016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400" y="1477963"/>
            <a:ext cx="2871788" cy="1951037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0" name="Picture 7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4600" y="2708275"/>
            <a:ext cx="2722562" cy="1939925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2" name="Picture 8" descr="D:\ФОТО ЗА ВСЕ ГОДЫ\2014 год\красноярск, фил,  день защиты детей 2014\P1010815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4038600"/>
            <a:ext cx="2743200" cy="1951038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3" name="Picture 1" descr="C:\Users\admin\Desktop\опса\DSC_022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400" y="4023810"/>
            <a:ext cx="2948741" cy="1965827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D121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C:\Documents and Settings\pletneva_tv\Рабочий стол\rabota-v-malyh-gruppah-17-pre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1371600"/>
            <a:ext cx="2590800" cy="16256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2" name="Picture 1" descr="C:\Users\admin\Desktop\фотографии для презентации\0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786" y="1371600"/>
            <a:ext cx="2513814" cy="16764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19" name="Picture 2" descr="Награждение Почетной грамотой ОПС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9" y="1371600"/>
            <a:ext cx="2533649" cy="16256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8" name="Picture 2" descr="C:\Users\admin\Desktop\Редактитированные хорошие фото\P1050495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964" y="2667000"/>
            <a:ext cx="5681872" cy="2240739"/>
          </a:xfrm>
          <a:prstGeom prst="roundRect">
            <a:avLst/>
          </a:prstGeom>
          <a:noFill/>
          <a:ln>
            <a:solidFill>
              <a:srgbClr val="003300"/>
            </a:solidFill>
          </a:ln>
        </p:spPr>
      </p:pic>
      <p:pic>
        <p:nvPicPr>
          <p:cNvPr id="23" name="Picture 8" descr="Выставка достижений в сестринском деле Омской области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00800" y="4394200"/>
            <a:ext cx="2552700" cy="17018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1" name="Picture 2" descr="C:\Users\admin\Desktop\фотографии для презентации\04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4406374"/>
            <a:ext cx="2533648" cy="1689626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15" name="Picture 9" descr="C:\Documents and Settings\pletneva_tv\Рабочий стол\uchastniki-treninga-prev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76600" y="4419600"/>
            <a:ext cx="2514600" cy="16764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sp>
        <p:nvSpPr>
          <p:cNvPr id="24" name="TextBox 8"/>
          <p:cNvSpPr txBox="1">
            <a:spLocks noChangeArrowheads="1"/>
          </p:cNvSpPr>
          <p:nvPr/>
        </p:nvSpPr>
        <p:spPr bwMode="auto">
          <a:xfrm>
            <a:off x="-76200" y="251936"/>
            <a:ext cx="91440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4200" b="1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altLang="ru-RU" dirty="0" smtClean="0"/>
              <a:t>Участие в мероприятиях ОПСА</a:t>
            </a:r>
            <a:endParaRPr lang="ru-RU" alt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0" y="0"/>
            <a:ext cx="914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71" y="1447800"/>
            <a:ext cx="2393129" cy="181024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sp>
        <p:nvSpPr>
          <p:cNvPr id="16395" name="TextBox 8"/>
          <p:cNvSpPr txBox="1">
            <a:spLocks noChangeArrowheads="1"/>
          </p:cNvSpPr>
          <p:nvPr/>
        </p:nvSpPr>
        <p:spPr bwMode="auto">
          <a:xfrm>
            <a:off x="152400" y="3620631"/>
            <a:ext cx="48768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buFontTx/>
              <a:buNone/>
              <a:defRPr sz="2800" b="1">
                <a:solidFill>
                  <a:srgbClr val="1E6425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Calibri" pitchFamily="34" charset="0"/>
              </a:defRPr>
            </a:lvl9pPr>
          </a:lstStyle>
          <a:p>
            <a:pPr algn="l"/>
            <a:r>
              <a:rPr lang="ru-RU" altLang="ru-RU" dirty="0"/>
              <a:t>Окружной этап Всероссийского конкурса «Лучший специалист со </a:t>
            </a:r>
            <a:r>
              <a:rPr lang="ru-RU" altLang="ru-RU" dirty="0" err="1" smtClean="0"/>
              <a:t>среднеспециальным</a:t>
            </a:r>
            <a:r>
              <a:rPr lang="ru-RU" altLang="ru-RU" dirty="0" smtClean="0"/>
              <a:t> </a:t>
            </a:r>
            <a:r>
              <a:rPr lang="ru-RU" altLang="ru-RU" dirty="0"/>
              <a:t>образованием»</a:t>
            </a:r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02712" y="3550540"/>
            <a:ext cx="3488888" cy="216446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0907" y="1447800"/>
            <a:ext cx="3480693" cy="18288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6" name="Picture 6" descr="D:\ФОТО ЗА ВСЕ ГОДЫ\2014 год\красноярск, фил,  день защиты детей 2014\P1010776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00" y="1447800"/>
            <a:ext cx="2476500" cy="1857375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-76200" y="0"/>
            <a:ext cx="9144000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4200" b="1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altLang="ru-RU" sz="3700" dirty="0" smtClean="0"/>
              <a:t>Участие во всероссийских и международных мероприятиях</a:t>
            </a:r>
            <a:endParaRPr lang="ru-RU" altLang="ru-RU" sz="37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3560164" cy="14478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50181" name="Picture 5" descr="Открытие конгресс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1371600"/>
            <a:ext cx="2171700" cy="14478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50183" name="Picture 7" descr="Открытие конгресс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37006" y="4343400"/>
            <a:ext cx="2573594" cy="1715729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sp>
        <p:nvSpPr>
          <p:cNvPr id="17421" name="Прямоугольник 21"/>
          <p:cNvSpPr>
            <a:spLocks noChangeArrowheads="1"/>
          </p:cNvSpPr>
          <p:nvPr/>
        </p:nvSpPr>
        <p:spPr bwMode="auto">
          <a:xfrm>
            <a:off x="6172200" y="1371600"/>
            <a:ext cx="31242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1E6425"/>
                </a:solidFill>
              </a:rPr>
              <a:t>25-й Конгресс </a:t>
            </a:r>
            <a:r>
              <a:rPr lang="ru-RU" altLang="ru-RU" sz="2000" b="1" dirty="0" smtClean="0">
                <a:solidFill>
                  <a:srgbClr val="1E6425"/>
                </a:solidFill>
              </a:rPr>
              <a:t>МСМ «Справедливость </a:t>
            </a:r>
            <a:r>
              <a:rPr lang="ru-RU" altLang="ru-RU" sz="2000" b="1" dirty="0">
                <a:solidFill>
                  <a:srgbClr val="1E6425"/>
                </a:solidFill>
              </a:rPr>
              <a:t>и доступность медицинской помощи»</a:t>
            </a:r>
          </a:p>
        </p:txBody>
      </p:sp>
      <p:pic>
        <p:nvPicPr>
          <p:cNvPr id="50185" name="Picture 9" descr="Всероссийский конгресс. 1 день — 11 октября 2015 г. Церемония открытия. Парад ассоциаций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6544" y="4387644"/>
            <a:ext cx="2552700" cy="17018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50187" name="Picture 11" descr="Делегаты от регионов России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3348" y="4390104"/>
            <a:ext cx="2514600" cy="16764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sp>
        <p:nvSpPr>
          <p:cNvPr id="17424" name="Прямоугольник 26"/>
          <p:cNvSpPr>
            <a:spLocks noChangeArrowheads="1"/>
          </p:cNvSpPr>
          <p:nvPr/>
        </p:nvSpPr>
        <p:spPr bwMode="auto">
          <a:xfrm>
            <a:off x="228600" y="2943761"/>
            <a:ext cx="86868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1E6425"/>
                </a:solidFill>
              </a:rPr>
              <a:t>VI отчетно-выборная конференция РАМС. Всероссийский конгресс медицинских сестер «Медицинские сестры — сила перемен по оказанию эффективной и экономичной медицинской помощи»</a:t>
            </a:r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-76200" y="0"/>
            <a:ext cx="9144000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4200" b="1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altLang="ru-RU" sz="3700" dirty="0" smtClean="0"/>
              <a:t>Участие во всероссийских и международных мероприятиях</a:t>
            </a:r>
            <a:endParaRPr lang="ru-RU" altLang="ru-RU" sz="37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D121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" descr="D:\РАБОЧИЙ СТОЛ\УМК\3. БУКЛЕТ для УМК\сторона 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1276350"/>
            <a:ext cx="7086600" cy="501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440" name="TextBox 19"/>
          <p:cNvSpPr txBox="1">
            <a:spLocks noChangeArrowheads="1"/>
          </p:cNvSpPr>
          <p:nvPr/>
        </p:nvSpPr>
        <p:spPr bwMode="auto">
          <a:xfrm>
            <a:off x="685800" y="304800"/>
            <a:ext cx="8153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700" b="1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altLang="ru-RU" sz="4000" dirty="0" smtClean="0"/>
              <a:t>Учебно-методический кабинет</a:t>
            </a:r>
            <a:endParaRPr lang="ru-RU" altLang="ru-RU" sz="40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Picture 9" descr="D:\ФОТО ЗА ВСЕ ГОДЫ\2014 год\фотографии с фотоаппарата ЛА\100_PANA\P100073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3581400"/>
            <a:ext cx="3270250" cy="2452687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11" name="Picture 8" descr="D:\ФОТО ЗА ВСЕ ГОДЫ\2014 год\фотографии с фотоаппарата ЛА\100_PANA\P100072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2600" y="3600399"/>
            <a:ext cx="3309938" cy="2482902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14" name="Picture 8" descr="D:\ФОТО ЗА ВСЕ ГОДЫ\2016 год\2016.10.02 СЕМИНАР ТАРАНЕНКО\2016.10.02\P103032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9400" y="1219200"/>
            <a:ext cx="3276600" cy="2458451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49154" name="Picture 2" descr="X:\Стационар\Отделение для недоношенных новорождённых детей\Кузнецова С.И\ДЛЯ ДОКЛАДА\ФОТО УМК и статья\Быкова Наталья Александровна DSC0819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524000"/>
            <a:ext cx="2336800" cy="17526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8400" y="1600200"/>
            <a:ext cx="2489200" cy="18669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49157" name="Picture 5" descr="C:\Users\admin\Downloads\DPP_3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9000" y="4343400"/>
            <a:ext cx="2133600" cy="14224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685800" y="304800"/>
            <a:ext cx="8153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700" b="1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altLang="ru-RU" sz="4000" dirty="0" smtClean="0"/>
              <a:t>Учебно-методический кабинет</a:t>
            </a:r>
            <a:endParaRPr lang="ru-RU" altLang="ru-RU" sz="40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487" name="TextBox 19"/>
          <p:cNvSpPr txBox="1">
            <a:spLocks noChangeArrowheads="1"/>
          </p:cNvSpPr>
          <p:nvPr/>
        </p:nvSpPr>
        <p:spPr bwMode="auto">
          <a:xfrm>
            <a:off x="228600" y="-76200"/>
            <a:ext cx="88392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altLang="ru-RU" dirty="0" smtClean="0"/>
              <a:t>Методическая литература. Публикации статей</a:t>
            </a:r>
            <a:endParaRPr lang="ru-RU" altLang="ru-RU" dirty="0"/>
          </a:p>
        </p:txBody>
      </p:sp>
      <p:pic>
        <p:nvPicPr>
          <p:cNvPr id="15" name="Picture 20" descr="C:\Users\admin\Desktop\опса\DSC_024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2292222" cy="14478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64514" name="Picture 2" descr="C:\Users\admin\Desktop\опса\DSC_025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3200" y="1371600"/>
            <a:ext cx="3086100" cy="20574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64516" name="Picture 4" descr="C:\Users\admin\Desktop\опса\DSC_0258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3797824"/>
            <a:ext cx="3471042" cy="2298176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64517" name="Picture 5" descr="C:\Users\admin\Desktop\опса\DSC_0269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9800" y="1518782"/>
            <a:ext cx="2971800" cy="4424818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64518" name="Picture 6" descr="C:\Users\admin\Desktop\опса\DSC_0252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6200" y="3581400"/>
            <a:ext cx="1943100" cy="25146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92" name="Picture 7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295400"/>
            <a:ext cx="3837798" cy="213677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91" name="Picture 7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5400" y="3733800"/>
            <a:ext cx="3276600" cy="22288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B prst="relaxedInset"/>
          </a:sp3d>
        </p:spPr>
      </p:pic>
      <p:pic>
        <p:nvPicPr>
          <p:cNvPr id="5190" name="Picture 70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5400" y="1295400"/>
            <a:ext cx="3276600" cy="2158409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alpha val="99000"/>
              </a:schemeClr>
            </a:outerShdw>
          </a:effectLst>
          <a:scene3d>
            <a:camera prst="orthographicFront"/>
            <a:lightRig rig="threePt" dir="t"/>
          </a:scene3d>
          <a:sp3d>
            <a:bevelB/>
          </a:sp3d>
        </p:spPr>
      </p:pic>
      <p:pic>
        <p:nvPicPr>
          <p:cNvPr id="5189" name="Picture 69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3733800"/>
            <a:ext cx="3836469" cy="2266950"/>
          </a:xfrm>
          <a:prstGeom prst="round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B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5875" y="6230938"/>
            <a:ext cx="9144000" cy="609600"/>
          </a:xfrm>
          <a:prstGeom prst="rect">
            <a:avLst/>
          </a:prstGeom>
          <a:solidFill>
            <a:srgbClr val="03732E"/>
          </a:solidFill>
          <a:ln w="28575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altLang="ru-RU" sz="2200" b="1" dirty="0">
              <a:solidFill>
                <a:prstClr val="white"/>
              </a:solidFill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altLang="ru-RU" sz="2200" b="1" dirty="0">
                <a:solidFill>
                  <a:prstClr val="white"/>
                </a:solidFill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34" name="Овал 33"/>
          <p:cNvSpPr/>
          <p:nvPr/>
        </p:nvSpPr>
        <p:spPr>
          <a:xfrm>
            <a:off x="228600" y="2209800"/>
            <a:ext cx="1752600" cy="838200"/>
          </a:xfrm>
          <a:prstGeom prst="ellipse">
            <a:avLst/>
          </a:prstGeom>
          <a:solidFill>
            <a:schemeClr val="bg1"/>
          </a:solidFill>
          <a:ln cmpd="dbl">
            <a:solidFill>
              <a:srgbClr val="03732E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00" b="1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1300" b="1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1350" dirty="0"/>
          </a:p>
        </p:txBody>
      </p:sp>
      <p:sp>
        <p:nvSpPr>
          <p:cNvPr id="3084" name="TextBox 48"/>
          <p:cNvSpPr txBox="1">
            <a:spLocks noChangeArrowheads="1"/>
          </p:cNvSpPr>
          <p:nvPr/>
        </p:nvSpPr>
        <p:spPr bwMode="auto">
          <a:xfrm>
            <a:off x="304800" y="2362200"/>
            <a:ext cx="1600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Медицинская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статистика</a:t>
            </a:r>
          </a:p>
        </p:txBody>
      </p:sp>
      <p:sp>
        <p:nvSpPr>
          <p:cNvPr id="50" name="Овал 49"/>
          <p:cNvSpPr/>
          <p:nvPr/>
        </p:nvSpPr>
        <p:spPr>
          <a:xfrm>
            <a:off x="228600" y="3200400"/>
            <a:ext cx="1752600" cy="838200"/>
          </a:xfrm>
          <a:prstGeom prst="ellipse">
            <a:avLst/>
          </a:prstGeom>
          <a:solidFill>
            <a:schemeClr val="bg1"/>
          </a:solidFill>
          <a:ln>
            <a:solidFill>
              <a:srgbClr val="03732E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b="1" dirty="0">
              <a:solidFill>
                <a:srgbClr val="003300"/>
              </a:solidFill>
            </a:endParaRPr>
          </a:p>
        </p:txBody>
      </p:sp>
      <p:sp>
        <p:nvSpPr>
          <p:cNvPr id="3088" name="TextBox 50"/>
          <p:cNvSpPr txBox="1">
            <a:spLocks noChangeArrowheads="1"/>
          </p:cNvSpPr>
          <p:nvPr/>
        </p:nvSpPr>
        <p:spPr bwMode="auto">
          <a:xfrm>
            <a:off x="228600" y="3352800"/>
            <a:ext cx="1752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Функциональная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диагностика</a:t>
            </a:r>
          </a:p>
        </p:txBody>
      </p:sp>
      <p:sp>
        <p:nvSpPr>
          <p:cNvPr id="53" name="Овал 52"/>
          <p:cNvSpPr/>
          <p:nvPr/>
        </p:nvSpPr>
        <p:spPr>
          <a:xfrm>
            <a:off x="152400" y="4114800"/>
            <a:ext cx="17526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03732E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b="1" dirty="0">
              <a:solidFill>
                <a:srgbClr val="003300"/>
              </a:solidFill>
            </a:endParaRPr>
          </a:p>
        </p:txBody>
      </p:sp>
      <p:sp>
        <p:nvSpPr>
          <p:cNvPr id="3092" name="TextBox 53"/>
          <p:cNvSpPr txBox="1">
            <a:spLocks noChangeArrowheads="1"/>
          </p:cNvSpPr>
          <p:nvPr/>
        </p:nvSpPr>
        <p:spPr bwMode="auto">
          <a:xfrm>
            <a:off x="304800" y="4343400"/>
            <a:ext cx="1447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Медицинский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 массаж</a:t>
            </a:r>
          </a:p>
        </p:txBody>
      </p:sp>
      <p:sp>
        <p:nvSpPr>
          <p:cNvPr id="55" name="Овал 54"/>
          <p:cNvSpPr/>
          <p:nvPr/>
        </p:nvSpPr>
        <p:spPr>
          <a:xfrm>
            <a:off x="228600" y="5181600"/>
            <a:ext cx="17526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03732E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b="1" dirty="0">
              <a:solidFill>
                <a:srgbClr val="003300"/>
              </a:solidFill>
            </a:endParaRPr>
          </a:p>
        </p:txBody>
      </p:sp>
      <p:sp>
        <p:nvSpPr>
          <p:cNvPr id="3096" name="TextBox 55"/>
          <p:cNvSpPr txBox="1">
            <a:spLocks noChangeArrowheads="1"/>
          </p:cNvSpPr>
          <p:nvPr/>
        </p:nvSpPr>
        <p:spPr bwMode="auto">
          <a:xfrm>
            <a:off x="381000" y="5334000"/>
            <a:ext cx="1447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Лечебная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 физкультура</a:t>
            </a:r>
          </a:p>
        </p:txBody>
      </p:sp>
      <p:sp>
        <p:nvSpPr>
          <p:cNvPr id="57" name="Овал 56"/>
          <p:cNvSpPr/>
          <p:nvPr/>
        </p:nvSpPr>
        <p:spPr>
          <a:xfrm>
            <a:off x="2819400" y="5181600"/>
            <a:ext cx="17526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03732E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b="1" dirty="0">
              <a:solidFill>
                <a:srgbClr val="003300"/>
              </a:solidFill>
            </a:endParaRPr>
          </a:p>
        </p:txBody>
      </p:sp>
      <p:sp>
        <p:nvSpPr>
          <p:cNvPr id="58" name="Овал 57"/>
          <p:cNvSpPr/>
          <p:nvPr/>
        </p:nvSpPr>
        <p:spPr>
          <a:xfrm>
            <a:off x="5257800" y="5181600"/>
            <a:ext cx="16002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03732E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b="1" dirty="0">
              <a:solidFill>
                <a:srgbClr val="003300"/>
              </a:solidFill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7239000" y="5181600"/>
            <a:ext cx="17526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03732E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b="1" dirty="0">
              <a:solidFill>
                <a:srgbClr val="003300"/>
              </a:solidFill>
            </a:endParaRPr>
          </a:p>
        </p:txBody>
      </p:sp>
      <p:sp>
        <p:nvSpPr>
          <p:cNvPr id="60" name="Овал 59"/>
          <p:cNvSpPr/>
          <p:nvPr/>
        </p:nvSpPr>
        <p:spPr>
          <a:xfrm>
            <a:off x="7162800" y="3200400"/>
            <a:ext cx="1752600" cy="762000"/>
          </a:xfrm>
          <a:prstGeom prst="ellipse">
            <a:avLst/>
          </a:prstGeom>
          <a:solidFill>
            <a:schemeClr val="bg1"/>
          </a:solidFill>
          <a:ln>
            <a:solidFill>
              <a:srgbClr val="03732E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b="1" dirty="0">
              <a:solidFill>
                <a:srgbClr val="003300"/>
              </a:solidFill>
            </a:endParaRPr>
          </a:p>
        </p:txBody>
      </p:sp>
      <p:sp>
        <p:nvSpPr>
          <p:cNvPr id="3109" name="TextBox 61"/>
          <p:cNvSpPr txBox="1">
            <a:spLocks noChangeArrowheads="1"/>
          </p:cNvSpPr>
          <p:nvPr/>
        </p:nvSpPr>
        <p:spPr bwMode="auto">
          <a:xfrm>
            <a:off x="2895600" y="5486400"/>
            <a:ext cx="1752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Диетология</a:t>
            </a:r>
          </a:p>
        </p:txBody>
      </p:sp>
      <p:sp>
        <p:nvSpPr>
          <p:cNvPr id="3110" name="TextBox 62"/>
          <p:cNvSpPr txBox="1">
            <a:spLocks noChangeArrowheads="1"/>
          </p:cNvSpPr>
          <p:nvPr/>
        </p:nvSpPr>
        <p:spPr bwMode="auto">
          <a:xfrm>
            <a:off x="5181600" y="5486400"/>
            <a:ext cx="1676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Физиотерапия</a:t>
            </a:r>
          </a:p>
        </p:txBody>
      </p:sp>
      <p:sp>
        <p:nvSpPr>
          <p:cNvPr id="3111" name="TextBox 63"/>
          <p:cNvSpPr txBox="1">
            <a:spLocks noChangeArrowheads="1"/>
          </p:cNvSpPr>
          <p:nvPr/>
        </p:nvSpPr>
        <p:spPr bwMode="auto">
          <a:xfrm>
            <a:off x="7315200" y="5486400"/>
            <a:ext cx="1447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Фармация</a:t>
            </a:r>
          </a:p>
        </p:txBody>
      </p:sp>
      <p:sp>
        <p:nvSpPr>
          <p:cNvPr id="65" name="Овал 64"/>
          <p:cNvSpPr/>
          <p:nvPr/>
        </p:nvSpPr>
        <p:spPr>
          <a:xfrm>
            <a:off x="1447800" y="1295400"/>
            <a:ext cx="1752600" cy="838200"/>
          </a:xfrm>
          <a:prstGeom prst="ellipse">
            <a:avLst/>
          </a:prstGeom>
          <a:solidFill>
            <a:schemeClr val="bg1"/>
          </a:solidFill>
          <a:ln>
            <a:solidFill>
              <a:srgbClr val="03732E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b="1" dirty="0">
              <a:solidFill>
                <a:srgbClr val="003300"/>
              </a:solidFill>
            </a:endParaRPr>
          </a:p>
        </p:txBody>
      </p:sp>
      <p:sp>
        <p:nvSpPr>
          <p:cNvPr id="66" name="Овал 65"/>
          <p:cNvSpPr/>
          <p:nvPr/>
        </p:nvSpPr>
        <p:spPr>
          <a:xfrm>
            <a:off x="3581400" y="1295400"/>
            <a:ext cx="19050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03732E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b="1" dirty="0">
              <a:solidFill>
                <a:srgbClr val="003300"/>
              </a:solidFill>
            </a:endParaRPr>
          </a:p>
        </p:txBody>
      </p:sp>
      <p:sp>
        <p:nvSpPr>
          <p:cNvPr id="67" name="Овал 66"/>
          <p:cNvSpPr/>
          <p:nvPr/>
        </p:nvSpPr>
        <p:spPr>
          <a:xfrm>
            <a:off x="5943600" y="1371600"/>
            <a:ext cx="1752600" cy="838200"/>
          </a:xfrm>
          <a:prstGeom prst="ellipse">
            <a:avLst/>
          </a:prstGeom>
          <a:solidFill>
            <a:schemeClr val="bg1"/>
          </a:solidFill>
          <a:ln>
            <a:solidFill>
              <a:srgbClr val="03732E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b="1" dirty="0">
              <a:solidFill>
                <a:srgbClr val="003300"/>
              </a:solidFill>
            </a:endParaRPr>
          </a:p>
        </p:txBody>
      </p:sp>
      <p:sp>
        <p:nvSpPr>
          <p:cNvPr id="68" name="Овал 67"/>
          <p:cNvSpPr/>
          <p:nvPr/>
        </p:nvSpPr>
        <p:spPr>
          <a:xfrm>
            <a:off x="7162800" y="2209800"/>
            <a:ext cx="1752600" cy="838200"/>
          </a:xfrm>
          <a:prstGeom prst="ellipse">
            <a:avLst/>
          </a:prstGeom>
          <a:solidFill>
            <a:schemeClr val="bg1"/>
          </a:solidFill>
          <a:ln>
            <a:solidFill>
              <a:srgbClr val="03732E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b="1" dirty="0">
              <a:solidFill>
                <a:srgbClr val="003300"/>
              </a:solidFill>
            </a:endParaRPr>
          </a:p>
        </p:txBody>
      </p:sp>
      <p:sp>
        <p:nvSpPr>
          <p:cNvPr id="70" name="Овал 69"/>
          <p:cNvSpPr/>
          <p:nvPr/>
        </p:nvSpPr>
        <p:spPr>
          <a:xfrm>
            <a:off x="7162800" y="4114800"/>
            <a:ext cx="17526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03732E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b="1" dirty="0">
              <a:solidFill>
                <a:srgbClr val="003300"/>
              </a:solidFill>
            </a:endParaRPr>
          </a:p>
        </p:txBody>
      </p:sp>
      <p:sp>
        <p:nvSpPr>
          <p:cNvPr id="3127" name="TextBox 70"/>
          <p:cNvSpPr txBox="1">
            <a:spLocks noChangeArrowheads="1"/>
          </p:cNvSpPr>
          <p:nvPr/>
        </p:nvSpPr>
        <p:spPr bwMode="auto">
          <a:xfrm>
            <a:off x="7315200" y="4343400"/>
            <a:ext cx="1447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Лабораторная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диагностика</a:t>
            </a:r>
          </a:p>
        </p:txBody>
      </p:sp>
      <p:sp>
        <p:nvSpPr>
          <p:cNvPr id="3128" name="TextBox 71"/>
          <p:cNvSpPr txBox="1">
            <a:spLocks noChangeArrowheads="1"/>
          </p:cNvSpPr>
          <p:nvPr/>
        </p:nvSpPr>
        <p:spPr bwMode="auto">
          <a:xfrm>
            <a:off x="7162800" y="3429000"/>
            <a:ext cx="1752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Рентгенология</a:t>
            </a:r>
          </a:p>
        </p:txBody>
      </p:sp>
      <p:sp>
        <p:nvSpPr>
          <p:cNvPr id="3129" name="TextBox 72"/>
          <p:cNvSpPr txBox="1">
            <a:spLocks noChangeArrowheads="1"/>
          </p:cNvSpPr>
          <p:nvPr/>
        </p:nvSpPr>
        <p:spPr bwMode="auto">
          <a:xfrm>
            <a:off x="7086600" y="2362200"/>
            <a:ext cx="1828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charset="0"/>
              </a:rPr>
              <a:t> </a:t>
            </a: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Операционное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дело</a:t>
            </a:r>
          </a:p>
        </p:txBody>
      </p:sp>
      <p:sp>
        <p:nvSpPr>
          <p:cNvPr id="3130" name="TextBox 73"/>
          <p:cNvSpPr txBox="1">
            <a:spLocks noChangeArrowheads="1"/>
          </p:cNvSpPr>
          <p:nvPr/>
        </p:nvSpPr>
        <p:spPr bwMode="auto">
          <a:xfrm>
            <a:off x="6019800" y="1524000"/>
            <a:ext cx="1752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Анестезиология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реаниматология</a:t>
            </a:r>
          </a:p>
        </p:txBody>
      </p:sp>
      <p:sp>
        <p:nvSpPr>
          <p:cNvPr id="3131" name="TextBox 75"/>
          <p:cNvSpPr txBox="1">
            <a:spLocks noChangeArrowheads="1"/>
          </p:cNvSpPr>
          <p:nvPr/>
        </p:nvSpPr>
        <p:spPr bwMode="auto">
          <a:xfrm>
            <a:off x="3657600" y="1371600"/>
            <a:ext cx="18288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Сестринское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дело 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педиатрии</a:t>
            </a:r>
          </a:p>
        </p:txBody>
      </p:sp>
      <p:sp>
        <p:nvSpPr>
          <p:cNvPr id="3132" name="TextBox 77"/>
          <p:cNvSpPr txBox="1">
            <a:spLocks noChangeArrowheads="1"/>
          </p:cNvSpPr>
          <p:nvPr/>
        </p:nvSpPr>
        <p:spPr bwMode="auto">
          <a:xfrm>
            <a:off x="1676400" y="1371600"/>
            <a:ext cx="13716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Организация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сестринского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3300"/>
                </a:solidFill>
                <a:latin typeface="Arial" charset="0"/>
              </a:rPr>
              <a:t>дела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04800" y="6110288"/>
            <a:ext cx="8686800" cy="738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Помощь оказывается по 13 специальностям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0" y="160338"/>
            <a:ext cx="9144000" cy="830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Бюджетное учреждение здравоохранения Омской области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«Областная детская клиническая больница»</a:t>
            </a:r>
          </a:p>
        </p:txBody>
      </p:sp>
      <p:pic>
        <p:nvPicPr>
          <p:cNvPr id="5194" name="Picture 74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000" y="2819400"/>
            <a:ext cx="4114800" cy="1869460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76200" y="-76200"/>
            <a:ext cx="9144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40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Система непрерывного </a:t>
            </a:r>
            <a:r>
              <a:rPr lang="ru-RU" altLang="ru-RU" sz="4000" b="1" dirty="0" smtClean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образования, внедренная ОПСА</a:t>
            </a:r>
            <a:endParaRPr lang="ru-RU" altLang="ru-RU" sz="4000" b="1" dirty="0">
              <a:solidFill>
                <a:srgbClr val="92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21510" name="Picture 2" descr="C:\Documents and Settings\Admin\Мои документы\все фото\Фото %%%%%\КИНО\семьнадцать7.JPG"/>
          <p:cNvPicPr>
            <a:picLocks noChangeAspect="1" noChangeArrowheads="1"/>
          </p:cNvPicPr>
          <p:nvPr/>
        </p:nvPicPr>
        <p:blipFill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3" y="1524000"/>
            <a:ext cx="9043987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5" descr="C:\Documents and Settings\Admin\Рабочий стол\фото в буклет\IMG_138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2800" y="1481982"/>
            <a:ext cx="1698523" cy="225275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1481982"/>
            <a:ext cx="1905000" cy="2321232"/>
          </a:xfrm>
          <a:prstGeom prst="roundRect">
            <a:avLst/>
          </a:prstGeom>
          <a:noFill/>
          <a:ln w="28575">
            <a:solidFill>
              <a:srgbClr val="03732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7" descr="D:\ФОТО ЗА ВСЕ ГОДЫ\2016 год\2016.10.02 СЕМИНАР ТАРАНЕНКО\2016.10.02\P1030266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44719" y="1582994"/>
            <a:ext cx="3132281" cy="2150806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4" name="Picture 6" descr="D:\ФОТО ЗА ВСЕ ГОДЫ\2016 год\2016.10.02 СЕМИНАР ТАРАНЕНКО\2016.10.02\P1030166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05200" y="4114801"/>
            <a:ext cx="2895600" cy="19812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5" name="Picture 2" descr="X:\Администрация\Иващенко Л.А\фото на сайт\Учебно-методический кабинет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4114800"/>
            <a:ext cx="3132281" cy="19812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16405" name="Picture 21" descr="C:\Users\admin\Desktop\опса\DSC_0254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3200" y="4114801"/>
            <a:ext cx="2396615" cy="1981199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sp>
        <p:nvSpPr>
          <p:cNvPr id="17" name="Прямоугольник 16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D121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536" name="TextBox 8"/>
          <p:cNvSpPr txBox="1">
            <a:spLocks noChangeArrowheads="1"/>
          </p:cNvSpPr>
          <p:nvPr/>
        </p:nvSpPr>
        <p:spPr bwMode="auto">
          <a:xfrm>
            <a:off x="0" y="-58519"/>
            <a:ext cx="9144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altLang="ru-RU" dirty="0"/>
              <a:t>Проведение общебольничных тренингов </a:t>
            </a:r>
          </a:p>
        </p:txBody>
      </p:sp>
      <p:pic>
        <p:nvPicPr>
          <p:cNvPr id="14" name="Picture 7" descr="D:\ФОТО ЗА ВСЕ ГОДЫ\2017 год\Семинар 30.05.17\P1060366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3422" y="1447800"/>
            <a:ext cx="4468578" cy="33528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17" name="Picture 8" descr="D:\ФОТО ЗА ВСЕ ГОДЫ\2016 год\2015г тренинг лидерство\P105007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4400" y="2819400"/>
            <a:ext cx="4267200" cy="32004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D121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-30480" y="152400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Заседания</a:t>
            </a:r>
          </a:p>
        </p:txBody>
      </p:sp>
      <p:pic>
        <p:nvPicPr>
          <p:cNvPr id="15" name="Picture 6" descr="D:\РАБОЧИЙ СТОЛ\УМК\Круглый стол\ФОТКИ\DSC_83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0" y="1295400"/>
            <a:ext cx="3505200" cy="23368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17" name="Picture 6" descr="D:\РАБОЧИЙ СТОЛ\УМК\Круглый стол\ФОТКИ\DSC_835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3733800"/>
            <a:ext cx="3505200" cy="23368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19471" name="Picture 15" descr="D:\с диска д\ОПСА\главная сестра\DSCN3616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4400" y="1333500"/>
            <a:ext cx="3352800" cy="223936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19472" name="Picture 16" descr="D:\с диска д\ОПСА\главная сестра\DSCN3625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53000" y="3733800"/>
            <a:ext cx="3581746" cy="23368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D121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584" name="TextBox 8"/>
          <p:cNvSpPr txBox="1">
            <a:spLocks noChangeArrowheads="1"/>
          </p:cNvSpPr>
          <p:nvPr/>
        </p:nvSpPr>
        <p:spPr bwMode="auto">
          <a:xfrm>
            <a:off x="-29497" y="0"/>
            <a:ext cx="9144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altLang="ru-RU" dirty="0"/>
              <a:t>Комплексные обходы, аттестация на рабочем месте</a:t>
            </a:r>
          </a:p>
        </p:txBody>
      </p:sp>
      <p:pic>
        <p:nvPicPr>
          <p:cNvPr id="20494" name="Picture 14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4400" y="1457918"/>
            <a:ext cx="3124200" cy="2199682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0495" name="Picture 1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3429000" cy="2199682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0496" name="Picture 16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3886378"/>
            <a:ext cx="3200400" cy="2209622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0497" name="Picture 17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00600" y="3877671"/>
            <a:ext cx="3429000" cy="2218329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D121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608" name="TextBox 8"/>
          <p:cNvSpPr txBox="1">
            <a:spLocks noChangeArrowheads="1"/>
          </p:cNvSpPr>
          <p:nvPr/>
        </p:nvSpPr>
        <p:spPr bwMode="auto">
          <a:xfrm>
            <a:off x="82550" y="206514"/>
            <a:ext cx="87566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altLang="ru-RU" dirty="0"/>
              <a:t>Участие в акциях ОПСА и РАМС</a:t>
            </a:r>
          </a:p>
        </p:txBody>
      </p:sp>
      <p:pic>
        <p:nvPicPr>
          <p:cNvPr id="22539" name="Picture 6" descr="X:\Поликлиника\Косицина М.А\ОТ ФИЛа Всяческие фотографии\1 июня ОДКБ(мыльные пузыри)\Копия DSC_411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2400" y="1646903"/>
            <a:ext cx="2059544" cy="2010697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2540" name="Picture 5" descr="X:\Стационар\Оперативный отдел\Жукова Е.А\на сайт Ромашка\DSC_330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8081" y="1447800"/>
            <a:ext cx="4277519" cy="231266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2541" name="Picture 10" descr="ОДКБ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58000" y="1650078"/>
            <a:ext cx="2148114" cy="2007522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2542" name="Picture 12" descr="ОДКБ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96000" y="4181476"/>
            <a:ext cx="2910114" cy="174246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2543" name="Picture 8" descr="ОДКБ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9000" y="4191000"/>
            <a:ext cx="2504582" cy="174625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2544" name="Picture 3" descr="X:\Поликлиника\Организационно-методический отдел\Щукина Е.О\АКЦИИ 2016 год\фото  гематология\IMG_20160209_104333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4181475"/>
            <a:ext cx="3200400" cy="1800225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8" name="Picture 6" descr="D:\ФОТО ЗА ВСЕ ГОДЫ\2016 год\2016г. День защиты детей\20160601_12561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427037"/>
            <a:ext cx="4362450" cy="2459163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1" name="Picture 7" descr="D:\ФОТО ЗА ВСЕ ГОДЫ\2016 год\плпкаты о вреде табака 2016.05.31 конкурс\DSC_5629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00600" y="1485373"/>
            <a:ext cx="4038600" cy="2400827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2" name="Picture 8" descr="D:\ФОТО ЗА ВСЕ ГОДЫ\2016 год\2016г. День защиты детей\P531001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4191000"/>
            <a:ext cx="2514600" cy="188595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3" name="Picture 6" descr="D:\ФОТО ЗА ВСЕ ГОДЫ\2016 год\акция туберкулез\P1030720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73800" y="4229100"/>
            <a:ext cx="2489200" cy="18669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4" name="Picture 22" descr="X:\Стационар\Отделение для недоношенных новорождённых детей\Кузнецова С.И\ФОТО ДЛЯ АЛЬБОМА\P102009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78200" y="4229100"/>
            <a:ext cx="2489200" cy="18669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82550" y="206514"/>
            <a:ext cx="87566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altLang="ru-RU" dirty="0"/>
              <a:t>Участие в акциях ОПСА и РАМС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D121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321" name="TextBox 8"/>
          <p:cNvSpPr txBox="1">
            <a:spLocks noChangeArrowheads="1"/>
          </p:cNvSpPr>
          <p:nvPr/>
        </p:nvSpPr>
        <p:spPr bwMode="auto">
          <a:xfrm>
            <a:off x="0" y="130314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Посвящение в профессию</a:t>
            </a:r>
          </a:p>
        </p:txBody>
      </p:sp>
      <p:pic>
        <p:nvPicPr>
          <p:cNvPr id="15" name="Picture 3" descr="D:\ФОТО ЗА ВСЕ ГОДЫ\День мс 12.05.2015\12мая\dsc_242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1295400"/>
            <a:ext cx="3581400" cy="2387599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17" name="Picture 4" descr="D:\ФОТО ЗА ВСЕ ГОДЫ\День мс 12.05.2015\12мая\dsc_242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5400" y="1295400"/>
            <a:ext cx="3547613" cy="2365075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18" name="Picture 1" descr="D:\ФОТО ЗА ВСЕ ГОДЫ\День мс 12.05.2015\12мая\dsc_241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3810000"/>
            <a:ext cx="3467100" cy="23114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D121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345" name="TextBox 8"/>
          <p:cNvSpPr txBox="1">
            <a:spLocks noChangeArrowheads="1"/>
          </p:cNvSpPr>
          <p:nvPr/>
        </p:nvSpPr>
        <p:spPr bwMode="auto">
          <a:xfrm>
            <a:off x="76200" y="-76200"/>
            <a:ext cx="9144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Международный день медицинской сестры</a:t>
            </a:r>
          </a:p>
        </p:txBody>
      </p:sp>
      <p:pic>
        <p:nvPicPr>
          <p:cNvPr id="25611" name="Picture 11" descr="X:\Стационар\Отделение для недоношенных новорождённых детей\Кузнецова С.И\ФОТО ДЛЯ АЛЬБОМА\Открытие праздника, сестры поют гимн IMG_367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397000"/>
            <a:ext cx="2590800" cy="17272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5612" name="Picture 1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4200" y="1429871"/>
            <a:ext cx="1219200" cy="1694329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5613" name="Picture 1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1447800"/>
            <a:ext cx="1930400" cy="16764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25614" name="Picture 1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1800" y="1429871"/>
            <a:ext cx="2133600" cy="1694329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15" name="Picture 6" descr="D:\ФОТО ЗА ВСЕ ГОДЫ\2016 год\2016.05.12\P1040912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13" y="3429000"/>
            <a:ext cx="3532187" cy="2649538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17" name="Picture 7" descr="D:\ФОТО ЗА ВСЕ ГОДЫ\2016 год\2016.05.12\P1040813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9600" y="3416300"/>
            <a:ext cx="4114800" cy="26797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D121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" name="Picture 18" descr="http://api.ning.com/files/14lEheEuxE4JWwVfG1OJ4F6tO589lhUL40Ek0UcAl2l4aeKqtFku9MKdWsvZ-GQwKV6XdMi6NvRFxVeIJM1g7z6k6clLpAsO/stockfootagehumanunitychain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08734"/>
            <a:ext cx="9143999" cy="4863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304800" y="-28039"/>
            <a:ext cx="876299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40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Ответственность. Доброта. Качество. Будущее!</a:t>
            </a:r>
          </a:p>
        </p:txBody>
      </p:sp>
      <p:pic>
        <p:nvPicPr>
          <p:cNvPr id="17" name="Picture 6" descr="F:\ДЛЯ ДОКЛАДА\2016 год Совет по СД DPP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6933" y="1600200"/>
            <a:ext cx="6206867" cy="4417713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 w="28575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1600200" y="152400"/>
            <a:ext cx="58324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>
              <a:defRPr/>
            </a:pPr>
            <a:r>
              <a:rPr lang="ru-RU" sz="35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Arial" charset="0"/>
              </a:rPr>
              <a:t>История Совета по сестринскому делу</a:t>
            </a:r>
          </a:p>
        </p:txBody>
      </p:sp>
      <p:sp>
        <p:nvSpPr>
          <p:cNvPr id="4101" name="TextBox 26"/>
          <p:cNvSpPr txBox="1">
            <a:spLocks noChangeArrowheads="1"/>
          </p:cNvSpPr>
          <p:nvPr/>
        </p:nvSpPr>
        <p:spPr bwMode="auto">
          <a:xfrm>
            <a:off x="152400" y="4495800"/>
            <a:ext cx="342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1E6425"/>
                </a:solidFill>
                <a:latin typeface="Arial" charset="0"/>
              </a:rPr>
              <a:t>Первый председатель Скрипова Н.К.</a:t>
            </a:r>
          </a:p>
        </p:txBody>
      </p:sp>
      <p:sp>
        <p:nvSpPr>
          <p:cNvPr id="4102" name="TextBox 28"/>
          <p:cNvSpPr txBox="1">
            <a:spLocks noChangeArrowheads="1"/>
          </p:cNvSpPr>
          <p:nvPr/>
        </p:nvSpPr>
        <p:spPr bwMode="auto">
          <a:xfrm>
            <a:off x="3870325" y="1524000"/>
            <a:ext cx="5045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1E6425"/>
                </a:solidFill>
                <a:latin typeface="Arial" charset="0"/>
              </a:rPr>
              <a:t>Совет  создан в 1963 г.</a:t>
            </a: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4104" name="Picture 3" descr="D:\ФОТО ЗА ВСЕ ГОДЫ\разные старые фотки\Скрипова Н.К.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200" y="1447800"/>
            <a:ext cx="2336800" cy="304800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4" descr="D:\ФОТО ЗА ВСЕ ГОДЫ\разные старые фотки\Поликлиника- старые ФОТО\ИСТОРИЯ ПОЛИКЛИНИКИ\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63950" y="2438400"/>
            <a:ext cx="5251450" cy="3552825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D121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ChangeArrowheads="1"/>
          </p:cNvSpPr>
          <p:nvPr/>
        </p:nvSpPr>
        <p:spPr bwMode="auto">
          <a:xfrm>
            <a:off x="0" y="381000"/>
            <a:ext cx="914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 flipH="1">
            <a:off x="-76200" y="0"/>
            <a:ext cx="9144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000" b="1" dirty="0" smtClean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2002 г. Совет медицинских сестер реорганизован в Совет по сестринскому делу</a:t>
            </a:r>
          </a:p>
        </p:txBody>
      </p:sp>
      <p:pic>
        <p:nvPicPr>
          <p:cNvPr id="14" name="Picture 2" descr="X:\Администрация\Иващенко Л.А\фото на сайт\СД 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90600" y="1295400"/>
            <a:ext cx="6738937" cy="4741823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D121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05" name="TextBox 8"/>
          <p:cNvSpPr txBox="1">
            <a:spLocks noChangeArrowheads="1"/>
          </p:cNvSpPr>
          <p:nvPr/>
        </p:nvSpPr>
        <p:spPr bwMode="auto">
          <a:xfrm>
            <a:off x="-76200" y="276225"/>
            <a:ext cx="9144000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7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Председатель Совета по СД</a:t>
            </a:r>
          </a:p>
        </p:txBody>
      </p:sp>
      <p:pic>
        <p:nvPicPr>
          <p:cNvPr id="8204" name="Picture 12" descr="C:\Users\admin\Desktop\ОПСА 2017\фото на сайт\Главная медицинская сестра ОДКБ Иващенко Л.А.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1524000"/>
            <a:ext cx="2438400" cy="365760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0" y="5181600"/>
            <a:ext cx="9144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2F6709"/>
                </a:solidFill>
                <a:latin typeface="+mn-lt"/>
              </a:rPr>
              <a:t>Иващенко Л.А.,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2F6709"/>
                </a:solidFill>
                <a:latin typeface="+mn-lt"/>
              </a:rPr>
              <a:t> главная медицинская сестра ОДКБ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9144000" cy="5105400"/>
          </a:xfrm>
          <a:prstGeom prst="rect">
            <a:avLst/>
          </a:prstGeom>
          <a:solidFill>
            <a:srgbClr val="003300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-76200" y="142875"/>
            <a:ext cx="9144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7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ОДКБ обслуживает жителей Омской области, РФ, близлежащих регионов в возрасте от 0 до 18 лет</a:t>
            </a:r>
          </a:p>
        </p:txBody>
      </p:sp>
      <p:pic>
        <p:nvPicPr>
          <p:cNvPr id="49154" name="Picture 2" descr="C:\Users\admin\Desktop\карта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5600" y="609600"/>
            <a:ext cx="3461422" cy="5475076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7175" name="Прямоугольник 9"/>
          <p:cNvSpPr>
            <a:spLocks noChangeArrowheads="1"/>
          </p:cNvSpPr>
          <p:nvPr/>
        </p:nvSpPr>
        <p:spPr bwMode="auto">
          <a:xfrm>
            <a:off x="4343400" y="4267200"/>
            <a:ext cx="2286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FF0000"/>
                </a:solidFill>
                <a:latin typeface="Arial" charset="0"/>
              </a:rPr>
              <a:t>Омск, ОДКБ</a:t>
            </a:r>
            <a:endParaRPr lang="ru-RU" altLang="ru-RU" sz="16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7176" name="Прямоугольник 9"/>
          <p:cNvSpPr>
            <a:spLocks noChangeArrowheads="1"/>
          </p:cNvSpPr>
          <p:nvPr/>
        </p:nvSpPr>
        <p:spPr bwMode="auto">
          <a:xfrm>
            <a:off x="1600200" y="2895600"/>
            <a:ext cx="2286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872A96"/>
                </a:solidFill>
                <a:latin typeface="Arial" charset="0"/>
              </a:rPr>
              <a:t>Крутинка</a:t>
            </a:r>
          </a:p>
        </p:txBody>
      </p:sp>
      <p:sp>
        <p:nvSpPr>
          <p:cNvPr id="7177" name="Прямоугольник 9"/>
          <p:cNvSpPr>
            <a:spLocks noChangeArrowheads="1"/>
          </p:cNvSpPr>
          <p:nvPr/>
        </p:nvSpPr>
        <p:spPr bwMode="auto">
          <a:xfrm>
            <a:off x="3429000" y="2819400"/>
            <a:ext cx="2286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872A96"/>
                </a:solidFill>
                <a:latin typeface="Arial" charset="0"/>
              </a:rPr>
              <a:t>Колосовка</a:t>
            </a:r>
          </a:p>
        </p:txBody>
      </p:sp>
      <p:sp>
        <p:nvSpPr>
          <p:cNvPr id="7178" name="Прямоугольник 9"/>
          <p:cNvSpPr>
            <a:spLocks noChangeArrowheads="1"/>
          </p:cNvSpPr>
          <p:nvPr/>
        </p:nvSpPr>
        <p:spPr bwMode="auto">
          <a:xfrm>
            <a:off x="1828800" y="2286000"/>
            <a:ext cx="2286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872A96"/>
                </a:solidFill>
                <a:latin typeface="Arial" charset="0"/>
              </a:rPr>
              <a:t>Большие Уки</a:t>
            </a:r>
          </a:p>
        </p:txBody>
      </p:sp>
      <p:sp>
        <p:nvSpPr>
          <p:cNvPr id="7179" name="Прямоугольник 9"/>
          <p:cNvSpPr>
            <a:spLocks noChangeArrowheads="1"/>
          </p:cNvSpPr>
          <p:nvPr/>
        </p:nvSpPr>
        <p:spPr bwMode="auto">
          <a:xfrm>
            <a:off x="2514600" y="1447800"/>
            <a:ext cx="2286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872A96"/>
                </a:solidFill>
                <a:latin typeface="Arial" charset="0"/>
              </a:rPr>
              <a:t>Усть-Ишим</a:t>
            </a:r>
            <a:endParaRPr lang="ru-RU" altLang="ru-RU" sz="1600" b="1">
              <a:solidFill>
                <a:srgbClr val="872A96"/>
              </a:solidFill>
              <a:latin typeface="Arial" charset="0"/>
            </a:endParaRPr>
          </a:p>
        </p:txBody>
      </p:sp>
      <p:sp>
        <p:nvSpPr>
          <p:cNvPr id="7180" name="Прямоугольник 9"/>
          <p:cNvSpPr>
            <a:spLocks noChangeArrowheads="1"/>
          </p:cNvSpPr>
          <p:nvPr/>
        </p:nvSpPr>
        <p:spPr bwMode="auto">
          <a:xfrm>
            <a:off x="4343400" y="3886200"/>
            <a:ext cx="2286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872A96"/>
                </a:solidFill>
                <a:latin typeface="Arial" charset="0"/>
              </a:rPr>
              <a:t>Горьковское</a:t>
            </a:r>
          </a:p>
        </p:txBody>
      </p:sp>
      <p:sp>
        <p:nvSpPr>
          <p:cNvPr id="7181" name="Прямоугольник 9"/>
          <p:cNvSpPr>
            <a:spLocks noChangeArrowheads="1"/>
          </p:cNvSpPr>
          <p:nvPr/>
        </p:nvSpPr>
        <p:spPr bwMode="auto">
          <a:xfrm>
            <a:off x="4953000" y="3657600"/>
            <a:ext cx="2286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872A96"/>
                </a:solidFill>
                <a:latin typeface="Arial" charset="0"/>
              </a:rPr>
              <a:t>Н-Омка</a:t>
            </a:r>
          </a:p>
        </p:txBody>
      </p:sp>
      <p:sp>
        <p:nvSpPr>
          <p:cNvPr id="7182" name="Прямоугольник 9"/>
          <p:cNvSpPr>
            <a:spLocks noChangeArrowheads="1"/>
          </p:cNvSpPr>
          <p:nvPr/>
        </p:nvSpPr>
        <p:spPr bwMode="auto">
          <a:xfrm>
            <a:off x="4419600" y="3352800"/>
            <a:ext cx="2286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872A96"/>
                </a:solidFill>
                <a:latin typeface="Arial" charset="0"/>
              </a:rPr>
              <a:t>Большеречье</a:t>
            </a:r>
          </a:p>
        </p:txBody>
      </p:sp>
      <p:sp>
        <p:nvSpPr>
          <p:cNvPr id="7183" name="Прямоугольник 9"/>
          <p:cNvSpPr>
            <a:spLocks noChangeArrowheads="1"/>
          </p:cNvSpPr>
          <p:nvPr/>
        </p:nvSpPr>
        <p:spPr bwMode="auto">
          <a:xfrm>
            <a:off x="4953000" y="3048000"/>
            <a:ext cx="2286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872A96"/>
                </a:solidFill>
                <a:latin typeface="Arial" charset="0"/>
              </a:rPr>
              <a:t>Муромцево</a:t>
            </a:r>
          </a:p>
        </p:txBody>
      </p:sp>
      <p:sp>
        <p:nvSpPr>
          <p:cNvPr id="7184" name="Прямоугольник 9"/>
          <p:cNvSpPr>
            <a:spLocks noChangeArrowheads="1"/>
          </p:cNvSpPr>
          <p:nvPr/>
        </p:nvSpPr>
        <p:spPr bwMode="auto">
          <a:xfrm>
            <a:off x="5257800" y="2286000"/>
            <a:ext cx="2286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872A96"/>
                </a:solidFill>
                <a:latin typeface="Arial" charset="0"/>
              </a:rPr>
              <a:t>Седельниково</a:t>
            </a:r>
            <a:endParaRPr lang="ru-RU" altLang="ru-RU" sz="1600" b="1">
              <a:solidFill>
                <a:srgbClr val="872A96"/>
              </a:solidFill>
              <a:latin typeface="Arial" charset="0"/>
            </a:endParaRPr>
          </a:p>
        </p:txBody>
      </p:sp>
      <p:sp>
        <p:nvSpPr>
          <p:cNvPr id="7185" name="Прямоугольник 9"/>
          <p:cNvSpPr>
            <a:spLocks noChangeArrowheads="1"/>
          </p:cNvSpPr>
          <p:nvPr/>
        </p:nvSpPr>
        <p:spPr bwMode="auto">
          <a:xfrm>
            <a:off x="4724400" y="1524000"/>
            <a:ext cx="1295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872A96"/>
                </a:solidFill>
                <a:latin typeface="Arial" charset="0"/>
              </a:rPr>
              <a:t>Тара</a:t>
            </a:r>
            <a:endParaRPr lang="ru-RU" altLang="ru-RU" sz="1600" b="1">
              <a:solidFill>
                <a:srgbClr val="872A96"/>
              </a:solidFill>
              <a:latin typeface="Arial" charset="0"/>
            </a:endParaRPr>
          </a:p>
        </p:txBody>
      </p:sp>
      <p:sp>
        <p:nvSpPr>
          <p:cNvPr id="7186" name="Прямоугольник 9"/>
          <p:cNvSpPr>
            <a:spLocks noChangeArrowheads="1"/>
          </p:cNvSpPr>
          <p:nvPr/>
        </p:nvSpPr>
        <p:spPr bwMode="auto">
          <a:xfrm>
            <a:off x="2667000" y="1752600"/>
            <a:ext cx="2286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872A96"/>
                </a:solidFill>
                <a:latin typeface="Arial" charset="0"/>
              </a:rPr>
              <a:t>Тевриз</a:t>
            </a:r>
          </a:p>
        </p:txBody>
      </p:sp>
      <p:sp>
        <p:nvSpPr>
          <p:cNvPr id="7187" name="Прямоугольник 9"/>
          <p:cNvSpPr>
            <a:spLocks noChangeArrowheads="1"/>
          </p:cNvSpPr>
          <p:nvPr/>
        </p:nvSpPr>
        <p:spPr bwMode="auto">
          <a:xfrm>
            <a:off x="2667000" y="3352800"/>
            <a:ext cx="2286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872A96"/>
                </a:solidFill>
                <a:latin typeface="Arial" charset="0"/>
              </a:rPr>
              <a:t>Тюкалинск</a:t>
            </a:r>
          </a:p>
        </p:txBody>
      </p:sp>
      <p:sp>
        <p:nvSpPr>
          <p:cNvPr id="7188" name="Прямоугольник 9"/>
          <p:cNvSpPr>
            <a:spLocks noChangeArrowheads="1"/>
          </p:cNvSpPr>
          <p:nvPr/>
        </p:nvSpPr>
        <p:spPr bwMode="auto">
          <a:xfrm>
            <a:off x="1676400" y="3657600"/>
            <a:ext cx="2286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872A96"/>
                </a:solidFill>
                <a:latin typeface="Arial" charset="0"/>
              </a:rPr>
              <a:t>Называевск</a:t>
            </a:r>
          </a:p>
        </p:txBody>
      </p:sp>
      <p:sp>
        <p:nvSpPr>
          <p:cNvPr id="7189" name="Прямоугольник 9"/>
          <p:cNvSpPr>
            <a:spLocks noChangeArrowheads="1"/>
          </p:cNvSpPr>
          <p:nvPr/>
        </p:nvSpPr>
        <p:spPr bwMode="auto">
          <a:xfrm>
            <a:off x="3581400" y="2133600"/>
            <a:ext cx="2286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872A96"/>
                </a:solidFill>
                <a:latin typeface="Arial" charset="0"/>
              </a:rPr>
              <a:t>Знаменское</a:t>
            </a:r>
            <a:endParaRPr lang="ru-RU" altLang="ru-RU" sz="1600" b="1">
              <a:solidFill>
                <a:srgbClr val="872A96"/>
              </a:solidFill>
              <a:latin typeface="Arial" charset="0"/>
            </a:endParaRPr>
          </a:p>
        </p:txBody>
      </p:sp>
      <p:sp>
        <p:nvSpPr>
          <p:cNvPr id="7190" name="Прямоугольник 9"/>
          <p:cNvSpPr>
            <a:spLocks noChangeArrowheads="1"/>
          </p:cNvSpPr>
          <p:nvPr/>
        </p:nvSpPr>
        <p:spPr bwMode="auto">
          <a:xfrm>
            <a:off x="1905000" y="4191000"/>
            <a:ext cx="2286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872A96"/>
                </a:solidFill>
                <a:latin typeface="Arial" charset="0"/>
              </a:rPr>
              <a:t>Исилькуль</a:t>
            </a:r>
          </a:p>
        </p:txBody>
      </p:sp>
      <p:sp>
        <p:nvSpPr>
          <p:cNvPr id="7191" name="Прямоугольник 9"/>
          <p:cNvSpPr>
            <a:spLocks noChangeArrowheads="1"/>
          </p:cNvSpPr>
          <p:nvPr/>
        </p:nvSpPr>
        <p:spPr bwMode="auto">
          <a:xfrm>
            <a:off x="2590800" y="4419600"/>
            <a:ext cx="2286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872A96"/>
                </a:solidFill>
                <a:latin typeface="Arial" charset="0"/>
              </a:rPr>
              <a:t>Марьяновка</a:t>
            </a:r>
          </a:p>
        </p:txBody>
      </p:sp>
      <p:sp>
        <p:nvSpPr>
          <p:cNvPr id="7192" name="Прямоугольник 9"/>
          <p:cNvSpPr>
            <a:spLocks noChangeArrowheads="1"/>
          </p:cNvSpPr>
          <p:nvPr/>
        </p:nvSpPr>
        <p:spPr bwMode="auto">
          <a:xfrm>
            <a:off x="1905000" y="4648200"/>
            <a:ext cx="2286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872A96"/>
                </a:solidFill>
                <a:latin typeface="Arial" charset="0"/>
              </a:rPr>
              <a:t>Москаленки</a:t>
            </a:r>
          </a:p>
        </p:txBody>
      </p:sp>
      <p:sp>
        <p:nvSpPr>
          <p:cNvPr id="7193" name="Прямоугольник 9"/>
          <p:cNvSpPr>
            <a:spLocks noChangeArrowheads="1"/>
          </p:cNvSpPr>
          <p:nvPr/>
        </p:nvSpPr>
        <p:spPr bwMode="auto">
          <a:xfrm>
            <a:off x="4343400" y="5486400"/>
            <a:ext cx="2286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872A96"/>
                </a:solidFill>
                <a:latin typeface="Arial" charset="0"/>
              </a:rPr>
              <a:t>Черлак</a:t>
            </a:r>
          </a:p>
        </p:txBody>
      </p:sp>
      <p:sp>
        <p:nvSpPr>
          <p:cNvPr id="7194" name="Прямоугольник 9"/>
          <p:cNvSpPr>
            <a:spLocks noChangeArrowheads="1"/>
          </p:cNvSpPr>
          <p:nvPr/>
        </p:nvSpPr>
        <p:spPr bwMode="auto">
          <a:xfrm>
            <a:off x="2362200" y="3886200"/>
            <a:ext cx="2286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872A96"/>
                </a:solidFill>
                <a:latin typeface="Arial" charset="0"/>
              </a:rPr>
              <a:t>Любино</a:t>
            </a:r>
          </a:p>
        </p:txBody>
      </p:sp>
      <p:sp>
        <p:nvSpPr>
          <p:cNvPr id="7195" name="Прямоугольник 9"/>
          <p:cNvSpPr>
            <a:spLocks noChangeArrowheads="1"/>
          </p:cNvSpPr>
          <p:nvPr/>
        </p:nvSpPr>
        <p:spPr bwMode="auto">
          <a:xfrm>
            <a:off x="2667000" y="5410200"/>
            <a:ext cx="2286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872A96"/>
                </a:solidFill>
                <a:latin typeface="Arial" charset="0"/>
              </a:rPr>
              <a:t>Русская Поляна</a:t>
            </a:r>
          </a:p>
        </p:txBody>
      </p:sp>
      <p:sp>
        <p:nvSpPr>
          <p:cNvPr id="7196" name="Прямоугольник 9"/>
          <p:cNvSpPr>
            <a:spLocks noChangeArrowheads="1"/>
          </p:cNvSpPr>
          <p:nvPr/>
        </p:nvSpPr>
        <p:spPr bwMode="auto">
          <a:xfrm>
            <a:off x="4953000" y="5181600"/>
            <a:ext cx="2286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872A96"/>
                </a:solidFill>
                <a:latin typeface="Arial" charset="0"/>
              </a:rPr>
              <a:t>Нововаршавка</a:t>
            </a:r>
          </a:p>
        </p:txBody>
      </p:sp>
      <p:sp>
        <p:nvSpPr>
          <p:cNvPr id="7197" name="Прямоугольник 9"/>
          <p:cNvSpPr>
            <a:spLocks noChangeArrowheads="1"/>
          </p:cNvSpPr>
          <p:nvPr/>
        </p:nvSpPr>
        <p:spPr bwMode="auto">
          <a:xfrm>
            <a:off x="2133600" y="4953000"/>
            <a:ext cx="2286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872A96"/>
                </a:solidFill>
                <a:latin typeface="Arial" charset="0"/>
              </a:rPr>
              <a:t>Одесское</a:t>
            </a:r>
          </a:p>
        </p:txBody>
      </p:sp>
      <p:sp>
        <p:nvSpPr>
          <p:cNvPr id="7198" name="Прямоугольник 9"/>
          <p:cNvSpPr>
            <a:spLocks noChangeArrowheads="1"/>
          </p:cNvSpPr>
          <p:nvPr/>
        </p:nvSpPr>
        <p:spPr bwMode="auto">
          <a:xfrm>
            <a:off x="4648200" y="4800600"/>
            <a:ext cx="2286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872A96"/>
                </a:solidFill>
                <a:latin typeface="Arial" charset="0"/>
              </a:rPr>
              <a:t>Павлоградка</a:t>
            </a:r>
          </a:p>
        </p:txBody>
      </p:sp>
      <p:sp>
        <p:nvSpPr>
          <p:cNvPr id="7199" name="Прямоугольник 9"/>
          <p:cNvSpPr>
            <a:spLocks noChangeArrowheads="1"/>
          </p:cNvSpPr>
          <p:nvPr/>
        </p:nvSpPr>
        <p:spPr bwMode="auto">
          <a:xfrm>
            <a:off x="3352800" y="4953000"/>
            <a:ext cx="2286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872A96"/>
                </a:solidFill>
                <a:latin typeface="Arial" charset="0"/>
              </a:rPr>
              <a:t>Азово</a:t>
            </a:r>
          </a:p>
        </p:txBody>
      </p:sp>
      <p:sp>
        <p:nvSpPr>
          <p:cNvPr id="7200" name="Прямоугольник 9"/>
          <p:cNvSpPr>
            <a:spLocks noChangeArrowheads="1"/>
          </p:cNvSpPr>
          <p:nvPr/>
        </p:nvSpPr>
        <p:spPr bwMode="auto">
          <a:xfrm>
            <a:off x="4343400" y="4572000"/>
            <a:ext cx="2286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872A96"/>
                </a:solidFill>
                <a:latin typeface="Arial" charset="0"/>
              </a:rPr>
              <a:t>Таврическое</a:t>
            </a:r>
          </a:p>
        </p:txBody>
      </p:sp>
      <p:sp>
        <p:nvSpPr>
          <p:cNvPr id="7201" name="Прямоугольник 9"/>
          <p:cNvSpPr>
            <a:spLocks noChangeArrowheads="1"/>
          </p:cNvSpPr>
          <p:nvPr/>
        </p:nvSpPr>
        <p:spPr bwMode="auto">
          <a:xfrm>
            <a:off x="5562600" y="3886200"/>
            <a:ext cx="2286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872A96"/>
                </a:solidFill>
                <a:latin typeface="Arial" charset="0"/>
              </a:rPr>
              <a:t>Калачинск</a:t>
            </a:r>
          </a:p>
        </p:txBody>
      </p:sp>
      <p:sp>
        <p:nvSpPr>
          <p:cNvPr id="7202" name="Прямоугольник 9"/>
          <p:cNvSpPr>
            <a:spLocks noChangeArrowheads="1"/>
          </p:cNvSpPr>
          <p:nvPr/>
        </p:nvSpPr>
        <p:spPr bwMode="auto">
          <a:xfrm>
            <a:off x="228600" y="1905000"/>
            <a:ext cx="2286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2F6709"/>
                </a:solidFill>
                <a:latin typeface="Arial" charset="0"/>
              </a:rPr>
              <a:t>Омская область</a:t>
            </a:r>
            <a:endParaRPr lang="ru-RU" altLang="ru-RU" sz="1600" b="1">
              <a:solidFill>
                <a:srgbClr val="2F6709"/>
              </a:solidFill>
              <a:latin typeface="Arial" charset="0"/>
            </a:endParaRPr>
          </a:p>
        </p:txBody>
      </p:sp>
      <p:cxnSp>
        <p:nvCxnSpPr>
          <p:cNvPr id="50" name="Прямая со стрелкой 49"/>
          <p:cNvCxnSpPr/>
          <p:nvPr/>
        </p:nvCxnSpPr>
        <p:spPr>
          <a:xfrm rot="16200000" flipV="1">
            <a:off x="2743200" y="2362200"/>
            <a:ext cx="2514600" cy="1447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rot="16200000" flipV="1">
            <a:off x="3162300" y="2781300"/>
            <a:ext cx="22098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>
            <a:endCxn id="7185" idx="2"/>
          </p:cNvCxnSpPr>
          <p:nvPr/>
        </p:nvCxnSpPr>
        <p:spPr>
          <a:xfrm rot="5400000" flipH="1" flipV="1">
            <a:off x="3823494" y="2794794"/>
            <a:ext cx="2449512" cy="647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rot="16200000" flipV="1">
            <a:off x="3771900" y="3390900"/>
            <a:ext cx="17526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rot="16200000" flipV="1">
            <a:off x="4038600" y="3657600"/>
            <a:ext cx="11430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rot="16200000" flipV="1">
            <a:off x="3048000" y="2667000"/>
            <a:ext cx="1676400" cy="1676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>
            <a:endCxn id="7176" idx="2"/>
          </p:cNvCxnSpPr>
          <p:nvPr/>
        </p:nvCxnSpPr>
        <p:spPr>
          <a:xfrm rot="10800000">
            <a:off x="2743200" y="3233738"/>
            <a:ext cx="1981200" cy="11096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rot="10800000">
            <a:off x="3733800" y="3657600"/>
            <a:ext cx="9906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rot="5400000" flipH="1" flipV="1">
            <a:off x="4419600" y="3048000"/>
            <a:ext cx="1600200" cy="99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 flipV="1">
            <a:off x="4724400" y="3352800"/>
            <a:ext cx="1219200" cy="99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V="1">
            <a:off x="4724400" y="3657600"/>
            <a:ext cx="12192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flipV="1">
            <a:off x="4724400" y="4191000"/>
            <a:ext cx="15240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 flipV="1">
            <a:off x="4724400" y="3962400"/>
            <a:ext cx="12192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 rot="10800000">
            <a:off x="2514600" y="3962400"/>
            <a:ext cx="22098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>
            <a:endCxn id="7194" idx="2"/>
          </p:cNvCxnSpPr>
          <p:nvPr/>
        </p:nvCxnSpPr>
        <p:spPr>
          <a:xfrm rot="10800000">
            <a:off x="3505200" y="4224338"/>
            <a:ext cx="1219200" cy="1190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 rot="10800000" flipV="1">
            <a:off x="2819400" y="4343400"/>
            <a:ext cx="19050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 rot="10800000" flipV="1">
            <a:off x="3124200" y="4343400"/>
            <a:ext cx="16002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>
            <a:endCxn id="7195" idx="0"/>
          </p:cNvCxnSpPr>
          <p:nvPr/>
        </p:nvCxnSpPr>
        <p:spPr>
          <a:xfrm rot="5400000">
            <a:off x="3733800" y="4419600"/>
            <a:ext cx="10668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>
            <a:endCxn id="7199" idx="0"/>
          </p:cNvCxnSpPr>
          <p:nvPr/>
        </p:nvCxnSpPr>
        <p:spPr>
          <a:xfrm rot="5400000">
            <a:off x="4305300" y="4533900"/>
            <a:ext cx="6096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 стрелкой 87"/>
          <p:cNvCxnSpPr/>
          <p:nvPr/>
        </p:nvCxnSpPr>
        <p:spPr>
          <a:xfrm rot="16200000" flipH="1">
            <a:off x="4343400" y="4724400"/>
            <a:ext cx="12192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/>
          <p:nvPr/>
        </p:nvCxnSpPr>
        <p:spPr>
          <a:xfrm rot="16200000" flipH="1">
            <a:off x="4724400" y="434340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/>
          <p:nvPr/>
        </p:nvCxnSpPr>
        <p:spPr>
          <a:xfrm>
            <a:off x="4724400" y="4343400"/>
            <a:ext cx="11430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25" name="Прямоугольник 9"/>
          <p:cNvSpPr>
            <a:spLocks noChangeArrowheads="1"/>
          </p:cNvSpPr>
          <p:nvPr/>
        </p:nvSpPr>
        <p:spPr bwMode="auto">
          <a:xfrm>
            <a:off x="6858000" y="5715000"/>
            <a:ext cx="2286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1E6425"/>
                </a:solidFill>
                <a:latin typeface="Arial" charset="0"/>
              </a:rPr>
              <a:t>Казахстан</a:t>
            </a:r>
            <a:endParaRPr lang="ru-RU" altLang="ru-RU" sz="1600" b="1">
              <a:solidFill>
                <a:srgbClr val="1E6425"/>
              </a:solidFill>
              <a:latin typeface="Arial" charset="0"/>
            </a:endParaRPr>
          </a:p>
        </p:txBody>
      </p:sp>
      <p:cxnSp>
        <p:nvCxnSpPr>
          <p:cNvPr id="95" name="Прямая со стрелкой 94"/>
          <p:cNvCxnSpPr>
            <a:stCxn id="7225" idx="0"/>
          </p:cNvCxnSpPr>
          <p:nvPr/>
        </p:nvCxnSpPr>
        <p:spPr>
          <a:xfrm rot="16200000" flipV="1">
            <a:off x="7010400" y="4724400"/>
            <a:ext cx="533400" cy="1447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27" name="Прямоугольник 9"/>
          <p:cNvSpPr>
            <a:spLocks noChangeArrowheads="1"/>
          </p:cNvSpPr>
          <p:nvPr/>
        </p:nvSpPr>
        <p:spPr bwMode="auto">
          <a:xfrm>
            <a:off x="-152400" y="5486400"/>
            <a:ext cx="3505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1E6425"/>
                </a:solidFill>
                <a:latin typeface="Arial" charset="0"/>
              </a:rPr>
              <a:t>Регионы Российской Федерации</a:t>
            </a:r>
            <a:endParaRPr lang="ru-RU" altLang="ru-RU" sz="1600" b="1">
              <a:solidFill>
                <a:srgbClr val="1E6425"/>
              </a:solidFill>
              <a:latin typeface="Arial" charset="0"/>
            </a:endParaRPr>
          </a:p>
        </p:txBody>
      </p:sp>
      <p:cxnSp>
        <p:nvCxnSpPr>
          <p:cNvPr id="101" name="Прямая со стрелкой 100"/>
          <p:cNvCxnSpPr/>
          <p:nvPr/>
        </p:nvCxnSpPr>
        <p:spPr>
          <a:xfrm flipV="1">
            <a:off x="1828800" y="4953000"/>
            <a:ext cx="18288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Прямоугольник 64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D121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/>
          <p:cNvSpPr>
            <a:spLocks noChangeArrowheads="1"/>
          </p:cNvSpPr>
          <p:nvPr/>
        </p:nvSpPr>
        <p:spPr bwMode="auto">
          <a:xfrm>
            <a:off x="0" y="0"/>
            <a:ext cx="914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-76200" y="0"/>
            <a:ext cx="91440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Распределение  специалистов  </a:t>
            </a:r>
          </a:p>
          <a:p>
            <a:pPr algn="ctr">
              <a:defRPr/>
            </a:pPr>
            <a:r>
              <a:rPr lang="ru-RU" sz="35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 категориям</a:t>
            </a:r>
          </a:p>
        </p:txBody>
      </p:sp>
      <p:graphicFrame>
        <p:nvGraphicFramePr>
          <p:cNvPr id="8198" name="Диаграмма 6"/>
          <p:cNvGraphicFramePr>
            <a:graphicFrameLocks/>
          </p:cNvGraphicFramePr>
          <p:nvPr/>
        </p:nvGraphicFramePr>
        <p:xfrm>
          <a:off x="990600" y="1397000"/>
          <a:ext cx="7442200" cy="462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r:id="rId4" imgW="7437765" imgH="4627265" progId="Excel.Chart.8">
                  <p:embed/>
                </p:oleObj>
              </mc:Choice>
              <mc:Fallback>
                <p:oleObj r:id="rId4" imgW="7437765" imgH="4627265" progId="Excel.Chart.8">
                  <p:embed/>
                  <p:pic>
                    <p:nvPicPr>
                      <p:cNvPr id="0" name="Диаграмма 6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397000"/>
                        <a:ext cx="7442200" cy="462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D121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ChangeArrowheads="1"/>
          </p:cNvSpPr>
          <p:nvPr/>
        </p:nvSpPr>
        <p:spPr bwMode="auto">
          <a:xfrm>
            <a:off x="0" y="381000"/>
            <a:ext cx="914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224" name="TextBox 8"/>
          <p:cNvSpPr txBox="1">
            <a:spLocks noChangeArrowheads="1"/>
          </p:cNvSpPr>
          <p:nvPr/>
        </p:nvSpPr>
        <p:spPr bwMode="auto">
          <a:xfrm>
            <a:off x="0" y="0"/>
            <a:ext cx="91440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3500" b="1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ru-RU" altLang="ru-RU" dirty="0" smtClean="0"/>
              <a:t>Собрание по выбору ключевых членов ОПСА</a:t>
            </a:r>
          </a:p>
        </p:txBody>
      </p:sp>
      <p:pic>
        <p:nvPicPr>
          <p:cNvPr id="9227" name="Picture 11" descr="D:\фотографии\Конференция ОПСА\президиум конференции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400" y="1390650"/>
            <a:ext cx="3124200" cy="234315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9229" name="Picture 1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58661" y="3810000"/>
            <a:ext cx="3238648" cy="2308230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  <p:pic>
        <p:nvPicPr>
          <p:cNvPr id="9230" name="Picture 14" descr="D:\фотографии\ключевые\конференция  отчет о работе ОПСА 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3802" y="3831806"/>
            <a:ext cx="3094398" cy="2264194"/>
          </a:xfrm>
          <a:prstGeom prst="roundRect">
            <a:avLst/>
          </a:prstGeom>
          <a:noFill/>
          <a:ln w="28575">
            <a:solidFill>
              <a:srgbClr val="03732E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D121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ChangeArrowheads="1"/>
          </p:cNvSpPr>
          <p:nvPr/>
        </p:nvSpPr>
        <p:spPr bwMode="auto">
          <a:xfrm>
            <a:off x="0" y="381000"/>
            <a:ext cx="914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172200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03732E"/>
          </a:solidFill>
          <a:ln>
            <a:solidFill>
              <a:srgbClr val="048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77" name="TextBox 8"/>
          <p:cNvSpPr txBox="1">
            <a:spLocks noChangeArrowheads="1"/>
          </p:cNvSpPr>
          <p:nvPr/>
        </p:nvSpPr>
        <p:spPr bwMode="auto">
          <a:xfrm>
            <a:off x="0" y="228600"/>
            <a:ext cx="9144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3500" b="1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ru-RU" sz="4200" dirty="0"/>
              <a:t>Ключевые члены </a:t>
            </a:r>
            <a:r>
              <a:rPr lang="ru-RU" sz="4200" dirty="0" smtClean="0"/>
              <a:t>ОПСА</a:t>
            </a:r>
            <a:endParaRPr lang="ru-RU" sz="4200" dirty="0"/>
          </a:p>
        </p:txBody>
      </p:sp>
      <p:sp>
        <p:nvSpPr>
          <p:cNvPr id="10247" name="TextBox 16"/>
          <p:cNvSpPr txBox="1">
            <a:spLocks noChangeArrowheads="1"/>
          </p:cNvSpPr>
          <p:nvPr/>
        </p:nvSpPr>
        <p:spPr bwMode="auto">
          <a:xfrm>
            <a:off x="3608388" y="4876800"/>
            <a:ext cx="21066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1E6425"/>
                </a:solidFill>
                <a:latin typeface="Arial" charset="0"/>
              </a:rPr>
              <a:t>Фильчаков А.М.,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1E6425"/>
                </a:solidFill>
                <a:latin typeface="Arial" charset="0"/>
              </a:rPr>
              <a:t>старший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1E6425"/>
                </a:solidFill>
                <a:latin typeface="Arial" charset="0"/>
              </a:rPr>
              <a:t>лаборант ЦПАО</a:t>
            </a:r>
          </a:p>
        </p:txBody>
      </p:sp>
      <p:sp>
        <p:nvSpPr>
          <p:cNvPr id="10248" name="TextBox 17"/>
          <p:cNvSpPr txBox="1">
            <a:spLocks noChangeArrowheads="1"/>
          </p:cNvSpPr>
          <p:nvPr/>
        </p:nvSpPr>
        <p:spPr bwMode="auto">
          <a:xfrm>
            <a:off x="5943600" y="4876800"/>
            <a:ext cx="3200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1E6425"/>
                </a:solidFill>
                <a:latin typeface="Arial" charset="0"/>
              </a:rPr>
              <a:t>Коваленко О.Н.,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1E6425"/>
                </a:solidFill>
                <a:latin typeface="Arial" charset="0"/>
              </a:rPr>
              <a:t>старшая медицинская сестра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1E6425"/>
                </a:solidFill>
                <a:latin typeface="Arial" charset="0"/>
              </a:rPr>
              <a:t>приёмного отделения</a:t>
            </a:r>
          </a:p>
        </p:txBody>
      </p:sp>
      <p:sp>
        <p:nvSpPr>
          <p:cNvPr id="10249" name="TextBox 18"/>
          <p:cNvSpPr txBox="1">
            <a:spLocks noChangeArrowheads="1"/>
          </p:cNvSpPr>
          <p:nvPr/>
        </p:nvSpPr>
        <p:spPr bwMode="auto">
          <a:xfrm>
            <a:off x="152400" y="4876800"/>
            <a:ext cx="2819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1E6425"/>
                </a:solidFill>
                <a:latin typeface="Arial" charset="0"/>
              </a:rPr>
              <a:t>Штейнепрейс Т.С.,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1E6425"/>
                </a:solidFill>
                <a:latin typeface="Arial" charset="0"/>
              </a:rPr>
              <a:t>старшая сестра отделения патологии тазовых органов</a:t>
            </a:r>
            <a:endParaRPr lang="ru-RU" altLang="ru-RU" sz="1800" b="1" i="1">
              <a:solidFill>
                <a:srgbClr val="1E6425"/>
              </a:solidFill>
              <a:latin typeface="Arial" charset="0"/>
            </a:endParaRPr>
          </a:p>
        </p:txBody>
      </p:sp>
      <p:pic>
        <p:nvPicPr>
          <p:cNvPr id="10250" name="Picture 19" descr="C:\Users\admin\Desktop\ОПСА 2017\фото на сайт\ключевые члены\Ключевой член ОПСА Коваленко О.Н.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000" y="1524000"/>
            <a:ext cx="2133600" cy="320040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20" descr="C:\Users\admin\Desktop\ОПСА 2017\фото на сайт\ключевые члены\Ключевой член ОРОО ОПСА Штейнепрейс Т.С.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524000"/>
            <a:ext cx="2133600" cy="320040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2" name="Picture 6" descr="D:\ФОТО ЗА ВСЕ ГОДЫ\2017 год\фото портретные 2017год\DPP_18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3625" y="1524000"/>
            <a:ext cx="2111375" cy="3165475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8453</TotalTime>
  <Words>352</Words>
  <Application>Microsoft Office PowerPoint</Application>
  <PresentationFormat>Экран (4:3)</PresentationFormat>
  <Paragraphs>120</Paragraphs>
  <Slides>28</Slides>
  <Notes>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Тема Office</vt:lpstr>
      <vt:lpstr>Диаграмма Microsoft Excel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Sveta</dc:creator>
  <cp:lastModifiedBy>Sveta</cp:lastModifiedBy>
  <cp:revision>726</cp:revision>
  <cp:lastPrinted>1601-01-01T00:00:00Z</cp:lastPrinted>
  <dcterms:created xsi:type="dcterms:W3CDTF">1601-01-01T00:00:00Z</dcterms:created>
  <dcterms:modified xsi:type="dcterms:W3CDTF">2017-07-21T17:05:00Z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