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83" r:id="rId5"/>
    <p:sldId id="259" r:id="rId6"/>
    <p:sldId id="260" r:id="rId7"/>
    <p:sldId id="261" r:id="rId8"/>
    <p:sldId id="286" r:id="rId9"/>
    <p:sldId id="262" r:id="rId10"/>
    <p:sldId id="263" r:id="rId11"/>
    <p:sldId id="264" r:id="rId12"/>
    <p:sldId id="265" r:id="rId13"/>
    <p:sldId id="266" r:id="rId14"/>
    <p:sldId id="285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9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 autoAdjust="0"/>
    <p:restoredTop sz="94707" autoAdjust="0"/>
  </p:normalViewPr>
  <p:slideViewPr>
    <p:cSldViewPr>
      <p:cViewPr varScale="1">
        <p:scale>
          <a:sx n="66" d="100"/>
          <a:sy n="66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CA6CCF-B335-4322-90B8-27589676B93E}" type="datetimeFigureOut">
              <a:rPr lang="ru-RU" smtClean="0"/>
              <a:t>29.08.2017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35F91-C84D-4339-9923-6D82DB496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37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635F91-C84D-4339-9923-6D82DB496B06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653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8C262-BA79-4E15-B633-E0498F8342A8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3FE2E-7080-4792-B631-46027BADC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7AA0B4-B689-435A-B79D-1E1DC3666032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2C81F-750F-4276-9C63-63AC2D8B49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F2D8A-FA76-4B6E-AADF-48A930227265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5C1053-9242-41A2-BE11-DC506043E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8E24-E4BC-4C15-881D-082C05C41F9B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45262E-2725-41E3-8148-D225134C1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28A7C-A6A5-478E-B428-EE7AAE342549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6847A-0DB2-4DE6-B3C6-BE53AE120E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69E8A-2301-4FE4-B090-30BF45010EE0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2622C-4611-4F57-A71A-F980462A1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9F04E-1E92-451B-B38C-9302D4173DDD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FB69-5294-4A33-A048-D2FBA90B54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CCA71-8028-4782-9636-9992D5C7D263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23629-19D2-4CD2-9D5C-99F5E6C1D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1EDDA-00D8-4C54-82FE-C18AC4EBEA2C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75C557-4919-4139-9256-39938639CF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733F1-BC10-48ED-833A-0E0942D15BE1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945AB-E6E5-45CC-809E-968A53D7C1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DDC37-73EA-4493-B8E3-614A7394D24C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E8021-59E3-4E21-B724-2AB80B2A6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8625F6-742B-4C36-9180-28310AF3CE0D}" type="datetimeFigureOut">
              <a:rPr lang="ru-RU"/>
              <a:pPr>
                <a:defRPr/>
              </a:pPr>
              <a:t>28.08.2017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15F0BF1-702C-406A-B17C-A0F086C0C4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4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4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4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a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79719" cy="6858000"/>
          </a:xfrm>
          <a:ln w="190500" cap="sq">
            <a:noFill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327" y="260648"/>
            <a:ext cx="7056784" cy="10849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BrowalliaUPC"/>
                <a:cs typeface="BrowalliaUPC"/>
              </a:rPr>
              <a:t>Любинская центральная  районная больница</a:t>
            </a:r>
            <a:endParaRPr lang="ru-RU" dirty="0" smtClean="0">
              <a:solidFill>
                <a:srgbClr val="C00000"/>
              </a:solidFill>
            </a:endParaRPr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357188" y="4357688"/>
            <a:ext cx="8501062" cy="2286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7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ВМЕСТЕ </a:t>
            </a:r>
            <a:r>
              <a:rPr lang="ru-RU" sz="7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МЫ – </a:t>
            </a:r>
            <a:endParaRPr lang="en-US" sz="7200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7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7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                         </a:t>
            </a:r>
            <a:r>
              <a:rPr lang="ru-RU" sz="7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СИЛА</a:t>
            </a:r>
            <a:r>
              <a:rPr lang="ru-RU" sz="72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!</a:t>
            </a:r>
          </a:p>
        </p:txBody>
      </p:sp>
      <p:pic>
        <p:nvPicPr>
          <p:cNvPr id="7" name="Рисунок 6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60648"/>
            <a:ext cx="1080135" cy="1076325"/>
          </a:xfrm>
          <a:prstGeom prst="rect">
            <a:avLst/>
          </a:prstGeom>
          <a:noFill/>
          <a:effectLst/>
        </p:spPr>
      </p:pic>
      <p:pic>
        <p:nvPicPr>
          <p:cNvPr id="8" name="Рисунок 7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260648"/>
            <a:ext cx="899666" cy="1224136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DSC_189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5784" b="8453"/>
          <a:stretch>
            <a:fillRect/>
          </a:stretch>
        </p:blipFill>
        <p:spPr>
          <a:xfrm>
            <a:off x="2411760" y="2357430"/>
            <a:ext cx="4286280" cy="412798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1" name="Заголовок 6"/>
          <p:cNvSpPr>
            <a:spLocks noGrp="1"/>
          </p:cNvSpPr>
          <p:nvPr>
            <p:ph type="title"/>
          </p:nvPr>
        </p:nvSpPr>
        <p:spPr>
          <a:xfrm>
            <a:off x="1115616" y="196628"/>
            <a:ext cx="7146032" cy="20002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2015 </a:t>
            </a:r>
            <a:r>
              <a:rPr lang="ru-RU" sz="3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г. </a:t>
            </a:r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главная медицинская сестра </a:t>
            </a:r>
            <a:b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000" b="1" dirty="0" err="1">
                <a:solidFill>
                  <a:srgbClr val="9A0000"/>
                </a:solidFill>
                <a:latin typeface="+mn-lt"/>
                <a:cs typeface="Times New Roman" pitchFamily="18" charset="0"/>
              </a:rPr>
              <a:t>Фефелова</a:t>
            </a:r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 Г.И</a:t>
            </a:r>
            <a:r>
              <a:rPr lang="ru-RU" sz="3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.  </a:t>
            </a:r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была награждена медалью </a:t>
            </a:r>
            <a:r>
              <a:rPr lang="ru-RU" sz="3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ОПСА </a:t>
            </a:r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«За </a:t>
            </a:r>
            <a:r>
              <a:rPr lang="ru-RU" sz="3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верность сестринскому делу»</a:t>
            </a:r>
          </a:p>
        </p:txBody>
      </p:sp>
      <p:pic>
        <p:nvPicPr>
          <p:cNvPr id="7" name="Рисунок 6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8" name="Рисунок 7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6"/>
          <p:cNvSpPr>
            <a:spLocks noGrp="1"/>
          </p:cNvSpPr>
          <p:nvPr>
            <p:ph type="body" sz="half" idx="2"/>
          </p:nvPr>
        </p:nvSpPr>
        <p:spPr>
          <a:xfrm>
            <a:off x="3923928" y="1584819"/>
            <a:ext cx="4932114" cy="485775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Диплом </a:t>
            </a:r>
            <a:r>
              <a:rPr lang="en-US" sz="30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</a:t>
            </a:r>
            <a:r>
              <a:rPr lang="en-US" sz="30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III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степени </a:t>
            </a:r>
            <a:endParaRPr lang="ru-RU" sz="3000" b="1" dirty="0" smtClean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«</a:t>
            </a:r>
            <a:r>
              <a:rPr lang="ru-RU" sz="30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За объединение и вовлечение в общественное сестринское движение Омской области в период 2010-2015 гг</a:t>
            </a:r>
            <a:r>
              <a:rPr lang="ru-RU" sz="30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.», 2015 г.</a:t>
            </a:r>
            <a:endParaRPr lang="ru-RU" sz="3000" b="1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</p:txBody>
      </p:sp>
      <p:pic>
        <p:nvPicPr>
          <p:cNvPr id="9" name="Содержимое 8" descr="DSC_18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72816"/>
            <a:ext cx="3236501" cy="456723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Текст 6"/>
          <p:cNvSpPr txBox="1">
            <a:spLocks/>
          </p:cNvSpPr>
          <p:nvPr/>
        </p:nvSpPr>
        <p:spPr bwMode="auto">
          <a:xfrm>
            <a:off x="1259632" y="116632"/>
            <a:ext cx="6696744" cy="1442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ru-RU" sz="3500" b="1" dirty="0" smtClean="0">
                <a:solidFill>
                  <a:srgbClr val="9A0000"/>
                </a:solidFill>
                <a:ea typeface="+mj-ea"/>
                <a:cs typeface="Times New Roman" pitchFamily="18" charset="0"/>
              </a:rPr>
              <a:t>Награды </a:t>
            </a:r>
          </a:p>
          <a:p>
            <a:pPr algn="ctr">
              <a:spcBef>
                <a:spcPct val="0"/>
              </a:spcBef>
            </a:pPr>
            <a:r>
              <a:rPr lang="ru-RU" sz="3500" b="1" dirty="0" smtClean="0">
                <a:solidFill>
                  <a:srgbClr val="9A0000"/>
                </a:solidFill>
                <a:ea typeface="+mj-ea"/>
                <a:cs typeface="Times New Roman" pitchFamily="18" charset="0"/>
              </a:rPr>
              <a:t>Совета по сестринскому делу</a:t>
            </a:r>
            <a:endParaRPr lang="ru-RU" sz="3500" b="1" dirty="0">
              <a:solidFill>
                <a:srgbClr val="9A0000"/>
              </a:solidFill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64" y="649727"/>
            <a:ext cx="6072187" cy="5470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Font typeface="Arial" charset="0"/>
              <a:buNone/>
            </a:pPr>
            <a:r>
              <a:rPr lang="ru-RU" sz="3500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Совет </a:t>
            </a:r>
            <a:r>
              <a:rPr lang="ru-RU" sz="3500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по сестринскому делу </a:t>
            </a:r>
            <a:br>
              <a:rPr lang="ru-RU" sz="3500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endParaRPr lang="ru-RU" sz="3500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3" name="Содержимое 12" descr="DSC_19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3" y="1556792"/>
            <a:ext cx="6693292" cy="475576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8" name="Рисунок 7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85875" y="188640"/>
            <a:ext cx="6357938" cy="13573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Совета по сестринскому делу </a:t>
            </a:r>
            <a:endParaRPr lang="ru-RU" sz="35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5" name="Содержимое 5" descr="SDC112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1" y="1608772"/>
            <a:ext cx="3092287" cy="232027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0" descr="SDC10993"/>
          <p:cNvPicPr>
            <a:picLocks noChangeAspect="1" noChangeArrowheads="1"/>
          </p:cNvPicPr>
          <p:nvPr/>
        </p:nvPicPr>
        <p:blipFill>
          <a:blip r:embed="rId3" cstate="print"/>
          <a:srcRect r="1676"/>
          <a:stretch>
            <a:fillRect/>
          </a:stretch>
        </p:blipFill>
        <p:spPr bwMode="auto">
          <a:xfrm>
            <a:off x="5148064" y="1608572"/>
            <a:ext cx="3120399" cy="232214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6" descr="SDC1121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771800" y="4114252"/>
            <a:ext cx="3120399" cy="234136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Содержимое 5" descr="SDC112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1641" y="1608772"/>
            <a:ext cx="3092287" cy="232027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0" descr="SDC10993"/>
          <p:cNvPicPr>
            <a:picLocks noChangeAspect="1" noChangeArrowheads="1"/>
          </p:cNvPicPr>
          <p:nvPr/>
        </p:nvPicPr>
        <p:blipFill>
          <a:blip r:embed="rId3" cstate="print"/>
          <a:srcRect r="1676"/>
          <a:stretch>
            <a:fillRect/>
          </a:stretch>
        </p:blipFill>
        <p:spPr bwMode="auto">
          <a:xfrm>
            <a:off x="4945679" y="1608572"/>
            <a:ext cx="3120399" cy="232214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6" descr="SDC11219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915816" y="4114252"/>
            <a:ext cx="3120399" cy="234136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1285875" y="188640"/>
            <a:ext cx="6357938" cy="135731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 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Совета по сестринскому делу </a:t>
            </a:r>
            <a:endParaRPr lang="ru-RU" sz="35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4"/>
          <p:cNvSpPr>
            <a:spLocks noGrp="1"/>
          </p:cNvSpPr>
          <p:nvPr>
            <p:ph type="title"/>
          </p:nvPr>
        </p:nvSpPr>
        <p:spPr>
          <a:xfrm>
            <a:off x="1285875" y="341213"/>
            <a:ext cx="6357938" cy="1071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5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Мастер-классы</a:t>
            </a:r>
            <a:endParaRPr lang="ru-RU" sz="50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6" name="Содержимое 15" descr="SDC104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3356992"/>
            <a:ext cx="4051921" cy="303894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16" descr="SDC104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7189" y="1772816"/>
            <a:ext cx="4033677" cy="302525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9" name="Рисунок 8" descr="ОПС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4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835402" cy="1071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5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 Участие </a:t>
            </a:r>
            <a:r>
              <a:rPr lang="ru-RU" sz="5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акциях ОПСА</a:t>
            </a:r>
          </a:p>
        </p:txBody>
      </p:sp>
      <p:pic>
        <p:nvPicPr>
          <p:cNvPr id="16" name="Picture 7" descr="IMG-20170725-WA000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r="4594"/>
          <a:stretch>
            <a:fillRect/>
          </a:stretch>
        </p:blipFill>
        <p:spPr>
          <a:xfrm>
            <a:off x="407777" y="1658529"/>
            <a:ext cx="2508039" cy="467344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8" descr="IMG-20170725-WA0002"/>
          <p:cNvPicPr>
            <a:picLocks noChangeAspect="1" noChangeArrowheads="1"/>
          </p:cNvPicPr>
          <p:nvPr/>
        </p:nvPicPr>
        <p:blipFill>
          <a:blip r:embed="rId3" cstate="print"/>
          <a:srcRect b="1563"/>
          <a:stretch>
            <a:fillRect/>
          </a:stretch>
        </p:blipFill>
        <p:spPr bwMode="auto">
          <a:xfrm>
            <a:off x="3347864" y="1707328"/>
            <a:ext cx="2502475" cy="461285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9" descr="IMG-20170725-WA0000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r="4594"/>
          <a:stretch>
            <a:fillRect/>
          </a:stretch>
        </p:blipFill>
        <p:spPr>
          <a:xfrm>
            <a:off x="6192614" y="1707328"/>
            <a:ext cx="2483842" cy="462835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17" descr="№ 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b="12500"/>
          <a:stretch>
            <a:fillRect/>
          </a:stretch>
        </p:blipFill>
        <p:spPr>
          <a:xfrm>
            <a:off x="2649549" y="4077072"/>
            <a:ext cx="4010683" cy="246658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7" descr="№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3830" y="1484784"/>
            <a:ext cx="3964154" cy="238678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8" descr="№ 4"/>
          <p:cNvPicPr>
            <a:picLocks noChangeAspect="1" noChangeArrowheads="1"/>
          </p:cNvPicPr>
          <p:nvPr/>
        </p:nvPicPr>
        <p:blipFill>
          <a:blip r:embed="rId4" cstate="print"/>
          <a:srcRect t="13028" r="2188"/>
          <a:stretch>
            <a:fillRect/>
          </a:stretch>
        </p:blipFill>
        <p:spPr bwMode="auto">
          <a:xfrm>
            <a:off x="4712301" y="1484784"/>
            <a:ext cx="3964155" cy="237849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835402" cy="1071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5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 Участие </a:t>
            </a:r>
            <a:r>
              <a:rPr lang="ru-RU" sz="5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SDC1064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412776"/>
            <a:ext cx="3312368" cy="2484277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Содержимое 15" descr="SDC1064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20235" y="1412776"/>
            <a:ext cx="3312368" cy="2484277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Содержимое 6" descr="SDC106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87824" y="4077072"/>
            <a:ext cx="3312368" cy="248427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4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835402" cy="1071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50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 Участие </a:t>
            </a:r>
            <a:r>
              <a:rPr lang="ru-RU" sz="5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акциях ОПСА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-142881"/>
            <a:ext cx="7488832" cy="27146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Ежегодные торжественные </a:t>
            </a:r>
            <a: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конференции, посвященные</a:t>
            </a:r>
            <a:b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 Международному дню медицинской сестры</a:t>
            </a:r>
            <a:endParaRPr lang="ru-RU" sz="32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3" name="Содержимое 30" descr="SDC1080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2217426"/>
            <a:ext cx="2680429" cy="201128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Содержимое 24" descr="SDC1080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80112" y="4437112"/>
            <a:ext cx="2633700" cy="197433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26" descr="SDC108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547664" y="4426117"/>
            <a:ext cx="2623413" cy="196756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Содержимое 28" descr="SDC1080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200891" y="2154848"/>
            <a:ext cx="2681714" cy="201128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_18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31592" y="2636912"/>
            <a:ext cx="5448720" cy="3672408"/>
          </a:xfr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>
          <a:xfrm>
            <a:off x="1112758" y="358539"/>
            <a:ext cx="7131650" cy="1964457"/>
          </a:xfrm>
        </p:spPr>
        <p:txBody>
          <a:bodyPr/>
          <a:lstStyle/>
          <a:p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Профессионально-общественная деятельность сестринского персонала </a:t>
            </a:r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Любинской ЦРБ  начал</a:t>
            </a:r>
            <a:r>
              <a:rPr lang="ru-RU" sz="2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а</a:t>
            </a:r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сь </a:t>
            </a:r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70-е годы с работы Совета медицинских сестёр. С 2000 года по сегодняшний день </a:t>
            </a:r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- члены </a:t>
            </a:r>
            <a:r>
              <a:rPr lang="ru-RU" sz="2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Омской профессиональной сестринской ассоциации</a:t>
            </a:r>
          </a:p>
        </p:txBody>
      </p:sp>
      <p:pic>
        <p:nvPicPr>
          <p:cNvPr id="13" name="Рисунок 12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4" name="Рисунок 13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563888" y="1196752"/>
            <a:ext cx="5148139" cy="535781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В 2008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г. 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старшая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медсестра</a:t>
            </a:r>
            <a:endParaRPr lang="ru-RU" sz="2700" b="1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>
              <a:spcBef>
                <a:spcPct val="0"/>
              </a:spcBef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амбулаторно-поликлинического </a:t>
            </a:r>
          </a:p>
          <a:p>
            <a:pPr>
              <a:spcBef>
                <a:spcPct val="0"/>
              </a:spcBef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отделения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Т. А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. </a:t>
            </a:r>
            <a:r>
              <a:rPr lang="ru-RU" sz="2700" b="1" dirty="0" err="1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Парфиненко</a:t>
            </a: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 </a:t>
            </a:r>
          </a:p>
          <a:p>
            <a:pPr>
              <a:spcBef>
                <a:spcPct val="0"/>
              </a:spcBef>
            </a:pPr>
            <a:r>
              <a:rPr lang="ru-RU" sz="27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за активное участие в конкурсах ОПСА была выдвинута делегатом Всероссийского съезда средних медицинских работников  в Санкт- </a:t>
            </a:r>
            <a:r>
              <a:rPr lang="ru-RU" sz="27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Петербурге</a:t>
            </a:r>
            <a:endParaRPr lang="ru-RU" sz="2700" b="1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</p:txBody>
      </p:sp>
      <p:pic>
        <p:nvPicPr>
          <p:cNvPr id="12" name="Picture 11" descr="DSC00837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1053" t="1" r="25540" b="-308"/>
          <a:stretch/>
        </p:blipFill>
        <p:spPr>
          <a:xfrm>
            <a:off x="383392" y="1844824"/>
            <a:ext cx="3016035" cy="424847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9" name="Рисунок 8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4"/>
          <p:cNvSpPr>
            <a:spLocks noGrp="1"/>
          </p:cNvSpPr>
          <p:nvPr>
            <p:ph type="title"/>
          </p:nvPr>
        </p:nvSpPr>
        <p:spPr>
          <a:xfrm>
            <a:off x="1115616" y="341213"/>
            <a:ext cx="6835402" cy="10715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Font typeface="Arial" charset="0"/>
              <a:buNone/>
            </a:pPr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 Участие во всероссийских мероприятиях</a:t>
            </a:r>
            <a:endParaRPr lang="ru-RU" sz="38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271092" y="260649"/>
            <a:ext cx="628650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Посвящение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молодых специалистов</a:t>
            </a:r>
            <a:endParaRPr lang="ru-RU" sz="38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9" name="Содержимое 18" descr="DSC_190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57158" y="1941066"/>
            <a:ext cx="4147010" cy="271207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b="12537"/>
          <a:stretch>
            <a:fillRect/>
          </a:stretch>
        </p:blipFill>
        <p:spPr>
          <a:xfrm>
            <a:off x="4644008" y="3429000"/>
            <a:ext cx="4111795" cy="2697227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9" name="Рисунок 8" descr="ОПС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4"/>
          <p:cNvSpPr>
            <a:spLocks noGrp="1"/>
          </p:cNvSpPr>
          <p:nvPr>
            <p:ph type="title"/>
          </p:nvPr>
        </p:nvSpPr>
        <p:spPr>
          <a:xfrm>
            <a:off x="1763688" y="260649"/>
            <a:ext cx="5357812" cy="80070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4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Праздник осени</a:t>
            </a:r>
            <a:endParaRPr lang="ru-RU" sz="45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2" name="Содержимое 34" descr="DSCI157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403648" y="4196624"/>
            <a:ext cx="3059379" cy="229453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5" descr="DSCI158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b="7111"/>
          <a:stretch>
            <a:fillRect/>
          </a:stretch>
        </p:blipFill>
        <p:spPr>
          <a:xfrm>
            <a:off x="5312603" y="1676083"/>
            <a:ext cx="3368150" cy="234647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6" descr="DSCI157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196625"/>
            <a:ext cx="3368151" cy="230399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Заголовок 4"/>
          <p:cNvSpPr txBox="1">
            <a:spLocks/>
          </p:cNvSpPr>
          <p:nvPr/>
        </p:nvSpPr>
        <p:spPr bwMode="auto">
          <a:xfrm>
            <a:off x="349539" y="1535902"/>
            <a:ext cx="5357812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charset="0"/>
              <a:buNone/>
              <a:defRPr sz="2700" b="1">
                <a:solidFill>
                  <a:schemeClr val="tx2">
                    <a:lumMod val="75000"/>
                  </a:schemeClr>
                </a:solidFill>
                <a:latin typeface="+mn-lt"/>
                <a:ea typeface="+mj-ea"/>
                <a:cs typeface="Times New Roman" pitchFamily="18" charset="0"/>
              </a:defRPr>
            </a:lvl1pPr>
            <a:lvl2pPr indent="0">
              <a:spcBef>
                <a:spcPct val="20000"/>
              </a:spcBef>
              <a:buFont typeface="Arial" charset="0"/>
              <a:buNone/>
              <a:defRPr sz="1200">
                <a:latin typeface="+mn-lt"/>
              </a:defRPr>
            </a:lvl2pPr>
            <a:lvl3pPr indent="0">
              <a:spcBef>
                <a:spcPct val="20000"/>
              </a:spcBef>
              <a:buFont typeface="Arial" charset="0"/>
              <a:buNone/>
              <a:defRPr sz="1000">
                <a:latin typeface="+mn-lt"/>
              </a:defRPr>
            </a:lvl3pPr>
            <a:lvl4pPr indent="0">
              <a:spcBef>
                <a:spcPct val="20000"/>
              </a:spcBef>
              <a:buFont typeface="Arial" charset="0"/>
              <a:buNone/>
              <a:defRPr sz="900">
                <a:latin typeface="+mn-lt"/>
              </a:defRPr>
            </a:lvl4pPr>
            <a:lvl5pPr indent="0">
              <a:spcBef>
                <a:spcPct val="20000"/>
              </a:spcBef>
              <a:buFont typeface="Arial" charset="0"/>
              <a:buNone/>
              <a:defRPr sz="900">
                <a:latin typeface="+mn-lt"/>
              </a:defRPr>
            </a:lvl5pPr>
            <a:lvl6pPr indent="0">
              <a:spcBef>
                <a:spcPct val="20000"/>
              </a:spcBef>
              <a:buFont typeface="Arial" pitchFamily="34" charset="0"/>
              <a:buNone/>
              <a:defRPr sz="900">
                <a:latin typeface="+mn-lt"/>
              </a:defRPr>
            </a:lvl6pPr>
            <a:lvl7pPr indent="0">
              <a:spcBef>
                <a:spcPct val="20000"/>
              </a:spcBef>
              <a:buFont typeface="Arial" pitchFamily="34" charset="0"/>
              <a:buNone/>
              <a:defRPr sz="900">
                <a:latin typeface="+mn-lt"/>
              </a:defRPr>
            </a:lvl7pPr>
            <a:lvl8pPr indent="0">
              <a:spcBef>
                <a:spcPct val="20000"/>
              </a:spcBef>
              <a:buFont typeface="Arial" pitchFamily="34" charset="0"/>
              <a:buNone/>
              <a:defRPr sz="900">
                <a:latin typeface="+mn-lt"/>
              </a:defRPr>
            </a:lvl8pPr>
            <a:lvl9pPr indent="0">
              <a:spcBef>
                <a:spcPct val="20000"/>
              </a:spcBef>
              <a:buFont typeface="Arial" pitchFamily="34" charset="0"/>
              <a:buNone/>
              <a:defRPr sz="900">
                <a:latin typeface="+mn-lt"/>
              </a:defRPr>
            </a:lvl9pPr>
          </a:lstStyle>
          <a:p>
            <a:r>
              <a:rPr lang="ru-RU" sz="2900" dirty="0"/>
              <a:t>Самый дружный коллектив </a:t>
            </a:r>
            <a:br>
              <a:rPr lang="ru-RU" sz="2900" dirty="0"/>
            </a:br>
            <a:r>
              <a:rPr lang="ru-RU" sz="2900" dirty="0"/>
              <a:t>В жизни - только позитив,</a:t>
            </a:r>
            <a:br>
              <a:rPr lang="ru-RU" sz="2900" dirty="0"/>
            </a:br>
            <a:r>
              <a:rPr lang="ru-RU" sz="2900" dirty="0"/>
              <a:t>Нам работа только в радость, </a:t>
            </a:r>
            <a:br>
              <a:rPr lang="ru-RU" sz="2900" dirty="0"/>
            </a:br>
            <a:r>
              <a:rPr lang="ru-RU" sz="2900" dirty="0"/>
              <a:t>Но и отдых нам не в тягость!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274340"/>
            <a:ext cx="6984775" cy="17145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Участие в жизни района.</a:t>
            </a:r>
            <a:b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Первомайская демонстрация </a:t>
            </a:r>
            <a:b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endParaRPr lang="ru-RU" sz="40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8" name="Содержимое 17" descr="P104086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904033" y="4221088"/>
            <a:ext cx="3108127" cy="233109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7" descr="P104084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22" y="1628800"/>
            <a:ext cx="3246882" cy="243516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85558" y="1628800"/>
            <a:ext cx="3246882" cy="243516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4"/>
          <p:cNvSpPr>
            <a:spLocks noGrp="1"/>
          </p:cNvSpPr>
          <p:nvPr>
            <p:ph type="title"/>
          </p:nvPr>
        </p:nvSpPr>
        <p:spPr>
          <a:xfrm>
            <a:off x="1691680" y="43672"/>
            <a:ext cx="6215062" cy="15716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Участие в съездах, </a:t>
            </a:r>
            <a:b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40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семинарах, конференциях</a:t>
            </a:r>
          </a:p>
        </p:txBody>
      </p:sp>
      <p:pic>
        <p:nvPicPr>
          <p:cNvPr id="13" name="Picture 8" descr="SDC1053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9554" y="1916832"/>
            <a:ext cx="3970351" cy="297776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Содержимое 6" descr="SDC1053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78894" y="3276996"/>
            <a:ext cx="3917448" cy="293808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9" name="Рисунок 8" descr="ОПС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4"/>
          <p:cNvSpPr>
            <a:spLocks noGrp="1"/>
          </p:cNvSpPr>
          <p:nvPr>
            <p:ph type="title"/>
          </p:nvPr>
        </p:nvSpPr>
        <p:spPr>
          <a:xfrm>
            <a:off x="1143000" y="44624"/>
            <a:ext cx="6786586" cy="20716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2011 г. 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на базе </a:t>
            </a:r>
            <a:r>
              <a:rPr lang="ru-RU" sz="3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ЦРБ открыт спортивно-восстановительный  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центр </a:t>
            </a:r>
            <a:r>
              <a:rPr lang="ru-RU" sz="3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«Грация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»</a:t>
            </a:r>
          </a:p>
        </p:txBody>
      </p:sp>
      <p:pic>
        <p:nvPicPr>
          <p:cNvPr id="12" name="Содержимое 4" descr="DSC_263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1951047"/>
            <a:ext cx="3216565" cy="215110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Содержимое 10" descr="DSC_265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07824" y="1985388"/>
            <a:ext cx="3216565" cy="215217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Содержимое 12" descr="DSC_266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5876" y="4090877"/>
            <a:ext cx="3216564" cy="244321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14" descr="IMG_0356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106270"/>
            <a:ext cx="3216565" cy="241242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4"/>
          <p:cNvSpPr>
            <a:spLocks noGrp="1"/>
          </p:cNvSpPr>
          <p:nvPr>
            <p:ph type="title"/>
          </p:nvPr>
        </p:nvSpPr>
        <p:spPr>
          <a:xfrm>
            <a:off x="1143000" y="0"/>
            <a:ext cx="6572250" cy="20716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Участие в мероприятиях,  </a:t>
            </a:r>
            <a:b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   проводимых на районном и областном уровне</a:t>
            </a:r>
          </a:p>
        </p:txBody>
      </p:sp>
      <p:pic>
        <p:nvPicPr>
          <p:cNvPr id="18" name="Содержимое 18" descr="_IGP258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3340" y="4365104"/>
            <a:ext cx="3175413" cy="210154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Содержимое 15" descr="P105079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671" t="14566"/>
          <a:stretch>
            <a:fillRect/>
          </a:stretch>
        </p:blipFill>
        <p:spPr>
          <a:xfrm>
            <a:off x="1475656" y="4365104"/>
            <a:ext cx="3175413" cy="209146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Содержимое 6" descr="_IGP290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57189" y="1960501"/>
            <a:ext cx="3410732" cy="216194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Содержимое 16" descr="_IGP243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1973832"/>
            <a:ext cx="3410732" cy="216345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4"/>
          <p:cNvSpPr>
            <a:spLocks noGrp="1"/>
          </p:cNvSpPr>
          <p:nvPr>
            <p:ph type="title"/>
          </p:nvPr>
        </p:nvSpPr>
        <p:spPr>
          <a:xfrm>
            <a:off x="1143000" y="285750"/>
            <a:ext cx="6572250" cy="15716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5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Участие   </a:t>
            </a:r>
            <a: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в спортивных мероприятиях района </a:t>
            </a:r>
            <a:br>
              <a:rPr lang="ru-RU" sz="35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endParaRPr lang="ru-RU" sz="35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4" name="Содержимое 20" descr="Изображение 0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b="2778"/>
          <a:stretch>
            <a:fillRect/>
          </a:stretch>
        </p:blipFill>
        <p:spPr>
          <a:xfrm>
            <a:off x="5000628" y="4099184"/>
            <a:ext cx="3185408" cy="2323664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Содержимое 5" descr="Изображение 035.jpg"/>
          <p:cNvPicPr>
            <a:picLocks noChangeAspect="1"/>
          </p:cNvPicPr>
          <p:nvPr/>
        </p:nvPicPr>
        <p:blipFill>
          <a:blip r:embed="rId3" cstate="print"/>
          <a:srcRect l="2485" r="3070"/>
          <a:stretch>
            <a:fillRect/>
          </a:stretch>
        </p:blipFill>
        <p:spPr>
          <a:xfrm>
            <a:off x="1258189" y="1533986"/>
            <a:ext cx="3135377" cy="224205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9" descr="Изображение 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4102780"/>
            <a:ext cx="3107714" cy="227899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Содержимое 11" descr="DSCF2223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004048" y="1584052"/>
            <a:ext cx="3096344" cy="221517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Текст 6"/>
          <p:cNvSpPr>
            <a:spLocks noGrp="1"/>
          </p:cNvSpPr>
          <p:nvPr>
            <p:ph type="body" sz="half" idx="2"/>
          </p:nvPr>
        </p:nvSpPr>
        <p:spPr>
          <a:xfrm>
            <a:off x="420631" y="4581128"/>
            <a:ext cx="8424936" cy="198085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2900" b="1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В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этот день коллективы отделений встречают своих коллег. Главное в мероприятии – душевность и радушный приём, которым мы окружаем наших дорогих ветеранов.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12688" y="-86841"/>
            <a:ext cx="6643688" cy="157162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Font typeface="Arial" charset="0"/>
              <a:buNone/>
            </a:pPr>
            <a:r>
              <a:rPr lang="ru-RU" sz="3800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День пожилого человека</a:t>
            </a:r>
            <a:endParaRPr lang="ru-RU" sz="3800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9" name="Picture 8" descr="№ 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1318406"/>
            <a:ext cx="5472608" cy="318783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:\Документы\Эмблемы\РАМС и регион. ассоциации\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0" name="Рисунок 9" descr="ОПСА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Текст 5"/>
          <p:cNvSpPr>
            <a:spLocks noGrp="1"/>
          </p:cNvSpPr>
          <p:nvPr>
            <p:ph type="body" idx="1"/>
          </p:nvPr>
        </p:nvSpPr>
        <p:spPr>
          <a:xfrm>
            <a:off x="-74290" y="2643188"/>
            <a:ext cx="4934322" cy="854075"/>
          </a:xfrm>
        </p:spPr>
        <p:txBody>
          <a:bodyPr/>
          <a:lstStyle/>
          <a:p>
            <a:pPr algn="ctr"/>
            <a:r>
              <a:rPr lang="ru-RU" sz="6000" i="1" dirty="0" smtClean="0">
                <a:solidFill>
                  <a:schemeClr val="tx2">
                    <a:lumMod val="75000"/>
                  </a:schemeClr>
                </a:solidFill>
              </a:rPr>
              <a:t>В единстве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Омская профессиональная сестринская ассоциация</a:t>
            </a:r>
            <a:b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БУЗОО «Любинская ЦРБ»</a:t>
            </a:r>
            <a:endParaRPr lang="ru-RU" sz="38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1988" name="Текст 7"/>
          <p:cNvSpPr>
            <a:spLocks noGrp="1"/>
          </p:cNvSpPr>
          <p:nvPr>
            <p:ph type="body" sz="quarter" idx="3"/>
          </p:nvPr>
        </p:nvSpPr>
        <p:spPr>
          <a:xfrm>
            <a:off x="4786313" y="5357813"/>
            <a:ext cx="4041775" cy="782637"/>
          </a:xfrm>
        </p:spPr>
        <p:txBody>
          <a:bodyPr/>
          <a:lstStyle/>
          <a:p>
            <a:pPr algn="ctr"/>
            <a:r>
              <a:rPr lang="ru-RU" sz="6000" i="1" smtClean="0">
                <a:solidFill>
                  <a:schemeClr val="tx2">
                    <a:lumMod val="75000"/>
                  </a:schemeClr>
                </a:solidFill>
              </a:rPr>
              <a:t>наша сила!</a:t>
            </a:r>
          </a:p>
        </p:txBody>
      </p:sp>
      <p:pic>
        <p:nvPicPr>
          <p:cNvPr id="11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4149080"/>
            <a:ext cx="4040188" cy="227260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r="2788"/>
          <a:stretch>
            <a:fillRect/>
          </a:stretch>
        </p:blipFill>
        <p:spPr>
          <a:xfrm>
            <a:off x="4857752" y="2500306"/>
            <a:ext cx="3929090" cy="227349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3" name="Рисунок 12" descr="ОПС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Изображение 58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11111" r="4255"/>
          <a:stretch>
            <a:fillRect/>
          </a:stretch>
        </p:blipFill>
        <p:spPr>
          <a:xfrm>
            <a:off x="571472" y="1878528"/>
            <a:ext cx="3184315" cy="2217228"/>
          </a:xfr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63" name="Заголовок 1"/>
          <p:cNvSpPr>
            <a:spLocks noGrp="1"/>
          </p:cNvSpPr>
          <p:nvPr>
            <p:ph type="title"/>
          </p:nvPr>
        </p:nvSpPr>
        <p:spPr>
          <a:xfrm>
            <a:off x="943620" y="120352"/>
            <a:ext cx="7534597" cy="18684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Персонал Любинской ЦРБ </a:t>
            </a:r>
            <a: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– </a:t>
            </a:r>
            <a:b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квалифицированный</a:t>
            </a:r>
            <a: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, дружный </a:t>
            </a:r>
            <a: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сплочённый коллектив специалистов</a:t>
            </a:r>
          </a:p>
        </p:txBody>
      </p:sp>
      <p:pic>
        <p:nvPicPr>
          <p:cNvPr id="7" name="Содержимое 7" descr="Изображение 420.jpg"/>
          <p:cNvPicPr>
            <a:picLocks noChangeAspect="1"/>
          </p:cNvPicPr>
          <p:nvPr/>
        </p:nvPicPr>
        <p:blipFill>
          <a:blip r:embed="rId3" cstate="print"/>
          <a:srcRect l="6122" t="1049" r="10204"/>
          <a:stretch>
            <a:fillRect/>
          </a:stretch>
        </p:blipFill>
        <p:spPr>
          <a:xfrm>
            <a:off x="5279877" y="1868006"/>
            <a:ext cx="3175192" cy="231243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 descr="DSC00548"/>
          <p:cNvPicPr>
            <a:picLocks noChangeAspect="1" noChangeArrowheads="1"/>
          </p:cNvPicPr>
          <p:nvPr/>
        </p:nvPicPr>
        <p:blipFill rotWithShape="1">
          <a:blip r:embed="rId4" cstate="print"/>
          <a:srcRect l="8791" t="19444" r="6123"/>
          <a:stretch/>
        </p:blipFill>
        <p:spPr bwMode="auto">
          <a:xfrm>
            <a:off x="2843808" y="4180445"/>
            <a:ext cx="3256634" cy="231243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1285875" y="270917"/>
            <a:ext cx="657225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Профессиональная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</a:t>
            </a:r>
          </a:p>
        </p:txBody>
      </p:sp>
      <p:pic>
        <p:nvPicPr>
          <p:cNvPr id="12" name="Содержимое 5" descr="DSC004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700808"/>
            <a:ext cx="3361155" cy="235280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Содержимое 6" descr="DSC00464.JPG"/>
          <p:cNvPicPr>
            <a:picLocks noChangeAspect="1"/>
          </p:cNvPicPr>
          <p:nvPr/>
        </p:nvPicPr>
        <p:blipFill>
          <a:blip r:embed="rId3" cstate="print"/>
          <a:srcRect r="2500" b="10000"/>
          <a:stretch>
            <a:fillRect/>
          </a:stretch>
        </p:blipFill>
        <p:spPr>
          <a:xfrm>
            <a:off x="2813534" y="4221088"/>
            <a:ext cx="3361155" cy="2326953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Содержимое 6" descr="DSC0095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r="15257"/>
          <a:stretch>
            <a:fillRect/>
          </a:stretch>
        </p:blipFill>
        <p:spPr>
          <a:xfrm>
            <a:off x="4926910" y="1700808"/>
            <a:ext cx="3533522" cy="234578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DSC0058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t="6128" r="4762"/>
          <a:stretch>
            <a:fillRect/>
          </a:stretch>
        </p:blipFill>
        <p:spPr>
          <a:xfrm>
            <a:off x="467544" y="1628800"/>
            <a:ext cx="3045104" cy="225107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Содержимое 6" descr="DSC00955.JPG"/>
          <p:cNvPicPr>
            <a:picLocks noChangeAspect="1"/>
          </p:cNvPicPr>
          <p:nvPr/>
        </p:nvPicPr>
        <p:blipFill>
          <a:blip r:embed="rId3" cstate="print"/>
          <a:srcRect l="2271" t="3125"/>
          <a:stretch>
            <a:fillRect/>
          </a:stretch>
        </p:blipFill>
        <p:spPr>
          <a:xfrm>
            <a:off x="5292080" y="4114169"/>
            <a:ext cx="3049542" cy="2267159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Содержимое 12" descr="DSC00583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r="2500"/>
          <a:stretch>
            <a:fillRect/>
          </a:stretch>
        </p:blipFill>
        <p:spPr>
          <a:xfrm>
            <a:off x="4283968" y="1556792"/>
            <a:ext cx="2973303" cy="228715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Содержимое 4" descr="DSC00543.JPG"/>
          <p:cNvPicPr>
            <a:picLocks noChangeAspect="1"/>
          </p:cNvPicPr>
          <p:nvPr/>
        </p:nvPicPr>
        <p:blipFill>
          <a:blip r:embed="rId5" cstate="print"/>
          <a:srcRect l="4762" t="4763"/>
          <a:stretch>
            <a:fillRect/>
          </a:stretch>
        </p:blipFill>
        <p:spPr>
          <a:xfrm>
            <a:off x="1475654" y="4077072"/>
            <a:ext cx="3049541" cy="228713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2" name="Рисунок 11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285875" y="270917"/>
            <a:ext cx="657225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Профессиональная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DSC005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7725" y="1844824"/>
            <a:ext cx="3798205" cy="213649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Содержимое 8" descr="DSC0058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13754" y="1844824"/>
            <a:ext cx="3798206" cy="213649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Содержимое 4" descr="DSC00487.JPG"/>
          <p:cNvPicPr>
            <a:picLocks noChangeAspect="1"/>
          </p:cNvPicPr>
          <p:nvPr/>
        </p:nvPicPr>
        <p:blipFill>
          <a:blip r:embed="rId4" cstate="print"/>
          <a:srcRect r="6539" b="25713"/>
          <a:stretch>
            <a:fillRect/>
          </a:stretch>
        </p:blipFill>
        <p:spPr>
          <a:xfrm>
            <a:off x="4716016" y="4221088"/>
            <a:ext cx="3798204" cy="214681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Содержимое 7" descr="DSC00490.JPG"/>
          <p:cNvPicPr>
            <a:picLocks noChangeAspect="1"/>
          </p:cNvPicPr>
          <p:nvPr/>
        </p:nvPicPr>
        <p:blipFill>
          <a:blip r:embed="rId5" cstate="print"/>
          <a:srcRect t="5660" r="18632" b="33019"/>
          <a:stretch>
            <a:fillRect/>
          </a:stretch>
        </p:blipFill>
        <p:spPr>
          <a:xfrm>
            <a:off x="395536" y="4221088"/>
            <a:ext cx="3798204" cy="2146811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285875" y="270917"/>
            <a:ext cx="657225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Профессиональная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7" descr="DSC0568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r="3704"/>
          <a:stretch>
            <a:fillRect/>
          </a:stretch>
        </p:blipFill>
        <p:spPr>
          <a:xfrm>
            <a:off x="2699792" y="4186421"/>
            <a:ext cx="3880804" cy="2266915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Содержимое 4" descr="DSC00608.JPG"/>
          <p:cNvPicPr>
            <a:picLocks noChangeAspect="1"/>
          </p:cNvPicPr>
          <p:nvPr/>
        </p:nvPicPr>
        <p:blipFill>
          <a:blip r:embed="rId3" cstate="print"/>
          <a:srcRect t="14286" b="8571"/>
          <a:stretch>
            <a:fillRect/>
          </a:stretch>
        </p:blipFill>
        <p:spPr>
          <a:xfrm>
            <a:off x="4895185" y="1700808"/>
            <a:ext cx="3853279" cy="222939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Содержимое 6" descr="DSC00948.JPG"/>
          <p:cNvPicPr>
            <a:picLocks noChangeAspect="1"/>
          </p:cNvPicPr>
          <p:nvPr/>
        </p:nvPicPr>
        <p:blipFill>
          <a:blip r:embed="rId4" cstate="print"/>
          <a:srcRect t="11348" b="12057"/>
          <a:stretch>
            <a:fillRect/>
          </a:stretch>
        </p:blipFill>
        <p:spPr>
          <a:xfrm>
            <a:off x="357189" y="1700808"/>
            <a:ext cx="3880804" cy="2229398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285875" y="270917"/>
            <a:ext cx="657225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Профессиональная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Содержимое 8" descr="DSC00624.JPG"/>
          <p:cNvPicPr>
            <a:picLocks noChangeAspect="1"/>
          </p:cNvPicPr>
          <p:nvPr/>
        </p:nvPicPr>
        <p:blipFill>
          <a:blip r:embed="rId2" cstate="print"/>
          <a:srcRect t="23077"/>
          <a:stretch>
            <a:fillRect/>
          </a:stretch>
        </p:blipFill>
        <p:spPr>
          <a:xfrm>
            <a:off x="539552" y="1651840"/>
            <a:ext cx="3947191" cy="227722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Содержимое 9" descr="DSC0062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17022" b="6383"/>
          <a:stretch>
            <a:fillRect/>
          </a:stretch>
        </p:blipFill>
        <p:spPr>
          <a:xfrm>
            <a:off x="4784405" y="1651840"/>
            <a:ext cx="3964059" cy="227722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Содержимое 6" descr="DSC00617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rcRect t="5674" b="17731"/>
          <a:stretch>
            <a:fillRect/>
          </a:stretch>
        </p:blipFill>
        <p:spPr>
          <a:xfrm>
            <a:off x="2483768" y="4248118"/>
            <a:ext cx="3964059" cy="2277226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D:\Документы\Эмблемы\РАМС и регион. ассоциации\1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3" name="Рисунок 12" descr="ОПСА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285875" y="270917"/>
            <a:ext cx="6572250" cy="128587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Профессиональная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деятельность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706689" y="5357813"/>
            <a:ext cx="4041775" cy="106838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2500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Медицинская сестра </a:t>
            </a:r>
          </a:p>
          <a:p>
            <a:pPr algn="ctr">
              <a:spcBef>
                <a:spcPct val="0"/>
              </a:spcBef>
            </a:pP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Чаплина </a:t>
            </a:r>
          </a:p>
          <a:p>
            <a:pPr algn="ctr">
              <a:spcBef>
                <a:spcPct val="0"/>
              </a:spcBef>
            </a:pP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Елена Леонидовна</a:t>
            </a:r>
            <a:endParaRPr lang="ru-RU" sz="2500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15789" y="5301208"/>
            <a:ext cx="4256211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spcBef>
                <a:spcPct val="0"/>
              </a:spcBef>
            </a:pPr>
            <a:r>
              <a:rPr lang="ru-RU" sz="2500" dirty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Главная медицинская сестра </a:t>
            </a:r>
            <a:r>
              <a:rPr lang="ru-RU" sz="2500" dirty="0" err="1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Фефелова</a:t>
            </a:r>
            <a:endParaRPr lang="ru-RU" sz="2500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  <a:p>
            <a:pPr algn="ctr">
              <a:spcBef>
                <a:spcPct val="0"/>
              </a:spcBef>
            </a:pPr>
            <a:r>
              <a:rPr lang="ru-RU" sz="2500" dirty="0" smtClean="0">
                <a:solidFill>
                  <a:schemeClr val="tx2">
                    <a:lumMod val="75000"/>
                  </a:schemeClr>
                </a:solidFill>
                <a:ea typeface="+mj-ea"/>
                <a:cs typeface="Times New Roman" pitchFamily="18" charset="0"/>
              </a:rPr>
              <a:t>Галина Ивановна</a:t>
            </a:r>
            <a:endParaRPr lang="ru-RU" sz="2500" dirty="0">
              <a:solidFill>
                <a:schemeClr val="tx2">
                  <a:lumMod val="75000"/>
                </a:schemeClr>
              </a:solidFill>
              <a:ea typeface="+mj-ea"/>
              <a:cs typeface="Times New Roman" pitchFamily="18" charset="0"/>
            </a:endParaRPr>
          </a:p>
        </p:txBody>
      </p:sp>
      <p:sp>
        <p:nvSpPr>
          <p:cNvPr id="21508" name="Заголовок 4"/>
          <p:cNvSpPr>
            <a:spLocks noGrp="1"/>
          </p:cNvSpPr>
          <p:nvPr>
            <p:ph type="title"/>
          </p:nvPr>
        </p:nvSpPr>
        <p:spPr>
          <a:xfrm>
            <a:off x="1381844" y="341784"/>
            <a:ext cx="6286500" cy="1143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Председатель Совета </a:t>
            </a:r>
            <a:r>
              <a:rPr lang="ru-RU" sz="3800" b="1" dirty="0">
                <a:solidFill>
                  <a:srgbClr val="9A0000"/>
                </a:solidFill>
                <a:latin typeface="+mn-lt"/>
                <a:cs typeface="Times New Roman" pitchFamily="18" charset="0"/>
              </a:rPr>
              <a:t>по </a:t>
            </a:r>
            <a:r>
              <a:rPr lang="ru-RU" sz="3800" b="1" dirty="0" smtClean="0">
                <a:solidFill>
                  <a:srgbClr val="9A0000"/>
                </a:solidFill>
                <a:latin typeface="+mn-lt"/>
                <a:cs typeface="Times New Roman" pitchFamily="18" charset="0"/>
              </a:rPr>
              <a:t>СД и ключевой член ОПСА</a:t>
            </a:r>
            <a:endParaRPr lang="ru-RU" sz="3800" b="1" dirty="0">
              <a:solidFill>
                <a:srgbClr val="9A0000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13" name="Picture 8" descr="Фефелова Г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37" y="1614062"/>
            <a:ext cx="2628119" cy="3512252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9" descr="Чаплина Е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 l="5398" r="5520"/>
          <a:stretch>
            <a:fillRect/>
          </a:stretch>
        </p:blipFill>
        <p:spPr>
          <a:xfrm>
            <a:off x="5500694" y="1622250"/>
            <a:ext cx="2599698" cy="3578480"/>
          </a:xfrm>
          <a:prstGeom prst="rect">
            <a:avLst/>
          </a:prstGeom>
          <a:ln w="25400" cap="sq" cmpd="thickThin">
            <a:solidFill>
              <a:srgbClr val="8A0000"/>
            </a:solidFill>
          </a:ln>
          <a:effectLst>
            <a:outerShdw blurRad="50800" dist="203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D:\Документы\Эмблемы\РАМС и регион. ассоциации\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9" y="260649"/>
            <a:ext cx="902444" cy="936104"/>
          </a:xfrm>
          <a:prstGeom prst="rect">
            <a:avLst/>
          </a:prstGeom>
          <a:noFill/>
          <a:effectLst/>
        </p:spPr>
      </p:pic>
      <p:pic>
        <p:nvPicPr>
          <p:cNvPr id="11" name="Рисунок 10" descr="ОПС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0392" y="260648"/>
            <a:ext cx="755650" cy="1080120"/>
          </a:xfrm>
          <a:prstGeom prst="rect">
            <a:avLst/>
          </a:prstGeom>
          <a:ln w="15875">
            <a:solidFill>
              <a:schemeClr val="accent1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303</TotalTime>
  <Words>245</Words>
  <Application>Microsoft Office PowerPoint</Application>
  <PresentationFormat>Экран (4:3)</PresentationFormat>
  <Paragraphs>48</Paragraphs>
  <Slides>29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Любинская центральная  районная больница</vt:lpstr>
      <vt:lpstr>Профессионально-общественная деятельность сестринского персонала Любинской ЦРБ  началась в 70-е годы с работы Совета медицинских сестёр. С 2000 года по сегодняшний день - члены Омской профессиональной сестринской ассоциации</vt:lpstr>
      <vt:lpstr>Персонал Любинской ЦРБ –  квалифицированный, дружный  и сплочённый коллектив специалистов</vt:lpstr>
      <vt:lpstr>Профессиональная деятельность</vt:lpstr>
      <vt:lpstr>Профессиональная деятельность</vt:lpstr>
      <vt:lpstr>Профессиональная деятельность</vt:lpstr>
      <vt:lpstr>Профессиональная деятельность</vt:lpstr>
      <vt:lpstr>Профессиональная деятельность</vt:lpstr>
      <vt:lpstr>Председатель Совета по СД и ключевой член ОПСА</vt:lpstr>
      <vt:lpstr>В 2015 г. главная медицинская сестра  Фефелова Г.И.  была награждена медалью ОПСА  «За верность сестринскому делу»</vt:lpstr>
      <vt:lpstr>Презентация PowerPoint</vt:lpstr>
      <vt:lpstr>Совет по сестринскому делу  </vt:lpstr>
      <vt:lpstr>Деятельность  Совета по сестринскому делу </vt:lpstr>
      <vt:lpstr>Деятельность  Совета по сестринскому делу </vt:lpstr>
      <vt:lpstr>Мастер-классы</vt:lpstr>
      <vt:lpstr> Участие в акциях ОПСА</vt:lpstr>
      <vt:lpstr> Участие в акциях ОПСА</vt:lpstr>
      <vt:lpstr> Участие в акциях ОПСА</vt:lpstr>
      <vt:lpstr>Ежегодные торжественные конференции, посвященные  Международному дню медицинской сестры</vt:lpstr>
      <vt:lpstr> Участие во всероссийских мероприятиях</vt:lpstr>
      <vt:lpstr>Посвящение молодых специалистов</vt:lpstr>
      <vt:lpstr>Праздник осени</vt:lpstr>
      <vt:lpstr>Участие в жизни района. Первомайская демонстрация  </vt:lpstr>
      <vt:lpstr>Участие в съездах,  семинарах, конференциях</vt:lpstr>
      <vt:lpstr>В 2011 г. на базе ЦРБ открыт спортивно-восстановительный  центр «Грация»</vt:lpstr>
      <vt:lpstr>Участие в мероприятиях,      проводимых на районном и областном уровне</vt:lpstr>
      <vt:lpstr>Участие   в спортивных мероприятиях района  </vt:lpstr>
      <vt:lpstr>День пожилого человека</vt:lpstr>
      <vt:lpstr>Омская профессиональная сестринская ассоциация БУЗОО «Любинская ЦРБ»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Sveta</cp:lastModifiedBy>
  <cp:revision>53</cp:revision>
  <dcterms:created xsi:type="dcterms:W3CDTF">2017-07-23T13:49:52Z</dcterms:created>
  <dcterms:modified xsi:type="dcterms:W3CDTF">2017-08-28T18:09:55Z</dcterms:modified>
</cp:coreProperties>
</file>