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1"/>
  </p:notesMasterIdLst>
  <p:sldIdLst>
    <p:sldId id="271" r:id="rId2"/>
    <p:sldId id="295" r:id="rId3"/>
    <p:sldId id="302" r:id="rId4"/>
    <p:sldId id="305" r:id="rId5"/>
    <p:sldId id="327" r:id="rId6"/>
    <p:sldId id="296" r:id="rId7"/>
    <p:sldId id="297" r:id="rId8"/>
    <p:sldId id="298" r:id="rId9"/>
    <p:sldId id="299" r:id="rId10"/>
    <p:sldId id="300" r:id="rId11"/>
    <p:sldId id="303" r:id="rId12"/>
    <p:sldId id="304" r:id="rId13"/>
    <p:sldId id="307" r:id="rId14"/>
    <p:sldId id="308" r:id="rId15"/>
    <p:sldId id="345" r:id="rId16"/>
    <p:sldId id="309" r:id="rId17"/>
    <p:sldId id="310" r:id="rId18"/>
    <p:sldId id="344" r:id="rId19"/>
    <p:sldId id="354" r:id="rId20"/>
    <p:sldId id="332" r:id="rId21"/>
    <p:sldId id="355" r:id="rId22"/>
    <p:sldId id="311" r:id="rId23"/>
    <p:sldId id="335" r:id="rId24"/>
    <p:sldId id="313" r:id="rId25"/>
    <p:sldId id="328" r:id="rId26"/>
    <p:sldId id="330" r:id="rId27"/>
    <p:sldId id="314" r:id="rId28"/>
    <p:sldId id="334" r:id="rId29"/>
    <p:sldId id="315" r:id="rId30"/>
    <p:sldId id="336" r:id="rId31"/>
    <p:sldId id="346" r:id="rId32"/>
    <p:sldId id="337" r:id="rId33"/>
    <p:sldId id="356" r:id="rId34"/>
    <p:sldId id="326" r:id="rId35"/>
    <p:sldId id="340" r:id="rId36"/>
    <p:sldId id="341" r:id="rId37"/>
    <p:sldId id="325" r:id="rId38"/>
    <p:sldId id="343" r:id="rId39"/>
    <p:sldId id="347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99"/>
    <a:srgbClr val="280EE6"/>
    <a:srgbClr val="FF66CC"/>
    <a:srgbClr val="FFFF99"/>
    <a:srgbClr val="FF0000"/>
    <a:srgbClr val="15C7DF"/>
    <a:srgbClr val="27E014"/>
    <a:srgbClr val="FAF400"/>
    <a:srgbClr val="20D4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576" autoAdjust="0"/>
  </p:normalViewPr>
  <p:slideViewPr>
    <p:cSldViewPr>
      <p:cViewPr varScale="1">
        <p:scale>
          <a:sx n="66" d="100"/>
          <a:sy n="66" d="100"/>
        </p:scale>
        <p:origin x="-14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5AA95C5-38C5-4415-BF95-7013BA80146E}" type="datetimeFigureOut">
              <a:rPr lang="ru-RU"/>
              <a:pPr>
                <a:defRPr/>
              </a:pPr>
              <a:t>30.08.2017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FA7BB23-F3F7-48AF-A96D-8F6330FE37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9304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A7BB23-F3F7-48AF-A96D-8F6330FE3782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706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3D944DB-4630-4873-898F-200733228786}" type="slidenum">
              <a:rPr lang="ru-RU" altLang="ru-RU" sz="1200" smtClean="0"/>
              <a:pPr eaLnBrk="1" hangingPunct="1"/>
              <a:t>31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8720CD21-D610-49E2-980B-2A74018460D6}" type="slidenum">
              <a:rPr lang="ru-RU" altLang="ru-RU" sz="1200" smtClean="0"/>
              <a:pPr eaLnBrk="1" hangingPunct="1"/>
              <a:t>32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396875" y="1125538"/>
            <a:ext cx="9540875" cy="5732463"/>
            <a:chOff x="-250" y="709"/>
            <a:chExt cx="6010" cy="3611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-250" y="709"/>
              <a:ext cx="5760" cy="535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0" y="3147"/>
              <a:ext cx="5760" cy="1173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152400" y="314325"/>
            <a:ext cx="847725" cy="6543675"/>
            <a:chOff x="96" y="198"/>
            <a:chExt cx="534" cy="4122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rot="5400000" flipH="1">
              <a:off x="82" y="1995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 rot="5400000" flipH="1">
              <a:off x="82" y="258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 rot="5400000" flipH="1">
              <a:off x="81" y="318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AutoShape 9"/>
            <p:cNvSpPr>
              <a:spLocks noChangeArrowheads="1"/>
            </p:cNvSpPr>
            <p:nvPr/>
          </p:nvSpPr>
          <p:spPr bwMode="auto">
            <a:xfrm rot="5400000" flipH="1">
              <a:off x="83" y="3802"/>
              <a:ext cx="558" cy="533"/>
            </a:xfrm>
            <a:prstGeom prst="parallelogram">
              <a:avLst>
                <a:gd name="adj" fmla="val 5543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AutoShape 10"/>
            <p:cNvSpPr>
              <a:spLocks noChangeArrowheads="1"/>
            </p:cNvSpPr>
            <p:nvPr/>
          </p:nvSpPr>
          <p:spPr bwMode="auto">
            <a:xfrm rot="5400000" flipH="1">
              <a:off x="82" y="21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AutoShape 11"/>
            <p:cNvSpPr>
              <a:spLocks noChangeArrowheads="1"/>
            </p:cNvSpPr>
            <p:nvPr/>
          </p:nvSpPr>
          <p:spPr bwMode="auto">
            <a:xfrm rot="5400000" flipH="1">
              <a:off x="81" y="80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 rot="5400000" flipH="1">
              <a:off x="81" y="139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441325" y="0"/>
            <a:ext cx="276225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sp>
        <p:nvSpPr>
          <p:cNvPr id="16" name="AutoShape 14"/>
          <p:cNvSpPr>
            <a:spLocks noChangeArrowheads="1"/>
          </p:cNvSpPr>
          <p:nvPr/>
        </p:nvSpPr>
        <p:spPr bwMode="auto">
          <a:xfrm flipH="1">
            <a:off x="547688" y="2717800"/>
            <a:ext cx="8596312" cy="254000"/>
          </a:xfrm>
          <a:prstGeom prst="homePlate">
            <a:avLst>
              <a:gd name="adj" fmla="val 58913"/>
            </a:avLst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433388" y="2697163"/>
            <a:ext cx="295275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463550" y="2700338"/>
            <a:ext cx="161925" cy="415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9236075" y="2697163"/>
            <a:ext cx="304800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484188" y="2760663"/>
            <a:ext cx="875188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grpSp>
        <p:nvGrpSpPr>
          <p:cNvPr id="21" name="Group 19"/>
          <p:cNvGrpSpPr>
            <a:grpSpLocks/>
          </p:cNvGrpSpPr>
          <p:nvPr/>
        </p:nvGrpSpPr>
        <p:grpSpPr bwMode="auto">
          <a:xfrm>
            <a:off x="150813" y="0"/>
            <a:ext cx="849312" cy="6858000"/>
            <a:chOff x="95" y="0"/>
            <a:chExt cx="535" cy="4320"/>
          </a:xfrm>
        </p:grpSpPr>
        <p:sp>
          <p:nvSpPr>
            <p:cNvPr id="22" name="AutoShape 20"/>
            <p:cNvSpPr>
              <a:spLocks noChangeArrowheads="1"/>
            </p:cNvSpPr>
            <p:nvPr/>
          </p:nvSpPr>
          <p:spPr bwMode="auto">
            <a:xfrm rot="-5400000">
              <a:off x="82" y="229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AutoShape 21"/>
            <p:cNvSpPr>
              <a:spLocks noChangeArrowheads="1"/>
            </p:cNvSpPr>
            <p:nvPr/>
          </p:nvSpPr>
          <p:spPr bwMode="auto">
            <a:xfrm rot="-5400000">
              <a:off x="81" y="2886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AutoShape 22"/>
            <p:cNvSpPr>
              <a:spLocks noChangeArrowheads="1"/>
            </p:cNvSpPr>
            <p:nvPr/>
          </p:nvSpPr>
          <p:spPr bwMode="auto">
            <a:xfrm rot="-5400000">
              <a:off x="81" y="347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AutoShape 23"/>
            <p:cNvSpPr>
              <a:spLocks noChangeArrowheads="1"/>
            </p:cNvSpPr>
            <p:nvPr/>
          </p:nvSpPr>
          <p:spPr bwMode="auto">
            <a:xfrm rot="-5400000">
              <a:off x="81" y="508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AutoShape 24"/>
            <p:cNvSpPr>
              <a:spLocks noChangeArrowheads="1"/>
            </p:cNvSpPr>
            <p:nvPr/>
          </p:nvSpPr>
          <p:spPr bwMode="auto">
            <a:xfrm rot="-5400000">
              <a:off x="81" y="110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AutoShape 25"/>
            <p:cNvSpPr>
              <a:spLocks noChangeArrowheads="1"/>
            </p:cNvSpPr>
            <p:nvPr/>
          </p:nvSpPr>
          <p:spPr bwMode="auto">
            <a:xfrm rot="-5400000">
              <a:off x="81" y="1697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98" y="0"/>
              <a:ext cx="532" cy="46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66"/>
                </a:cxn>
                <a:cxn ang="0">
                  <a:pos x="532" y="465"/>
                </a:cxn>
                <a:cxn ang="0">
                  <a:pos x="532" y="201"/>
                </a:cxn>
                <a:cxn ang="0">
                  <a:pos x="172" y="0"/>
                </a:cxn>
                <a:cxn ang="0">
                  <a:pos x="1" y="0"/>
                </a:cxn>
              </a:cxnLst>
              <a:rect l="0" t="0" r="r" b="b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95" y="4060"/>
              <a:ext cx="457" cy="260"/>
            </a:xfrm>
            <a:custGeom>
              <a:avLst/>
              <a:gdLst/>
              <a:ahLst/>
              <a:cxnLst>
                <a:cxn ang="0">
                  <a:pos x="457" y="260"/>
                </a:cxn>
                <a:cxn ang="0">
                  <a:pos x="1" y="0"/>
                </a:cxn>
                <a:cxn ang="0">
                  <a:pos x="0" y="264"/>
                </a:cxn>
                <a:cxn ang="0">
                  <a:pos x="457" y="260"/>
                </a:cxn>
              </a:cxnLst>
              <a:rect l="0" t="0" r="r" b="b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124" name="Rectangle 28"/>
          <p:cNvSpPr>
            <a:spLocks noGrp="1" noChangeArrowheads="1"/>
          </p:cNvSpPr>
          <p:nvPr>
            <p:ph type="ctrTitle" sz="quarter"/>
          </p:nvPr>
        </p:nvSpPr>
        <p:spPr>
          <a:xfrm>
            <a:off x="1154113" y="1211263"/>
            <a:ext cx="7772400" cy="14319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125" name="Rectangle 2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171575" y="31242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0" name="Rectangle 30"/>
          <p:cNvSpPr>
            <a:spLocks noGrp="1" noChangeArrowheads="1"/>
          </p:cNvSpPr>
          <p:nvPr>
            <p:ph type="dt" sz="quarter" idx="10"/>
          </p:nvPr>
        </p:nvSpPr>
        <p:spPr>
          <a:xfrm>
            <a:off x="1119188" y="63182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" name="Rectangle 31"/>
          <p:cNvSpPr>
            <a:spLocks noGrp="1" noChangeArrowheads="1"/>
          </p:cNvSpPr>
          <p:nvPr>
            <p:ph type="ftr" sz="quarter" idx="11"/>
          </p:nvPr>
        </p:nvSpPr>
        <p:spPr>
          <a:xfrm>
            <a:off x="3557588" y="631825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" name="Rectangle 32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86588" y="63182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B6C004-AB68-4CC0-86CD-8EBFCFC2DC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7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 autoUpdateAnimBg="0"/>
      <p:bldP spid="19" grpId="0" animBg="1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D7B7D-46BE-4A6F-AE83-241A3408DC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91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53250" y="144463"/>
            <a:ext cx="1962150" cy="59515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144463"/>
            <a:ext cx="5734050" cy="59515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422D44-FAE9-44A2-951A-015CD21121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97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44463"/>
            <a:ext cx="77724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1066800" y="1981200"/>
            <a:ext cx="78486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0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CF47C-BE9B-4D2F-A9E2-101E99EB27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02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44463"/>
            <a:ext cx="77724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066800" y="1981200"/>
            <a:ext cx="38481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67300" y="1981200"/>
            <a:ext cx="38481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0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31FD5-D740-48FD-BA9B-AC3C81C9FF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88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143000" y="144463"/>
            <a:ext cx="77724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66800" y="1981200"/>
            <a:ext cx="38481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67300" y="1981200"/>
            <a:ext cx="38481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1066800" y="4114800"/>
            <a:ext cx="38481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67300" y="4114800"/>
            <a:ext cx="38481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0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257C8-CE75-481A-B13E-E6678DA5F1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37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44463"/>
            <a:ext cx="77724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8481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5067300" y="1981200"/>
            <a:ext cx="38481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10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461AF5-3B6B-411C-9946-B3552C145F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50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Rectangle 10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B0D5FD-2AC7-43EE-9E54-940B6C35BF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457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0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7264A-D15C-4E9A-A048-97C2A11FAF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45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8481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67300" y="1981200"/>
            <a:ext cx="38481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0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5E394-23AE-460F-8D17-134307094B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25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0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BE1C86-74E8-4BA5-9171-885C9D3855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91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0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0C5B0-D9BE-453A-B5DA-1A75DB961F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54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0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0B34E-E73E-45AF-91C4-BF6D2160AF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18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F2E18-776D-4F77-B230-2D9675C28F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21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8CBDE-CB85-42D7-B2B3-3B2E84B3AA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30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026"/>
          <p:cNvGrpSpPr>
            <a:grpSpLocks/>
          </p:cNvGrpSpPr>
          <p:nvPr/>
        </p:nvGrpSpPr>
        <p:grpSpPr bwMode="auto">
          <a:xfrm>
            <a:off x="152400" y="314325"/>
            <a:ext cx="847725" cy="6543675"/>
            <a:chOff x="96" y="198"/>
            <a:chExt cx="534" cy="4122"/>
          </a:xfrm>
        </p:grpSpPr>
        <p:sp>
          <p:nvSpPr>
            <p:cNvPr id="3075" name="AutoShape 1027"/>
            <p:cNvSpPr>
              <a:spLocks noChangeArrowheads="1"/>
            </p:cNvSpPr>
            <p:nvPr/>
          </p:nvSpPr>
          <p:spPr bwMode="auto">
            <a:xfrm rot="5400000" flipH="1">
              <a:off x="82" y="1995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6" name="AutoShape 1028"/>
            <p:cNvSpPr>
              <a:spLocks noChangeArrowheads="1"/>
            </p:cNvSpPr>
            <p:nvPr/>
          </p:nvSpPr>
          <p:spPr bwMode="auto">
            <a:xfrm rot="5400000" flipH="1">
              <a:off x="82" y="258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7" name="AutoShape 1029"/>
            <p:cNvSpPr>
              <a:spLocks noChangeArrowheads="1"/>
            </p:cNvSpPr>
            <p:nvPr/>
          </p:nvSpPr>
          <p:spPr bwMode="auto">
            <a:xfrm rot="5400000" flipH="1">
              <a:off x="81" y="318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8" name="AutoShape 1030"/>
            <p:cNvSpPr>
              <a:spLocks noChangeArrowheads="1"/>
            </p:cNvSpPr>
            <p:nvPr/>
          </p:nvSpPr>
          <p:spPr bwMode="auto">
            <a:xfrm rot="5400000" flipH="1">
              <a:off x="83" y="3802"/>
              <a:ext cx="558" cy="533"/>
            </a:xfrm>
            <a:prstGeom prst="parallelogram">
              <a:avLst>
                <a:gd name="adj" fmla="val 5543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9" name="AutoShape 1031"/>
            <p:cNvSpPr>
              <a:spLocks noChangeArrowheads="1"/>
            </p:cNvSpPr>
            <p:nvPr/>
          </p:nvSpPr>
          <p:spPr bwMode="auto">
            <a:xfrm rot="5400000" flipH="1">
              <a:off x="82" y="21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0" name="AutoShape 1032"/>
            <p:cNvSpPr>
              <a:spLocks noChangeArrowheads="1"/>
            </p:cNvSpPr>
            <p:nvPr/>
          </p:nvSpPr>
          <p:spPr bwMode="auto">
            <a:xfrm rot="5400000" flipH="1">
              <a:off x="81" y="80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" name="AutoShape 1033"/>
            <p:cNvSpPr>
              <a:spLocks noChangeArrowheads="1"/>
            </p:cNvSpPr>
            <p:nvPr/>
          </p:nvSpPr>
          <p:spPr bwMode="auto">
            <a:xfrm rot="5400000" flipH="1">
              <a:off x="81" y="139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082" name="Rectangle 1034"/>
          <p:cNvSpPr>
            <a:spLocks noChangeArrowheads="1"/>
          </p:cNvSpPr>
          <p:nvPr/>
        </p:nvSpPr>
        <p:spPr bwMode="auto">
          <a:xfrm>
            <a:off x="441325" y="0"/>
            <a:ext cx="276225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sp>
        <p:nvSpPr>
          <p:cNvPr id="3083" name="AutoShape 1035"/>
          <p:cNvSpPr>
            <a:spLocks noChangeArrowheads="1"/>
          </p:cNvSpPr>
          <p:nvPr/>
        </p:nvSpPr>
        <p:spPr bwMode="auto">
          <a:xfrm flipH="1">
            <a:off x="547688" y="1703388"/>
            <a:ext cx="8596312" cy="254000"/>
          </a:xfrm>
          <a:prstGeom prst="homePlate">
            <a:avLst>
              <a:gd name="adj" fmla="val 58913"/>
            </a:avLst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sp>
        <p:nvSpPr>
          <p:cNvPr id="3084" name="Oval 1036"/>
          <p:cNvSpPr>
            <a:spLocks noChangeArrowheads="1"/>
          </p:cNvSpPr>
          <p:nvPr/>
        </p:nvSpPr>
        <p:spPr bwMode="auto">
          <a:xfrm>
            <a:off x="460375" y="1706563"/>
            <a:ext cx="295275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sp>
        <p:nvSpPr>
          <p:cNvPr id="3085" name="Rectangle 1037"/>
          <p:cNvSpPr>
            <a:spLocks noChangeArrowheads="1"/>
          </p:cNvSpPr>
          <p:nvPr/>
        </p:nvSpPr>
        <p:spPr bwMode="auto">
          <a:xfrm>
            <a:off x="463550" y="1912938"/>
            <a:ext cx="190500" cy="467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sp>
        <p:nvSpPr>
          <p:cNvPr id="3086" name="Oval 1038"/>
          <p:cNvSpPr>
            <a:spLocks noChangeArrowheads="1"/>
          </p:cNvSpPr>
          <p:nvPr/>
        </p:nvSpPr>
        <p:spPr bwMode="auto">
          <a:xfrm>
            <a:off x="9209088" y="1676400"/>
            <a:ext cx="304800" cy="274638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sp>
        <p:nvSpPr>
          <p:cNvPr id="3087" name="Rectangle 1039"/>
          <p:cNvSpPr>
            <a:spLocks noChangeArrowheads="1"/>
          </p:cNvSpPr>
          <p:nvPr/>
        </p:nvSpPr>
        <p:spPr bwMode="auto">
          <a:xfrm>
            <a:off x="457200" y="1739900"/>
            <a:ext cx="875188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/>
          </a:p>
        </p:txBody>
      </p:sp>
      <p:grpSp>
        <p:nvGrpSpPr>
          <p:cNvPr id="1033" name="Group 1040"/>
          <p:cNvGrpSpPr>
            <a:grpSpLocks/>
          </p:cNvGrpSpPr>
          <p:nvPr/>
        </p:nvGrpSpPr>
        <p:grpSpPr bwMode="auto">
          <a:xfrm>
            <a:off x="150813" y="0"/>
            <a:ext cx="849312" cy="6858000"/>
            <a:chOff x="95" y="0"/>
            <a:chExt cx="535" cy="4320"/>
          </a:xfrm>
        </p:grpSpPr>
        <p:sp>
          <p:nvSpPr>
            <p:cNvPr id="3089" name="AutoShape 1041"/>
            <p:cNvSpPr>
              <a:spLocks noChangeArrowheads="1"/>
            </p:cNvSpPr>
            <p:nvPr/>
          </p:nvSpPr>
          <p:spPr bwMode="auto">
            <a:xfrm rot="-5400000">
              <a:off x="82" y="229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90" name="AutoShape 1042"/>
            <p:cNvSpPr>
              <a:spLocks noChangeArrowheads="1"/>
            </p:cNvSpPr>
            <p:nvPr/>
          </p:nvSpPr>
          <p:spPr bwMode="auto">
            <a:xfrm rot="-5400000">
              <a:off x="81" y="2886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91" name="AutoShape 1043"/>
            <p:cNvSpPr>
              <a:spLocks noChangeArrowheads="1"/>
            </p:cNvSpPr>
            <p:nvPr/>
          </p:nvSpPr>
          <p:spPr bwMode="auto">
            <a:xfrm rot="-5400000">
              <a:off x="81" y="347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92" name="AutoShape 1044"/>
            <p:cNvSpPr>
              <a:spLocks noChangeArrowheads="1"/>
            </p:cNvSpPr>
            <p:nvPr/>
          </p:nvSpPr>
          <p:spPr bwMode="auto">
            <a:xfrm rot="-5400000">
              <a:off x="81" y="508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93" name="AutoShape 1045"/>
            <p:cNvSpPr>
              <a:spLocks noChangeArrowheads="1"/>
            </p:cNvSpPr>
            <p:nvPr/>
          </p:nvSpPr>
          <p:spPr bwMode="auto">
            <a:xfrm rot="-5400000">
              <a:off x="81" y="110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94" name="AutoShape 1046"/>
            <p:cNvSpPr>
              <a:spLocks noChangeArrowheads="1"/>
            </p:cNvSpPr>
            <p:nvPr/>
          </p:nvSpPr>
          <p:spPr bwMode="auto">
            <a:xfrm rot="-5400000">
              <a:off x="81" y="1697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95" name="Freeform 1047"/>
            <p:cNvSpPr>
              <a:spLocks/>
            </p:cNvSpPr>
            <p:nvPr/>
          </p:nvSpPr>
          <p:spPr bwMode="auto">
            <a:xfrm>
              <a:off x="98" y="0"/>
              <a:ext cx="532" cy="46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66"/>
                </a:cxn>
                <a:cxn ang="0">
                  <a:pos x="532" y="465"/>
                </a:cxn>
                <a:cxn ang="0">
                  <a:pos x="532" y="201"/>
                </a:cxn>
                <a:cxn ang="0">
                  <a:pos x="172" y="0"/>
                </a:cxn>
                <a:cxn ang="0">
                  <a:pos x="1" y="0"/>
                </a:cxn>
              </a:cxnLst>
              <a:rect l="0" t="0" r="r" b="b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96" name="Freeform 1048"/>
            <p:cNvSpPr>
              <a:spLocks/>
            </p:cNvSpPr>
            <p:nvPr/>
          </p:nvSpPr>
          <p:spPr bwMode="auto">
            <a:xfrm>
              <a:off x="95" y="4060"/>
              <a:ext cx="457" cy="260"/>
            </a:xfrm>
            <a:custGeom>
              <a:avLst/>
              <a:gdLst/>
              <a:ahLst/>
              <a:cxnLst>
                <a:cxn ang="0">
                  <a:pos x="457" y="260"/>
                </a:cxn>
                <a:cxn ang="0">
                  <a:pos x="1" y="0"/>
                </a:cxn>
                <a:cxn ang="0">
                  <a:pos x="0" y="264"/>
                </a:cxn>
                <a:cxn ang="0">
                  <a:pos x="457" y="260"/>
                </a:cxn>
              </a:cxnLst>
              <a:rect l="0" t="0" r="r" b="b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097" name="Rectangle 1049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144463"/>
            <a:ext cx="77724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98" name="Rectangle 105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848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99" name="Rectangle 105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54113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00" name="Rectangle 105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92513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01" name="Rectangle 10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21513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8DF25BF-E038-45D1-A4F5-82452759A2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2" r:id="rId1"/>
    <p:sldLayoutId id="2147484098" r:id="rId2"/>
    <p:sldLayoutId id="2147484099" r:id="rId3"/>
    <p:sldLayoutId id="2147484100" r:id="rId4"/>
    <p:sldLayoutId id="2147484101" r:id="rId5"/>
    <p:sldLayoutId id="2147484102" r:id="rId6"/>
    <p:sldLayoutId id="2147484103" r:id="rId7"/>
    <p:sldLayoutId id="2147484104" r:id="rId8"/>
    <p:sldLayoutId id="2147484105" r:id="rId9"/>
    <p:sldLayoutId id="2147484106" r:id="rId10"/>
    <p:sldLayoutId id="2147484107" r:id="rId11"/>
    <p:sldLayoutId id="2147484108" r:id="rId12"/>
    <p:sldLayoutId id="2147484109" r:id="rId13"/>
    <p:sldLayoutId id="2147484110" r:id="rId14"/>
    <p:sldLayoutId id="2147484111" r:id="rId15"/>
  </p:sldLayoutIdLst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4" grpId="0" animBg="1" autoUpdateAnimBg="0"/>
      <p:bldP spid="3086" grpId="0" animBg="1" autoUpdateAnimBg="0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3.jpeg"/><Relationship Id="rId7" Type="http://schemas.openxmlformats.org/officeDocument/2006/relationships/image" Target="../media/image46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2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microsoft.com/office/2007/relationships/hdphoto" Target="../media/hdphoto2.wdp"/><Relationship Id="rId9" Type="http://schemas.openxmlformats.org/officeDocument/2006/relationships/image" Target="../media/image5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image" Target="../media/image92.jpeg"/><Relationship Id="rId7" Type="http://schemas.openxmlformats.org/officeDocument/2006/relationships/image" Target="../media/image96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3" Type="http://schemas.openxmlformats.org/officeDocument/2006/relationships/image" Target="../media/image99.jpeg"/><Relationship Id="rId7" Type="http://schemas.openxmlformats.org/officeDocument/2006/relationships/image" Target="../media/image103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jpeg"/><Relationship Id="rId3" Type="http://schemas.openxmlformats.org/officeDocument/2006/relationships/image" Target="../media/image106.jpeg"/><Relationship Id="rId7" Type="http://schemas.openxmlformats.org/officeDocument/2006/relationships/image" Target="../media/image110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9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3" Type="http://schemas.openxmlformats.org/officeDocument/2006/relationships/image" Target="../media/image120.jpeg"/><Relationship Id="rId7" Type="http://schemas.openxmlformats.org/officeDocument/2006/relationships/image" Target="../media/image1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jpeg"/><Relationship Id="rId5" Type="http://schemas.openxmlformats.org/officeDocument/2006/relationships/image" Target="../media/image122.jpeg"/><Relationship Id="rId4" Type="http://schemas.openxmlformats.org/officeDocument/2006/relationships/image" Target="../media/image12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7" Type="http://schemas.openxmlformats.org/officeDocument/2006/relationships/image" Target="../media/image13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jpeg"/><Relationship Id="rId5" Type="http://schemas.openxmlformats.org/officeDocument/2006/relationships/image" Target="../media/image128.jpeg"/><Relationship Id="rId4" Type="http://schemas.openxmlformats.org/officeDocument/2006/relationships/image" Target="../media/image127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image" Target="../media/image132.png"/><Relationship Id="rId7" Type="http://schemas.openxmlformats.org/officeDocument/2006/relationships/image" Target="../media/image136.jpe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jpeg"/><Relationship Id="rId3" Type="http://schemas.openxmlformats.org/officeDocument/2006/relationships/image" Target="../media/image144.jpeg"/><Relationship Id="rId7" Type="http://schemas.openxmlformats.org/officeDocument/2006/relationships/image" Target="../media/image148.jpeg"/><Relationship Id="rId12" Type="http://schemas.openxmlformats.org/officeDocument/2006/relationships/image" Target="../media/image6.pn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7.jpeg"/><Relationship Id="rId11" Type="http://schemas.openxmlformats.org/officeDocument/2006/relationships/image" Target="../media/image5.png"/><Relationship Id="rId5" Type="http://schemas.openxmlformats.org/officeDocument/2006/relationships/image" Target="../media/image146.jpeg"/><Relationship Id="rId10" Type="http://schemas.openxmlformats.org/officeDocument/2006/relationships/image" Target="../media/image151.jpeg"/><Relationship Id="rId4" Type="http://schemas.openxmlformats.org/officeDocument/2006/relationships/image" Target="../media/image145.jpeg"/><Relationship Id="rId9" Type="http://schemas.openxmlformats.org/officeDocument/2006/relationships/image" Target="../media/image15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4" descr="ттттт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1" r="4639"/>
          <a:stretch/>
        </p:blipFill>
        <p:spPr bwMode="auto">
          <a:xfrm>
            <a:off x="3884786" y="2849290"/>
            <a:ext cx="5131239" cy="369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Рисунок 3" descr="поликл_Совет 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578077"/>
            <a:ext cx="2697162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Рисунок 4" descr="GEDC150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386" y="2849290"/>
            <a:ext cx="2692400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824991" y="324407"/>
            <a:ext cx="7308304" cy="630942"/>
          </a:xfrm>
        </p:spPr>
        <p:txBody>
          <a:bodyPr/>
          <a:lstStyle/>
          <a:p>
            <a:pPr algn="ctr">
              <a:defRPr/>
            </a:pPr>
            <a:r>
              <a:rPr lang="ru-RU" sz="3500" b="1" spc="50" dirty="0" smtClean="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</a:rPr>
              <a:t>БУЗОО «Городская больница №3»</a:t>
            </a:r>
            <a:endParaRPr lang="ru-RU" sz="3500" dirty="0">
              <a:solidFill>
                <a:srgbClr val="00206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6" name="Рисунок 5" descr="ОПСА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6013" y="188913"/>
            <a:ext cx="755650" cy="1009650"/>
          </a:xfrm>
          <a:prstGeom prst="rect">
            <a:avLst/>
          </a:prstGeom>
          <a:ln w="15875">
            <a:solidFill>
              <a:schemeClr val="accent2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9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10795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1331640" y="1891570"/>
            <a:ext cx="7308304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pPr algn="ctr">
              <a:defRPr/>
            </a:pPr>
            <a:r>
              <a:rPr lang="ru-RU" sz="5500" b="1" kern="0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«Вместе мы – сила!» </a:t>
            </a:r>
            <a:endParaRPr lang="ru-RU" sz="5500" kern="0" dirty="0"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450" y="219254"/>
            <a:ext cx="7772400" cy="1261884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Совет по с</a:t>
            </a:r>
            <a:r>
              <a:rPr lang="ru-RU" sz="38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естринскому делу.</a:t>
            </a:r>
            <a: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/>
            </a:r>
            <a:b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</a:br>
            <a:r>
              <a:rPr lang="ru-RU" sz="38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Профессиональная </a:t>
            </a:r>
            <a: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деятельность</a:t>
            </a:r>
            <a:endParaRPr lang="ru-RU" sz="38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12291" name="Содержимое 3" descr="DSC0076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70512" y="2152306"/>
            <a:ext cx="3725863" cy="209550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</p:pic>
      <p:pic>
        <p:nvPicPr>
          <p:cNvPr id="12292" name="Рисунок 4" descr="DSC0017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676" y="2133600"/>
            <a:ext cx="2471737" cy="185420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Рисунок 6" descr="DSCF002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919662"/>
            <a:ext cx="2592388" cy="172878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Рисунок 7" descr="DSC00723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383135"/>
            <a:ext cx="4028381" cy="226531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Содержимое 3" descr="DSC00766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16902" y="2197596"/>
            <a:ext cx="3587146" cy="2095004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</p:pic>
      <p:pic>
        <p:nvPicPr>
          <p:cNvPr id="13316" name="Рисунок 6" descr="DSCF002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725144"/>
            <a:ext cx="2736850" cy="1944216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Рисунок 7" descr="DSC0072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292600"/>
            <a:ext cx="3740150" cy="238601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Рисунок 8" descr="DSC0655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204864"/>
            <a:ext cx="2527300" cy="189547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187450" y="219254"/>
            <a:ext cx="7772400" cy="1261884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Совет по с</a:t>
            </a:r>
            <a:r>
              <a:rPr lang="ru-RU" sz="38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естринскому делу.</a:t>
            </a:r>
            <a: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/>
            </a:r>
            <a:b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</a:br>
            <a:r>
              <a:rPr lang="ru-RU" sz="38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Профессиональная </a:t>
            </a:r>
            <a: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деятельность</a:t>
            </a:r>
            <a:endParaRPr lang="ru-RU" sz="38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99093"/>
            <a:ext cx="7772400" cy="1261884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Участие в </a:t>
            </a:r>
            <a:r>
              <a:rPr lang="ru-RU" sz="38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международных  </a:t>
            </a:r>
            <a: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мероприятиях</a:t>
            </a:r>
            <a:endParaRPr lang="ru-RU" sz="38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14339" name="Рисунок 3" descr="mezhdunarodnyy-proekt-liderstvo-v-peregovorah-2007-mdash-2010-gg-samara-astrahan-yoshkar-ola-oms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520" y="3419838"/>
            <a:ext cx="5280978" cy="297815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1286091" y="1966481"/>
            <a:ext cx="7416800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ctr" eaLnBrk="0" hangingPunct="0">
              <a:defRPr sz="20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ru-RU" altLang="ru-RU" sz="2500" dirty="0"/>
              <a:t>Всероссийская конференция с международным </a:t>
            </a:r>
            <a:r>
              <a:rPr lang="ru-RU" altLang="ru-RU" sz="2500" dirty="0" smtClean="0"/>
              <a:t>участием  </a:t>
            </a:r>
            <a:r>
              <a:rPr lang="ru-RU" altLang="ru-RU" sz="2500" dirty="0"/>
              <a:t>«Итоги международного проекта </a:t>
            </a:r>
            <a:r>
              <a:rPr lang="ru-RU" altLang="ru-RU" sz="2500" dirty="0" smtClean="0"/>
              <a:t>„Лидерство </a:t>
            </a:r>
            <a:r>
              <a:rPr lang="ru-RU" altLang="ru-RU" sz="2500" dirty="0"/>
              <a:t>в </a:t>
            </a:r>
            <a:r>
              <a:rPr lang="ru-RU" altLang="ru-RU" sz="2500" dirty="0" smtClean="0"/>
              <a:t>переговорах» </a:t>
            </a:r>
            <a:r>
              <a:rPr lang="ru-RU" altLang="ru-RU" sz="2500" dirty="0"/>
              <a:t>2007-2010 </a:t>
            </a:r>
            <a:r>
              <a:rPr lang="ru-RU" altLang="ru-RU" sz="2500" dirty="0" smtClean="0"/>
              <a:t>гг.»</a:t>
            </a:r>
            <a:endParaRPr lang="ru-RU" altLang="ru-RU" sz="2500" dirty="0"/>
          </a:p>
        </p:txBody>
      </p:sp>
      <p:pic>
        <p:nvPicPr>
          <p:cNvPr id="14341" name="Рисунок 4" descr="IM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12069"/>
            <a:ext cx="2393950" cy="342900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1735"/>
            <a:ext cx="7772400" cy="75405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3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Участие в мероприятиях ОПСА</a:t>
            </a:r>
            <a:endParaRPr lang="ru-RU" sz="43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15363" name="Рисунок 6" descr="IMG_0667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8"/>
          <a:stretch/>
        </p:blipFill>
        <p:spPr bwMode="auto">
          <a:xfrm>
            <a:off x="5494111" y="2060575"/>
            <a:ext cx="3040063" cy="218326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Рисунок 7" descr="DSC0606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2"/>
          <a:stretch/>
        </p:blipFill>
        <p:spPr bwMode="auto">
          <a:xfrm>
            <a:off x="5494111" y="4500564"/>
            <a:ext cx="3086327" cy="216058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Рисунок 8" descr="GEDC1640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01"/>
          <a:stretch/>
        </p:blipFill>
        <p:spPr bwMode="auto">
          <a:xfrm>
            <a:off x="1619250" y="2060574"/>
            <a:ext cx="3240088" cy="2183261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Рисунок 5" descr="DSC04686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4500563"/>
            <a:ext cx="3240088" cy="216058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Рисунок 3" descr="rasshirennoe-zasedanie-eticheskogo-komiteta-opsa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49" y="3552426"/>
            <a:ext cx="3911353" cy="2778064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Box 4"/>
          <p:cNvSpPr txBox="1">
            <a:spLocks noChangeArrowheads="1"/>
          </p:cNvSpPr>
          <p:nvPr/>
        </p:nvSpPr>
        <p:spPr bwMode="auto">
          <a:xfrm>
            <a:off x="1043608" y="2060848"/>
            <a:ext cx="7921005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ctr" eaLnBrk="0" hangingPunct="0">
              <a:defRPr sz="25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ru-RU" altLang="ru-RU" dirty="0"/>
              <a:t>Расширенное заседание этического комитета ОПСА </a:t>
            </a:r>
            <a:r>
              <a:rPr lang="ru-RU" altLang="ru-RU" dirty="0" smtClean="0"/>
              <a:t>«</a:t>
            </a:r>
            <a:r>
              <a:rPr lang="ru-RU" altLang="ru-RU" dirty="0"/>
              <a:t>Лидерство и инновации — путь к новым достижениям» </a:t>
            </a:r>
          </a:p>
        </p:txBody>
      </p:sp>
      <p:pic>
        <p:nvPicPr>
          <p:cNvPr id="16389" name="Рисунок 6" descr="2017-03-24 12-59-3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2" y="3553721"/>
            <a:ext cx="3600451" cy="2701174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115616" y="471735"/>
            <a:ext cx="7772400" cy="75405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3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Участие в мероприятиях ОПСА</a:t>
            </a:r>
            <a:endParaRPr lang="ru-RU" sz="43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96307"/>
            <a:ext cx="7772400" cy="1415772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3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Участие в окружных  мероприятиях</a:t>
            </a:r>
            <a:endParaRPr lang="ru-RU" sz="43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17411" name="Рисунок 3" descr="DSC0464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5" t="628" r="3705"/>
          <a:stretch/>
        </p:blipFill>
        <p:spPr bwMode="auto">
          <a:xfrm>
            <a:off x="1397224" y="4380139"/>
            <a:ext cx="3457128" cy="2298474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Рисунок 6" descr="IMG_066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186" y="2104799"/>
            <a:ext cx="3384550" cy="211455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Рисунок 8" descr="GEDC1640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38" b="23574"/>
          <a:stretch/>
        </p:blipFill>
        <p:spPr bwMode="auto">
          <a:xfrm>
            <a:off x="1397224" y="2101576"/>
            <a:ext cx="3457128" cy="2132287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Рисунок 6" descr="dthrh6653559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5"/>
          <a:stretch/>
        </p:blipFill>
        <p:spPr bwMode="auto">
          <a:xfrm>
            <a:off x="5219700" y="4380139"/>
            <a:ext cx="3370036" cy="230346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9259" y="188640"/>
            <a:ext cx="8141253" cy="1415772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3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Участие в мероприятиях </a:t>
            </a:r>
            <a:r>
              <a:rPr lang="ru-RU" sz="43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ОПСА.  Мастер-класс</a:t>
            </a:r>
            <a:endParaRPr lang="ru-RU" sz="43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18435" name="Рисунок 3" descr="IMG_276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05038"/>
            <a:ext cx="1368425" cy="1824037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Рисунок 5" descr="IMG_2787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492"/>
          <a:stretch/>
        </p:blipFill>
        <p:spPr bwMode="auto">
          <a:xfrm>
            <a:off x="5796136" y="2205038"/>
            <a:ext cx="2747963" cy="1844377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Рисунок 8" descr="IMG_2757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293096"/>
            <a:ext cx="2771775" cy="207803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Рисунок 9" descr="IMG_2772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455" y="4272805"/>
            <a:ext cx="1851025" cy="246856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Рисунок 8" descr="GEDC2012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807" y="4272160"/>
            <a:ext cx="2735262" cy="210916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Рисунок 9" descr="diskussiya-4-prev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9"/>
          <a:stretch/>
        </p:blipFill>
        <p:spPr bwMode="auto">
          <a:xfrm>
            <a:off x="2699792" y="2205038"/>
            <a:ext cx="2857500" cy="183281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0080" y="188640"/>
            <a:ext cx="7772400" cy="1415772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3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Общебольничные </a:t>
            </a:r>
            <a:r>
              <a:rPr lang="ru-RU" sz="43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мероприятия</a:t>
            </a:r>
            <a:endParaRPr lang="ru-RU" sz="43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19459" name="Рисунок 5" descr="Коллажи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393" y="2120379"/>
            <a:ext cx="3240087" cy="224472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Рисунок 6" descr="Коллажи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44" y="2133600"/>
            <a:ext cx="3673028" cy="2202496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Рисунок 7" descr="сЕСТРкОЛ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919" y="4581128"/>
            <a:ext cx="4154561" cy="216086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Рисунок 8" descr="DSC00327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4581128"/>
            <a:ext cx="2879725" cy="216058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081" y="188640"/>
            <a:ext cx="7772400" cy="1415772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3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Общебольничные </a:t>
            </a:r>
            <a:r>
              <a:rPr lang="ru-RU" sz="43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мероприятия</a:t>
            </a:r>
            <a:endParaRPr lang="ru-RU" sz="43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20483" name="Рисунок 5" descr="Коллажи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56" r="8371"/>
          <a:stretch/>
        </p:blipFill>
        <p:spPr bwMode="auto">
          <a:xfrm>
            <a:off x="6135329" y="2083519"/>
            <a:ext cx="2685143" cy="215900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Рисунок 6" descr="Коллажи1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9" r="8045"/>
          <a:stretch/>
        </p:blipFill>
        <p:spPr bwMode="auto">
          <a:xfrm>
            <a:off x="1436886" y="2104950"/>
            <a:ext cx="2590387" cy="211613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Рисунок 7" descr="сЕСТРкОЛ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329" y="4699272"/>
            <a:ext cx="2719746" cy="197008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Рисунок 8" descr="DSC00327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886" y="4750073"/>
            <a:ext cx="2559050" cy="1919287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Рисунок 45" descr="DSCN2987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01008"/>
            <a:ext cx="1330325" cy="99853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Рисунок 46" descr="DSCN2983.JPG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6" r="14818"/>
          <a:stretch/>
        </p:blipFill>
        <p:spPr bwMode="auto">
          <a:xfrm>
            <a:off x="4401796" y="4824884"/>
            <a:ext cx="1330325" cy="1268412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Рисунок 5" descr="Коллажи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2206104"/>
            <a:ext cx="3238500" cy="215900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Рисунок 6" descr="Коллажи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4509120"/>
            <a:ext cx="3173413" cy="216024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Рисунок 7" descr="сЕСТРкОЛ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494" y="2206104"/>
            <a:ext cx="3131344" cy="215900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Рисунок 8" descr="DSC00327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509120"/>
            <a:ext cx="3238202" cy="2158802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169081" y="188640"/>
            <a:ext cx="7772400" cy="1415772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3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Общебольничные </a:t>
            </a:r>
            <a:r>
              <a:rPr lang="ru-RU" sz="43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мероприятия</a:t>
            </a:r>
            <a:endParaRPr lang="ru-RU" sz="43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8246" y="411922"/>
            <a:ext cx="7988250" cy="78483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Совет по </a:t>
            </a:r>
            <a:r>
              <a:rPr lang="ru-RU" sz="45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сестринскому делу</a:t>
            </a:r>
            <a:endParaRPr lang="ru-RU" sz="45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4099" name="Содержимое 3" descr="СД_Совет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9675" y="2060848"/>
            <a:ext cx="7562850" cy="4679950"/>
          </a:xfrm>
          <a:ln w="25400"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Рисунок 5" descr="Коллажи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533503"/>
            <a:ext cx="2377058" cy="172878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Рисунок 6" descr="Коллажи1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2"/>
          <a:stretch/>
        </p:blipFill>
        <p:spPr bwMode="auto">
          <a:xfrm>
            <a:off x="1115616" y="2584450"/>
            <a:ext cx="2377164" cy="161939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Рисунок 7" descr="сЕСТРкОЛ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4533504"/>
            <a:ext cx="2520950" cy="172878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Рисунок 8" descr="DSC00327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7"/>
          <a:stretch/>
        </p:blipFill>
        <p:spPr bwMode="auto">
          <a:xfrm>
            <a:off x="6443663" y="2583011"/>
            <a:ext cx="2520825" cy="1566069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Рисунок 6" descr="DSCN1326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713" y="4542008"/>
            <a:ext cx="2303463" cy="172878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Рисунок 8" descr="GEDC1650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713" y="2583011"/>
            <a:ext cx="2303463" cy="1620837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169081" y="188640"/>
            <a:ext cx="7772400" cy="1415772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3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Общебольничные </a:t>
            </a:r>
            <a:r>
              <a:rPr lang="ru-RU" sz="43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мероприятия</a:t>
            </a:r>
            <a:endParaRPr lang="ru-RU" sz="43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0041"/>
            <a:ext cx="7772400" cy="938719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5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Молодые </a:t>
            </a:r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специалисты</a:t>
            </a:r>
            <a:endParaRPr lang="ru-RU" sz="55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23555" name="Рисунок 3" descr="DSCN384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934" y="2060575"/>
            <a:ext cx="1511300" cy="201612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Рисунок 4" descr="DSCN384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060575"/>
            <a:ext cx="3671888" cy="275431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Рисунок 5" descr="DSCN383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803" y="4941888"/>
            <a:ext cx="2160588" cy="161925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Рисунок 6" descr="DSCN3829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060575"/>
            <a:ext cx="1512887" cy="201612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Рисунок 7" descr="DSCN384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523733"/>
            <a:ext cx="1512888" cy="201612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Рисунок 8" descr="DSCN3830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235" y="4941888"/>
            <a:ext cx="2160587" cy="161925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Рисунок 9" descr="DSCN3829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552199"/>
            <a:ext cx="1512888" cy="201612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-84296"/>
            <a:ext cx="7772400" cy="1785104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Наши </a:t>
            </a:r>
            <a:r>
              <a:rPr lang="ru-RU" sz="55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традиции.</a:t>
            </a:r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/>
            </a:r>
            <a:b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</a:br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Встреча ветеранов</a:t>
            </a:r>
            <a:endParaRPr lang="ru-RU" sz="55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24579" name="Рисунок 3" descr="День Ветеранов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947" y="2075370"/>
            <a:ext cx="7993063" cy="467995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4427"/>
            <a:ext cx="7772400" cy="163121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0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Наши </a:t>
            </a:r>
            <a:r>
              <a:rPr lang="ru-RU" sz="50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традиции.</a:t>
            </a:r>
            <a:r>
              <a:rPr lang="ru-RU" sz="50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/>
            </a:r>
            <a:br>
              <a:rPr lang="ru-RU" sz="50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</a:br>
            <a:r>
              <a:rPr lang="ru-RU" sz="50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День пожилого человека</a:t>
            </a:r>
            <a:endParaRPr lang="ru-RU" sz="50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25603" name="Рисунок 3" descr="День Ветеранов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00"/>
          <a:stretch/>
        </p:blipFill>
        <p:spPr bwMode="auto">
          <a:xfrm>
            <a:off x="1404044" y="2145416"/>
            <a:ext cx="3455988" cy="1969454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Рисунок 3" descr="DSC06459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2" b="13800"/>
          <a:stretch/>
        </p:blipFill>
        <p:spPr bwMode="auto">
          <a:xfrm>
            <a:off x="5346784" y="2145416"/>
            <a:ext cx="3504819" cy="1943491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Рисунок 4" descr="DSC0646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414093"/>
            <a:ext cx="3492500" cy="232727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Рисунок 5" descr="DSC0643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462387"/>
            <a:ext cx="1440160" cy="2278981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Рисунок 6" descr="DSC06473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462387"/>
            <a:ext cx="1519897" cy="2278981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55711"/>
            <a:ext cx="7772400" cy="938719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Участие в </a:t>
            </a:r>
            <a:r>
              <a:rPr lang="ru-RU" sz="55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акциях</a:t>
            </a:r>
            <a:endParaRPr lang="ru-RU" sz="55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26627" name="Рисунок 4" descr="IMG_20170203_130734_HD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799" y="4680223"/>
            <a:ext cx="3451225" cy="193516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Рисунок 6" descr="DSC02176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4" r="10078" b="8565"/>
          <a:stretch/>
        </p:blipFill>
        <p:spPr bwMode="auto">
          <a:xfrm>
            <a:off x="5219700" y="2204864"/>
            <a:ext cx="3140529" cy="217545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6" descr="D:\ОПСА 2017\20150804-0003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680223"/>
            <a:ext cx="3141951" cy="193516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7" descr="D:\ОПСА 2017\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04864"/>
            <a:ext cx="3455988" cy="2147887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Рисунок 3" descr="IMG_20170203_130722_HD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809" y="2157586"/>
            <a:ext cx="1871663" cy="249555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Рисунок 4" descr="IMG_20170203_130734_HD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2132856"/>
            <a:ext cx="2579687" cy="193516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Рисунок 6" descr="DSC02176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4365104"/>
            <a:ext cx="1800225" cy="2333501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Рисунок 7" descr="IMG_20160531_102820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155998"/>
            <a:ext cx="1873250" cy="249713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Рисунок 6" descr="IMG_20170531_125113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4850085"/>
            <a:ext cx="2424112" cy="181927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Рисунок 7" descr="IMG_20170531_125233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832622"/>
            <a:ext cx="2447925" cy="183673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115616" y="255711"/>
            <a:ext cx="7772400" cy="938719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Участие в </a:t>
            </a:r>
            <a:r>
              <a:rPr lang="ru-RU" sz="55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акциях</a:t>
            </a:r>
            <a:endParaRPr lang="ru-RU" sz="55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Рисунок 3" descr="IMG_20170203_130722_HD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149080"/>
            <a:ext cx="1835150" cy="244792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Рисунок 4" descr="IMG_20170203_130734_HD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132260"/>
            <a:ext cx="2592388" cy="172878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Рисунок 6" descr="DSC0217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4149080"/>
            <a:ext cx="1836738" cy="244792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Рисунок 7" descr="IMG_20160531_102820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132260"/>
            <a:ext cx="2303463" cy="172878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Рисунок 8" descr="Рисунок2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2132260"/>
            <a:ext cx="2300287" cy="172878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Рисунок 9" descr="IMG_20160531_102820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338" y="4149080"/>
            <a:ext cx="1835150" cy="244792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Рисунок 10" descr="Рисун1ок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166" y="4149080"/>
            <a:ext cx="1839912" cy="244792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115616" y="255711"/>
            <a:ext cx="7772400" cy="938719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Участие в </a:t>
            </a:r>
            <a:r>
              <a:rPr lang="ru-RU" sz="55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акциях</a:t>
            </a:r>
            <a:endParaRPr lang="ru-RU" sz="55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-149914"/>
            <a:ext cx="7772400" cy="1785104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Проведение технических учеб</a:t>
            </a:r>
            <a:endParaRPr lang="ru-RU" sz="55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29699" name="Рисунок 3" descr="DSC0078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429000"/>
            <a:ext cx="2448198" cy="122396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Рисунок 4" descr="[0]-DSC0316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509120"/>
            <a:ext cx="2808287" cy="2106612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Рисунок 6" descr="Фото19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374" y="2204864"/>
            <a:ext cx="2808089" cy="210739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Рисунок 7" descr="DSC00799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889" y="2060575"/>
            <a:ext cx="2447925" cy="125571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Рисунок 8" descr="GEDC1615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2348160"/>
            <a:ext cx="2016125" cy="151288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Рисунок 9" descr="GEDC1611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55"/>
          <a:stretch/>
        </p:blipFill>
        <p:spPr bwMode="auto">
          <a:xfrm>
            <a:off x="3851275" y="4509120"/>
            <a:ext cx="2016125" cy="210658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Рисунок 10" descr="DSCN1331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889" y="4797425"/>
            <a:ext cx="2447925" cy="183515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-77906"/>
            <a:ext cx="7772400" cy="1785104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Проведение</a:t>
            </a:r>
            <a:b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</a:br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 мастер-класса</a:t>
            </a:r>
            <a:endParaRPr lang="ru-RU" sz="55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30723" name="Рисунок 3" descr="DSC0078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4565963"/>
            <a:ext cx="2400300" cy="203139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Рисунок 7" descr="DSC0079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76475"/>
            <a:ext cx="2400300" cy="180022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Рисунок 8" descr="GEDC161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4652963"/>
            <a:ext cx="1135063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Рисунок 9" descr="GEDC161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468" y="2276872"/>
            <a:ext cx="2686020" cy="2016224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Рисунок 10" descr="DSCN1331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420" y="2276872"/>
            <a:ext cx="2398733" cy="179982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Рисунок 11" descr="DSC00259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509" y="4565963"/>
            <a:ext cx="2708916" cy="2031687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Рисунок 12" descr="DSC00279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34"/>
          <a:stretch/>
        </p:blipFill>
        <p:spPr bwMode="auto">
          <a:xfrm>
            <a:off x="3996482" y="4315816"/>
            <a:ext cx="1871662" cy="2281536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5700" y="332656"/>
            <a:ext cx="7772400" cy="938719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Общественная </a:t>
            </a:r>
            <a:r>
              <a:rPr lang="ru-RU" sz="55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жизнь</a:t>
            </a:r>
            <a:endParaRPr lang="ru-RU" sz="55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31747" name="Рисунок 3" descr="DSC0586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2"/>
          <a:stretch/>
        </p:blipFill>
        <p:spPr bwMode="auto">
          <a:xfrm>
            <a:off x="5253980" y="2132856"/>
            <a:ext cx="2847193" cy="238829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Рисунок 5" descr="DSCN100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9"/>
          <a:stretch/>
        </p:blipFill>
        <p:spPr bwMode="auto">
          <a:xfrm>
            <a:off x="3866434" y="4797572"/>
            <a:ext cx="2303462" cy="1656359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Рисунок 5" descr="DSCN100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797573"/>
            <a:ext cx="2484437" cy="165576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Рисунок 6" descr="IMG_0578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1"/>
          <a:stretch/>
        </p:blipFill>
        <p:spPr bwMode="auto">
          <a:xfrm>
            <a:off x="1979712" y="2135723"/>
            <a:ext cx="2680758" cy="236864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Рисунок 8" descr="IMG_0642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4797573"/>
            <a:ext cx="2484437" cy="165576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7925" y="322783"/>
            <a:ext cx="7727950" cy="938719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Ключевые члены ОПСА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042988" y="1846263"/>
            <a:ext cx="2889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pPr algn="ctr" eaLnBrk="0" hangingPunct="0">
              <a:defRPr/>
            </a:pPr>
            <a:endParaRPr lang="ru-RU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124" name="Рисунок 6" descr="СД_Исакова (2)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8"/>
          <a:stretch/>
        </p:blipFill>
        <p:spPr bwMode="auto">
          <a:xfrm>
            <a:off x="1115616" y="2524735"/>
            <a:ext cx="3749675" cy="255997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Рисунок 7" descr="СД_Савчук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6"/>
          <a:stretch/>
        </p:blipFill>
        <p:spPr bwMode="auto">
          <a:xfrm>
            <a:off x="4996383" y="2524735"/>
            <a:ext cx="3973446" cy="253841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6" name="TextBox 8"/>
          <p:cNvSpPr txBox="1">
            <a:spLocks noChangeArrowheads="1"/>
          </p:cNvSpPr>
          <p:nvPr/>
        </p:nvSpPr>
        <p:spPr bwMode="auto">
          <a:xfrm>
            <a:off x="871707" y="5117123"/>
            <a:ext cx="470840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35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ru-RU" altLang="ru-RU" sz="3200" dirty="0"/>
              <a:t>Исакова </a:t>
            </a:r>
          </a:p>
          <a:p>
            <a:r>
              <a:rPr lang="ru-RU" altLang="ru-RU" sz="3200" dirty="0"/>
              <a:t>Наталья </a:t>
            </a:r>
            <a:endParaRPr lang="ru-RU" altLang="ru-RU" sz="3200" dirty="0" smtClean="0"/>
          </a:p>
          <a:p>
            <a:r>
              <a:rPr lang="ru-RU" altLang="ru-RU" sz="3200" dirty="0" smtClean="0"/>
              <a:t>Вячеславовна</a:t>
            </a:r>
            <a:endParaRPr lang="ru-RU" altLang="ru-RU" sz="3200" dirty="0"/>
          </a:p>
        </p:txBody>
      </p:sp>
      <p:sp>
        <p:nvSpPr>
          <p:cNvPr id="5127" name="TextBox 9"/>
          <p:cNvSpPr txBox="1">
            <a:spLocks noChangeArrowheads="1"/>
          </p:cNvSpPr>
          <p:nvPr/>
        </p:nvSpPr>
        <p:spPr bwMode="auto">
          <a:xfrm>
            <a:off x="5135496" y="5157192"/>
            <a:ext cx="411702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ctr" eaLnBrk="0" hangingPunct="0">
              <a:defRPr sz="32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ru-RU" altLang="ru-RU" dirty="0"/>
              <a:t>Савчук </a:t>
            </a:r>
          </a:p>
          <a:p>
            <a:r>
              <a:rPr lang="ru-RU" altLang="ru-RU" dirty="0"/>
              <a:t>Наталья </a:t>
            </a:r>
            <a:endParaRPr lang="ru-RU" altLang="ru-RU" dirty="0" smtClean="0"/>
          </a:p>
          <a:p>
            <a:r>
              <a:rPr lang="ru-RU" altLang="ru-RU" dirty="0" smtClean="0"/>
              <a:t>Михайловна</a:t>
            </a:r>
            <a:endParaRPr lang="ru-RU" alt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772400" cy="938719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Наши </a:t>
            </a:r>
            <a:r>
              <a:rPr lang="ru-RU" sz="55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достижения</a:t>
            </a:r>
            <a:endParaRPr lang="ru-RU" sz="55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32771" name="Рисунок 3" descr="IMG_066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7" t="27925" r="15225"/>
          <a:stretch/>
        </p:blipFill>
        <p:spPr bwMode="auto">
          <a:xfrm>
            <a:off x="2446046" y="2658301"/>
            <a:ext cx="5030090" cy="379503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Рисунок 4" descr="IMG_066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95343"/>
            <a:ext cx="1836737" cy="252095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Рисунок 5" descr="DSC0468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82348"/>
            <a:ext cx="1766888" cy="251936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TextBox 5"/>
          <p:cNvSpPr txBox="1">
            <a:spLocks noChangeArrowheads="1"/>
          </p:cNvSpPr>
          <p:nvPr/>
        </p:nvSpPr>
        <p:spPr bwMode="auto">
          <a:xfrm>
            <a:off x="1115616" y="1958063"/>
            <a:ext cx="7704956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ctr" eaLnBrk="0" hangingPunct="0">
              <a:defRPr sz="25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ru-RU" altLang="ru-RU" sz="2700" dirty="0"/>
              <a:t>Конкурс </a:t>
            </a:r>
            <a:r>
              <a:rPr lang="ru-RU" altLang="ru-RU" sz="2700" dirty="0" smtClean="0"/>
              <a:t>ОПСА «Лучший </a:t>
            </a:r>
            <a:r>
              <a:rPr lang="ru-RU" altLang="ru-RU" sz="2700" dirty="0"/>
              <a:t>по профессии 2014 г.»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0041"/>
            <a:ext cx="7772400" cy="938719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Наши </a:t>
            </a:r>
            <a:r>
              <a:rPr lang="ru-RU" sz="55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достижения</a:t>
            </a:r>
            <a:endParaRPr lang="ru-RU" sz="55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33795" name="Рисунок 3" descr="IMG_066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369" y="4769810"/>
            <a:ext cx="3090863" cy="194310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Рисунок 4" descr="IMG_0666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51"/>
          <a:stretch/>
        </p:blipFill>
        <p:spPr bwMode="auto">
          <a:xfrm>
            <a:off x="1260996" y="3040555"/>
            <a:ext cx="2057840" cy="1506537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Рисунок 6" descr="ДнСтац74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186" y="5193724"/>
            <a:ext cx="2025650" cy="151288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Рисунок 7" descr="ДнСтац734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413" y="5411212"/>
            <a:ext cx="1997075" cy="129540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Рисунок 8" descr="ДнСтац662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7"/>
          <a:stretch/>
        </p:blipFill>
        <p:spPr bwMode="auto">
          <a:xfrm>
            <a:off x="6800034" y="3040554"/>
            <a:ext cx="2164454" cy="1506537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Рисунок 9" descr="диплом 10.12.2010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577" y="2955511"/>
            <a:ext cx="1374551" cy="192149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1" name="TextBox 8"/>
          <p:cNvSpPr txBox="1">
            <a:spLocks noChangeArrowheads="1"/>
          </p:cNvSpPr>
          <p:nvPr/>
        </p:nvSpPr>
        <p:spPr bwMode="auto">
          <a:xfrm>
            <a:off x="1992008" y="1988840"/>
            <a:ext cx="60483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ctr" eaLnBrk="0" hangingPunct="0">
              <a:defRPr sz="27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ru-RU" altLang="ru-RU" dirty="0"/>
              <a:t>Конкурс ОПСА </a:t>
            </a:r>
            <a:r>
              <a:rPr lang="ru-RU" altLang="ru-RU" dirty="0" smtClean="0"/>
              <a:t>«</a:t>
            </a:r>
            <a:r>
              <a:rPr lang="ru-RU" altLang="ru-RU" dirty="0"/>
              <a:t>Лучший сестринский коллектив  2016 года</a:t>
            </a:r>
            <a:r>
              <a:rPr lang="ru-RU" altLang="ru-RU" dirty="0"/>
              <a:t>»</a:t>
            </a:r>
            <a:endParaRPr lang="ru-RU" alt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Рисунок 4" descr="IMG_066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960" y="2636912"/>
            <a:ext cx="2663825" cy="199707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Рисунок 6" descr="ДнСтац74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838" y="4797152"/>
            <a:ext cx="2639218" cy="198084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Рисунок 8" descr="ДнСтац66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140" y="2636912"/>
            <a:ext cx="2698750" cy="202406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3" name="TextBox 8"/>
          <p:cNvSpPr txBox="1">
            <a:spLocks noChangeArrowheads="1"/>
          </p:cNvSpPr>
          <p:nvPr/>
        </p:nvSpPr>
        <p:spPr bwMode="auto">
          <a:xfrm>
            <a:off x="1197815" y="1985065"/>
            <a:ext cx="7783735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ctr" eaLnBrk="0" hangingPunct="0">
              <a:defRPr sz="27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ru-RU" altLang="ru-RU" dirty="0"/>
              <a:t>Конкурс </a:t>
            </a:r>
            <a:r>
              <a:rPr lang="ru-RU" altLang="ru-RU" dirty="0" smtClean="0"/>
              <a:t>ОПСА «Лучший </a:t>
            </a:r>
            <a:r>
              <a:rPr lang="ru-RU" altLang="ru-RU" dirty="0"/>
              <a:t>по профессии 2015 г</a:t>
            </a:r>
            <a:r>
              <a:rPr lang="ru-RU" altLang="ru-RU" dirty="0"/>
              <a:t>.»</a:t>
            </a:r>
            <a:endParaRPr lang="ru-RU" altLang="ru-RU" dirty="0"/>
          </a:p>
        </p:txBody>
      </p:sp>
      <p:pic>
        <p:nvPicPr>
          <p:cNvPr id="34824" name="Рисунок 9" descr="P1010446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816618"/>
            <a:ext cx="2599143" cy="1947926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043608" y="330041"/>
            <a:ext cx="7772400" cy="938719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Наши </a:t>
            </a:r>
            <a:r>
              <a:rPr lang="ru-RU" sz="55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достижения</a:t>
            </a:r>
            <a:endParaRPr lang="ru-RU" sz="55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34818" name="Рисунок 9" descr="диплом 10.12.2010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25" y="2602210"/>
            <a:ext cx="1577975" cy="226695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7019"/>
            <a:ext cx="8101012" cy="123110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7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Профессиональная </a:t>
            </a:r>
            <a:r>
              <a:rPr lang="ru-RU" sz="37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деятельность.</a:t>
            </a:r>
            <a:r>
              <a:rPr lang="ru-RU" sz="37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/>
            </a:r>
            <a:br>
              <a:rPr lang="ru-RU" sz="37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</a:br>
            <a:r>
              <a:rPr lang="ru-RU" sz="37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Расширение </a:t>
            </a:r>
            <a:r>
              <a:rPr lang="ru-RU" sz="37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сестринской функции</a:t>
            </a:r>
            <a:endParaRPr lang="ru-RU" sz="37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35843" name="Рисунок 3" descr="талоны.bmp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4581525"/>
            <a:ext cx="2305050" cy="157321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Рисунок 5" descr="скринпр.bmp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133600"/>
            <a:ext cx="2617193" cy="2303462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Рисунок 6" descr="Безымсапянный.bmp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581525"/>
            <a:ext cx="2268537" cy="170021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Рисунок 8" descr="Безымяннырррй.bmp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133599"/>
            <a:ext cx="4175125" cy="230346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7" name="Рисунок 9" descr="Безымянныйллллл.bmp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5516563"/>
            <a:ext cx="1928812" cy="115252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Рисунок 10" descr="DSCN3220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4570413"/>
            <a:ext cx="2617193" cy="196240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9" name="Рисунок 4" descr="талоны.bmp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5516563"/>
            <a:ext cx="1571625" cy="1179512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39800" y="343689"/>
            <a:ext cx="7772400" cy="938719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Галерея </a:t>
            </a:r>
            <a:r>
              <a:rPr lang="ru-RU" sz="55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славы</a:t>
            </a:r>
            <a:endParaRPr lang="ru-RU" sz="55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36867" name="Рисунок 4" descr="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457" y="2133600"/>
            <a:ext cx="3279775" cy="328453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Рисунок 5" descr="2017-07-25 12-24-5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2133600"/>
            <a:ext cx="1620838" cy="215900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Рисунок 7" descr="IMG_000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2133600"/>
            <a:ext cx="1619250" cy="215900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0" name="TextBox 9"/>
          <p:cNvSpPr txBox="1">
            <a:spLocks noChangeArrowheads="1"/>
          </p:cNvSpPr>
          <p:nvPr/>
        </p:nvSpPr>
        <p:spPr bwMode="auto">
          <a:xfrm>
            <a:off x="1043608" y="4388485"/>
            <a:ext cx="237619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ctr" eaLnBrk="0" hangingPunct="0">
              <a:defRPr sz="27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ru-RU" altLang="ru-RU" dirty="0"/>
              <a:t>Ударник </a:t>
            </a:r>
            <a:r>
              <a:rPr lang="ru-RU" altLang="ru-RU" dirty="0" err="1" smtClean="0"/>
              <a:t>коммунис-тического</a:t>
            </a:r>
            <a:endParaRPr lang="ru-RU" altLang="ru-RU" dirty="0"/>
          </a:p>
          <a:p>
            <a:r>
              <a:rPr lang="ru-RU" altLang="ru-RU" dirty="0"/>
              <a:t> труда</a:t>
            </a:r>
          </a:p>
        </p:txBody>
      </p:sp>
      <p:sp>
        <p:nvSpPr>
          <p:cNvPr id="36871" name="TextBox 10"/>
          <p:cNvSpPr txBox="1">
            <a:spLocks noChangeArrowheads="1"/>
          </p:cNvSpPr>
          <p:nvPr/>
        </p:nvSpPr>
        <p:spPr bwMode="auto">
          <a:xfrm>
            <a:off x="6551613" y="4437063"/>
            <a:ext cx="2592387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ctr" eaLnBrk="0" hangingPunct="0">
              <a:defRPr sz="27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ru-RU" altLang="ru-RU" dirty="0"/>
              <a:t>За верность</a:t>
            </a:r>
          </a:p>
          <a:p>
            <a:r>
              <a:rPr lang="ru-RU" altLang="ru-RU" dirty="0"/>
              <a:t> </a:t>
            </a:r>
            <a:r>
              <a:rPr lang="ru-RU" altLang="ru-RU" dirty="0" smtClean="0"/>
              <a:t>сестринскому </a:t>
            </a:r>
            <a:r>
              <a:rPr lang="ru-RU" altLang="ru-RU" dirty="0"/>
              <a:t>делу</a:t>
            </a:r>
          </a:p>
        </p:txBody>
      </p:sp>
      <p:sp>
        <p:nvSpPr>
          <p:cNvPr id="36872" name="TextBox 11"/>
          <p:cNvSpPr txBox="1">
            <a:spLocks noChangeArrowheads="1"/>
          </p:cNvSpPr>
          <p:nvPr/>
        </p:nvSpPr>
        <p:spPr bwMode="auto">
          <a:xfrm>
            <a:off x="2460895" y="5457998"/>
            <a:ext cx="535146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ctr" eaLnBrk="0" hangingPunct="0">
              <a:defRPr sz="27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ru-RU" altLang="ru-RU" i="1" dirty="0"/>
              <a:t>Мельникова </a:t>
            </a:r>
            <a:endParaRPr lang="ru-RU" altLang="ru-RU" i="1" dirty="0" smtClean="0"/>
          </a:p>
          <a:p>
            <a:r>
              <a:rPr lang="ru-RU" altLang="ru-RU" i="1" dirty="0" smtClean="0"/>
              <a:t>Галина </a:t>
            </a:r>
            <a:r>
              <a:rPr lang="ru-RU" altLang="ru-RU" i="1" dirty="0"/>
              <a:t>Дмитриевна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9" y="-84296"/>
            <a:ext cx="6624736" cy="1785104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Галерея </a:t>
            </a:r>
            <a:r>
              <a:rPr lang="ru-RU" sz="55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славы.</a:t>
            </a:r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/>
            </a:r>
            <a:b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</a:br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Ветеран </a:t>
            </a:r>
            <a:r>
              <a:rPr lang="ru-RU" sz="55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труда РФ</a:t>
            </a:r>
            <a:endParaRPr lang="ru-RU" sz="55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37892" name="Рисунок 5" descr="2017-07-25 12-24-5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5969" y="194012"/>
            <a:ext cx="1022084" cy="136278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3" name="TextBox 11"/>
          <p:cNvSpPr txBox="1">
            <a:spLocks noChangeArrowheads="1"/>
          </p:cNvSpPr>
          <p:nvPr/>
        </p:nvSpPr>
        <p:spPr bwMode="auto">
          <a:xfrm>
            <a:off x="1187624" y="2492896"/>
            <a:ext cx="358679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ctr" eaLnBrk="0" hangingPunct="0">
              <a:defRPr sz="27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pPr algn="l"/>
            <a:r>
              <a:rPr lang="ru-RU" altLang="ru-RU" sz="3000" dirty="0"/>
              <a:t>Андреева И.И.</a:t>
            </a:r>
          </a:p>
          <a:p>
            <a:pPr algn="l"/>
            <a:r>
              <a:rPr lang="ru-RU" altLang="ru-RU" sz="3000" dirty="0"/>
              <a:t>Гордеева Н.Г.</a:t>
            </a:r>
          </a:p>
          <a:p>
            <a:pPr algn="l"/>
            <a:r>
              <a:rPr lang="ru-RU" altLang="ru-RU" sz="3000" dirty="0" err="1"/>
              <a:t>Жерносенко</a:t>
            </a:r>
            <a:r>
              <a:rPr lang="ru-RU" altLang="ru-RU" sz="3000" dirty="0"/>
              <a:t> Т.П.</a:t>
            </a:r>
          </a:p>
          <a:p>
            <a:pPr algn="l"/>
            <a:r>
              <a:rPr lang="ru-RU" altLang="ru-RU" sz="3000" dirty="0"/>
              <a:t>Коваль Н.В.</a:t>
            </a:r>
          </a:p>
          <a:p>
            <a:pPr algn="l"/>
            <a:r>
              <a:rPr lang="ru-RU" altLang="ru-RU" sz="3000" dirty="0"/>
              <a:t>Кондрацкая Л.Л.</a:t>
            </a:r>
          </a:p>
          <a:p>
            <a:pPr algn="l"/>
            <a:r>
              <a:rPr lang="ru-RU" altLang="ru-RU" sz="3000" dirty="0" err="1"/>
              <a:t>Корякова</a:t>
            </a:r>
            <a:r>
              <a:rPr lang="ru-RU" altLang="ru-RU" sz="3000" dirty="0"/>
              <a:t> А.П.</a:t>
            </a:r>
          </a:p>
          <a:p>
            <a:pPr algn="l"/>
            <a:r>
              <a:rPr lang="ru-RU" altLang="ru-RU" sz="3000" dirty="0" err="1"/>
              <a:t>Крутневская</a:t>
            </a:r>
            <a:r>
              <a:rPr lang="ru-RU" altLang="ru-RU" sz="3000" dirty="0"/>
              <a:t> А.А.</a:t>
            </a:r>
          </a:p>
        </p:txBody>
      </p:sp>
      <p:sp>
        <p:nvSpPr>
          <p:cNvPr id="37894" name="TextBox 12"/>
          <p:cNvSpPr txBox="1">
            <a:spLocks noChangeArrowheads="1"/>
          </p:cNvSpPr>
          <p:nvPr/>
        </p:nvSpPr>
        <p:spPr bwMode="auto">
          <a:xfrm>
            <a:off x="4846422" y="2492896"/>
            <a:ext cx="433409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eaLnBrk="0" hangingPunct="0">
              <a:defRPr sz="27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ru-RU" altLang="ru-RU" sz="3000" dirty="0"/>
              <a:t>Мельникова Г.Д.</a:t>
            </a:r>
          </a:p>
          <a:p>
            <a:r>
              <a:rPr lang="ru-RU" altLang="ru-RU" sz="3000" dirty="0"/>
              <a:t>Маслова Л.Е.</a:t>
            </a:r>
          </a:p>
          <a:p>
            <a:r>
              <a:rPr lang="ru-RU" altLang="ru-RU" sz="3000" dirty="0"/>
              <a:t>Сидоренко Р.И.</a:t>
            </a:r>
          </a:p>
          <a:p>
            <a:r>
              <a:rPr lang="ru-RU" altLang="ru-RU" sz="3000" dirty="0"/>
              <a:t>Тарасенко Р.М.</a:t>
            </a:r>
          </a:p>
          <a:p>
            <a:r>
              <a:rPr lang="ru-RU" altLang="ru-RU" sz="3000" dirty="0" err="1"/>
              <a:t>Целовальникова</a:t>
            </a:r>
            <a:r>
              <a:rPr lang="ru-RU" altLang="ru-RU" sz="3000" dirty="0"/>
              <a:t> М.И.</a:t>
            </a:r>
          </a:p>
          <a:p>
            <a:r>
              <a:rPr lang="ru-RU" altLang="ru-RU" sz="3000" dirty="0" err="1"/>
              <a:t>Шишкарёва</a:t>
            </a:r>
            <a:r>
              <a:rPr lang="ru-RU" altLang="ru-RU" sz="3000" dirty="0"/>
              <a:t> Л.И.</a:t>
            </a:r>
          </a:p>
          <a:p>
            <a:r>
              <a:rPr lang="ru-RU" altLang="ru-RU" sz="3000" dirty="0"/>
              <a:t>Шугурова Р.А</a:t>
            </a:r>
            <a:r>
              <a:rPr lang="ru-RU" altLang="ru-RU" sz="3000" dirty="0" smtClean="0"/>
              <a:t>.</a:t>
            </a:r>
            <a:endParaRPr lang="ru-RU" altLang="ru-RU" sz="3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20254" y="116632"/>
            <a:ext cx="7988250" cy="1323439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0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Галерея </a:t>
            </a:r>
            <a:r>
              <a:rPr lang="ru-RU" sz="40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славы.                          </a:t>
            </a:r>
            <a:r>
              <a:rPr lang="ru-RU" sz="40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Ветеран труда Омской области</a:t>
            </a:r>
            <a:endParaRPr lang="ru-RU" sz="40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8916" name="TextBox 11"/>
          <p:cNvSpPr txBox="1">
            <a:spLocks noChangeArrowheads="1"/>
          </p:cNvSpPr>
          <p:nvPr/>
        </p:nvSpPr>
        <p:spPr bwMode="auto">
          <a:xfrm>
            <a:off x="1187624" y="2019617"/>
            <a:ext cx="3744416" cy="46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eaLnBrk="0" hangingPunct="0">
              <a:defRPr sz="30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ru-RU" altLang="ru-RU" sz="2700" dirty="0" err="1"/>
              <a:t>Бубнова</a:t>
            </a:r>
            <a:r>
              <a:rPr lang="ru-RU" altLang="ru-RU" sz="2700" dirty="0"/>
              <a:t> Т.В.</a:t>
            </a:r>
          </a:p>
          <a:p>
            <a:r>
              <a:rPr lang="ru-RU" altLang="ru-RU" sz="2700" dirty="0" err="1"/>
              <a:t>Бурмистрова</a:t>
            </a:r>
            <a:r>
              <a:rPr lang="ru-RU" altLang="ru-RU" sz="2700" dirty="0"/>
              <a:t> Т.В.</a:t>
            </a:r>
          </a:p>
          <a:p>
            <a:r>
              <a:rPr lang="ru-RU" altLang="ru-RU" sz="2700" dirty="0"/>
              <a:t>Бут Л.А.</a:t>
            </a:r>
          </a:p>
          <a:p>
            <a:r>
              <a:rPr lang="ru-RU" altLang="ru-RU" sz="2700" dirty="0"/>
              <a:t>Ватага В.А.</a:t>
            </a:r>
          </a:p>
          <a:p>
            <a:r>
              <a:rPr lang="ru-RU" altLang="ru-RU" sz="2700" dirty="0"/>
              <a:t>Доброва Н.А.</a:t>
            </a:r>
          </a:p>
          <a:p>
            <a:r>
              <a:rPr lang="ru-RU" altLang="ru-RU" sz="2700" dirty="0" err="1"/>
              <a:t>Инькова</a:t>
            </a:r>
            <a:r>
              <a:rPr lang="ru-RU" altLang="ru-RU" sz="2700" dirty="0"/>
              <a:t> Т.В.</a:t>
            </a:r>
          </a:p>
          <a:p>
            <a:r>
              <a:rPr lang="ru-RU" altLang="ru-RU" sz="2700" dirty="0"/>
              <a:t>Казакова В.А.</a:t>
            </a:r>
          </a:p>
          <a:p>
            <a:r>
              <a:rPr lang="ru-RU" altLang="ru-RU" sz="2700" dirty="0"/>
              <a:t>Казанцева О.В.</a:t>
            </a:r>
          </a:p>
          <a:p>
            <a:r>
              <a:rPr lang="ru-RU" altLang="ru-RU" sz="2700" dirty="0"/>
              <a:t>Каширская С.С.</a:t>
            </a:r>
          </a:p>
          <a:p>
            <a:r>
              <a:rPr lang="ru-RU" altLang="ru-RU" sz="2700" dirty="0"/>
              <a:t>Кравцова Т.М.</a:t>
            </a:r>
          </a:p>
          <a:p>
            <a:r>
              <a:rPr lang="ru-RU" altLang="ru-RU" sz="2700" dirty="0"/>
              <a:t>Кузнецова В.И</a:t>
            </a:r>
            <a:r>
              <a:rPr lang="ru-RU" altLang="ru-RU" sz="2700" dirty="0" smtClean="0"/>
              <a:t>.</a:t>
            </a:r>
            <a:endParaRPr lang="ru-RU" altLang="ru-RU" sz="2700" dirty="0"/>
          </a:p>
        </p:txBody>
      </p:sp>
      <p:sp>
        <p:nvSpPr>
          <p:cNvPr id="38917" name="TextBox 12"/>
          <p:cNvSpPr txBox="1">
            <a:spLocks noChangeArrowheads="1"/>
          </p:cNvSpPr>
          <p:nvPr/>
        </p:nvSpPr>
        <p:spPr bwMode="auto">
          <a:xfrm>
            <a:off x="5065914" y="1988840"/>
            <a:ext cx="3898574" cy="46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eaLnBrk="0" hangingPunct="0">
              <a:defRPr sz="30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ru-RU" altLang="ru-RU" sz="2700" dirty="0" err="1"/>
              <a:t>Кулинич</a:t>
            </a:r>
            <a:r>
              <a:rPr lang="ru-RU" altLang="ru-RU" sz="2700" dirty="0"/>
              <a:t> С.И.</a:t>
            </a:r>
          </a:p>
          <a:p>
            <a:r>
              <a:rPr lang="ru-RU" altLang="ru-RU" sz="2700" dirty="0"/>
              <a:t>Купченко Л.Н.</a:t>
            </a:r>
          </a:p>
          <a:p>
            <a:r>
              <a:rPr lang="ru-RU" altLang="ru-RU" sz="2700" dirty="0" err="1"/>
              <a:t>Манц</a:t>
            </a:r>
            <a:r>
              <a:rPr lang="ru-RU" altLang="ru-RU" sz="2700" dirty="0"/>
              <a:t> Т.М.</a:t>
            </a:r>
          </a:p>
          <a:p>
            <a:r>
              <a:rPr lang="ru-RU" altLang="ru-RU" sz="2700" dirty="0"/>
              <a:t>Мельникова В.А.</a:t>
            </a:r>
          </a:p>
          <a:p>
            <a:r>
              <a:rPr lang="ru-RU" altLang="ru-RU" sz="2700" dirty="0"/>
              <a:t>Москаленко Н.Г.</a:t>
            </a:r>
          </a:p>
          <a:p>
            <a:r>
              <a:rPr lang="ru-RU" altLang="ru-RU" sz="2700" dirty="0" err="1"/>
              <a:t>Небускина</a:t>
            </a:r>
            <a:r>
              <a:rPr lang="ru-RU" altLang="ru-RU" sz="2700" dirty="0"/>
              <a:t> Т.Г.</a:t>
            </a:r>
          </a:p>
          <a:p>
            <a:r>
              <a:rPr lang="ru-RU" altLang="ru-RU" sz="2700" dirty="0" err="1"/>
              <a:t>Перкова</a:t>
            </a:r>
            <a:r>
              <a:rPr lang="ru-RU" altLang="ru-RU" sz="2700" dirty="0"/>
              <a:t> К.М.</a:t>
            </a:r>
          </a:p>
          <a:p>
            <a:r>
              <a:rPr lang="ru-RU" altLang="ru-RU" sz="2700" dirty="0"/>
              <a:t>Рассказова Г.К.</a:t>
            </a:r>
          </a:p>
          <a:p>
            <a:r>
              <a:rPr lang="ru-RU" altLang="ru-RU" sz="2700" dirty="0"/>
              <a:t>Сидоренко Р.И.</a:t>
            </a:r>
          </a:p>
          <a:p>
            <a:r>
              <a:rPr lang="ru-RU" altLang="ru-RU" sz="2700" dirty="0"/>
              <a:t>Фадеева Н.И.</a:t>
            </a:r>
          </a:p>
          <a:p>
            <a:r>
              <a:rPr lang="ru-RU" altLang="ru-RU" sz="2700" dirty="0" err="1"/>
              <a:t>Цоба</a:t>
            </a:r>
            <a:r>
              <a:rPr lang="ru-RU" altLang="ru-RU" sz="2700" dirty="0"/>
              <a:t> Г.П.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Рисунок 5" descr="82e5c9aec5c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4" y="2033588"/>
            <a:ext cx="3960589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781" y="188640"/>
            <a:ext cx="7450137" cy="1323439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0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Галерея </a:t>
            </a:r>
            <a:r>
              <a:rPr lang="ru-RU" sz="40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славы. </a:t>
            </a:r>
            <a:r>
              <a:rPr lang="ru-RU" sz="40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/>
            </a:r>
            <a:br>
              <a:rPr lang="ru-RU" sz="40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</a:br>
            <a:r>
              <a:rPr lang="ru-RU" sz="40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Почётная </a:t>
            </a:r>
            <a:r>
              <a:rPr lang="ru-RU" sz="40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грамотой </a:t>
            </a:r>
            <a:r>
              <a:rPr lang="ru-RU" sz="40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МЗ РФ</a:t>
            </a:r>
            <a:endParaRPr lang="ru-RU" sz="40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9940" name="TextBox 4"/>
          <p:cNvSpPr txBox="1">
            <a:spLocks noChangeArrowheads="1"/>
          </p:cNvSpPr>
          <p:nvPr/>
        </p:nvSpPr>
        <p:spPr bwMode="auto">
          <a:xfrm>
            <a:off x="3635896" y="4221088"/>
            <a:ext cx="3024857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eaLnBrk="0" hangingPunct="0">
              <a:defRPr sz="30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ru-RU" altLang="ru-RU" sz="2600" dirty="0"/>
              <a:t>Маслова Л.Е.</a:t>
            </a:r>
          </a:p>
          <a:p>
            <a:r>
              <a:rPr lang="ru-RU" altLang="ru-RU" sz="2600" dirty="0"/>
              <a:t>Агафонова Т.А.</a:t>
            </a:r>
          </a:p>
          <a:p>
            <a:r>
              <a:rPr lang="ru-RU" altLang="ru-RU" sz="2600" dirty="0"/>
              <a:t>Вострикова Е.С.</a:t>
            </a:r>
          </a:p>
          <a:p>
            <a:r>
              <a:rPr lang="ru-RU" altLang="ru-RU" sz="2600" dirty="0"/>
              <a:t>Муромцева С.Н.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45839"/>
            <a:ext cx="7772400" cy="938719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Галерея славы</a:t>
            </a:r>
            <a:endParaRPr lang="ru-RU" sz="55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32114" y="2129081"/>
            <a:ext cx="417639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ru-RU" sz="2700" b="1" spc="50" dirty="0" smtClean="0">
                <a:ln w="11430"/>
                <a:solidFill>
                  <a:srgbClr val="C00000"/>
                </a:solidFill>
                <a:latin typeface="Calibri" panose="020F0502020204030204" pitchFamily="34" charset="0"/>
                <a:ea typeface="+mj-ea"/>
                <a:cs typeface="+mj-cs"/>
              </a:rPr>
              <a:t>Почётная грамота </a:t>
            </a:r>
            <a:r>
              <a:rPr lang="ru-RU" sz="2700" b="1" spc="50" dirty="0">
                <a:ln w="11430"/>
                <a:solidFill>
                  <a:srgbClr val="C00000"/>
                </a:solidFill>
                <a:latin typeface="Calibri" panose="020F0502020204030204" pitchFamily="34" charset="0"/>
                <a:ea typeface="+mj-ea"/>
                <a:cs typeface="+mj-cs"/>
              </a:rPr>
              <a:t>МЗОО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43682" y="2109646"/>
            <a:ext cx="381635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ru-RU" sz="2700" b="1" spc="50" dirty="0" smtClean="0">
                <a:ln w="11430"/>
                <a:solidFill>
                  <a:srgbClr val="C00000"/>
                </a:solidFill>
                <a:latin typeface="Calibri" panose="020F0502020204030204" pitchFamily="34" charset="0"/>
                <a:ea typeface="+mj-ea"/>
                <a:cs typeface="+mj-cs"/>
              </a:rPr>
              <a:t>Благодарность </a:t>
            </a:r>
            <a:r>
              <a:rPr lang="ru-RU" sz="2700" b="1" spc="50" dirty="0">
                <a:ln w="11430"/>
                <a:solidFill>
                  <a:srgbClr val="C00000"/>
                </a:solidFill>
                <a:latin typeface="Calibri" panose="020F0502020204030204" pitchFamily="34" charset="0"/>
                <a:ea typeface="+mj-ea"/>
                <a:cs typeface="+mj-cs"/>
              </a:rPr>
              <a:t>МЗОО</a:t>
            </a:r>
          </a:p>
        </p:txBody>
      </p:sp>
      <p:sp>
        <p:nvSpPr>
          <p:cNvPr id="40966" name="TextBox 7"/>
          <p:cNvSpPr txBox="1">
            <a:spLocks noChangeArrowheads="1"/>
          </p:cNvSpPr>
          <p:nvPr/>
        </p:nvSpPr>
        <p:spPr bwMode="auto">
          <a:xfrm>
            <a:off x="1187624" y="2564904"/>
            <a:ext cx="36004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eaLnBrk="0" hangingPunct="0">
              <a:defRPr sz="27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ru-RU" altLang="ru-RU" sz="2400" dirty="0"/>
              <a:t>Тарасенко С.М.</a:t>
            </a:r>
          </a:p>
          <a:p>
            <a:r>
              <a:rPr lang="ru-RU" altLang="ru-RU" sz="2400" dirty="0" err="1"/>
              <a:t>Семякина</a:t>
            </a:r>
            <a:r>
              <a:rPr lang="ru-RU" altLang="ru-RU" sz="2400" dirty="0"/>
              <a:t> В.А</a:t>
            </a:r>
          </a:p>
          <a:p>
            <a:r>
              <a:rPr lang="ru-RU" altLang="ru-RU" sz="2400" dirty="0"/>
              <a:t>Волобуева В.Л.</a:t>
            </a:r>
          </a:p>
          <a:p>
            <a:r>
              <a:rPr lang="ru-RU" altLang="ru-RU" sz="2400" dirty="0"/>
              <a:t>Агафонова Т.А.</a:t>
            </a:r>
          </a:p>
          <a:p>
            <a:r>
              <a:rPr lang="ru-RU" altLang="ru-RU" sz="2400" dirty="0"/>
              <a:t>Савчук Н.М.</a:t>
            </a:r>
          </a:p>
          <a:p>
            <a:r>
              <a:rPr lang="ru-RU" altLang="ru-RU" sz="2400" dirty="0"/>
              <a:t>Рыбина С.А.</a:t>
            </a:r>
          </a:p>
          <a:p>
            <a:r>
              <a:rPr lang="ru-RU" altLang="ru-RU" sz="2400" dirty="0"/>
              <a:t>Муромцева С.Н.</a:t>
            </a:r>
          </a:p>
          <a:p>
            <a:r>
              <a:rPr lang="ru-RU" altLang="ru-RU" sz="2400" dirty="0" err="1"/>
              <a:t>Кирюба</a:t>
            </a:r>
            <a:r>
              <a:rPr lang="ru-RU" altLang="ru-RU" sz="2400" dirty="0"/>
              <a:t> О.В.</a:t>
            </a:r>
          </a:p>
          <a:p>
            <a:r>
              <a:rPr lang="ru-RU" altLang="ru-RU" sz="2400" dirty="0"/>
              <a:t>Кузнецова В.И.</a:t>
            </a:r>
          </a:p>
          <a:p>
            <a:r>
              <a:rPr lang="ru-RU" altLang="ru-RU" sz="2400" dirty="0"/>
              <a:t>Любавина Л.А.</a:t>
            </a:r>
          </a:p>
          <a:p>
            <a:r>
              <a:rPr lang="ru-RU" altLang="ru-RU" sz="2400" dirty="0" err="1"/>
              <a:t>Лесюченко</a:t>
            </a:r>
            <a:r>
              <a:rPr lang="ru-RU" altLang="ru-RU" sz="2400" dirty="0"/>
              <a:t> Л.В</a:t>
            </a:r>
            <a:r>
              <a:rPr lang="ru-RU" altLang="ru-RU" sz="2400" dirty="0"/>
              <a:t>.</a:t>
            </a:r>
            <a:endParaRPr lang="ru-RU" altLang="ru-RU" sz="2400" dirty="0"/>
          </a:p>
        </p:txBody>
      </p:sp>
      <p:sp>
        <p:nvSpPr>
          <p:cNvPr id="40967" name="TextBox 8"/>
          <p:cNvSpPr txBox="1">
            <a:spLocks noChangeArrowheads="1"/>
          </p:cNvSpPr>
          <p:nvPr/>
        </p:nvSpPr>
        <p:spPr bwMode="auto">
          <a:xfrm>
            <a:off x="5136367" y="2695560"/>
            <a:ext cx="2459969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eaLnBrk="0" hangingPunct="0">
              <a:defRPr sz="24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ru-RU" altLang="ru-RU" dirty="0"/>
              <a:t>Казакова В.А.</a:t>
            </a:r>
          </a:p>
          <a:p>
            <a:r>
              <a:rPr lang="ru-RU" altLang="ru-RU" dirty="0"/>
              <a:t>Волобуева В.Л.</a:t>
            </a:r>
          </a:p>
          <a:p>
            <a:r>
              <a:rPr lang="ru-RU" altLang="ru-RU" dirty="0"/>
              <a:t>Муромцева С.Н.</a:t>
            </a:r>
          </a:p>
          <a:p>
            <a:r>
              <a:rPr lang="ru-RU" altLang="ru-RU" dirty="0"/>
              <a:t>Исакова Н.В.</a:t>
            </a:r>
          </a:p>
          <a:p>
            <a:r>
              <a:rPr lang="ru-RU" altLang="ru-RU" dirty="0" err="1"/>
              <a:t>Семякина</a:t>
            </a:r>
            <a:r>
              <a:rPr lang="ru-RU" altLang="ru-RU" dirty="0"/>
              <a:t> В.А.</a:t>
            </a:r>
          </a:p>
          <a:p>
            <a:r>
              <a:rPr lang="ru-RU" altLang="ru-RU" dirty="0"/>
              <a:t>Рыбина С.А.</a:t>
            </a:r>
          </a:p>
          <a:p>
            <a:r>
              <a:rPr lang="ru-RU" altLang="ru-RU" dirty="0"/>
              <a:t>Каширская С.С.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Рисунок 4" descr="ттттт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000250"/>
            <a:ext cx="7921625" cy="466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Рисунок 3" descr="поликл_Совет 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644900"/>
            <a:ext cx="1727200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8" name="Рисунок 4" descr="GEDC150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2205038"/>
            <a:ext cx="1751013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Рисунок 7" descr="DSCN172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5013325"/>
            <a:ext cx="1835150" cy="137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Рисунок 8" descr="DSCN1733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5013325"/>
            <a:ext cx="1882775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Рисунок 9" descr="DSCN1741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644900"/>
            <a:ext cx="163195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2" name="Рисунок 10" descr="DSCN1769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2133600"/>
            <a:ext cx="17272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3" name="Рисунок 11" descr="DSCN1774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5373688"/>
            <a:ext cx="15954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4" name="Picture 2" descr="D:\ФОТО-картинки\2016-Фото Совета\123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420938"/>
            <a:ext cx="3436938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1799778" y="404664"/>
            <a:ext cx="7524750" cy="938719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5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«Вместе мы – </a:t>
            </a:r>
            <a:r>
              <a:rPr lang="ru-RU" sz="55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сила!» </a:t>
            </a:r>
            <a:endParaRPr lang="ru-RU" sz="55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15" name="Рисунок 14" descr="ОПСА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224062" y="408459"/>
            <a:ext cx="755650" cy="1009650"/>
          </a:xfrm>
          <a:prstGeom prst="rect">
            <a:avLst/>
          </a:prstGeom>
          <a:ln w="15875">
            <a:solidFill>
              <a:schemeClr val="accent2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9" y="408459"/>
            <a:ext cx="10795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8001000" cy="1261884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Совет по </a:t>
            </a:r>
            <a:r>
              <a:rPr lang="ru-RU" sz="38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сестринскому делу.</a:t>
            </a:r>
            <a: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/>
            </a:r>
            <a:b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</a:br>
            <a:r>
              <a:rPr lang="ru-RU" sz="38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Профессиональная деятельность</a:t>
            </a:r>
            <a:endParaRPr lang="ru-RU" sz="38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6148" name="Рисунок 6" descr="СД_Исакова (2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262" y="2348880"/>
            <a:ext cx="4125556" cy="2538412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Рисунок 6" descr="T54tgRA302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18199"/>
            <a:ext cx="3528392" cy="277347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45851"/>
            <a:ext cx="8748712" cy="1846659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Омская профессиональная сестринская </a:t>
            </a:r>
            <a:r>
              <a:rPr lang="ru-RU" sz="38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ассоциация.</a:t>
            </a:r>
            <a:br>
              <a:rPr lang="ru-RU" sz="38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</a:br>
            <a:r>
              <a:rPr lang="ru-RU" sz="38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Наши достижения</a:t>
            </a:r>
            <a:endParaRPr lang="ru-RU" sz="38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7172" name="Рисунок 7" descr="СД_Савчук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263" y="2304035"/>
            <a:ext cx="1733550" cy="2295751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Рисунок 4" descr="дблагод 20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232" y="2294736"/>
            <a:ext cx="1625600" cy="230505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Рисунок 6" descr="диплом 201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077" y="4426976"/>
            <a:ext cx="1607071" cy="2242384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Рисунок 8" descr="свидетво 201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410321"/>
            <a:ext cx="1562846" cy="2222282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Рисунок 8" descr="IMG_0001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90" y="2294736"/>
            <a:ext cx="1709209" cy="226921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Рисунок 7" descr="свидво 2011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806" y="4410321"/>
            <a:ext cx="1573338" cy="2222282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Содержимое 3" descr="2015-06-22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25" t="11481" r="4743" b="55958"/>
          <a:stretch/>
        </p:blipFill>
        <p:spPr>
          <a:xfrm>
            <a:off x="1187624" y="2132856"/>
            <a:ext cx="1388725" cy="1944216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8001000" cy="1261884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Совет по </a:t>
            </a:r>
            <a:r>
              <a:rPr lang="ru-RU" sz="38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сестринскому делу.</a:t>
            </a:r>
            <a: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/>
            </a:r>
            <a:b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</a:br>
            <a:r>
              <a:rPr lang="ru-RU" sz="38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Профессиональный комитет</a:t>
            </a:r>
            <a:endParaRPr lang="ru-RU" sz="38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2638841" y="1974319"/>
            <a:ext cx="2725247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35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pPr algn="l"/>
            <a:r>
              <a:rPr lang="ru-RU" altLang="ru-RU" sz="2000" dirty="0" smtClean="0"/>
              <a:t>Рук-ль комитета</a:t>
            </a:r>
          </a:p>
          <a:p>
            <a:pPr algn="l"/>
            <a:r>
              <a:rPr lang="ru-RU" altLang="ru-RU" sz="2000" dirty="0" smtClean="0"/>
              <a:t>Любавина </a:t>
            </a:r>
          </a:p>
          <a:p>
            <a:pPr algn="l"/>
            <a:r>
              <a:rPr lang="ru-RU" altLang="ru-RU" sz="2000" dirty="0" smtClean="0"/>
              <a:t>Елена Владимировна, </a:t>
            </a:r>
          </a:p>
          <a:p>
            <a:pPr algn="l"/>
            <a:r>
              <a:rPr lang="ru-RU" altLang="ru-RU" sz="2000" dirty="0" smtClean="0"/>
              <a:t>старшая операционная медсестра</a:t>
            </a:r>
            <a:endParaRPr lang="ru-RU" altLang="ru-RU" sz="2000" dirty="0"/>
          </a:p>
        </p:txBody>
      </p:sp>
      <p:pic>
        <p:nvPicPr>
          <p:cNvPr id="8" name="Содержимое 3" descr="2015-06-2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2" t="54905" r="76153" b="7746"/>
          <a:stretch/>
        </p:blipFill>
        <p:spPr bwMode="auto">
          <a:xfrm>
            <a:off x="5148064" y="2104256"/>
            <a:ext cx="1416185" cy="2044824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</p:pic>
      <p:pic>
        <p:nvPicPr>
          <p:cNvPr id="9" name="Содержимое 3" descr="2015-06-2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0" t="34533" r="49031" b="29800"/>
          <a:stretch/>
        </p:blipFill>
        <p:spPr bwMode="auto">
          <a:xfrm>
            <a:off x="1237692" y="4509120"/>
            <a:ext cx="1371051" cy="2028989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</p:pic>
      <p:pic>
        <p:nvPicPr>
          <p:cNvPr id="10" name="Содержимое 3" descr="2015-06-2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5" t="54660" r="20247" b="8676"/>
          <a:stretch/>
        </p:blipFill>
        <p:spPr bwMode="auto">
          <a:xfrm>
            <a:off x="5148064" y="4462924"/>
            <a:ext cx="1426881" cy="212138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</p:pic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6660232" y="2132856"/>
            <a:ext cx="242828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35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pPr algn="l"/>
            <a:r>
              <a:rPr lang="ru-RU" altLang="ru-RU" sz="2000" dirty="0" smtClean="0"/>
              <a:t>Исакова Наталья Вячеславовна, старшая медсестра 2-го терапевтического отделения</a:t>
            </a:r>
            <a:endParaRPr lang="ru-RU" altLang="ru-RU" sz="2000" dirty="0"/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6660232" y="4462080"/>
            <a:ext cx="242828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35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pPr algn="l"/>
            <a:r>
              <a:rPr lang="ru-RU" altLang="ru-RU" sz="2000" dirty="0" smtClean="0"/>
              <a:t>Савчук </a:t>
            </a:r>
            <a:endParaRPr lang="en-US" altLang="ru-RU" sz="2000" dirty="0" smtClean="0"/>
          </a:p>
          <a:p>
            <a:pPr algn="l"/>
            <a:r>
              <a:rPr lang="ru-RU" altLang="ru-RU" sz="2000" dirty="0" smtClean="0"/>
              <a:t>Наталья Михайловна, старшая медсестра лор отделения</a:t>
            </a:r>
            <a:endParaRPr lang="ru-RU" altLang="ru-RU" sz="2000" dirty="0"/>
          </a:p>
        </p:txBody>
      </p:sp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2611368" y="4509120"/>
            <a:ext cx="253669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35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pPr algn="l"/>
            <a:r>
              <a:rPr lang="ru-RU" altLang="ru-RU" sz="2000" dirty="0" smtClean="0"/>
              <a:t>Доброва </a:t>
            </a:r>
            <a:endParaRPr lang="en-US" altLang="ru-RU" sz="2000" dirty="0" smtClean="0"/>
          </a:p>
          <a:p>
            <a:pPr algn="l"/>
            <a:r>
              <a:rPr lang="ru-RU" altLang="ru-RU" sz="2000" dirty="0" smtClean="0"/>
              <a:t>Нина Александровна, старшая медсестра стационара</a:t>
            </a:r>
            <a:endParaRPr lang="ru-RU" alt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35496" y="-145851"/>
            <a:ext cx="8001000" cy="1846659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Совет по </a:t>
            </a:r>
            <a:r>
              <a:rPr lang="ru-RU" sz="38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сестринскому делу.</a:t>
            </a:r>
            <a: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/>
            </a:r>
            <a:b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</a:br>
            <a:r>
              <a:rPr lang="ru-RU" sz="38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Комитет по инфекционной безопасности</a:t>
            </a:r>
            <a:endParaRPr lang="ru-RU" sz="38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6" name="Содержимое 3" descr="2015-06-2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99" t="33713" r="25345" b="44874"/>
          <a:stretch/>
        </p:blipFill>
        <p:spPr bwMode="auto">
          <a:xfrm>
            <a:off x="1794084" y="2051724"/>
            <a:ext cx="1265748" cy="1520739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</p:pic>
      <p:pic>
        <p:nvPicPr>
          <p:cNvPr id="7" name="Содержимое 3" descr="2015-06-2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0" t="34358" r="66625" b="44327"/>
          <a:stretch/>
        </p:blipFill>
        <p:spPr bwMode="auto">
          <a:xfrm>
            <a:off x="4351962" y="2060848"/>
            <a:ext cx="1233632" cy="1512945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</p:pic>
      <p:pic>
        <p:nvPicPr>
          <p:cNvPr id="8" name="Содержимое 3" descr="2015-06-2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67" t="5597" r="2905" b="71328"/>
          <a:stretch/>
        </p:blipFill>
        <p:spPr bwMode="auto">
          <a:xfrm>
            <a:off x="7046883" y="2060849"/>
            <a:ext cx="1125517" cy="1512944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</p:pic>
      <p:pic>
        <p:nvPicPr>
          <p:cNvPr id="9" name="Содержимое 3" descr="2015-06-2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6" t="73314" r="84165" b="4182"/>
          <a:stretch/>
        </p:blipFill>
        <p:spPr bwMode="auto">
          <a:xfrm>
            <a:off x="1813164" y="4439508"/>
            <a:ext cx="1168692" cy="1531934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</p:pic>
      <p:pic>
        <p:nvPicPr>
          <p:cNvPr id="10" name="Содержимое 3" descr="2015-06-2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33" t="74246" r="43133" b="7226"/>
          <a:stretch/>
        </p:blipFill>
        <p:spPr bwMode="auto">
          <a:xfrm>
            <a:off x="4323487" y="4337444"/>
            <a:ext cx="1233632" cy="1619117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</p:pic>
      <p:pic>
        <p:nvPicPr>
          <p:cNvPr id="11" name="Содержимое 3" descr="2015-06-2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73" t="73113" r="6231" b="6249"/>
          <a:stretch/>
        </p:blipFill>
        <p:spPr bwMode="auto">
          <a:xfrm>
            <a:off x="7118891" y="4323301"/>
            <a:ext cx="1125517" cy="1625979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</p:pic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1064334" y="3532308"/>
            <a:ext cx="2725247" cy="885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35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sz="1600" dirty="0" smtClean="0"/>
              <a:t>Рук-ль комитета</a:t>
            </a:r>
          </a:p>
          <a:p>
            <a:pPr>
              <a:lnSpc>
                <a:spcPct val="80000"/>
              </a:lnSpc>
            </a:pPr>
            <a:r>
              <a:rPr lang="ru-RU" altLang="ru-RU" sz="1600" dirty="0" smtClean="0"/>
              <a:t>Волобуева Валентина </a:t>
            </a:r>
            <a:r>
              <a:rPr lang="ru-RU" altLang="ru-RU" sz="1600" dirty="0" err="1" smtClean="0"/>
              <a:t>Лазаревна</a:t>
            </a:r>
            <a:r>
              <a:rPr lang="ru-RU" altLang="ru-RU" sz="1600" dirty="0" smtClean="0"/>
              <a:t>, старшая операционная медсестра</a:t>
            </a:r>
            <a:endParaRPr lang="ru-RU" altLang="ru-RU" sz="1600" dirty="0"/>
          </a:p>
        </p:txBody>
      </p:sp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3635896" y="3604959"/>
            <a:ext cx="2725247" cy="68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35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sz="1600" dirty="0" smtClean="0"/>
              <a:t>Доброва Нина Александровна, старшая медсестра стационара</a:t>
            </a:r>
            <a:endParaRPr lang="ru-RU" altLang="ru-RU" sz="1600" dirty="0"/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6222980" y="3573016"/>
            <a:ext cx="2874467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35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sz="1600" dirty="0" err="1" smtClean="0"/>
              <a:t>Загидулина</a:t>
            </a:r>
            <a:r>
              <a:rPr lang="ru-RU" altLang="ru-RU" sz="1600" dirty="0" smtClean="0"/>
              <a:t> Татьяна Вячеславовна, старшая медсестра отделения ДЧЛХ</a:t>
            </a:r>
            <a:endParaRPr lang="ru-RU" altLang="ru-RU" sz="1600" dirty="0"/>
          </a:p>
        </p:txBody>
      </p: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6383257" y="5949280"/>
            <a:ext cx="2725247" cy="68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35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sz="1600" dirty="0" err="1" smtClean="0"/>
              <a:t>Корякова</a:t>
            </a:r>
            <a:r>
              <a:rPr lang="ru-RU" altLang="ru-RU" sz="1600" dirty="0" smtClean="0"/>
              <a:t> Антонина Павловна, старшая медсестра ОРИТ</a:t>
            </a:r>
            <a:endParaRPr lang="ru-RU" altLang="ru-RU" sz="1600" dirty="0"/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3682949" y="5949280"/>
            <a:ext cx="2725247" cy="68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35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sz="1600" dirty="0" smtClean="0"/>
              <a:t>Казакова Валентина Александровна, </a:t>
            </a:r>
            <a:r>
              <a:rPr lang="ru-RU" altLang="ru-RU" sz="1600" dirty="0" err="1" smtClean="0"/>
              <a:t>и.о</a:t>
            </a:r>
            <a:r>
              <a:rPr lang="ru-RU" altLang="ru-RU" sz="1600" dirty="0" smtClean="0"/>
              <a:t>. старшего лаборанта КДЛ</a:t>
            </a:r>
            <a:endParaRPr lang="ru-RU" altLang="ru-RU" sz="1600" dirty="0"/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1054665" y="5949280"/>
            <a:ext cx="2725247" cy="880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35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sz="1600" dirty="0" err="1" smtClean="0"/>
              <a:t>Лесюченко</a:t>
            </a:r>
            <a:r>
              <a:rPr lang="ru-RU" altLang="ru-RU" sz="1600" dirty="0" smtClean="0"/>
              <a:t> Галина Владимировна, старшая медсестра 1-го </a:t>
            </a:r>
            <a:r>
              <a:rPr lang="ru-RU" altLang="ru-RU" sz="1600" dirty="0" err="1" smtClean="0"/>
              <a:t>терапевтич</a:t>
            </a:r>
            <a:r>
              <a:rPr lang="ru-RU" altLang="ru-RU" sz="1600" dirty="0" smtClean="0"/>
              <a:t>. отделения</a:t>
            </a:r>
            <a:endParaRPr lang="ru-RU" altLang="ru-RU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35496" y="188640"/>
            <a:ext cx="8001000" cy="1261884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Совет по </a:t>
            </a:r>
            <a:r>
              <a:rPr lang="ru-RU" sz="38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сестринскому делу.</a:t>
            </a:r>
            <a: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/>
            </a:r>
            <a:b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</a:br>
            <a:r>
              <a:rPr lang="ru-RU" sz="38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Экспертный комитет</a:t>
            </a:r>
            <a:endParaRPr lang="ru-RU" sz="38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6" name="Содержимое 3" descr="2015-06-22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2" t="38892" r="73704" b="30447"/>
          <a:stretch/>
        </p:blipFill>
        <p:spPr bwMode="auto">
          <a:xfrm>
            <a:off x="1259632" y="2337430"/>
            <a:ext cx="1326238" cy="177926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</p:pic>
      <p:pic>
        <p:nvPicPr>
          <p:cNvPr id="7" name="Содержимое 3" descr="2015-06-22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12" t="18313" r="41257" b="56666"/>
          <a:stretch/>
        </p:blipFill>
        <p:spPr bwMode="auto">
          <a:xfrm>
            <a:off x="5056813" y="2337430"/>
            <a:ext cx="1387395" cy="177926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</p:pic>
      <p:pic>
        <p:nvPicPr>
          <p:cNvPr id="8" name="Содержимое 3" descr="2015-06-22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12" t="67900" r="38109" b="4646"/>
          <a:stretch/>
        </p:blipFill>
        <p:spPr bwMode="auto">
          <a:xfrm>
            <a:off x="1279030" y="4509120"/>
            <a:ext cx="1325880" cy="1737360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</p:pic>
      <p:pic>
        <p:nvPicPr>
          <p:cNvPr id="9" name="Содержимое 3" descr="2015-06-22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80" t="42198" r="8187" b="32051"/>
          <a:stretch/>
        </p:blipFill>
        <p:spPr bwMode="auto">
          <a:xfrm>
            <a:off x="5056813" y="4509120"/>
            <a:ext cx="1387395" cy="185998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</p:pic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2638841" y="2420888"/>
            <a:ext cx="272524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35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pPr algn="l"/>
            <a:r>
              <a:rPr lang="ru-RU" altLang="ru-RU" sz="2000" dirty="0" smtClean="0"/>
              <a:t>Рук-ль комитета</a:t>
            </a:r>
          </a:p>
          <a:p>
            <a:pPr algn="l"/>
            <a:r>
              <a:rPr lang="ru-RU" altLang="ru-RU" sz="2000" dirty="0" smtClean="0"/>
              <a:t>Желтова Ольга Михайловна, старшая медсестра отделения ОВП</a:t>
            </a:r>
            <a:endParaRPr lang="ru-RU" altLang="ru-RU" sz="2000" dirty="0"/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2638841" y="4725144"/>
            <a:ext cx="272524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35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pPr algn="l"/>
            <a:r>
              <a:rPr lang="ru-RU" altLang="ru-RU" sz="2000" dirty="0" smtClean="0"/>
              <a:t>Василевская </a:t>
            </a:r>
          </a:p>
          <a:p>
            <a:pPr algn="l"/>
            <a:r>
              <a:rPr lang="ru-RU" altLang="ru-RU" sz="2000" dirty="0" smtClean="0"/>
              <a:t>Ольга Михайловна, старшая медсестра регистратуры</a:t>
            </a:r>
            <a:endParaRPr lang="ru-RU" altLang="ru-RU" sz="2000" dirty="0"/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6527273" y="4725144"/>
            <a:ext cx="272524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35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pPr algn="l"/>
            <a:r>
              <a:rPr lang="ru-RU" altLang="ru-RU" sz="2000" dirty="0" smtClean="0"/>
              <a:t>Маслова Любовь Егоровна, старшая медсестра отделения травматологии</a:t>
            </a:r>
            <a:endParaRPr lang="ru-RU" altLang="ru-RU" sz="2000" dirty="0"/>
          </a:p>
        </p:txBody>
      </p:sp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6516216" y="2492896"/>
            <a:ext cx="272524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35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pPr algn="l"/>
            <a:r>
              <a:rPr lang="ru-RU" altLang="ru-RU" sz="2000" dirty="0" smtClean="0"/>
              <a:t>Тарасенко Светлана Михайловна, старшая медсестра отделения профилактики</a:t>
            </a:r>
            <a:endParaRPr lang="ru-RU" alt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35496" y="188640"/>
            <a:ext cx="8001000" cy="1261884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Совет по </a:t>
            </a:r>
            <a:r>
              <a:rPr lang="ru-RU" sz="38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сестринскому делу.</a:t>
            </a:r>
            <a: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/>
            </a:r>
            <a:br>
              <a:rPr lang="ru-RU" sz="3800" b="1" spc="50" dirty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</a:br>
            <a:r>
              <a:rPr lang="ru-RU" sz="3800" b="1" spc="50" dirty="0" smtClean="0">
                <a:ln w="11430"/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Этический комитет</a:t>
            </a:r>
            <a:endParaRPr lang="ru-RU" sz="3800" b="1" spc="50" dirty="0">
              <a:ln w="11430"/>
              <a:solidFill>
                <a:srgbClr val="C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6" name="Содержимое 3" descr="работа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6" t="58412" r="69423" b="20794"/>
          <a:stretch/>
        </p:blipFill>
        <p:spPr bwMode="auto">
          <a:xfrm>
            <a:off x="1463039" y="2204864"/>
            <a:ext cx="1736414" cy="2304021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</p:pic>
      <p:pic>
        <p:nvPicPr>
          <p:cNvPr id="7" name="Содержимое 3" descr="работа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02" t="27504" r="32537" b="50325"/>
          <a:stretch/>
        </p:blipFill>
        <p:spPr bwMode="auto">
          <a:xfrm>
            <a:off x="4206239" y="2204864"/>
            <a:ext cx="1805920" cy="2359273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</p:pic>
      <p:pic>
        <p:nvPicPr>
          <p:cNvPr id="8" name="Содержимое 3" descr="работа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94" t="64630" r="15991" b="18297"/>
          <a:stretch/>
        </p:blipFill>
        <p:spPr bwMode="auto">
          <a:xfrm>
            <a:off x="6804247" y="2204864"/>
            <a:ext cx="1656184" cy="2304021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68622" y="4566607"/>
            <a:ext cx="2725247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35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ru-RU" altLang="ru-RU" sz="2000" dirty="0" smtClean="0"/>
              <a:t>Рук-ль комитета</a:t>
            </a:r>
          </a:p>
          <a:p>
            <a:r>
              <a:rPr lang="ru-RU" altLang="ru-RU" sz="2000" dirty="0" err="1" smtClean="0"/>
              <a:t>Семякина</a:t>
            </a:r>
            <a:r>
              <a:rPr lang="ru-RU" altLang="ru-RU" sz="2000" dirty="0" smtClean="0"/>
              <a:t> </a:t>
            </a:r>
          </a:p>
          <a:p>
            <a:r>
              <a:rPr lang="ru-RU" altLang="ru-RU" sz="2000" dirty="0" smtClean="0"/>
              <a:t>Виктория Александровна, </a:t>
            </a:r>
          </a:p>
          <a:p>
            <a:r>
              <a:rPr lang="ru-RU" altLang="ru-RU" sz="2000" dirty="0" err="1" smtClean="0"/>
              <a:t>и.о</a:t>
            </a:r>
            <a:r>
              <a:rPr lang="ru-RU" altLang="ru-RU" sz="2000" dirty="0" smtClean="0"/>
              <a:t>. старшей медсестры дневного стационара</a:t>
            </a:r>
            <a:endParaRPr lang="ru-RU" altLang="ru-RU" sz="2000" dirty="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635897" y="4653136"/>
            <a:ext cx="295232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35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ru-RU" altLang="ru-RU" sz="2000" dirty="0" smtClean="0"/>
              <a:t>Рыбина </a:t>
            </a:r>
          </a:p>
          <a:p>
            <a:r>
              <a:rPr lang="ru-RU" altLang="ru-RU" sz="2000" dirty="0" smtClean="0"/>
              <a:t>Светлана Александровна, старшая медсестра </a:t>
            </a:r>
            <a:r>
              <a:rPr lang="ru-RU" altLang="ru-RU" sz="2000" dirty="0" err="1" smtClean="0"/>
              <a:t>общеполиклинической</a:t>
            </a:r>
            <a:r>
              <a:rPr lang="ru-RU" altLang="ru-RU" sz="2000" dirty="0" smtClean="0"/>
              <a:t> службы</a:t>
            </a:r>
            <a:endParaRPr lang="ru-RU" altLang="ru-RU" sz="2000" dirty="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372200" y="4678104"/>
            <a:ext cx="272524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3500" b="1" spc="50">
                <a:ln w="11430"/>
                <a:solidFill>
                  <a:srgbClr val="002060"/>
                </a:solidFill>
                <a:effectLst/>
                <a:latin typeface="Calibri" panose="020F0502020204030204" pitchFamily="34" charset="0"/>
                <a:ea typeface="+mj-ea"/>
                <a:cs typeface="+mj-cs"/>
              </a:defRPr>
            </a:lvl1pPr>
            <a:lvl2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 eaLnBrk="0" hangingPunct="0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r>
              <a:rPr lang="ru-RU" altLang="ru-RU" sz="2000" dirty="0" smtClean="0"/>
              <a:t>Огурцова </a:t>
            </a:r>
          </a:p>
          <a:p>
            <a:r>
              <a:rPr lang="ru-RU" altLang="ru-RU" sz="2000" dirty="0" smtClean="0"/>
              <a:t>Юлия </a:t>
            </a:r>
          </a:p>
          <a:p>
            <a:r>
              <a:rPr lang="ru-RU" altLang="ru-RU" sz="2000" dirty="0" smtClean="0"/>
              <a:t>Викторовна, медсестра </a:t>
            </a:r>
          </a:p>
          <a:p>
            <a:r>
              <a:rPr lang="ru-RU" altLang="ru-RU" sz="2000" dirty="0" smtClean="0"/>
              <a:t>кабинета УЗИ</a:t>
            </a:r>
            <a:endParaRPr lang="ru-RU" alt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24"/>
    </mc:Choice>
    <mc:Fallback xmlns="">
      <p:transition advTm="5024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ысокое напряжение">
  <a:themeElements>
    <a:clrScheme name="Высокое напряжение 4">
      <a:dk1>
        <a:srgbClr val="000000"/>
      </a:dk1>
      <a:lt1>
        <a:srgbClr val="FFFFCC"/>
      </a:lt1>
      <a:dk2>
        <a:srgbClr val="FF6600"/>
      </a:dk2>
      <a:lt2>
        <a:srgbClr val="333300"/>
      </a:lt2>
      <a:accent1>
        <a:srgbClr val="800000"/>
      </a:accent1>
      <a:accent2>
        <a:srgbClr val="CC6600"/>
      </a:accent2>
      <a:accent3>
        <a:srgbClr val="FFFFE2"/>
      </a:accent3>
      <a:accent4>
        <a:srgbClr val="000000"/>
      </a:accent4>
      <a:accent5>
        <a:srgbClr val="C0AAAA"/>
      </a:accent5>
      <a:accent6>
        <a:srgbClr val="B95C00"/>
      </a:accent6>
      <a:hlink>
        <a:srgbClr val="808000"/>
      </a:hlink>
      <a:folHlink>
        <a:srgbClr val="FFCC66"/>
      </a:folHlink>
    </a:clrScheme>
    <a:fontScheme name="Высокое напряжение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ысокое напряжение 1">
        <a:dk1>
          <a:srgbClr val="001932"/>
        </a:dk1>
        <a:lt1>
          <a:srgbClr val="FFFFFF"/>
        </a:lt1>
        <a:dk2>
          <a:srgbClr val="2181B7"/>
        </a:dk2>
        <a:lt2>
          <a:srgbClr val="CCFFFF"/>
        </a:lt2>
        <a:accent1>
          <a:srgbClr val="99FFCC"/>
        </a:accent1>
        <a:accent2>
          <a:srgbClr val="01B0FF"/>
        </a:accent2>
        <a:accent3>
          <a:srgbClr val="ABC1D8"/>
        </a:accent3>
        <a:accent4>
          <a:srgbClr val="DADADA"/>
        </a:accent4>
        <a:accent5>
          <a:srgbClr val="CAFFE2"/>
        </a:accent5>
        <a:accent6>
          <a:srgbClr val="019FE7"/>
        </a:accent6>
        <a:hlink>
          <a:srgbClr val="6666FF"/>
        </a:hlink>
        <a:folHlink>
          <a:srgbClr val="1C6D9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ысокое напряжение 2">
        <a:dk1>
          <a:srgbClr val="000000"/>
        </a:dk1>
        <a:lt1>
          <a:srgbClr val="FFFFFF"/>
        </a:lt1>
        <a:dk2>
          <a:srgbClr val="000066"/>
        </a:dk2>
        <a:lt2>
          <a:srgbClr val="969696"/>
        </a:lt2>
        <a:accent1>
          <a:srgbClr val="666699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B9B9E7"/>
        </a:accent6>
        <a:hlink>
          <a:srgbClr val="CC00C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ысокое напряжение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ысокое напряжение 4">
        <a:dk1>
          <a:srgbClr val="000000"/>
        </a:dk1>
        <a:lt1>
          <a:srgbClr val="FFFFCC"/>
        </a:lt1>
        <a:dk2>
          <a:srgbClr val="FF6600"/>
        </a:dk2>
        <a:lt2>
          <a:srgbClr val="333300"/>
        </a:lt2>
        <a:accent1>
          <a:srgbClr val="800000"/>
        </a:accent1>
        <a:accent2>
          <a:srgbClr val="CC6600"/>
        </a:accent2>
        <a:accent3>
          <a:srgbClr val="FFFFE2"/>
        </a:accent3>
        <a:accent4>
          <a:srgbClr val="000000"/>
        </a:accent4>
        <a:accent5>
          <a:srgbClr val="C0AAAA"/>
        </a:accent5>
        <a:accent6>
          <a:srgbClr val="B95C00"/>
        </a:accent6>
        <a:hlink>
          <a:srgbClr val="8080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ысокое напряжение 5">
        <a:dk1>
          <a:srgbClr val="1C3956"/>
        </a:dk1>
        <a:lt1>
          <a:srgbClr val="FFFFFF"/>
        </a:lt1>
        <a:dk2>
          <a:srgbClr val="003366"/>
        </a:dk2>
        <a:lt2>
          <a:srgbClr val="DDDDDD"/>
        </a:lt2>
        <a:accent1>
          <a:srgbClr val="3D7CBB"/>
        </a:accent1>
        <a:accent2>
          <a:srgbClr val="00152A"/>
        </a:accent2>
        <a:accent3>
          <a:srgbClr val="AAADB8"/>
        </a:accent3>
        <a:accent4>
          <a:srgbClr val="DADADA"/>
        </a:accent4>
        <a:accent5>
          <a:srgbClr val="AFBFDA"/>
        </a:accent5>
        <a:accent6>
          <a:srgbClr val="001225"/>
        </a:accent6>
        <a:hlink>
          <a:srgbClr val="33CCCC"/>
        </a:hlink>
        <a:folHlink>
          <a:srgbClr val="96B9D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ысокое напряжение 6">
        <a:dk1>
          <a:srgbClr val="000000"/>
        </a:dk1>
        <a:lt1>
          <a:srgbClr val="FFFFFF"/>
        </a:lt1>
        <a:dk2>
          <a:srgbClr val="440044"/>
        </a:dk2>
        <a:lt2>
          <a:srgbClr val="491D49"/>
        </a:lt2>
        <a:accent1>
          <a:srgbClr val="9D9DBD"/>
        </a:accent1>
        <a:accent2>
          <a:srgbClr val="14213C"/>
        </a:accent2>
        <a:accent3>
          <a:srgbClr val="FFFFFF"/>
        </a:accent3>
        <a:accent4>
          <a:srgbClr val="000000"/>
        </a:accent4>
        <a:accent5>
          <a:srgbClr val="CCCCDB"/>
        </a:accent5>
        <a:accent6>
          <a:srgbClr val="111D35"/>
        </a:accent6>
        <a:hlink>
          <a:srgbClr val="666699"/>
        </a:hlink>
        <a:folHlink>
          <a:srgbClr val="DBDBF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ысокое напряжение 7">
        <a:dk1>
          <a:srgbClr val="000000"/>
        </a:dk1>
        <a:lt1>
          <a:srgbClr val="FFFFFF"/>
        </a:lt1>
        <a:dk2>
          <a:srgbClr val="000000"/>
        </a:dk2>
        <a:lt2>
          <a:srgbClr val="001A00"/>
        </a:lt2>
        <a:accent1>
          <a:srgbClr val="339966"/>
        </a:accent1>
        <a:accent2>
          <a:srgbClr val="003300"/>
        </a:accent2>
        <a:accent3>
          <a:srgbClr val="FFFFFF"/>
        </a:accent3>
        <a:accent4>
          <a:srgbClr val="000000"/>
        </a:accent4>
        <a:accent5>
          <a:srgbClr val="ADCAB8"/>
        </a:accent5>
        <a:accent6>
          <a:srgbClr val="002D00"/>
        </a:accent6>
        <a:hlink>
          <a:srgbClr val="FF9933"/>
        </a:hlink>
        <a:folHlink>
          <a:srgbClr val="AFE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D:\Office 2000\Templates\Presentation Designs\Высокое напряжение.pot</Template>
  <TotalTime>4709</TotalTime>
  <Words>515</Words>
  <Application>Microsoft Office PowerPoint</Application>
  <PresentationFormat>Экран (4:3)</PresentationFormat>
  <Paragraphs>152</Paragraphs>
  <Slides>39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Высокое напряжение</vt:lpstr>
      <vt:lpstr>БУЗОО «Городская больница №3»</vt:lpstr>
      <vt:lpstr>Совет по сестринскому делу</vt:lpstr>
      <vt:lpstr>Ключевые члены ОПСА</vt:lpstr>
      <vt:lpstr>Совет по сестринскому делу. Профессиональная деятельность</vt:lpstr>
      <vt:lpstr>Омская профессиональная сестринская ассоциация. Наши достижения</vt:lpstr>
      <vt:lpstr>Совет по сестринскому делу. Профессиональный комитет</vt:lpstr>
      <vt:lpstr>Совет по сестринскому делу. Комитет по инфекционной безопасности</vt:lpstr>
      <vt:lpstr>Совет по сестринскому делу. Экспертный комитет</vt:lpstr>
      <vt:lpstr>Совет по сестринскому делу. Этический комитет</vt:lpstr>
      <vt:lpstr>Совет по сестринскому делу. Профессиональная деятельность</vt:lpstr>
      <vt:lpstr>Совет по сестринскому делу. Профессиональная деятельность</vt:lpstr>
      <vt:lpstr>Участие в международных  мероприятиях</vt:lpstr>
      <vt:lpstr>Участие в мероприятиях ОПСА</vt:lpstr>
      <vt:lpstr>Участие в мероприятиях ОПСА</vt:lpstr>
      <vt:lpstr>Участие в окружных  мероприятиях</vt:lpstr>
      <vt:lpstr>Участие в мероприятиях ОПСА.  Мастер-класс</vt:lpstr>
      <vt:lpstr>Общебольничные мероприятия</vt:lpstr>
      <vt:lpstr>Общебольничные мероприятия</vt:lpstr>
      <vt:lpstr>Общебольничные мероприятия</vt:lpstr>
      <vt:lpstr>Общебольничные мероприятия</vt:lpstr>
      <vt:lpstr>Молодые специалисты</vt:lpstr>
      <vt:lpstr>Наши традиции. Встреча ветеранов</vt:lpstr>
      <vt:lpstr>Наши традиции. День пожилого человека</vt:lpstr>
      <vt:lpstr>Участие в акциях</vt:lpstr>
      <vt:lpstr>Участие в акциях</vt:lpstr>
      <vt:lpstr>Участие в акциях</vt:lpstr>
      <vt:lpstr>Проведение технических учеб</vt:lpstr>
      <vt:lpstr>Проведение  мастер-класса</vt:lpstr>
      <vt:lpstr>Общественная жизнь</vt:lpstr>
      <vt:lpstr>Наши достижения</vt:lpstr>
      <vt:lpstr>Наши достижения</vt:lpstr>
      <vt:lpstr>Наши достижения</vt:lpstr>
      <vt:lpstr>Профессиональная деятельность. Расширение сестринской функции</vt:lpstr>
      <vt:lpstr>Галерея славы</vt:lpstr>
      <vt:lpstr>Галерея славы. Ветеран труда РФ</vt:lpstr>
      <vt:lpstr>Галерея славы.                          Ветеран труда Омской области</vt:lpstr>
      <vt:lpstr>Галерея славы.  Почётная грамотой МЗ РФ</vt:lpstr>
      <vt:lpstr>Галерея славы</vt:lpstr>
      <vt:lpstr>«Вместе мы – сила!» </vt:lpstr>
    </vt:vector>
  </TitlesOfParts>
  <Company>семья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Романов</dc:creator>
  <cp:lastModifiedBy>Sveta</cp:lastModifiedBy>
  <cp:revision>321</cp:revision>
  <dcterms:created xsi:type="dcterms:W3CDTF">2004-04-08T11:44:07Z</dcterms:created>
  <dcterms:modified xsi:type="dcterms:W3CDTF">2017-08-30T17:31:00Z</dcterms:modified>
</cp:coreProperties>
</file>