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28" r:id="rId1"/>
  </p:sldMasterIdLst>
  <p:notesMasterIdLst>
    <p:notesMasterId r:id="rId27"/>
  </p:notesMasterIdLst>
  <p:sldIdLst>
    <p:sldId id="274" r:id="rId2"/>
    <p:sldId id="560" r:id="rId3"/>
    <p:sldId id="576" r:id="rId4"/>
    <p:sldId id="580" r:id="rId5"/>
    <p:sldId id="593" r:id="rId6"/>
    <p:sldId id="594" r:id="rId7"/>
    <p:sldId id="582" r:id="rId8"/>
    <p:sldId id="583" r:id="rId9"/>
    <p:sldId id="584" r:id="rId10"/>
    <p:sldId id="585" r:id="rId11"/>
    <p:sldId id="586" r:id="rId12"/>
    <p:sldId id="589" r:id="rId13"/>
    <p:sldId id="588" r:id="rId14"/>
    <p:sldId id="561" r:id="rId15"/>
    <p:sldId id="592" r:id="rId16"/>
    <p:sldId id="599" r:id="rId17"/>
    <p:sldId id="595" r:id="rId18"/>
    <p:sldId id="596" r:id="rId19"/>
    <p:sldId id="573" r:id="rId20"/>
    <p:sldId id="598" r:id="rId21"/>
    <p:sldId id="518" r:id="rId22"/>
    <p:sldId id="399" r:id="rId23"/>
    <p:sldId id="488" r:id="rId24"/>
    <p:sldId id="597" r:id="rId25"/>
    <p:sldId id="559" r:id="rId26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40000"/>
    <a:srgbClr val="830603"/>
    <a:srgbClr val="3C1A56"/>
    <a:srgbClr val="1F0D2D"/>
    <a:srgbClr val="710603"/>
    <a:srgbClr val="5E162B"/>
    <a:srgbClr val="633CAA"/>
    <a:srgbClr val="3F266C"/>
    <a:srgbClr val="920000"/>
    <a:srgbClr val="29123A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6" d="100"/>
          <a:sy n="66" d="100"/>
        </p:scale>
        <p:origin x="-1386" y="-4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4FF3B414-9696-4777-A214-33C69ADD1851}" type="datetimeFigureOut">
              <a:rPr lang="ru-RU"/>
              <a:pPr>
                <a:defRPr/>
              </a:pPr>
              <a:t>05.06.2017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610D044E-7C52-46F6-87A5-484AE84F68C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164592" y="146304"/>
            <a:ext cx="8814816" cy="2505456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64234" y="381001"/>
            <a:ext cx="8229600" cy="2209800"/>
          </a:xfrm>
        </p:spPr>
        <p:txBody>
          <a:bodyPr lIns="45720" rIns="228600" anchor="b">
            <a:normAutofit/>
          </a:bodyPr>
          <a:lstStyle>
            <a:lvl1pPr marL="0" algn="r">
              <a:defRPr sz="480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133600" y="2819400"/>
            <a:ext cx="6560234" cy="1752600"/>
          </a:xfrm>
        </p:spPr>
        <p:txBody>
          <a:bodyPr lIns="45720" rIns="246888"/>
          <a:lstStyle>
            <a:lvl1pPr marL="0" indent="0" algn="r">
              <a:spcBef>
                <a:spcPts val="0"/>
              </a:spcBef>
              <a:buNone/>
              <a:defRPr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pPr>
              <a:defRPr/>
            </a:pPr>
            <a:fld id="{6771A54A-3B8C-4CF9-9883-79C23698FD65}" type="datetimeFigureOut">
              <a:rPr lang="ru-RU" smtClean="0"/>
              <a:pPr>
                <a:defRPr/>
              </a:pPr>
              <a:t>05.06.2017</a:t>
            </a:fld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pPr>
              <a:defRPr/>
            </a:pPr>
            <a:fld id="{6532CEC5-042B-4CF4-A427-B41DED83A1FD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12" name="Нижний колонтитул 11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755833B4-73D0-479C-99EC-F89A4EA9A407}" type="datetimeFigureOut">
              <a:rPr lang="ru-RU" smtClean="0"/>
              <a:pPr>
                <a:defRPr/>
              </a:pPr>
              <a:t>05.06.2017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07DC8374-B14D-494D-851A-6046B26D71D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2E132C25-1897-4D68-9024-50CD7144C580}" type="datetimeFigureOut">
              <a:rPr lang="ru-RU" smtClean="0"/>
              <a:pPr>
                <a:defRPr/>
              </a:pPr>
              <a:t>05.06.2017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CFB91D4F-44B8-4480-A503-FF3336FD7D3A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57200" y="3938588"/>
            <a:ext cx="4038600" cy="218757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5EF9FE-EEA0-4220-9AA4-C1E7537CD045}" type="datetimeFigureOut">
              <a:rPr lang="ru-RU"/>
              <a:pPr>
                <a:defRPr/>
              </a:pPr>
              <a:t>05.06.2017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09DB8B-D953-4159-B696-A775353FCEE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4BF27E43-499E-4066-B95D-FFD68C14B33B}" type="datetimeFigureOut">
              <a:rPr lang="ru-RU" smtClean="0"/>
              <a:pPr>
                <a:defRPr/>
              </a:pPr>
              <a:t>05.06.2017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13E896C8-7916-4A49-AF42-B24F470D23A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1000128" y="3267456"/>
            <a:ext cx="74066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498230"/>
            <a:ext cx="7772400" cy="2731008"/>
          </a:xfrm>
        </p:spPr>
        <p:txBody>
          <a:bodyPr rIns="100584"/>
          <a:lstStyle>
            <a:lvl1pPr algn="r">
              <a:buNone/>
              <a:defRPr sz="4000" b="1" cap="none">
                <a:solidFill>
                  <a:schemeClr val="accent1">
                    <a:tint val="95000"/>
                    <a:satMod val="200000"/>
                  </a:schemeClr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287713"/>
            <a:ext cx="7772400" cy="1509712"/>
          </a:xfrm>
        </p:spPr>
        <p:txBody>
          <a:bodyPr rIns="128016" anchor="t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pPr>
              <a:defRPr/>
            </a:pPr>
            <a:fld id="{08B47922-F884-44A1-AACB-93588D8216C7}" type="datetimeFigureOut">
              <a:rPr lang="ru-RU" smtClean="0"/>
              <a:pPr>
                <a:defRPr/>
              </a:pPr>
              <a:t>05.06.2017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pPr>
              <a:defRPr/>
            </a:pPr>
            <a:fld id="{A885EB55-CEA6-47C8-A0E9-06DAF2A41EA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pPr>
              <a:defRPr/>
            </a:pPr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2CC20B2A-8CDF-4C99-9DB9-492FA5C20286}" type="datetimeFigureOut">
              <a:rPr lang="ru-RU" smtClean="0"/>
              <a:pPr>
                <a:defRPr/>
              </a:pPr>
              <a:t>05.06.2017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pPr>
              <a:defRPr/>
            </a:pPr>
            <a:fld id="{144872F5-441D-45D9-9434-87ECD1485DF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616744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4800600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1948"/>
            <a:ext cx="8229600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3"/>
            <a:ext cx="4041775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941763"/>
          </a:xfrm>
        </p:spPr>
        <p:txBody>
          <a:bodyPr lIns="9144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941763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227EB366-BCBB-4A1E-8739-0C8B39F3737D}" type="datetimeFigureOut">
              <a:rPr lang="ru-RU" smtClean="0"/>
              <a:pPr>
                <a:defRPr/>
              </a:pPr>
              <a:t>05.06.2017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pPr>
              <a:defRPr/>
            </a:pPr>
            <a:fld id="{91922231-05AC-48B7-84B8-B01C4A887C1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3218"/>
            <a:ext cx="822960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4BB5943E-03CA-4774-A05B-A4CCFDF71690}" type="datetimeFigureOut">
              <a:rPr lang="ru-RU" smtClean="0"/>
              <a:pPr>
                <a:defRPr/>
              </a:pPr>
              <a:t>05.06.2017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00657ED0-EA8D-41C5-A3AC-35767E7EE89A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2D100CA8-E8C8-457A-A304-5AC076A8D61D}" type="datetimeFigureOut">
              <a:rPr lang="ru-RU" smtClean="0"/>
              <a:pPr>
                <a:defRPr/>
              </a:pPr>
              <a:t>05.06.2017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F00ACF0A-C442-458D-8387-98A0F7DE9BE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5057552" y="105765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63136" y="304800"/>
            <a:ext cx="3931920" cy="762000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963136" y="1107560"/>
            <a:ext cx="3931920" cy="1066800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228600" y="2209800"/>
            <a:ext cx="8666456" cy="3977640"/>
          </a:xfrm>
        </p:spPr>
        <p:txBody>
          <a:bodyPr/>
          <a:lstStyle>
            <a:lvl1pPr marL="292608">
              <a:defRPr sz="3200"/>
            </a:lvl1pPr>
            <a:lvl2pPr marL="594360">
              <a:defRPr sz="2800"/>
            </a:lvl2pPr>
            <a:lvl3pPr marL="822960">
              <a:defRPr sz="2400"/>
            </a:lvl3pPr>
            <a:lvl4pPr marL="1051560">
              <a:defRPr sz="2000"/>
            </a:lvl4pPr>
            <a:lvl5pPr marL="1261872"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9" name="Дата 8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pPr>
              <a:defRPr/>
            </a:pPr>
            <a:fld id="{8DFD44ED-D9B3-4008-81BD-6EEA53D78435}" type="datetimeFigureOut">
              <a:rPr lang="ru-RU" smtClean="0"/>
              <a:pPr>
                <a:defRPr/>
              </a:pPr>
              <a:t>05.06.2017</a:t>
            </a:fld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pPr>
              <a:defRPr/>
            </a:pPr>
            <a:fld id="{E1ECC7BB-2A54-4DD2-A54E-A840A72C1CFA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pPr>
              <a:defRPr/>
            </a:pPr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0443" y="4724400"/>
            <a:ext cx="5486400" cy="664536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040443" y="5388936"/>
            <a:ext cx="5486400" cy="912255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04800" y="249864"/>
            <a:ext cx="8534400" cy="4343400"/>
          </a:xfrm>
          <a:prstGeom prst="round2DiagRect">
            <a:avLst>
              <a:gd name="adj1" fmla="val 11403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  <a:extLst/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pPr>
              <a:defRPr/>
            </a:pPr>
            <a:fld id="{919D4330-F02B-4522-8C1D-3E3EAA02C549}" type="datetimeFigureOut">
              <a:rPr lang="ru-RU" smtClean="0"/>
              <a:pPr>
                <a:defRPr/>
              </a:pPr>
              <a:t>05.06.2017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pPr>
              <a:defRPr/>
            </a:pPr>
            <a:fld id="{1446EDBA-63E4-4D5C-9080-5C55E128022D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164592" y="147085"/>
            <a:ext cx="8810846" cy="6565392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1295400" y="6400800"/>
            <a:ext cx="4212264" cy="274320"/>
          </a:xfrm>
          <a:prstGeom prst="rect">
            <a:avLst/>
          </a:prstGeom>
        </p:spPr>
        <p:txBody>
          <a:bodyPr/>
          <a:lstStyle>
            <a:lvl1pPr algn="r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5562600" y="6400800"/>
            <a:ext cx="3002280" cy="274320"/>
          </a:xfrm>
          <a:prstGeom prst="rect">
            <a:avLst/>
          </a:prstGeom>
        </p:spPr>
        <p:txBody>
          <a:bodyPr/>
          <a:lstStyle>
            <a:lvl1pPr algn="l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pPr>
              <a:defRPr/>
            </a:pPr>
            <a:fld id="{76388881-094C-4D2A-B46E-29F223DBCF18}" type="datetimeFigureOut">
              <a:rPr lang="ru-RU" smtClean="0"/>
              <a:pPr>
                <a:defRPr/>
              </a:pPr>
              <a:t>05.06.2017</a:t>
            </a:fld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638952" y="6514568"/>
            <a:ext cx="464288" cy="274320"/>
          </a:xfrm>
          <a:prstGeom prst="rect">
            <a:avLst/>
          </a:prstGeom>
        </p:spPr>
        <p:txBody>
          <a:bodyPr anchor="ctr"/>
          <a:lstStyle>
            <a:lvl1pPr algn="r" eaLnBrk="1" latinLnBrk="0" hangingPunct="1">
              <a:defRPr kumimoji="0" sz="1600">
                <a:solidFill>
                  <a:schemeClr val="tx2">
                    <a:shade val="90000"/>
                  </a:schemeClr>
                </a:solidFill>
                <a:effectLst/>
              </a:defRPr>
            </a:lvl1pPr>
            <a:extLst/>
          </a:lstStyle>
          <a:p>
            <a:pPr>
              <a:defRPr/>
            </a:pPr>
            <a:fld id="{E6FBD192-C911-4C96-9BAE-853D7FD8F2A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53536"/>
            <a:ext cx="8229600" cy="1143000"/>
          </a:xfrm>
          <a:prstGeom prst="rect">
            <a:avLst/>
          </a:prstGeom>
        </p:spPr>
        <p:txBody>
          <a:bodyPr rIns="91440" anchor="b">
            <a:normAutofit/>
            <a:scene3d>
              <a:camera prst="orthographicFront"/>
              <a:lightRig rig="soft" dir="t">
                <a:rot lat="0" lon="0" rev="2400000"/>
              </a:lightRig>
            </a:scene3d>
            <a:sp3d>
              <a:bevelT w="19050" h="127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46237"/>
            <a:ext cx="8229600" cy="452628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4029" r:id="rId1"/>
    <p:sldLayoutId id="2147484030" r:id="rId2"/>
    <p:sldLayoutId id="2147484031" r:id="rId3"/>
    <p:sldLayoutId id="2147484032" r:id="rId4"/>
    <p:sldLayoutId id="2147484033" r:id="rId5"/>
    <p:sldLayoutId id="2147484034" r:id="rId6"/>
    <p:sldLayoutId id="2147484035" r:id="rId7"/>
    <p:sldLayoutId id="2147484036" r:id="rId8"/>
    <p:sldLayoutId id="2147484037" r:id="rId9"/>
    <p:sldLayoutId id="2147484038" r:id="rId10"/>
    <p:sldLayoutId id="2147484039" r:id="rId11"/>
    <p:sldLayoutId id="2147484040" r:id="rId12"/>
  </p:sldLayoutIdLst>
  <p:txStyles>
    <p:titleStyle>
      <a:lvl1pPr marL="54864" algn="r" rtl="0" eaLnBrk="1" latinLnBrk="0" hangingPunct="1">
        <a:spcBef>
          <a:spcPct val="0"/>
        </a:spcBef>
        <a:buNone/>
        <a:defRPr kumimoji="0" sz="4600" kern="1200">
          <a:solidFill>
            <a:schemeClr val="tx2">
              <a:tint val="100000"/>
              <a:shade val="90000"/>
              <a:satMod val="250000"/>
              <a:alpha val="100000"/>
            </a:schemeClr>
          </a:solidFill>
          <a:effectLst>
            <a:outerShdw blurRad="38100" dist="25500" dir="5400000" algn="tl" rotWithShape="0">
              <a:srgbClr val="000000">
                <a:satMod val="180000"/>
                <a:alpha val="7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92100" indent="-292100" algn="l" rtl="0" eaLnBrk="1" latinLnBrk="0" hangingPunct="1">
        <a:spcBef>
          <a:spcPts val="0"/>
        </a:spcBef>
        <a:buClr>
          <a:schemeClr val="accent1"/>
        </a:buClr>
        <a:buSzPct val="70000"/>
        <a:buFont typeface="Wingdings 2"/>
        <a:buChar char="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rtl="0" eaLnBrk="1" latinLnBrk="0" hangingPunct="1">
        <a:spcBef>
          <a:spcPts val="400"/>
        </a:spcBef>
        <a:buClr>
          <a:schemeClr val="accent2"/>
        </a:buClr>
        <a:buSzPct val="90000"/>
        <a:buFontTx/>
        <a:buChar char="•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192024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0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jpeg"/><Relationship Id="rId3" Type="http://schemas.openxmlformats.org/officeDocument/2006/relationships/image" Target="../media/image43.jpeg"/><Relationship Id="rId7" Type="http://schemas.openxmlformats.org/officeDocument/2006/relationships/image" Target="../media/image47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6.jpeg"/><Relationship Id="rId5" Type="http://schemas.openxmlformats.org/officeDocument/2006/relationships/image" Target="../media/image45.jpeg"/><Relationship Id="rId10" Type="http://schemas.openxmlformats.org/officeDocument/2006/relationships/image" Target="../media/image50.jpeg"/><Relationship Id="rId4" Type="http://schemas.openxmlformats.org/officeDocument/2006/relationships/image" Target="../media/image44.jpeg"/><Relationship Id="rId9" Type="http://schemas.openxmlformats.org/officeDocument/2006/relationships/image" Target="../media/image49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4.jpeg"/><Relationship Id="rId4" Type="http://schemas.openxmlformats.org/officeDocument/2006/relationships/image" Target="../media/image53.jpe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1.jpeg"/><Relationship Id="rId3" Type="http://schemas.openxmlformats.org/officeDocument/2006/relationships/image" Target="../media/image56.jpeg"/><Relationship Id="rId7" Type="http://schemas.openxmlformats.org/officeDocument/2006/relationships/image" Target="../media/image60.jpeg"/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9.jpeg"/><Relationship Id="rId11" Type="http://schemas.openxmlformats.org/officeDocument/2006/relationships/image" Target="../media/image64.jpeg"/><Relationship Id="rId5" Type="http://schemas.openxmlformats.org/officeDocument/2006/relationships/image" Target="../media/image58.jpeg"/><Relationship Id="rId10" Type="http://schemas.openxmlformats.org/officeDocument/2006/relationships/image" Target="../media/image63.jpeg"/><Relationship Id="rId4" Type="http://schemas.openxmlformats.org/officeDocument/2006/relationships/image" Target="../media/image57.jpeg"/><Relationship Id="rId9" Type="http://schemas.openxmlformats.org/officeDocument/2006/relationships/image" Target="../media/image62.jpe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1.jpeg"/><Relationship Id="rId3" Type="http://schemas.openxmlformats.org/officeDocument/2006/relationships/image" Target="../media/image66.jpeg"/><Relationship Id="rId7" Type="http://schemas.openxmlformats.org/officeDocument/2006/relationships/image" Target="../media/image70.jpeg"/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9.jpeg"/><Relationship Id="rId5" Type="http://schemas.openxmlformats.org/officeDocument/2006/relationships/image" Target="../media/image68.jpeg"/><Relationship Id="rId10" Type="http://schemas.openxmlformats.org/officeDocument/2006/relationships/image" Target="../media/image73.jpeg"/><Relationship Id="rId4" Type="http://schemas.openxmlformats.org/officeDocument/2006/relationships/image" Target="../media/image67.jpeg"/><Relationship Id="rId9" Type="http://schemas.openxmlformats.org/officeDocument/2006/relationships/image" Target="../media/image72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jpeg"/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7.jpeg"/><Relationship Id="rId4" Type="http://schemas.openxmlformats.org/officeDocument/2006/relationships/image" Target="../media/image76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jpeg"/><Relationship Id="rId2" Type="http://schemas.openxmlformats.org/officeDocument/2006/relationships/image" Target="../media/image78.jpe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81.jpeg"/><Relationship Id="rId4" Type="http://schemas.openxmlformats.org/officeDocument/2006/relationships/image" Target="../media/image80.jpe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88.jpeg"/><Relationship Id="rId3" Type="http://schemas.openxmlformats.org/officeDocument/2006/relationships/image" Target="../media/image83.jpeg"/><Relationship Id="rId7" Type="http://schemas.openxmlformats.org/officeDocument/2006/relationships/image" Target="../media/image87.jpeg"/><Relationship Id="rId2" Type="http://schemas.openxmlformats.org/officeDocument/2006/relationships/image" Target="../media/image82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86.jpeg"/><Relationship Id="rId5" Type="http://schemas.openxmlformats.org/officeDocument/2006/relationships/image" Target="../media/image85.jpeg"/><Relationship Id="rId4" Type="http://schemas.openxmlformats.org/officeDocument/2006/relationships/image" Target="../media/image84.jpeg"/><Relationship Id="rId9" Type="http://schemas.openxmlformats.org/officeDocument/2006/relationships/image" Target="../media/image89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96.jpeg"/><Relationship Id="rId3" Type="http://schemas.openxmlformats.org/officeDocument/2006/relationships/image" Target="../media/image91.jpeg"/><Relationship Id="rId7" Type="http://schemas.openxmlformats.org/officeDocument/2006/relationships/image" Target="../media/image95.jpeg"/><Relationship Id="rId2" Type="http://schemas.openxmlformats.org/officeDocument/2006/relationships/image" Target="../media/image9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4.jpeg"/><Relationship Id="rId5" Type="http://schemas.openxmlformats.org/officeDocument/2006/relationships/image" Target="../media/image93.jpeg"/><Relationship Id="rId10" Type="http://schemas.openxmlformats.org/officeDocument/2006/relationships/image" Target="../media/image98.jpeg"/><Relationship Id="rId4" Type="http://schemas.openxmlformats.org/officeDocument/2006/relationships/image" Target="../media/image92.jpeg"/><Relationship Id="rId9" Type="http://schemas.openxmlformats.org/officeDocument/2006/relationships/image" Target="../media/image97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jpeg"/><Relationship Id="rId7" Type="http://schemas.openxmlformats.org/officeDocument/2006/relationships/image" Target="../media/image104.jpeg"/><Relationship Id="rId2" Type="http://schemas.openxmlformats.org/officeDocument/2006/relationships/image" Target="../media/image9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3.jpeg"/><Relationship Id="rId5" Type="http://schemas.openxmlformats.org/officeDocument/2006/relationships/image" Target="../media/image102.jpeg"/><Relationship Id="rId4" Type="http://schemas.openxmlformats.org/officeDocument/2006/relationships/image" Target="../media/image101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6.jpeg"/><Relationship Id="rId2" Type="http://schemas.openxmlformats.org/officeDocument/2006/relationships/image" Target="../media/image10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7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8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0.jpeg"/><Relationship Id="rId2" Type="http://schemas.openxmlformats.org/officeDocument/2006/relationships/image" Target="../media/image109.jpe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12.jpeg"/><Relationship Id="rId4" Type="http://schemas.openxmlformats.org/officeDocument/2006/relationships/image" Target="../media/image111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3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jpeg"/><Relationship Id="rId3" Type="http://schemas.openxmlformats.org/officeDocument/2006/relationships/image" Target="../media/image21.jpeg"/><Relationship Id="rId7" Type="http://schemas.openxmlformats.org/officeDocument/2006/relationships/image" Target="../media/image25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2.jpeg"/><Relationship Id="rId9" Type="http://schemas.openxmlformats.org/officeDocument/2006/relationships/image" Target="../media/image27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7" Type="http://schemas.openxmlformats.org/officeDocument/2006/relationships/image" Target="../media/image33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jpeg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0825" y="260649"/>
            <a:ext cx="8713788" cy="2431435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36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smtClean="0">
                <a:solidFill>
                  <a:srgbClr val="3C1A56"/>
                </a:solidFill>
                <a:latin typeface="Times New Roman" pitchFamily="18" charset="0"/>
                <a:cs typeface="Times New Roman" pitchFamily="18" charset="0"/>
              </a:rPr>
              <a:t>Автономное учреждение здравоохранения Омской области </a:t>
            </a:r>
            <a:r>
              <a:rPr lang="ru-RU" sz="2800" b="1" dirty="0">
                <a:solidFill>
                  <a:srgbClr val="3C1A56"/>
                </a:solidFill>
                <a:latin typeface="Times New Roman" pitchFamily="18" charset="0"/>
                <a:cs typeface="Times New Roman" pitchFamily="18" charset="0"/>
              </a:rPr>
              <a:t>«Врачебно - косметологическая лечебница</a:t>
            </a:r>
            <a:r>
              <a:rPr lang="ru-RU" sz="2800" b="1" dirty="0" smtClean="0">
                <a:solidFill>
                  <a:srgbClr val="3C1A56"/>
                </a:solidFill>
                <a:latin typeface="Times New Roman" pitchFamily="18" charset="0"/>
                <a:cs typeface="Times New Roman" pitchFamily="18" charset="0"/>
              </a:rPr>
              <a:t>»</a:t>
            </a:r>
          </a:p>
          <a:p>
            <a:pPr algn="ctr">
              <a:defRPr/>
            </a:pPr>
            <a:r>
              <a:rPr lang="ru-RU" sz="6000" b="1" dirty="0" smtClean="0">
                <a:solidFill>
                  <a:srgbClr val="C00000"/>
                </a:solidFill>
                <a:latin typeface="+mj-lt"/>
                <a:cs typeface="Times New Roman" pitchFamily="18" charset="0"/>
              </a:rPr>
              <a:t>«Вместе мы сила»</a:t>
            </a:r>
            <a:endParaRPr lang="ru-RU" sz="6000" b="1" dirty="0">
              <a:solidFill>
                <a:srgbClr val="C00000"/>
              </a:solidFill>
              <a:latin typeface="+mj-lt"/>
              <a:cs typeface="Times New Roman" pitchFamily="18" charset="0"/>
            </a:endParaRPr>
          </a:p>
          <a:p>
            <a:pPr algn="ctr">
              <a:defRPr/>
            </a:pPr>
            <a:endParaRPr lang="ru-RU" sz="2800" dirty="0">
              <a:latin typeface="Calibri" pitchFamily="34" charset="0"/>
            </a:endParaRPr>
          </a:p>
        </p:txBody>
      </p:sp>
      <p:pic>
        <p:nvPicPr>
          <p:cNvPr id="25601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276872"/>
            <a:ext cx="8352928" cy="42008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332656"/>
            <a:ext cx="9144000" cy="864096"/>
          </a:xfr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rtlCol="0"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4000" b="1" dirty="0" smtClean="0">
                <a:solidFill>
                  <a:srgbClr val="C00000"/>
                </a:solidFill>
                <a:effectLst/>
                <a:latin typeface="Times New Roman" pitchFamily="18" charset="0"/>
                <a:cs typeface="Times New Roman" pitchFamily="18" charset="0"/>
              </a:rPr>
              <a:t>Заседания Совета по сестринскому делу</a:t>
            </a:r>
            <a:endParaRPr lang="ru-RU" sz="4000" b="1" dirty="0">
              <a:solidFill>
                <a:srgbClr val="C000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19138" name="Picture 2" descr="C:\Users\Lenovo\Desktop\фото Анны\DSC0199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932040" y="1628800"/>
            <a:ext cx="3528392" cy="2269585"/>
          </a:xfrm>
        </p:spPr>
      </p:pic>
      <p:pic>
        <p:nvPicPr>
          <p:cNvPr id="219139" name="Picture 2" descr="C:\Users\Lenovo\Desktop\фото Анны\DSC0199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4077072"/>
            <a:ext cx="3672408" cy="23511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9140" name="Picture 2" descr="C:\Users\Lenovo\Desktop\ФОТО ВСЕ\Мероприятитя ВКЛ 2015\Собрание итоги работы ОПСА 2015\25.03.15. Открытие собрания - главный врач  О.П.Головина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7544" y="1556792"/>
            <a:ext cx="3744416" cy="2333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1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>
          <a:xfrm>
            <a:off x="4932040" y="4005064"/>
            <a:ext cx="3528392" cy="246436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60648"/>
            <a:ext cx="8712968" cy="1152128"/>
          </a:xfr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/>
        </p:spPr>
        <p:txBody>
          <a:bodyPr rtlCol="0"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 smtClean="0">
                <a:solidFill>
                  <a:srgbClr val="C00000"/>
                </a:solidFill>
                <a:effectLst/>
                <a:latin typeface="Times New Roman" pitchFamily="18" charset="0"/>
                <a:cs typeface="Times New Roman" pitchFamily="18" charset="0"/>
              </a:rPr>
              <a:t>Школа для медицинских сестер «Наставничество»</a:t>
            </a:r>
            <a:endParaRPr lang="ru-RU" sz="4000" dirty="0">
              <a:effectLst/>
            </a:endParaRPr>
          </a:p>
        </p:txBody>
      </p:sp>
      <p:pic>
        <p:nvPicPr>
          <p:cNvPr id="28676" name="Picture 1" descr="SAM_0223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539552" y="1700808"/>
            <a:ext cx="3600400" cy="2304257"/>
          </a:xfrm>
        </p:spPr>
      </p:pic>
      <p:pic>
        <p:nvPicPr>
          <p:cNvPr id="28677" name="Picture 3" descr="C:\Users\Lenovo\Desktop\ФОТО ВСЕ\фото с планерки\сестр планерки\DSC00480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4716016" y="1844824"/>
            <a:ext cx="3561602" cy="4525962"/>
          </a:xfrm>
        </p:spPr>
      </p:pic>
      <p:pic>
        <p:nvPicPr>
          <p:cNvPr id="6" name="Picture 22"/>
          <p:cNvPicPr>
            <a:picLocks noChangeAspect="1" noChangeArrowheads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67544" y="4293096"/>
            <a:ext cx="3672408" cy="2160240"/>
          </a:xfrm>
          <a:prstGeom prst="rect">
            <a:avLst/>
          </a:prstGeom>
          <a:noFill/>
          <a:ln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260648"/>
            <a:ext cx="8064896" cy="1080790"/>
          </a:xfr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rtlCol="0">
            <a:norm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4800" b="1" dirty="0" smtClean="0">
                <a:solidFill>
                  <a:srgbClr val="C00000"/>
                </a:solidFill>
                <a:effectLst/>
                <a:latin typeface="Times New Roman" pitchFamily="18" charset="0"/>
                <a:cs typeface="Times New Roman" pitchFamily="18" charset="0"/>
              </a:rPr>
              <a:t>Встреча ветеранов</a:t>
            </a:r>
            <a:r>
              <a:rPr lang="ru-RU" sz="3800" b="1" dirty="0" smtClean="0">
                <a:solidFill>
                  <a:srgbClr val="C00000"/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800" b="1" dirty="0" smtClean="0">
                <a:solidFill>
                  <a:srgbClr val="C00000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solidFill>
                  <a:srgbClr val="C00000"/>
                </a:solidFill>
              </a:rPr>
              <a:t> 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11970" name="Picture 2" descr="C:\Users\Lenovo\Desktop\юбилей вкл 50\+ (267)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755577" y="1556792"/>
            <a:ext cx="7632848" cy="4752528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474" name="Rectangle 4"/>
          <p:cNvSpPr>
            <a:spLocks noGrp="1"/>
          </p:cNvSpPr>
          <p:nvPr>
            <p:ph type="title" sz="quarter" idx="4294967295"/>
          </p:nvPr>
        </p:nvSpPr>
        <p:spPr>
          <a:xfrm>
            <a:off x="251520" y="274638"/>
            <a:ext cx="8712968" cy="562074"/>
          </a:xfr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ru-RU" sz="4000" b="1" dirty="0" smtClean="0">
                <a:solidFill>
                  <a:srgbClr val="C00000"/>
                </a:solidFill>
                <a:effectLst/>
                <a:latin typeface="Times New Roman" pitchFamily="18" charset="0"/>
                <a:cs typeface="Times New Roman" pitchFamily="18" charset="0"/>
              </a:rPr>
              <a:t>Профессиональная деятельность</a:t>
            </a:r>
          </a:p>
        </p:txBody>
      </p:sp>
      <p:pic>
        <p:nvPicPr>
          <p:cNvPr id="233475" name="Picture 13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39552" y="1196752"/>
            <a:ext cx="2592288" cy="1681814"/>
          </a:xfrm>
        </p:spPr>
      </p:pic>
      <p:pic>
        <p:nvPicPr>
          <p:cNvPr id="233476" name="Picture 14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6156176" y="1196752"/>
            <a:ext cx="2448272" cy="1584175"/>
          </a:xfrm>
        </p:spPr>
      </p:pic>
      <p:pic>
        <p:nvPicPr>
          <p:cNvPr id="233477" name="Picture 15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3419872" y="1196752"/>
            <a:ext cx="2448272" cy="1656184"/>
          </a:xfrm>
        </p:spPr>
      </p:pic>
      <p:pic>
        <p:nvPicPr>
          <p:cNvPr id="8" name="Picture 17"/>
          <p:cNvPicPr>
            <a:picLocks noChangeAspect="1" noChangeArrowheads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419872" y="3212976"/>
            <a:ext cx="2448272" cy="1440160"/>
          </a:xfrm>
          <a:prstGeom prst="rect">
            <a:avLst/>
          </a:prstGeom>
          <a:noFill/>
          <a:ln/>
        </p:spPr>
      </p:pic>
      <p:pic>
        <p:nvPicPr>
          <p:cNvPr id="9" name="Picture 20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156176" y="3212976"/>
            <a:ext cx="2447857" cy="15121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24"/>
          <p:cNvPicPr>
            <a:picLocks noChangeAspect="1" noChangeArrowheads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467544" y="4941168"/>
            <a:ext cx="2592288" cy="1537916"/>
          </a:xfrm>
          <a:prstGeom prst="rect">
            <a:avLst/>
          </a:prstGeom>
          <a:noFill/>
          <a:ln/>
        </p:spPr>
      </p:pic>
      <p:pic>
        <p:nvPicPr>
          <p:cNvPr id="11" name="Picture 2" descr="C:\Users\Lenovo\Desktop\фото форум\SAM_0258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156176" y="4941168"/>
            <a:ext cx="2448272" cy="15261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2" descr="C:\Users\Lenovo\Desktop\ФОТО ВСЕ\ДЕПРЕССИЯ\1111.JPG"/>
          <p:cNvPicPr>
            <a:picLocks noChangeAspect="1" noChangeArrowheads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3419872" y="4941168"/>
            <a:ext cx="2376264" cy="1594659"/>
          </a:xfrm>
          <a:prstGeom prst="rect">
            <a:avLst/>
          </a:prstGeom>
        </p:spPr>
      </p:pic>
      <p:pic>
        <p:nvPicPr>
          <p:cNvPr id="15" name="Picture 2" descr="C:\Users\Lenovo\Desktop\ФОТО ВСЕ\гипертония\SAM_0509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539552" y="3140968"/>
            <a:ext cx="2520280" cy="15841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3" name="Rectangle 6"/>
          <p:cNvSpPr>
            <a:spLocks noChangeArrowheads="1"/>
          </p:cNvSpPr>
          <p:nvPr/>
        </p:nvSpPr>
        <p:spPr bwMode="auto">
          <a:xfrm>
            <a:off x="4932363" y="260350"/>
            <a:ext cx="3887787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dirty="0">
                <a:solidFill>
                  <a:srgbClr val="C00000"/>
                </a:solidFill>
              </a:rPr>
              <a:t/>
            </a:r>
            <a:br>
              <a:rPr lang="ru-RU" dirty="0">
                <a:solidFill>
                  <a:srgbClr val="C00000"/>
                </a:solidFill>
              </a:rPr>
            </a:b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67544" y="260648"/>
            <a:ext cx="8208912" cy="769441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Наши достижения</a:t>
            </a:r>
            <a:endParaRPr lang="ru-RU" sz="4400" dirty="0">
              <a:solidFill>
                <a:srgbClr val="C00000"/>
              </a:solidFill>
            </a:endParaRPr>
          </a:p>
        </p:txBody>
      </p:sp>
      <p:pic>
        <p:nvPicPr>
          <p:cNvPr id="12" name="Picture 2" descr="C:\Users\Lenovo\Desktop\ФОТО ВСЕ\Фото сестер 2011 -2012\vruchenie-blagodarstvennyh-pisem-opsa-za-uchastie-v-akciyah-chuzhih-detey-ne-byvaet-i-medicinskie-sestry-omsko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1268760"/>
            <a:ext cx="3744416" cy="24413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1" descr="C:\Users\Lenovo\Desktop\ФОТО ВСЕ\Фото сестер 2011 -2012\uchastniki-konkursa-privivka-luchshiy-sposob-borby-s-infekciey-sredi-uchrezhdeniy-zdravoohraneniya-lao-g-omska.jpg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932040" y="1340768"/>
            <a:ext cx="3600400" cy="2304256"/>
          </a:xfrm>
          <a:prstGeom prst="rect">
            <a:avLst/>
          </a:prstGeom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7544" y="4077072"/>
            <a:ext cx="3883005" cy="218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932040" y="4077072"/>
            <a:ext cx="3600400" cy="2160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404664"/>
            <a:ext cx="8964488" cy="1224136"/>
          </a:xfr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rtlCol="0"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Участие в акциях РАМС и ОПСА </a:t>
            </a:r>
            <a:br>
              <a:rPr lang="ru-RU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4000" dirty="0">
              <a:solidFill>
                <a:srgbClr val="C00000"/>
              </a:solidFill>
            </a:endParaRPr>
          </a:p>
        </p:txBody>
      </p:sp>
      <p:pic>
        <p:nvPicPr>
          <p:cNvPr id="229380" name="Picture 2" descr="C:\Users\Lenovo\Desktop\фото с телеф\IMG_0484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6084168" y="5157192"/>
            <a:ext cx="1032173" cy="1367979"/>
          </a:xfrm>
        </p:spPr>
      </p:pic>
      <p:pic>
        <p:nvPicPr>
          <p:cNvPr id="229381" name="Picture 2" descr="C:\Users\Lenovo\Desktop\фото с телеф\IMG_0481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7092281" y="5157192"/>
            <a:ext cx="1368152" cy="1367602"/>
          </a:xfrm>
        </p:spPr>
      </p:pic>
      <p:pic>
        <p:nvPicPr>
          <p:cNvPr id="229382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7544" y="3429000"/>
            <a:ext cx="2261096" cy="15121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2" descr="C:\Users\Lenovo\Desktop\ФОТО ВСЕ\акции 2012\DSC01034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>
          <a:xfrm>
            <a:off x="467544" y="1772816"/>
            <a:ext cx="2448272" cy="1408736"/>
          </a:xfrm>
          <a:prstGeom prst="rect">
            <a:avLst/>
          </a:prstGeom>
        </p:spPr>
      </p:pic>
      <p:pic>
        <p:nvPicPr>
          <p:cNvPr id="9" name="Picture 2" descr="C:\Users\Lenovo\Desktop\ФОТО ВСЕ\акции 2012\DSC01046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347864" y="1772816"/>
            <a:ext cx="2232248" cy="14401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12"/>
          <p:cNvPicPr>
            <a:picLocks noChangeAspect="1" noChangeArrowheads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3203848" y="3429000"/>
            <a:ext cx="2304256" cy="1440160"/>
          </a:xfrm>
          <a:prstGeom prst="rect">
            <a:avLst/>
          </a:prstGeom>
        </p:spPr>
      </p:pic>
      <p:pic>
        <p:nvPicPr>
          <p:cNvPr id="13" name="Picture 2" descr="C:\Users\Lenovo\Desktop\ФОТО ВСЕ\акции 2012\DSC01031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156176" y="3573016"/>
            <a:ext cx="2304256" cy="12961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3" descr="C:\Users\Lenovo\Desktop\ФОТО ВСЕ\Акция 2012 по СПИДу\1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11560" y="5229201"/>
            <a:ext cx="2160240" cy="12961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1" descr="C:\Users\Lenovo\Desktop\фото форум\DSC00137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3131840" y="5157192"/>
            <a:ext cx="2304256" cy="1339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6" name="Picture 2" descr="C:\Users\Lenovo\Desktop\Новая папка (2)\IMG_1240.JP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6156176" y="1772816"/>
            <a:ext cx="2304256" cy="144016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60648"/>
            <a:ext cx="9144000" cy="864096"/>
          </a:xfrm>
          <a:noFill/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rtlCol="0">
            <a:noAutofit/>
          </a:bodyPr>
          <a:lstStyle/>
          <a:p>
            <a:pPr algn="ctr">
              <a:defRPr/>
            </a:pPr>
            <a:r>
              <a:rPr lang="ru-RU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Участие в акциях РАМС и ОПСА</a:t>
            </a:r>
            <a:endParaRPr lang="ru-RU" sz="4000" b="1" dirty="0">
              <a:solidFill>
                <a:srgbClr val="C000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2234" name="Picture 2" descr="C:\Users\Lenovo\Desktop\ФОТО ВСЕ\ДЕПРЕССИЯ\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683568" y="1700809"/>
            <a:ext cx="2160240" cy="1296144"/>
          </a:xfrm>
        </p:spPr>
      </p:pic>
      <p:pic>
        <p:nvPicPr>
          <p:cNvPr id="52235" name="Picture 2" descr="C:\Users\Lenovo\Desktop\ФОТО ВСЕ\фото Новая папка\SAM_063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21546" y="1700808"/>
            <a:ext cx="2094869" cy="14401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" descr="C:\Users\Lenovo\Desktop\ФОТО ВСЕ\Мероприятитя ВКЛ 2015\Всемир день туберкулез 2015\ВКЛ акция по Туберкулезу.JPG"/>
          <p:cNvPicPr>
            <a:picLocks noChangeAspect="1" noChangeArrowheads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39552" y="4869160"/>
            <a:ext cx="2232248" cy="1512168"/>
          </a:xfrm>
          <a:prstGeom prst="rect">
            <a:avLst/>
          </a:prstGeom>
        </p:spPr>
      </p:pic>
      <p:pic>
        <p:nvPicPr>
          <p:cNvPr id="8" name="Picture 2" descr="C:\Users\Lenovo\Desktop\ФОТО ВСЕ\фото Новая папка\SAM_0648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>
          <a:xfrm>
            <a:off x="3347864" y="4941168"/>
            <a:ext cx="2376264" cy="1356005"/>
          </a:xfrm>
          <a:prstGeom prst="rect">
            <a:avLst/>
          </a:prstGeom>
        </p:spPr>
      </p:pic>
      <p:pic>
        <p:nvPicPr>
          <p:cNvPr id="9" name="Picture 2" descr="C:\Users\Lenovo\Desktop\ФОТО ВСЕ\фото день мс\фото АУЗООВКЛ акция туберкулез\SAM_0209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228184" y="5013176"/>
            <a:ext cx="2016100" cy="1359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2" descr="C:\Users\Lenovo\Desktop\ФОТО ВСЕ\фото с планерки\Анкетирование и др\DSC00086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347864" y="3212976"/>
            <a:ext cx="2356705" cy="13685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12"/>
          <p:cNvPicPr>
            <a:picLocks noChangeAspect="1" noChangeArrowheads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6156176" y="3212976"/>
            <a:ext cx="2160241" cy="1470164"/>
          </a:xfrm>
          <a:prstGeom prst="rect">
            <a:avLst/>
          </a:prstGeom>
          <a:noFill/>
          <a:ln/>
        </p:spPr>
      </p:pic>
      <p:pic>
        <p:nvPicPr>
          <p:cNvPr id="16" name="Picture 3" descr="C:\Users\Lenovo\Desktop\ФОТО ВСЕ\гипертония\SAM_0516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39552" y="3140968"/>
            <a:ext cx="2304256" cy="13681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1" descr="C:\Users\Lenovo\Desktop\ФОТО ВСЕ\гипертония\SAM_0503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>
          <a:xfrm>
            <a:off x="3419872" y="1628800"/>
            <a:ext cx="2304256" cy="14401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268760"/>
          </a:xfr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rtlCol="0"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3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Анкетирование, как часть системы оценки качества </a:t>
            </a:r>
            <a:r>
              <a:rPr lang="ru-RU" sz="3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медицинской</a:t>
            </a:r>
            <a:r>
              <a:rPr lang="ru-RU" sz="3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помощи</a:t>
            </a:r>
            <a:endParaRPr lang="ru-RU" sz="3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16066" name="Picture 3" descr="C:\Users\Lenovo\Desktop\фото форум\1 201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68313" y="1484784"/>
            <a:ext cx="3743647" cy="2232248"/>
          </a:xfrm>
        </p:spPr>
      </p:pic>
      <p:pic>
        <p:nvPicPr>
          <p:cNvPr id="216067" name="Picture 2" descr="C:\Users\Lenovo\Desktop\фото форум\201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6016" y="1484784"/>
            <a:ext cx="3744590" cy="21372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6068" name="Picture 2" descr="C:\Users\Lenovo\Desktop\фото форум\3 201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16016" y="3933055"/>
            <a:ext cx="3672408" cy="23762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6069" name="Picture 3" descr="C:\Users\Lenovo\Desktop\ФОТО ВСЕ\Фото отчет 2014 год\фото 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3850" y="3933825"/>
            <a:ext cx="3888110" cy="2411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Rectangle 4"/>
          <p:cNvSpPr>
            <a:spLocks noGrp="1"/>
          </p:cNvSpPr>
          <p:nvPr>
            <p:ph type="title" sz="quarter"/>
          </p:nvPr>
        </p:nvSpPr>
        <p:spPr>
          <a:xfrm>
            <a:off x="457200" y="274638"/>
            <a:ext cx="8229600" cy="922114"/>
          </a:xfr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algn="ctr"/>
            <a:r>
              <a:rPr lang="ru-RU" sz="4000" b="1" dirty="0" smtClean="0">
                <a:solidFill>
                  <a:srgbClr val="C00000"/>
                </a:solidFill>
                <a:effectLst/>
                <a:latin typeface="Times New Roman" pitchFamily="18" charset="0"/>
                <a:cs typeface="Times New Roman" pitchFamily="18" charset="0"/>
              </a:rPr>
              <a:t>Мастер – класс, обмен опытом</a:t>
            </a:r>
          </a:p>
        </p:txBody>
      </p:sp>
      <p:pic>
        <p:nvPicPr>
          <p:cNvPr id="37890" name="Picture 9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539552" y="1412776"/>
            <a:ext cx="3456384" cy="2232248"/>
          </a:xfrm>
        </p:spPr>
      </p:pic>
      <p:pic>
        <p:nvPicPr>
          <p:cNvPr id="37891" name="Picture 10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 cstate="print"/>
          <a:stretch>
            <a:fillRect/>
          </a:stretch>
        </p:blipFill>
        <p:spPr>
          <a:xfrm flipH="1">
            <a:off x="611560" y="4221088"/>
            <a:ext cx="3384374" cy="2185988"/>
          </a:xfrm>
        </p:spPr>
      </p:pic>
      <p:pic>
        <p:nvPicPr>
          <p:cNvPr id="37892" name="Picture 11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4" cstate="print"/>
          <a:stretch>
            <a:fillRect/>
          </a:stretch>
        </p:blipFill>
        <p:spPr>
          <a:xfrm>
            <a:off x="4716016" y="1484784"/>
            <a:ext cx="3528392" cy="2187575"/>
          </a:xfrm>
        </p:spPr>
      </p:pic>
      <p:pic>
        <p:nvPicPr>
          <p:cNvPr id="8" name="Picture 2" descr="C:\Users\Lenovo\Desktop\фото форум\SAM_026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flipH="1">
            <a:off x="4788024" y="4149080"/>
            <a:ext cx="3528392" cy="2160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01" name="Rectangle 2"/>
          <p:cNvSpPr>
            <a:spLocks noGrp="1"/>
          </p:cNvSpPr>
          <p:nvPr>
            <p:ph type="title" sz="quarter"/>
          </p:nvPr>
        </p:nvSpPr>
        <p:spPr>
          <a:xfrm>
            <a:off x="457200" y="274638"/>
            <a:ext cx="8229600" cy="850106"/>
          </a:xfr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algn="ctr"/>
            <a:r>
              <a:rPr lang="ru-RU" sz="4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Чествование юбиляров </a:t>
            </a:r>
          </a:p>
        </p:txBody>
      </p:sp>
      <p:pic>
        <p:nvPicPr>
          <p:cNvPr id="204802" name="Picture 3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683568" y="1196752"/>
            <a:ext cx="2440363" cy="1656184"/>
          </a:xfrm>
        </p:spPr>
      </p:pic>
      <p:pic>
        <p:nvPicPr>
          <p:cNvPr id="204805" name="Picture 6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 cstate="print"/>
          <a:stretch>
            <a:fillRect/>
          </a:stretch>
        </p:blipFill>
        <p:spPr>
          <a:xfrm>
            <a:off x="5940152" y="1268760"/>
            <a:ext cx="2539173" cy="1656183"/>
          </a:xfrm>
        </p:spPr>
      </p:pic>
      <p:pic>
        <p:nvPicPr>
          <p:cNvPr id="204804" name="Picture 5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4" cstate="print"/>
          <a:stretch>
            <a:fillRect/>
          </a:stretch>
        </p:blipFill>
        <p:spPr>
          <a:xfrm>
            <a:off x="5940152" y="3068960"/>
            <a:ext cx="2602865" cy="1584176"/>
          </a:xfrm>
        </p:spPr>
      </p:pic>
      <p:pic>
        <p:nvPicPr>
          <p:cNvPr id="7" name="Picture 2" descr="C:\Users\Lenovo\Desktop\ФОТО ВСЕ\фото день пожилого\SAM_027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3568" y="3068960"/>
            <a:ext cx="2494826" cy="15841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2" descr="C:\Users\Lenovo\Desktop\ФОТО ВСЕ\фото день пожилого\SAM_0294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>
          <a:xfrm>
            <a:off x="5940152" y="4797152"/>
            <a:ext cx="2640226" cy="1728192"/>
          </a:xfrm>
          <a:prstGeom prst="rect">
            <a:avLst/>
          </a:prstGeom>
        </p:spPr>
      </p:pic>
      <p:pic>
        <p:nvPicPr>
          <p:cNvPr id="9" name="Picture 2" descr="C:\Users\Lenovo\Desktop\ФОТО ВСЕ\фото день пожилого\SAM_0286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707904" y="1556792"/>
            <a:ext cx="1872208" cy="21664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8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707904" y="4005064"/>
            <a:ext cx="1756047" cy="2402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2" descr="C:\Users\Lenovo\Desktop\юбилей вкл 50\+ (168)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>
          <a:xfrm>
            <a:off x="683568" y="4797152"/>
            <a:ext cx="2448272" cy="158100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323528" y="260648"/>
            <a:ext cx="8640959" cy="1656482"/>
          </a:xfrm>
          <a:noFill/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/>
        </p:spPr>
        <p:txBody>
          <a:bodyPr>
            <a:noAutofit/>
            <a:scene3d>
              <a:camera prst="orthographicFront"/>
              <a:lightRig rig="soft" dir="t">
                <a:rot lat="0" lon="0" rev="2400000"/>
              </a:lightRig>
            </a:scene3d>
            <a:sp3d>
              <a:bevelT w="19050" h="12700"/>
            </a:sp3d>
          </a:bodyPr>
          <a:lstStyle/>
          <a:p>
            <a:pPr algn="ctr" eaLnBrk="1" hangingPunct="1"/>
            <a:r>
              <a:rPr lang="ru-RU" sz="3600" b="1" dirty="0" smtClean="0">
                <a:solidFill>
                  <a:srgbClr val="C00000"/>
                </a:solidFill>
                <a:effectLst/>
                <a:latin typeface="Times New Roman" pitchFamily="18" charset="0"/>
                <a:cs typeface="Times New Roman" pitchFamily="18" charset="0"/>
              </a:rPr>
              <a:t>Совет по сестринскому делу </a:t>
            </a:r>
            <a:br>
              <a:rPr lang="ru-RU" sz="3600" b="1" dirty="0" smtClean="0">
                <a:solidFill>
                  <a:srgbClr val="C00000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solidFill>
                  <a:srgbClr val="C00000"/>
                </a:solidFill>
                <a:effectLst/>
                <a:latin typeface="Times New Roman" pitchFamily="18" charset="0"/>
                <a:cs typeface="Times New Roman" pitchFamily="18" charset="0"/>
              </a:rPr>
              <a:t>АУЗОО «ВКЛ» создан </a:t>
            </a:r>
            <a:br>
              <a:rPr lang="ru-RU" sz="3600" b="1" dirty="0" smtClean="0">
                <a:solidFill>
                  <a:srgbClr val="C00000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solidFill>
                  <a:srgbClr val="C00000"/>
                </a:solidFill>
                <a:effectLst/>
                <a:latin typeface="Times New Roman" pitchFamily="18" charset="0"/>
                <a:cs typeface="Times New Roman" pitchFamily="18" charset="0"/>
              </a:rPr>
              <a:t>5 сентября 2011 года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0" y="4508500"/>
            <a:ext cx="9144000" cy="2089150"/>
          </a:xfr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>
            <a:normAutofit/>
          </a:bodyPr>
          <a:lstStyle/>
          <a:p>
            <a:pPr eaLnBrk="1" hangingPunct="1">
              <a:lnSpc>
                <a:spcPct val="80000"/>
              </a:lnSpc>
              <a:spcBef>
                <a:spcPct val="0"/>
              </a:spcBef>
              <a:buFont typeface="Arial" charset="0"/>
              <a:buNone/>
            </a:pPr>
            <a:endParaRPr lang="ru-RU" sz="2600" b="1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lnSpc>
                <a:spcPct val="80000"/>
              </a:lnSpc>
              <a:spcBef>
                <a:spcPct val="0"/>
              </a:spcBef>
              <a:buFont typeface="Arial" charset="0"/>
              <a:buNone/>
            </a:pPr>
            <a:endParaRPr lang="ru-RU" sz="2600" b="1" smtClean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>
              <a:lnSpc>
                <a:spcPct val="80000"/>
              </a:lnSpc>
              <a:buFont typeface="Arial" charset="0"/>
              <a:buNone/>
            </a:pPr>
            <a:endParaRPr lang="ru-RU" b="1" smtClean="0">
              <a:solidFill>
                <a:srgbClr val="10253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6" name="Picture 2" descr="C:\Users\Lenovo\Desktop\ФОТО ВСЕ\Фото сестер 2011 -2012\sovet-po-sestrinskomu-delu-17-prev.jpg"/>
          <p:cNvPicPr>
            <a:picLocks noGrp="1" noChangeAspect="1" noChangeArrowheads="1"/>
          </p:cNvPicPr>
          <p:nvPr>
            <p:ph idx="4294967295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67544" y="2492896"/>
            <a:ext cx="5112568" cy="3268746"/>
          </a:xfrm>
          <a:ln w="28575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68144" y="2060848"/>
            <a:ext cx="2735390" cy="41762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139700">
              <a:schemeClr val="accent1">
                <a:satMod val="175000"/>
                <a:alpha val="40000"/>
              </a:schemeClr>
            </a:glow>
            <a:outerShdw blurRad="44450" dist="27940" dir="5400000" algn="ctr">
              <a:srgbClr val="000000">
                <a:alpha val="32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0"/>
            <a:ext cx="8568952" cy="1268760"/>
          </a:xfr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rtlCol="0"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3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Конкурс плакатов  «Профилактика туберкулеза «Белая  ромашка» 24 марта 2016 года </a:t>
            </a:r>
            <a:endParaRPr lang="ru-RU" sz="30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25284" name="Picture 3" descr="C:\Users\Lenovo\Desktop\ФОТО ВСЕ\Мероприятия 2016 год\фото туберкулез 2016\АУЗОО ВКЛ участники конкурса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907704" y="1484784"/>
            <a:ext cx="5404777" cy="3687846"/>
          </a:xfrm>
          <a:ln w="28575">
            <a:solidFill>
              <a:schemeClr val="tx1"/>
            </a:solidFill>
          </a:ln>
        </p:spPr>
      </p:pic>
      <p:pic>
        <p:nvPicPr>
          <p:cNvPr id="4" name="Picture 2" descr="C:\Users\Lenovo\Desktop\ФОТО ВСЕ\Мероприятия 2016 год\фото туберкулез 2016\SAM_168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560" y="5239478"/>
            <a:ext cx="936104" cy="120498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5" name="Picture 4" descr="C:\Users\Lenovo\Desktop\ФОТО ВСЕ\Мероприятия 2016 год\фото туберкулез 2016\SAM_168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>
          <a:xfrm>
            <a:off x="683568" y="3501008"/>
            <a:ext cx="935335" cy="1345066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pic>
        <p:nvPicPr>
          <p:cNvPr id="7" name="Picture 3" descr="C:\Users\Lenovo\Desktop\ФОТО ВСЕ\Мероприятия 2016 год\фото туберкулез 2016\SAM_1694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>
          <a:xfrm>
            <a:off x="2843808" y="5301208"/>
            <a:ext cx="1007442" cy="1303156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pic>
        <p:nvPicPr>
          <p:cNvPr id="8" name="Picture 2" descr="C:\Users\Lenovo\Desktop\ФОТО ВСЕ\Мероприятия 2016 год\фото туберкулез 2016\SAM_1696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148064" y="5373216"/>
            <a:ext cx="936104" cy="1212429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9" name="Picture 2" descr="C:\Users\Lenovo\Desktop\ФОТО ВСЕ\Мероприятия 2016 год\фото туберкулез 2016\SAM_1693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452320" y="5229200"/>
            <a:ext cx="1008112" cy="129334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10" name="Picture 3" descr="C:\Users\Lenovo\Desktop\ФОТО ВСЕ\Мероприятия 2016 год\фото туберкулез 2016\SAM_1692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11560" y="1772816"/>
            <a:ext cx="1027161" cy="135246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11" name="Picture 5" descr="C:\Users\Lenovo\Desktop\ФОТО ВСЕ\Мероприятия 2016 год\фото туберкулез 2016\SAM_1691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7596336" y="1700808"/>
            <a:ext cx="864096" cy="1279478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12" name="Picture 4" descr="C:\Users\Lenovo\Desktop\ФОТО ВСЕ\Мероприятия 2016 год\фото туберкулез 2016\SAM_1687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7668344" y="3463120"/>
            <a:ext cx="864096" cy="1312413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260648"/>
            <a:ext cx="8568952" cy="1008112"/>
          </a:xfr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rtlCol="0"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Участие в спортивных мероприятиях</a:t>
            </a:r>
            <a:endParaRPr lang="ru-RU" sz="36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18114" name="Picture 2" descr="C:\Users\Lenovo\Desktop\ФОТО ВСЕ\12.06.2014\DSC0604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827584" y="1556792"/>
            <a:ext cx="4392488" cy="2862262"/>
          </a:xfrm>
        </p:spPr>
      </p:pic>
      <p:pic>
        <p:nvPicPr>
          <p:cNvPr id="218115" name="Picture 2" descr="C:\Users\Lenovo\Desktop\ФОТО ВСЕ\12.06.2014\DSCN018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4797152"/>
            <a:ext cx="2376487" cy="15841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8116" name="Picture 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12160" y="3429000"/>
            <a:ext cx="2160240" cy="1261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8117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012160" y="5013176"/>
            <a:ext cx="2087835" cy="13469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8118" name="Picture 8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084168" y="1700808"/>
            <a:ext cx="2016224" cy="1512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8119" name="Picture 9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203848" y="4797152"/>
            <a:ext cx="2160588" cy="15488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76056" y="1340768"/>
            <a:ext cx="3528392" cy="5112568"/>
          </a:xfrm>
          <a:prstGeom prst="rect">
            <a:avLst/>
          </a:prstGeom>
          <a:solidFill>
            <a:srgbClr val="00B0F0"/>
          </a:solidFill>
          <a:ln w="57150">
            <a:solidFill>
              <a:schemeClr val="accent1">
                <a:lumMod val="50000"/>
              </a:schemeClr>
            </a:solidFill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228354" name="Picture 2" descr="C:\Users\Lenovo\Desktop\ФОТО ВСЕ\Мероприятия 2016 год\фото 2016 день медсест\SAM_1768 — копия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39752" y="4077072"/>
            <a:ext cx="1944216" cy="2349684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228355" name="Picture 3" descr="C:\Users\Lenovo\Desktop\ФОТО ВСЕ\Мероприятия 2016 год\фото 2016 день медсест\SAM_1770 — копия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1560" y="1556792"/>
            <a:ext cx="2020432" cy="2448272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228356" name="Rectangle 7"/>
          <p:cNvSpPr>
            <a:spLocks noChangeArrowheads="1"/>
          </p:cNvSpPr>
          <p:nvPr/>
        </p:nvSpPr>
        <p:spPr bwMode="auto">
          <a:xfrm>
            <a:off x="179388" y="188641"/>
            <a:ext cx="8964612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ru-RU" sz="30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0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000" b="1" dirty="0" smtClean="0">
                <a:solidFill>
                  <a:srgbClr val="830603"/>
                </a:solidFill>
                <a:latin typeface="Times New Roman" pitchFamily="18" charset="0"/>
                <a:cs typeface="Times New Roman" pitchFamily="18" charset="0"/>
              </a:rPr>
              <a:t> Диплом </a:t>
            </a:r>
            <a:r>
              <a:rPr lang="ru-RU" sz="3000" b="1" dirty="0">
                <a:solidFill>
                  <a:srgbClr val="830603"/>
                </a:solidFill>
                <a:latin typeface="Times New Roman" pitchFamily="18" charset="0"/>
                <a:cs typeface="Times New Roman" pitchFamily="18" charset="0"/>
              </a:rPr>
              <a:t>«Лучший сестринский коллектив 2016г.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260648"/>
            <a:ext cx="8784976" cy="1080120"/>
          </a:xfrm>
          <a:noFill/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rtlCol="0">
            <a:noAutofit/>
          </a:bodyPr>
          <a:lstStyle/>
          <a:p>
            <a:pPr marL="0" algn="ctr">
              <a:defRPr/>
            </a:pPr>
            <a:r>
              <a:rPr lang="ru-RU" sz="3000" b="1" dirty="0" smtClean="0">
                <a:solidFill>
                  <a:srgbClr val="740000"/>
                </a:solidFill>
                <a:effectLst/>
                <a:latin typeface="Times New Roman" pitchFamily="18" charset="0"/>
                <a:cs typeface="Times New Roman" pitchFamily="18" charset="0"/>
              </a:rPr>
              <a:t>Поздравление Совета по сестринскому делу ВКЛ </a:t>
            </a:r>
            <a:br>
              <a:rPr lang="ru-RU" sz="3000" b="1" dirty="0" smtClean="0">
                <a:solidFill>
                  <a:srgbClr val="740000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3000" b="1" dirty="0" smtClean="0">
                <a:solidFill>
                  <a:srgbClr val="740000"/>
                </a:solidFill>
                <a:effectLst/>
                <a:latin typeface="Times New Roman" pitchFamily="18" charset="0"/>
                <a:cs typeface="Times New Roman" pitchFamily="18" charset="0"/>
              </a:rPr>
              <a:t>с юбилеем  на сайте ОПСА </a:t>
            </a:r>
            <a:endParaRPr lang="ru-RU" sz="3000" b="1" dirty="0">
              <a:solidFill>
                <a:srgbClr val="7400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30404" name="Picture 2" descr="C:\Users\Lenovo\Desktop\IMG_087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15516" y="1628800"/>
            <a:ext cx="8712968" cy="504056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825" name="Rectangle 4"/>
          <p:cNvSpPr>
            <a:spLocks noGrp="1"/>
          </p:cNvSpPr>
          <p:nvPr>
            <p:ph type="title" sz="quarter"/>
          </p:nvPr>
        </p:nvSpPr>
        <p:spPr>
          <a:xfrm>
            <a:off x="251520" y="476672"/>
            <a:ext cx="8640960" cy="1440160"/>
          </a:xfr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Участие  в</a:t>
            </a:r>
            <a:r>
              <a:rPr lang="ru-RU" sz="2800" b="1" dirty="0" smtClean="0">
                <a:solidFill>
                  <a:srgbClr val="C00000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первом региональном форуме «Общественное сестринское движение Омской области 1956 — 2016 гг.»</a:t>
            </a: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400" b="1" dirty="0" smtClean="0">
              <a:solidFill>
                <a:srgbClr val="C000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826" name="Picture 10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2" cstate="print"/>
          <a:stretch>
            <a:fillRect/>
          </a:stretch>
        </p:blipFill>
        <p:spPr>
          <a:xfrm>
            <a:off x="683569" y="4149080"/>
            <a:ext cx="3456384" cy="2187575"/>
          </a:xfrm>
        </p:spPr>
      </p:pic>
      <p:pic>
        <p:nvPicPr>
          <p:cNvPr id="197634" name="Picture 2" descr="C:\Users\Lenovo\Desktop\Фото форума\vystavka-dostizheniy-v-sestrinskom-dele-omskoy-oblasti-29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32040" y="4077072"/>
            <a:ext cx="3282264" cy="2185988"/>
          </a:xfrm>
          <a:prstGeom prst="rect">
            <a:avLst/>
          </a:prstGeom>
          <a:noFill/>
        </p:spPr>
      </p:pic>
      <p:pic>
        <p:nvPicPr>
          <p:cNvPr id="197635" name="Picture 3" descr="C:\Users\Lenovo\Desktop\Фото форума\pervyy-regionalnyy-forum-obschestvennogo-sestrinskogo-dvizheniya-omskoy-oblasti-4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1560" y="1628800"/>
            <a:ext cx="3459843" cy="2304256"/>
          </a:xfrm>
          <a:prstGeom prst="rect">
            <a:avLst/>
          </a:prstGeom>
          <a:noFill/>
        </p:spPr>
      </p:pic>
      <p:pic>
        <p:nvPicPr>
          <p:cNvPr id="197636" name="Picture 4" descr="C:\Users\Lenovo\Desktop\Фото форума\pervyy-regionalnyy-forum-obschestvennogo-sestrinskogo-dvizheniya-omskoy-oblasti-13.jpg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26368" y="1600200"/>
            <a:ext cx="3282264" cy="21859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1052736"/>
          </a:xfr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6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От мечты к реальности</a:t>
            </a:r>
            <a:endParaRPr lang="ru-RU" sz="6000" dirty="0">
              <a:solidFill>
                <a:srgbClr val="C0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5805264"/>
            <a:ext cx="9144000" cy="864096"/>
          </a:xfr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rtlCol="0">
            <a:noAutofit/>
          </a:bodyPr>
          <a:lstStyle/>
          <a:p>
            <a:pPr algn="ct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6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нам 5 лет</a:t>
            </a:r>
            <a:endParaRPr lang="ru-RU" sz="60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83568" y="1340768"/>
            <a:ext cx="7848872" cy="44806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467544" y="333375"/>
            <a:ext cx="8424936" cy="792163"/>
          </a:xfrm>
          <a:noFill/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/>
        </p:spPr>
        <p:txBody>
          <a:bodyPr rtlCol="0">
            <a:noAutofit/>
            <a:scene3d>
              <a:camera prst="orthographicFront"/>
              <a:lightRig rig="soft" dir="t">
                <a:rot lat="0" lon="0" rev="2400000"/>
              </a:lightRig>
            </a:scene3d>
            <a:sp3d>
              <a:bevelT w="19050" h="12700"/>
            </a:sp3d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4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Эмблема </a:t>
            </a:r>
            <a:r>
              <a:rPr lang="ru-RU" sz="4800" b="1" dirty="0" smtClean="0">
                <a:solidFill>
                  <a:srgbClr val="C00000"/>
                </a:solidFill>
                <a:effectLst/>
                <a:latin typeface="Times New Roman" pitchFamily="18" charset="0"/>
                <a:cs typeface="Times New Roman" pitchFamily="18" charset="0"/>
              </a:rPr>
              <a:t>Совета</a:t>
            </a:r>
            <a:endParaRPr lang="ru-RU" sz="4800" b="1" dirty="0">
              <a:solidFill>
                <a:srgbClr val="C000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4294967295"/>
          </p:nvPr>
        </p:nvSpPr>
        <p:spPr>
          <a:xfrm>
            <a:off x="3851921" y="1124745"/>
            <a:ext cx="4896544" cy="4104455"/>
          </a:xfrm>
          <a:noFill/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rtlCol="0">
            <a:noAutofit/>
          </a:bodyPr>
          <a:lstStyle/>
          <a:p>
            <a:pPr algn="just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21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Эмблема представляет собой  белоснежное женское лицо,  как  символ  чистоты, красоты  и  радости  с  двух сторон защищенное руками, медицинской сестры. Руки медицинской </a:t>
            </a:r>
            <a:r>
              <a:rPr lang="ru-RU" sz="2100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сестры </a:t>
            </a:r>
            <a:r>
              <a:rPr lang="ru-RU" sz="21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изображены в</a:t>
            </a:r>
            <a:r>
              <a:rPr lang="ru-RU" sz="2100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21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двух цветах:  </a:t>
            </a:r>
            <a:r>
              <a:rPr lang="ru-RU" sz="21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фиолетовый цвет </a:t>
            </a:r>
            <a:r>
              <a:rPr lang="ru-RU" sz="21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один из самых загадочных  и  таинственных  цветов, символизирует </a:t>
            </a:r>
            <a:r>
              <a:rPr lang="ru-RU" sz="2100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мудрость и </a:t>
            </a:r>
            <a:r>
              <a:rPr lang="ru-RU" sz="21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мистику; </a:t>
            </a:r>
            <a:r>
              <a:rPr lang="ru-RU" sz="21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золотой цвет</a:t>
            </a:r>
            <a:r>
              <a:rPr lang="ru-RU" sz="21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 символизирует сияние, тепло, красоту и опыт. </a:t>
            </a:r>
          </a:p>
          <a:p>
            <a:pPr algn="just" eaLnBrk="1" fontAlgn="auto" hangingPunct="1"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1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 	</a:t>
            </a:r>
            <a:endParaRPr lang="ru-RU" sz="2400" b="1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36545" name="Picture 1" descr="C:\Users\Lenovo\AppData\Local\Temp\Rar$DIa0.628\совет по СД.png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67544" y="1412776"/>
            <a:ext cx="3390661" cy="3529459"/>
          </a:xfrm>
          <a:solidFill>
            <a:schemeClr val="tx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5" name="Прямоугольник 4"/>
          <p:cNvSpPr/>
          <p:nvPr/>
        </p:nvSpPr>
        <p:spPr>
          <a:xfrm>
            <a:off x="467544" y="5301208"/>
            <a:ext cx="8280920" cy="830997"/>
          </a:xfrm>
          <a:prstGeom prst="rect">
            <a:avLst/>
          </a:prstGeo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Это означает:  вы  и  ваша красота в  надежных и заботливых руках  специалистов своего дела. </a:t>
            </a:r>
            <a:endParaRPr lang="ru-RU" sz="2400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274638"/>
            <a:ext cx="8784976" cy="1138138"/>
          </a:xfrm>
          <a:noFill/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rtlCol="0"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3600" b="1" dirty="0" smtClean="0">
                <a:solidFill>
                  <a:srgbClr val="C00000"/>
                </a:solidFill>
                <a:effectLst/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3600" b="1" dirty="0">
                <a:solidFill>
                  <a:srgbClr val="C00000"/>
                </a:solidFill>
                <a:effectLst/>
                <a:latin typeface="Times New Roman" pitchFamily="18" charset="0"/>
                <a:cs typeface="Times New Roman" pitchFamily="18" charset="0"/>
              </a:rPr>
              <a:t>структуру Совета входят пять </a:t>
            </a:r>
            <a:r>
              <a:rPr lang="ru-RU" sz="3600" b="1" dirty="0" smtClean="0">
                <a:solidFill>
                  <a:srgbClr val="C00000"/>
                </a:solidFill>
                <a:effectLst/>
                <a:latin typeface="Times New Roman" pitchFamily="18" charset="0"/>
                <a:cs typeface="Times New Roman" pitchFamily="18" charset="0"/>
              </a:rPr>
              <a:t>комитетов:</a:t>
            </a:r>
            <a:endParaRPr lang="ru-RU" sz="3600" b="1" dirty="0">
              <a:solidFill>
                <a:srgbClr val="C000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3059832" y="4797152"/>
            <a:ext cx="3096344" cy="504056"/>
          </a:xfrm>
          <a:noFill/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rtlCol="0">
            <a:normAutofit/>
          </a:bodyPr>
          <a:lstStyle/>
          <a:p>
            <a:pPr algn="ctr">
              <a:buNone/>
              <a:defRPr/>
            </a:pPr>
            <a:r>
              <a:rPr lang="ru-RU" sz="1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профессиональный</a:t>
            </a:r>
            <a:endParaRPr lang="ru-RU" sz="16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535" name="Прямоугольник 3"/>
          <p:cNvSpPr>
            <a:spLocks noChangeArrowheads="1"/>
          </p:cNvSpPr>
          <p:nvPr/>
        </p:nvSpPr>
        <p:spPr bwMode="auto">
          <a:xfrm>
            <a:off x="395288" y="3068638"/>
            <a:ext cx="8137525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>
              <a:latin typeface="Calibri" pitchFamily="34" charset="0"/>
            </a:endParaRPr>
          </a:p>
          <a:p>
            <a:r>
              <a:rPr lang="ru-RU">
                <a:latin typeface="Calibri" pitchFamily="34" charset="0"/>
              </a:rPr>
              <a:t> </a:t>
            </a:r>
          </a:p>
          <a:p>
            <a:endParaRPr lang="ru-RU">
              <a:latin typeface="Calibri" pitchFamily="34" charset="0"/>
            </a:endParaRPr>
          </a:p>
        </p:txBody>
      </p:sp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3131840" y="3068960"/>
            <a:ext cx="2880320" cy="1800200"/>
          </a:xfrm>
          <a:prstGeom prst="rect">
            <a:avLst/>
          </a:prstGeom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156176" y="4653136"/>
            <a:ext cx="2623324" cy="1728192"/>
          </a:xfrm>
          <a:prstGeom prst="rect">
            <a:avLst/>
          </a:prstGeom>
        </p:spPr>
      </p:pic>
      <p:pic>
        <p:nvPicPr>
          <p:cNvPr id="8" name="Picture 3" descr="C:\Users\Lenovo\Desktop\фото фор\DSC02242.JPG"/>
          <p:cNvPicPr>
            <a:picLocks noChangeAspect="1" noChangeArrowheads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95536" y="4797152"/>
            <a:ext cx="2664296" cy="1584176"/>
          </a:xfrm>
          <a:prstGeom prst="rect">
            <a:avLst/>
          </a:prstGeom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23528" y="1772816"/>
            <a:ext cx="2736304" cy="1697927"/>
          </a:xfrm>
          <a:prstGeom prst="rect">
            <a:avLst/>
          </a:prstGeom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228184" y="1700808"/>
            <a:ext cx="2630092" cy="1656184"/>
          </a:xfrm>
          <a:prstGeom prst="rect">
            <a:avLst/>
          </a:prstGeom>
        </p:spPr>
      </p:pic>
      <p:sp>
        <p:nvSpPr>
          <p:cNvPr id="11" name="Прямоугольник 10"/>
          <p:cNvSpPr/>
          <p:nvPr/>
        </p:nvSpPr>
        <p:spPr>
          <a:xfrm>
            <a:off x="0" y="6309320"/>
            <a:ext cx="324036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по сестринской практике</a:t>
            </a:r>
            <a:endParaRPr lang="ru-RU" sz="16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539552" y="3356992"/>
            <a:ext cx="2304256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 </a:t>
            </a:r>
            <a:r>
              <a:rPr lang="ru-RU" sz="1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инфекционной</a:t>
            </a:r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безопасности</a:t>
            </a:r>
            <a:endParaRPr lang="ru-RU" sz="16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6300192" y="3284984"/>
            <a:ext cx="284380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1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 медицинскому и медикаментозному</a:t>
            </a:r>
          </a:p>
          <a:p>
            <a:pPr algn="ctr"/>
            <a:r>
              <a:rPr lang="ru-RU" sz="1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обеспечению</a:t>
            </a:r>
            <a:endParaRPr lang="ru-RU" sz="16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6444208" y="6309320"/>
            <a:ext cx="223224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этический</a:t>
            </a:r>
            <a:endParaRPr lang="ru-RU" sz="16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404664"/>
            <a:ext cx="9144000" cy="1079847"/>
          </a:xfr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rtlCol="0"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3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400" b="1" dirty="0" smtClean="0">
                <a:solidFill>
                  <a:srgbClr val="C00000"/>
                </a:solidFill>
                <a:effectLst/>
                <a:latin typeface="Times New Roman" pitchFamily="18" charset="0"/>
                <a:cs typeface="Times New Roman" pitchFamily="18" charset="0"/>
              </a:rPr>
              <a:t>Награжденные грамотами МЗ ОО</a:t>
            </a:r>
            <a:br>
              <a:rPr lang="ru-RU" sz="4400" b="1" dirty="0" smtClean="0">
                <a:solidFill>
                  <a:srgbClr val="C00000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solidFill>
                  <a:srgbClr val="C00000"/>
                </a:solidFill>
              </a:rPr>
              <a:t> ,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9922" name="Picture 2" descr="C:\Users\Lenovo\Desktop\юбилей вкл 50\+ (150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4048" y="4149080"/>
            <a:ext cx="2950840" cy="18722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9923" name="Picture 2" descr="C:\Users\Lenovo\Desktop\юбилей вкл 50\+ (151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60032" y="1556792"/>
            <a:ext cx="3096344" cy="18722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9924" name="Picture 2" descr="C:\Users\Lenovo\Desktop\юбилей вкл 50\+ (152)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3568" y="4149080"/>
            <a:ext cx="3240360" cy="1944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9925" name="Picture 7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11188" y="1557338"/>
            <a:ext cx="3348037" cy="19436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5" name="Rectangle 1"/>
          <p:cNvSpPr>
            <a:spLocks noChangeArrowheads="1"/>
          </p:cNvSpPr>
          <p:nvPr/>
        </p:nvSpPr>
        <p:spPr bwMode="auto">
          <a:xfrm>
            <a:off x="1547664" y="3547755"/>
            <a:ext cx="1331640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Ждан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Л.В.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5724128" y="3501008"/>
            <a:ext cx="1403648" cy="3518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Лузина Г.В.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507" name="Rectangle 3"/>
          <p:cNvSpPr>
            <a:spLocks noChangeArrowheads="1"/>
          </p:cNvSpPr>
          <p:nvPr/>
        </p:nvSpPr>
        <p:spPr bwMode="auto">
          <a:xfrm>
            <a:off x="1115616" y="6133800"/>
            <a:ext cx="2411760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Подберезкина М.А.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508" name="Rectangle 4"/>
          <p:cNvSpPr>
            <a:spLocks noChangeArrowheads="1"/>
          </p:cNvSpPr>
          <p:nvPr/>
        </p:nvSpPr>
        <p:spPr bwMode="auto">
          <a:xfrm>
            <a:off x="5508104" y="6093296"/>
            <a:ext cx="1835696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Головченко Н.И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3" name="Rectangle 6"/>
          <p:cNvSpPr>
            <a:spLocks noChangeArrowheads="1"/>
          </p:cNvSpPr>
          <p:nvPr/>
        </p:nvSpPr>
        <p:spPr bwMode="auto">
          <a:xfrm>
            <a:off x="4932363" y="260350"/>
            <a:ext cx="3887787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dirty="0">
                <a:solidFill>
                  <a:srgbClr val="C00000"/>
                </a:solidFill>
              </a:rPr>
              <a:t/>
            </a:r>
            <a:br>
              <a:rPr lang="ru-RU" dirty="0">
                <a:solidFill>
                  <a:srgbClr val="C00000"/>
                </a:solidFill>
              </a:rPr>
            </a:b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67544" y="188640"/>
            <a:ext cx="8208912" cy="707886"/>
          </a:xfrm>
          <a:prstGeom prst="rect">
            <a:avLst/>
          </a:prstGeo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Награжденные грамотами ОПСА</a:t>
            </a:r>
            <a:endParaRPr lang="ru-RU" sz="4000" dirty="0">
              <a:solidFill>
                <a:srgbClr val="C00000"/>
              </a:solidFill>
            </a:endParaRPr>
          </a:p>
        </p:txBody>
      </p:sp>
      <p:pic>
        <p:nvPicPr>
          <p:cNvPr id="15" name="Picture 3" descr="D:\юбилей вкл 50\+ (190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836712"/>
            <a:ext cx="3383210" cy="21813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2" descr="C:\Users\Lenovo\Desktop\юбилей вкл 50\+ (189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6056" y="908720"/>
            <a:ext cx="3312368" cy="2024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3" descr="D:\юбилей вкл 50\+ (186)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32040" y="4077072"/>
            <a:ext cx="3384376" cy="20162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3" descr="D:\юбилей вкл 50\+ (197)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11560" y="4077072"/>
            <a:ext cx="3384376" cy="2157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Прямоугольник 17"/>
          <p:cNvSpPr/>
          <p:nvPr/>
        </p:nvSpPr>
        <p:spPr>
          <a:xfrm>
            <a:off x="179512" y="3244334"/>
            <a:ext cx="8784975" cy="646331"/>
          </a:xfrm>
          <a:prstGeom prst="rect">
            <a:avLst/>
          </a:prstGeo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Грамотами администрации ЛАО г.Омска</a:t>
            </a:r>
            <a:endParaRPr lang="ru-RU" sz="3600" dirty="0">
              <a:solidFill>
                <a:srgbClr val="C00000"/>
              </a:solidFill>
            </a:endParaRPr>
          </a:p>
        </p:txBody>
      </p:sp>
      <p:sp>
        <p:nvSpPr>
          <p:cNvPr id="20481" name="Rectangle 1"/>
          <p:cNvSpPr>
            <a:spLocks noChangeArrowheads="1"/>
          </p:cNvSpPr>
          <p:nvPr/>
        </p:nvSpPr>
        <p:spPr bwMode="auto">
          <a:xfrm>
            <a:off x="1403648" y="3068960"/>
            <a:ext cx="1835696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Пушкарева А.В.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5940152" y="2924944"/>
            <a:ext cx="1547664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Сажина Е.В.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Rectangle 3"/>
          <p:cNvSpPr>
            <a:spLocks noChangeArrowheads="1"/>
          </p:cNvSpPr>
          <p:nvPr/>
        </p:nvSpPr>
        <p:spPr bwMode="auto">
          <a:xfrm>
            <a:off x="1475656" y="6237312"/>
            <a:ext cx="1403648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Кашка Ю.А.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6228184" y="6165304"/>
            <a:ext cx="1475656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Зайцева Т.В.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88640"/>
            <a:ext cx="9144000" cy="1224136"/>
          </a:xfrm>
          <a:noFill/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/>
        </p:spPr>
        <p:txBody>
          <a:bodyPr rtlCol="0"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4000" b="1" dirty="0" smtClean="0">
                <a:solidFill>
                  <a:srgbClr val="C00000"/>
                </a:solidFill>
                <a:effectLst/>
                <a:latin typeface="Times New Roman" pitchFamily="18" charset="0"/>
                <a:cs typeface="Times New Roman" pitchFamily="18" charset="0"/>
              </a:rPr>
              <a:t>В 2011 году открыта страничка </a:t>
            </a:r>
            <a:br>
              <a:rPr lang="ru-RU" sz="4000" b="1" dirty="0" smtClean="0">
                <a:solidFill>
                  <a:srgbClr val="C00000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 smtClean="0">
                <a:solidFill>
                  <a:srgbClr val="C00000"/>
                </a:solidFill>
                <a:effectLst/>
                <a:latin typeface="Times New Roman" pitchFamily="18" charset="0"/>
                <a:cs typeface="Times New Roman" pitchFamily="18" charset="0"/>
              </a:rPr>
              <a:t>Совета на сайте ОПСА</a:t>
            </a:r>
            <a:endParaRPr lang="ru-RU" sz="4000" b="1" dirty="0">
              <a:solidFill>
                <a:srgbClr val="C000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24610" name="Picture 2" descr="C:\Users\Lenovo\Desktop\IMG_087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95536" y="1599767"/>
            <a:ext cx="8424936" cy="5004481"/>
          </a:xfrm>
          <a:ln>
            <a:solidFill>
              <a:schemeClr val="tx2">
                <a:lumMod val="50000"/>
              </a:schemeClr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60648"/>
            <a:ext cx="8640960" cy="1152128"/>
          </a:xfrm>
          <a:noFill/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/>
        </p:spPr>
        <p:txBody>
          <a:bodyPr rtlCol="0"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3600" b="1" dirty="0" smtClean="0">
                <a:solidFill>
                  <a:srgbClr val="C00000"/>
                </a:solidFill>
                <a:effectLst/>
                <a:latin typeface="Times New Roman" pitchFamily="18" charset="0"/>
                <a:cs typeface="Times New Roman" pitchFamily="18" charset="0"/>
              </a:rPr>
              <a:t>Собрания с членами Ассоциации</a:t>
            </a:r>
            <a:br>
              <a:rPr lang="ru-RU" sz="3600" b="1" dirty="0" smtClean="0">
                <a:solidFill>
                  <a:srgbClr val="C00000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solidFill>
                  <a:srgbClr val="C00000"/>
                </a:solidFill>
                <a:effectLst/>
                <a:latin typeface="Times New Roman" pitchFamily="18" charset="0"/>
                <a:cs typeface="Times New Roman" pitchFamily="18" charset="0"/>
              </a:rPr>
              <a:t> по итогам работы ОПСА </a:t>
            </a:r>
            <a:endParaRPr lang="ru-RU" sz="3600" b="1" dirty="0">
              <a:solidFill>
                <a:srgbClr val="C000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9700" name="Picture 2" descr="C:\Users\Lenovo\Desktop\ФОТО ВСЕ\фото работа\DSC00866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611560" y="1628800"/>
            <a:ext cx="2304256" cy="1440159"/>
          </a:xfrm>
        </p:spPr>
      </p:pic>
      <p:pic>
        <p:nvPicPr>
          <p:cNvPr id="4" name="Picture 1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3545700" y="1628800"/>
            <a:ext cx="2052601" cy="2808312"/>
          </a:xfrm>
          <a:prstGeom prst="rect">
            <a:avLst/>
          </a:prstGeom>
        </p:spPr>
      </p:pic>
      <p:pic>
        <p:nvPicPr>
          <p:cNvPr id="5" name="Picture 8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1560" y="3284984"/>
            <a:ext cx="2304256" cy="136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 descr="C:\Users\Lenovo\Desktop\ФОТО ВСЕ\Фото отчет 2014 год\фото 1.JPG"/>
          <p:cNvPicPr>
            <a:picLocks noChangeAspect="1" noChangeArrowheads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300192" y="3284984"/>
            <a:ext cx="2160241" cy="1368152"/>
          </a:xfrm>
          <a:prstGeom prst="rect">
            <a:avLst/>
          </a:prstGeom>
        </p:spPr>
      </p:pic>
      <p:pic>
        <p:nvPicPr>
          <p:cNvPr id="7" name="Picture 2" descr="C:\Users\Lenovo\Desktop\ФОТО ВСЕ\Фото отчет 2014 год\фото 4.JPG"/>
          <p:cNvPicPr>
            <a:picLocks noChangeAspect="1" noChangeArrowheads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300192" y="1556792"/>
            <a:ext cx="2160240" cy="1566174"/>
          </a:xfrm>
          <a:prstGeom prst="rect">
            <a:avLst/>
          </a:prstGeom>
        </p:spPr>
      </p:pic>
      <p:pic>
        <p:nvPicPr>
          <p:cNvPr id="8" name="Picture 1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>
          <a:xfrm>
            <a:off x="539552" y="4725144"/>
            <a:ext cx="2376264" cy="1566704"/>
          </a:xfrm>
          <a:prstGeom prst="rect">
            <a:avLst/>
          </a:prstGeom>
        </p:spPr>
      </p:pic>
      <p:pic>
        <p:nvPicPr>
          <p:cNvPr id="9" name="Picture 14"/>
          <p:cNvPicPr>
            <a:picLocks noChangeAspect="1" noChangeArrowheads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6300192" y="4725144"/>
            <a:ext cx="2160240" cy="1620180"/>
          </a:xfrm>
          <a:prstGeom prst="rect">
            <a:avLst/>
          </a:prstGeom>
        </p:spPr>
      </p:pic>
      <p:pic>
        <p:nvPicPr>
          <p:cNvPr id="10" name="Picture 2" descr="C:\Users\Lenovo\Desktop\ФОТО ВСЕ\Мероприятитя ВКЛ 2015\Собрание итоги работы ОПСА 2015\25.03.15. Отчет о работе ОПСА - главная мед. сестра А.В.Баландина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311860" y="4725144"/>
            <a:ext cx="2520280" cy="16152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188640"/>
            <a:ext cx="8784976" cy="1152128"/>
          </a:xfr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/>
        </p:spPr>
        <p:txBody>
          <a:bodyPr rtlCol="0"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4000" b="1" dirty="0" smtClean="0">
                <a:solidFill>
                  <a:srgbClr val="C00000"/>
                </a:solidFill>
                <a:effectLst/>
                <a:latin typeface="Times New Roman" pitchFamily="18" charset="0"/>
                <a:cs typeface="Times New Roman" pitchFamily="18" charset="0"/>
              </a:rPr>
              <a:t>Празднование Международного дня медицинской сестры</a:t>
            </a:r>
            <a:endParaRPr lang="ru-RU" sz="4000" b="1" dirty="0">
              <a:solidFill>
                <a:srgbClr val="C000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2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67544" y="1772816"/>
            <a:ext cx="2520280" cy="1656184"/>
          </a:xfrm>
        </p:spPr>
      </p:pic>
      <p:pic>
        <p:nvPicPr>
          <p:cNvPr id="5" name="Picture 3" descr="C:\Users\Lenovo\Desktop\ФОТО ВСЕ\фото работа\DSC00868.JPG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203848" y="1772816"/>
            <a:ext cx="2448272" cy="1656184"/>
          </a:xfrm>
          <a:prstGeom prst="rect">
            <a:avLst/>
          </a:prstGeom>
        </p:spPr>
      </p:pic>
      <p:pic>
        <p:nvPicPr>
          <p:cNvPr id="6" name="Picture 2" descr="C:\Users\Lenovo\Desktop\ФОТО ВСЕ\фото Новая папка 2013\SAM_053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>
          <a:xfrm>
            <a:off x="6156176" y="1772816"/>
            <a:ext cx="2448272" cy="1656184"/>
          </a:xfrm>
          <a:prstGeom prst="rect">
            <a:avLst/>
          </a:prstGeom>
        </p:spPr>
      </p:pic>
      <p:pic>
        <p:nvPicPr>
          <p:cNvPr id="8" name="Picture 10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084168" y="4005064"/>
            <a:ext cx="2520280" cy="17281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" name="Picture 12"/>
          <p:cNvPicPr>
            <a:picLocks noChangeAspect="1" noChangeArrowheads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347864" y="4005064"/>
            <a:ext cx="2434597" cy="1728192"/>
          </a:xfrm>
          <a:prstGeom prst="rect">
            <a:avLst/>
          </a:prstGeom>
        </p:spPr>
      </p:pic>
      <p:pic>
        <p:nvPicPr>
          <p:cNvPr id="10" name="Picture 3" descr="C:\Users\Lenovo\Desktop\ФОТО ВСЕ\Мероприятитя ВКЛ 2015\день мед сес\SAM_1405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67545" y="4005064"/>
            <a:ext cx="2592288" cy="17826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Литейная">
  <a:themeElements>
    <a:clrScheme name="Другая 4">
      <a:dk1>
        <a:srgbClr val="7030A0"/>
      </a:dk1>
      <a:lt1>
        <a:sysClr val="window" lastClr="FFFFFF"/>
      </a:lt1>
      <a:dk2>
        <a:srgbClr val="F2F2F2"/>
      </a:dk2>
      <a:lt2>
        <a:srgbClr val="F8F8F8"/>
      </a:lt2>
      <a:accent1>
        <a:srgbClr val="DDDDDD"/>
      </a:accent1>
      <a:accent2>
        <a:srgbClr val="B2B2B2"/>
      </a:accent2>
      <a:accent3>
        <a:srgbClr val="7030A0"/>
      </a:accent3>
      <a:accent4>
        <a:srgbClr val="F2F2F2"/>
      </a:accent4>
      <a:accent5>
        <a:srgbClr val="D5D5D5"/>
      </a:accent5>
      <a:accent6>
        <a:srgbClr val="4D4D4D"/>
      </a:accent6>
      <a:hlink>
        <a:srgbClr val="B2B2B2"/>
      </a:hlink>
      <a:folHlink>
        <a:srgbClr val="919191"/>
      </a:folHlink>
    </a:clrScheme>
    <a:fontScheme name="Литейная">
      <a:maj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Литейная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80000"/>
              </a:schemeClr>
            </a:gs>
            <a:gs pos="62000">
              <a:schemeClr val="phClr">
                <a:tint val="30000"/>
                <a:satMod val="180000"/>
              </a:schemeClr>
            </a:gs>
            <a:gs pos="100000">
              <a:schemeClr val="phClr">
                <a:tint val="22000"/>
                <a:satMod val="18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58000"/>
                <a:satMod val="150000"/>
              </a:schemeClr>
            </a:gs>
            <a:gs pos="72000">
              <a:schemeClr val="phClr">
                <a:tint val="90000"/>
                <a:satMod val="135000"/>
              </a:schemeClr>
            </a:gs>
            <a:gs pos="100000">
              <a:schemeClr val="phClr">
                <a:tint val="8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80000"/>
            </a:schemeClr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000000"/>
            </a:lightRig>
          </a:scene3d>
          <a:sp3d prstMaterial="matte">
            <a:bevelT w="63500" h="6350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5000"/>
                <a:satMod val="400000"/>
              </a:schemeClr>
            </a:gs>
            <a:gs pos="20000">
              <a:schemeClr val="phClr">
                <a:tint val="80000"/>
                <a:satMod val="355000"/>
              </a:schemeClr>
            </a:gs>
            <a:gs pos="100000">
              <a:schemeClr val="phClr">
                <a:tint val="95000"/>
                <a:shade val="55000"/>
                <a:satMod val="355000"/>
              </a:schemeClr>
            </a:gs>
          </a:gsLst>
          <a:path path="circle">
            <a:fillToRect l="67500" t="35000" r="32500" b="65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0"/>
                <a:satMod val="120000"/>
              </a:schemeClr>
              <a:schemeClr val="phClr">
                <a:tint val="70000"/>
                <a:satMod val="250000"/>
              </a:schemeClr>
            </a:duotone>
          </a:blip>
          <a:tile tx="0" ty="0" sx="50000" sy="50000" flip="none" algn="t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Foundry</Template>
  <TotalTime>7233</TotalTime>
  <Words>219</Words>
  <Application>Microsoft Office PowerPoint</Application>
  <PresentationFormat>Экран (4:3)</PresentationFormat>
  <Paragraphs>50</Paragraphs>
  <Slides>25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6" baseType="lpstr">
      <vt:lpstr>Литейная</vt:lpstr>
      <vt:lpstr>Слайд 1</vt:lpstr>
      <vt:lpstr>Совет по сестринскому делу  АУЗОО «ВКЛ» создан  5 сентября 2011 года</vt:lpstr>
      <vt:lpstr>Эмблема Совета</vt:lpstr>
      <vt:lpstr>В структуру Совета входят пять комитетов:</vt:lpstr>
      <vt:lpstr> Награжденные грамотами МЗ ОО  ,</vt:lpstr>
      <vt:lpstr>Слайд 6</vt:lpstr>
      <vt:lpstr>В 2011 году открыта страничка  Совета на сайте ОПСА</vt:lpstr>
      <vt:lpstr>Собрания с членами Ассоциации  по итогам работы ОПСА </vt:lpstr>
      <vt:lpstr>Празднование Международного дня медицинской сестры</vt:lpstr>
      <vt:lpstr>Заседания Совета по сестринскому делу</vt:lpstr>
      <vt:lpstr> Школа для медицинских сестер «Наставничество»</vt:lpstr>
      <vt:lpstr>Встреча ветеранов  </vt:lpstr>
      <vt:lpstr>Профессиональная деятельность</vt:lpstr>
      <vt:lpstr>Слайд 14</vt:lpstr>
      <vt:lpstr>Участие в акциях РАМС и ОПСА  </vt:lpstr>
      <vt:lpstr>Участие в акциях РАМС и ОПСА</vt:lpstr>
      <vt:lpstr>Анкетирование, как часть системы оценки качества медицинской помощи</vt:lpstr>
      <vt:lpstr>Мастер – класс, обмен опытом</vt:lpstr>
      <vt:lpstr>Чествование юбиляров </vt:lpstr>
      <vt:lpstr>Конкурс плакатов  «Профилактика туберкулеза «Белая  ромашка» 24 марта 2016 года </vt:lpstr>
      <vt:lpstr>Участие в спортивных мероприятиях</vt:lpstr>
      <vt:lpstr>Слайд 22</vt:lpstr>
      <vt:lpstr>Поздравление Совета по сестринскому делу ВКЛ  с юбилеем  на сайте ОПСА </vt:lpstr>
      <vt:lpstr>Участие  в первом региональном форуме «Общественное сестринское движение Омской области 1956 — 2016 гг.» </vt:lpstr>
      <vt:lpstr>От мечты к реальности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Совету  по сестринскому делу АУЗОО  «Врачебно-косметологическая лечебница»</dc:title>
  <dc:creator>Lenovo</dc:creator>
  <cp:lastModifiedBy>Lenovo</cp:lastModifiedBy>
  <cp:revision>203</cp:revision>
  <dcterms:created xsi:type="dcterms:W3CDTF">2016-08-28T02:05:37Z</dcterms:created>
  <dcterms:modified xsi:type="dcterms:W3CDTF">2017-06-05T04:18:50Z</dcterms:modified>
</cp:coreProperties>
</file>