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98" r:id="rId3"/>
    <p:sldId id="306" r:id="rId4"/>
    <p:sldId id="311" r:id="rId5"/>
    <p:sldId id="287" r:id="rId6"/>
    <p:sldId id="312" r:id="rId7"/>
    <p:sldId id="267" r:id="rId8"/>
    <p:sldId id="268" r:id="rId9"/>
    <p:sldId id="257" r:id="rId10"/>
    <p:sldId id="269" r:id="rId11"/>
    <p:sldId id="314" r:id="rId12"/>
    <p:sldId id="315" r:id="rId13"/>
    <p:sldId id="264" r:id="rId14"/>
    <p:sldId id="266" r:id="rId15"/>
    <p:sldId id="316" r:id="rId16"/>
    <p:sldId id="303" r:id="rId17"/>
    <p:sldId id="265" r:id="rId18"/>
    <p:sldId id="263" r:id="rId19"/>
    <p:sldId id="262" r:id="rId20"/>
    <p:sldId id="325" r:id="rId21"/>
    <p:sldId id="260" r:id="rId22"/>
    <p:sldId id="319" r:id="rId23"/>
    <p:sldId id="320" r:id="rId24"/>
    <p:sldId id="259" r:id="rId25"/>
    <p:sldId id="321" r:id="rId26"/>
    <p:sldId id="281" r:id="rId27"/>
    <p:sldId id="322" r:id="rId28"/>
    <p:sldId id="323" r:id="rId29"/>
    <p:sldId id="324" r:id="rId30"/>
    <p:sldId id="326" r:id="rId31"/>
    <p:sldId id="327" r:id="rId32"/>
    <p:sldId id="328" r:id="rId33"/>
    <p:sldId id="329" r:id="rId34"/>
    <p:sldId id="330" r:id="rId35"/>
    <p:sldId id="331" r:id="rId36"/>
    <p:sldId id="332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b="1" 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b="1" 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b="1" 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b="1" 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FF0066"/>
    <a:srgbClr val="2909E9"/>
    <a:srgbClr val="8484FA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94595" autoAdjust="0"/>
  </p:normalViewPr>
  <p:slideViewPr>
    <p:cSldViewPr>
      <p:cViewPr>
        <p:scale>
          <a:sx n="66" d="100"/>
          <a:sy n="66" d="100"/>
        </p:scale>
        <p:origin x="-123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4E239A-36C6-4A1F-A245-DC16BD48887E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C456DB-03D8-4E48-814E-5890028AE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874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456DB-03D8-4E48-814E-5890028AE304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169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69D9D-B23E-4E96-B2AE-F210A67D59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579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AC120-D680-41D2-8918-2365BD7D48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886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26E3B3-AFA4-4DC3-A987-1660461945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5951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3C3C67-AC4B-4C58-90E4-4FD4533DE1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0345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35B66-7539-48AA-9DFD-67D7E9E204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2307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F297F-4846-4CC5-A992-202DA0DECC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560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E7236-18B4-423B-A999-A7CAEB6AC0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53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65529-BC79-46C9-BCBE-A79092B63F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857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439DC-57BE-494E-B2A4-218C967EB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675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CA2FD-D2C8-4002-9296-B23F1344CA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968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D8AC7D-104D-41C2-99BB-952FD8922F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317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55278-8161-46C8-BFD4-53E4DC5D45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616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2DE9D-C0BD-4FD6-936F-A71A44B013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716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D29BD-3E15-41FA-A6A2-26FC18C344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014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i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i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0">
                <a:latin typeface="Arial" charset="0"/>
              </a:defRPr>
            </a:lvl1pPr>
          </a:lstStyle>
          <a:p>
            <a:pPr>
              <a:defRPr/>
            </a:pPr>
            <a:fld id="{1B078A08-D675-4A02-A489-3C5138E338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11" Type="http://schemas.microsoft.com/office/2007/relationships/hdphoto" Target="../media/hdphoto13.wdp"/><Relationship Id="rId5" Type="http://schemas.microsoft.com/office/2007/relationships/hdphoto" Target="../media/hdphoto10.wdp"/><Relationship Id="rId10" Type="http://schemas.openxmlformats.org/officeDocument/2006/relationships/image" Target="../media/image47.jpeg"/><Relationship Id="rId4" Type="http://schemas.openxmlformats.org/officeDocument/2006/relationships/image" Target="../media/image44.jpeg"/><Relationship Id="rId9" Type="http://schemas.microsoft.com/office/2007/relationships/hdphoto" Target="../media/hdphoto1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microsoft.com/office/2007/relationships/hdphoto" Target="../media/hdphoto5.wdp"/><Relationship Id="rId3" Type="http://schemas.openxmlformats.org/officeDocument/2006/relationships/image" Target="../media/image7.jpeg"/><Relationship Id="rId7" Type="http://schemas.microsoft.com/office/2007/relationships/hdphoto" Target="../media/hdphoto2.wdp"/><Relationship Id="rId12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11.jpeg"/><Relationship Id="rId4" Type="http://schemas.openxmlformats.org/officeDocument/2006/relationships/image" Target="../media/image8.jpeg"/><Relationship Id="rId9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7" Type="http://schemas.openxmlformats.org/officeDocument/2006/relationships/image" Target="../media/image115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7" Type="http://schemas.openxmlformats.org/officeDocument/2006/relationships/image" Target="../media/image131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0.jpe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5.jpeg"/><Relationship Id="rId4" Type="http://schemas.openxmlformats.org/officeDocument/2006/relationships/image" Target="../media/image13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9.png"/><Relationship Id="rId4" Type="http://schemas.openxmlformats.org/officeDocument/2006/relationships/image" Target="../media/image138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jpeg"/><Relationship Id="rId13" Type="http://schemas.openxmlformats.org/officeDocument/2006/relationships/image" Target="../media/image151.jpeg"/><Relationship Id="rId3" Type="http://schemas.openxmlformats.org/officeDocument/2006/relationships/image" Target="../media/image141.jpeg"/><Relationship Id="rId7" Type="http://schemas.openxmlformats.org/officeDocument/2006/relationships/image" Target="../media/image145.jpeg"/><Relationship Id="rId12" Type="http://schemas.openxmlformats.org/officeDocument/2006/relationships/image" Target="../media/image150.jpe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4.jpeg"/><Relationship Id="rId11" Type="http://schemas.openxmlformats.org/officeDocument/2006/relationships/image" Target="../media/image149.jpeg"/><Relationship Id="rId5" Type="http://schemas.openxmlformats.org/officeDocument/2006/relationships/image" Target="../media/image143.jpeg"/><Relationship Id="rId10" Type="http://schemas.openxmlformats.org/officeDocument/2006/relationships/image" Target="../media/image148.jpeg"/><Relationship Id="rId4" Type="http://schemas.openxmlformats.org/officeDocument/2006/relationships/image" Target="../media/image142.jpeg"/><Relationship Id="rId9" Type="http://schemas.openxmlformats.org/officeDocument/2006/relationships/image" Target="../media/image147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jpeg"/><Relationship Id="rId13" Type="http://schemas.openxmlformats.org/officeDocument/2006/relationships/image" Target="../media/image163.jpeg"/><Relationship Id="rId3" Type="http://schemas.openxmlformats.org/officeDocument/2006/relationships/image" Target="../media/image153.jpeg"/><Relationship Id="rId7" Type="http://schemas.openxmlformats.org/officeDocument/2006/relationships/image" Target="../media/image157.jpeg"/><Relationship Id="rId12" Type="http://schemas.openxmlformats.org/officeDocument/2006/relationships/image" Target="../media/image162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6.jpeg"/><Relationship Id="rId11" Type="http://schemas.openxmlformats.org/officeDocument/2006/relationships/image" Target="../media/image161.jpeg"/><Relationship Id="rId5" Type="http://schemas.openxmlformats.org/officeDocument/2006/relationships/image" Target="../media/image155.jpeg"/><Relationship Id="rId10" Type="http://schemas.openxmlformats.org/officeDocument/2006/relationships/image" Target="../media/image160.jpeg"/><Relationship Id="rId4" Type="http://schemas.openxmlformats.org/officeDocument/2006/relationships/image" Target="../media/image154.jpeg"/><Relationship Id="rId9" Type="http://schemas.openxmlformats.org/officeDocument/2006/relationships/image" Target="../media/image159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jpeg"/><Relationship Id="rId3" Type="http://schemas.openxmlformats.org/officeDocument/2006/relationships/image" Target="../media/image165.jpeg"/><Relationship Id="rId7" Type="http://schemas.openxmlformats.org/officeDocument/2006/relationships/image" Target="../media/image169.jpeg"/><Relationship Id="rId12" Type="http://schemas.openxmlformats.org/officeDocument/2006/relationships/image" Target="../media/image5.pn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8.jpeg"/><Relationship Id="rId11" Type="http://schemas.openxmlformats.org/officeDocument/2006/relationships/image" Target="../media/image4.png"/><Relationship Id="rId5" Type="http://schemas.openxmlformats.org/officeDocument/2006/relationships/image" Target="../media/image167.jpeg"/><Relationship Id="rId10" Type="http://schemas.openxmlformats.org/officeDocument/2006/relationships/image" Target="../media/image3.jpeg"/><Relationship Id="rId4" Type="http://schemas.openxmlformats.org/officeDocument/2006/relationships/image" Target="../media/image166.jpeg"/><Relationship Id="rId9" Type="http://schemas.openxmlformats.org/officeDocument/2006/relationships/image" Target="../media/image17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8.jpeg"/><Relationship Id="rId7" Type="http://schemas.openxmlformats.org/officeDocument/2006/relationships/image" Target="../media/image40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7.wdp"/><Relationship Id="rId5" Type="http://schemas.openxmlformats.org/officeDocument/2006/relationships/image" Target="../media/image39.jpeg"/><Relationship Id="rId10" Type="http://schemas.openxmlformats.org/officeDocument/2006/relationships/image" Target="../media/image42.png"/><Relationship Id="rId4" Type="http://schemas.microsoft.com/office/2007/relationships/hdphoto" Target="../media/hdphoto6.wdp"/><Relationship Id="rId9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19" descr="Фото общее сестринского коллектива БУЗОО Павлоградская ЦРБ - 2017г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708920"/>
            <a:ext cx="8424936" cy="3860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2664296" y="312390"/>
            <a:ext cx="6516216" cy="668338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БУЗОО  «</a:t>
            </a:r>
            <a:r>
              <a:rPr lang="ru-RU" sz="32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Павлоградская</a:t>
            </a:r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ЦРБ»</a:t>
            </a:r>
          </a:p>
        </p:txBody>
      </p:sp>
      <p:sp>
        <p:nvSpPr>
          <p:cNvPr id="2066" name="Rectangle 18"/>
          <p:cNvSpPr>
            <a:spLocks noGrp="1" noChangeArrowheads="1"/>
          </p:cNvSpPr>
          <p:nvPr>
            <p:ph sz="quarter" idx="4294967295"/>
          </p:nvPr>
        </p:nvSpPr>
        <p:spPr>
          <a:xfrm>
            <a:off x="318269" y="1412776"/>
            <a:ext cx="8358187" cy="1036637"/>
          </a:xfrm>
          <a:ln>
            <a:noFill/>
          </a:ln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6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Вместе мы – сила!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7922" y="206851"/>
            <a:ext cx="837670" cy="897504"/>
          </a:xfrm>
          <a:prstGeom prst="rect">
            <a:avLst/>
          </a:prstGeom>
          <a:noFill/>
          <a:ln w="9525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ОПСА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5641" y="192790"/>
            <a:ext cx="651621" cy="911565"/>
          </a:xfrm>
          <a:prstGeom prst="rect">
            <a:avLst/>
          </a:prstGeom>
          <a:noFill/>
          <a:ln w="9525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0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064" y="238068"/>
            <a:ext cx="868843" cy="86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882455" y="149879"/>
            <a:ext cx="5704999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ru-RU" sz="4500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Мастер-классы</a:t>
            </a:r>
          </a:p>
        </p:txBody>
      </p:sp>
      <p:pic>
        <p:nvPicPr>
          <p:cNvPr id="81936" name="Picture 16" descr="туберкулёз 05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7504" y="3912504"/>
            <a:ext cx="3927326" cy="29454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34" name="Picture 14" descr="Калюжная 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146204" y="3912505"/>
            <a:ext cx="3928411" cy="29454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29" name="Picture 9" descr="DSC02599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3445" y="889406"/>
            <a:ext cx="3781170" cy="28365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7" descr="туберкулёз 069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4393" y="889406"/>
            <a:ext cx="3860810" cy="26998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31" name="Picture 11" descr="м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2276872"/>
            <a:ext cx="3195975" cy="31412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2" name="Picture 12" descr="туберкулёз 03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19" y="3647590"/>
            <a:ext cx="4410214" cy="32860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28" name="Picture 8" descr="Изображение 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2614" y="776641"/>
            <a:ext cx="4385254" cy="32731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30" name="Picture 10" descr="DSC001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-68246" y="658980"/>
            <a:ext cx="4422510" cy="33120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3" descr="SAM_0690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0655" y="3671379"/>
            <a:ext cx="4469502" cy="32860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882455" y="51882"/>
            <a:ext cx="5704999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ru-RU" sz="4500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Мастер-классы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10" descr="201622915002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496" y="983390"/>
            <a:ext cx="4357726" cy="2808312"/>
          </a:xfrm>
          <a:effectLst>
            <a:softEdge rad="112500"/>
          </a:effectLst>
        </p:spPr>
      </p:pic>
      <p:pic>
        <p:nvPicPr>
          <p:cNvPr id="12295" name="Picture 15" descr="туберкулёз 06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6762" y="961867"/>
            <a:ext cx="435772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6" name="Picture 16" descr="туберкулёз 05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35" y="3933056"/>
            <a:ext cx="435772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300" name="Picture 12" descr="IMG_128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4008" y="3933056"/>
            <a:ext cx="4357726" cy="2808312"/>
          </a:xfrm>
          <a:effectLst>
            <a:softEdge rad="112500"/>
          </a:effec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882455" y="149879"/>
            <a:ext cx="5704999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ru-RU" sz="4500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Мастер-классы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259632" y="0"/>
            <a:ext cx="6929437" cy="1477328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ru-RU" sz="45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Освоение смежной специальности</a:t>
            </a:r>
          </a:p>
        </p:txBody>
      </p:sp>
      <p:pic>
        <p:nvPicPr>
          <p:cNvPr id="159753" name="Picture 9" descr="Изображение 01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83568" y="1482692"/>
            <a:ext cx="3865391" cy="2657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Группа 4"/>
          <p:cNvGrpSpPr/>
          <p:nvPr/>
        </p:nvGrpSpPr>
        <p:grpSpPr>
          <a:xfrm>
            <a:off x="4788024" y="1499145"/>
            <a:ext cx="3865391" cy="2657456"/>
            <a:chOff x="4788024" y="1499145"/>
            <a:chExt cx="3865391" cy="2657456"/>
          </a:xfrm>
        </p:grpSpPr>
        <p:pic>
          <p:nvPicPr>
            <p:cNvPr id="18437" name="Picture 7" descr="новая папка 03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1499145"/>
              <a:ext cx="3865391" cy="265745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" name="Прямоугольник 2"/>
            <p:cNvSpPr/>
            <p:nvPr/>
          </p:nvSpPr>
          <p:spPr>
            <a:xfrm>
              <a:off x="5796136" y="3083474"/>
              <a:ext cx="432048" cy="180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2616264" y="4140148"/>
            <a:ext cx="3865390" cy="2717852"/>
            <a:chOff x="2616264" y="4140148"/>
            <a:chExt cx="3865390" cy="2717852"/>
          </a:xfrm>
        </p:grpSpPr>
        <p:pic>
          <p:nvPicPr>
            <p:cNvPr id="18440" name="Picture 9" descr="Работа в перевязочном каб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6264" y="4140148"/>
              <a:ext cx="3865390" cy="271785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0" name="Прямоугольник 9"/>
            <p:cNvSpPr/>
            <p:nvPr/>
          </p:nvSpPr>
          <p:spPr>
            <a:xfrm>
              <a:off x="5724128" y="5499074"/>
              <a:ext cx="432048" cy="180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-5117"/>
            <a:ext cx="9072564" cy="1754326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1" indent="0" algn="ctr">
              <a:buNone/>
            </a:pPr>
            <a:r>
              <a:rPr lang="ru-RU" sz="36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n-ea"/>
                <a:cs typeface="Aharoni" pitchFamily="2" charset="-79"/>
              </a:rPr>
              <a:t>Проведение общебольничных сестринских конференций, семинаров </a:t>
            </a:r>
            <a:endParaRPr lang="ru-RU" sz="3600" b="1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itchFamily="2" charset="-79"/>
            </a:endParaRPr>
          </a:p>
        </p:txBody>
      </p:sp>
      <p:pic>
        <p:nvPicPr>
          <p:cNvPr id="157699" name="Picture 3" descr="Изображение 020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588"/>
          <a:stretch/>
        </p:blipFill>
        <p:spPr bwMode="auto">
          <a:xfrm>
            <a:off x="251520" y="4293096"/>
            <a:ext cx="4312478" cy="237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7700" name="Picture 4" descr="DSCF5448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403"/>
          <a:stretch/>
        </p:blipFill>
        <p:spPr bwMode="auto">
          <a:xfrm>
            <a:off x="4788024" y="1768128"/>
            <a:ext cx="4136420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7701" name="Picture 5" descr="SAM_012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4773" y="4293096"/>
            <a:ext cx="4136459" cy="237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6" descr="Доклад гл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4343639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85845" y="116632"/>
            <a:ext cx="7572375" cy="1200329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1" indent="0" algn="ctr">
              <a:buNone/>
            </a:pPr>
            <a:r>
              <a:rPr lang="ru-RU" sz="36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n-ea"/>
                <a:cs typeface="Aharoni" pitchFamily="2" charset="-79"/>
              </a:rPr>
              <a:t>Ежегодный отчет ключевых </a:t>
            </a:r>
            <a:r>
              <a:rPr lang="ru-RU" sz="36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n-ea"/>
                <a:cs typeface="Aharoni" pitchFamily="2" charset="-79"/>
              </a:rPr>
              <a:t>членов «Итоги </a:t>
            </a:r>
            <a:r>
              <a:rPr lang="ru-RU" sz="36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n-ea"/>
                <a:cs typeface="Aharoni" pitchFamily="2" charset="-79"/>
              </a:rPr>
              <a:t>работы ОПСА» </a:t>
            </a:r>
            <a:endParaRPr lang="ru-RU" dirty="0"/>
          </a:p>
        </p:txBody>
      </p:sp>
      <p:pic>
        <p:nvPicPr>
          <p:cNvPr id="14344" name="Picture 9" descr="Изображение 01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460013"/>
            <a:ext cx="4086131" cy="3064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6" name="Picture 11" descr="SAM_0140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4081" y="3534634"/>
            <a:ext cx="4431156" cy="3323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7" name="Picture 12" descr="SAM_072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437313"/>
            <a:ext cx="4067944" cy="3087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6" descr="Межрайонная конференция для фельдшеров ФАП участники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/>
          <a:srcRect t="18811"/>
          <a:stretch/>
        </p:blipFill>
        <p:spPr>
          <a:xfrm>
            <a:off x="179512" y="1683395"/>
            <a:ext cx="4640611" cy="2825725"/>
          </a:xfrm>
          <a:effectLst>
            <a:softEdge rad="112500"/>
          </a:effectLst>
        </p:spPr>
      </p:pic>
      <p:pic>
        <p:nvPicPr>
          <p:cNvPr id="26629" name="Picture 7" descr="Межрайонная конференция для фельдшеров ФАП"/>
          <p:cNvPicPr>
            <a:picLocks noGrp="1" noChangeAspect="1" noChangeArrowheads="1"/>
          </p:cNvPicPr>
          <p:nvPr>
            <p:ph sz="quarter" idx="2"/>
          </p:nvPr>
        </p:nvPicPr>
        <p:blipFill rotWithShape="1">
          <a:blip r:embed="rId3"/>
          <a:srcRect t="14507"/>
          <a:stretch/>
        </p:blipFill>
        <p:spPr>
          <a:xfrm>
            <a:off x="4860032" y="1628800"/>
            <a:ext cx="4159189" cy="2810873"/>
          </a:xfrm>
          <a:effectLst>
            <a:softEdge rad="112500"/>
          </a:effectLst>
        </p:spPr>
      </p:pic>
      <p:sp>
        <p:nvSpPr>
          <p:cNvPr id="26630" name="Text Box 8"/>
          <p:cNvSpPr txBox="1">
            <a:spLocks noChangeArrowheads="1"/>
          </p:cNvSpPr>
          <p:nvPr/>
        </p:nvSpPr>
        <p:spPr bwMode="auto">
          <a:xfrm>
            <a:off x="179512" y="44624"/>
            <a:ext cx="889248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latin typeface="+mn-lt"/>
              </a:defRPr>
            </a:lvl1pPr>
            <a:lvl2pPr lvl="1" indent="0" algn="ctr" eaLnBrk="0" hangingPunct="0">
              <a:spcBef>
                <a:spcPct val="20000"/>
              </a:spcBef>
              <a:buNone/>
              <a:defRPr sz="36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ru-RU" sz="3000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Проведение межрайонного </a:t>
            </a:r>
            <a:r>
              <a:rPr lang="ru-RU" sz="3000" i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семинара </a:t>
            </a:r>
            <a:r>
              <a:rPr lang="ru-RU" sz="3000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«Актуальные вопросы в организации работы фельдшеров </a:t>
            </a:r>
            <a:r>
              <a:rPr lang="ru-RU" sz="3000" i="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ФАПов</a:t>
            </a:r>
            <a:r>
              <a:rPr lang="ru-RU" sz="3000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» 06.03.2012г.</a:t>
            </a:r>
          </a:p>
        </p:txBody>
      </p:sp>
      <p:pic>
        <p:nvPicPr>
          <p:cNvPr id="10" name="Picture 12" descr="Межрайонная конференция для фельдшеров ФАП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0558" y="4451024"/>
            <a:ext cx="3214710" cy="2411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23528" y="188640"/>
            <a:ext cx="8623224" cy="707886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algn="ctr">
              <a:buNone/>
            </a:pPr>
            <a:r>
              <a:rPr lang="ru-RU" sz="4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Участие в </a:t>
            </a:r>
            <a:r>
              <a:rPr lang="ru-RU" sz="4000" b="1" kern="1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телесеминарах</a:t>
            </a:r>
            <a:r>
              <a:rPr lang="ru-RU" sz="40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 ЦПК </a:t>
            </a:r>
            <a:r>
              <a:rPr lang="ru-RU" sz="4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РЗ</a:t>
            </a:r>
          </a:p>
        </p:txBody>
      </p:sp>
      <p:pic>
        <p:nvPicPr>
          <p:cNvPr id="17413" name="Picture 6" descr="SAM_020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5054159" cy="3433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4" name="Picture 7" descr="SAM_020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3308354"/>
            <a:ext cx="4999611" cy="3433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179074" y="22222"/>
            <a:ext cx="4814498" cy="784830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algn="ctr">
              <a:buNone/>
            </a:pPr>
            <a:r>
              <a:rPr lang="ru-RU" sz="45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Наставничество</a:t>
            </a:r>
          </a:p>
        </p:txBody>
      </p:sp>
      <p:pic>
        <p:nvPicPr>
          <p:cNvPr id="19461" name="Picture 14" descr="ОКБ доклад 11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959272"/>
            <a:ext cx="4081479" cy="5782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Изображение 001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0749" y="912543"/>
            <a:ext cx="4059683" cy="3044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Изображение 017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48064" y="3933056"/>
            <a:ext cx="3905937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96554" y="123890"/>
            <a:ext cx="849592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ru-RU" sz="4500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Посвящение в профессию</a:t>
            </a:r>
          </a:p>
        </p:txBody>
      </p:sp>
      <p:pic>
        <p:nvPicPr>
          <p:cNvPr id="8" name="Picture 8" descr="DSC0954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873" y="1035082"/>
            <a:ext cx="4421194" cy="2706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1" descr="Изображение 02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2304" y="1010178"/>
            <a:ext cx="4421194" cy="2706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3" descr="DSC0326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19" y="4061354"/>
            <a:ext cx="4421195" cy="2684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2" descr="DSC032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62305" y="4128423"/>
            <a:ext cx="4421193" cy="2684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Documents and Settings\Admin\Рабочий стол\фото на презентацию район\Заседание Совета по сестринскому дел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672" y="1340768"/>
            <a:ext cx="4350312" cy="2659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7" name="Text Box 20"/>
          <p:cNvSpPr txBox="1">
            <a:spLocks noChangeArrowheads="1"/>
          </p:cNvSpPr>
          <p:nvPr/>
        </p:nvSpPr>
        <p:spPr bwMode="auto">
          <a:xfrm>
            <a:off x="67305" y="-27384"/>
            <a:ext cx="9113207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700" i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Совет </a:t>
            </a:r>
            <a:r>
              <a:rPr lang="ru-RU" sz="3700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по сестринскому </a:t>
            </a:r>
            <a:r>
              <a:rPr lang="ru-RU" sz="3700" i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делу. </a:t>
            </a:r>
          </a:p>
          <a:p>
            <a:pPr algn="ctr">
              <a:defRPr/>
            </a:pPr>
            <a:r>
              <a:rPr lang="ru-RU" sz="3700" i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Наши достижения</a:t>
            </a:r>
            <a:endParaRPr lang="ru-RU" sz="3700" i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itchFamily="2" charset="-79"/>
            </a:endParaRPr>
          </a:p>
        </p:txBody>
      </p:sp>
      <p:pic>
        <p:nvPicPr>
          <p:cNvPr id="14" name="Picture 2" descr="C:\Users\User\AppData\Local\Temp\Rar$DI00.332\Фото  Совет  по сестринскому .делу.-2017г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1243" y="4077072"/>
            <a:ext cx="4621237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3" descr="SAM_097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1749725"/>
            <a:ext cx="1441426" cy="1841822"/>
          </a:xfrm>
          <a:prstGeom prst="rect">
            <a:avLst/>
          </a:prstGeom>
          <a:ln w="25400">
            <a:solidFill>
              <a:srgbClr val="C00000"/>
            </a:solidFill>
          </a:ln>
          <a:effectLst/>
        </p:spPr>
      </p:pic>
      <p:pic>
        <p:nvPicPr>
          <p:cNvPr id="11" name="Picture 14" descr="SAM_098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3908" y="1334953"/>
            <a:ext cx="1304624" cy="1841822"/>
          </a:xfrm>
          <a:prstGeom prst="rect">
            <a:avLst/>
          </a:prstGeom>
          <a:ln w="25400">
            <a:solidFill>
              <a:srgbClr val="C00000"/>
            </a:solidFill>
          </a:ln>
          <a:effectLst/>
        </p:spPr>
      </p:pic>
      <p:pic>
        <p:nvPicPr>
          <p:cNvPr id="13" name="Picture 11" descr="SAM_0974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0369" y="4293096"/>
            <a:ext cx="1493517" cy="2240276"/>
          </a:xfrm>
          <a:prstGeom prst="rect">
            <a:avLst/>
          </a:prstGeom>
          <a:ln w="25400">
            <a:solidFill>
              <a:srgbClr val="C00000"/>
            </a:solidFill>
          </a:ln>
          <a:effectLst/>
        </p:spPr>
      </p:pic>
      <p:pic>
        <p:nvPicPr>
          <p:cNvPr id="15" name="Picture 10" descr="SAM_0984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8344" y="2127219"/>
            <a:ext cx="1357132" cy="1841822"/>
          </a:xfrm>
          <a:prstGeom prst="rect">
            <a:avLst/>
          </a:prstGeom>
          <a:ln w="25400">
            <a:solidFill>
              <a:srgbClr val="C00000"/>
            </a:solidFill>
          </a:ln>
          <a:effectLst/>
        </p:spPr>
      </p:pic>
      <p:pic>
        <p:nvPicPr>
          <p:cNvPr id="12" name="Picture 13" descr="SAM_0974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293096"/>
            <a:ext cx="1611299" cy="2240276"/>
          </a:xfrm>
          <a:prstGeom prst="rect">
            <a:avLst/>
          </a:prstGeom>
          <a:ln w="25400">
            <a:solidFill>
              <a:srgbClr val="C00000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36330" y="-27384"/>
            <a:ext cx="889248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ru-RU" sz="4000" i="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Профориентационная</a:t>
            </a:r>
            <a:r>
              <a:rPr lang="ru-RU" sz="4000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 </a:t>
            </a:r>
            <a:r>
              <a:rPr lang="ru-RU" sz="4000" i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работа              с </a:t>
            </a:r>
            <a:r>
              <a:rPr lang="ru-RU" sz="4000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учениками школ и колледжей</a:t>
            </a:r>
          </a:p>
        </p:txBody>
      </p:sp>
      <p:pic>
        <p:nvPicPr>
          <p:cNvPr id="11" name="Picture 11" descr="DSC_070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027" y="1284424"/>
            <a:ext cx="3965706" cy="2780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 descr="P5130105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87"/>
          <a:stretch/>
        </p:blipFill>
        <p:spPr bwMode="auto">
          <a:xfrm>
            <a:off x="4788024" y="1296055"/>
            <a:ext cx="3972793" cy="2709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4" descr="P513010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5672" y="4069504"/>
            <a:ext cx="3972792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3" descr="туберкулёз 019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216" y="4077072"/>
            <a:ext cx="3972792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44624"/>
            <a:ext cx="9144000" cy="1323439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algn="ctr">
              <a:buNone/>
            </a:pPr>
            <a:r>
              <a:rPr lang="ru-RU" sz="4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Престиж и значимость  профессии медицинской сестры</a:t>
            </a:r>
          </a:p>
        </p:txBody>
      </p:sp>
      <p:pic>
        <p:nvPicPr>
          <p:cNvPr id="144409" name="Picture 25" descr="Павлоградская ЦРБ Акция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3897526" cy="2719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3" name="Picture 2" descr="C:\Documents and Settings\Домашний компьютер\Рабочий стол\фото на презентацию район\Конкурс на лучшую медицинскую сестру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0594" y="4075540"/>
            <a:ext cx="3834775" cy="2809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4415" name="Picture 31" descr="DSC099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9184" y="1348696"/>
            <a:ext cx="3867312" cy="2719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6" name="Picture 15" descr="Изображение 02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136" y="4050800"/>
            <a:ext cx="3806886" cy="2773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4410" name="Picture 26" descr="070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1407" y="2259777"/>
            <a:ext cx="2713121" cy="36174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10" descr="Изображение 00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1371057"/>
            <a:ext cx="3570196" cy="2656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1" name="Picture 4" descr="C:\Documents and Settings\Домашний компьютер\Рабочий стол\фото на презентацию район\Конкурс на лучшую акушерку-11.JPG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3842" y="4284138"/>
            <a:ext cx="3462654" cy="2573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5" name="Picture 13" descr="туберкулёз 070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344750"/>
            <a:ext cx="3570196" cy="2540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Изображение 096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475527"/>
            <a:ext cx="3570196" cy="2656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8" descr="День стоматолога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2849794"/>
            <a:ext cx="3594172" cy="26956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0" y="44624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ru-RU" sz="4000" b="1" i="0" kern="120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Престиж и значимость  профессии медицинской сестры</a:t>
            </a:r>
            <a:endParaRPr lang="ru-RU" sz="4000" b="1" i="0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2" descr="Изображение 02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368063"/>
            <a:ext cx="3582287" cy="2686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3" descr="Считанные минуты до начала конкурса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7656" y="1368063"/>
            <a:ext cx="3796832" cy="2584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9" descr="Награждение медсестер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255274"/>
            <a:ext cx="3469672" cy="2602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1" descr="059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4255274"/>
            <a:ext cx="3600400" cy="2571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0" descr="Изображение 00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3142993"/>
            <a:ext cx="3358432" cy="25188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0" y="44624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ru-RU" sz="4000" b="1" i="0" kern="120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Престиж и значимость  профессии медицинской сестры</a:t>
            </a:r>
            <a:endParaRPr lang="ru-RU" sz="4000" b="1" i="0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6512" y="6097"/>
            <a:ext cx="9144000" cy="1938992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algn="ctr">
              <a:buFontTx/>
              <a:buNone/>
            </a:pPr>
            <a:r>
              <a:rPr lang="ru-RU" sz="3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Участие в областных и всероссийских профессиональных </a:t>
            </a:r>
            <a:r>
              <a:rPr lang="ru-RU" sz="30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конкурсах «Лучший </a:t>
            </a:r>
            <a:r>
              <a:rPr lang="ru-RU" sz="3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специалист со средним медицинским </a:t>
            </a:r>
            <a:r>
              <a:rPr lang="ru-RU" sz="30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                и </a:t>
            </a:r>
            <a:r>
              <a:rPr lang="ru-RU" sz="3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фармацевтическим образованием</a:t>
            </a:r>
            <a:r>
              <a:rPr lang="ru-RU" sz="30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»</a:t>
            </a:r>
            <a:endParaRPr lang="ru-RU" sz="3000" b="1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itchFamily="2" charset="-79"/>
            </a:endParaRPr>
          </a:p>
        </p:txBody>
      </p:sp>
      <p:pic>
        <p:nvPicPr>
          <p:cNvPr id="57359" name="Picture 15" descr="12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6015" y="2492896"/>
            <a:ext cx="1994568" cy="2753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4571430" y="5229200"/>
            <a:ext cx="228518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 </a:t>
            </a:r>
            <a:r>
              <a:rPr lang="ru-RU" sz="1600" i="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Ярина</a:t>
            </a: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В</a:t>
            </a:r>
            <a:r>
              <a:rPr lang="ru-RU" sz="1600" i="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. М</a:t>
            </a: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.</a:t>
            </a:r>
          </a:p>
          <a:p>
            <a:pPr algn="ctr"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 </a:t>
            </a: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1 место </a:t>
            </a:r>
          </a:p>
          <a:p>
            <a:pPr algn="ctr">
              <a:defRPr/>
            </a:pP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«Вклад ключевых членов в развитие ОПСА за 2011г» </a:t>
            </a:r>
          </a:p>
        </p:txBody>
      </p:sp>
      <p:pic>
        <p:nvPicPr>
          <p:cNvPr id="57361" name="Picture 17" descr="128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1062" y="2083110"/>
            <a:ext cx="1943426" cy="2753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7000056" y="4841865"/>
            <a:ext cx="21064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Валеева Т</a:t>
            </a:r>
            <a:r>
              <a:rPr lang="ru-RU" sz="1600" i="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. В</a:t>
            </a: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.</a:t>
            </a:r>
          </a:p>
          <a:p>
            <a:pPr algn="ctr">
              <a:defRPr/>
            </a:pP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2 место  </a:t>
            </a:r>
          </a:p>
          <a:p>
            <a:pPr algn="ctr">
              <a:defRPr/>
            </a:pP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«Вклад ключевых членов в развитие ОПСА за 2011г»</a:t>
            </a: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</a:p>
        </p:txBody>
      </p:sp>
      <p:pic>
        <p:nvPicPr>
          <p:cNvPr id="57370" name="Picture 26" descr="фото013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841" t="28722" r="38985" b="20783"/>
          <a:stretch/>
        </p:blipFill>
        <p:spPr bwMode="auto">
          <a:xfrm>
            <a:off x="2238795" y="2564905"/>
            <a:ext cx="1943819" cy="2649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40" name="Text Box 16"/>
          <p:cNvSpPr txBox="1">
            <a:spLocks noChangeArrowheads="1"/>
          </p:cNvSpPr>
          <p:nvPr/>
        </p:nvSpPr>
        <p:spPr bwMode="auto">
          <a:xfrm>
            <a:off x="1907704" y="5229200"/>
            <a:ext cx="259171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Москаленко О</a:t>
            </a:r>
            <a:r>
              <a:rPr lang="ru-RU" sz="1600" i="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. В</a:t>
            </a: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. </a:t>
            </a:r>
          </a:p>
          <a:p>
            <a:pPr algn="ctr">
              <a:defRPr/>
            </a:pP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1 место </a:t>
            </a:r>
          </a:p>
          <a:p>
            <a:pPr algn="ctr">
              <a:defRPr/>
            </a:pP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в номинации </a:t>
            </a:r>
          </a:p>
          <a:p>
            <a:pPr algn="ctr">
              <a:defRPr/>
            </a:pP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«Лучшая медсестра палатная»</a:t>
            </a:r>
          </a:p>
          <a:p>
            <a:pPr algn="ctr">
              <a:defRPr/>
            </a:pP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среди МУЗОО </a:t>
            </a:r>
            <a:r>
              <a:rPr lang="ru-RU" sz="1600" i="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2011 г.</a:t>
            </a:r>
            <a:endParaRPr lang="ru-RU" sz="1600" i="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pic>
        <p:nvPicPr>
          <p:cNvPr id="22" name="Picture 25" descr="Паршина Т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08062" y="2122065"/>
            <a:ext cx="1943425" cy="2753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Прямоугольник 22"/>
          <p:cNvSpPr/>
          <p:nvPr/>
        </p:nvSpPr>
        <p:spPr>
          <a:xfrm>
            <a:off x="179512" y="4913873"/>
            <a:ext cx="1643063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Паршина Т</a:t>
            </a:r>
            <a:r>
              <a:rPr lang="ru-RU" sz="1600" i="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. В</a:t>
            </a: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.</a:t>
            </a:r>
          </a:p>
          <a:p>
            <a:pPr algn="ctr">
              <a:defRPr/>
            </a:pP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3 место </a:t>
            </a:r>
          </a:p>
          <a:p>
            <a:pPr algn="ctr">
              <a:defRPr/>
            </a:pP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в номинации </a:t>
            </a:r>
          </a:p>
          <a:p>
            <a:pPr algn="ctr">
              <a:defRPr/>
            </a:pP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«Династия» </a:t>
            </a:r>
            <a:r>
              <a:rPr lang="ru-RU" sz="1600" i="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</a:t>
            </a: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2007г.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Rectangle 10"/>
          <p:cNvSpPr>
            <a:spLocks noChangeArrowheads="1"/>
          </p:cNvSpPr>
          <p:nvPr/>
        </p:nvSpPr>
        <p:spPr bwMode="auto">
          <a:xfrm>
            <a:off x="5500688" y="2857500"/>
            <a:ext cx="1285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altLang="ru-RU" sz="1200" b="0" i="0">
              <a:latin typeface="Times New Roman Cyr" pitchFamily="18" charset="-52"/>
            </a:endParaRPr>
          </a:p>
        </p:txBody>
      </p:sp>
      <p:sp>
        <p:nvSpPr>
          <p:cNvPr id="27654" name="Rectangle 12"/>
          <p:cNvSpPr>
            <a:spLocks noChangeArrowheads="1"/>
          </p:cNvSpPr>
          <p:nvPr/>
        </p:nvSpPr>
        <p:spPr bwMode="auto">
          <a:xfrm>
            <a:off x="7215188" y="2857500"/>
            <a:ext cx="16557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altLang="ru-RU" sz="1200" b="0" i="0">
              <a:latin typeface="Times New Roman Cyr" pitchFamily="18" charset="-52"/>
            </a:endParaRPr>
          </a:p>
        </p:txBody>
      </p:sp>
      <p:pic>
        <p:nvPicPr>
          <p:cNvPr id="57371" name="Picture 27" descr="Фото с телефона027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5959" y="2285983"/>
            <a:ext cx="1714513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42" name="Text Box 18"/>
          <p:cNvSpPr txBox="1">
            <a:spLocks noChangeArrowheads="1"/>
          </p:cNvSpPr>
          <p:nvPr/>
        </p:nvSpPr>
        <p:spPr bwMode="auto">
          <a:xfrm>
            <a:off x="6823075" y="5013176"/>
            <a:ext cx="2357437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1600" i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defRPr>
            </a:lvl1pPr>
          </a:lstStyle>
          <a:p>
            <a:r>
              <a:rPr lang="ru-RU" dirty="0"/>
              <a:t>Михайлова О</a:t>
            </a:r>
            <a:r>
              <a:rPr lang="ru-RU" dirty="0" smtClean="0"/>
              <a:t>. Н</a:t>
            </a:r>
            <a:r>
              <a:rPr lang="ru-RU" dirty="0"/>
              <a:t>.</a:t>
            </a:r>
          </a:p>
          <a:p>
            <a:r>
              <a:rPr lang="ru-RU" dirty="0"/>
              <a:t>2 место</a:t>
            </a:r>
          </a:p>
          <a:p>
            <a:r>
              <a:rPr lang="ru-RU" dirty="0"/>
              <a:t>в номинации </a:t>
            </a:r>
          </a:p>
          <a:p>
            <a:r>
              <a:rPr lang="ru-RU" dirty="0"/>
              <a:t>«За верность профессии»</a:t>
            </a:r>
          </a:p>
          <a:p>
            <a:r>
              <a:rPr lang="ru-RU" dirty="0"/>
              <a:t>2017 </a:t>
            </a:r>
            <a:r>
              <a:rPr lang="ru-RU" dirty="0" smtClean="0"/>
              <a:t>г</a:t>
            </a:r>
            <a:endParaRPr lang="ru-RU" dirty="0"/>
          </a:p>
        </p:txBody>
      </p:sp>
      <p:pic>
        <p:nvPicPr>
          <p:cNvPr id="57368" name="Picture 24" descr="Img463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798"/>
          <a:stretch/>
        </p:blipFill>
        <p:spPr bwMode="auto">
          <a:xfrm>
            <a:off x="2217433" y="2285983"/>
            <a:ext cx="1922519" cy="23671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44" name="Text Box 21"/>
          <p:cNvSpPr txBox="1">
            <a:spLocks noChangeArrowheads="1"/>
          </p:cNvSpPr>
          <p:nvPr/>
        </p:nvSpPr>
        <p:spPr bwMode="auto">
          <a:xfrm>
            <a:off x="2123728" y="4944240"/>
            <a:ext cx="2000250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1600" i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defRPr>
            </a:lvl1pPr>
          </a:lstStyle>
          <a:p>
            <a:r>
              <a:rPr lang="ru-RU" dirty="0" err="1"/>
              <a:t>Сихварт</a:t>
            </a:r>
            <a:r>
              <a:rPr lang="ru-RU" dirty="0"/>
              <a:t> И</a:t>
            </a:r>
            <a:r>
              <a:rPr lang="ru-RU" dirty="0" smtClean="0"/>
              <a:t>. А</a:t>
            </a:r>
            <a:r>
              <a:rPr lang="ru-RU" dirty="0"/>
              <a:t>.</a:t>
            </a:r>
          </a:p>
          <a:p>
            <a:r>
              <a:rPr lang="ru-RU" dirty="0"/>
              <a:t>3 место</a:t>
            </a:r>
          </a:p>
          <a:p>
            <a:r>
              <a:rPr lang="ru-RU" dirty="0"/>
              <a:t>в номинации </a:t>
            </a:r>
          </a:p>
          <a:p>
            <a:r>
              <a:rPr lang="ru-RU" dirty="0"/>
              <a:t>«Лучший акушер»</a:t>
            </a:r>
          </a:p>
          <a:p>
            <a:r>
              <a:rPr lang="ru-RU" dirty="0"/>
              <a:t>2016 </a:t>
            </a:r>
            <a:r>
              <a:rPr lang="ru-RU" dirty="0" smtClean="0"/>
              <a:t>г.</a:t>
            </a:r>
            <a:endParaRPr lang="ru-RU" dirty="0"/>
          </a:p>
          <a:p>
            <a:endParaRPr lang="ru-RU" dirty="0"/>
          </a:p>
        </p:txBody>
      </p:sp>
      <p:pic>
        <p:nvPicPr>
          <p:cNvPr id="57384" name="Picture 40" descr="DSC00423"/>
          <p:cNvPicPr>
            <a:picLocks noChangeAspect="1" noChangeArrowheads="1"/>
          </p:cNvPicPr>
          <p:nvPr/>
        </p:nvPicPr>
        <p:blipFill rotWithShape="1">
          <a:blip r:embed="rId4" cstate="print"/>
          <a:srcRect l="12592" r="7164"/>
          <a:stretch/>
        </p:blipFill>
        <p:spPr bwMode="auto">
          <a:xfrm>
            <a:off x="4327712" y="2246204"/>
            <a:ext cx="2620552" cy="2468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46" name="Rectangle 23"/>
          <p:cNvSpPr>
            <a:spLocks noChangeArrowheads="1"/>
          </p:cNvSpPr>
          <p:nvPr/>
        </p:nvSpPr>
        <p:spPr bwMode="auto">
          <a:xfrm>
            <a:off x="4255172" y="4941168"/>
            <a:ext cx="257175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Педиатрическое отделение</a:t>
            </a:r>
          </a:p>
          <a:p>
            <a:pPr algn="ctr"/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«Лучший сестринский </a:t>
            </a:r>
          </a:p>
          <a:p>
            <a:pPr algn="ctr"/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коллектив 2016 </a:t>
            </a:r>
            <a:r>
              <a:rPr lang="ru-RU" sz="1600" i="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г»</a:t>
            </a:r>
            <a:endParaRPr lang="ru-RU" sz="1600" i="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pic>
        <p:nvPicPr>
          <p:cNvPr id="22" name="Picture 25" descr="фото0131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229" t="26744" r="10511" b="25591"/>
          <a:stretch/>
        </p:blipFill>
        <p:spPr bwMode="auto">
          <a:xfrm>
            <a:off x="173474" y="2305364"/>
            <a:ext cx="1878246" cy="2347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Прямоугольник 23"/>
          <p:cNvSpPr/>
          <p:nvPr/>
        </p:nvSpPr>
        <p:spPr>
          <a:xfrm>
            <a:off x="198336" y="4944240"/>
            <a:ext cx="1857375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i="0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Лисовол</a:t>
            </a: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Л</a:t>
            </a:r>
            <a:r>
              <a:rPr lang="ru-RU" sz="1600" i="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. В</a:t>
            </a:r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.</a:t>
            </a:r>
          </a:p>
          <a:p>
            <a:pPr algn="ctr"/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2 место </a:t>
            </a:r>
          </a:p>
          <a:p>
            <a:pPr algn="ctr"/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в номинации </a:t>
            </a:r>
          </a:p>
          <a:p>
            <a:pPr algn="ctr"/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«За верность профессии»  </a:t>
            </a:r>
          </a:p>
          <a:p>
            <a:pPr algn="ctr"/>
            <a:r>
              <a:rPr lang="ru-RU" sz="1600" i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2014 </a:t>
            </a:r>
            <a:r>
              <a:rPr lang="ru-RU" sz="1600" i="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г. </a:t>
            </a:r>
            <a:endParaRPr lang="ru-RU" sz="1600" i="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19" name="Rectangle 4"/>
          <p:cNvSpPr txBox="1">
            <a:spLocks noChangeArrowheads="1"/>
          </p:cNvSpPr>
          <p:nvPr/>
        </p:nvSpPr>
        <p:spPr bwMode="auto">
          <a:xfrm>
            <a:off x="36512" y="6097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ru-RU" sz="3000" b="1" i="0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Участие в областных и всероссийских профессиональных конкурсах «Лучший специалист со средним медицинским                 и фармацевтическим образованием»</a:t>
            </a:r>
            <a:endParaRPr lang="ru-RU" sz="3000" b="1" i="0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3568" y="-27384"/>
            <a:ext cx="8072438" cy="1323439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algn="ctr">
              <a:buFontTx/>
              <a:buNone/>
            </a:pPr>
            <a:r>
              <a:rPr lang="ru-RU" sz="4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Участие во </a:t>
            </a:r>
            <a:r>
              <a:rPr lang="ru-RU" sz="40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всероссийских </a:t>
            </a:r>
            <a:r>
              <a:rPr lang="ru-RU" sz="4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акциях </a:t>
            </a:r>
            <a:r>
              <a:rPr lang="ru-RU" sz="40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и акциях ОПСА</a:t>
            </a:r>
            <a:endParaRPr lang="ru-RU" sz="4000" b="1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itchFamily="2" charset="-79"/>
            </a:endParaRPr>
          </a:p>
        </p:txBody>
      </p:sp>
      <p:pic>
        <p:nvPicPr>
          <p:cNvPr id="146460" name="Picture 28" descr="БУЗОО Павлоградская ЦРБ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380" y="1372791"/>
            <a:ext cx="3505022" cy="2628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6457" name="Picture 25" descr="Изображение 01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142" y="4149786"/>
            <a:ext cx="3505022" cy="2735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6461" name="Picture 29" descr="Запуск в небо белых шаров БУЗОО Павлоградская ЦРБ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7701" y="4122402"/>
            <a:ext cx="3470803" cy="2735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2" name="Picture 11" descr="20170324_144408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59466" y="1387240"/>
            <a:ext cx="3505022" cy="2617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6462" name="Picture 30" descr="Павлоградская ЦРБ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2529003"/>
            <a:ext cx="3824154" cy="31867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59" name="Picture 27" descr="SAM_102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1628800"/>
            <a:ext cx="3214678" cy="24305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3" name="Picture 12" descr="SAM_069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1556792"/>
            <a:ext cx="3214678" cy="24306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6" descr="SAM_217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4213100"/>
            <a:ext cx="3214678" cy="24306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3" descr="Всероссийская акция Гипертони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74454"/>
            <a:ext cx="3198974" cy="24306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5" descr="Изображение 00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60" y="4284538"/>
            <a:ext cx="3214678" cy="24306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14" descr="DSCN3325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30" y="4238750"/>
            <a:ext cx="3214678" cy="24306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683568" y="-27384"/>
            <a:ext cx="807243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ru-RU" sz="4000" b="1" i="0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Участие во всероссийских акциях и акциях ОПСА</a:t>
            </a:r>
            <a:endParaRPr lang="ru-RU" sz="4000" b="1" i="0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Награждение Карсеновой Т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617" r="11526"/>
          <a:stretch/>
        </p:blipFill>
        <p:spPr>
          <a:xfrm>
            <a:off x="725713" y="1381158"/>
            <a:ext cx="3198215" cy="2839930"/>
          </a:xfrm>
          <a:effectLst>
            <a:softEdge rad="112500"/>
          </a:effectLst>
        </p:spPr>
      </p:pic>
      <p:pic>
        <p:nvPicPr>
          <p:cNvPr id="6" name="Picture 10" descr="CIMG3285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43" r="12458"/>
          <a:stretch/>
        </p:blipFill>
        <p:spPr>
          <a:xfrm>
            <a:off x="5148064" y="1309150"/>
            <a:ext cx="3329029" cy="2839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1" descr="фото0134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64" r="3552" b="25298"/>
          <a:stretch/>
        </p:blipFill>
        <p:spPr>
          <a:xfrm>
            <a:off x="5148064" y="4197065"/>
            <a:ext cx="3329029" cy="2688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84" name="Rectangle 4"/>
          <p:cNvSpPr txBox="1">
            <a:spLocks noChangeArrowheads="1"/>
          </p:cNvSpPr>
          <p:nvPr/>
        </p:nvSpPr>
        <p:spPr bwMode="auto">
          <a:xfrm>
            <a:off x="323528" y="-27384"/>
            <a:ext cx="846784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indent="0" algn="ctr" eaLnBrk="0" hangingPunct="0">
              <a:spcBef>
                <a:spcPct val="20000"/>
              </a:spcBef>
              <a:buFontTx/>
              <a:buNone/>
              <a:defRPr sz="4000" i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ru-RU" dirty="0"/>
              <a:t>Участие в мероприятиях,  </a:t>
            </a:r>
            <a:r>
              <a:rPr lang="ru-RU" dirty="0"/>
              <a:t>проводимых  </a:t>
            </a:r>
            <a:r>
              <a:rPr lang="ru-RU" dirty="0" smtClean="0"/>
              <a:t>ОПСА</a:t>
            </a:r>
            <a:endParaRPr lang="ru-RU" dirty="0"/>
          </a:p>
        </p:txBody>
      </p:sp>
      <p:pic>
        <p:nvPicPr>
          <p:cNvPr id="15" name="Picture 14" descr="ОТЧЕТНО-ВЫБОР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41" t="35347" r="25606" b="6901"/>
          <a:stretch/>
        </p:blipFill>
        <p:spPr bwMode="auto">
          <a:xfrm>
            <a:off x="617057" y="4269073"/>
            <a:ext cx="3306871" cy="2688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5" name="Picture 11" descr="фото043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3861048"/>
            <a:ext cx="3759300" cy="2934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8" name="Picture 14" descr="CIMG324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9274" y="1306445"/>
            <a:ext cx="3759300" cy="2934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0" descr="CIMG3240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318525"/>
            <a:ext cx="3759300" cy="2934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323528" y="-27384"/>
            <a:ext cx="846784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indent="0" algn="ctr" eaLnBrk="0" hangingPunct="0">
              <a:spcBef>
                <a:spcPct val="20000"/>
              </a:spcBef>
              <a:buFontTx/>
              <a:buNone/>
              <a:defRPr sz="4000" i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ru-RU" dirty="0"/>
              <a:t>Участие в мероприятиях,  </a:t>
            </a:r>
            <a:r>
              <a:rPr lang="ru-RU" dirty="0"/>
              <a:t>проводимых  </a:t>
            </a:r>
            <a:r>
              <a:rPr lang="ru-RU" dirty="0" smtClean="0"/>
              <a:t>ОПСА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11" name="Picture 15" descr="новая папка 13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850" y="4179411"/>
            <a:ext cx="3988770" cy="2655308"/>
          </a:xfrm>
          <a:effectLst>
            <a:softEdge rad="112500"/>
          </a:effectLst>
        </p:spPr>
      </p:pic>
      <p:pic>
        <p:nvPicPr>
          <p:cNvPr id="55307" name="Picture 11" descr="новая папка 06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1" y="4169915"/>
            <a:ext cx="3988771" cy="2688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02" name="Text Box 20"/>
          <p:cNvSpPr txBox="1">
            <a:spLocks noChangeArrowheads="1"/>
          </p:cNvSpPr>
          <p:nvPr/>
        </p:nvSpPr>
        <p:spPr bwMode="auto">
          <a:xfrm>
            <a:off x="191638" y="188640"/>
            <a:ext cx="878497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700" i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defRPr>
            </a:lvl1pPr>
          </a:lstStyle>
          <a:p>
            <a:r>
              <a:rPr lang="ru-RU" sz="4500" dirty="0"/>
              <a:t>Совет по сестринскому делу</a:t>
            </a:r>
          </a:p>
        </p:txBody>
      </p:sp>
      <p:pic>
        <p:nvPicPr>
          <p:cNvPr id="55318" name="Picture 22" descr="Изображение 03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5389" y="1124744"/>
            <a:ext cx="3902021" cy="2861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319" name="Picture 23" descr="Изображение 019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137844"/>
            <a:ext cx="3902057" cy="2861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4" name="Rectangle 4"/>
          <p:cNvSpPr txBox="1">
            <a:spLocks noChangeArrowheads="1"/>
          </p:cNvSpPr>
          <p:nvPr/>
        </p:nvSpPr>
        <p:spPr bwMode="auto">
          <a:xfrm>
            <a:off x="611560" y="105340"/>
            <a:ext cx="789349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indent="0" algn="ctr" eaLnBrk="0" hangingPunct="0">
              <a:spcBef>
                <a:spcPct val="20000"/>
              </a:spcBef>
              <a:buFontTx/>
              <a:buNone/>
              <a:defRPr sz="4000" i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ru-RU" dirty="0"/>
              <a:t>Участие во </a:t>
            </a:r>
            <a:r>
              <a:rPr lang="ru-RU" dirty="0" smtClean="0"/>
              <a:t>всероссийских </a:t>
            </a:r>
            <a:r>
              <a:rPr lang="ru-RU" dirty="0"/>
              <a:t>мероприятиях</a:t>
            </a:r>
          </a:p>
        </p:txBody>
      </p:sp>
      <p:pic>
        <p:nvPicPr>
          <p:cNvPr id="10" name="Picture 13" descr="DSCF207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5293" y="1775298"/>
            <a:ext cx="3178707" cy="39738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7" descr="ОКБ доклад 71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0470" y="3783056"/>
            <a:ext cx="4255675" cy="2952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0" descr="DSC0869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4299864" cy="2986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4" name="Rectangle 4"/>
          <p:cNvSpPr txBox="1">
            <a:spLocks noChangeArrowheads="1"/>
          </p:cNvSpPr>
          <p:nvPr/>
        </p:nvSpPr>
        <p:spPr bwMode="auto">
          <a:xfrm>
            <a:off x="1170384" y="150168"/>
            <a:ext cx="68580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indent="0" algn="ctr" eaLnBrk="0" hangingPunct="0">
              <a:spcBef>
                <a:spcPct val="20000"/>
              </a:spcBef>
              <a:buFontTx/>
              <a:buNone/>
              <a:defRPr sz="4000" i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ru-RU" sz="4500" dirty="0"/>
              <a:t>Встречи с ветеранами</a:t>
            </a:r>
          </a:p>
        </p:txBody>
      </p:sp>
      <p:pic>
        <p:nvPicPr>
          <p:cNvPr id="13" name="Picture 16" descr="DSCF217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600" y="1333284"/>
            <a:ext cx="2846239" cy="2369682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5" descr="Наши ветераны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1435006"/>
            <a:ext cx="3159576" cy="2351184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2" descr="Изображение 02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5074" y="1433368"/>
            <a:ext cx="2821422" cy="2369682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1" descr="Изображение 04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037" y="4042630"/>
            <a:ext cx="2899795" cy="2429558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 descr="туберкулёз 06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4073436"/>
            <a:ext cx="3213286" cy="2405152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3" descr="Изображение 065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5074" y="4073898"/>
            <a:ext cx="2807501" cy="2399933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4" name="Rectangle 4"/>
          <p:cNvSpPr txBox="1">
            <a:spLocks noChangeArrowheads="1"/>
          </p:cNvSpPr>
          <p:nvPr/>
        </p:nvSpPr>
        <p:spPr bwMode="auto">
          <a:xfrm>
            <a:off x="1763688" y="339914"/>
            <a:ext cx="5995268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indent="0" algn="ctr" eaLnBrk="0" hangingPunct="0">
              <a:spcBef>
                <a:spcPct val="20000"/>
              </a:spcBef>
              <a:buFontTx/>
              <a:buNone/>
              <a:defRPr sz="4500" i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ru-RU" dirty="0"/>
              <a:t>Галерея славы</a:t>
            </a:r>
          </a:p>
        </p:txBody>
      </p:sp>
      <p:pic>
        <p:nvPicPr>
          <p:cNvPr id="20" name="Picture 20" descr="original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930" y="2564904"/>
            <a:ext cx="1285884" cy="2232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47083" y="1628800"/>
            <a:ext cx="16246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Орден</a:t>
            </a:r>
          </a:p>
          <a:p>
            <a:pPr algn="ctr"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 «Знак почета»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95536" y="5075892"/>
            <a:ext cx="19111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Ильченко А.Ф.</a:t>
            </a:r>
          </a:p>
        </p:txBody>
      </p:sp>
      <p:pic>
        <p:nvPicPr>
          <p:cNvPr id="23" name="Picture 11" descr="medal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2636912"/>
            <a:ext cx="1285290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Прямоугольник 23"/>
          <p:cNvSpPr/>
          <p:nvPr/>
        </p:nvSpPr>
        <p:spPr>
          <a:xfrm>
            <a:off x="2195736" y="1628898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Медаль </a:t>
            </a:r>
          </a:p>
          <a:p>
            <a:pPr algn="ctr"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«За доблестный </a:t>
            </a:r>
          </a:p>
          <a:p>
            <a:pPr algn="ctr"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труд в ВОВ</a:t>
            </a:r>
            <a:r>
              <a:rPr lang="ru-RU" i="0" dirty="0" smtClean="0">
                <a:solidFill>
                  <a:srgbClr val="002060"/>
                </a:solidFill>
                <a:latin typeface="+mj-lt"/>
              </a:rPr>
              <a:t>»</a:t>
            </a:r>
            <a:endParaRPr lang="ru-RU" dirty="0">
              <a:solidFill>
                <a:srgbClr val="9966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555776" y="5085184"/>
            <a:ext cx="18566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Ильченко А.Ф.</a:t>
            </a:r>
          </a:p>
        </p:txBody>
      </p:sp>
      <p:pic>
        <p:nvPicPr>
          <p:cNvPr id="26" name="Picture 7" descr="be0706e9-fea4-4e7f-99ea-9d75400d616d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9411" y="2629022"/>
            <a:ext cx="2095077" cy="1952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Прямоугольник 26"/>
          <p:cNvSpPr/>
          <p:nvPr/>
        </p:nvSpPr>
        <p:spPr>
          <a:xfrm>
            <a:off x="6804248" y="5085184"/>
            <a:ext cx="22969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i="0" dirty="0" err="1">
                <a:solidFill>
                  <a:srgbClr val="002060"/>
                </a:solidFill>
                <a:latin typeface="+mj-lt"/>
              </a:rPr>
              <a:t>Букреева</a:t>
            </a:r>
            <a:r>
              <a:rPr lang="ru-RU" i="0" dirty="0">
                <a:solidFill>
                  <a:srgbClr val="002060"/>
                </a:solidFill>
                <a:latin typeface="+mj-lt"/>
              </a:rPr>
              <a:t> В.М.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Карась Л.К.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i="0" dirty="0" err="1">
                <a:solidFill>
                  <a:srgbClr val="002060"/>
                </a:solidFill>
                <a:latin typeface="+mj-lt"/>
              </a:rPr>
              <a:t>Шнайдер</a:t>
            </a:r>
            <a:r>
              <a:rPr lang="ru-RU" i="0" dirty="0">
                <a:solidFill>
                  <a:srgbClr val="002060"/>
                </a:solidFill>
                <a:latin typeface="+mj-lt"/>
              </a:rPr>
              <a:t> А.Ю.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Паршина Т.В.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751637" y="1702549"/>
            <a:ext cx="24288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Отличник </a:t>
            </a:r>
          </a:p>
          <a:p>
            <a:pPr algn="ctr"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здравоохранения</a:t>
            </a:r>
          </a:p>
        </p:txBody>
      </p:sp>
      <p:pic>
        <p:nvPicPr>
          <p:cNvPr id="29" name="Picture 9" descr="%25D0%259C%25D0%2595%25D0%2594%25D0%2590%25D0%259B%25D0%25AC%2B%25D0%2592%2B%25D0%25A7%25D0%2595%25D0%25A1%25D0%25A2%25D0%25AC%2B100%2B%25D0%259B%25D0%2595%25D0%25A2%25D0%2598%25D0%25AF%2B%25D0%25A1%25D0%259E%2B%25D0%2594%25D0%259D%25D0%25AF%2B%25D0%25A0%25D0%259E%25D0%2596%25D0%2594%25D0%2595%25D0%259D%25D0%2598%25D0%25AF%2B%25D0%259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2557584"/>
            <a:ext cx="1285884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" name="Text Box 15"/>
          <p:cNvSpPr txBox="1">
            <a:spLocks noChangeArrowheads="1"/>
          </p:cNvSpPr>
          <p:nvPr/>
        </p:nvSpPr>
        <p:spPr bwMode="auto">
          <a:xfrm>
            <a:off x="4571227" y="1628800"/>
            <a:ext cx="223302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Медаль </a:t>
            </a:r>
          </a:p>
          <a:p>
            <a:pPr algn="ctr"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«За доблестный труд»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761322" y="5085184"/>
            <a:ext cx="1808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i="0" dirty="0" err="1">
                <a:solidFill>
                  <a:srgbClr val="002060"/>
                </a:solidFill>
                <a:latin typeface="+mj-lt"/>
              </a:rPr>
              <a:t>Букреева</a:t>
            </a:r>
            <a:r>
              <a:rPr lang="ru-RU" i="0" dirty="0">
                <a:solidFill>
                  <a:srgbClr val="002060"/>
                </a:solidFill>
                <a:latin typeface="+mj-lt"/>
              </a:rPr>
              <a:t> В.М.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428625" y="1714500"/>
            <a:ext cx="1500188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dirty="0">
              <a:solidFill>
                <a:srgbClr val="9966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67544" y="5301208"/>
            <a:ext cx="1785938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Ильченко Е.К.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500313" y="1500188"/>
            <a:ext cx="2357437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dirty="0">
              <a:solidFill>
                <a:srgbClr val="9966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520635" y="4149080"/>
            <a:ext cx="21233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Паршина Т.В.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i="0" dirty="0" err="1">
                <a:solidFill>
                  <a:srgbClr val="002060"/>
                </a:solidFill>
                <a:latin typeface="+mj-lt"/>
              </a:rPr>
              <a:t>Крицкая</a:t>
            </a:r>
            <a:r>
              <a:rPr lang="ru-RU" i="0" dirty="0">
                <a:solidFill>
                  <a:srgbClr val="002060"/>
                </a:solidFill>
                <a:latin typeface="+mj-lt"/>
              </a:rPr>
              <a:t> В.В.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i="0" dirty="0" err="1">
                <a:solidFill>
                  <a:srgbClr val="002060"/>
                </a:solidFill>
                <a:latin typeface="+mj-lt"/>
              </a:rPr>
              <a:t>Купченко</a:t>
            </a:r>
            <a:r>
              <a:rPr lang="ru-RU" i="0" dirty="0">
                <a:solidFill>
                  <a:srgbClr val="002060"/>
                </a:solidFill>
                <a:latin typeface="+mj-lt"/>
              </a:rPr>
              <a:t> Т.П.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876256" y="5445224"/>
            <a:ext cx="1928812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defRPr/>
            </a:pPr>
            <a:r>
              <a:rPr lang="ru-RU" i="0" dirty="0" err="1">
                <a:solidFill>
                  <a:srgbClr val="002060"/>
                </a:solidFill>
                <a:latin typeface="+mj-lt"/>
              </a:rPr>
              <a:t>Лисовол</a:t>
            </a:r>
            <a:r>
              <a:rPr lang="ru-RU" i="0" dirty="0">
                <a:solidFill>
                  <a:srgbClr val="002060"/>
                </a:solidFill>
                <a:latin typeface="+mj-lt"/>
              </a:rPr>
              <a:t> Л.В.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804248" y="2156663"/>
            <a:ext cx="2143125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Медаль ОПСА </a:t>
            </a:r>
          </a:p>
          <a:p>
            <a:pPr algn="ctr"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«За верность </a:t>
            </a:r>
          </a:p>
          <a:p>
            <a:pPr algn="ctr"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сестринскому делу»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804094" y="4149080"/>
            <a:ext cx="19281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i="0" dirty="0" err="1">
                <a:solidFill>
                  <a:srgbClr val="002060"/>
                </a:solidFill>
                <a:latin typeface="+mj-lt"/>
              </a:rPr>
              <a:t>Скрипник</a:t>
            </a:r>
            <a:r>
              <a:rPr lang="ru-RU" i="0" dirty="0">
                <a:solidFill>
                  <a:srgbClr val="002060"/>
                </a:solidFill>
                <a:latin typeface="+mj-lt"/>
              </a:rPr>
              <a:t> Т.Н.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37011" y="2060848"/>
            <a:ext cx="228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Заслуженный работник </a:t>
            </a:r>
          </a:p>
          <a:p>
            <a:pPr algn="ctr">
              <a:defRPr/>
            </a:pPr>
            <a:r>
              <a:rPr lang="ru-RU" i="0" dirty="0">
                <a:solidFill>
                  <a:srgbClr val="002060"/>
                </a:solidFill>
                <a:latin typeface="+mj-lt"/>
              </a:rPr>
              <a:t>здравоохранения РФ</a:t>
            </a:r>
          </a:p>
        </p:txBody>
      </p:sp>
      <p:pic>
        <p:nvPicPr>
          <p:cNvPr id="32" name="Picture 16" descr="zasluzhennyj_rabotnik_zdravoohraneniya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317" y="3269252"/>
            <a:ext cx="1857388" cy="1945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Picture 22" descr="medal-opsa-za-vernost-sestrinskomu-delu-utverzhdena-9-sentyabrya-2005-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0807" y="3429216"/>
            <a:ext cx="1969127" cy="19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" name="Picture 24" descr="Gramota2009-2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8544" y="2309055"/>
            <a:ext cx="1643074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5" name="Picture 26" descr="bla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1133" y="2329882"/>
            <a:ext cx="1643075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3" name="Rectangle 4"/>
          <p:cNvSpPr txBox="1">
            <a:spLocks noChangeArrowheads="1"/>
          </p:cNvSpPr>
          <p:nvPr/>
        </p:nvSpPr>
        <p:spPr bwMode="auto">
          <a:xfrm>
            <a:off x="1763688" y="339914"/>
            <a:ext cx="5995268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indent="0" algn="ctr" eaLnBrk="0" hangingPunct="0">
              <a:spcBef>
                <a:spcPct val="20000"/>
              </a:spcBef>
              <a:buFontTx/>
              <a:buNone/>
              <a:defRPr sz="4500" i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ru-RU" dirty="0"/>
              <a:t>Галерея славы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393149" y="1556792"/>
            <a:ext cx="228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i="0" dirty="0" smtClean="0">
                <a:solidFill>
                  <a:srgbClr val="002060"/>
                </a:solidFill>
                <a:latin typeface="+mj-lt"/>
              </a:rPr>
              <a:t>Почетная грамота </a:t>
            </a:r>
          </a:p>
          <a:p>
            <a:pPr algn="ctr">
              <a:defRPr/>
            </a:pPr>
            <a:r>
              <a:rPr lang="ru-RU" i="0" dirty="0" smtClean="0">
                <a:solidFill>
                  <a:srgbClr val="002060"/>
                </a:solidFill>
                <a:latin typeface="+mj-lt"/>
              </a:rPr>
              <a:t>МЗ РФ</a:t>
            </a:r>
            <a:endParaRPr lang="ru-RU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588070" y="1561168"/>
            <a:ext cx="228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i="0" dirty="0" smtClean="0">
                <a:solidFill>
                  <a:srgbClr val="002060"/>
                </a:solidFill>
                <a:latin typeface="+mj-lt"/>
              </a:rPr>
              <a:t>Благодарность </a:t>
            </a:r>
          </a:p>
          <a:p>
            <a:pPr algn="ctr">
              <a:defRPr/>
            </a:pPr>
            <a:r>
              <a:rPr lang="ru-RU" i="0" dirty="0" smtClean="0">
                <a:solidFill>
                  <a:srgbClr val="002060"/>
                </a:solidFill>
                <a:latin typeface="+mj-lt"/>
              </a:rPr>
              <a:t>МЗ РФ</a:t>
            </a:r>
            <a:endParaRPr lang="ru-RU" i="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4" name="Rectangle 4"/>
          <p:cNvSpPr txBox="1">
            <a:spLocks noChangeArrowheads="1"/>
          </p:cNvSpPr>
          <p:nvPr/>
        </p:nvSpPr>
        <p:spPr bwMode="auto">
          <a:xfrm>
            <a:off x="1907704" y="188640"/>
            <a:ext cx="5715028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indent="0" algn="ctr" eaLnBrk="0" hangingPunct="0">
              <a:spcBef>
                <a:spcPct val="20000"/>
              </a:spcBef>
              <a:buFontTx/>
              <a:buNone/>
              <a:defRPr sz="4500" i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ru-RU" dirty="0"/>
              <a:t>Наши </a:t>
            </a:r>
            <a:r>
              <a:rPr lang="ru-RU" dirty="0" smtClean="0"/>
              <a:t>будни</a:t>
            </a:r>
            <a:endParaRPr lang="ru-RU" dirty="0"/>
          </a:p>
        </p:txBody>
      </p:sp>
      <p:pic>
        <p:nvPicPr>
          <p:cNvPr id="20" name="Picture 18" descr="Изображение 05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980728"/>
            <a:ext cx="2330755" cy="1972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25" descr="туберкулёз 01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997497"/>
            <a:ext cx="2330755" cy="1972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21" descr="туберкулёз 00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997497"/>
            <a:ext cx="2376264" cy="1972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26" descr="туберкулёз 019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7790" y="997497"/>
            <a:ext cx="2330753" cy="1972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" name="Picture 19" descr="Изображение 06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2924944"/>
            <a:ext cx="2330756" cy="1972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" name="Picture 20" descr="Работа с укладками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941713"/>
            <a:ext cx="2330755" cy="1972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Picture 28" descr="туберкулёз 033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2941713"/>
            <a:ext cx="2330755" cy="1972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Picture 33" descr="DSC00220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9757" y="2941713"/>
            <a:ext cx="2330755" cy="1972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" name="Picture 29" descr="SAM_0142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4821272"/>
            <a:ext cx="2330755" cy="1976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" name="Picture 31" descr="туберкулёз 026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4869160"/>
            <a:ext cx="2330755" cy="1972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2" name="Picture 23" descr="туберкулёз 013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7509" y="4841229"/>
            <a:ext cx="2330755" cy="1972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" name="Picture 24" descr="туберкулёз 015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9757" y="4841229"/>
            <a:ext cx="2330755" cy="1972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0" descr="туберкулёз 029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29188" y="4937119"/>
            <a:ext cx="2319076" cy="1876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27" descr="туберкулёз 02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8828" y="3068960"/>
            <a:ext cx="2217428" cy="1880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Picture 34" descr="фото040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669022"/>
            <a:ext cx="1876285" cy="23879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32" descr="туберкулёз 03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6580" y="1048659"/>
            <a:ext cx="2217428" cy="1876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Picture 22" descr="туберкулёз 010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4941168"/>
            <a:ext cx="2217428" cy="1876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Picture 19" descr="IMG_0886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2844" y="1052736"/>
            <a:ext cx="2217428" cy="1876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Picture 11" descr="Бронхиальная астма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1075" y="3068960"/>
            <a:ext cx="2217429" cy="1876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" name="Picture 25" descr="Сихварт  И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650083"/>
            <a:ext cx="1876285" cy="24069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Picture 15" descr="P1000084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1077" y="4937091"/>
            <a:ext cx="2217427" cy="1876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" name="Picture 26" descr="Скорая 231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8773" y="3068960"/>
            <a:ext cx="2217427" cy="1876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" name="Picture 23" descr="Беседа с мамой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4941168"/>
            <a:ext cx="2217428" cy="1876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" name="Picture 24" descr="S7300088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992875"/>
            <a:ext cx="2217428" cy="1876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Rectangle 4"/>
          <p:cNvSpPr txBox="1">
            <a:spLocks noChangeArrowheads="1"/>
          </p:cNvSpPr>
          <p:nvPr/>
        </p:nvSpPr>
        <p:spPr bwMode="auto">
          <a:xfrm>
            <a:off x="1907704" y="188640"/>
            <a:ext cx="5715028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indent="0" algn="ctr" eaLnBrk="0" hangingPunct="0">
              <a:spcBef>
                <a:spcPct val="20000"/>
              </a:spcBef>
              <a:buFontTx/>
              <a:buNone/>
              <a:defRPr sz="4500" i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ru-RU" dirty="0"/>
              <a:t>Наши </a:t>
            </a:r>
            <a:r>
              <a:rPr lang="ru-RU" dirty="0" smtClean="0"/>
              <a:t>будни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4" name="Rectangle 4"/>
          <p:cNvSpPr txBox="1">
            <a:spLocks noChangeArrowheads="1"/>
          </p:cNvSpPr>
          <p:nvPr/>
        </p:nvSpPr>
        <p:spPr bwMode="auto">
          <a:xfrm>
            <a:off x="1" y="3435275"/>
            <a:ext cx="9143999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Нет ничего выше и прекраснее, чем делать счастье многим людям!</a:t>
            </a:r>
          </a:p>
        </p:txBody>
      </p:sp>
      <p:pic>
        <p:nvPicPr>
          <p:cNvPr id="13" name="Picture 10" descr="SAM_085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496" y="1556792"/>
            <a:ext cx="2180981" cy="1870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7" descr="SAM_087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7003" y="1556792"/>
            <a:ext cx="2180981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6" descr="SAM_086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1259" y="1556792"/>
            <a:ext cx="2180981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8" descr="SAM_088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4797152"/>
            <a:ext cx="2180981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9" descr="SAM_088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5515" y="1556792"/>
            <a:ext cx="2180981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2" descr="SAM_0864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0" y="4869160"/>
            <a:ext cx="2180981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3" descr="SAM_0866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04248" y="4869160"/>
            <a:ext cx="2180981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11" descr="SAM_0859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19011" y="4869160"/>
            <a:ext cx="2180981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2664296" y="260648"/>
            <a:ext cx="6516216" cy="668338"/>
          </a:xfrm>
        </p:spPr>
        <p:txBody>
          <a:bodyPr/>
          <a:lstStyle/>
          <a:p>
            <a:pPr eaLnBrk="1" hangingPunct="1">
              <a:defRPr/>
            </a:pPr>
            <a:r>
              <a:rPr lang="ru-RU" sz="45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Вместе мы – сила!</a:t>
            </a:r>
            <a:endParaRPr lang="ru-RU" sz="45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7922" y="206851"/>
            <a:ext cx="837670" cy="897504"/>
          </a:xfrm>
          <a:prstGeom prst="rect">
            <a:avLst/>
          </a:prstGeom>
          <a:noFill/>
          <a:ln w="9525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ОПСА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5641" y="192790"/>
            <a:ext cx="651621" cy="911565"/>
          </a:xfrm>
          <a:prstGeom prst="rect">
            <a:avLst/>
          </a:prstGeom>
          <a:noFill/>
          <a:ln w="9525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24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064" y="238068"/>
            <a:ext cx="868843" cy="86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7" descr="Заседание профессионального комитета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099" y="4062477"/>
            <a:ext cx="4464496" cy="2750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8" descr="Этический комитет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61" b="27039"/>
          <a:stretch/>
        </p:blipFill>
        <p:spPr bwMode="auto">
          <a:xfrm>
            <a:off x="35496" y="1196752"/>
            <a:ext cx="4464496" cy="2750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 descr="новая папка 14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1196752"/>
            <a:ext cx="4464496" cy="2750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191638" y="188640"/>
            <a:ext cx="878497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700" i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defRPr>
            </a:lvl1pPr>
          </a:lstStyle>
          <a:p>
            <a:r>
              <a:rPr lang="ru-RU" sz="4500" dirty="0"/>
              <a:t>Совет по сестринскому делу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729"/>
            <a:ext cx="9036496" cy="1323439"/>
          </a:xfr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haroni" pitchFamily="2" charset="-79"/>
              </a:rPr>
              <a:t>Информационный стенд</a:t>
            </a:r>
            <a:r>
              <a:rPr lang="ru-RU" sz="4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haroni" pitchFamily="2" charset="-79"/>
              </a:rPr>
              <a:t/>
            </a:r>
            <a:br>
              <a:rPr lang="ru-RU" sz="4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haroni" pitchFamily="2" charset="-79"/>
              </a:rPr>
            </a:br>
            <a:r>
              <a:rPr lang="ru-RU" sz="4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haroni" pitchFamily="2" charset="-79"/>
              </a:rPr>
              <a:t>«Своей профессией гордимся</a:t>
            </a:r>
            <a:r>
              <a:rPr lang="ru-RU" sz="40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haroni" pitchFamily="2" charset="-79"/>
              </a:rPr>
              <a:t>!»</a:t>
            </a:r>
            <a:endParaRPr lang="ru-RU" sz="4000" b="1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  <a:cs typeface="Aharoni" pitchFamily="2" charset="-79"/>
            </a:endParaRPr>
          </a:p>
        </p:txBody>
      </p:sp>
      <p:pic>
        <p:nvPicPr>
          <p:cNvPr id="8198" name="Picture 8" descr="Информационный стенд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4355" y="2852936"/>
            <a:ext cx="4106736" cy="3660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9" name="Rectangle 10"/>
          <p:cNvSpPr>
            <a:spLocks noChangeArrowheads="1"/>
          </p:cNvSpPr>
          <p:nvPr/>
        </p:nvSpPr>
        <p:spPr bwMode="auto">
          <a:xfrm>
            <a:off x="3779838" y="1504950"/>
            <a:ext cx="184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 sz="2800">
              <a:solidFill>
                <a:srgbClr val="FF0066"/>
              </a:solidFill>
            </a:endParaRPr>
          </a:p>
        </p:txBody>
      </p:sp>
      <p:pic>
        <p:nvPicPr>
          <p:cNvPr id="11" name="Picture 14" descr="SAM_102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212" y="1766887"/>
            <a:ext cx="4140433" cy="3696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туберкулёз 14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89" y="1428736"/>
            <a:ext cx="4636692" cy="3162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туберкулёз 08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9157" y="1428736"/>
            <a:ext cx="4318770" cy="3261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6" descr="SAM_098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951783">
            <a:off x="697666" y="4796619"/>
            <a:ext cx="1328674" cy="1801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7" descr="SAM_098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113512">
            <a:off x="1733112" y="4924157"/>
            <a:ext cx="1285875" cy="1735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9" descr="SAM_098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086002">
            <a:off x="2886327" y="4924521"/>
            <a:ext cx="1285875" cy="1763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2" descr="SAM_0981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063197">
            <a:off x="4014944" y="4858480"/>
            <a:ext cx="1285875" cy="1681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1" descr="SAM_0981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131051">
            <a:off x="5235904" y="4786968"/>
            <a:ext cx="1325924" cy="1767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0" descr="SAM_0981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0533" y="4786322"/>
            <a:ext cx="2097087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0" y="-5584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ru-RU" sz="4000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Нам </a:t>
            </a:r>
            <a:r>
              <a:rPr lang="ru-RU" sz="4000" i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есть, </a:t>
            </a:r>
            <a:r>
              <a:rPr lang="ru-RU" sz="4000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о чем мечтать</a:t>
            </a:r>
          </a:p>
          <a:p>
            <a:pPr algn="ctr" eaLnBrk="0" hangingPunct="0"/>
            <a:r>
              <a:rPr lang="ru-RU" sz="4000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 и чем гордиться!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-15213" y="44624"/>
            <a:ext cx="9159213" cy="1323439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ru-RU" sz="4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С 2009 года </a:t>
            </a:r>
            <a:r>
              <a:rPr lang="ru-RU" sz="40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работает </a:t>
            </a:r>
            <a:r>
              <a:rPr lang="ru-RU" sz="4000" b="1" kern="1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предаттестационная</a:t>
            </a:r>
            <a:r>
              <a:rPr lang="ru-RU" sz="40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 </a:t>
            </a:r>
            <a:r>
              <a:rPr lang="ru-RU" sz="4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комиссия </a:t>
            </a:r>
          </a:p>
        </p:txBody>
      </p:sp>
      <p:pic>
        <p:nvPicPr>
          <p:cNvPr id="15365" name="Picture 2" descr="C:\Documents and Settings\Домашний компьютер\Рабочий стол\фото на презентацию район\Заседание предаттестационной комиссии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122" y="1700808"/>
            <a:ext cx="4511519" cy="3411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6" name="Picture 9" descr="Заседание предаттестационной комиссии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8233" y="2636912"/>
            <a:ext cx="4482011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29208" y="44624"/>
            <a:ext cx="9036496" cy="1138773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ru-RU" sz="34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По инициативе ОПСА организован </a:t>
            </a:r>
          </a:p>
          <a:p>
            <a:pPr marL="0" indent="0" algn="ctr">
              <a:spcBef>
                <a:spcPct val="0"/>
              </a:spcBef>
              <a:buNone/>
            </a:pPr>
            <a:r>
              <a:rPr lang="ru-RU" sz="3400" b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учебно-методический кабинет в 2010 г.</a:t>
            </a:r>
            <a:endParaRPr lang="ru-RU" sz="3400" b="1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itchFamily="2" charset="-79"/>
            </a:endParaRPr>
          </a:p>
        </p:txBody>
      </p:sp>
      <p:pic>
        <p:nvPicPr>
          <p:cNvPr id="77839" name="Picture 15" descr="SAM_064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547" y="1235796"/>
            <a:ext cx="3719527" cy="2812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7840" name="Picture 16" descr="SAM_0669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547" y="4352941"/>
            <a:ext cx="3628807" cy="2449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9" name="Picture 20" descr="IMG_132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7689" y="4363962"/>
            <a:ext cx="3628807" cy="2449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2" name="Picture 13" descr="Практическое занятие в УМК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5099" y="1244495"/>
            <a:ext cx="3703374" cy="2812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3" name="Picture 14" descr="новая папка 1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18125" y="2629731"/>
            <a:ext cx="4214842" cy="28088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00" name="Picture 8" descr="фото040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027" y="4081026"/>
            <a:ext cx="3172829" cy="2300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4999" name="Picture 7" descr="фото040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1340767"/>
            <a:ext cx="3014188" cy="2379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4998" name="Picture 6" descr="фото04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094317" y="1340767"/>
            <a:ext cx="3014187" cy="2379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5001" name="Picture 9" descr="фото0410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9811" y="4081026"/>
            <a:ext cx="2300301" cy="2300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5003" name="Picture 11" descr="20161216_160343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4055411"/>
            <a:ext cx="3569432" cy="2300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5007" name="Picture 15" descr="Аттестация на рабочем месте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9981" y="1340767"/>
            <a:ext cx="3014187" cy="2379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0" name="Rectangle 9"/>
          <p:cNvSpPr>
            <a:spLocks noChangeArrowheads="1"/>
          </p:cNvSpPr>
          <p:nvPr/>
        </p:nvSpPr>
        <p:spPr bwMode="auto">
          <a:xfrm>
            <a:off x="467544" y="-27384"/>
            <a:ext cx="8358188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ru-RU" sz="3400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Аттестация сестринского персонала на рабочих местах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2407</TotalTime>
  <Words>373</Words>
  <Application>Microsoft Office PowerPoint</Application>
  <PresentationFormat>Экран (4:3)</PresentationFormat>
  <Paragraphs>106</Paragraphs>
  <Slides>36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Оформление по умолчанию</vt:lpstr>
      <vt:lpstr>БУЗОО  «Павлоградская ЦРБ»</vt:lpstr>
      <vt:lpstr>Презентация PowerPoint</vt:lpstr>
      <vt:lpstr>Презентация PowerPoint</vt:lpstr>
      <vt:lpstr>Презентация PowerPoint</vt:lpstr>
      <vt:lpstr>Информационный стенд «Своей профессией гордимся!»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Вместе мы – сила!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Бюджетное учреждение здравоохранения Омской области  «Павлоградская центральная районная больница»</dc:title>
  <dc:creator>1</dc:creator>
  <cp:lastModifiedBy>Sveta</cp:lastModifiedBy>
  <cp:revision>330</cp:revision>
  <dcterms:created xsi:type="dcterms:W3CDTF">2017-06-02T04:34:33Z</dcterms:created>
  <dcterms:modified xsi:type="dcterms:W3CDTF">2017-10-05T08:36:40Z</dcterms:modified>
</cp:coreProperties>
</file>