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99" r:id="rId4"/>
    <p:sldMasterId id="2147483844" r:id="rId5"/>
  </p:sldMasterIdLst>
  <p:notesMasterIdLst>
    <p:notesMasterId r:id="rId25"/>
  </p:notesMasterIdLst>
  <p:sldIdLst>
    <p:sldId id="257" r:id="rId6"/>
    <p:sldId id="283" r:id="rId7"/>
    <p:sldId id="284" r:id="rId8"/>
    <p:sldId id="260" r:id="rId9"/>
    <p:sldId id="262" r:id="rId10"/>
    <p:sldId id="264" r:id="rId11"/>
    <p:sldId id="267" r:id="rId12"/>
    <p:sldId id="286" r:id="rId13"/>
    <p:sldId id="265" r:id="rId14"/>
    <p:sldId id="287" r:id="rId15"/>
    <p:sldId id="290" r:id="rId16"/>
    <p:sldId id="289" r:id="rId17"/>
    <p:sldId id="291" r:id="rId18"/>
    <p:sldId id="295" r:id="rId19"/>
    <p:sldId id="279" r:id="rId20"/>
    <p:sldId id="288" r:id="rId21"/>
    <p:sldId id="282" r:id="rId22"/>
    <p:sldId id="292" r:id="rId23"/>
    <p:sldId id="263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00"/>
    <a:srgbClr val="009900"/>
    <a:srgbClr val="007A3D"/>
    <a:srgbClr val="008A45"/>
    <a:srgbClr val="006600"/>
    <a:srgbClr val="C40000"/>
    <a:srgbClr val="E4E4E4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37" autoAdjust="0"/>
  </p:normalViewPr>
  <p:slideViewPr>
    <p:cSldViewPr>
      <p:cViewPr varScale="1">
        <p:scale>
          <a:sx n="66" d="100"/>
          <a:sy n="66" d="100"/>
        </p:scale>
        <p:origin x="-12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AFFDECC-18EA-4177-ADBC-CF21F06F2F28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B6DBA3-5E9C-4B78-80B3-309108F3F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0172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7EDDF5-51E4-4C61-B3A0-4BE635046B0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0BEBCC92-B27D-4CBC-908F-29F4822D856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AB167D-5101-483F-899E-A85F3E48DCB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1D8B15-6CC5-4EA6-9474-1A31B7661E59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709C5-3CA7-4453-8991-BA54C20A87F7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A1CFC-15A8-41B7-BE27-E4ABACF91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98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8B155-FDA3-4BD1-8299-47374107C054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0A797-E754-4F76-A941-3D42E287E6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96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EDDB0-43E1-496E-A833-D07D0BA3157F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FE138-E84D-4E31-8AE2-626142B09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75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ТА\презентации\Шаблоны для презентаций\Kardi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1556792"/>
            <a:ext cx="5436096" cy="1470025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284984"/>
            <a:ext cx="4176464" cy="11521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537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ТА\презентации\Шаблоны для презентаций\KardioSlai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73D520-0B11-46C6-A575-59B78E7FD800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87DD1F-FC17-418A-ADE4-A96A2D334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96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D40D1-6771-4896-B4A5-EC7F44504162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A3669-1A3B-40C2-BDA4-A645CF4F0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45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2680C-A9CA-46ED-92C8-7710CB09A4A8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C8EA2-0176-4B8D-9326-F2573D4E4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332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A90AD-FE22-465F-90DC-919AC503A663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5A5D7-0624-4359-A629-9947D616C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395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7B5D6-989A-4092-9372-7F3365A3FD11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5B89D-1F17-40EA-8115-64F9AC431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266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052BF-99CD-4F1D-8B9C-D4E881E0D37A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7FA69-F578-4134-8DA9-FCA4E49FF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2378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AD9E5-7B76-4093-9EBE-BD8FF82588F2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659FD-E64E-4355-BE00-575AB1397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21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C9FF8-550A-499C-B8D4-F07A44997665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2E88-A770-4FE9-B1E9-7B20C5792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216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9B33E-4782-42F0-99F9-9DFE6E4B8ADC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7FBDA-A6E7-49B3-95F6-A6A48B544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247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805DE-416E-4D46-B6E0-3373C4C30722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AC29C-EB4C-4FC4-A075-4FB899E29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1091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3FA80-CD7B-4817-B2E3-D18DE9E29DFE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C6402-D432-447C-8D9A-113481692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741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110BF-942D-4459-BF85-4E35E84B40FC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16D8C-2E19-42CC-90FC-91FD100F8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746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7B389-C915-47D9-A014-CD4E54DF8492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B989E-421D-4788-AA5C-25F6E9884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67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403AF-EEF4-48AA-8485-C290993B8945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68D81-A79C-4760-841C-791A88655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1045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20FBB-211F-4379-AD66-289B0AF88095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CBD17-7C6F-4F3B-B8F9-057678D15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3652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9CA75-C578-42CC-BB40-D426B5476CD2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C68C8-61A7-4E21-89D2-1E60637F7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6265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2E3F2-88CC-4A84-B7D2-400BA53AFA9E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C7601-650A-48D4-8735-97D7F2159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5712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A8A7B-D883-43D8-823A-A7250AADE007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7E991-5D1A-4383-AE3D-A0C629751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46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29D84-11FA-4A9B-92CD-BAB08D6A81F6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1509-815E-4852-B6EE-23B2FEB33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2163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13261-130F-4C98-A9BE-055F9A54C2B3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B6BBC-69AD-4596-9FC8-BFF49579F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0596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2876-D9BE-418F-A534-E5CA1A619B37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08D97-62A0-4045-9E98-3BB58DE8F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3116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A29B-A9D9-4243-8A17-4D25C143B7E8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D3FA1-D4FE-4498-8E2F-E712FD792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0350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137BC-CB46-4186-9B9D-4CA2030F1E16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934EF-1F67-4B39-AA74-05884FD06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27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4A5F-0367-4C5A-A03E-FD0920B3F83B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F585-2807-4EBF-9CA5-C80FB02D9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015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6B17A-65FC-4C22-998C-9B274C3E590C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97BB0-E86B-49CC-A760-96F5FCE9C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9232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59BE6-A517-4F42-8203-396100CB3E4E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5D31E-3B1D-42C7-A1AA-E02903221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435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7A0DC-D240-495B-B700-D89C0A939762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FE4AE-29A1-4815-8DBA-424E6A783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2563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0CDC4-7994-4D7F-A710-E7004D425237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4D739-2D40-4F27-89B2-112BC972A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1626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9B90C-CB9A-4DF5-B970-C1CEB8CA8BE4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4C1D-75FF-4C68-AD99-F4DF55D2E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61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8A7D-2C2A-4B10-9DDA-03B84C9AEB31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3C684-ECBA-4A44-964B-A064C4D7C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419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6D246-993C-4368-B2AC-3F18C7E85A43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56CE0-75E5-4126-AF2C-05CF52F14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3773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9460F-C753-40B4-9DB1-1A9ABA436FD3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7DAE4-E813-4D44-B73B-54F970490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3009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7944-754B-4E49-96B5-67EA030EE5F4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3DFB4-BC0D-4710-AE28-EBD9DE048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3261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ABC0A-FE98-470E-8D4B-A3E3993B28A9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DBF7F-919C-49FD-AAC7-F8BC53D0A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5444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D8BE3-69F0-45C0-8C53-4FF8B47D4FC6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63358-89FD-4194-99AA-F75B0EF5B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5115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1A4E-BE1A-4B9B-9DDE-5311AD429C3E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5711B-EA49-496B-9F42-D21DBE65B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932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B2714-B1E6-4906-A5DD-6046F9B04CD0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1648A-BFEC-48FA-A52F-ACBEDB5ED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03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D180-DFA9-4842-8DC9-FA3C6DF52B51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C3AD3-CD48-4B2D-9327-D8CB487BE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124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4714D-9C27-40F3-A5E8-91E27320B298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348B9-C8DB-4B85-B8C7-FCE774ABB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56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79DE6-A14B-4A00-B61F-04E559F33DFB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CDDA4-B11F-4577-A0F2-39CC0A7D1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223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8DA1-2E27-4CD8-90BB-462D3528F49D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ECDF7-7923-4900-A81C-82263B705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93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3A2B-3ABE-4458-A811-44CAE68A92B6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CAC52-EA4F-4C7B-9019-4450B0997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329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71ACF0-4F06-4FC7-8748-44CCADC413D7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77F067-1667-4BCF-8277-961292DCB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ОТА\презентации\Шаблоны для презентаций\KardioSlai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D3C4E7-D82B-46E1-863A-5863464D52EF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D158C8-F2E4-43EB-A826-099047AEC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DA3E6A-8556-4636-88F1-F0BBF9C99926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DF536D-C470-472D-9012-819D971FA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22DFD2-CFDA-437B-BFDF-E20359F0F236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706BF9-9FDB-45F5-93EF-E11906714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A50003-23E2-483D-9E96-13ED22F3E5FF}" type="datetimeFigureOut">
              <a:rPr lang="ru-RU"/>
              <a:pPr>
                <a:defRPr/>
              </a:pPr>
              <a:t>07.10.2017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4859D4-00C7-4882-8D37-9A5400EE2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0.jpeg"/><Relationship Id="rId7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.wdp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1049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95400" y="2363788"/>
            <a:ext cx="6445250" cy="1785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Название презентации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6100" y="5084763"/>
            <a:ext cx="4608513" cy="1366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r>
              <a:rPr kumimoji="1" lang="ru-RU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Г.А.Балацан</a:t>
            </a:r>
            <a:endParaRPr kumimoji="1" lang="ru-RU" b="1" kern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defRPr/>
            </a:pP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главная медицинская сестра </a:t>
            </a:r>
          </a:p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defRPr/>
            </a:pP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БУЗОО «</a:t>
            </a:r>
            <a:r>
              <a:rPr kumimoji="1" lang="ru-RU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Калачинская</a:t>
            </a: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ЦРБ»</a:t>
            </a:r>
          </a:p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член Правления ОПСА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9" name="TextBox 18"/>
          <p:cNvSpPr txBox="1">
            <a:spLocks noChangeArrowheads="1"/>
          </p:cNvSpPr>
          <p:nvPr/>
        </p:nvSpPr>
        <p:spPr bwMode="auto">
          <a:xfrm>
            <a:off x="2841555" y="-75585"/>
            <a:ext cx="63024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solidFill>
                  <a:schemeClr val="bg1"/>
                </a:solidFill>
              </a:rPr>
              <a:t>Бюджетное  учреждение  здравоохранения </a:t>
            </a:r>
          </a:p>
          <a:p>
            <a:pPr algn="ctr" eaLnBrk="1" hangingPunct="1"/>
            <a:r>
              <a:rPr lang="ru-RU" altLang="ru-RU" sz="2400" b="1" dirty="0" smtClean="0">
                <a:solidFill>
                  <a:schemeClr val="bg1"/>
                </a:solidFill>
              </a:rPr>
              <a:t>Омской  области «Калачинская центральная районная больница»</a:t>
            </a:r>
            <a:endParaRPr lang="ru-RU" altLang="ru-RU" sz="2400" b="1" dirty="0">
              <a:solidFill>
                <a:schemeClr val="bg1"/>
              </a:solidFill>
            </a:endParaRPr>
          </a:p>
        </p:txBody>
      </p:sp>
      <p:pic>
        <p:nvPicPr>
          <p:cNvPr id="820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01725"/>
            <a:ext cx="9144000" cy="564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782763"/>
            <a:ext cx="9144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defRPr/>
            </a:pPr>
            <a:endParaRPr kumimoji="1" lang="ru-RU" sz="5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5909791"/>
            <a:ext cx="6417380" cy="615553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8EB3C8"/>
              </a:buClr>
              <a:buSzPct val="75000"/>
            </a:pPr>
            <a:r>
              <a:rPr kumimoji="1" lang="ru-RU" altLang="ru-RU" sz="3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Совет </a:t>
            </a:r>
            <a:r>
              <a:rPr kumimoji="1" lang="ru-RU" altLang="ru-RU" sz="3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сестринскому делу</a:t>
            </a:r>
            <a:endParaRPr kumimoji="1" lang="ru-RU" altLang="ru-RU" sz="34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04" name="Прямоугольник 7"/>
          <p:cNvSpPr>
            <a:spLocks noChangeArrowheads="1"/>
          </p:cNvSpPr>
          <p:nvPr/>
        </p:nvSpPr>
        <p:spPr bwMode="auto">
          <a:xfrm>
            <a:off x="287622" y="2244725"/>
            <a:ext cx="8460805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6500" b="1" dirty="0">
                <a:solidFill>
                  <a:srgbClr val="C00000"/>
                </a:solidFill>
              </a:rPr>
              <a:t>ВМЕСТЕ МЫ </a:t>
            </a:r>
            <a:r>
              <a:rPr lang="ru-RU" altLang="ru-RU" sz="6500" b="1" dirty="0" smtClean="0">
                <a:solidFill>
                  <a:srgbClr val="C00000"/>
                </a:solidFill>
              </a:rPr>
              <a:t>– СИЛА!</a:t>
            </a:r>
            <a:endParaRPr lang="ru-RU" altLang="ru-RU" sz="6500" b="1" dirty="0">
              <a:solidFill>
                <a:srgbClr val="C00000"/>
              </a:solidFill>
            </a:endParaRPr>
          </a:p>
        </p:txBody>
      </p:sp>
      <p:pic>
        <p:nvPicPr>
          <p:cNvPr id="8205" name="Picture 14" descr="C:\Users\Галина Александровна\Desktop\Совет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551" y="74214"/>
            <a:ext cx="970257" cy="93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2067" y="92318"/>
            <a:ext cx="651621" cy="911565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7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08" y="44624"/>
            <a:ext cx="971600" cy="96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5496" y="5301208"/>
            <a:ext cx="3456384" cy="1360267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Ключевой 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 Бондаренко  Анастасия  Сергеевна</a:t>
            </a:r>
            <a:endParaRPr 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2466" name="Picture 2" descr="C:\Users\Галина Александровна\Desktop\на сайт ОПСА\1 Калачинская ЦР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8886" y="1083512"/>
            <a:ext cx="3895402" cy="2921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C:\Users\Галина Александровна\Desktop\на сайт ОПСА\Ключевой член Бондаренко А.С.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988" y="1052736"/>
            <a:ext cx="2805852" cy="4209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C:\Users\Галина Александровна\Desktop\Новая папка (3)\DSC07600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4005064"/>
            <a:ext cx="3888432" cy="2652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-116815"/>
            <a:ext cx="91440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Работа с членами Омской профессиональной сестринской ассоциации</a:t>
            </a:r>
            <a:endParaRPr lang="ru-RU" sz="35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01120" y="1124744"/>
            <a:ext cx="6779392" cy="2664296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1" lang="ru-RU" sz="3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это гарантия 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повышения профессиональной компетенции </a:t>
            </a:r>
            <a:r>
              <a:rPr kumimoji="1" lang="ru-RU" sz="3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персонала, качества 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и  безопасности сестринской помощи</a:t>
            </a:r>
            <a:endParaRPr kumimoji="1" lang="ru-RU" sz="3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184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40" y="4149080"/>
            <a:ext cx="3103572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C:\Users\Галина Александровна\Desktop\АЛЬБОМ\2014г. Форум г.Санкт-Петербург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86" y="1052736"/>
            <a:ext cx="2440590" cy="2998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D:\Документы\конкурс Лучший спец-т 2014\Куликов\ПОРТФОЛИО  КУЛИКОВ Ю.А\20140404_10330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1840" y="4149080"/>
            <a:ext cx="2618809" cy="2516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Галина Александровна\Desktop\master-klass-obrabotka-ruk-s-kontrolem-na-ufo-lampe-4-prev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4149080"/>
            <a:ext cx="3395016" cy="256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604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7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Участие в мероприятиях ОПСА </a:t>
            </a:r>
            <a:endParaRPr lang="ru-RU" sz="47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64514" name="Picture 2" descr="C:\Users\Галина Александровна\Desktop\на сайт ОПСА\SAM_367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052736"/>
            <a:ext cx="4176464" cy="51932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5" name="Picture 3" descr="C:\Users\Галина Александровна\Desktop\на сайт ОПСА\SAM_4300 - копия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011037"/>
            <a:ext cx="4639077" cy="2850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784879"/>
            <a:ext cx="4817170" cy="295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04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7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Участие в мероприятиях ОПСА </a:t>
            </a:r>
            <a:endParaRPr lang="ru-RU" sz="47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66562" name="Picture 2" descr="C:\Users\Галина Александровна\Desktop\на сайт ОПСА\SAM_016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3789040"/>
            <a:ext cx="3816424" cy="2862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3" name="Picture 3" descr="C:\Users\Галина Александровна\Desktop\на сайт ОПСА\GEDC008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4668837" cy="26300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C:\Users\Галина Александровна\Desktop\на сайт ОПСА\SAM_521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8607" y="1186178"/>
            <a:ext cx="4484105" cy="2571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04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7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Участие в акциях ОПСА </a:t>
            </a:r>
            <a:endParaRPr lang="ru-RU" sz="47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69634" name="Picture 2" descr="C:\Users\Галина Александровна\Desktop\на сайт ОПСА\SAM_537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64288" y="4005064"/>
            <a:ext cx="1815094" cy="2573598"/>
          </a:xfrm>
          <a:prstGeom prst="rect">
            <a:avLst/>
          </a:prstGeom>
          <a:noFill/>
          <a:ln>
            <a:solidFill>
              <a:srgbClr val="006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3" descr="C:\Users\Галина Александровна\Desktop\на сайт ОПСА\SAM_537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052165"/>
            <a:ext cx="1899506" cy="2592859"/>
          </a:xfrm>
          <a:prstGeom prst="rect">
            <a:avLst/>
          </a:prstGeom>
          <a:noFill/>
          <a:ln w="9525">
            <a:solidFill>
              <a:srgbClr val="006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6" name="Picture 4" descr="C:\Users\Галина Александровна\Desktop\на сайт ОПСА\SAM_537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63060" y="1075776"/>
            <a:ext cx="1815694" cy="2569248"/>
          </a:xfrm>
          <a:prstGeom prst="rect">
            <a:avLst/>
          </a:prstGeom>
          <a:noFill/>
          <a:ln>
            <a:solidFill>
              <a:srgbClr val="006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7" name="Picture 5" descr="C:\Users\Галина Александровна\Desktop\на сайт ОПСА\акушерское физ.отделение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86" y="1871682"/>
            <a:ext cx="4963862" cy="3717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8" name="Picture 6" descr="C:\Users\Галина Александровна\Desktop\на сайт ОПСА\SAM_5376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2" y="4005064"/>
            <a:ext cx="1825947" cy="2592288"/>
          </a:xfrm>
          <a:prstGeom prst="rect">
            <a:avLst/>
          </a:prstGeom>
          <a:noFill/>
          <a:ln>
            <a:solidFill>
              <a:srgbClr val="006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604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7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Участие в конкурсах ОПСА </a:t>
            </a:r>
            <a:endParaRPr lang="ru-RU" sz="47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07504" y="4077072"/>
            <a:ext cx="2952328" cy="237626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Шагина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Викторовна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 -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г. - 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место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«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Лучший фельдшер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794921" y="4190553"/>
            <a:ext cx="3457599" cy="21907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Ширякова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Надежда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Владимировна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 место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Лучший фельдшер»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8" name="Picture 2" descr="C:\Users\Галина Александровна\Desktop\ОПСА 2016\ФОРУМ\в книгу\галерея славы\Куликов Ю.А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6518" y="1030490"/>
            <a:ext cx="2344097" cy="3124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3" descr="C:\Users\Галина Александровна\Desktop\ОПСА 2016\ФОРУМ\в книгу\галерея славы\Шагина О.В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016201"/>
            <a:ext cx="2361444" cy="3146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5" descr="D:\Документы\конкурс Лучший спец-т 2014\Ширякова Н.В\Ширякова фото\Ширякова Н.В.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4751" y="1079019"/>
            <a:ext cx="2051705" cy="3146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-42629"/>
            <a:ext cx="9312275" cy="102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700" b="1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ru-RU" sz="2500" dirty="0" smtClean="0"/>
              <a:t>Региональный этап </a:t>
            </a:r>
            <a:r>
              <a:rPr lang="ru-RU" sz="2500" dirty="0"/>
              <a:t>Всероссийского конкурса </a:t>
            </a:r>
            <a:r>
              <a:rPr lang="ru-RU" sz="2500" dirty="0" smtClean="0"/>
              <a:t>«</a:t>
            </a:r>
            <a:r>
              <a:rPr lang="ru-RU" sz="2500" dirty="0"/>
              <a:t>Лучший специалист со </a:t>
            </a:r>
            <a:r>
              <a:rPr lang="ru-RU" sz="2500" dirty="0" smtClean="0"/>
              <a:t>средним  </a:t>
            </a:r>
            <a:r>
              <a:rPr lang="ru-RU" sz="2500" dirty="0"/>
              <a:t>медицинским и фармацевтическим образованием</a:t>
            </a:r>
            <a:r>
              <a:rPr lang="ru-RU" sz="2500" dirty="0"/>
              <a:t>»</a:t>
            </a:r>
            <a:endParaRPr lang="ru-RU" sz="2500" dirty="0"/>
          </a:p>
        </p:txBody>
      </p:sp>
      <p:sp>
        <p:nvSpPr>
          <p:cNvPr id="12" name="Объект 6"/>
          <p:cNvSpPr txBox="1">
            <a:spLocks/>
          </p:cNvSpPr>
          <p:nvPr/>
        </p:nvSpPr>
        <p:spPr bwMode="auto">
          <a:xfrm>
            <a:off x="2843808" y="4149080"/>
            <a:ext cx="3386932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4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8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8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r>
              <a:rPr lang="ru-RU" dirty="0">
                <a:solidFill>
                  <a:srgbClr val="C00000"/>
                </a:solidFill>
              </a:rPr>
              <a:t>Куликов</a:t>
            </a:r>
          </a:p>
          <a:p>
            <a:r>
              <a:rPr lang="ru-RU" dirty="0">
                <a:solidFill>
                  <a:srgbClr val="C00000"/>
                </a:solidFill>
              </a:rPr>
              <a:t>Юрий Андреевич</a:t>
            </a:r>
          </a:p>
          <a:p>
            <a:r>
              <a:rPr lang="ru-RU" dirty="0"/>
              <a:t>2014 г. </a:t>
            </a:r>
            <a:r>
              <a:rPr lang="ru-RU" dirty="0" smtClean="0"/>
              <a:t>- 1 </a:t>
            </a:r>
            <a:r>
              <a:rPr lang="ru-RU" dirty="0"/>
              <a:t>место</a:t>
            </a:r>
          </a:p>
          <a:p>
            <a:r>
              <a:rPr lang="ru-RU" dirty="0"/>
              <a:t>«Лучший лаборант»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Picture 3" descr="C:\Users\Галина Александровна\Desktop\АЛЬБОМ\2016\фото тренинг\SAM_38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016" y="908720"/>
            <a:ext cx="3923928" cy="3156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Галина Александровна\Desktop\альбом 01.11\областной семинар для фельдшеров ФАП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1" y="4005064"/>
            <a:ext cx="3888433" cy="2664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Галина Александровна\Desktop\АЛЬБОМ\2013\SAM_010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05664" y="4005064"/>
            <a:ext cx="4042800" cy="2717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алина Александровна\Desktop\SAM_426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6595" y="980728"/>
            <a:ext cx="2137613" cy="2987418"/>
          </a:xfrm>
          <a:prstGeom prst="rect">
            <a:avLst/>
          </a:prstGeom>
          <a:noFill/>
          <a:ln w="9525">
            <a:solidFill>
              <a:srgbClr val="006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алина Александровна\Desktop\SAM_4262 - копия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980728"/>
            <a:ext cx="2040238" cy="2931475"/>
          </a:xfrm>
          <a:prstGeom prst="rect">
            <a:avLst/>
          </a:prstGeom>
          <a:noFill/>
          <a:ln w="9525">
            <a:solidFill>
              <a:srgbClr val="006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6040"/>
            <a:ext cx="9144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Система непрерывного образования</a:t>
            </a:r>
            <a:endParaRPr lang="ru-RU" sz="42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735263" y="908720"/>
            <a:ext cx="6408737" cy="240007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kumimoji="1" lang="ru-RU" sz="30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Важная задача –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kumimoji="1" lang="ru-RU" sz="30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популяризация профессии и  повышение </a:t>
            </a:r>
            <a:r>
              <a:rPr kumimoji="1" lang="ru-RU" sz="30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престижа </a:t>
            </a:r>
            <a:r>
              <a:rPr kumimoji="1" lang="ru-RU" sz="30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медицинской </a:t>
            </a:r>
            <a:r>
              <a:rPr kumimoji="1" lang="ru-RU" sz="30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сестры в </a:t>
            </a:r>
            <a:r>
              <a:rPr kumimoji="1" lang="ru-RU" sz="30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обществе</a:t>
            </a:r>
            <a:r>
              <a:rPr kumimoji="1" lang="ru-RU" sz="3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привлечение </a:t>
            </a:r>
            <a:r>
              <a:rPr kumimoji="1" lang="ru-RU" sz="30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молодых кадров</a:t>
            </a:r>
            <a:endParaRPr kumimoji="1" lang="ru-RU" sz="30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kumimoji="1" lang="ru-RU" sz="30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2055" name="Picture 7" descr="C:\Users\Галина Александровна\Desktop\1369361286_medsest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1" y="4161756"/>
            <a:ext cx="3429073" cy="2507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Галина Александровна\Desktop\1371012213_medsest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2376264" cy="3193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1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8276" y="4221088"/>
            <a:ext cx="3192236" cy="2443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-17140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Повышение престижа профессии медицинской сестры</a:t>
            </a:r>
            <a:endParaRPr lang="ru-RU" sz="36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458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3822" y="3239482"/>
            <a:ext cx="3376370" cy="2530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67586" name="Picture 2" descr="C:\Users\Галина Александровна\Desktop\на сайт ОПСА\3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1052736"/>
            <a:ext cx="4176464" cy="2649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C:\Users\Галина Александровна\Desktop\на сайт ОПСА\3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6765" y="3856373"/>
            <a:ext cx="4375214" cy="2812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C:\Users\Галина Александровна\Desktop\на сайт ОПСА\4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3856373"/>
            <a:ext cx="4176464" cy="2812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9" name="Picture 5" descr="C:\Users\Галина Александровна\Desktop\на сайт ОПСА\29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970" y="1145042"/>
            <a:ext cx="4388046" cy="2628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-219601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Участие сестринского персонала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в жизни больницы и города</a:t>
            </a:r>
            <a:endParaRPr lang="ru-RU" sz="36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79388" y="5660727"/>
            <a:ext cx="8964612" cy="9366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</a:pP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Мы знаем, что 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ВМЕСТЕ  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мы сможем больше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</a:pP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ведь  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ВМЕСТЕ  </a:t>
            </a:r>
            <a:r>
              <a:rPr kumimoji="1" lang="ru-RU" sz="34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1" lang="ru-RU" sz="3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значит на шаг впереди!</a:t>
            </a:r>
          </a:p>
        </p:txBody>
      </p:sp>
      <p:pic>
        <p:nvPicPr>
          <p:cNvPr id="27657" name="Picture 10" descr="C:\Users\Галина Александровна\Desktop\на сайт ОПСА\ЦРБ- ЗАПИСАТЬ\IMG_1049 -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282923"/>
            <a:ext cx="7720012" cy="4378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-26988"/>
            <a:ext cx="9144000" cy="11049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2841555" y="51882"/>
            <a:ext cx="630244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5000" b="1" dirty="0" smtClean="0">
                <a:solidFill>
                  <a:schemeClr val="bg1"/>
                </a:solidFill>
              </a:rPr>
              <a:t>Вместе мы – сила!</a:t>
            </a:r>
            <a:endParaRPr lang="ru-RU" altLang="ru-RU" sz="5000" b="1" dirty="0">
              <a:solidFill>
                <a:schemeClr val="bg1"/>
              </a:solidFill>
            </a:endParaRPr>
          </a:p>
        </p:txBody>
      </p:sp>
      <p:pic>
        <p:nvPicPr>
          <p:cNvPr id="7" name="Picture 14" descr="C:\Users\Галина Александровна\Desktop\Совет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551" y="74214"/>
            <a:ext cx="970257" cy="93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2067" y="92318"/>
            <a:ext cx="651621" cy="911565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08" y="44624"/>
            <a:ext cx="971600" cy="96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1049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400" y="2363788"/>
            <a:ext cx="6445250" cy="896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6100" y="5084763"/>
            <a:ext cx="46085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endParaRPr kumimoji="1" lang="ru-RU" b="1" kern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223" name="TextBox 18"/>
          <p:cNvSpPr txBox="1">
            <a:spLocks noChangeArrowheads="1"/>
          </p:cNvSpPr>
          <p:nvPr/>
        </p:nvSpPr>
        <p:spPr bwMode="auto">
          <a:xfrm>
            <a:off x="-1" y="44624"/>
            <a:ext cx="91487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solidFill>
                  <a:schemeClr val="bg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sz="5000" dirty="0" smtClean="0"/>
              <a:t>Калачинская ЦРБ</a:t>
            </a:r>
            <a:endParaRPr lang="ru-RU" altLang="ru-RU" sz="5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1782763"/>
            <a:ext cx="9144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defRPr/>
            </a:pPr>
            <a:endParaRPr kumimoji="1" lang="ru-RU" sz="5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92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186362"/>
            <a:ext cx="4176588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129360"/>
            <a:ext cx="4627563" cy="2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9689" y="4129361"/>
            <a:ext cx="4565650" cy="257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1049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400" y="2363788"/>
            <a:ext cx="6445250" cy="896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6100" y="5084763"/>
            <a:ext cx="46085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endParaRPr kumimoji="1" lang="ru-RU" b="1" kern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782763"/>
            <a:ext cx="9144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defRPr/>
            </a:pPr>
            <a:endParaRPr kumimoji="1" lang="ru-RU" sz="5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102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09663"/>
            <a:ext cx="4468813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6425" y="1109663"/>
            <a:ext cx="4676775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3870324"/>
            <a:ext cx="4614863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-44807"/>
            <a:ext cx="91440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4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1955 - 1972 гг</a:t>
            </a:r>
            <a:r>
              <a:rPr lang="ru-RU" altLang="ru-RU" sz="34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.: </a:t>
            </a:r>
            <a:r>
              <a:rPr lang="ru-RU" altLang="ru-RU" sz="34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подготовлено 158 медицинских сестер на базе ЦРБ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007716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1271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7051" y="1092904"/>
            <a:ext cx="2160240" cy="29013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1227" y="1100409"/>
            <a:ext cx="2263101" cy="30071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-28575" y="4005064"/>
            <a:ext cx="4387850" cy="2376264"/>
          </a:xfrm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kumimoji="1" lang="ru-RU" altLang="ru-RU" b="1" dirty="0" err="1" smtClean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Анфиза</a:t>
            </a:r>
            <a:r>
              <a:rPr kumimoji="1" lang="ru-RU" altLang="ru-RU" b="1" dirty="0" smtClean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 Михайловна</a:t>
            </a:r>
          </a:p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kumimoji="1" lang="ru-RU" altLang="ru-RU" b="1" dirty="0" smtClean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 Кухта,</a:t>
            </a:r>
          </a:p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kumimoji="1" lang="ru-RU" altLang="ru-RU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старшая  медицинская  сестра больницы           </a:t>
            </a:r>
          </a:p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kumimoji="1" lang="ru-RU" altLang="ru-RU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до 1956г</a:t>
            </a:r>
            <a:r>
              <a:rPr kumimoji="1" lang="ru-RU" altLang="ru-RU" b="1" dirty="0" smtClean="0">
                <a:solidFill>
                  <a:srgbClr val="002060"/>
                </a:solidFill>
                <a:cs typeface="Times New Roman" pitchFamily="18" charset="0"/>
              </a:rPr>
              <a:t>.</a:t>
            </a:r>
            <a:endParaRPr lang="ru-RU" altLang="ru-RU" b="1" dirty="0" smtClean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424686" y="4005064"/>
            <a:ext cx="4539802" cy="230425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b="1" dirty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Антонина Николаевна</a:t>
            </a:r>
          </a:p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b="1" dirty="0" smtClean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Тихонова,</a:t>
            </a:r>
            <a:endParaRPr kumimoji="1" lang="ru-RU" b="1" dirty="0">
              <a:solidFill>
                <a:srgbClr val="C00000"/>
              </a:solidFill>
              <a:ea typeface="Calibri" pitchFamily="34" charset="0"/>
              <a:cs typeface="Calibri" pitchFamily="34" charset="0"/>
            </a:endParaRPr>
          </a:p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старшая </a:t>
            </a:r>
            <a:r>
              <a:rPr kumimoji="1" lang="ru-RU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медицинская сестра  </a:t>
            </a:r>
            <a:r>
              <a:rPr kumimoji="1" lang="ru-RU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(1956 – 1965 гг.),</a:t>
            </a:r>
            <a:endParaRPr kumimoji="1" lang="ru-RU" b="1" dirty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  <a:p>
            <a:pPr marL="0" indent="0" algn="ctr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главная медицинская </a:t>
            </a:r>
            <a:r>
              <a:rPr kumimoji="1" lang="ru-RU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сестра (1965  – 1982 гг.)</a:t>
            </a:r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-1" y="44624"/>
            <a:ext cx="91487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solidFill>
                  <a:schemeClr val="bg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sz="5000" dirty="0" smtClean="0"/>
              <a:t>Калачинская ЦРБ</a:t>
            </a:r>
            <a:endParaRPr lang="ru-RU" altLang="ru-RU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079724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229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5" y="1333500"/>
            <a:ext cx="54991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7712" y="3294665"/>
            <a:ext cx="4561458" cy="3294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-137140"/>
            <a:ext cx="91440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19 июня </a:t>
            </a:r>
            <a:r>
              <a:rPr lang="ru-RU" sz="3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1969 г.  создан </a:t>
            </a:r>
          </a:p>
          <a:p>
            <a:pPr algn="ctr"/>
            <a:r>
              <a:rPr lang="ru-RU" sz="3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Совет </a:t>
            </a:r>
            <a:r>
              <a:rPr lang="ru-RU" sz="3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медицинских сестер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2035175" cy="2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420" y="3772172"/>
            <a:ext cx="4446588" cy="289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0382" y="1196752"/>
            <a:ext cx="6654106" cy="1080120"/>
          </a:xfrm>
        </p:spPr>
        <p:txBody>
          <a:bodyPr rtlCol="0">
            <a:noAutofit/>
          </a:bodyPr>
          <a:lstStyle/>
          <a:p>
            <a:pPr>
              <a:buClr>
                <a:srgbClr val="8EB3C8"/>
              </a:buClr>
              <a:buSzPct val="75000"/>
              <a:defRPr/>
            </a:pPr>
            <a:r>
              <a:rPr kumimoji="1" lang="ru-RU" sz="3500" cap="none" dirty="0">
                <a:solidFill>
                  <a:srgbClr val="C00000"/>
                </a:solidFill>
                <a:latin typeface="+mn-lt"/>
                <a:ea typeface="Calibri" pitchFamily="34" charset="0"/>
                <a:cs typeface="Calibri" pitchFamily="34" charset="0"/>
              </a:rPr>
              <a:t>Л</a:t>
            </a:r>
            <a:r>
              <a:rPr kumimoji="1" lang="ru-RU" sz="3500" cap="none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Calibri" pitchFamily="34" charset="0"/>
              </a:rPr>
              <a:t>юбовь  Андреевна  </a:t>
            </a:r>
            <a:r>
              <a:rPr kumimoji="1" lang="ru-RU" sz="3500" cap="none" dirty="0" err="1" smtClean="0">
                <a:solidFill>
                  <a:srgbClr val="C00000"/>
                </a:solidFill>
                <a:latin typeface="+mn-lt"/>
                <a:ea typeface="Calibri" pitchFamily="34" charset="0"/>
                <a:cs typeface="Calibri" pitchFamily="34" charset="0"/>
              </a:rPr>
              <a:t>Карбина</a:t>
            </a:r>
            <a:r>
              <a:rPr kumimoji="1" lang="ru-RU" sz="3500" cap="none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Calibri" pitchFamily="34" charset="0"/>
              </a:rPr>
              <a:t>,</a:t>
            </a:r>
            <a:br>
              <a:rPr kumimoji="1" lang="ru-RU" sz="3500" cap="none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Calibri" pitchFamily="34" charset="0"/>
              </a:rPr>
            </a:br>
            <a:r>
              <a:rPr kumimoji="1" lang="ru-RU" sz="3500" cap="none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Calibri" pitchFamily="34" charset="0"/>
              </a:rPr>
              <a:t>председатель Совета</a:t>
            </a:r>
            <a:br>
              <a:rPr kumimoji="1" lang="ru-RU" sz="3500" cap="none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Calibri" pitchFamily="34" charset="0"/>
              </a:rPr>
            </a:br>
            <a:r>
              <a:rPr kumimoji="1" lang="ru-RU" sz="3500" cap="none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Calibri" pitchFamily="34" charset="0"/>
              </a:rPr>
              <a:t>(1982 – 1991 гг.)</a:t>
            </a:r>
            <a:endParaRPr kumimoji="1" lang="ru-RU" sz="3500" cap="none" dirty="0">
              <a:solidFill>
                <a:srgbClr val="002060"/>
              </a:solidFill>
              <a:latin typeface="+mn-lt"/>
              <a:ea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 flipH="1" flipV="1">
            <a:off x="9972675" y="4437063"/>
            <a:ext cx="287338" cy="714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33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7871" y="3717032"/>
            <a:ext cx="4238625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51882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Совет по сестринскому делу</a:t>
            </a:r>
            <a:endParaRPr lang="ru-RU" sz="45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Picture 10" descr="D:\Документы\100- летие\ФОТО К 100 ЛЕТИЮ\СОТРУДНИКИ\img07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378" y="1052736"/>
            <a:ext cx="2015358" cy="2612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281965" y="1084242"/>
            <a:ext cx="6632575" cy="25495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sz="3500" b="1" dirty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Тамара Федоровна </a:t>
            </a:r>
            <a:r>
              <a:rPr kumimoji="1" lang="ru-RU" sz="3500" b="1" dirty="0" smtClean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Васильева,</a:t>
            </a:r>
            <a:endParaRPr kumimoji="1" lang="ru-RU" sz="3500" b="1" dirty="0">
              <a:solidFill>
                <a:srgbClr val="C00000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sz="3500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председатель </a:t>
            </a:r>
            <a:r>
              <a:rPr kumimoji="1" lang="ru-RU" sz="35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Совета </a:t>
            </a:r>
            <a:endParaRPr kumimoji="1" lang="ru-RU" sz="3500" b="1" dirty="0" smtClean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sz="35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(</a:t>
            </a:r>
            <a:r>
              <a:rPr kumimoji="1" lang="ru-RU" sz="3500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1991 – 2010 гг.)</a:t>
            </a:r>
            <a:endParaRPr kumimoji="1" lang="ru-RU" sz="3500" b="1" dirty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</p:txBody>
      </p:sp>
      <p:pic>
        <p:nvPicPr>
          <p:cNvPr id="143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3717032"/>
            <a:ext cx="4545013" cy="298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572000" cy="306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1882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Совет по сестринскому делу</a:t>
            </a:r>
            <a:endParaRPr lang="ru-RU" sz="45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914130" y="1474238"/>
            <a:ext cx="5050358" cy="245881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sz="3500" b="1" dirty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Галина Александровна</a:t>
            </a:r>
          </a:p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sz="3500" b="1" dirty="0">
                <a:solidFill>
                  <a:srgbClr val="C00000"/>
                </a:solidFill>
                <a:ea typeface="Calibri" pitchFamily="34" charset="0"/>
                <a:cs typeface="Calibri" pitchFamily="34" charset="0"/>
              </a:rPr>
              <a:t>Балацан,  </a:t>
            </a:r>
          </a:p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None/>
            </a:pPr>
            <a:r>
              <a:rPr kumimoji="1" lang="ru-RU" sz="35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</a:t>
            </a:r>
            <a:r>
              <a:rPr kumimoji="1" lang="ru-RU" sz="3500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редседатель  </a:t>
            </a:r>
            <a:r>
              <a:rPr kumimoji="1" lang="ru-RU" sz="35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Совета</a:t>
            </a:r>
            <a:br>
              <a:rPr kumimoji="1" lang="ru-RU" sz="35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</a:br>
            <a:r>
              <a:rPr kumimoji="1" lang="ru-RU" sz="35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(с 2010 г. по </a:t>
            </a:r>
            <a:r>
              <a:rPr kumimoji="1" lang="ru-RU" sz="3500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наст. </a:t>
            </a:r>
            <a:r>
              <a:rPr kumimoji="1" lang="ru-RU" sz="35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время)</a:t>
            </a:r>
          </a:p>
        </p:txBody>
      </p:sp>
      <p:pic>
        <p:nvPicPr>
          <p:cNvPr id="15369" name="Picture 2" descr="C:\Users\Галина Александровна\Desktop\на сайт ОПСА\Балацан Г.А.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3797966" cy="5064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1882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Совет по сестринскому делу</a:t>
            </a:r>
            <a:endParaRPr lang="ru-RU" sz="45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332" y="1022273"/>
            <a:ext cx="9137667" cy="3918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457200" indent="-457200" eaLnBrk="0" hangingPunct="0">
              <a:spcAft>
                <a:spcPts val="18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v"/>
            </a:pP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Профессиональный </a:t>
            </a:r>
            <a:endParaRPr kumimoji="1" lang="ru-RU" altLang="ru-RU" sz="3000" b="1" dirty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  <a:p>
            <a:pPr marL="457200" indent="-457200" eaLnBrk="0" hangingPunct="0">
              <a:spcAft>
                <a:spcPts val="18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v"/>
            </a:pP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По </a:t>
            </a:r>
            <a:r>
              <a:rPr kumimoji="1" lang="ru-RU" altLang="ru-RU" sz="3000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инфекционной </a:t>
            </a: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безопасности</a:t>
            </a:r>
          </a:p>
          <a:p>
            <a:pPr marL="457200" indent="-457200" eaLnBrk="0" hangingPunct="0">
              <a:spcAft>
                <a:spcPts val="18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v"/>
            </a:pP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По медицинскому и медикаментозному обеспечению</a:t>
            </a:r>
          </a:p>
          <a:p>
            <a:pPr marL="457200" indent="-457200" eaLnBrk="0" hangingPunct="0">
              <a:spcAft>
                <a:spcPts val="18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v"/>
            </a:pP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По </a:t>
            </a:r>
            <a:r>
              <a:rPr kumimoji="1" lang="ru-RU" altLang="ru-RU" sz="3000" b="1" dirty="0" err="1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курации</a:t>
            </a: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 работы  </a:t>
            </a:r>
            <a:r>
              <a:rPr kumimoji="1" lang="ru-RU" altLang="ru-RU" sz="3000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младшего персонала</a:t>
            </a:r>
            <a:endParaRPr kumimoji="1" lang="ru-RU" altLang="ru-RU" sz="3000" b="1" dirty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  <a:p>
            <a:pPr marL="457200" indent="-457200" eaLnBrk="0" hangingPunct="0">
              <a:spcAft>
                <a:spcPts val="18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v"/>
            </a:pP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Этический  </a:t>
            </a:r>
          </a:p>
          <a:p>
            <a:pPr marL="457200" indent="-457200" eaLnBrk="0" hangingPunct="0">
              <a:spcAft>
                <a:spcPts val="18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v"/>
            </a:pP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Экспертный  </a:t>
            </a:r>
          </a:p>
          <a:p>
            <a:pPr marL="457200" indent="-457200" eaLnBrk="0" hangingPunct="0">
              <a:spcAft>
                <a:spcPts val="18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v"/>
            </a:pPr>
            <a:r>
              <a:rPr kumimoji="1" lang="ru-RU" altLang="ru-RU" sz="3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Районный</a:t>
            </a:r>
            <a:endParaRPr kumimoji="1" lang="ru-RU" altLang="ru-RU" sz="3000" b="1" dirty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Picture 3" descr="C:\Users\Галина Александровна\Desktop\альбом 01.11\работа в составе комитета Совета по СД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985936"/>
            <a:ext cx="2302584" cy="1578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Галина Александровна\Desktop\АЛЬБОМ\КОНКУРС ПОРТФОЛИО\GEDC002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130317"/>
            <a:ext cx="2565398" cy="1674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D:\Документы\конкурс Лучший спец-т 2014\Костяная Е.М\Костяная\SAM_139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2313" y="4948500"/>
            <a:ext cx="2291687" cy="1562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Документы\ФОТОАРХИВ\2013г\24.10.13 ОБЩЕБОЛЬН КОНФЕР\SAM_0117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5006232"/>
            <a:ext cx="2338793" cy="1598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1882"/>
            <a:ext cx="91440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Комитеты Совета </a:t>
            </a:r>
            <a:r>
              <a:rPr lang="ru-RU" sz="3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по сестринскому делу</a:t>
            </a:r>
            <a:endParaRPr lang="ru-RU" sz="3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рганизация работы ФАП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7589</TotalTime>
  <Words>310</Words>
  <Application>Microsoft Office PowerPoint</Application>
  <PresentationFormat>Экран (4:3)</PresentationFormat>
  <Paragraphs>74</Paragraphs>
  <Slides>19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Тема Office</vt:lpstr>
      <vt:lpstr>организация работы ФАП</vt:lpstr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Любовь  Андреевна  Карбина, председатель Совета (1982 – 1991 гг.)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133</cp:revision>
  <dcterms:created xsi:type="dcterms:W3CDTF">2016-11-07T18:04:20Z</dcterms:created>
  <dcterms:modified xsi:type="dcterms:W3CDTF">2017-10-06T18:49:19Z</dcterms:modified>
</cp:coreProperties>
</file>