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20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0350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3613" cy="4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6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6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6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6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79BEA1D4-1BBA-4C82-94A1-AA6F70ADB5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25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EE834C3-A9C0-472F-8AAC-AB820D4E7897}" type="slidenum">
              <a:rPr lang="ru-RU"/>
              <a:pPr/>
              <a:t>1</a:t>
            </a:fld>
            <a:endParaRPr lang="ru-RU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68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F50B79-E9CB-4DF2-AA79-F1DF42C616C2}" type="slidenum">
              <a:rPr lang="ru-RU"/>
              <a:pPr/>
              <a:t>10</a:t>
            </a:fld>
            <a:endParaRPr lang="ru-RU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902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539846-7821-47DB-B0A7-B27BF5B52ECD}" type="slidenum">
              <a:rPr lang="ru-RU"/>
              <a:pPr/>
              <a:t>11</a:t>
            </a:fld>
            <a:endParaRPr lang="ru-RU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852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AD037D2-42EC-47A4-9608-502125B2BB52}" type="slidenum">
              <a:rPr lang="ru-RU"/>
              <a:pPr/>
              <a:t>12</a:t>
            </a:fld>
            <a:endParaRPr lang="ru-RU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876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726303-6A4B-46F9-9ED7-E6D08F8D57C6}" type="slidenum">
              <a:rPr lang="ru-RU"/>
              <a:pPr/>
              <a:t>13</a:t>
            </a:fld>
            <a:endParaRPr lang="ru-RU"/>
          </a:p>
        </p:txBody>
      </p:sp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0" y="-187325"/>
            <a:ext cx="1588" cy="3778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hangingPunct="1">
              <a:lnSpc>
                <a:spcPct val="112000"/>
              </a:lnSpc>
            </a:pPr>
            <a:fld id="{A9813782-06F1-488D-9635-D3CD7B44D315}" type="slidenum">
              <a:rPr lang="ru-RU">
                <a:latin typeface="+mn-lt" charset="0"/>
              </a:rPr>
              <a:pPr hangingPunct="1">
                <a:lnSpc>
                  <a:spcPct val="112000"/>
                </a:lnSpc>
              </a:pPr>
              <a:t>13</a:t>
            </a:fld>
            <a:fld id="{0611BDAF-B9EA-4CA8-8220-82D22072A9D2}" type="slidenum">
              <a:rPr lang="ru-RU">
                <a:latin typeface="+mn-lt" charset="0"/>
              </a:rPr>
              <a:pPr hangingPunct="1">
                <a:lnSpc>
                  <a:spcPct val="112000"/>
                </a:lnSpc>
              </a:pPr>
              <a:t>13</a:t>
            </a:fld>
            <a:endParaRPr lang="ru-RU">
              <a:latin typeface="+mn-l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223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AE13C4C-DE11-4DF5-B646-DAF1F03515F2}" type="slidenum">
              <a:rPr lang="ru-RU"/>
              <a:pPr/>
              <a:t>14</a:t>
            </a:fld>
            <a:endParaRPr lang="ru-RU"/>
          </a:p>
        </p:txBody>
      </p:sp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394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1703B7-16B4-4116-8C9A-4C904FB53C76}" type="slidenum">
              <a:rPr lang="ru-RU"/>
              <a:pPr/>
              <a:t>15</a:t>
            </a:fld>
            <a:endParaRPr lang="ru-RU"/>
          </a:p>
        </p:txBody>
      </p:sp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00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8D840DF-1A67-4755-AE16-471F076D91D9}" type="slidenum">
              <a:rPr lang="ru-RU"/>
              <a:pPr/>
              <a:t>16</a:t>
            </a:fld>
            <a:endParaRPr lang="ru-RU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586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E56610-C202-4EBF-833A-A61E1FEA0801}" type="slidenum">
              <a:rPr lang="ru-RU"/>
              <a:pPr/>
              <a:t>17</a:t>
            </a:fld>
            <a:endParaRPr lang="ru-RU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9289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ED71FF8-6CF1-4513-97F5-36A6887BD8D2}" type="slidenum">
              <a:rPr lang="ru-RU"/>
              <a:pPr/>
              <a:t>18</a:t>
            </a:fld>
            <a:endParaRPr lang="ru-R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3805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BA8677-DE42-468D-9C36-AC192D2E0D07}" type="slidenum">
              <a:rPr lang="ru-RU"/>
              <a:pPr/>
              <a:t>19</a:t>
            </a:fld>
            <a:endParaRPr lang="ru-RU"/>
          </a:p>
        </p:txBody>
      </p:sp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691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AC6D41B-7468-4D89-A44A-94257C647E40}" type="slidenum">
              <a:rPr lang="ru-RU"/>
              <a:pPr/>
              <a:t>2</a:t>
            </a:fld>
            <a:endParaRPr lang="ru-RU"/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215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4538A9D-89A8-43B2-8DF9-E4308C1E4BCE}" type="slidenum">
              <a:rPr lang="ru-RU"/>
              <a:pPr/>
              <a:t>3</a:t>
            </a:fld>
            <a:endParaRPr lang="ru-RU"/>
          </a:p>
        </p:txBody>
      </p:sp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970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ADB283C-3EC8-4407-8B43-4C45B7153542}" type="slidenum">
              <a:rPr lang="ru-RU"/>
              <a:pPr/>
              <a:t>4</a:t>
            </a:fld>
            <a:endParaRPr lang="ru-RU"/>
          </a:p>
        </p:txBody>
      </p:sp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32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11908B2-AAC3-4BB9-B77B-FB3D865A2A9B}" type="slidenum">
              <a:rPr lang="ru-RU"/>
              <a:pPr/>
              <a:t>5</a:t>
            </a:fld>
            <a:endParaRPr lang="ru-RU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39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C8E01B-19AA-418E-9AA2-1FEF5CA274D0}" type="slidenum">
              <a:rPr lang="ru-RU"/>
              <a:pPr/>
              <a:t>6</a:t>
            </a:fld>
            <a:endParaRPr lang="ru-RU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0" y="-187325"/>
            <a:ext cx="1588" cy="3778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hangingPunct="1">
              <a:lnSpc>
                <a:spcPct val="112000"/>
              </a:lnSpc>
            </a:pPr>
            <a:fld id="{CAC8D9A1-2BB5-4201-97B2-233C9C649C7A}" type="slidenum">
              <a:rPr lang="ru-RU">
                <a:latin typeface="+mn-lt" charset="0"/>
              </a:rPr>
              <a:pPr hangingPunct="1">
                <a:lnSpc>
                  <a:spcPct val="112000"/>
                </a:lnSpc>
              </a:pPr>
              <a:t>6</a:t>
            </a:fld>
            <a:fld id="{ECC1A774-8F81-4180-BDD9-5424EF658649}" type="slidenum">
              <a:rPr lang="ru-RU">
                <a:latin typeface="+mn-lt" charset="0"/>
              </a:rPr>
              <a:pPr hangingPunct="1">
                <a:lnSpc>
                  <a:spcPct val="112000"/>
                </a:lnSpc>
              </a:pPr>
              <a:t>6</a:t>
            </a:fld>
            <a:endParaRPr lang="ru-RU">
              <a:latin typeface="+mn-l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183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0EF42C8-787C-42D0-86E3-AF3A9F84D93D}" type="slidenum">
              <a:rPr lang="ru-RU"/>
              <a:pPr/>
              <a:t>7</a:t>
            </a:fld>
            <a:endParaRPr lang="ru-RU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06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B90FB0-36C3-4E9A-B952-1B8757FB9576}" type="slidenum">
              <a:rPr lang="ru-RU"/>
              <a:pPr/>
              <a:t>8</a:t>
            </a:fld>
            <a:endParaRPr lang="ru-RU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667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C41CA6-44D5-4329-BED2-0D4BBA867571}" type="slidenum">
              <a:rPr lang="ru-RU"/>
              <a:pPr/>
              <a:t>9</a:t>
            </a:fld>
            <a:endParaRPr lang="ru-RU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38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08431FD-122F-45FC-973E-820650693C6B}" type="slidenum">
              <a:rPr lang="ru-RU"/>
              <a:pPr/>
              <a:t>‹#›</a:t>
            </a:fld>
            <a:fld id="{E2B9644E-A68B-43EF-AC76-1A3CAE0CB5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58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69C6E9D-BF86-4545-9FA6-316276B40349}" type="slidenum">
              <a:rPr lang="ru-RU"/>
              <a:pPr/>
              <a:t>‹#›</a:t>
            </a:fld>
            <a:fld id="{4720E75D-B620-441F-AECB-F81994AC3B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5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531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6625" cy="58531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89B30D4-E3DC-49B8-8DC0-02F4E60CA34F}" type="slidenum">
              <a:rPr lang="ru-RU"/>
              <a:pPr/>
              <a:t>‹#›</a:t>
            </a:fld>
            <a:fld id="{2A4F6542-6404-44FC-A645-710F6E11E8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981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8727107-2CE7-4063-BF49-4C34A52FA02B}" type="slidenum">
              <a:rPr lang="ru-RU"/>
              <a:pPr/>
              <a:t>‹#›</a:t>
            </a:fld>
            <a:fld id="{EC5CC461-9B4E-4EC7-9301-124AB6FAF6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226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CBAD203-EA3B-40D7-8745-77976451EA79}" type="slidenum">
              <a:rPr lang="ru-RU"/>
              <a:pPr/>
              <a:t>‹#›</a:t>
            </a:fld>
            <a:fld id="{2A31C2C6-F4B5-4711-9E22-66D011051A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399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F1BF426-F7B2-4574-BB99-32DC602B561D}" type="slidenum">
              <a:rPr lang="ru-RU"/>
              <a:pPr/>
              <a:t>‹#›</a:t>
            </a:fld>
            <a:fld id="{D1C9F2B9-6EDA-4F0A-9620-A81B47BAFB1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00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7013" cy="452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5989F00-CDFA-4F21-8460-A028A63758D9}" type="slidenum">
              <a:rPr lang="ru-RU"/>
              <a:pPr/>
              <a:t>‹#›</a:t>
            </a:fld>
            <a:fld id="{428EF24E-61B0-4476-BE66-6C1353AA43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87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CA3271-7C77-4FC3-BF3F-BDCBF2294B19}" type="slidenum">
              <a:rPr lang="ru-RU"/>
              <a:pPr/>
              <a:t>‹#›</a:t>
            </a:fld>
            <a:fld id="{6542448D-15B5-4BD8-84A0-C4730E0C84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600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C660D2F-F64E-4189-A0A5-2A2910D15D2D}" type="slidenum">
              <a:rPr lang="ru-RU"/>
              <a:pPr/>
              <a:t>‹#›</a:t>
            </a:fld>
            <a:fld id="{7CA0A77D-D02B-43AF-845F-C9D25C6F3E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194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CBC6A35-75C2-4B0D-ABB3-DB5D0FE80476}" type="slidenum">
              <a:rPr lang="ru-RU"/>
              <a:pPr/>
              <a:t>‹#›</a:t>
            </a:fld>
            <a:fld id="{78DD0978-C7AA-4EA8-98F2-2432640B4A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134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5C9B5EF-C96F-4223-B54A-2F65CC651485}" type="slidenum">
              <a:rPr lang="ru-RU"/>
              <a:pPr/>
              <a:t>‹#›</a:t>
            </a:fld>
            <a:fld id="{C4C2C6F1-B17B-402F-80B2-28B58B4ACA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2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5533364-5B89-400C-A015-1656386CA9E3}" type="slidenum">
              <a:rPr lang="ru-RU"/>
              <a:pPr/>
              <a:t>‹#›</a:t>
            </a:fld>
            <a:fld id="{110F627E-3934-4F5E-A091-1229F9BB25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104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575CE9A-A721-4B47-81D4-220D3A14DB0F}" type="slidenum">
              <a:rPr lang="ru-RU"/>
              <a:pPr/>
              <a:t>‹#›</a:t>
            </a:fld>
            <a:fld id="{3F0BA4E2-4B1C-48DF-9499-7659468965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684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DB596F3-F637-4BC6-B450-F6DBE76EE6C9}" type="slidenum">
              <a:rPr lang="ru-RU"/>
              <a:pPr/>
              <a:t>‹#›</a:t>
            </a:fld>
            <a:fld id="{A4459999-2446-485B-A971-062169887AF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672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531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6625" cy="58531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19F36C-F9D4-45CA-B4DE-0ADAF2DF6579}" type="slidenum">
              <a:rPr lang="ru-RU"/>
              <a:pPr/>
              <a:t>‹#›</a:t>
            </a:fld>
            <a:fld id="{7014C2D4-1E59-4516-A0AD-6D06C628DF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189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254FA72-36DB-43E0-B879-6A06074EA204}" type="slidenum">
              <a:rPr lang="ru-RU"/>
              <a:pPr/>
              <a:t>‹#›</a:t>
            </a:fld>
            <a:fld id="{C4DF0617-C9C9-4A0B-A845-4F04C97F232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09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7013" cy="452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791739B-B458-4A6E-A57D-103D0BCA6FE2}" type="slidenum">
              <a:rPr lang="ru-RU"/>
              <a:pPr/>
              <a:t>‹#›</a:t>
            </a:fld>
            <a:fld id="{35BCF0CB-BAEB-4837-9B13-6CA8FBD4FE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84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2A665DE-32FE-4A42-8D44-DA2170BA441F}" type="slidenum">
              <a:rPr lang="ru-RU"/>
              <a:pPr/>
              <a:t>‹#›</a:t>
            </a:fld>
            <a:fld id="{229DB442-CF18-4B8A-81C8-6F361BFF7C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17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C60BD68-C6DA-4388-B18D-82B35B56EB01}" type="slidenum">
              <a:rPr lang="ru-RU"/>
              <a:pPr/>
              <a:t>‹#›</a:t>
            </a:fld>
            <a:fld id="{03093408-3A54-4E82-B171-B17C5E49611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70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10BED9B-67BB-47A0-95FD-BA49F29CBEEB}" type="slidenum">
              <a:rPr lang="ru-RU"/>
              <a:pPr/>
              <a:t>‹#›</a:t>
            </a:fld>
            <a:fld id="{959EC89A-6244-4BE3-B5D9-5A8E0045637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2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553EF3D-F783-4641-9276-D2DE85597C01}" type="slidenum">
              <a:rPr lang="ru-RU"/>
              <a:pPr/>
              <a:t>‹#›</a:t>
            </a:fld>
            <a:fld id="{8B5406A9-FC9A-43FC-B5B3-D345627216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874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27.7.17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3AE4D26-9D05-4A9D-9C5F-310C8D5E9E1D}" type="slidenum">
              <a:rPr lang="ru-RU"/>
              <a:pPr/>
              <a:t>‹#›</a:t>
            </a:fld>
            <a:fld id="{FF347046-A018-4E8C-9966-37724913C4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98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2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B8B8B"/>
                </a:solidFill>
                <a:latin typeface="+mn-lt"/>
              </a:defRPr>
            </a:lvl1pPr>
          </a:lstStyle>
          <a:p>
            <a:r>
              <a:rPr lang="ru-RU"/>
              <a:t>27.7.17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356350"/>
            <a:ext cx="2890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2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B8B8B"/>
                </a:solidFill>
                <a:latin typeface="+mn-lt"/>
              </a:defRPr>
            </a:lvl1pPr>
          </a:lstStyle>
          <a:p>
            <a:fld id="{9EA67B16-AC36-4F67-9DA5-2E28D6DE4ED7}" type="slidenum">
              <a:rPr lang="ru-RU"/>
              <a:pPr/>
              <a:t>‹#›</a:t>
            </a:fld>
            <a:fld id="{A35E2948-D4BE-46D8-9959-0B1964C318F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4838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4838" cy="45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/>
  <p:txStyles>
    <p:titleStyle>
      <a:lvl1pPr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2pPr>
      <a:lvl3pPr marL="1143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3pPr>
      <a:lvl4pPr marL="1600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4pPr>
      <a:lvl5pPr marL="20574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9pPr>
    </p:titleStyle>
    <p:bodyStyle>
      <a:lvl1pPr marL="342900" indent="-342900" algn="l" defTabSz="449263" rtl="0" fontAlgn="base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2000"/>
              </a:lnSpc>
              <a:tabLst>
                <a:tab pos="723900" algn="l"/>
                <a:tab pos="1447800" algn="l"/>
              </a:tabLst>
              <a:defRPr sz="1200">
                <a:solidFill>
                  <a:srgbClr val="8B8B8B"/>
                </a:solidFill>
                <a:latin typeface="+mn-lt"/>
              </a:defRPr>
            </a:lvl1pPr>
          </a:lstStyle>
          <a:p>
            <a:r>
              <a:rPr lang="ru-RU"/>
              <a:t>27.7.17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356350"/>
            <a:ext cx="2890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2000"/>
              </a:lnSpc>
              <a:tabLst>
                <a:tab pos="723900" algn="l"/>
                <a:tab pos="1447800" algn="l"/>
              </a:tabLst>
              <a:defRPr sz="1200">
                <a:solidFill>
                  <a:srgbClr val="8B8B8B"/>
                </a:solidFill>
                <a:latin typeface="+mn-lt"/>
              </a:defRPr>
            </a:lvl1pPr>
          </a:lstStyle>
          <a:p>
            <a:fld id="{FE89B3F1-ACA2-4147-996E-080740E25503}" type="slidenum">
              <a:rPr lang="ru-RU"/>
              <a:pPr/>
              <a:t>‹#›</a:t>
            </a:fld>
            <a:fld id="{4F0E49F6-A804-414B-A74F-7E4DB17073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4838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4838" cy="45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2pPr>
      <a:lvl3pPr marL="1143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3pPr>
      <a:lvl4pPr marL="1600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4pPr>
      <a:lvl5pPr marL="20574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S Gothic" panose="020B0609070205080204" pitchFamily="49" charset="-128"/>
        </a:defRPr>
      </a:lvl9pPr>
    </p:titleStyle>
    <p:bodyStyle>
      <a:lvl1pPr marL="342900" indent="-342900" algn="l" defTabSz="449263" rtl="0" fontAlgn="base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5.wdp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microsoft.com/office/2007/relationships/hdphoto" Target="../media/hdphoto7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microsoft.com/office/2007/relationships/hdphoto" Target="../media/hdphoto6.wdp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38.jpeg"/><Relationship Id="rId10" Type="http://schemas.openxmlformats.org/officeDocument/2006/relationships/image" Target="../media/image41.jpeg"/><Relationship Id="rId4" Type="http://schemas.microsoft.com/office/2007/relationships/hdphoto" Target="../media/hdphoto8.wdp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565029" y="44624"/>
            <a:ext cx="661548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algn="ctr" hangingPunct="1">
              <a:lnSpc>
                <a:spcPct val="95000"/>
              </a:lnSpc>
            </a:pPr>
            <a:r>
              <a:rPr lang="ru-RU" sz="2000" b="1" dirty="0">
                <a:solidFill>
                  <a:srgbClr val="0000FF"/>
                </a:solidFill>
                <a:latin typeface="+mn-lt"/>
              </a:rPr>
              <a:t>КАЗЕННОЕ УЧРЕЖДЕНИЕ 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ЗДРАВООХРАНЕНИЯ</a:t>
            </a:r>
            <a:endParaRPr lang="en-US" sz="2000" b="1" dirty="0" smtClean="0">
              <a:solidFill>
                <a:srgbClr val="0000FF"/>
              </a:solidFill>
              <a:latin typeface="+mn-lt"/>
            </a:endParaRPr>
          </a:p>
          <a:p>
            <a:pPr algn="ctr" hangingPunct="1">
              <a:lnSpc>
                <a:spcPct val="95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2000" b="1" dirty="0">
                <a:solidFill>
                  <a:srgbClr val="0000FF"/>
                </a:solidFill>
                <a:latin typeface="+mn-lt"/>
              </a:rPr>
              <a:t>ОМСКОЙ ОБЛАСТИ </a:t>
            </a:r>
          </a:p>
          <a:p>
            <a:pPr algn="ctr" hangingPunct="1">
              <a:lnSpc>
                <a:spcPct val="95000"/>
              </a:lnSpc>
            </a:pPr>
            <a:r>
              <a:rPr lang="ru-RU" sz="2000" b="1" dirty="0">
                <a:solidFill>
                  <a:srgbClr val="0000FF"/>
                </a:solidFill>
                <a:latin typeface="+mn-lt"/>
              </a:rPr>
              <a:t>«ДЕТСКИЙ ЛЕГОЧНО-ТУБЕРКУЛЕЗНЫЙ САНАТОРИЙ</a:t>
            </a:r>
            <a:r>
              <a:rPr lang="ru-RU" sz="2000" b="1" dirty="0" smtClean="0">
                <a:solidFill>
                  <a:srgbClr val="0000FF"/>
                </a:solidFill>
                <a:latin typeface="+mn-lt"/>
              </a:rPr>
              <a:t>»</a:t>
            </a:r>
            <a:endParaRPr lang="ru-RU" sz="20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260475" y="1800225"/>
            <a:ext cx="763270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731630" cy="73163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1023887" y="1556792"/>
            <a:ext cx="7148513" cy="766639"/>
          </a:xfrm>
          <a:ln/>
        </p:spPr>
        <p:txBody>
          <a:bodyPr tIns="11160"/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500" b="1" i="1" dirty="0" smtClean="0">
                <a:solidFill>
                  <a:srgbClr val="C00000"/>
                </a:solidFill>
                <a:latin typeface="+mn-lt"/>
              </a:rPr>
              <a:t>ВМЕСТЕ МЫ </a:t>
            </a:r>
            <a:r>
              <a:rPr lang="en-US" sz="5500" b="1" i="1" dirty="0" smtClean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5500" b="1" i="1" dirty="0" smtClean="0">
                <a:solidFill>
                  <a:srgbClr val="C00000"/>
                </a:solidFill>
                <a:latin typeface="+mn-lt"/>
              </a:rPr>
              <a:t>СИЛА!</a:t>
            </a:r>
            <a:endParaRPr lang="ru-RU" sz="5500" b="1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98" y="2564904"/>
            <a:ext cx="7740650" cy="395922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11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6102" y="91707"/>
            <a:ext cx="651621" cy="91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85" y="159466"/>
            <a:ext cx="804849" cy="8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1" r="4380"/>
          <a:stretch/>
        </p:blipFill>
        <p:spPr bwMode="auto">
          <a:xfrm>
            <a:off x="5220072" y="859450"/>
            <a:ext cx="3791438" cy="2736304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23726" y="116632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Научно-практическая деятельность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34" b="9229"/>
          <a:stretch/>
        </p:blipFill>
        <p:spPr bwMode="auto">
          <a:xfrm>
            <a:off x="827584" y="3750997"/>
            <a:ext cx="7560840" cy="2918363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3637" y="1052736"/>
            <a:ext cx="5210451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r>
              <a:rPr lang="ru-RU" dirty="0"/>
              <a:t>«Учитесь так, словно </a:t>
            </a:r>
            <a:r>
              <a:rPr lang="ru-RU" dirty="0" smtClean="0"/>
              <a:t>вы </a:t>
            </a:r>
            <a:r>
              <a:rPr lang="ru-RU" dirty="0"/>
              <a:t>постоянно ощущаете нехватку своих знаний, и так, словно вы постоянно боитесь растерять свои знания» </a:t>
            </a:r>
            <a:r>
              <a:rPr lang="ru-RU" dirty="0" smtClean="0"/>
              <a:t>(Конфуций)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44" t="13646"/>
          <a:stretch/>
        </p:blipFill>
        <p:spPr bwMode="auto">
          <a:xfrm>
            <a:off x="4644107" y="688311"/>
            <a:ext cx="4484169" cy="317872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6575" r="13225" b="10711"/>
          <a:stretch/>
        </p:blipFill>
        <p:spPr bwMode="auto">
          <a:xfrm>
            <a:off x="323726" y="3470499"/>
            <a:ext cx="4723818" cy="305484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03188" y="908720"/>
            <a:ext cx="4512828" cy="21351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/>
          <a:p>
            <a: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12 – 15 мая 2014 г. </a:t>
            </a:r>
            <a:r>
              <a:rPr lang="ru-RU" sz="26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/>
            </a:r>
            <a:br>
              <a:rPr lang="ru-RU" sz="26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</a:br>
            <a:r>
              <a:rPr lang="ru-RU" sz="26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Областная научно-практическая конференция «Актуальные вопросы туберкулеза детей. Итоги за 2013 год»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23726" y="116632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Научно-практическая деятельность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7488832" cy="367265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44016" y="836712"/>
            <a:ext cx="8964488" cy="183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000" tIns="55080" rIns="90000" bIns="4500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 b="1">
                <a:solidFill>
                  <a:srgbClr val="0000FF"/>
                </a:solidFill>
                <a:latin typeface="+mn-lt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sz="3000" dirty="0"/>
              <a:t>Ежемесячно в санатории проводятся медицинские семинары, где подробно обсуждаются темы о новых принципах диагностики, терапии, медицинских изделиях.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23726" y="116632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Научно-практическая деятельность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27.7.17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52413" y="188913"/>
            <a:ext cx="85693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Участие в мероприятиях ОПСА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438" y="908720"/>
            <a:ext cx="4548134" cy="288032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0" r="4831"/>
          <a:stretch/>
        </p:blipFill>
        <p:spPr bwMode="auto">
          <a:xfrm>
            <a:off x="184720" y="3398290"/>
            <a:ext cx="5035352" cy="3270798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5496" y="1052736"/>
            <a:ext cx="4393059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000" tIns="55080" rIns="90000" bIns="4500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 b="1">
                <a:solidFill>
                  <a:srgbClr val="0000FF"/>
                </a:solidFill>
                <a:latin typeface="+mn-lt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dirty="0" smtClean="0"/>
              <a:t>Предоставляет возможность развития профессионализма </a:t>
            </a:r>
            <a:r>
              <a:rPr lang="ru-RU" dirty="0"/>
              <a:t>сестринского персонала,   </a:t>
            </a:r>
            <a:r>
              <a:rPr lang="ru-RU" dirty="0" smtClean="0"/>
              <a:t>продвижения </a:t>
            </a:r>
            <a:r>
              <a:rPr lang="ru-RU" dirty="0"/>
              <a:t>новаторских идей, </a:t>
            </a:r>
            <a:r>
              <a:rPr lang="ru-RU" dirty="0" smtClean="0"/>
              <a:t>распространения </a:t>
            </a:r>
            <a:r>
              <a:rPr lang="ru-RU" dirty="0"/>
              <a:t>передового опыта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52413" y="115888"/>
            <a:ext cx="87122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Участие в акциях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9388" y="3959225"/>
            <a:ext cx="4319587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9725"/>
            <a:ext cx="3149949" cy="322935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"/>
          <a:stretch/>
        </p:blipFill>
        <p:spPr bwMode="auto">
          <a:xfrm>
            <a:off x="4387913" y="899410"/>
            <a:ext cx="4648583" cy="324967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4687271" cy="236446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15776" y="4412380"/>
            <a:ext cx="414020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000" tIns="55080" rIns="90000" bIns="4500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 b="1">
                <a:solidFill>
                  <a:srgbClr val="0000FF"/>
                </a:solidFill>
                <a:latin typeface="+mn-lt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dirty="0"/>
              <a:t>Профилактическая медицина – это медицина, практикующая комплекс мер на предупреждение заболевания.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25048" y="180358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Досуг нашего коллектива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7"/>
          <a:stretch/>
        </p:blipFill>
        <p:spPr bwMode="auto">
          <a:xfrm>
            <a:off x="4755364" y="4022639"/>
            <a:ext cx="4317644" cy="2477624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86" t="11939" r="7768" b="11063"/>
          <a:stretch/>
        </p:blipFill>
        <p:spPr bwMode="auto">
          <a:xfrm>
            <a:off x="249700" y="3994973"/>
            <a:ext cx="4214796" cy="2530371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232" y="908720"/>
            <a:ext cx="4845413" cy="281895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2" t="25585" r="20171"/>
          <a:stretch/>
        </p:blipFill>
        <p:spPr bwMode="auto">
          <a:xfrm>
            <a:off x="259309" y="836712"/>
            <a:ext cx="4096667" cy="578246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11"/>
          <a:stretch/>
        </p:blipFill>
        <p:spPr bwMode="auto">
          <a:xfrm>
            <a:off x="4937572" y="3969022"/>
            <a:ext cx="3914006" cy="2700338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90"/>
          <a:stretch/>
        </p:blipFill>
        <p:spPr bwMode="auto">
          <a:xfrm>
            <a:off x="4932040" y="836712"/>
            <a:ext cx="3919537" cy="2941067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52413" y="117475"/>
            <a:ext cx="8712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Конкурс «Дары осени»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2413" y="44624"/>
            <a:ext cx="8712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 smtClean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День </a:t>
            </a: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пожилого человека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132138" y="3240088"/>
            <a:ext cx="4248150" cy="16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76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algn="ctr" hangingPunct="1">
              <a:lnSpc>
                <a:spcPct val="95000"/>
              </a:lnSpc>
              <a:spcAft>
                <a:spcPts val="600"/>
              </a:spcAft>
            </a:pPr>
            <a:endParaRPr lang="ru-RU" sz="2000" b="1">
              <a:solidFill>
                <a:srgbClr val="1D0E01"/>
              </a:solidFill>
              <a:latin typeface="Times New Roman" panose="02020603050405020304" pitchFamily="18" charset="0"/>
            </a:endParaRPr>
          </a:p>
          <a:p>
            <a:pPr hangingPunct="1">
              <a:lnSpc>
                <a:spcPct val="98000"/>
              </a:lnSpc>
              <a:spcAft>
                <a:spcPts val="600"/>
              </a:spcAft>
            </a:pPr>
            <a:endParaRPr lang="ru-RU" i="1">
              <a:solidFill>
                <a:srgbClr val="00AE00"/>
              </a:solidFill>
              <a:latin typeface="Bookman Old Style" panose="02050604050505020204" pitchFamily="18" charset="0"/>
            </a:endParaRPr>
          </a:p>
          <a:p>
            <a:pPr hangingPunct="1">
              <a:lnSpc>
                <a:spcPct val="102000"/>
              </a:lnSpc>
              <a:spcAft>
                <a:spcPts val="600"/>
              </a:spcAft>
            </a:pPr>
            <a:r>
              <a:rPr lang="ru-RU" sz="2000" b="1">
                <a:solidFill>
                  <a:srgbClr val="1D0E01"/>
                </a:solidFill>
                <a:latin typeface="Calibri" panose="020F0502020204030204" pitchFamily="34" charset="0"/>
              </a:rPr>
              <a:t> 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39" y="692695"/>
            <a:ext cx="3723493" cy="2471257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13"/>
          <a:stretch/>
        </p:blipFill>
        <p:spPr bwMode="auto">
          <a:xfrm>
            <a:off x="669842" y="704667"/>
            <a:ext cx="3614126" cy="2436301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88" t="15082"/>
          <a:stretch/>
        </p:blipFill>
        <p:spPr bwMode="auto">
          <a:xfrm>
            <a:off x="6948264" y="4454297"/>
            <a:ext cx="2087454" cy="2299119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1"/>
          <a:stretch/>
        </p:blipFill>
        <p:spPr bwMode="auto">
          <a:xfrm>
            <a:off x="175344" y="4441643"/>
            <a:ext cx="2884488" cy="230833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21"/>
          <a:stretch/>
        </p:blipFill>
        <p:spPr bwMode="auto">
          <a:xfrm>
            <a:off x="3245073" y="4456633"/>
            <a:ext cx="3559175" cy="230833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5496" y="3166269"/>
            <a:ext cx="9038610" cy="127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000" tIns="55080" rIns="90000" bIns="45000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rgbClr val="0000FF"/>
                </a:solidFill>
                <a:latin typeface="+mn-lt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dirty="0" smtClean="0"/>
              <a:t>«Процесс </a:t>
            </a:r>
            <a:r>
              <a:rPr lang="ru-RU" dirty="0"/>
              <a:t>жизни человека состоит в прохождении им различных возрастов. Но вместе с тем все возрасты человека существуют бок о бок</a:t>
            </a:r>
            <a:r>
              <a:rPr lang="ru-RU" dirty="0" smtClean="0"/>
              <a:t>…» (К</a:t>
            </a:r>
            <a:r>
              <a:rPr lang="ru-RU" dirty="0"/>
              <a:t>. </a:t>
            </a:r>
            <a:r>
              <a:rPr lang="ru-RU" dirty="0" smtClean="0"/>
              <a:t>Маркс)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0" y="836712"/>
            <a:ext cx="3738562" cy="292100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3" t="21264"/>
          <a:stretch/>
        </p:blipFill>
        <p:spPr bwMode="auto">
          <a:xfrm>
            <a:off x="4499992" y="2162859"/>
            <a:ext cx="3905980" cy="4585291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3" y="4005064"/>
            <a:ext cx="3743399" cy="2743086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52413" y="117475"/>
            <a:ext cx="8712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Спорт — стиль жизни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499992" y="908720"/>
            <a:ext cx="4140200" cy="108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r>
              <a:rPr lang="ru-RU" sz="3500" dirty="0"/>
              <a:t>1 место </a:t>
            </a:r>
            <a:r>
              <a:rPr lang="ru-RU" sz="3500" dirty="0" smtClean="0"/>
              <a:t>наше!</a:t>
            </a:r>
            <a:r>
              <a:rPr lang="ru-RU" sz="3500" dirty="0"/>
              <a:t/>
            </a:r>
            <a:br>
              <a:rPr lang="ru-RU" sz="3500" dirty="0"/>
            </a:br>
            <a:r>
              <a:rPr lang="ru-RU" sz="3500" dirty="0"/>
              <a:t>Вместе </a:t>
            </a:r>
            <a:r>
              <a:rPr lang="ru-RU" sz="3500" dirty="0" smtClean="0"/>
              <a:t>мы - </a:t>
            </a:r>
            <a:r>
              <a:rPr lang="ru-RU" sz="3500" dirty="0"/>
              <a:t>сила!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7" t="50243" r="29213" b="3116"/>
          <a:stretch/>
        </p:blipFill>
        <p:spPr bwMode="auto">
          <a:xfrm>
            <a:off x="1763688" y="1196752"/>
            <a:ext cx="5482782" cy="3672235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731630" cy="73163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6102" y="91707"/>
            <a:ext cx="651621" cy="91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85" y="159466"/>
            <a:ext cx="804849" cy="8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495317" y="304329"/>
            <a:ext cx="646929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000" b="1" dirty="0" smtClean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Вместе мы – сила!</a:t>
            </a:r>
            <a:endParaRPr lang="ru-RU" sz="5000" b="1" dirty="0">
              <a:solidFill>
                <a:srgbClr val="C00000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-72008" y="5013002"/>
            <a:ext cx="9180512" cy="108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pPr algn="ctr"/>
            <a:r>
              <a:rPr lang="ru-RU" sz="3000" dirty="0" smtClean="0"/>
              <a:t>«Люди вместе могут совершить то, чего не в силах сделать в одиночку; единение умов и рук, сосредоточение их сил может стать почти всемогущим» (Д. </a:t>
            </a:r>
            <a:r>
              <a:rPr lang="ru-RU" sz="3000" dirty="0" err="1" smtClean="0"/>
              <a:t>Уибстер</a:t>
            </a:r>
            <a:r>
              <a:rPr lang="ru-RU" sz="3000" dirty="0" smtClean="0"/>
              <a:t>)</a:t>
            </a:r>
            <a:endParaRPr lang="ru-RU" sz="3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500563" y="404813"/>
            <a:ext cx="44640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12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algn="ctr" hangingPunct="1">
              <a:lnSpc>
                <a:spcPct val="95000"/>
              </a:lnSpc>
            </a:pPr>
            <a:r>
              <a:rPr lang="ru-RU" sz="2400">
                <a:solidFill>
                  <a:srgbClr val="5F2E05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algn="ctr">
              <a:lnSpc>
                <a:spcPct val="95000"/>
              </a:lnSpc>
            </a:pPr>
            <a:endParaRPr lang="ru-RU" sz="2400">
              <a:solidFill>
                <a:srgbClr val="5F2E05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99389"/>
            <a:ext cx="7582035" cy="5197963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" y="116632"/>
            <a:ext cx="9144000" cy="126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500" b="1" i="1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700" i="0" dirty="0" smtClean="0"/>
              <a:t>Детский </a:t>
            </a:r>
            <a:r>
              <a:rPr lang="ru-RU" sz="3700" i="0" dirty="0"/>
              <a:t>легочно-туберкулезный </a:t>
            </a:r>
            <a:r>
              <a:rPr lang="ru-RU" sz="3700" i="0" dirty="0" smtClean="0"/>
              <a:t>санаторий</a:t>
            </a:r>
            <a:endParaRPr lang="ru-RU" sz="3700" i="0" dirty="0"/>
          </a:p>
          <a:p>
            <a:r>
              <a:rPr lang="ru-RU" sz="3700" i="0" dirty="0"/>
              <a:t> открыт </a:t>
            </a:r>
            <a:r>
              <a:rPr lang="ru-RU" sz="3700" i="0" dirty="0" smtClean="0"/>
              <a:t>1 </a:t>
            </a:r>
            <a:r>
              <a:rPr lang="ru-RU" sz="3700" i="0" dirty="0"/>
              <a:t>августа 1949 года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36512" y="189586"/>
            <a:ext cx="9144000" cy="1151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700" b="1" i="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>
              <a:lnSpc>
                <a:spcPct val="102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defTabSz="449263" fontAlgn="base">
              <a:lnSpc>
                <a:spcPct val="10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4500" dirty="0"/>
              <a:t>17 марта 2011 года </a:t>
            </a:r>
            <a:r>
              <a:rPr lang="ru-RU" sz="4500" dirty="0" smtClean="0"/>
              <a:t>создан </a:t>
            </a:r>
          </a:p>
          <a:p>
            <a:r>
              <a:rPr lang="ru-RU" sz="4500" dirty="0" smtClean="0"/>
              <a:t>Совет по </a:t>
            </a:r>
            <a:r>
              <a:rPr lang="ru-RU" sz="4500" dirty="0"/>
              <a:t>сестринскому делу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40" y="1988840"/>
            <a:ext cx="8743261" cy="3816424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79388" y="116632"/>
            <a:ext cx="87852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Сестринский персонал ДЛТС состоит в Омской профессиональной сестринской ассоциации</a:t>
            </a:r>
            <a:endParaRPr lang="ru-RU" sz="3200" b="1" dirty="0">
              <a:solidFill>
                <a:srgbClr val="C00000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6" r="16714"/>
          <a:stretch/>
        </p:blipFill>
        <p:spPr bwMode="auto">
          <a:xfrm>
            <a:off x="251520" y="1196752"/>
            <a:ext cx="1816525" cy="262890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123728" y="1556792"/>
            <a:ext cx="6988517" cy="113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algn="ctr"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pPr algn="l"/>
            <a:r>
              <a:rPr lang="ru-RU" sz="3200" dirty="0"/>
              <a:t>Павлина Романовна </a:t>
            </a:r>
            <a:r>
              <a:rPr lang="ru-RU" sz="3200" dirty="0" err="1"/>
              <a:t>Колмагорова</a:t>
            </a:r>
            <a:r>
              <a:rPr lang="ru-RU" sz="3200" dirty="0"/>
              <a:t>,</a:t>
            </a:r>
            <a:br>
              <a:rPr lang="ru-RU" sz="3200" dirty="0"/>
            </a:br>
            <a:r>
              <a:rPr lang="ru-RU" sz="3200" dirty="0"/>
              <a:t>старшая медицинская сестра </a:t>
            </a:r>
            <a:endParaRPr lang="ru-RU" sz="3200" dirty="0" smtClean="0"/>
          </a:p>
          <a:p>
            <a:pPr algn="l"/>
            <a:r>
              <a:rPr lang="ru-RU" sz="3200" dirty="0" smtClean="0"/>
              <a:t>отделения №3</a:t>
            </a:r>
            <a:r>
              <a:rPr lang="ru-RU" sz="3200" dirty="0"/>
              <a:t>, </a:t>
            </a:r>
            <a:endParaRPr lang="ru-RU" sz="3200" dirty="0"/>
          </a:p>
          <a:p>
            <a:pPr algn="l"/>
            <a:r>
              <a:rPr lang="ru-RU" sz="3200" dirty="0" smtClean="0"/>
              <a:t>член </a:t>
            </a:r>
            <a:r>
              <a:rPr lang="ru-RU" sz="3200" dirty="0"/>
              <a:t>Координационного </a:t>
            </a:r>
            <a:r>
              <a:rPr lang="ru-RU" sz="3200" dirty="0" smtClean="0"/>
              <a:t>совета ОПСА</a:t>
            </a:r>
            <a:endParaRPr lang="ru-RU" sz="3200" dirty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4660354"/>
            <a:ext cx="6948264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pPr algn="r"/>
            <a:r>
              <a:rPr lang="ru-RU" sz="3200" dirty="0"/>
              <a:t>Олеся Николаевна </a:t>
            </a:r>
            <a:r>
              <a:rPr lang="ru-RU" sz="3200" dirty="0" err="1"/>
              <a:t>Угренева</a:t>
            </a:r>
            <a:r>
              <a:rPr lang="ru-RU" sz="3200" dirty="0"/>
              <a:t>,</a:t>
            </a:r>
            <a:br>
              <a:rPr lang="ru-RU" sz="3200" dirty="0"/>
            </a:br>
            <a:r>
              <a:rPr lang="ru-RU" sz="3200" dirty="0"/>
              <a:t>старшая медицинская сестра </a:t>
            </a:r>
            <a:endParaRPr lang="ru-RU" sz="3200" dirty="0" smtClean="0"/>
          </a:p>
          <a:p>
            <a:pPr algn="r"/>
            <a:r>
              <a:rPr lang="ru-RU" sz="3200" dirty="0" smtClean="0"/>
              <a:t>отделения </a:t>
            </a:r>
            <a:r>
              <a:rPr lang="ru-RU" sz="3200" dirty="0"/>
              <a:t>№ </a:t>
            </a:r>
            <a:r>
              <a:rPr lang="ru-RU" sz="3200" dirty="0" smtClean="0"/>
              <a:t>2, ключевой член ОПСА</a:t>
            </a:r>
            <a:endParaRPr lang="ru-RU" sz="3200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19008"/>
          <a:stretch/>
        </p:blipFill>
        <p:spPr bwMode="auto">
          <a:xfrm>
            <a:off x="7042549" y="3714882"/>
            <a:ext cx="1993947" cy="288247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10507" r="22104" b="8305"/>
          <a:stretch/>
        </p:blipFill>
        <p:spPr bwMode="auto">
          <a:xfrm>
            <a:off x="635440" y="1030196"/>
            <a:ext cx="7536960" cy="5639164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7504" y="116632"/>
            <a:ext cx="87852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Информационный стенд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52413" y="188913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Профессиональная деятельность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950" y="3717032"/>
            <a:ext cx="3959225" cy="285750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953280"/>
            <a:ext cx="3600450" cy="276375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88032" y="4725144"/>
            <a:ext cx="4499992" cy="125571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500" b="1" dirty="0" err="1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Физиолечение</a:t>
            </a:r>
            <a:r>
              <a:rPr lang="ru-RU" sz="35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 — метод лечения многих заболеваний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924871" y="1084263"/>
            <a:ext cx="5183633" cy="14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r>
              <a:rPr lang="ru-RU" sz="3500" dirty="0"/>
              <a:t>«Врачи лечат болезни, </a:t>
            </a:r>
            <a:r>
              <a:rPr lang="ru-RU" sz="3500" dirty="0" smtClean="0"/>
              <a:t>         а </a:t>
            </a:r>
            <a:r>
              <a:rPr lang="ru-RU" sz="3500" dirty="0"/>
              <a:t>здоровье нужно добывать самому»</a:t>
            </a:r>
            <a:br>
              <a:rPr lang="ru-RU" sz="3500" dirty="0"/>
            </a:br>
            <a:r>
              <a:rPr lang="ru-RU" sz="3500" dirty="0" smtClean="0"/>
              <a:t>(Николай Амосов)</a:t>
            </a:r>
            <a:endParaRPr lang="ru-RU" sz="35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72"/>
          <a:stretch/>
        </p:blipFill>
        <p:spPr bwMode="auto">
          <a:xfrm>
            <a:off x="263924" y="3646604"/>
            <a:ext cx="2795908" cy="3094764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150802" y="4694907"/>
            <a:ext cx="610171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5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r>
              <a:rPr lang="ru-RU" sz="2800" dirty="0"/>
              <a:t>“Эффект массажа – естественная восстанавливающая сила организма, сила жизни</a:t>
            </a:r>
            <a:r>
              <a:rPr lang="ru-RU" sz="2800" dirty="0" smtClean="0"/>
              <a:t>” (Гиппократ)</a:t>
            </a:r>
            <a:endParaRPr lang="ru-RU" sz="28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09" y="1124744"/>
            <a:ext cx="3240087" cy="251936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-36512" y="1077342"/>
            <a:ext cx="5760913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>
            <a:defPPr>
              <a:defRPr lang="en-GB"/>
            </a:defPPr>
            <a:lvl1pPr hangingPunct="1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500" b="1">
                <a:solidFill>
                  <a:srgbClr val="0000FF"/>
                </a:solidFill>
                <a:latin typeface="+mn-lt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9pPr>
          </a:lstStyle>
          <a:p>
            <a:pPr algn="r"/>
            <a:r>
              <a:rPr lang="ru-RU" sz="2600" dirty="0"/>
              <a:t>“Гимнастика, физические упражнения, ходьба должны прочно войти в повседневный быт каждого, кто хочет сохранить работоспособность, здоровье, полноценную и радостную жизнь”</a:t>
            </a:r>
            <a:br>
              <a:rPr lang="ru-RU" sz="2600" dirty="0"/>
            </a:br>
            <a:r>
              <a:rPr lang="ru-RU" sz="2600" dirty="0" smtClean="0"/>
              <a:t>(Гиппократ)</a:t>
            </a:r>
            <a:endParaRPr lang="ru-RU" sz="2600" dirty="0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52413" y="188913"/>
            <a:ext cx="8640762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Профессиональная деятельность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2413" y="188913"/>
            <a:ext cx="86407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Профессиональная деятельность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4" t="17110" r="17838" b="7298"/>
          <a:stretch/>
        </p:blipFill>
        <p:spPr bwMode="auto">
          <a:xfrm>
            <a:off x="5920262" y="863602"/>
            <a:ext cx="2756194" cy="239140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038" y="4653136"/>
            <a:ext cx="2784274" cy="2025402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399" b="31332"/>
          <a:stretch/>
        </p:blipFill>
        <p:spPr bwMode="auto">
          <a:xfrm>
            <a:off x="1811155" y="4653136"/>
            <a:ext cx="2278063" cy="2017487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 bwMode="auto">
          <a:xfrm>
            <a:off x="447377" y="836712"/>
            <a:ext cx="2684463" cy="2430463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1" r="22351"/>
          <a:stretch/>
        </p:blipFill>
        <p:spPr bwMode="auto">
          <a:xfrm>
            <a:off x="3481358" y="836712"/>
            <a:ext cx="2098754" cy="2418110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-180528" y="3305349"/>
            <a:ext cx="9351013" cy="1347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5080" rIns="90000" bIns="45000"/>
          <a:lstStyle/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«Сестра должна иметь тройную квалификацию: 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сердечную </a:t>
            </a:r>
            <a:r>
              <a:rPr lang="ru-RU" sz="24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— для понимания больных, 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научную </a:t>
            </a:r>
            <a:r>
              <a:rPr lang="ru-RU" sz="2400" b="1" dirty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— для понимания болезней, техническую — для ухода за больными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» (</a:t>
            </a:r>
            <a:r>
              <a:rPr lang="ru-RU" sz="2400" b="1" dirty="0" err="1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Флоренс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Найтингейл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  <a:ea typeface="MS Gothic" panose="020B0609070205080204" pitchFamily="49" charset="-128"/>
                <a:cs typeface="+mn-cs"/>
              </a:rPr>
              <a:t>)</a:t>
            </a:r>
            <a:endParaRPr lang="ru-RU" sz="2400" b="1" dirty="0">
              <a:solidFill>
                <a:srgbClr val="0000FF"/>
              </a:solidFill>
              <a:latin typeface="+mn-lt"/>
              <a:ea typeface="MS Gothic" panose="020B0609070205080204" pitchFamily="49" charset="-128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2437" y="260648"/>
            <a:ext cx="8229600" cy="68049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160" rIns="0" bIns="0" numCol="1" anchor="ctr" anchorCtr="0" compatLnSpc="1">
            <a:prstTxWarp prst="textNoShape">
              <a:avLst/>
            </a:prstTxWarp>
          </a:bodyPr>
          <a:lstStyle/>
          <a:p>
            <a:pPr algn="ctr" hangingPunct="0"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500" b="1" dirty="0">
                <a:solidFill>
                  <a:srgbClr val="C00000"/>
                </a:solidFill>
                <a:latin typeface="+mn-lt"/>
              </a:rPr>
              <a:t>Наши ветераны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8958"/>
            <a:ext cx="8856984" cy="3684258"/>
          </a:xfrm>
          <a:prstGeom prst="rect">
            <a:avLst/>
          </a:prstGeom>
          <a:noFill/>
          <a:ln w="222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S Gothic" panose="020B0609070205080204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S Gothic" panose="020B0609070205080204" pitchFamily="49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S Gothic" panose="020B0609070205080204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S Gothic" panose="020B0609070205080204" pitchFamily="49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352</Words>
  <Application>Microsoft Office PowerPoint</Application>
  <PresentationFormat>Экран (4:3)</PresentationFormat>
  <Paragraphs>68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Тема Office</vt:lpstr>
      <vt:lpstr>ВМЕСТЕ МЫ - СИЛА!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Физиолечение — метод лечения многих заболеваний</vt:lpstr>
      <vt:lpstr>Презентация PowerPoint</vt:lpstr>
      <vt:lpstr>«Сестра должна иметь тройную квалификацию: сердечную — для понимания больных, научную — для понимания болезней, техническую — для ухода за больными» (Флоренс Найтингейл)</vt:lpstr>
      <vt:lpstr>Наши ветераны</vt:lpstr>
      <vt:lpstr>Презентация PowerPoint</vt:lpstr>
      <vt:lpstr>12 – 15 мая 2014 г.  Областная научно-практическая конференция «Актуальные вопросы туберкулеза детей. Итоги за 2013 год»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«ВМЕСТЕ — МЫ СИЛА !»</dc:title>
  <dc:creator>User</dc:creator>
  <cp:lastModifiedBy>Sveta</cp:lastModifiedBy>
  <cp:revision>41</cp:revision>
  <cp:lastPrinted>1601-01-01T00:00:00Z</cp:lastPrinted>
  <dcterms:created xsi:type="dcterms:W3CDTF">1601-01-01T00:00:00Z</dcterms:created>
  <dcterms:modified xsi:type="dcterms:W3CDTF">2017-10-09T07:57:35Z</dcterms:modified>
</cp:coreProperties>
</file>