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92" r:id="rId4"/>
    <p:sldId id="293" r:id="rId5"/>
    <p:sldId id="264" r:id="rId6"/>
    <p:sldId id="265" r:id="rId7"/>
    <p:sldId id="266" r:id="rId8"/>
    <p:sldId id="276" r:id="rId9"/>
    <p:sldId id="277" r:id="rId10"/>
    <p:sldId id="279" r:id="rId11"/>
    <p:sldId id="280" r:id="rId12"/>
    <p:sldId id="281" r:id="rId13"/>
    <p:sldId id="289" r:id="rId14"/>
    <p:sldId id="283" r:id="rId15"/>
    <p:sldId id="295" r:id="rId16"/>
    <p:sldId id="278" r:id="rId17"/>
    <p:sldId id="284" r:id="rId18"/>
    <p:sldId id="285" r:id="rId19"/>
    <p:sldId id="286" r:id="rId20"/>
    <p:sldId id="287" r:id="rId21"/>
    <p:sldId id="29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46" autoAdjust="0"/>
    <p:restoredTop sz="94192" autoAdjust="0"/>
  </p:normalViewPr>
  <p:slideViewPr>
    <p:cSldViewPr>
      <p:cViewPr varScale="1">
        <p:scale>
          <a:sx n="70" d="100"/>
          <a:sy n="70" d="100"/>
        </p:scale>
        <p:origin x="-127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58C57-D29D-4AE2-A0DB-1D175EC752D9}" type="datetimeFigureOut">
              <a:rPr lang="ru-RU" smtClean="0"/>
              <a:t>16.10.2017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8B3F7-68A2-424D-9B42-4E3690D6ABF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3123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58C57-D29D-4AE2-A0DB-1D175EC752D9}" type="datetimeFigureOut">
              <a:rPr lang="ru-RU" smtClean="0"/>
              <a:t>16.10.2017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8B3F7-68A2-424D-9B42-4E3690D6ABF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5182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58C57-D29D-4AE2-A0DB-1D175EC752D9}" type="datetimeFigureOut">
              <a:rPr lang="ru-RU" smtClean="0"/>
              <a:t>16.10.2017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8B3F7-68A2-424D-9B42-4E3690D6ABF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21493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58C57-D29D-4AE2-A0DB-1D175EC752D9}" type="datetimeFigureOut">
              <a:rPr lang="ru-RU" smtClean="0"/>
              <a:t>16.10.2017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8B3F7-68A2-424D-9B42-4E3690D6ABF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1377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58C57-D29D-4AE2-A0DB-1D175EC752D9}" type="datetimeFigureOut">
              <a:rPr lang="ru-RU" smtClean="0"/>
              <a:t>16.10.2017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8B3F7-68A2-424D-9B42-4E3690D6ABF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8259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58C57-D29D-4AE2-A0DB-1D175EC752D9}" type="datetimeFigureOut">
              <a:rPr lang="ru-RU" smtClean="0"/>
              <a:t>16.10.2017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8B3F7-68A2-424D-9B42-4E3690D6ABF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3384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58C57-D29D-4AE2-A0DB-1D175EC752D9}" type="datetimeFigureOut">
              <a:rPr lang="ru-RU" smtClean="0"/>
              <a:t>16.10.2017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8B3F7-68A2-424D-9B42-4E3690D6ABF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5860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58C57-D29D-4AE2-A0DB-1D175EC752D9}" type="datetimeFigureOut">
              <a:rPr lang="ru-RU" smtClean="0"/>
              <a:t>16.10.2017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8B3F7-68A2-424D-9B42-4E3690D6ABF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3447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58C57-D29D-4AE2-A0DB-1D175EC752D9}" type="datetimeFigureOut">
              <a:rPr lang="ru-RU" smtClean="0"/>
              <a:t>16.10.2017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8B3F7-68A2-424D-9B42-4E3690D6ABF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1424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58C57-D29D-4AE2-A0DB-1D175EC752D9}" type="datetimeFigureOut">
              <a:rPr lang="ru-RU" smtClean="0"/>
              <a:t>16.10.2017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8B3F7-68A2-424D-9B42-4E3690D6ABF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2698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58C57-D29D-4AE2-A0DB-1D175EC752D9}" type="datetimeFigureOut">
              <a:rPr lang="ru-RU" smtClean="0"/>
              <a:t>16.10.2017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8B3F7-68A2-424D-9B42-4E3690D6ABF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0266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158C57-D29D-4AE2-A0DB-1D175EC752D9}" type="datetimeFigureOut">
              <a:rPr lang="ru-RU" smtClean="0"/>
              <a:t>16.10.2017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8B3F7-68A2-424D-9B42-4E3690D6ABF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3124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6" Type="http://schemas.microsoft.com/office/2007/relationships/hdphoto" Target="../media/hdphoto11.wdp"/><Relationship Id="rId5" Type="http://schemas.openxmlformats.org/officeDocument/2006/relationships/image" Target="../media/image21.png"/><Relationship Id="rId4" Type="http://schemas.microsoft.com/office/2007/relationships/hdphoto" Target="../media/hdphoto10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microsoft.com/office/2007/relationships/hdphoto" Target="../media/hdphoto13.wdp"/><Relationship Id="rId7" Type="http://schemas.microsoft.com/office/2007/relationships/hdphoto" Target="../media/hdphoto15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8.png"/><Relationship Id="rId11" Type="http://schemas.microsoft.com/office/2007/relationships/hdphoto" Target="../media/hdphoto17.wdp"/><Relationship Id="rId5" Type="http://schemas.microsoft.com/office/2007/relationships/hdphoto" Target="../media/hdphoto14.wdp"/><Relationship Id="rId10" Type="http://schemas.openxmlformats.org/officeDocument/2006/relationships/image" Target="../media/image30.png"/><Relationship Id="rId4" Type="http://schemas.openxmlformats.org/officeDocument/2006/relationships/image" Target="../media/image27.png"/><Relationship Id="rId9" Type="http://schemas.microsoft.com/office/2007/relationships/hdphoto" Target="../media/hdphoto16.wdp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8.wdp"/><Relationship Id="rId7" Type="http://schemas.microsoft.com/office/2007/relationships/hdphoto" Target="../media/hdphoto20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microsoft.com/office/2007/relationships/hdphoto" Target="../media/hdphoto19.wdp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8.jpe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microsoft.com/office/2007/relationships/hdphoto" Target="../media/hdphoto21.wdp"/><Relationship Id="rId7" Type="http://schemas.openxmlformats.org/officeDocument/2006/relationships/image" Target="../media/image45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Relationship Id="rId6" Type="http://schemas.microsoft.com/office/2007/relationships/hdphoto" Target="../media/hdphoto22.wdp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microsoft.com/office/2007/relationships/hdphoto" Target="../media/hdphoto23.wdp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4.wdp"/><Relationship Id="rId7" Type="http://schemas.microsoft.com/office/2007/relationships/hdphoto" Target="../media/hdphoto26.wdp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4.png"/><Relationship Id="rId5" Type="http://schemas.microsoft.com/office/2007/relationships/hdphoto" Target="../media/hdphoto25.wdp"/><Relationship Id="rId4" Type="http://schemas.openxmlformats.org/officeDocument/2006/relationships/image" Target="../media/image53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27.wdp"/><Relationship Id="rId7" Type="http://schemas.microsoft.com/office/2007/relationships/hdphoto" Target="../media/hdphoto29.wdp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7.png"/><Relationship Id="rId5" Type="http://schemas.microsoft.com/office/2007/relationships/hdphoto" Target="../media/hdphoto28.wdp"/><Relationship Id="rId4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30.wdp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31.wdp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microsoft.com/office/2007/relationships/hdphoto" Target="../media/hdphoto2.wdp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microsoft.com/office/2007/relationships/hdphoto" Target="../media/hdphoto5.wdp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5" Type="http://schemas.microsoft.com/office/2007/relationships/hdphoto" Target="../media/hdphoto8.wdp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2924944"/>
            <a:ext cx="8424936" cy="1080120"/>
          </a:xfrm>
        </p:spPr>
        <p:txBody>
          <a:bodyPr>
            <a:norm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6000" b="1" dirty="0" smtClean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Вместе </a:t>
            </a:r>
            <a:r>
              <a:rPr lang="ru-RU" sz="6000" b="1" dirty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мы </a:t>
            </a:r>
            <a:r>
              <a:rPr lang="ru-RU" sz="6000" b="1" dirty="0" smtClean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– сила!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760" y="234598"/>
            <a:ext cx="6624736" cy="1192449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611560" y="5517232"/>
            <a:ext cx="8424936" cy="6840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000" b="1" i="1" dirty="0" smtClean="0">
                <a:solidFill>
                  <a:srgbClr val="92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Совет по сестринскому делу </a:t>
            </a:r>
          </a:p>
        </p:txBody>
      </p:sp>
      <p:pic>
        <p:nvPicPr>
          <p:cNvPr id="8" name="Picture 9" descr="ОПСА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1565" y="215333"/>
            <a:ext cx="866179" cy="1211714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9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706" y="275519"/>
            <a:ext cx="1154926" cy="1151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0416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284" y="116632"/>
            <a:ext cx="8783212" cy="864096"/>
          </a:xfr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20000"/>
              </a:spcBef>
              <a:buFont typeface="Arial" pitchFamily="34" charset="0"/>
            </a:pPr>
            <a:r>
              <a:rPr lang="ru-RU" sz="40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Вручение удостоверений </a:t>
            </a:r>
            <a:r>
              <a:rPr lang="ru-RU" sz="40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40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</a:br>
            <a:r>
              <a:rPr lang="ru-RU" sz="40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новым членам ОПСА</a:t>
            </a:r>
            <a:endParaRPr lang="ru-RU" sz="40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093" y="1556792"/>
            <a:ext cx="4608512" cy="2701599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10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8800" y="3800897"/>
            <a:ext cx="4609704" cy="2701599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81686" y="1700808"/>
            <a:ext cx="2546698" cy="1728192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8689" y="4648605"/>
            <a:ext cx="4480111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ru-RU" sz="2600" b="1" dirty="0" smtClean="0">
                <a:solidFill>
                  <a:prstClr val="black"/>
                </a:solidFill>
              </a:rPr>
              <a:t>Общее </a:t>
            </a:r>
            <a:r>
              <a:rPr lang="ru-RU" sz="2600" b="1" dirty="0">
                <a:solidFill>
                  <a:prstClr val="black"/>
                </a:solidFill>
              </a:rPr>
              <a:t>количество сестринского </a:t>
            </a:r>
            <a:r>
              <a:rPr lang="ru-RU" sz="2600" b="1" dirty="0" smtClean="0">
                <a:solidFill>
                  <a:prstClr val="black"/>
                </a:solidFill>
              </a:rPr>
              <a:t>персонала - 252  </a:t>
            </a:r>
            <a:endParaRPr lang="ru-RU" sz="2600" b="1" dirty="0">
              <a:solidFill>
                <a:prstClr val="black"/>
              </a:solidFill>
            </a:endParaRPr>
          </a:p>
          <a:p>
            <a:pPr lvl="0">
              <a:spcBef>
                <a:spcPct val="20000"/>
              </a:spcBef>
            </a:pPr>
            <a:r>
              <a:rPr lang="ru-RU" sz="2600" b="1" dirty="0">
                <a:solidFill>
                  <a:prstClr val="black"/>
                </a:solidFill>
              </a:rPr>
              <a:t>Члены ОПСА -</a:t>
            </a:r>
            <a:r>
              <a:rPr lang="ru-RU" sz="2600" b="1" dirty="0" smtClean="0">
                <a:solidFill>
                  <a:prstClr val="black"/>
                </a:solidFill>
              </a:rPr>
              <a:t>152 </a:t>
            </a:r>
            <a:r>
              <a:rPr lang="ru-RU" sz="2600" b="1" dirty="0">
                <a:solidFill>
                  <a:prstClr val="black"/>
                </a:solidFill>
              </a:rPr>
              <a:t>(61,5%)</a:t>
            </a:r>
          </a:p>
        </p:txBody>
      </p:sp>
    </p:spTree>
    <p:extLst>
      <p:ext uri="{BB962C8B-B14F-4D97-AF65-F5344CB8AC3E}">
        <p14:creationId xmlns:p14="http://schemas.microsoft.com/office/powerpoint/2010/main" val="843082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27384"/>
            <a:ext cx="8229600" cy="1008112"/>
          </a:xfr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20000"/>
              </a:spcBef>
              <a:buFont typeface="Arial" pitchFamily="34" charset="0"/>
            </a:pPr>
            <a:r>
              <a:rPr lang="ru-RU" sz="50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Работа Совета ветеранов</a:t>
            </a:r>
            <a:endParaRPr lang="ru-RU" sz="50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015" y="4293096"/>
            <a:ext cx="3999929" cy="110253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Заседание </a:t>
            </a:r>
            <a:endParaRPr lang="ru-RU" sz="2800" dirty="0" smtClean="0"/>
          </a:p>
          <a:p>
            <a:pPr algn="ctr"/>
            <a:r>
              <a:rPr lang="ru-RU" sz="2800" dirty="0" smtClean="0"/>
              <a:t>Совета ветеранов</a:t>
            </a:r>
            <a:endParaRPr lang="ru-RU" sz="28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320478" y="5448569"/>
            <a:ext cx="4644010" cy="932759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Заседание Совета ветеранов и молодых </a:t>
            </a:r>
            <a:r>
              <a:rPr lang="ru-RU" sz="2800" dirty="0" smtClean="0"/>
              <a:t>специалистов</a:t>
            </a:r>
            <a:endParaRPr lang="ru-RU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5" y="1412776"/>
            <a:ext cx="4176463" cy="2808312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8927" y="2492896"/>
            <a:ext cx="4745561" cy="2902732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3424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2008" y="5301208"/>
            <a:ext cx="8892480" cy="1362151"/>
          </a:xfrm>
        </p:spPr>
        <p:txBody>
          <a:bodyPr>
            <a:noAutofit/>
          </a:bodyPr>
          <a:lstStyle/>
          <a:p>
            <a:pPr algn="ctr"/>
            <a:r>
              <a:rPr lang="ru-RU" sz="3500" dirty="0" smtClean="0"/>
              <a:t>Участие членов Совета ветеранов </a:t>
            </a:r>
            <a:r>
              <a:rPr lang="ru-RU" sz="3500" dirty="0" smtClean="0"/>
              <a:t>                     в </a:t>
            </a:r>
            <a:r>
              <a:rPr lang="ru-RU" sz="3500" dirty="0" smtClean="0"/>
              <a:t>праздничных </a:t>
            </a:r>
            <a:r>
              <a:rPr lang="ru-RU" sz="3500" dirty="0" smtClean="0"/>
              <a:t>мероприятиях</a:t>
            </a:r>
            <a:endParaRPr lang="ru-RU" sz="35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1880" y="2484773"/>
            <a:ext cx="5575519" cy="3018601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5496" y="1484784"/>
            <a:ext cx="4259077" cy="3014889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539552" y="-27384"/>
            <a:ext cx="8229600" cy="1008112"/>
          </a:xfr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20000"/>
              </a:spcBef>
              <a:buFont typeface="Arial" pitchFamily="34" charset="0"/>
            </a:pPr>
            <a:r>
              <a:rPr lang="ru-RU" sz="50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Работа Совета ветеранов</a:t>
            </a:r>
            <a:endParaRPr lang="ru-RU" sz="50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5239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27384"/>
            <a:ext cx="8229600" cy="720080"/>
          </a:xfr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20000"/>
              </a:spcBef>
              <a:buFont typeface="Arial" pitchFamily="34" charset="0"/>
            </a:pPr>
            <a:r>
              <a:rPr lang="ru-RU" sz="45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Участие в акциях</a:t>
            </a:r>
            <a:endParaRPr lang="ru-RU" sz="45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4237362"/>
            <a:ext cx="2856735" cy="2504005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14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40323" y="1049058"/>
            <a:ext cx="3496173" cy="2644021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1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44019" y="4210858"/>
            <a:ext cx="3492477" cy="2520558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1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504" y="1028783"/>
            <a:ext cx="2972326" cy="2664296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 rotWithShape="1"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1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27784" y="2084952"/>
            <a:ext cx="3058204" cy="3216256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002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4624"/>
            <a:ext cx="8879554" cy="863241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  <a:defRPr/>
            </a:pPr>
            <a:r>
              <a:rPr lang="ru-RU" sz="3500" b="1" dirty="0" smtClean="0">
                <a:solidFill>
                  <a:srgbClr val="C00000"/>
                </a:solidFill>
                <a:latin typeface="+mn-lt"/>
                <a:ea typeface="+mn-ea"/>
                <a:cs typeface="Arial" charset="0"/>
              </a:rPr>
              <a:t>Международный день </a:t>
            </a:r>
            <a:r>
              <a:rPr lang="ru-RU" sz="3500" b="1" dirty="0">
                <a:solidFill>
                  <a:srgbClr val="C00000"/>
                </a:solidFill>
                <a:latin typeface="+mn-lt"/>
                <a:ea typeface="+mn-ea"/>
                <a:cs typeface="Arial" charset="0"/>
              </a:rPr>
              <a:t>медицинской </a:t>
            </a:r>
            <a:r>
              <a:rPr lang="ru-RU" sz="3500" b="1" dirty="0" smtClean="0">
                <a:solidFill>
                  <a:srgbClr val="C00000"/>
                </a:solidFill>
                <a:latin typeface="+mn-lt"/>
                <a:ea typeface="+mn-ea"/>
                <a:cs typeface="Arial" charset="0"/>
              </a:rPr>
              <a:t>сестры</a:t>
            </a:r>
            <a:endParaRPr lang="ru-RU" sz="35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141354"/>
            <a:ext cx="4104456" cy="27255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3861870"/>
            <a:ext cx="4207343" cy="28498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1038334"/>
            <a:ext cx="4176464" cy="5847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894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646760" y="2741640"/>
            <a:ext cx="2530624" cy="288031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99592" y="3691509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prstClr val="black"/>
                </a:solidFill>
              </a:rPr>
              <a:t> 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 flipV="1">
            <a:off x="2915816" y="2924944"/>
            <a:ext cx="1080120" cy="144016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257462"/>
            <a:ext cx="2195736" cy="217153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063" y="3425813"/>
            <a:ext cx="2362697" cy="224296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71130" y="836712"/>
            <a:ext cx="2280990" cy="234372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49648" y="4582461"/>
            <a:ext cx="2498948" cy="227816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 descr="\\10.106.30.3\03Users\@АДМИНИСТРАЦИЯ\ГлМедсестра\Документы с рабочего стола\ФОТОГРАФИИ\фото\100_PANA\P1000153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47562" y="3368479"/>
            <a:ext cx="2314600" cy="219461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89276" y="1448495"/>
            <a:ext cx="2268928" cy="210621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 descr="\\10.106.30.3\03Users\@АДМИНИСТРАЦИЯ\ГлМедсестра\Документы с рабочего стола\ФОТОГРАФИИ\фото\100_PANA\P1000156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30376" y="4547294"/>
            <a:ext cx="2503306" cy="215540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40681" y="2116504"/>
            <a:ext cx="4821065" cy="315000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Заголовок 1"/>
          <p:cNvSpPr>
            <a:spLocks noGrp="1"/>
          </p:cNvSpPr>
          <p:nvPr>
            <p:ph type="title"/>
          </p:nvPr>
        </p:nvSpPr>
        <p:spPr>
          <a:xfrm>
            <a:off x="107504" y="-27384"/>
            <a:ext cx="8879554" cy="863241"/>
          </a:xfrm>
        </p:spPr>
        <p:txBody>
          <a:bodyPr>
            <a:noAutofit/>
          </a:bodyPr>
          <a:lstStyle/>
          <a:p>
            <a:pPr lvl="0" fontAlgn="base">
              <a:spcAft>
                <a:spcPct val="0"/>
              </a:spcAft>
              <a:defRPr/>
            </a:pPr>
            <a:r>
              <a:rPr lang="ru-RU" sz="4200" b="1" dirty="0" smtClean="0">
                <a:solidFill>
                  <a:srgbClr val="C00000"/>
                </a:solidFill>
                <a:latin typeface="+mn-lt"/>
                <a:ea typeface="+mn-ea"/>
                <a:cs typeface="Arial" charset="0"/>
              </a:rPr>
              <a:t>Профессиональная деятельность</a:t>
            </a:r>
            <a:endParaRPr lang="ru-RU" sz="4200" dirty="0"/>
          </a:p>
        </p:txBody>
      </p:sp>
    </p:spTree>
    <p:extLst>
      <p:ext uri="{BB962C8B-B14F-4D97-AF65-F5344CB8AC3E}">
        <p14:creationId xmlns:p14="http://schemas.microsoft.com/office/powerpoint/2010/main" val="3975319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23528" y="1700808"/>
            <a:ext cx="4040188" cy="233712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colorTemperature colorTemp="8000"/>
                    </a14:imgEffect>
                    <a14:imgEffect>
                      <a14:saturation sat="85000"/>
                    </a14:imgEffect>
                    <a14:imgEffect>
                      <a14:brightnessContrast bright="9000" contrast="1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3060848" cy="3060848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88354" y="2492896"/>
            <a:ext cx="3583846" cy="3012780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80642" y="3832428"/>
            <a:ext cx="3583846" cy="2863710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4581128"/>
            <a:ext cx="1602848" cy="2163952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41297" y="1196752"/>
            <a:ext cx="1691143" cy="2222810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8933465" cy="648072"/>
          </a:xfrm>
        </p:spPr>
        <p:txBody>
          <a:bodyPr vert="horz" lIns="91440" tIns="45720" rIns="91440" bIns="45720" rtlCol="0" anchor="ctr">
            <a:noAutofit/>
          </a:bodyPr>
          <a:lstStyle/>
          <a:p>
            <a:pPr fontAlgn="base">
              <a:spcAft>
                <a:spcPct val="0"/>
              </a:spcAft>
            </a:pPr>
            <a:r>
              <a:rPr lang="ru-RU" sz="4200" b="1" dirty="0">
                <a:solidFill>
                  <a:srgbClr val="C00000"/>
                </a:solidFill>
                <a:latin typeface="+mn-lt"/>
                <a:ea typeface="+mn-ea"/>
                <a:cs typeface="Arial" charset="0"/>
              </a:rPr>
              <a:t>Непрерывное медицинское образование</a:t>
            </a:r>
            <a:endParaRPr lang="ru-RU" sz="4200" b="1" dirty="0">
              <a:solidFill>
                <a:srgbClr val="C00000"/>
              </a:solidFill>
              <a:latin typeface="+mn-lt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8575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04056"/>
          </a:xfrm>
        </p:spPr>
        <p:txBody>
          <a:bodyPr vert="horz" lIns="91440" tIns="45720" rIns="91440" bIns="45720" rtlCol="0" anchor="ctr">
            <a:noAutofit/>
          </a:bodyPr>
          <a:lstStyle/>
          <a:p>
            <a:pPr fontAlgn="base">
              <a:spcAft>
                <a:spcPct val="0"/>
              </a:spcAft>
            </a:pPr>
            <a:r>
              <a:rPr lang="ru-RU" sz="4500" b="1" dirty="0">
                <a:solidFill>
                  <a:srgbClr val="C00000"/>
                </a:solidFill>
                <a:latin typeface="+mn-lt"/>
                <a:ea typeface="+mn-ea"/>
                <a:cs typeface="Arial" charset="0"/>
              </a:rPr>
              <a:t>Участие в мероприятиях ОПСА</a:t>
            </a:r>
            <a:endParaRPr lang="ru-RU" sz="4500" b="1" dirty="0">
              <a:solidFill>
                <a:srgbClr val="C00000"/>
              </a:solidFill>
              <a:latin typeface="+mn-lt"/>
              <a:ea typeface="+mn-ea"/>
              <a:cs typeface="Arial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572182" y="941695"/>
            <a:ext cx="2341670" cy="2810469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4005063"/>
            <a:ext cx="3528393" cy="2767165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2182" y="3981148"/>
            <a:ext cx="2341346" cy="2688212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016" y="980727"/>
            <a:ext cx="3569494" cy="2833441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1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87407" y="2603240"/>
            <a:ext cx="3588849" cy="2595330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4420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856" y="44624"/>
            <a:ext cx="8229600" cy="7200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fontAlgn="base">
              <a:spcAft>
                <a:spcPct val="0"/>
              </a:spcAft>
            </a:pPr>
            <a:r>
              <a:rPr lang="ru-RU" sz="4500" b="1" dirty="0">
                <a:solidFill>
                  <a:srgbClr val="C00000"/>
                </a:solidFill>
                <a:latin typeface="+mn-lt"/>
                <a:ea typeface="+mn-ea"/>
                <a:cs typeface="Arial" charset="0"/>
              </a:rPr>
              <a:t>Заседания</a:t>
            </a:r>
            <a:endParaRPr lang="ru-RU" sz="4500" b="1" dirty="0">
              <a:solidFill>
                <a:srgbClr val="C00000"/>
              </a:solidFill>
              <a:latin typeface="+mn-lt"/>
              <a:ea typeface="+mn-ea"/>
              <a:cs typeface="Arial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flipV="1">
            <a:off x="-40817" y="2249155"/>
            <a:ext cx="303468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779912" y="1196752"/>
            <a:ext cx="5184576" cy="864096"/>
          </a:xfrm>
        </p:spPr>
        <p:txBody>
          <a:bodyPr vert="horz" lIns="91440" tIns="45720" rIns="91440" bIns="45720" rtlCol="0" anchor="b"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600" b="1" dirty="0"/>
              <a:t>Заседание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600" b="1" dirty="0"/>
              <a:t>Совета по сестринскому делу</a:t>
            </a:r>
            <a:endParaRPr lang="ru-RU" sz="2600" b="1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1494277" y="5589240"/>
            <a:ext cx="3797803" cy="792088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r">
              <a:spcBef>
                <a:spcPts val="0"/>
              </a:spcBef>
            </a:pPr>
            <a:r>
              <a:rPr lang="ru-RU" sz="2600" dirty="0"/>
              <a:t>Планёрки старших </a:t>
            </a:r>
            <a:r>
              <a:rPr lang="ru-RU" sz="2600" dirty="0" smtClean="0"/>
              <a:t>медицинских сестёр</a:t>
            </a:r>
            <a:endParaRPr lang="ru-RU" sz="2600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-108520" y="3717032"/>
            <a:ext cx="3278963" cy="988541"/>
          </a:xfrm>
        </p:spPr>
        <p:txBody>
          <a:bodyPr vert="horz" lIns="91440" tIns="45720" rIns="91440" bIns="45720" rtlCol="0" anchor="b">
            <a:noAutofit/>
          </a:bodyPr>
          <a:lstStyle/>
          <a:p>
            <a:pPr marL="0" indent="0" algn="r">
              <a:spcBef>
                <a:spcPts val="0"/>
              </a:spcBef>
              <a:buNone/>
            </a:pPr>
            <a:r>
              <a:rPr lang="ru-RU" sz="2600" b="1" dirty="0"/>
              <a:t>Заседание предаттестационной комиссии</a:t>
            </a:r>
            <a:endParaRPr lang="ru-RU" sz="2600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3000"/>
                    </a14:imgEffect>
                    <a14:imgEffect>
                      <a14:colorTemperature colorTemp="66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24648" y="2708920"/>
            <a:ext cx="4104456" cy="2277972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82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496" y="836712"/>
            <a:ext cx="3669330" cy="2321224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3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21713" y="4597382"/>
            <a:ext cx="3614783" cy="2143986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5178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57624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92080" y="1612966"/>
            <a:ext cx="3658211" cy="1935452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1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557" y="1628800"/>
            <a:ext cx="4898491" cy="4846602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1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079" y="3717032"/>
            <a:ext cx="3658211" cy="2736706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133671" y="116454"/>
            <a:ext cx="8686801" cy="1152306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500" dirty="0">
                <a:solidFill>
                  <a:srgbClr val="C00000"/>
                </a:solidFill>
                <a:cs typeface="Arial" charset="0"/>
              </a:rPr>
              <a:t>  Посвящение в профессию молодых </a:t>
            </a:r>
            <a:r>
              <a:rPr lang="ru-RU" sz="4500" dirty="0" smtClean="0">
                <a:solidFill>
                  <a:srgbClr val="C00000"/>
                </a:solidFill>
                <a:cs typeface="Arial" charset="0"/>
              </a:rPr>
              <a:t>специалистов</a:t>
            </a:r>
            <a:endParaRPr lang="ru-RU" sz="4500" dirty="0">
              <a:solidFill>
                <a:srgbClr val="C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1421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122" name="Picture 2" descr="P1000390"/>
          <p:cNvPicPr>
            <a:picLocks noChangeAspect="1" noChangeArrowheads="1"/>
          </p:cNvPicPr>
          <p:nvPr/>
        </p:nvPicPr>
        <p:blipFill>
          <a:blip r:embed="rId2" cstate="screen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570" y="908720"/>
            <a:ext cx="4565800" cy="27756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908720"/>
            <a:ext cx="4428710" cy="27946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Подзаголовок 2"/>
          <p:cNvSpPr txBox="1">
            <a:spLocks/>
          </p:cNvSpPr>
          <p:nvPr/>
        </p:nvSpPr>
        <p:spPr>
          <a:xfrm>
            <a:off x="377193" y="-30635"/>
            <a:ext cx="8424936" cy="702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Исилькульская ЦРБ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7505" y="4005064"/>
            <a:ext cx="2230464" cy="973409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18815" y="4122843"/>
            <a:ext cx="2312043" cy="7017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Поликлиника</a:t>
            </a:r>
          </a:p>
          <a:p>
            <a:pPr lvl="0" algn="ctr">
              <a:spcBef>
                <a:spcPct val="20000"/>
              </a:spcBef>
            </a:pP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н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а 700 посещений 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411760" y="4018712"/>
            <a:ext cx="2230464" cy="973409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501477" y="4031772"/>
            <a:ext cx="20881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Круглосуточный </a:t>
            </a:r>
            <a:r>
              <a:rPr lang="ru-RU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стационар на</a:t>
            </a:r>
          </a:p>
          <a:p>
            <a:pPr lvl="0" algn="ctr"/>
            <a:r>
              <a:rPr lang="ru-RU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195 коек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4716016" y="4039767"/>
            <a:ext cx="2016224" cy="973409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644008" y="4149080"/>
            <a:ext cx="20864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Лабораторная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диагностика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804248" y="4026707"/>
            <a:ext cx="2230464" cy="973409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804248" y="4149080"/>
            <a:ext cx="22304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Функциональная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диагностика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903160" y="5370614"/>
            <a:ext cx="2230464" cy="973409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009340" y="5514153"/>
            <a:ext cx="20345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сельских амбулаторий 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450612" y="5370614"/>
            <a:ext cx="2230464" cy="973409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493664" y="5420693"/>
            <a:ext cx="21874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 фельдшерско-акушерских пунктов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941936" y="5407919"/>
            <a:ext cx="2230464" cy="973409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869928" y="5407045"/>
            <a:ext cx="23024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Отделение скорой и неотложной помощи </a:t>
            </a:r>
            <a:endParaRPr lang="ru-RU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9536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370" y="148215"/>
            <a:ext cx="8229600" cy="1080120"/>
          </a:xfrm>
        </p:spPr>
        <p:txBody>
          <a:bodyPr vert="horz" lIns="91440" tIns="45720" rIns="91440" bIns="45720" rtlCol="0" anchor="ctr">
            <a:noAutofit/>
          </a:bodyPr>
          <a:lstStyle/>
          <a:p>
            <a:pPr fontAlgn="base">
              <a:spcAft>
                <a:spcPct val="0"/>
              </a:spcAft>
              <a:buFont typeface="Arial" pitchFamily="34" charset="0"/>
            </a:pPr>
            <a:r>
              <a:rPr lang="ru-RU" sz="4500" b="1" dirty="0">
                <a:solidFill>
                  <a:srgbClr val="C00000"/>
                </a:solidFill>
                <a:latin typeface="+mn-lt"/>
                <a:ea typeface="+mn-ea"/>
                <a:cs typeface="Arial" charset="0"/>
              </a:rPr>
              <a:t>Коллектив</a:t>
            </a:r>
            <a:br>
              <a:rPr lang="ru-RU" sz="4500" b="1" dirty="0">
                <a:solidFill>
                  <a:srgbClr val="C00000"/>
                </a:solidFill>
                <a:latin typeface="+mn-lt"/>
                <a:ea typeface="+mn-ea"/>
                <a:cs typeface="Arial" charset="0"/>
              </a:rPr>
            </a:br>
            <a:r>
              <a:rPr lang="ru-RU" sz="4500" b="1" dirty="0">
                <a:solidFill>
                  <a:srgbClr val="C00000"/>
                </a:solidFill>
                <a:latin typeface="+mn-lt"/>
                <a:ea typeface="+mn-ea"/>
                <a:cs typeface="Arial" charset="0"/>
              </a:rPr>
              <a:t>Исилькульской ЦРБ</a:t>
            </a:r>
            <a:endParaRPr lang="ru-RU" sz="4500" b="1" dirty="0">
              <a:solidFill>
                <a:srgbClr val="C00000"/>
              </a:solidFill>
              <a:latin typeface="+mn-lt"/>
              <a:ea typeface="+mn-ea"/>
              <a:cs typeface="Arial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556792"/>
            <a:ext cx="8680964" cy="4464496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9784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107504" y="5373216"/>
            <a:ext cx="8859782" cy="1368152"/>
          </a:xfrm>
        </p:spPr>
        <p:txBody>
          <a:bodyPr>
            <a:normAutofit fontScale="85000" lnSpcReduction="10000"/>
          </a:bodyPr>
          <a:lstStyle/>
          <a:p>
            <a:pPr algn="ctr">
              <a:lnSpc>
                <a:spcPct val="110000"/>
              </a:lnSpc>
            </a:pPr>
            <a:r>
              <a:rPr lang="ru-RU" dirty="0" smtClean="0"/>
              <a:t>  </a:t>
            </a:r>
            <a:r>
              <a:rPr lang="ru-RU" sz="4700" dirty="0" smtClean="0">
                <a:solidFill>
                  <a:srgbClr val="C00000"/>
                </a:solidFill>
              </a:rPr>
              <a:t>Только </a:t>
            </a:r>
            <a:r>
              <a:rPr lang="ru-RU" sz="4700" dirty="0" smtClean="0">
                <a:solidFill>
                  <a:srgbClr val="C00000"/>
                </a:solidFill>
              </a:rPr>
              <a:t>вместе </a:t>
            </a:r>
            <a:r>
              <a:rPr lang="ru-RU" sz="4700" dirty="0" smtClean="0">
                <a:solidFill>
                  <a:srgbClr val="C00000"/>
                </a:solidFill>
              </a:rPr>
              <a:t>мы сможем изменить </a:t>
            </a:r>
            <a:r>
              <a:rPr lang="ru-RU" sz="4700" dirty="0" smtClean="0">
                <a:solidFill>
                  <a:srgbClr val="C00000"/>
                </a:solidFill>
              </a:rPr>
              <a:t> к </a:t>
            </a:r>
            <a:r>
              <a:rPr lang="ru-RU" sz="4700" dirty="0" smtClean="0">
                <a:solidFill>
                  <a:srgbClr val="C00000"/>
                </a:solidFill>
              </a:rPr>
              <a:t>лучшему будущее нашей </a:t>
            </a:r>
            <a:r>
              <a:rPr lang="ru-RU" sz="4700" dirty="0" smtClean="0">
                <a:solidFill>
                  <a:srgbClr val="C00000"/>
                </a:solidFill>
              </a:rPr>
              <a:t>профессии!</a:t>
            </a:r>
            <a:endParaRPr lang="ru-RU" sz="4700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1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5536" y="1772816"/>
            <a:ext cx="8364270" cy="3600400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760" y="234598"/>
            <a:ext cx="6624736" cy="1192449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9" descr="ОПСА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1565" y="215333"/>
            <a:ext cx="866179" cy="1211714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14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706" y="275519"/>
            <a:ext cx="1154926" cy="1151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698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291270"/>
            <a:ext cx="8640960" cy="905482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</a:rPr>
              <a:t>Награждены грамотами Министерства здравоохранения Российской федерации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975648" y="5301208"/>
            <a:ext cx="3168352" cy="1056273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/>
            <a:r>
              <a:rPr lang="ru-RU" sz="3200" dirty="0"/>
              <a:t>Панкова  </a:t>
            </a:r>
            <a:r>
              <a:rPr lang="en-US" sz="3200" dirty="0" smtClean="0"/>
              <a:t>     </a:t>
            </a:r>
            <a:r>
              <a:rPr lang="ru-RU" sz="3200" dirty="0" smtClean="0"/>
              <a:t>Галина </a:t>
            </a:r>
            <a:r>
              <a:rPr lang="ru-RU" sz="3200" dirty="0"/>
              <a:t>Павловна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0180" y="1556792"/>
            <a:ext cx="2160240" cy="3146501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92567" y="1556792"/>
            <a:ext cx="2448272" cy="3146500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0277" y="1560259"/>
            <a:ext cx="2278187" cy="3160552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3" name="Текст 4"/>
          <p:cNvSpPr txBox="1">
            <a:spLocks/>
          </p:cNvSpPr>
          <p:nvPr/>
        </p:nvSpPr>
        <p:spPr>
          <a:xfrm>
            <a:off x="127055" y="4941168"/>
            <a:ext cx="2356713" cy="144016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dirty="0" smtClean="0"/>
              <a:t>Власова</a:t>
            </a:r>
            <a:r>
              <a:rPr lang="en-US" sz="3200" dirty="0" smtClean="0"/>
              <a:t> </a:t>
            </a:r>
            <a:r>
              <a:rPr lang="ru-RU" sz="3200" dirty="0" smtClean="0"/>
              <a:t>Евгения </a:t>
            </a:r>
            <a:r>
              <a:rPr lang="ru-RU" sz="3200" dirty="0" smtClean="0">
                <a:solidFill>
                  <a:prstClr val="black"/>
                </a:solidFill>
              </a:rPr>
              <a:t>Фёдоровна</a:t>
            </a:r>
          </a:p>
        </p:txBody>
      </p:sp>
      <p:sp>
        <p:nvSpPr>
          <p:cNvPr id="14" name="Текст 4"/>
          <p:cNvSpPr txBox="1">
            <a:spLocks/>
          </p:cNvSpPr>
          <p:nvPr/>
        </p:nvSpPr>
        <p:spPr>
          <a:xfrm>
            <a:off x="2843808" y="4869160"/>
            <a:ext cx="3024336" cy="151216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defPPr>
              <a:defRPr lang="ru-RU"/>
            </a:defPPr>
            <a:lvl1pPr indent="0" algn="ctr">
              <a:spcBef>
                <a:spcPct val="20000"/>
              </a:spcBef>
              <a:buFont typeface="Arial" pitchFamily="34" charset="0"/>
              <a:buNone/>
              <a:defRPr sz="3200" b="1"/>
            </a:lvl1pPr>
            <a:lvl2pPr indent="0">
              <a:spcBef>
                <a:spcPct val="20000"/>
              </a:spcBef>
              <a:buFont typeface="Arial" pitchFamily="34" charset="0"/>
              <a:buNone/>
              <a:defRPr sz="2000" b="1"/>
            </a:lvl2pPr>
            <a:lvl3pPr indent="0">
              <a:spcBef>
                <a:spcPct val="20000"/>
              </a:spcBef>
              <a:buFont typeface="Arial" pitchFamily="34" charset="0"/>
              <a:buNone/>
              <a:defRPr b="1"/>
            </a:lvl3pPr>
            <a:lvl4pPr indent="0">
              <a:spcBef>
                <a:spcPct val="20000"/>
              </a:spcBef>
              <a:buFont typeface="Arial" pitchFamily="34" charset="0"/>
              <a:buNone/>
              <a:defRPr sz="1600" b="1"/>
            </a:lvl4pPr>
            <a:lvl5pPr indent="0">
              <a:spcBef>
                <a:spcPct val="20000"/>
              </a:spcBef>
              <a:buFont typeface="Arial" pitchFamily="34" charset="0"/>
              <a:buNone/>
              <a:defRPr sz="1600" b="1"/>
            </a:lvl5pPr>
            <a:lvl6pPr indent="0">
              <a:spcBef>
                <a:spcPct val="20000"/>
              </a:spcBef>
              <a:buFont typeface="Arial" pitchFamily="34" charset="0"/>
              <a:buNone/>
              <a:defRPr sz="1600" b="1"/>
            </a:lvl6pPr>
            <a:lvl7pPr indent="0">
              <a:spcBef>
                <a:spcPct val="20000"/>
              </a:spcBef>
              <a:buFont typeface="Arial" pitchFamily="34" charset="0"/>
              <a:buNone/>
              <a:defRPr sz="1600" b="1"/>
            </a:lvl7pPr>
            <a:lvl8pPr indent="0">
              <a:spcBef>
                <a:spcPct val="20000"/>
              </a:spcBef>
              <a:buFont typeface="Arial" pitchFamily="34" charset="0"/>
              <a:buNone/>
              <a:defRPr sz="1600" b="1"/>
            </a:lvl8pPr>
            <a:lvl9pPr indent="0">
              <a:spcBef>
                <a:spcPct val="20000"/>
              </a:spcBef>
              <a:buFont typeface="Arial" pitchFamily="34" charset="0"/>
              <a:buNone/>
              <a:defRPr sz="1600" b="1"/>
            </a:lvl9pPr>
          </a:lstStyle>
          <a:p>
            <a:r>
              <a:rPr lang="ru-RU" dirty="0" err="1"/>
              <a:t>Бубенко</a:t>
            </a:r>
            <a:r>
              <a:rPr lang="ru-RU" dirty="0"/>
              <a:t> </a:t>
            </a:r>
            <a:r>
              <a:rPr lang="en-US" dirty="0" smtClean="0"/>
              <a:t>     </a:t>
            </a:r>
            <a:r>
              <a:rPr lang="ru-RU" dirty="0" smtClean="0"/>
              <a:t>Наталья   Николаевна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348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484784"/>
            <a:ext cx="8280920" cy="4896544"/>
          </a:xfrm>
        </p:spPr>
        <p:txBody>
          <a:bodyPr>
            <a:noAutofit/>
          </a:bodyPr>
          <a:lstStyle/>
          <a:p>
            <a:r>
              <a:rPr lang="ru-RU" sz="3200" dirty="0" smtClean="0"/>
              <a:t>Андреева Л.Е. </a:t>
            </a:r>
            <a:r>
              <a:rPr lang="en-US" sz="3200" dirty="0" smtClean="0"/>
              <a:t>                          </a:t>
            </a:r>
            <a:r>
              <a:rPr lang="ru-RU" sz="3200" dirty="0" smtClean="0"/>
              <a:t>Савина </a:t>
            </a:r>
            <a:r>
              <a:rPr lang="ru-RU" sz="3200" dirty="0" smtClean="0"/>
              <a:t>О.В.</a:t>
            </a:r>
          </a:p>
          <a:p>
            <a:r>
              <a:rPr lang="ru-RU" sz="3200" dirty="0" smtClean="0"/>
              <a:t>Андреева Л.И. </a:t>
            </a:r>
            <a:r>
              <a:rPr lang="en-US" sz="3200" dirty="0" smtClean="0"/>
              <a:t>                         </a:t>
            </a:r>
            <a:r>
              <a:rPr lang="ru-RU" sz="3200" dirty="0" err="1" smtClean="0"/>
              <a:t>Сарсенбаева</a:t>
            </a:r>
            <a:r>
              <a:rPr lang="ru-RU" sz="3200" dirty="0" smtClean="0"/>
              <a:t> </a:t>
            </a:r>
            <a:r>
              <a:rPr lang="ru-RU" sz="3200" dirty="0" smtClean="0"/>
              <a:t>Т.А.</a:t>
            </a:r>
          </a:p>
          <a:p>
            <a:r>
              <a:rPr lang="ru-RU" sz="3200" dirty="0" err="1" smtClean="0"/>
              <a:t>Бефус</a:t>
            </a:r>
            <a:r>
              <a:rPr lang="ru-RU" sz="3200" dirty="0" smtClean="0"/>
              <a:t> Е.Н. </a:t>
            </a:r>
            <a:r>
              <a:rPr lang="en-US" sz="3200" dirty="0" smtClean="0"/>
              <a:t>                                 </a:t>
            </a:r>
            <a:r>
              <a:rPr lang="ru-RU" sz="3200" dirty="0" err="1" smtClean="0"/>
              <a:t>Трокунов</a:t>
            </a:r>
            <a:r>
              <a:rPr lang="ru-RU" sz="3200" dirty="0" smtClean="0"/>
              <a:t> </a:t>
            </a:r>
            <a:r>
              <a:rPr lang="ru-RU" sz="3200" dirty="0" smtClean="0"/>
              <a:t>В.А.</a:t>
            </a:r>
          </a:p>
          <a:p>
            <a:r>
              <a:rPr lang="ru-RU" sz="3200" dirty="0" err="1" smtClean="0"/>
              <a:t>Бабинская</a:t>
            </a:r>
            <a:r>
              <a:rPr lang="ru-RU" sz="3200" dirty="0" smtClean="0"/>
              <a:t> З.И. </a:t>
            </a:r>
            <a:r>
              <a:rPr lang="en-US" sz="3200" dirty="0" smtClean="0"/>
              <a:t>                        </a:t>
            </a:r>
            <a:r>
              <a:rPr lang="ru-RU" sz="3200" dirty="0" err="1" smtClean="0"/>
              <a:t>Хошенко</a:t>
            </a:r>
            <a:r>
              <a:rPr lang="ru-RU" sz="3200" dirty="0" smtClean="0"/>
              <a:t> </a:t>
            </a:r>
            <a:r>
              <a:rPr lang="ru-RU" sz="3200" dirty="0" smtClean="0"/>
              <a:t>Т.Н.</a:t>
            </a:r>
          </a:p>
          <a:p>
            <a:r>
              <a:rPr lang="ru-RU" sz="3200" dirty="0" err="1" smtClean="0"/>
              <a:t>Вагенлейтнер</a:t>
            </a:r>
            <a:r>
              <a:rPr lang="ru-RU" sz="3200" dirty="0" smtClean="0"/>
              <a:t> О.А. </a:t>
            </a:r>
            <a:r>
              <a:rPr lang="en-US" sz="3200" dirty="0" smtClean="0"/>
              <a:t>                 </a:t>
            </a:r>
            <a:r>
              <a:rPr lang="ru-RU" sz="3200" dirty="0" err="1" smtClean="0"/>
              <a:t>Шаброва</a:t>
            </a:r>
            <a:r>
              <a:rPr lang="ru-RU" sz="3200" dirty="0" smtClean="0"/>
              <a:t> </a:t>
            </a:r>
            <a:r>
              <a:rPr lang="ru-RU" sz="3200" dirty="0" smtClean="0"/>
              <a:t>Е.П.</a:t>
            </a:r>
          </a:p>
          <a:p>
            <a:r>
              <a:rPr lang="ru-RU" sz="3200" dirty="0" smtClean="0"/>
              <a:t>Куклина О.М. </a:t>
            </a:r>
            <a:r>
              <a:rPr lang="en-US" sz="3200" dirty="0" smtClean="0"/>
              <a:t>                          </a:t>
            </a:r>
            <a:r>
              <a:rPr lang="ru-RU" sz="3200" dirty="0" err="1" smtClean="0"/>
              <a:t>Шехтель</a:t>
            </a:r>
            <a:r>
              <a:rPr lang="ru-RU" sz="3200" dirty="0" smtClean="0"/>
              <a:t> </a:t>
            </a:r>
            <a:r>
              <a:rPr lang="ru-RU" sz="3200" dirty="0" smtClean="0"/>
              <a:t>Л.Н.</a:t>
            </a:r>
          </a:p>
          <a:p>
            <a:r>
              <a:rPr lang="ru-RU" sz="3200" dirty="0" err="1" smtClean="0"/>
              <a:t>Леганова</a:t>
            </a:r>
            <a:r>
              <a:rPr lang="ru-RU" sz="3200" dirty="0" smtClean="0"/>
              <a:t> Г.И. </a:t>
            </a:r>
            <a:r>
              <a:rPr lang="en-US" sz="3200" dirty="0" smtClean="0"/>
              <a:t>                           </a:t>
            </a:r>
            <a:r>
              <a:rPr lang="ru-RU" sz="3200" dirty="0" smtClean="0"/>
              <a:t>Зеленкова </a:t>
            </a:r>
            <a:r>
              <a:rPr lang="ru-RU" sz="3200" dirty="0" smtClean="0"/>
              <a:t>Н.А.</a:t>
            </a:r>
          </a:p>
          <a:p>
            <a:pPr lvl="0"/>
            <a:r>
              <a:rPr lang="ru-RU" sz="3200" dirty="0" err="1" smtClean="0"/>
              <a:t>Мельчакова</a:t>
            </a:r>
            <a:r>
              <a:rPr lang="ru-RU" sz="3200" dirty="0" smtClean="0"/>
              <a:t> З.М. </a:t>
            </a:r>
            <a:r>
              <a:rPr lang="en-US" sz="3200" dirty="0" smtClean="0"/>
              <a:t>                   </a:t>
            </a:r>
            <a:r>
              <a:rPr lang="ru-RU" sz="3200" dirty="0" smtClean="0">
                <a:solidFill>
                  <a:prstClr val="black"/>
                </a:solidFill>
              </a:rPr>
              <a:t>Рахимова </a:t>
            </a:r>
            <a:r>
              <a:rPr lang="ru-RU" sz="3200" dirty="0">
                <a:solidFill>
                  <a:prstClr val="black"/>
                </a:solidFill>
              </a:rPr>
              <a:t>А.И</a:t>
            </a:r>
            <a:r>
              <a:rPr lang="ru-RU" sz="3200" dirty="0" smtClean="0">
                <a:solidFill>
                  <a:prstClr val="black"/>
                </a:solidFill>
              </a:rPr>
              <a:t>.</a:t>
            </a:r>
            <a:endParaRPr lang="ru-RU" sz="3200" dirty="0">
              <a:solidFill>
                <a:prstClr val="black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6512" y="116633"/>
            <a:ext cx="9144000" cy="1080119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</a:rPr>
              <a:t>Награждены грамотами и благодарностями Министерства здравоохранения Омской области</a:t>
            </a:r>
            <a:endParaRPr lang="ru-RU" sz="3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308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88232" y="3212976"/>
            <a:ext cx="3505895" cy="2712135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14615" y="4077188"/>
            <a:ext cx="3549873" cy="2592172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706" y="2708920"/>
            <a:ext cx="2088232" cy="2592287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72008" y="1052737"/>
            <a:ext cx="9036496" cy="14401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900" b="1" dirty="0" smtClean="0">
                <a:solidFill>
                  <a:schemeClr val="tx1"/>
                </a:solidFill>
              </a:rPr>
              <a:t>Создан в 1995 году.</a:t>
            </a:r>
          </a:p>
          <a:p>
            <a:r>
              <a:rPr lang="ru-RU" sz="2900" b="1" dirty="0" smtClean="0">
                <a:solidFill>
                  <a:schemeClr val="tx1"/>
                </a:solidFill>
              </a:rPr>
              <a:t>Первый председатель Совета - главная медицинская сестра </a:t>
            </a:r>
            <a:r>
              <a:rPr lang="ru-RU" sz="2900" b="1" dirty="0" err="1" smtClean="0">
                <a:solidFill>
                  <a:schemeClr val="tx1"/>
                </a:solidFill>
              </a:rPr>
              <a:t>Мирошкина</a:t>
            </a:r>
            <a:r>
              <a:rPr lang="ru-RU" sz="2900" b="1" dirty="0" smtClean="0">
                <a:solidFill>
                  <a:schemeClr val="tx1"/>
                </a:solidFill>
              </a:rPr>
              <a:t> Людмила Николаевна</a:t>
            </a:r>
            <a:endParaRPr lang="ru-RU" sz="2900" b="1" dirty="0">
              <a:solidFill>
                <a:schemeClr val="tx1"/>
              </a:solidFill>
            </a:endParaRPr>
          </a:p>
        </p:txBody>
      </p:sp>
      <p:sp>
        <p:nvSpPr>
          <p:cNvPr id="9" name="Текст 4"/>
          <p:cNvSpPr txBox="1">
            <a:spLocks/>
          </p:cNvSpPr>
          <p:nvPr/>
        </p:nvSpPr>
        <p:spPr>
          <a:xfrm>
            <a:off x="36512" y="116633"/>
            <a:ext cx="9144000" cy="648071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200" b="1" dirty="0" smtClean="0">
                <a:solidFill>
                  <a:srgbClr val="C00000"/>
                </a:solidFill>
              </a:rPr>
              <a:t>Совет медицинских сестер</a:t>
            </a:r>
            <a:endParaRPr lang="ru-RU" sz="4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936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36512" y="44624"/>
            <a:ext cx="9144000" cy="1152128"/>
          </a:xfrm>
        </p:spPr>
        <p:txBody>
          <a:bodyPr>
            <a:normAutofit/>
          </a:bodyPr>
          <a:lstStyle/>
          <a:p>
            <a:r>
              <a:rPr lang="ru-RU" sz="3400" b="1" dirty="0">
                <a:solidFill>
                  <a:srgbClr val="C00000"/>
                </a:solidFill>
              </a:rPr>
              <a:t>В </a:t>
            </a:r>
            <a:r>
              <a:rPr lang="ru-RU" sz="3400" b="1" dirty="0" smtClean="0">
                <a:solidFill>
                  <a:srgbClr val="C00000"/>
                </a:solidFill>
              </a:rPr>
              <a:t> 2006 году </a:t>
            </a:r>
            <a:r>
              <a:rPr lang="ru-RU" sz="3400" b="1" dirty="0">
                <a:solidFill>
                  <a:srgbClr val="C00000"/>
                </a:solidFill>
              </a:rPr>
              <a:t>Совет медицинских сестёр </a:t>
            </a:r>
            <a:r>
              <a:rPr lang="ru-RU" sz="3400" b="1" dirty="0" smtClean="0">
                <a:solidFill>
                  <a:srgbClr val="C00000"/>
                </a:solidFill>
              </a:rPr>
              <a:t>реорганизован </a:t>
            </a:r>
            <a:r>
              <a:rPr lang="ru-RU" sz="3400" b="1" dirty="0">
                <a:solidFill>
                  <a:srgbClr val="C00000"/>
                </a:solidFill>
              </a:rPr>
              <a:t>в </a:t>
            </a:r>
            <a:r>
              <a:rPr lang="ru-RU" sz="3400" b="1" dirty="0" smtClean="0">
                <a:solidFill>
                  <a:srgbClr val="C00000"/>
                </a:solidFill>
              </a:rPr>
              <a:t>Совет </a:t>
            </a:r>
            <a:r>
              <a:rPr lang="ru-RU" sz="3400" b="1" dirty="0">
                <a:solidFill>
                  <a:srgbClr val="C00000"/>
                </a:solidFill>
              </a:rPr>
              <a:t>по  сестринскому </a:t>
            </a:r>
            <a:r>
              <a:rPr lang="ru-RU" sz="3400" b="1" dirty="0" smtClean="0">
                <a:solidFill>
                  <a:srgbClr val="C00000"/>
                </a:solidFill>
              </a:rPr>
              <a:t>делу </a:t>
            </a:r>
            <a:endParaRPr lang="ru-RU" sz="3400" b="1" dirty="0" smtClean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7000"/>
                    </a14:imgEffect>
                    <a14:imgEffect>
                      <a14:saturation sat="1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1955" y="3108920"/>
            <a:ext cx="4400525" cy="3344416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8000"/>
                    </a14:imgEffect>
                    <a14:imgEffect>
                      <a14:saturation sat="165000"/>
                    </a14:imgEffect>
                    <a14:imgEffect>
                      <a14:brightnessContrast bright="-6000" contrast="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966" y="1556792"/>
            <a:ext cx="4425034" cy="3344416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187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504" y="5589240"/>
            <a:ext cx="8928992" cy="115212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600" b="1" dirty="0" smtClean="0">
                <a:solidFill>
                  <a:schemeClr val="tx1"/>
                </a:solidFill>
              </a:rPr>
              <a:t>Т</a:t>
            </a:r>
            <a:r>
              <a:rPr lang="ru-RU" sz="2600" b="1" dirty="0" smtClean="0">
                <a:solidFill>
                  <a:schemeClr val="tx1"/>
                </a:solidFill>
              </a:rPr>
              <a:t>. А. </a:t>
            </a:r>
            <a:r>
              <a:rPr lang="ru-RU" sz="2600" b="1" dirty="0" err="1" smtClean="0">
                <a:solidFill>
                  <a:schemeClr val="tx1"/>
                </a:solidFill>
              </a:rPr>
              <a:t>Сарсенбаева</a:t>
            </a:r>
            <a:r>
              <a:rPr lang="ru-RU" sz="2600" b="1" dirty="0" smtClean="0">
                <a:solidFill>
                  <a:schemeClr val="tx1"/>
                </a:solidFill>
              </a:rPr>
              <a:t>,</a:t>
            </a:r>
            <a:endParaRPr lang="ru-RU" sz="2600" b="1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ru-RU" sz="2600" b="1" dirty="0">
                <a:solidFill>
                  <a:schemeClr val="tx1"/>
                </a:solidFill>
              </a:rPr>
              <a:t>г</a:t>
            </a:r>
            <a:r>
              <a:rPr lang="ru-RU" sz="2600" b="1" dirty="0" smtClean="0">
                <a:solidFill>
                  <a:schemeClr val="tx1"/>
                </a:solidFill>
              </a:rPr>
              <a:t>лавная </a:t>
            </a:r>
            <a:r>
              <a:rPr lang="ru-RU" sz="2600" b="1" dirty="0" smtClean="0">
                <a:solidFill>
                  <a:schemeClr val="tx1"/>
                </a:solidFill>
              </a:rPr>
              <a:t>медицинская </a:t>
            </a:r>
            <a:r>
              <a:rPr lang="ru-RU" sz="2600" b="1" dirty="0" smtClean="0">
                <a:solidFill>
                  <a:schemeClr val="tx1"/>
                </a:solidFill>
              </a:rPr>
              <a:t>сестра, п</a:t>
            </a:r>
            <a:r>
              <a:rPr lang="ru-RU" sz="2600" b="1" dirty="0" smtClean="0">
                <a:solidFill>
                  <a:schemeClr val="tx1"/>
                </a:solidFill>
                <a:cs typeface="Times New Roman"/>
              </a:rPr>
              <a:t>редседатель Совета, </a:t>
            </a:r>
          </a:p>
          <a:p>
            <a:pPr>
              <a:spcBef>
                <a:spcPts val="0"/>
              </a:spcBef>
            </a:pPr>
            <a:r>
              <a:rPr lang="ru-RU" sz="2600" b="1" dirty="0" smtClean="0">
                <a:solidFill>
                  <a:schemeClr val="tx1"/>
                </a:solidFill>
                <a:cs typeface="Times New Roman"/>
              </a:rPr>
              <a:t>член Координационного совета ОПСА</a:t>
            </a:r>
            <a:endParaRPr lang="ru-RU" sz="2600" b="1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1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3808" y="980728"/>
            <a:ext cx="3456384" cy="4553194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Текст 4"/>
          <p:cNvSpPr txBox="1">
            <a:spLocks/>
          </p:cNvSpPr>
          <p:nvPr/>
        </p:nvSpPr>
        <p:spPr>
          <a:xfrm>
            <a:off x="36512" y="116633"/>
            <a:ext cx="9144000" cy="648071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200" b="1" dirty="0" smtClean="0">
                <a:solidFill>
                  <a:srgbClr val="C00000"/>
                </a:solidFill>
              </a:rPr>
              <a:t>Совет по сестринскому делу</a:t>
            </a:r>
            <a:endParaRPr lang="ru-RU" sz="4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8110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568952" cy="1080120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ct val="20000"/>
              </a:spcBef>
              <a:buFont typeface="Arial" pitchFamily="34" charset="0"/>
            </a:pPr>
            <a:r>
              <a:rPr lang="ru-RU" sz="34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Ключевые </a:t>
            </a:r>
            <a:r>
              <a:rPr lang="ru-RU" sz="34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члены Омской профессиональной сестринской ассоциации</a:t>
            </a:r>
            <a:endParaRPr lang="ru-RU" sz="34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5733256"/>
            <a:ext cx="4067944" cy="1080120"/>
          </a:xfrm>
        </p:spPr>
        <p:txBody>
          <a:bodyPr vert="horz" lIns="91440" tIns="45720" rIns="91440" bIns="45720" rtlCol="0">
            <a:noAutofit/>
          </a:bodyPr>
          <a:lstStyle/>
          <a:p>
            <a:pPr algn="ctr">
              <a:spcBef>
                <a:spcPts val="0"/>
              </a:spcBef>
            </a:pPr>
            <a:r>
              <a:rPr lang="ru-RU" sz="2600" dirty="0"/>
              <a:t>Зубковская</a:t>
            </a:r>
            <a:r>
              <a:rPr lang="ru-RU" sz="2600" dirty="0"/>
              <a:t> </a:t>
            </a:r>
            <a:r>
              <a:rPr lang="ru-RU" sz="2600" dirty="0"/>
              <a:t>Т</a:t>
            </a:r>
            <a:r>
              <a:rPr lang="ru-RU" sz="2600" dirty="0"/>
              <a:t>атьяна </a:t>
            </a:r>
            <a:r>
              <a:rPr lang="ru-RU" sz="2600" dirty="0" smtClean="0"/>
              <a:t>Викторовна, </a:t>
            </a:r>
            <a:r>
              <a:rPr lang="ru-RU" sz="2600" dirty="0"/>
              <a:t>старшая медицинская  сестра хирургического отделения</a:t>
            </a:r>
            <a:endParaRPr lang="ru-RU" sz="26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008" y="5229200"/>
            <a:ext cx="4308549" cy="1224136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spcBef>
                <a:spcPts val="0"/>
              </a:spcBef>
            </a:pPr>
            <a:r>
              <a:rPr lang="ru-RU" sz="2600" dirty="0"/>
              <a:t>Качковская</a:t>
            </a:r>
            <a:r>
              <a:rPr lang="ru-RU" sz="2600" dirty="0"/>
              <a:t> Екатерина </a:t>
            </a:r>
            <a:r>
              <a:rPr lang="ru-RU" sz="2600" dirty="0" smtClean="0"/>
              <a:t>Валерьевна, старшая  </a:t>
            </a:r>
            <a:r>
              <a:rPr lang="ru-RU" sz="2600" dirty="0"/>
              <a:t>медицинская сестра ОЗПК</a:t>
            </a:r>
            <a:endParaRPr lang="ru-RU" sz="2600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  <a14:imgEffect>
                      <a14:saturation sat="1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28710" y="1340768"/>
            <a:ext cx="2779194" cy="3816421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079" y="1340768"/>
            <a:ext cx="2952329" cy="3816421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4592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1216" y="116632"/>
            <a:ext cx="7643192" cy="792088"/>
          </a:xfrm>
        </p:spPr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20000"/>
              </a:spcBef>
              <a:buFont typeface="Arial" pitchFamily="34" charset="0"/>
            </a:pPr>
            <a:r>
              <a:rPr lang="ru-RU" sz="4500" b="1" dirty="0" smtClean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Собрания с </a:t>
            </a:r>
            <a:r>
              <a:rPr lang="ru-RU" sz="4500" b="1" dirty="0">
                <a:solidFill>
                  <a:srgbClr val="C00000"/>
                </a:solidFill>
                <a:latin typeface="+mn-lt"/>
                <a:ea typeface="+mn-ea"/>
                <a:cs typeface="+mn-cs"/>
              </a:rPr>
              <a:t>членами ОПСА</a:t>
            </a:r>
            <a:endParaRPr lang="ru-RU" sz="4500" b="1" dirty="0">
              <a:solidFill>
                <a:srgbClr val="C0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6021288"/>
            <a:ext cx="4040188" cy="504055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107504" y="4869160"/>
            <a:ext cx="8784976" cy="151216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000" b="1" dirty="0"/>
              <a:t>Ежегодно ключевыми членами проводятся собрания с членами Ассоциации </a:t>
            </a:r>
            <a:r>
              <a:rPr lang="ru-RU" sz="3000" b="1" dirty="0" smtClean="0"/>
              <a:t>по </a:t>
            </a:r>
            <a:r>
              <a:rPr lang="ru-RU" sz="3000" b="1" dirty="0"/>
              <a:t>отчету деятельности </a:t>
            </a:r>
            <a:r>
              <a:rPr lang="ru-RU" sz="3000" b="1" dirty="0" smtClean="0"/>
              <a:t> ОПСА за </a:t>
            </a:r>
            <a:r>
              <a:rPr lang="ru-RU" sz="3000" b="1" dirty="0"/>
              <a:t>прошедший год  и плану </a:t>
            </a:r>
            <a:r>
              <a:rPr lang="ru-RU" sz="3000" b="1" dirty="0" smtClean="0"/>
              <a:t>работы на </a:t>
            </a:r>
            <a:r>
              <a:rPr lang="ru-RU" sz="3000" b="1" dirty="0"/>
              <a:t>следующий </a:t>
            </a:r>
            <a:r>
              <a:rPr lang="ru-RU" sz="3000" b="1" dirty="0" smtClean="0"/>
              <a:t>год</a:t>
            </a:r>
            <a:endParaRPr lang="ru-RU" sz="30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  <a14:imgEffect>
                      <a14:saturation sat="1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43608" y="1014098"/>
            <a:ext cx="7128792" cy="3783054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183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2890</TotalTime>
  <Words>302</Words>
  <Application>Microsoft Office PowerPoint</Application>
  <PresentationFormat>Экран (4:3)</PresentationFormat>
  <Paragraphs>73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 </vt:lpstr>
      <vt:lpstr>Презентация PowerPoint</vt:lpstr>
      <vt:lpstr>Презентация PowerPoint</vt:lpstr>
      <vt:lpstr> </vt:lpstr>
      <vt:lpstr> </vt:lpstr>
      <vt:lpstr> </vt:lpstr>
      <vt:lpstr>Ключевые члены Омской профессиональной сестринской ассоциации</vt:lpstr>
      <vt:lpstr>Собрания с членами ОПСА</vt:lpstr>
      <vt:lpstr>Вручение удостоверений  новым членам ОПСА</vt:lpstr>
      <vt:lpstr>Работа Совета ветеранов</vt:lpstr>
      <vt:lpstr>Работа Совета ветеранов</vt:lpstr>
      <vt:lpstr>Участие в акциях</vt:lpstr>
      <vt:lpstr>Международный день медицинской сестры</vt:lpstr>
      <vt:lpstr>Профессиональная деятельность</vt:lpstr>
      <vt:lpstr>Непрерывное медицинское образование</vt:lpstr>
      <vt:lpstr>Участие в мероприятиях ОПСА</vt:lpstr>
      <vt:lpstr>Заседания</vt:lpstr>
      <vt:lpstr> </vt:lpstr>
      <vt:lpstr>Коллектив Исилькульской ЦРБ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Тамара Алексеевна Сарсенбаева</dc:creator>
  <cp:lastModifiedBy>Sveta</cp:lastModifiedBy>
  <cp:revision>127</cp:revision>
  <dcterms:created xsi:type="dcterms:W3CDTF">2017-06-29T09:54:21Z</dcterms:created>
  <dcterms:modified xsi:type="dcterms:W3CDTF">2017-10-16T17:38:30Z</dcterms:modified>
</cp:coreProperties>
</file>