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3"/>
  </p:notesMasterIdLst>
  <p:handoutMasterIdLst>
    <p:handoutMasterId r:id="rId24"/>
  </p:handoutMasterIdLst>
  <p:sldIdLst>
    <p:sldId id="283" r:id="rId2"/>
    <p:sldId id="436" r:id="rId3"/>
    <p:sldId id="320" r:id="rId4"/>
    <p:sldId id="416" r:id="rId5"/>
    <p:sldId id="417" r:id="rId6"/>
    <p:sldId id="415" r:id="rId7"/>
    <p:sldId id="400" r:id="rId8"/>
    <p:sldId id="449" r:id="rId9"/>
    <p:sldId id="418" r:id="rId10"/>
    <p:sldId id="407" r:id="rId11"/>
    <p:sldId id="445" r:id="rId12"/>
    <p:sldId id="429" r:id="rId13"/>
    <p:sldId id="452" r:id="rId14"/>
    <p:sldId id="399" r:id="rId15"/>
    <p:sldId id="433" r:id="rId16"/>
    <p:sldId id="438" r:id="rId17"/>
    <p:sldId id="439" r:id="rId18"/>
    <p:sldId id="440" r:id="rId19"/>
    <p:sldId id="451" r:id="rId20"/>
    <p:sldId id="408" r:id="rId21"/>
    <p:sldId id="442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6709"/>
    <a:srgbClr val="1E6425"/>
    <a:srgbClr val="003300"/>
    <a:srgbClr val="872A96"/>
    <a:srgbClr val="03732E"/>
    <a:srgbClr val="00FF00"/>
    <a:srgbClr val="990000"/>
    <a:srgbClr val="9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93BBBB9-44E1-42E8-8C9D-D6BEDE386D78}" type="datetimeFigureOut">
              <a:rPr lang="ru-RU"/>
              <a:pPr>
                <a:defRPr/>
              </a:pPr>
              <a:t>17.10.2017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C5D1A1F-894C-48C0-AB8C-76D02A7199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64979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F84C241-0158-4094-A361-C051B4060DA4}" type="datetimeFigureOut">
              <a:rPr lang="ru-RU"/>
              <a:pPr>
                <a:defRPr/>
              </a:pPr>
              <a:t>17.10.2017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97CE64-45ED-404E-B4B7-6A227513EC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393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B621BC2-05CC-4744-B0EC-DD41F6C370F9}" type="slidenum">
              <a:rPr lang="ru-RU" altLang="ru-RU" smtClean="0"/>
              <a:pPr eaLnBrk="1" hangingPunct="1"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4099CE5-1D98-44B5-BA8D-04D09B34532F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B442B9B-925E-4707-B5CC-25E110B52FB1}" type="slidenum">
              <a:rPr lang="ru-RU" altLang="ru-RU" smtClean="0"/>
              <a:pPr eaLnBrk="1" hangingPunct="1"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97CE64-45ED-404E-B4B7-6A227513ECD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705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75DBC-7CC5-4093-B837-493BCF496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83790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77ED-2BEC-416F-A0A7-B6C3F5BCD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676972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5968A-EB7D-4344-BC7E-F0C2D3E876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701089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72E8B-D5D8-422C-8150-28E4E54628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437607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35A6A-9C28-4EAE-B45F-9158B7D24C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336189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089A1-3A98-4509-B5CB-F61EAA419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0995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71176-133A-4760-966A-FDA748FC59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991063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0650A-EDE4-4E67-AD16-33A173585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025788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A3967-EDC5-423E-83C6-A90C05839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638310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E4D2A-3906-480F-90BE-562BB10079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89714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2F33B-814E-43CA-A18C-4DFD169919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82696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B488DA5-0A98-4320-8656-294E9AE36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6" r:id="rId2"/>
    <p:sldLayoutId id="2147483765" r:id="rId3"/>
    <p:sldLayoutId id="2147483764" r:id="rId4"/>
    <p:sldLayoutId id="2147483763" r:id="rId5"/>
    <p:sldLayoutId id="2147483762" r:id="rId6"/>
    <p:sldLayoutId id="2147483761" r:id="rId7"/>
    <p:sldLayoutId id="2147483760" r:id="rId8"/>
    <p:sldLayoutId id="2147483759" r:id="rId9"/>
    <p:sldLayoutId id="2147483758" r:id="rId10"/>
    <p:sldLayoutId id="2147483757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36.jpeg"/><Relationship Id="rId10" Type="http://schemas.openxmlformats.org/officeDocument/2006/relationships/image" Target="../media/image39.jpeg"/><Relationship Id="rId4" Type="http://schemas.openxmlformats.org/officeDocument/2006/relationships/image" Target="../media/image35.jpe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microsoft.com/office/2007/relationships/hdphoto" Target="../media/hdphoto8.wdp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257593" y="17329"/>
            <a:ext cx="5814399" cy="13234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Казенное 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учреждение здравоохранения Омской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области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«Специализированная детская туберкулезная 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клиническая </a:t>
            </a:r>
            <a:r>
              <a:rPr lang="ru-RU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больница</a:t>
            </a:r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20575" y="2845048"/>
            <a:ext cx="84439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Вместе 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</a:t>
            </a:r>
            <a:r>
              <a:rPr lang="en-US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6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650304" y="5229200"/>
            <a:ext cx="84582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sz="2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Совет по сестринскому </a:t>
            </a:r>
            <a:r>
              <a:rPr lang="ru-RU" sz="26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делу</a:t>
            </a:r>
            <a:endParaRPr lang="ru-RU" sz="26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85875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246813"/>
            <a:ext cx="9144000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106" name="Рисунок 1" descr="G:\Домик 152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2996" y="69854"/>
            <a:ext cx="1004597" cy="112629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9" y="59583"/>
            <a:ext cx="833547" cy="116606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0" y="59372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6" name="Picture 14" descr="C:\Users\Hata\Desktop\Рисунок6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871"/>
          <a:stretch/>
        </p:blipFill>
        <p:spPr bwMode="auto">
          <a:xfrm>
            <a:off x="107504" y="1879087"/>
            <a:ext cx="2881290" cy="171508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285750" y="428625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30163" y="7456"/>
            <a:ext cx="9144001" cy="121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Обучение каскадным методом, внедренным ОПСА</a:t>
            </a:r>
          </a:p>
        </p:txBody>
      </p:sp>
      <p:pic>
        <p:nvPicPr>
          <p:cNvPr id="12298" name="Picture 1" descr="STP82608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54" t="4529"/>
          <a:stretch/>
        </p:blipFill>
        <p:spPr bwMode="auto">
          <a:xfrm>
            <a:off x="3131840" y="4293097"/>
            <a:ext cx="2736304" cy="180333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9" name="Picture 2" descr="8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9903"/>
          <a:stretch/>
        </p:blipFill>
        <p:spPr bwMode="auto">
          <a:xfrm>
            <a:off x="6012160" y="4293096"/>
            <a:ext cx="3005221" cy="180333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7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1276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3087" name="Picture 15" descr="C:\Users\Hata\Desktop\Рисунок7.png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0286" t="31593" r="13358" b="-1"/>
          <a:stretch/>
        </p:blipFill>
        <p:spPr bwMode="auto">
          <a:xfrm>
            <a:off x="3131840" y="1879087"/>
            <a:ext cx="2736304" cy="1710348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46" name="Picture 2" descr="C:\Users\Sveta\Desktop\111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10"/>
          <a:stretch/>
        </p:blipFill>
        <p:spPr bwMode="auto">
          <a:xfrm>
            <a:off x="6012160" y="1865977"/>
            <a:ext cx="3024336" cy="177904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Sveta\Desktop\2222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7"/>
          <a:stretch/>
        </p:blipFill>
        <p:spPr bwMode="auto">
          <a:xfrm>
            <a:off x="107504" y="4293096"/>
            <a:ext cx="2911494" cy="178231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-30163" y="1"/>
            <a:ext cx="9144001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Обучение каскадным методом, внедренным ОПСА</a:t>
            </a:r>
          </a:p>
        </p:txBody>
      </p:sp>
      <p:pic>
        <p:nvPicPr>
          <p:cNvPr id="12296" name="Picture 2" descr="СДТКБ Каскадный метод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091" y="1471399"/>
            <a:ext cx="3674364" cy="274968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4" name="Picture 1" descr="DSC_2327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1484784"/>
            <a:ext cx="4000496" cy="266308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297" name="Picture 3" descr="СДТКБ Каскадный метод общее фото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50" t="19440" r="3658" b="5348"/>
          <a:stretch/>
        </p:blipFill>
        <p:spPr bwMode="auto">
          <a:xfrm>
            <a:off x="2418478" y="3947549"/>
            <a:ext cx="3737698" cy="27218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9" name="Picture 19" descr="DSCN3045"/>
          <p:cNvPicPr>
            <a:picLocks noChangeAspect="1" noChangeArrowheads="1"/>
          </p:cNvPicPr>
          <p:nvPr/>
        </p:nvPicPr>
        <p:blipFill rotWithShape="1">
          <a:blip r:embed="rId2"/>
          <a:srcRect l="10726" t="23372" r="10878" b="10416"/>
          <a:stretch/>
        </p:blipFill>
        <p:spPr bwMode="auto">
          <a:xfrm>
            <a:off x="4757755" y="4113655"/>
            <a:ext cx="4206733" cy="240358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5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344" name="TextBox 8"/>
          <p:cNvSpPr txBox="1">
            <a:spLocks noChangeArrowheads="1"/>
          </p:cNvSpPr>
          <p:nvPr/>
        </p:nvSpPr>
        <p:spPr bwMode="auto">
          <a:xfrm>
            <a:off x="-76200" y="17329"/>
            <a:ext cx="9144000" cy="1201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</a:defRPr>
            </a:lvl1pPr>
          </a:lstStyle>
          <a:p>
            <a:r>
              <a:rPr lang="ru-RU" altLang="ru-RU" dirty="0"/>
              <a:t>Участие во </a:t>
            </a:r>
            <a:r>
              <a:rPr lang="ru-RU" altLang="ru-RU" dirty="0" smtClean="0"/>
              <a:t>всероссийских </a:t>
            </a:r>
            <a:r>
              <a:rPr lang="ru-RU" altLang="ru-RU" dirty="0"/>
              <a:t>мероприятиях</a:t>
            </a:r>
          </a:p>
        </p:txBody>
      </p:sp>
      <p:pic>
        <p:nvPicPr>
          <p:cNvPr id="15367" name="Picture 17" descr="DSCN3021"/>
          <p:cNvPicPr>
            <a:picLocks noChangeAspect="1" noChangeArrowheads="1"/>
          </p:cNvPicPr>
          <p:nvPr/>
        </p:nvPicPr>
        <p:blipFill rotWithShape="1">
          <a:blip r:embed="rId3"/>
          <a:srcRect t="24356"/>
          <a:stretch/>
        </p:blipFill>
        <p:spPr bwMode="auto">
          <a:xfrm>
            <a:off x="179512" y="4113655"/>
            <a:ext cx="4241561" cy="241168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8" name="Picture 18" descr="DSCN301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7438" b="-1"/>
          <a:stretch/>
        </p:blipFill>
        <p:spPr bwMode="auto">
          <a:xfrm>
            <a:off x="4716016" y="1412776"/>
            <a:ext cx="4248472" cy="244806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6" name="Picture 16" descr="DSCN3011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808"/>
          <a:stretch/>
        </p:blipFill>
        <p:spPr bwMode="auto">
          <a:xfrm>
            <a:off x="179512" y="1412776"/>
            <a:ext cx="4248472" cy="249839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8914" name="Picture 2" descr="DSC0020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365" b="3915"/>
          <a:stretch/>
        </p:blipFill>
        <p:spPr bwMode="auto">
          <a:xfrm>
            <a:off x="107504" y="1421502"/>
            <a:ext cx="4320480" cy="250377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15" name="Picture 3" descr="DSCN3000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2092"/>
          <a:stretch/>
        </p:blipFill>
        <p:spPr bwMode="auto">
          <a:xfrm>
            <a:off x="4572000" y="1412776"/>
            <a:ext cx="4290485" cy="251250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16" name="Picture 4" descr="DSCN3001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551"/>
          <a:stretch/>
        </p:blipFill>
        <p:spPr bwMode="auto">
          <a:xfrm>
            <a:off x="107504" y="4117080"/>
            <a:ext cx="4316288" cy="2480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8917" name="Picture 5" descr="DSCN3003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20" t="19942" b="8406"/>
          <a:stretch/>
        </p:blipFill>
        <p:spPr bwMode="auto">
          <a:xfrm>
            <a:off x="4572000" y="4117080"/>
            <a:ext cx="4401781" cy="248027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-76200" y="17329"/>
            <a:ext cx="9144000" cy="1201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</a:defRPr>
            </a:lvl1pPr>
          </a:lstStyle>
          <a:p>
            <a:r>
              <a:rPr lang="ru-RU" altLang="ru-RU" dirty="0"/>
              <a:t>Участие во </a:t>
            </a:r>
            <a:r>
              <a:rPr lang="ru-RU" altLang="ru-RU" dirty="0" smtClean="0"/>
              <a:t>всероссийских </a:t>
            </a:r>
            <a:r>
              <a:rPr lang="ru-RU" altLang="ru-RU" dirty="0"/>
              <a:t>мероприятиях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3376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8"/>
          <p:cNvSpPr txBox="1">
            <a:spLocks noChangeArrowheads="1"/>
          </p:cNvSpPr>
          <p:nvPr/>
        </p:nvSpPr>
        <p:spPr bwMode="auto">
          <a:xfrm>
            <a:off x="-76200" y="252413"/>
            <a:ext cx="9144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000" b="1">
                <a:solidFill>
                  <a:srgbClr val="C00000"/>
                </a:solidFill>
              </a:defRPr>
            </a:lvl1pPr>
          </a:lstStyle>
          <a:p>
            <a:r>
              <a:rPr lang="ru-RU" altLang="ru-RU" sz="4200" dirty="0"/>
              <a:t>Участие в мероприятиях ОПСА</a:t>
            </a:r>
          </a:p>
        </p:txBody>
      </p:sp>
      <p:sp>
        <p:nvSpPr>
          <p:cNvPr id="1536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7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123" name="Picture 3" descr="C:\Users\Sveta\Desktop\11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5" r="6626"/>
          <a:stretch/>
        </p:blipFill>
        <p:spPr bwMode="auto">
          <a:xfrm>
            <a:off x="251520" y="1436298"/>
            <a:ext cx="3354697" cy="265382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Sveta\Desktop\222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9" t="26751" r="15711" b="-2128"/>
          <a:stretch/>
        </p:blipFill>
        <p:spPr bwMode="auto">
          <a:xfrm>
            <a:off x="5443825" y="1412776"/>
            <a:ext cx="3448655" cy="266455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Sveta\Desktop\333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5" t="12965" r="26827" b="22791"/>
          <a:stretch/>
        </p:blipFill>
        <p:spPr bwMode="auto">
          <a:xfrm>
            <a:off x="2555776" y="3600199"/>
            <a:ext cx="3997312" cy="306916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135830" y="206375"/>
            <a:ext cx="87566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200" b="1">
                <a:solidFill>
                  <a:srgbClr val="C00000"/>
                </a:solidFill>
              </a:defRPr>
            </a:lvl1pPr>
          </a:lstStyle>
          <a:p>
            <a:r>
              <a:rPr lang="ru-RU" altLang="ru-RU" dirty="0"/>
              <a:t>Участие в акциях ОПСА и РАМС</a:t>
            </a:r>
          </a:p>
        </p:txBody>
      </p:sp>
      <p:pic>
        <p:nvPicPr>
          <p:cNvPr id="17413" name="Picture 7" descr="IMG_427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79529" y="1636022"/>
            <a:ext cx="2956967" cy="207170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4" name="Picture 8" descr="конкурс на асфальте рисунков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03007" y="4149080"/>
            <a:ext cx="2886075" cy="21621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5" name="Picture 9" descr="IMG_4350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845" t="12228" r="7433"/>
          <a:stretch/>
        </p:blipFill>
        <p:spPr bwMode="auto">
          <a:xfrm>
            <a:off x="107504" y="4149080"/>
            <a:ext cx="2736304" cy="205115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6" name="Picture 10" descr="IMG_432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17" y="1643410"/>
            <a:ext cx="2765291" cy="207168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7" name="Picture 11" descr="вич 13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095"/>
          <a:stretch/>
        </p:blipFill>
        <p:spPr bwMode="auto">
          <a:xfrm>
            <a:off x="3059832" y="1643410"/>
            <a:ext cx="2886075" cy="207362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418" name="Picture 12" descr="концерт для детей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170" r="10862"/>
          <a:stretch/>
        </p:blipFill>
        <p:spPr bwMode="auto">
          <a:xfrm>
            <a:off x="3038534" y="4149080"/>
            <a:ext cx="2907374" cy="210841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302840" y="44624"/>
            <a:ext cx="822960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altLang="ru-RU" sz="4200" b="1">
                <a:solidFill>
                  <a:srgbClr val="C00000"/>
                </a:solidFill>
                <a:latin typeface="Arial" charset="0"/>
                <a:ea typeface="+mn-ea"/>
                <a:cs typeface="Arial" charset="0"/>
              </a:rPr>
              <a:t>Профессиональная деятельность</a:t>
            </a:r>
          </a:p>
        </p:txBody>
      </p:sp>
      <p:pic>
        <p:nvPicPr>
          <p:cNvPr id="4101" name="Picture 5" descr="DSCN851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2348880"/>
            <a:ext cx="2646969" cy="1928826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2" name="Picture 6" descr="DSC_233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65" r="11337"/>
          <a:stretch/>
        </p:blipFill>
        <p:spPr bwMode="auto">
          <a:xfrm>
            <a:off x="3995936" y="1537711"/>
            <a:ext cx="2528432" cy="204482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3" name="Picture 8" descr="DSCN856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9485" y="4509120"/>
            <a:ext cx="2874963" cy="216058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4" name="Рисунок 1" descr="D:\Работа\Заначка\Фотографии\Фото 3\DSCN849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347" y="4509120"/>
            <a:ext cx="2790509" cy="208597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105" name="Picture 10" descr="DSCN846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3418" y="4526969"/>
            <a:ext cx="1588662" cy="211198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41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050" name="Picture 2" descr="C:\Users\Sveta\Desktop\111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1" y="1492780"/>
            <a:ext cx="2443535" cy="175097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veta\Desktop\2222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5" r="6699" b="9713"/>
          <a:stretch/>
        </p:blipFill>
        <p:spPr bwMode="auto">
          <a:xfrm>
            <a:off x="1916863" y="2348880"/>
            <a:ext cx="2406538" cy="191824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56412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457200" y="-26652"/>
            <a:ext cx="822960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altLang="ru-RU" sz="4200" b="1">
                <a:solidFill>
                  <a:srgbClr val="C00000"/>
                </a:solidFill>
                <a:latin typeface="Arial" charset="0"/>
                <a:ea typeface="+mn-ea"/>
                <a:cs typeface="Arial" charset="0"/>
              </a:rPr>
              <a:t>Профессиональная деятельность</a:t>
            </a:r>
          </a:p>
        </p:txBody>
      </p:sp>
      <p:sp>
        <p:nvSpPr>
          <p:cNvPr id="1843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28" name="Picture 4" descr="C:\Users\Sveta\Desktop\3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r="6218"/>
          <a:stretch/>
        </p:blipFill>
        <p:spPr bwMode="auto">
          <a:xfrm>
            <a:off x="3156818" y="1577627"/>
            <a:ext cx="2999358" cy="226615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Sveta\Desktop\222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9" r="4424"/>
          <a:stretch/>
        </p:blipFill>
        <p:spPr bwMode="auto">
          <a:xfrm>
            <a:off x="107504" y="1556792"/>
            <a:ext cx="2961707" cy="230782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Sveta\Desktop\55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365104"/>
            <a:ext cx="3027848" cy="21877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Sveta\Desktop\44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" r="11643"/>
          <a:stretch/>
        </p:blipFill>
        <p:spPr bwMode="auto">
          <a:xfrm>
            <a:off x="6300192" y="1577627"/>
            <a:ext cx="2750973" cy="2220626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Sveta\Desktop\777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6"/>
          <a:stretch/>
        </p:blipFill>
        <p:spPr bwMode="auto">
          <a:xfrm>
            <a:off x="6333742" y="4365103"/>
            <a:ext cx="2717424" cy="21877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Sveta\Desktop\666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3684" y="4365104"/>
            <a:ext cx="2984500" cy="21877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0" y="6856412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457200" y="130622"/>
            <a:ext cx="8229600" cy="92211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altLang="ru-RU" sz="4200" b="1" dirty="0">
                <a:solidFill>
                  <a:srgbClr val="C00000"/>
                </a:solidFill>
                <a:latin typeface="Arial" charset="0"/>
                <a:ea typeface="+mn-ea"/>
                <a:cs typeface="Arial" charset="0"/>
              </a:rPr>
              <a:t>Обучающая деятельность</a:t>
            </a:r>
          </a:p>
        </p:txBody>
      </p:sp>
      <p:pic>
        <p:nvPicPr>
          <p:cNvPr id="18436" name="Picture 5" descr="IMG_1023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56"/>
          <a:stretch/>
        </p:blipFill>
        <p:spPr bwMode="auto">
          <a:xfrm>
            <a:off x="5148064" y="1386348"/>
            <a:ext cx="3617582" cy="252095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437" name="Picture 6" descr="P107038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4005064"/>
            <a:ext cx="3600400" cy="2723328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Содержимое 6" descr="DSC_2339"/>
          <p:cNvPicPr>
            <a:picLocks noGrp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527" y="1340768"/>
            <a:ext cx="3730497" cy="252499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0" y="6856412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0" y="1"/>
            <a:ext cx="9144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eaLnBrk="0" hangingPunct="0">
              <a:defRPr sz="4200" b="1">
                <a:solidFill>
                  <a:srgbClr val="C00000"/>
                </a:solidFill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dirty="0"/>
              <a:t>Работа в школе здоровья </a:t>
            </a:r>
            <a:r>
              <a:rPr lang="ru-RU" dirty="0" smtClean="0"/>
              <a:t>         для </a:t>
            </a:r>
            <a:r>
              <a:rPr lang="ru-RU" dirty="0"/>
              <a:t>пациентов</a:t>
            </a:r>
            <a:endParaRPr lang="ru-RU" altLang="ru-RU" dirty="0"/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9465" name="Picture 5" descr="IMG_108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789039"/>
            <a:ext cx="3888432" cy="280038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466" name="Picture 6" descr="IMG_5051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1438" y="3869027"/>
            <a:ext cx="3641774" cy="272832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4" name="Picture 2" descr="C:\Users\Sveta\Desktop\2222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4"/>
          <a:stretch/>
        </p:blipFill>
        <p:spPr bwMode="auto">
          <a:xfrm>
            <a:off x="5126600" y="1377992"/>
            <a:ext cx="3621864" cy="226703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Sveta\Desktop\111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11"/>
          <a:stretch/>
        </p:blipFill>
        <p:spPr bwMode="auto">
          <a:xfrm>
            <a:off x="395536" y="1377992"/>
            <a:ext cx="4032448" cy="221438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144338" y="260648"/>
            <a:ext cx="8820150" cy="576362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eaLnBrk="1" hangingPunct="1"/>
            <a:r>
              <a:rPr lang="ru-RU" altLang="ru-RU" sz="3400" b="1" dirty="0" smtClean="0">
                <a:solidFill>
                  <a:srgbClr val="C00000"/>
                </a:solidFill>
                <a:latin typeface="Arial" charset="0"/>
              </a:rPr>
              <a:t>Специализированная </a:t>
            </a:r>
            <a:r>
              <a:rPr lang="ru-RU" altLang="ru-RU" sz="3400" b="1" dirty="0" smtClean="0">
                <a:solidFill>
                  <a:srgbClr val="C00000"/>
                </a:solidFill>
                <a:latin typeface="Arial" charset="0"/>
              </a:rPr>
              <a:t>детская туберкулезная клиническая </a:t>
            </a:r>
            <a:r>
              <a:rPr lang="ru-RU" altLang="ru-RU" sz="3400" b="1" dirty="0" smtClean="0">
                <a:solidFill>
                  <a:srgbClr val="C00000"/>
                </a:solidFill>
                <a:latin typeface="Arial" charset="0"/>
              </a:rPr>
              <a:t>больница</a:t>
            </a:r>
            <a:endParaRPr lang="ru-RU" altLang="ru-RU" sz="3400" b="1" dirty="0" smtClean="0">
              <a:solidFill>
                <a:srgbClr val="C00000"/>
              </a:solidFill>
              <a:latin typeface="Arial" charset="0"/>
            </a:endParaRPr>
          </a:p>
        </p:txBody>
      </p:sp>
      <p:pic>
        <p:nvPicPr>
          <p:cNvPr id="8197" name="Picture 7" descr="IMG_028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37" y="1394927"/>
            <a:ext cx="3670183" cy="253980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8" descr="IMG_0257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737" y="4129559"/>
            <a:ext cx="3670183" cy="253980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9" name="Picture 9" descr="IMG_0289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5" y="1394927"/>
            <a:ext cx="3653472" cy="253980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Содержимое 9" descr="IMG_0275"/>
          <p:cNvPicPr>
            <a:picLocks noGrp="1"/>
          </p:cNvPicPr>
          <p:nvPr>
            <p:ph idx="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6242" y="4149080"/>
            <a:ext cx="3646238" cy="246347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8200" name="Picture 11" descr="DSC_106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143248"/>
            <a:ext cx="2152650" cy="14382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345" name="TextBox 8"/>
          <p:cNvSpPr txBox="1">
            <a:spLocks noChangeArrowheads="1"/>
          </p:cNvSpPr>
          <p:nvPr/>
        </p:nvSpPr>
        <p:spPr bwMode="auto">
          <a:xfrm>
            <a:off x="76200" y="0"/>
            <a:ext cx="9144000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 eaLnBrk="0" hangingPunct="0">
              <a:defRPr sz="4200" b="1">
                <a:solidFill>
                  <a:srgbClr val="C00000"/>
                </a:solidFill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dirty="0"/>
              <a:t>Международный день медицинской сестры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0" y="26193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785812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10477500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130968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6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15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098" name="Picture 2" descr="C:\Users\Sveta\Desktop\22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2851768" cy="220945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Sveta\Desktop\11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4547" y="1507579"/>
            <a:ext cx="3081808" cy="2209453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Sveta\Desktop\33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5" y="4118308"/>
            <a:ext cx="3003377" cy="2173868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Sveta\Desktop\444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49080"/>
            <a:ext cx="2821006" cy="214347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Sveta\Desktop\5555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970" y="4149080"/>
            <a:ext cx="2841526" cy="2143096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ata\Desktop\794000_968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934052" y="2276872"/>
            <a:ext cx="6130001" cy="4719560"/>
          </a:xfrm>
          <a:prstGeom prst="snip2DiagRect">
            <a:avLst/>
          </a:prstGeom>
          <a:noFill/>
          <a:effectLst>
            <a:softEdge rad="635000"/>
          </a:effectLst>
        </p:spPr>
      </p:pic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113580" y="1556792"/>
            <a:ext cx="474645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3000" b="1" i="1" dirty="0">
                <a:latin typeface="+mj-lt"/>
                <a:cs typeface="Times New Roman" pitchFamily="18" charset="0"/>
              </a:rPr>
              <a:t>Мир </a:t>
            </a:r>
            <a:r>
              <a:rPr lang="ru-RU" altLang="ru-RU" sz="3000" b="1" i="1" dirty="0" smtClean="0">
                <a:latin typeface="+mj-lt"/>
                <a:cs typeface="Times New Roman" pitchFamily="18" charset="0"/>
              </a:rPr>
              <a:t>обязан медсестре</a:t>
            </a:r>
            <a:endParaRPr lang="ru-RU" altLang="ru-RU" sz="3000" b="1" i="1" dirty="0">
              <a:latin typeface="+mj-lt"/>
              <a:cs typeface="Times New Roman" pitchFamily="18" charset="0"/>
            </a:endParaRPr>
          </a:p>
          <a:p>
            <a:pPr eaLnBrk="1" hangingPunct="1"/>
            <a:r>
              <a:rPr lang="ru-RU" altLang="ru-RU" sz="3000" b="1" i="1" dirty="0">
                <a:latin typeface="+mj-lt"/>
                <a:cs typeface="Times New Roman" pitchFamily="18" charset="0"/>
              </a:rPr>
              <a:t>Многим в этой жизни.</a:t>
            </a:r>
          </a:p>
          <a:p>
            <a:pPr eaLnBrk="1" hangingPunct="1"/>
            <a:r>
              <a:rPr lang="ru-RU" altLang="ru-RU" sz="3000" b="1" i="1" dirty="0">
                <a:latin typeface="+mj-lt"/>
                <a:cs typeface="Times New Roman" pitchFamily="18" charset="0"/>
              </a:rPr>
              <a:t>Помогать в </a:t>
            </a:r>
            <a:r>
              <a:rPr lang="ru-RU" altLang="ru-RU" sz="3000" b="1" i="1" dirty="0" smtClean="0">
                <a:latin typeface="+mj-lt"/>
                <a:cs typeface="Times New Roman" pitchFamily="18" charset="0"/>
              </a:rPr>
              <a:t>любой беде </a:t>
            </a:r>
            <a:r>
              <a:rPr lang="ru-RU" altLang="ru-RU" sz="3000" b="1" i="1" dirty="0">
                <a:latin typeface="+mj-lt"/>
                <a:cs typeface="Times New Roman" pitchFamily="18" charset="0"/>
              </a:rPr>
              <a:t>– </a:t>
            </a:r>
          </a:p>
          <a:p>
            <a:pPr eaLnBrk="1" hangingPunct="1"/>
            <a:r>
              <a:rPr lang="ru-RU" altLang="ru-RU" sz="3000" b="1" i="1" dirty="0" smtClean="0">
                <a:latin typeface="+mj-lt"/>
                <a:cs typeface="Times New Roman" pitchFamily="18" charset="0"/>
              </a:rPr>
              <a:t>Нерушимый принцип</a:t>
            </a:r>
            <a:r>
              <a:rPr lang="ru-RU" altLang="ru-RU" sz="3000" b="1" i="1" dirty="0">
                <a:latin typeface="+mj-lt"/>
                <a:cs typeface="Times New Roman" pitchFamily="18" charset="0"/>
              </a:rPr>
              <a:t>.</a:t>
            </a: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0" y="1285875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" name="Рисунок 1" descr="G:\Домик 152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2996" y="69854"/>
            <a:ext cx="1004597" cy="1126297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4929" y="59583"/>
            <a:ext cx="833547" cy="116606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7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00" y="59372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57592" y="0"/>
            <a:ext cx="5962607" cy="1268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 eaLnBrk="0" hangingPunct="0">
              <a:defRPr sz="4200" b="1">
                <a:solidFill>
                  <a:srgbClr val="C00000"/>
                </a:solidFill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dirty="0" smtClean="0"/>
              <a:t>Вместе мы – сила!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75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41" t="6875" r="10006" b="15847"/>
          <a:stretch/>
        </p:blipFill>
        <p:spPr bwMode="auto">
          <a:xfrm>
            <a:off x="2701722" y="1402149"/>
            <a:ext cx="4174533" cy="255110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3" name="Picture 58" descr="IMG_4295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72" t="9518" r="10962"/>
          <a:stretch/>
        </p:blipFill>
        <p:spPr bwMode="auto">
          <a:xfrm>
            <a:off x="130105" y="4040122"/>
            <a:ext cx="2713703" cy="2269198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4" name="Picture 59" descr="IMG_4298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0421" y="4077072"/>
            <a:ext cx="2886075" cy="2162175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5" name="Picture 10" descr="IMG_4340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166"/>
          <a:stretch/>
        </p:blipFill>
        <p:spPr bwMode="auto">
          <a:xfrm>
            <a:off x="2849563" y="4653136"/>
            <a:ext cx="3378621" cy="194482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2"/>
          <p:cNvSpPr txBox="1">
            <a:spLocks/>
          </p:cNvSpPr>
          <p:nvPr/>
        </p:nvSpPr>
        <p:spPr>
          <a:xfrm>
            <a:off x="216346" y="188342"/>
            <a:ext cx="8820150" cy="5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lvl1pPr algn="ctr" eaLnBrk="1" hangingPunct="1">
              <a:defRPr sz="3400" b="1">
                <a:solidFill>
                  <a:srgbClr val="C00000"/>
                </a:solidFill>
                <a:ea typeface="+mj-ea"/>
                <a:cs typeface="+mj-cs"/>
              </a:defRPr>
            </a:lvl1pPr>
            <a:lvl2pPr algn="ctr" eaLnBrk="0" hangingPunct="0">
              <a:defRPr sz="4400">
                <a:latin typeface="Calibri" pitchFamily="34" charset="0"/>
              </a:defRPr>
            </a:lvl2pPr>
            <a:lvl3pPr algn="ctr" eaLnBrk="0" hangingPunct="0">
              <a:defRPr sz="4400">
                <a:latin typeface="Calibri" pitchFamily="34" charset="0"/>
              </a:defRPr>
            </a:lvl3pPr>
            <a:lvl4pPr algn="ctr" eaLnBrk="0" hangingPunct="0">
              <a:defRPr sz="4400">
                <a:latin typeface="Calibri" pitchFamily="34" charset="0"/>
              </a:defRPr>
            </a:lvl4pPr>
            <a:lvl5pPr algn="ctr" eaLnBrk="0" hangingPunct="0">
              <a:defRPr sz="4400">
                <a:latin typeface="Calibri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latin typeface="Calibri" pitchFamily="34" charset="0"/>
              </a:defRPr>
            </a:lvl9pPr>
          </a:lstStyle>
          <a:p>
            <a:r>
              <a:rPr lang="ru-RU" altLang="ru-RU" dirty="0"/>
              <a:t>Специализированная детская туберкулезная клиническая больница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-108520" y="116632"/>
            <a:ext cx="943304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4200" b="1" dirty="0">
                <a:solidFill>
                  <a:srgbClr val="C00000"/>
                </a:solidFill>
                <a:latin typeface="Arial" charset="0"/>
              </a:rPr>
              <a:t>История </a:t>
            </a:r>
            <a:endParaRPr lang="en-US" sz="4200" b="1" dirty="0" smtClean="0">
              <a:solidFill>
                <a:srgbClr val="C00000"/>
              </a:solidFill>
              <a:latin typeface="Arial" charset="0"/>
            </a:endParaRPr>
          </a:p>
          <a:p>
            <a:pPr algn="ctr"/>
            <a:r>
              <a:rPr lang="ru-RU" sz="4200" b="1" dirty="0" smtClean="0">
                <a:solidFill>
                  <a:srgbClr val="C00000"/>
                </a:solidFill>
                <a:latin typeface="Arial" charset="0"/>
              </a:rPr>
              <a:t>Совета </a:t>
            </a:r>
            <a:r>
              <a:rPr lang="ru-RU" sz="4200" b="1" dirty="0">
                <a:solidFill>
                  <a:srgbClr val="C00000"/>
                </a:solidFill>
                <a:latin typeface="Arial" charset="0"/>
              </a:rPr>
              <a:t>по сестринскому делу</a:t>
            </a:r>
          </a:p>
        </p:txBody>
      </p:sp>
      <p:sp>
        <p:nvSpPr>
          <p:cNvPr id="5124" name="TextBox 28"/>
          <p:cNvSpPr txBox="1">
            <a:spLocks noChangeArrowheads="1"/>
          </p:cNvSpPr>
          <p:nvPr/>
        </p:nvSpPr>
        <p:spPr bwMode="auto">
          <a:xfrm>
            <a:off x="323528" y="3513202"/>
            <a:ext cx="87849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2000" b="1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ru-RU" altLang="ru-RU" dirty="0"/>
              <a:t>В 2002 г. создан Совет медицинских </a:t>
            </a:r>
            <a:r>
              <a:rPr lang="ru-RU" altLang="ru-RU" dirty="0"/>
              <a:t>сестер, в 2006 г. </a:t>
            </a:r>
            <a:r>
              <a:rPr lang="ru-RU" altLang="ru-RU" dirty="0"/>
              <a:t>реорганизован в Совет по сестринскому </a:t>
            </a:r>
            <a:r>
              <a:rPr lang="ru-RU" altLang="ru-RU" dirty="0" smtClean="0"/>
              <a:t>делу. В 2012 г</a:t>
            </a:r>
            <a:r>
              <a:rPr lang="ru-RU" altLang="ru-RU" dirty="0"/>
              <a:t>. </a:t>
            </a:r>
            <a:r>
              <a:rPr lang="ru-RU" altLang="ru-RU" dirty="0" smtClean="0"/>
              <a:t>создана эмблема </a:t>
            </a:r>
            <a:r>
              <a:rPr lang="ru-RU" altLang="ru-RU" dirty="0"/>
              <a:t>Совета.</a:t>
            </a:r>
            <a:endParaRPr lang="ru-RU" altLang="ru-RU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0246" name="Picture 9" descr="IMG_103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255" y="1484784"/>
            <a:ext cx="2871593" cy="186901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7" name="Picture 10" descr="DSC_2276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07"/>
          <a:stretch/>
        </p:blipFill>
        <p:spPr bwMode="auto">
          <a:xfrm>
            <a:off x="5991969" y="1484784"/>
            <a:ext cx="2900511" cy="187018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8" name="Picture 11" descr="Эмблема Совет по СД 2017-1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5884" y="1558005"/>
            <a:ext cx="1784239" cy="178423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9" name="Picture 12" descr="DSC_2299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880" t="18623" r="31034" b="3105"/>
          <a:stretch/>
        </p:blipFill>
        <p:spPr bwMode="auto">
          <a:xfrm>
            <a:off x="323528" y="4221087"/>
            <a:ext cx="1944216" cy="2414791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30" name="TextBox 28"/>
          <p:cNvSpPr txBox="1">
            <a:spLocks noChangeArrowheads="1"/>
          </p:cNvSpPr>
          <p:nvPr/>
        </p:nvSpPr>
        <p:spPr bwMode="auto">
          <a:xfrm>
            <a:off x="2376264" y="4861609"/>
            <a:ext cx="673224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000" b="1" dirty="0" smtClean="0"/>
              <a:t>Поспелова </a:t>
            </a:r>
            <a:r>
              <a:rPr lang="ru-RU" altLang="ru-RU" sz="2000" b="1" dirty="0"/>
              <a:t>Вера </a:t>
            </a:r>
            <a:r>
              <a:rPr lang="ru-RU" altLang="ru-RU" sz="2000" b="1" dirty="0" smtClean="0"/>
              <a:t>Викторовна, </a:t>
            </a:r>
          </a:p>
          <a:p>
            <a:pPr eaLnBrk="1" hangingPunct="1"/>
            <a:r>
              <a:rPr lang="ru-RU" altLang="ru-RU" sz="2000" b="1" dirty="0" smtClean="0"/>
              <a:t>председатель Совета, главная медицинская сестра СДТКБ, член Координационного совета ОПСА</a:t>
            </a:r>
            <a:endParaRPr lang="ru-RU" altLang="ru-RU" sz="20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-7016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0" y="44624"/>
            <a:ext cx="9144000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200" b="1">
                <a:solidFill>
                  <a:srgbClr val="C00000"/>
                </a:solidFill>
              </a:defRPr>
            </a:lvl1pPr>
          </a:lstStyle>
          <a:p>
            <a:r>
              <a:rPr lang="ru-RU" altLang="ru-RU" sz="4500" dirty="0" smtClean="0"/>
              <a:t>Проведение </a:t>
            </a:r>
            <a:r>
              <a:rPr lang="ru-RU" altLang="ru-RU" sz="4500" dirty="0"/>
              <a:t>конференции</a:t>
            </a:r>
          </a:p>
        </p:txBody>
      </p:sp>
      <p:pic>
        <p:nvPicPr>
          <p:cNvPr id="1031" name="Picture 10" descr="IMG_4290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5276"/>
          <a:stretch/>
        </p:blipFill>
        <p:spPr bwMode="auto">
          <a:xfrm>
            <a:off x="2526879" y="4061374"/>
            <a:ext cx="4133353" cy="262355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32" name="Picture 11" descr="IMG_4317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2713"/>
          <a:stretch/>
        </p:blipFill>
        <p:spPr bwMode="auto">
          <a:xfrm>
            <a:off x="4823330" y="1478620"/>
            <a:ext cx="4141158" cy="239780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042" name="Picture 18" descr="C:\Users\Hata\Desktop\Рисунок2.pn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205"/>
          <a:stretch/>
        </p:blipFill>
        <p:spPr bwMode="auto">
          <a:xfrm>
            <a:off x="219396" y="1480697"/>
            <a:ext cx="4352604" cy="237636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ChangeArrowheads="1"/>
          </p:cNvSpPr>
          <p:nvPr/>
        </p:nvSpPr>
        <p:spPr bwMode="auto">
          <a:xfrm>
            <a:off x="0" y="38100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77" name="TextBox 8"/>
          <p:cNvSpPr txBox="1">
            <a:spLocks noChangeArrowheads="1"/>
          </p:cNvSpPr>
          <p:nvPr/>
        </p:nvSpPr>
        <p:spPr bwMode="auto">
          <a:xfrm>
            <a:off x="0" y="214313"/>
            <a:ext cx="9144000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4500" b="1">
                <a:solidFill>
                  <a:srgbClr val="C00000"/>
                </a:solidFill>
              </a:defRPr>
            </a:lvl1pPr>
          </a:lstStyle>
          <a:p>
            <a:r>
              <a:rPr lang="ru-RU" sz="3000" dirty="0"/>
              <a:t>Ключевые члены </a:t>
            </a:r>
            <a:r>
              <a:rPr lang="ru-RU" sz="3000" dirty="0" smtClean="0"/>
              <a:t>Омской профессиональной сестринской ассоциации</a:t>
            </a:r>
            <a:endParaRPr lang="ru-RU" sz="3000" dirty="0"/>
          </a:p>
        </p:txBody>
      </p:sp>
      <p:sp>
        <p:nvSpPr>
          <p:cNvPr id="7174" name="TextBox 17"/>
          <p:cNvSpPr txBox="1">
            <a:spLocks noChangeArrowheads="1"/>
          </p:cNvSpPr>
          <p:nvPr/>
        </p:nvSpPr>
        <p:spPr bwMode="auto">
          <a:xfrm>
            <a:off x="4674815" y="4941168"/>
            <a:ext cx="378561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2000" b="1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ru-RU" altLang="ru-RU" sz="2400" dirty="0" err="1"/>
              <a:t>Шляхова</a:t>
            </a:r>
            <a:r>
              <a:rPr lang="ru-RU" altLang="ru-RU" sz="2400" dirty="0"/>
              <a:t> Светлана </a:t>
            </a:r>
            <a:r>
              <a:rPr lang="ru-RU" altLang="ru-RU" sz="2400" dirty="0" smtClean="0"/>
              <a:t>Алексеевна,</a:t>
            </a:r>
            <a:endParaRPr lang="ru-RU" altLang="ru-RU" sz="2400" dirty="0"/>
          </a:p>
          <a:p>
            <a:pPr algn="ctr"/>
            <a:r>
              <a:rPr lang="ru-RU" altLang="ru-RU" sz="2400" dirty="0"/>
              <a:t>медицинская сестра </a:t>
            </a:r>
            <a:r>
              <a:rPr lang="ru-RU" altLang="ru-RU" sz="2400" dirty="0" smtClean="0"/>
              <a:t> по </a:t>
            </a:r>
            <a:r>
              <a:rPr lang="ru-RU" altLang="ru-RU" sz="2400" dirty="0"/>
              <a:t>физиотерапии</a:t>
            </a:r>
          </a:p>
        </p:txBody>
      </p:sp>
      <p:sp>
        <p:nvSpPr>
          <p:cNvPr id="7175" name="TextBox 18"/>
          <p:cNvSpPr txBox="1">
            <a:spLocks noChangeArrowheads="1"/>
          </p:cNvSpPr>
          <p:nvPr/>
        </p:nvSpPr>
        <p:spPr bwMode="auto">
          <a:xfrm>
            <a:off x="368424" y="4955684"/>
            <a:ext cx="384353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eaLnBrk="1" hangingPunct="1">
              <a:defRPr sz="2000" b="1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ru-RU" altLang="ru-RU" sz="2400" dirty="0"/>
              <a:t>Быковская Лидия </a:t>
            </a:r>
            <a:r>
              <a:rPr lang="ru-RU" altLang="ru-RU" sz="2400" dirty="0" smtClean="0"/>
              <a:t>Дмитриевна,</a:t>
            </a:r>
            <a:endParaRPr lang="ru-RU" altLang="ru-RU" sz="2400" dirty="0"/>
          </a:p>
          <a:p>
            <a:pPr algn="ctr"/>
            <a:r>
              <a:rPr lang="ru-RU" altLang="ru-RU" sz="2400" dirty="0"/>
              <a:t>медицинская сестра палатная</a:t>
            </a:r>
          </a:p>
        </p:txBody>
      </p:sp>
      <p:pic>
        <p:nvPicPr>
          <p:cNvPr id="9225" name="Picture 3" descr="DSC_2301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741" t="10822" r="32677" b="12909"/>
          <a:stretch/>
        </p:blipFill>
        <p:spPr bwMode="auto">
          <a:xfrm>
            <a:off x="1115615" y="1412776"/>
            <a:ext cx="2576729" cy="340816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226" name="Picture 4" descr="DSC_2304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196" t="9279" r="29971" b="5912"/>
          <a:stretch/>
        </p:blipFill>
        <p:spPr bwMode="auto">
          <a:xfrm>
            <a:off x="5176683" y="1436894"/>
            <a:ext cx="2563669" cy="3384044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72" name="TextBox 8"/>
          <p:cNvSpPr txBox="1">
            <a:spLocks noChangeArrowheads="1"/>
          </p:cNvSpPr>
          <p:nvPr/>
        </p:nvSpPr>
        <p:spPr bwMode="auto">
          <a:xfrm>
            <a:off x="44896" y="152400"/>
            <a:ext cx="9099104" cy="90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ru-RU"/>
            </a:defPPr>
            <a:lvl1pPr algn="ctr">
              <a:defRPr sz="3000" b="1">
                <a:solidFill>
                  <a:srgbClr val="C00000"/>
                </a:solidFill>
              </a:defRPr>
            </a:lvl1pPr>
          </a:lstStyle>
          <a:p>
            <a:r>
              <a:rPr lang="ru-RU" altLang="ru-RU" sz="3600" dirty="0" smtClean="0"/>
              <a:t>Ежегодные собрания </a:t>
            </a:r>
            <a:r>
              <a:rPr lang="ru-RU" altLang="ru-RU" sz="3600" dirty="0"/>
              <a:t>членов </a:t>
            </a:r>
            <a:r>
              <a:rPr lang="ru-RU" altLang="ru-RU" sz="3600" dirty="0" smtClean="0"/>
              <a:t>ОПСА    по итогам работы Ассоциации за год</a:t>
            </a:r>
            <a:endParaRPr lang="ru-RU" altLang="ru-RU" sz="3600" dirty="0"/>
          </a:p>
        </p:txBody>
      </p:sp>
      <p:pic>
        <p:nvPicPr>
          <p:cNvPr id="8199" name="Picture 2" descr="IMG_1368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1101"/>
          <a:stretch/>
        </p:blipFill>
        <p:spPr bwMode="auto">
          <a:xfrm>
            <a:off x="3470246" y="3789850"/>
            <a:ext cx="5566250" cy="287951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47" name="Picture 1" descr="IMG_1367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2043"/>
          <a:stretch/>
        </p:blipFill>
        <p:spPr bwMode="auto">
          <a:xfrm>
            <a:off x="206398" y="1412776"/>
            <a:ext cx="5414466" cy="2756580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9"/>
          <p:cNvSpPr txBox="1">
            <a:spLocks/>
          </p:cNvSpPr>
          <p:nvPr/>
        </p:nvSpPr>
        <p:spPr>
          <a:xfrm>
            <a:off x="381000" y="1828800"/>
            <a:ext cx="8458200" cy="20875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lnSpc>
                <a:spcPct val="150000"/>
              </a:lnSpc>
              <a:defRPr/>
            </a:pPr>
            <a:endParaRPr lang="ru-RU" sz="2400" b="1" dirty="0">
              <a:solidFill>
                <a:srgbClr val="003300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1788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0" y="116632"/>
            <a:ext cx="9067800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altLang="ru-RU" sz="4500" b="1" dirty="0" smtClean="0">
                <a:solidFill>
                  <a:srgbClr val="C00000"/>
                </a:solidFill>
              </a:rPr>
              <a:t>Участие в конкурсах ОПСА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0" y="6248400"/>
            <a:ext cx="914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2552700" algn="l"/>
              </a:tabLs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92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225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061" name="Picture 13" descr="C:\Users\Hata\Desktop\Рисунок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6615" y="1340768"/>
            <a:ext cx="3697236" cy="274651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62" name="Picture 14" descr="C:\Users\Hata\Desktop\Рисунок4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2066" y="1412776"/>
            <a:ext cx="3687630" cy="2663289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63" name="Picture 15" descr="C:\Users\Hata\Desktop\Рисунок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005064"/>
            <a:ext cx="3715289" cy="2580062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Прямая соединительная линия 11"/>
          <p:cNvCxnSpPr/>
          <p:nvPr/>
        </p:nvCxnSpPr>
        <p:spPr>
          <a:xfrm>
            <a:off x="0" y="1219200"/>
            <a:ext cx="9144000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0" y="6813376"/>
            <a:ext cx="9144000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319" name="Picture 15" descr="Мунько Елена Павловна КУЗОО СДТКБ (2)"/>
          <p:cNvPicPr>
            <a:picLocks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446569"/>
            <a:ext cx="1428760" cy="2071702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0" name="Picture 16" descr="Фото 9х13 300 dpi"/>
          <p:cNvPicPr>
            <a:picLocks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14612" y="1446569"/>
            <a:ext cx="1500198" cy="2143140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1" name="Picture 17" descr="Луканина И"/>
          <p:cNvPicPr>
            <a:picLocks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628" y="1446569"/>
            <a:ext cx="1428760" cy="2143140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2" name="Рисунок 6" descr="C:\Users\пользователь\Desktop\Назарова\Соколовская О.В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5206" y="1446569"/>
            <a:ext cx="1550730" cy="2071702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3" name="Рисунок 3" descr="C:\Users\пользователь\Desktop\Назарова\Назарова В.Л. .jpg"/>
          <p:cNvPicPr>
            <a:picLocks noChangeAspect="1" noChangeArrowheads="1"/>
          </p:cNvPicPr>
          <p:nvPr/>
        </p:nvPicPr>
        <p:blipFill>
          <a:blip r:embed="rId7" cstate="screen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606950"/>
            <a:ext cx="1643074" cy="2030249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4" name="Picture 20" descr="Фон поменять на серый1"/>
          <p:cNvPicPr>
            <a:picLocks noChangeAspect="1" noChangeArrowheads="1"/>
          </p:cNvPicPr>
          <p:nvPr/>
        </p:nvPicPr>
        <p:blipFill>
          <a:blip r:embed="rId8" cstate="screen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4537017"/>
            <a:ext cx="1541463" cy="2170113"/>
          </a:xfrm>
          <a:prstGeom prst="ellipse">
            <a:avLst/>
          </a:prstGeom>
          <a:noFill/>
          <a:ln w="22225">
            <a:solidFill>
              <a:srgbClr val="C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53" name="Прямоугольник 12"/>
          <p:cNvSpPr>
            <a:spLocks noChangeArrowheads="1"/>
          </p:cNvSpPr>
          <p:nvPr/>
        </p:nvSpPr>
        <p:spPr bwMode="auto">
          <a:xfrm>
            <a:off x="214313" y="3534107"/>
            <a:ext cx="19288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/>
              <a:t>Мунько Е.П.</a:t>
            </a:r>
          </a:p>
        </p:txBody>
      </p:sp>
      <p:sp>
        <p:nvSpPr>
          <p:cNvPr id="10254" name="Прямоугольник 13"/>
          <p:cNvSpPr>
            <a:spLocks noChangeArrowheads="1"/>
          </p:cNvSpPr>
          <p:nvPr/>
        </p:nvSpPr>
        <p:spPr bwMode="auto">
          <a:xfrm>
            <a:off x="2286000" y="3534107"/>
            <a:ext cx="2214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/>
              <a:t>Быковская Л.Д.</a:t>
            </a:r>
          </a:p>
        </p:txBody>
      </p:sp>
      <p:sp>
        <p:nvSpPr>
          <p:cNvPr id="10255" name="Прямоугольник 14"/>
          <p:cNvSpPr>
            <a:spLocks noChangeArrowheads="1"/>
          </p:cNvSpPr>
          <p:nvPr/>
        </p:nvSpPr>
        <p:spPr bwMode="auto">
          <a:xfrm>
            <a:off x="4643438" y="3534107"/>
            <a:ext cx="22145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err="1"/>
              <a:t>Луканина</a:t>
            </a:r>
            <a:r>
              <a:rPr lang="ru-RU" altLang="ru-RU" sz="2400" b="1" dirty="0"/>
              <a:t> И.Н.</a:t>
            </a:r>
          </a:p>
        </p:txBody>
      </p:sp>
      <p:sp>
        <p:nvSpPr>
          <p:cNvPr id="10256" name="Прямоугольник 16"/>
          <p:cNvSpPr>
            <a:spLocks noChangeArrowheads="1"/>
          </p:cNvSpPr>
          <p:nvPr/>
        </p:nvSpPr>
        <p:spPr bwMode="auto">
          <a:xfrm>
            <a:off x="6500813" y="3573016"/>
            <a:ext cx="26431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/>
              <a:t>Соколовская О.В.</a:t>
            </a:r>
          </a:p>
        </p:txBody>
      </p:sp>
      <p:sp>
        <p:nvSpPr>
          <p:cNvPr id="10257" name="Прямоугольник 17"/>
          <p:cNvSpPr>
            <a:spLocks noChangeArrowheads="1"/>
          </p:cNvSpPr>
          <p:nvPr/>
        </p:nvSpPr>
        <p:spPr bwMode="auto">
          <a:xfrm>
            <a:off x="1357310" y="5279729"/>
            <a:ext cx="32861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/>
              <a:t>Назарова В.Л.</a:t>
            </a:r>
          </a:p>
        </p:txBody>
      </p:sp>
      <p:sp>
        <p:nvSpPr>
          <p:cNvPr id="10258" name="Прямоугольник 19"/>
          <p:cNvSpPr>
            <a:spLocks noChangeArrowheads="1"/>
          </p:cNvSpPr>
          <p:nvPr/>
        </p:nvSpPr>
        <p:spPr bwMode="auto">
          <a:xfrm>
            <a:off x="6372200" y="5343599"/>
            <a:ext cx="273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/>
              <a:t>Шматченко З.А.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0" y="116632"/>
            <a:ext cx="9067800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altLang="ru-RU" sz="4500" b="1" dirty="0" smtClean="0">
                <a:solidFill>
                  <a:srgbClr val="C00000"/>
                </a:solidFill>
              </a:rPr>
              <a:t>Участие в конкурсах ОПСА</a:t>
            </a:r>
            <a:endParaRPr lang="ru-RU" altLang="ru-RU" sz="45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9049</TotalTime>
  <Words>210</Words>
  <Application>Microsoft Office PowerPoint</Application>
  <PresentationFormat>Экран (4:3)</PresentationFormat>
  <Paragraphs>45</Paragraphs>
  <Slides>21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Специализированная детская туберкулезная клиническая больница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Профессиональная деятельность</vt:lpstr>
      <vt:lpstr>Профессиональная деятельность</vt:lpstr>
      <vt:lpstr>Обучающая деятельность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Sveta</dc:creator>
  <cp:lastModifiedBy>Sveta</cp:lastModifiedBy>
  <cp:revision>811</cp:revision>
  <cp:lastPrinted>1601-01-01T00:00:00Z</cp:lastPrinted>
  <dcterms:created xsi:type="dcterms:W3CDTF">1601-01-01T00:00:00Z</dcterms:created>
  <dcterms:modified xsi:type="dcterms:W3CDTF">2017-10-17T17:49:19Z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