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85" r:id="rId3"/>
    <p:sldId id="266" r:id="rId4"/>
    <p:sldId id="280" r:id="rId5"/>
    <p:sldId id="267" r:id="rId6"/>
    <p:sldId id="286" r:id="rId7"/>
    <p:sldId id="268" r:id="rId8"/>
    <p:sldId id="288" r:id="rId9"/>
    <p:sldId id="281" r:id="rId10"/>
    <p:sldId id="269" r:id="rId11"/>
    <p:sldId id="270" r:id="rId12"/>
    <p:sldId id="272" r:id="rId13"/>
    <p:sldId id="273" r:id="rId14"/>
    <p:sldId id="271" r:id="rId15"/>
    <p:sldId id="279" r:id="rId16"/>
    <p:sldId id="278" r:id="rId17"/>
    <p:sldId id="277" r:id="rId18"/>
    <p:sldId id="276" r:id="rId19"/>
    <p:sldId id="282" r:id="rId20"/>
    <p:sldId id="275" r:id="rId21"/>
    <p:sldId id="289" r:id="rId22"/>
    <p:sldId id="287" r:id="rId23"/>
    <p:sldId id="283" r:id="rId24"/>
    <p:sldId id="284" r:id="rId25"/>
    <p:sldId id="25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0F2B0"/>
    <a:srgbClr val="9BF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11E52-3F9F-4D05-83CE-342B914D4888}" type="datetimeFigureOut">
              <a:rPr lang="ru-RU" smtClean="0"/>
              <a:t>19.10.2017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8B62D-7C0E-4748-8261-6B919CCCB4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373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8B62D-7C0E-4748-8261-6B919CCCB44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250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E8B62D-7C0E-4748-8261-6B919CCCB44E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44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microsoft.com/office/2007/relationships/hdphoto" Target="../media/hdphoto7.wdp"/><Relationship Id="rId7" Type="http://schemas.openxmlformats.org/officeDocument/2006/relationships/image" Target="../media/image71.jpeg"/><Relationship Id="rId12" Type="http://schemas.openxmlformats.org/officeDocument/2006/relationships/image" Target="../media/image76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11" Type="http://schemas.openxmlformats.org/officeDocument/2006/relationships/image" Target="../media/image75.png"/><Relationship Id="rId5" Type="http://schemas.microsoft.com/office/2007/relationships/hdphoto" Target="../media/hdphoto8.wdp"/><Relationship Id="rId10" Type="http://schemas.openxmlformats.org/officeDocument/2006/relationships/image" Target="../media/image74.png"/><Relationship Id="rId4" Type="http://schemas.openxmlformats.org/officeDocument/2006/relationships/image" Target="../media/image69.png"/><Relationship Id="rId9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microsoft.com/office/2007/relationships/hdphoto" Target="../media/hdphoto11.wdp"/><Relationship Id="rId4" Type="http://schemas.openxmlformats.org/officeDocument/2006/relationships/image" Target="../media/image8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5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ОПСА.jpg"/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042" y="1545894"/>
            <a:ext cx="8643998" cy="5143537"/>
          </a:xfrm>
          <a:prstGeom prst="roundRect">
            <a:avLst>
              <a:gd name="adj" fmla="val 12080"/>
            </a:avLst>
          </a:prstGeom>
        </p:spPr>
      </p:pic>
      <p:pic>
        <p:nvPicPr>
          <p:cNvPr id="1026" name="Picture 2" descr="D:\РАБОТА\ТИМОФЕЕВА Елена\ОПСА ключевой член\ФОРУМ сестрин.движениОо 60 лет 24.11.16\сценарий ФИЛЬМА\ОДКБ\Эмблема ОПСА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84441"/>
            <a:ext cx="748579" cy="1072793"/>
          </a:xfrm>
          <a:prstGeom prst="round2SameRect">
            <a:avLst>
              <a:gd name="adj1" fmla="val 27619"/>
              <a:gd name="adj2" fmla="val 0"/>
            </a:avLst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14282" y="214290"/>
            <a:ext cx="8643998" cy="6429420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ЭМБЛЕМА - Совета по сестринскому делу 2013г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2584" y="306368"/>
            <a:ext cx="1160329" cy="1094874"/>
          </a:xfrm>
          <a:prstGeom prst="ellipse">
            <a:avLst/>
          </a:prstGeom>
          <a:effectLst>
            <a:softEdge rad="127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62724" y="2492896"/>
            <a:ext cx="75648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0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ВМЕСТЕ МЫ - СИЛА!</a:t>
            </a:r>
            <a:endParaRPr lang="ru-RU" sz="9000" b="1" spc="50" dirty="0">
              <a:ln w="11430">
                <a:solidFill>
                  <a:srgbClr val="C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60F2B0"/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214290"/>
            <a:ext cx="8643998" cy="1214446"/>
          </a:xfrm>
          <a:prstGeom prst="roundRect">
            <a:avLst>
              <a:gd name="adj" fmla="val 4509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БУЗОО 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596" y="284440"/>
            <a:ext cx="1075228" cy="108106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2" name="TextBox 11"/>
          <p:cNvSpPr txBox="1"/>
          <p:nvPr/>
        </p:nvSpPr>
        <p:spPr>
          <a:xfrm>
            <a:off x="4067944" y="260648"/>
            <a:ext cx="4868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Бюджетное учреждение здравоохранения Омской области «Наркологический диспансер»</a:t>
            </a:r>
            <a:endParaRPr lang="ru-RU" sz="2400" b="1" dirty="0">
              <a:solidFill>
                <a:srgbClr val="006600"/>
              </a:solidFill>
            </a:endParaRPr>
          </a:p>
        </p:txBody>
      </p:sp>
      <p:pic>
        <p:nvPicPr>
          <p:cNvPr id="13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29237"/>
            <a:ext cx="842000" cy="83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42852"/>
            <a:ext cx="8640960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Непрерывное медицинское образование</a:t>
            </a:r>
          </a:p>
        </p:txBody>
      </p:sp>
      <p:pic>
        <p:nvPicPr>
          <p:cNvPr id="12" name="Рисунок 11" descr="D:\РАБОТА\ТИМОФЕЕВА Елена\ОПСА ключевой член\ФОРУМ сестрин.движениОо 60 лет 24.11.16\сценарий ФИЛЬМА\2 ступень,ЦПК, УМК\20160915_120744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6967" y="1575032"/>
            <a:ext cx="3591017" cy="228601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3" name="Рисунок 12" descr="D:\РАБОТА\ТИМОФЕЕВА Елена\фото\КОН и Семинр в ДИСПАНСЕРЕ\2016г\семинар 13.10.16г\DSC_0065.JPG"/>
          <p:cNvPicPr/>
          <p:nvPr/>
        </p:nvPicPr>
        <p:blipFill>
          <a:blip r:embed="rId4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0812" y="1575032"/>
            <a:ext cx="38576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6" name="Рисунок 15" descr="D:\РАБОТА\ТИМОФЕЕВА Елена\фото\КОН и Семинр в ДИСПАНСЕРЕ\2016г\Аттестация процедурных 01.12.16\DSC_0394.JPG"/>
          <p:cNvPicPr/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6967" y="4103579"/>
            <a:ext cx="3591017" cy="2349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7" name="Рисунок 16" descr="D:\РАБОТА\ТИМОФЕЕВА Елена\фото\все 1 нарк.ОТДЕЛЕНИЯ\Е.В. фото\DSC_0194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2820" y="4074222"/>
            <a:ext cx="3857652" cy="2379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42852"/>
            <a:ext cx="8821644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16632"/>
            <a:ext cx="8370216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Сестринские  исследования</a:t>
            </a:r>
          </a:p>
        </p:txBody>
      </p:sp>
      <p:pic>
        <p:nvPicPr>
          <p:cNvPr id="12" name="Рисунок 11" descr="рабочий стол фото 096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3528" y="931978"/>
            <a:ext cx="4620423" cy="3289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D:\Work\Мои документы\Дорошенко\Мероприятия в г. ОМСКЕ\Форум 2016 г\БУЗОО НД для книги\статья НД 1 вариант\Статья и фото БУЗОО НД для книги\Конкурсы, исследования\Исследования 2014г.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23493" y="3722700"/>
            <a:ext cx="4492723" cy="2071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D:\РАБОТА\ТИМОФЕЕВА Елена\фото\все 1 нарк.ОТДЕЛЕНИЯ\Исследования 1 отд 30.10.2013\P1060557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3204" y="1096540"/>
            <a:ext cx="150019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7" name="Рисунок 16" descr="D:\РАБОТА\ТИМОФЕЕВА Елена\фото\все 1 нарк.ОТДЕЛЕНИЯ\Исследования 1 отд 30.10.2013\P1060549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194" y="3232156"/>
            <a:ext cx="1500198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8" name="TextBox 17"/>
          <p:cNvSpPr txBox="1"/>
          <p:nvPr/>
        </p:nvSpPr>
        <p:spPr>
          <a:xfrm>
            <a:off x="500034" y="5733256"/>
            <a:ext cx="81764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-6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spc="-6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Чаркова О. Г</a:t>
            </a:r>
            <a:r>
              <a:rPr lang="ru-RU" sz="2800" b="1" spc="-1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 </a:t>
            </a:r>
            <a:r>
              <a:rPr lang="ru-RU" sz="2800" b="1" spc="-100" dirty="0" smtClean="0">
                <a:solidFill>
                  <a:srgbClr val="006600"/>
                </a:solidFill>
              </a:rPr>
              <a:t>медицинская сестра-исследователь, участник проекта ОПСА</a:t>
            </a:r>
            <a:endParaRPr lang="ru-RU" sz="28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214290"/>
            <a:ext cx="8893652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Призеры профессиональных конкурсов</a:t>
            </a:r>
          </a:p>
        </p:txBody>
      </p:sp>
      <p:pic>
        <p:nvPicPr>
          <p:cNvPr id="12" name="Picture 4" descr="D:\Work\Мои документы\Дорошенко\Мероприятия в г. ОМСКЕ\Форум 2016 г\БУЗОО НД БАНЕР\Наши ДОСТИЖЕНИЯ _второй\4. профессиональные конкурсы - 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15250" y="918808"/>
            <a:ext cx="2928958" cy="256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D:\Work\Мои документы\Дорошенко\Мероприятия в г. ОМСКЕ\Форум 2016 г\БУЗОО НД БАНЕР\Наши ДОСТИЖЕНИЯ _второй\4. профессиональные конкурсы - 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6243" y="918808"/>
            <a:ext cx="2541621" cy="2567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D:\Work\Мои документы\Мои рисунки\Мои рисунки\День медицинской сестры\фото-отчет\11.05.16\DSC_012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248" y="878636"/>
            <a:ext cx="1856248" cy="2586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3658696" y="334770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60" dirty="0" smtClean="0">
                <a:solidFill>
                  <a:srgbClr val="006600"/>
                </a:solidFill>
              </a:rPr>
              <a:t>Чаркова О.Г.  2011, 2013 г.</a:t>
            </a:r>
            <a:endParaRPr lang="ru-RU" b="1" spc="-60" dirty="0">
              <a:solidFill>
                <a:srgbClr val="00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68181" y="3335558"/>
            <a:ext cx="2595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-60" dirty="0" smtClean="0">
                <a:solidFill>
                  <a:srgbClr val="006600"/>
                </a:solidFill>
              </a:rPr>
              <a:t>Гудасарова Н.В. 2011 г.</a:t>
            </a:r>
            <a:endParaRPr lang="ru-RU" b="1" spc="-60" dirty="0">
              <a:solidFill>
                <a:srgbClr val="0066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544" y="630002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60" dirty="0">
                <a:solidFill>
                  <a:srgbClr val="006600"/>
                </a:solidFill>
              </a:rPr>
              <a:t> </a:t>
            </a:r>
            <a:r>
              <a:rPr lang="ru-RU" b="1" spc="-60" dirty="0" smtClean="0">
                <a:solidFill>
                  <a:srgbClr val="006600"/>
                </a:solidFill>
              </a:rPr>
              <a:t>Тимофеева Е.В</a:t>
            </a:r>
            <a:r>
              <a:rPr lang="ru-RU" b="1" spc="-100" dirty="0" smtClean="0">
                <a:solidFill>
                  <a:srgbClr val="006600"/>
                </a:solidFill>
              </a:rPr>
              <a:t>.  2010, 2015, 2016 </a:t>
            </a:r>
            <a:r>
              <a:rPr lang="ru-RU" b="1" spc="-60" dirty="0">
                <a:solidFill>
                  <a:srgbClr val="006600"/>
                </a:solidFill>
              </a:rPr>
              <a:t>г.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16216" y="3347700"/>
            <a:ext cx="247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60" dirty="0">
                <a:solidFill>
                  <a:srgbClr val="006600"/>
                </a:solidFill>
              </a:rPr>
              <a:t> </a:t>
            </a:r>
            <a:r>
              <a:rPr lang="ru-RU" b="1" spc="-60" dirty="0" err="1" smtClean="0">
                <a:solidFill>
                  <a:srgbClr val="006600"/>
                </a:solidFill>
              </a:rPr>
              <a:t>Пигалева</a:t>
            </a:r>
            <a:r>
              <a:rPr lang="ru-RU" b="1" spc="-60" dirty="0" smtClean="0">
                <a:solidFill>
                  <a:srgbClr val="006600"/>
                </a:solidFill>
              </a:rPr>
              <a:t> О.В.   2016 </a:t>
            </a:r>
            <a:r>
              <a:rPr lang="ru-RU" b="1" spc="-60" dirty="0">
                <a:solidFill>
                  <a:srgbClr val="006600"/>
                </a:solidFill>
              </a:rPr>
              <a:t>г.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60232" y="6287886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60" dirty="0">
                <a:solidFill>
                  <a:srgbClr val="006600"/>
                </a:solidFill>
              </a:rPr>
              <a:t> </a:t>
            </a:r>
            <a:r>
              <a:rPr lang="ru-RU" b="1" spc="-60" dirty="0" smtClean="0">
                <a:solidFill>
                  <a:srgbClr val="006600"/>
                </a:solidFill>
              </a:rPr>
              <a:t>Горчакова С.А.  2017 </a:t>
            </a:r>
            <a:r>
              <a:rPr lang="ru-RU" b="1" spc="-60" dirty="0">
                <a:solidFill>
                  <a:srgbClr val="006600"/>
                </a:solidFill>
              </a:rPr>
              <a:t>г.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80963" y="6300028"/>
            <a:ext cx="2479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pc="-60" dirty="0">
                <a:solidFill>
                  <a:srgbClr val="006600"/>
                </a:solidFill>
              </a:rPr>
              <a:t> </a:t>
            </a:r>
            <a:r>
              <a:rPr lang="ru-RU" b="1" spc="-60" dirty="0" smtClean="0">
                <a:solidFill>
                  <a:srgbClr val="006600"/>
                </a:solidFill>
              </a:rPr>
              <a:t>Корольчук Н.М.  2017 </a:t>
            </a:r>
            <a:r>
              <a:rPr lang="ru-RU" b="1" spc="-60" dirty="0">
                <a:solidFill>
                  <a:srgbClr val="006600"/>
                </a:solidFill>
              </a:rPr>
              <a:t>г.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22" name="Рисунок 21" descr="D:\РАБОТА\ТИМОФЕЕВА Елена\фото\день МЕДСЕСТРы\12.05.17 День медсестры\DSC_0075.JPG"/>
          <p:cNvPicPr/>
          <p:nvPr/>
        </p:nvPicPr>
        <p:blipFill>
          <a:blip r:embed="rId5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3118" y="3871136"/>
            <a:ext cx="185737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7" name="Рисунок 26" descr="D:\РАБОТА\ТИМОФЕЕВА Елена\фото\день МЕДСЕСТРы\12.05.17 День медсестры\DSC_0085.JPG"/>
          <p:cNvPicPr/>
          <p:nvPr/>
        </p:nvPicPr>
        <p:blipFill>
          <a:blip r:embed="rId6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1366" y="3871136"/>
            <a:ext cx="192882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SC_4275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3930646"/>
            <a:ext cx="2971579" cy="239964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7000">
        <p:circle/>
      </p:transition>
    </mc:Choice>
    <mc:Fallback xmlns="">
      <p:transition spd="slow" advClick="0" advTm="7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D:\Work\Мои документы\Дорошенко\Мероприятия в г. ОМСКЕ\Форум 2016 г\БУЗОО НД БАНЕР\Наши ДОСТИЖЕНИЯ _второй\5. Всероссийские мероприятия (2)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5903" y="927529"/>
            <a:ext cx="3463094" cy="2357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Work\Мои документы\Дорошенко\Мероприятия в г. ОМСКЕ\Форум 2016 г\БУЗОО НД БАНЕР\Наши ДОСТИЖЕНИЯ _второй\5. Всероссийские мероприятия (4)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830091"/>
            <a:ext cx="3958562" cy="2414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Work\Мои документы\Дорошенко\Мероприятия в г. ОМСКЕ\Форум 2016 г\БУЗОО НД фильм\для фильма СОВЕТА\6. участие в международ всер\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832" y="2463133"/>
            <a:ext cx="3111994" cy="2394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5448" y="142852"/>
            <a:ext cx="8321008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Участие в сестринских мероприятиях</a:t>
            </a:r>
          </a:p>
        </p:txBody>
      </p:sp>
      <p:pic>
        <p:nvPicPr>
          <p:cNvPr id="18" name="Picture 6" descr="D:\Work\Мои документы\Дорошенко\Мероприятия в г. ОМСКЕ\Форум 2016 г\БУЗОО НД фильм\для фильма СОВЕТА\6. участие в международ всер\0-5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5613" y="4221088"/>
            <a:ext cx="3429024" cy="2122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03746" y="3175403"/>
            <a:ext cx="2456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г. Мельбурн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84168" y="3183359"/>
            <a:ext cx="2456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г. Иваново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2803" y="6237312"/>
            <a:ext cx="2456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г. Омск</a:t>
            </a:r>
            <a:endParaRPr lang="ru-RU" sz="2400" b="1" dirty="0">
              <a:solidFill>
                <a:srgbClr val="0066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84640" y="6237312"/>
            <a:ext cx="3623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г. Санкт-Петербург</a:t>
            </a:r>
            <a:endParaRPr lang="ru-RU" sz="2400" b="1" dirty="0">
              <a:solidFill>
                <a:srgbClr val="006600"/>
              </a:solidFill>
            </a:endParaRPr>
          </a:p>
        </p:txBody>
      </p:sp>
      <p:pic>
        <p:nvPicPr>
          <p:cNvPr id="19" name="Picture 8" descr="D:\Work\Мои документы\Дорошенко\Мероприятия в г. ОМСКЕ\Форум 2016 г\БУЗОО НД БАНЕР\Наши ДОСТИЖЕНИЯ _второй\5. Всероссийские мероприятия (3)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54977" y="4149080"/>
            <a:ext cx="3455793" cy="2178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419872" y="4797152"/>
            <a:ext cx="2456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г. Москва</a:t>
            </a:r>
            <a:endParaRPr lang="ru-RU" sz="24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:circle/>
      </p:transition>
    </mc:Choice>
    <mc:Fallback xmlns=""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23528" y="142852"/>
            <a:ext cx="8463314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Участие в проекте «Профессия, творчество, поэзия»  </a:t>
            </a:r>
            <a:r>
              <a:rPr lang="ru-RU" sz="38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2013 - 2015 </a:t>
            </a:r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гг.</a:t>
            </a:r>
          </a:p>
        </p:txBody>
      </p:sp>
      <p:pic>
        <p:nvPicPr>
          <p:cNvPr id="13" name="Рисунок 12" descr="D:\РАБОТА\ТИМОФЕЕВА Елена\ОПСА ключевой член\Профессия, творчество, ПОЭЗИЯ\Фото участников круглого стола\Обработанные\Untitled_Panorama2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404736"/>
            <a:ext cx="7358114" cy="42290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D:\РАБОТА\ТИМОФЕЕВА Елена\ОПСА ключевой член\Профессия, творчество, ПОЭЗИЯ\СБОРНИК стихов .Посвящаю...2015г\обложка для Сборника -лицо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214818"/>
            <a:ext cx="1714512" cy="2319665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2483768" y="5661248"/>
            <a:ext cx="630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spc="-60" dirty="0">
                <a:solidFill>
                  <a:srgbClr val="006600"/>
                </a:solidFill>
              </a:rPr>
              <a:t> </a:t>
            </a:r>
            <a:r>
              <a:rPr lang="ru-RU" sz="2800" b="1" spc="-60" dirty="0" smtClean="0">
                <a:solidFill>
                  <a:srgbClr val="006600"/>
                </a:solidFill>
              </a:rPr>
              <a:t>Тимофеева Е.В</a:t>
            </a:r>
            <a:r>
              <a:rPr lang="ru-RU" sz="2800" b="1" spc="-100" dirty="0" smtClean="0">
                <a:solidFill>
                  <a:srgbClr val="006600"/>
                </a:solidFill>
              </a:rPr>
              <a:t>. </a:t>
            </a:r>
          </a:p>
          <a:p>
            <a:pPr algn="r"/>
            <a:r>
              <a:rPr lang="ru-RU" sz="2800" b="1" spc="-100" dirty="0" smtClean="0">
                <a:solidFill>
                  <a:srgbClr val="006600"/>
                </a:solidFill>
              </a:rPr>
              <a:t> -  координатор и участник проекта</a:t>
            </a:r>
            <a:endParaRPr lang="ru-RU" sz="28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42852"/>
            <a:ext cx="8750744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Международный день </a:t>
            </a:r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медицинской сестры</a:t>
            </a:r>
          </a:p>
        </p:txBody>
      </p:sp>
      <p:pic>
        <p:nvPicPr>
          <p:cNvPr id="12" name="Рисунок 11" descr="D:\РАБОТА\ТИМОФЕЕВА Елена\фото\день МЕДСЕСТРы\12.05.17 День медсестры\DSC_0024.JPG"/>
          <p:cNvPicPr/>
          <p:nvPr/>
        </p:nvPicPr>
        <p:blipFill>
          <a:blip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57358"/>
            <a:ext cx="428628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:\РАБОТА\ТИМОФЕЕВА Елена\фото\день МЕДСЕСТРы\12.05.17 День медсестры\DSC_0192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1836" y="4041155"/>
            <a:ext cx="4286280" cy="2628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D:\РАБОТА\ТИМОФЕЕВА Елена\фото\день МЕДСЕСТРы\2016г\DSC_0091.JPG"/>
          <p:cNvPicPr/>
          <p:nvPr/>
        </p:nvPicPr>
        <p:blipFill>
          <a:blip r:embed="rId4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404736"/>
            <a:ext cx="3710184" cy="2528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:\РАБОТА\ТИМОФЕЕВА Елена\фото\день МЕДСЕСТРы\13.05.2014г\DSC_0252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652" y="4094984"/>
            <a:ext cx="3871316" cy="250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42852"/>
            <a:ext cx="9036496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Наставничество, посвящение в профессию</a:t>
            </a:r>
          </a:p>
        </p:txBody>
      </p:sp>
      <p:pic>
        <p:nvPicPr>
          <p:cNvPr id="12" name="Picture 3" descr="D:\Work\Мои документы\Мои рисунки\Мои рисунки\День медицинской сестры\фото-отчет\11.05.16\DSC_011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350625"/>
            <a:ext cx="5680903" cy="2955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Documents and Settings\Doc\Local Settings\Temporary Internet Files\Content.Word\P1010495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379" y="4221088"/>
            <a:ext cx="2855810" cy="2445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D:\РАБОТА\ТИМОФЕЕВА Елена\фото\для фильма СОВЕТА\3. день м.с посвящ в профес\5-2.jpg"/>
          <p:cNvPicPr/>
          <p:nvPr/>
        </p:nvPicPr>
        <p:blipFill>
          <a:blip r:embed="rId4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221088"/>
            <a:ext cx="2656567" cy="2445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:\РАБОТА\ТИМОФЕЕВА Елена\фото\для фильма СОВЕТА\3. день м.с посвящ в профес\1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20"/>
          <a:stretch>
            <a:fillRect/>
          </a:stretch>
        </p:blipFill>
        <p:spPr bwMode="auto">
          <a:xfrm>
            <a:off x="5868144" y="1556792"/>
            <a:ext cx="2972636" cy="4824536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:circle/>
      </p:transition>
    </mc:Choice>
    <mc:Fallback xmlns=""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116632"/>
            <a:ext cx="6858048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Аттестация на рабочем месте</a:t>
            </a:r>
          </a:p>
        </p:txBody>
      </p:sp>
      <p:pic>
        <p:nvPicPr>
          <p:cNvPr id="12" name="Picture 2" descr="C:\Users\Mariya\Desktop\оатестация мед.сестер процедурн. 01.12.2016\DSC_048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9595" y="980728"/>
            <a:ext cx="3372325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SC_0310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1009786"/>
            <a:ext cx="3537912" cy="3147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6" name="Рисунок 15" descr="D:\РАБОТА\ТИМОФЕЕВА Елена\фото\КОН и Семинр в ДИСПАНСЕРЕ\2016г\семинар 13.10.16г\DSC_0100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3812263"/>
            <a:ext cx="3750686" cy="2785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6632"/>
            <a:ext cx="8823924" cy="8156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7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Профилактические акции</a:t>
            </a:r>
          </a:p>
        </p:txBody>
      </p:sp>
      <p:pic>
        <p:nvPicPr>
          <p:cNvPr id="13" name="Picture 2" descr="D:\Work\Мои документы\Дорошенко\Мероприятия в г. ОМСКЕ\Форум 2016 г\БУЗОО НД фильм\для фильма СОВЕТА\8. акции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3" y="980728"/>
            <a:ext cx="3676815" cy="263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D:\Work\Мои документы\Мои рисунки\Мои рисунки\Акции\Акция Всемирный день без табака\31.05.2016г\1 н.о\20160531_08475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1018861"/>
            <a:ext cx="4033823" cy="25811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D:\Work\Мои документы\Мои рисунки\Мои рисунки\Акции\Международный день борьбы с наркоманией\26.06.14\1но, АПО,э.о\20140626_12044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3600038"/>
            <a:ext cx="4104456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D:\Work\Мои документы\Мои рисунки\Мои рисунки\Акции\День психического здоровья\2012\ЛРЦ\SAM_9718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3" y="3600039"/>
            <a:ext cx="3676816" cy="3088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75656" y="116632"/>
            <a:ext cx="6858048" cy="8156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7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Работа с пациентами</a:t>
            </a:r>
          </a:p>
        </p:txBody>
      </p:sp>
      <p:pic>
        <p:nvPicPr>
          <p:cNvPr id="12" name="Рисунок 11" descr="D:\РАБОТА\ТИМОФЕЕВА Елена\Конкурсы\конкурс Горчакова -2017г\ФОТО 6 шт\Горчакова С.А. (с пациенткой)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026328"/>
            <a:ext cx="360040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D:\РАБОТА\ТИМОФЕЕВА Елена\фото\все 1 нарк.ОТДЕЛЕНИЯ\работа-реабилитация\P1020253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026724"/>
            <a:ext cx="3672408" cy="2570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:\РАБОТА\ТИМОФЕЕВА Елена\фото\все 1 нарк.ОТДЕЛЕНИЯ\работа-реабилитация\P1020240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898"/>
          <a:stretch>
            <a:fillRect/>
          </a:stretch>
        </p:blipFill>
        <p:spPr bwMode="auto">
          <a:xfrm>
            <a:off x="4767591" y="1026328"/>
            <a:ext cx="4052881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D:\РАБОТА\ТИМОФЕЕВА Елена\фото\подразделеня\2 н.о и ОСМР\реабилитация\SDC10488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7484" y="3955286"/>
            <a:ext cx="3990980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42852"/>
            <a:ext cx="8821644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42852"/>
            <a:ext cx="6858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ВМЕСТЕ – МЫ СИЛА!</a:t>
            </a:r>
            <a:endParaRPr lang="ru-RU" sz="3600" b="1" spc="50" dirty="0">
              <a:ln w="11430">
                <a:solidFill>
                  <a:srgbClr val="C0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01600">
                  <a:srgbClr val="60F2B0"/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965803"/>
            <a:ext cx="6929486" cy="5775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600"/>
              </a:lnSpc>
            </a:pPr>
            <a:r>
              <a:rPr lang="ru-RU" sz="2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Команда, коллектив, движение,</a:t>
            </a:r>
            <a:endParaRPr lang="ru-RU" sz="26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только вместе нам осилить путь.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Работаем порой с опережением,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 профессии – её святую суть!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никогда не делимся на «я»,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Ведь наше дело – общее развитие.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медсестра сегодня у руля,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профессии способна на открытие.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Традиции храним и умножаем!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заботой начинаем новый день.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сто вопросов в раз решаем...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снова вверх на новую ступень!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за идею, общую мечту!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Профессии своей несем служение.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мы возьмем любую высоту,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600"/>
              </a:lnSpc>
            </a:pPr>
            <a:r>
              <a:rPr lang="ru-RU" sz="26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Ведь мы </a:t>
            </a:r>
            <a:r>
              <a:rPr lang="ru-RU" sz="2600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Команда, Коллектив, Движение!</a:t>
            </a:r>
            <a:endParaRPr lang="ru-RU" sz="2600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i="1" dirty="0" smtClean="0">
                <a:solidFill>
                  <a:srgbClr val="006600"/>
                </a:solidFill>
              </a:rPr>
              <a:t>                                                                            </a:t>
            </a:r>
            <a:r>
              <a:rPr lang="ru-RU" sz="1400" i="1" dirty="0" smtClean="0">
                <a:solidFill>
                  <a:srgbClr val="006600"/>
                </a:solidFill>
              </a:rPr>
              <a:t>Тимофеева Елена, 01.08.2016 год</a:t>
            </a:r>
            <a:endParaRPr lang="ru-RU" sz="14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advClick="0" advTm="4000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42852"/>
            <a:ext cx="8821644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770" y="142852"/>
            <a:ext cx="8929718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2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Разработка методических пособий</a:t>
            </a:r>
          </a:p>
        </p:txBody>
      </p:sp>
      <p:pic>
        <p:nvPicPr>
          <p:cNvPr id="4098" name="Picture 2" descr="DSC_010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904" y="1052736"/>
            <a:ext cx="7401512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42852"/>
            <a:ext cx="7215238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2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Разработка буклетов </a:t>
            </a:r>
          </a:p>
        </p:txBody>
      </p:sp>
      <p:pic>
        <p:nvPicPr>
          <p:cNvPr id="5122" name="Picture 2" descr="DSC_010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1904561" y="263792"/>
            <a:ext cx="5575598" cy="7009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6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19698"/>
            <a:ext cx="8893652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2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Публикации в журналах, сборниках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015891" y="1025188"/>
            <a:ext cx="7516549" cy="5572164"/>
            <a:chOff x="1484607" y="857232"/>
            <a:chExt cx="7516549" cy="5572164"/>
          </a:xfrm>
        </p:grpSpPr>
        <p:pic>
          <p:nvPicPr>
            <p:cNvPr id="13" name="Picture 2" descr="D:\Work\Мои документы\Васецкая\КОНКУРСЫ\Всероссийский 2016г\тимофеева Е.В. 2016г\сканы\журнал РАМС 5.2015.jpe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17765" y="857232"/>
              <a:ext cx="1968615" cy="2998356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3" descr="D:\Work\Мои документы\Дорошенко\Статьи, конкурсы, тезисы\СТАТЬИ\2010 г\Статья 2010\Главная медсестра\1 001.jpg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84607" y="857232"/>
              <a:ext cx="1872947" cy="29289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D:\Work\Мои документы\Дорошенко\Статьи, конкурсы, тезисы\СТАТЬИ\2010 г\Статья 2010\Омская медицина\Дорошенко статья 001.jpg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13"/>
            <a:stretch/>
          </p:blipFill>
          <p:spPr bwMode="auto">
            <a:xfrm>
              <a:off x="6979496" y="857232"/>
              <a:ext cx="2021660" cy="2887137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D:\Work\Мои документы\Дорошенко\Статьи, конкурсы, тезисы\СТАТЬИ\2013.jpe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669638" y="1413112"/>
              <a:ext cx="2887134" cy="1775374"/>
            </a:xfrm>
            <a:prstGeom prst="rect">
              <a:avLst/>
            </a:prstGeom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166" y="3902849"/>
              <a:ext cx="1500198" cy="2455109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8599" y="3909686"/>
              <a:ext cx="1601963" cy="25197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884" y="3929413"/>
              <a:ext cx="1571636" cy="24999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8082" y="3938613"/>
              <a:ext cx="1541424" cy="2419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7686" y="3929066"/>
              <a:ext cx="1643074" cy="2500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42852"/>
            <a:ext cx="8678198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Выпуск сестринского ежеквартального информационного листка</a:t>
            </a:r>
          </a:p>
        </p:txBody>
      </p:sp>
      <p:pic>
        <p:nvPicPr>
          <p:cNvPr id="12" name="Picture 2" descr="D:\Work\Мои документы\Дорошенко\Мероприятия в г. ОМСКЕ\Форум 2016 г\БУЗОО НД фильм\для фильма СОВЕТА\7. выпуск метод пособ\9.jpe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5747" y="1556792"/>
            <a:ext cx="2823315" cy="4973881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Work\Мои документы\Дорошенко\Мероприятия в г. ОМСКЕ\Форум 2016 г\Листок 2016 1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2457395" cy="4973880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D:\Work\Мои документы\Дорошенко\Мероприятия в г. ОМСКЕ\Форум 2016 г\Листок 2016 2.jpe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3078" y="1594608"/>
            <a:ext cx="2613378" cy="5071571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42853"/>
            <a:ext cx="6858048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Наши награды</a:t>
            </a:r>
          </a:p>
        </p:txBody>
      </p:sp>
      <p:pic>
        <p:nvPicPr>
          <p:cNvPr id="12" name="Рисунок 11" descr="D:\РАБОТА\ТИМОФЕЕВА Елена\фото\для фильма СОВЕТА\9. заключение\1-1.jpg"/>
          <p:cNvPicPr/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2279" y="3126333"/>
            <a:ext cx="2700201" cy="3374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:\РАБОТА\ТИМОФЕЕВА Елена\фото\для фильма СОВЕТА\9. заключение\2-2.jpg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0314" y="1110580"/>
            <a:ext cx="2754205" cy="329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D:\РАБОТА\ТИМОФЕЕВА Елена\фото\для фильма СОВЕТА\для ФИЛЬМА\к фото М.Ю.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204126"/>
            <a:ext cx="4014778" cy="5304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:circle/>
      </p:transition>
    </mc:Choice>
    <mc:Fallback xmlns="">
      <p:transition spd="slow" advClick="0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ОПСА.jpg"/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00166" y="428604"/>
            <a:ext cx="7358114" cy="6215107"/>
          </a:xfrm>
          <a:prstGeom prst="roundRect">
            <a:avLst>
              <a:gd name="adj" fmla="val 12080"/>
            </a:avLst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14282" y="214290"/>
            <a:ext cx="8643998" cy="6429420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D:\Work\Мои документы\Мои рисунки\Мои рисунки\Совет по сестринскому делу\Совет по СД 28.07.2016\DSC_0042.jpg"/>
          <p:cNvPicPr>
            <a:picLocks noChangeAspect="1" noChangeArrowheads="1"/>
          </p:cNvPicPr>
          <p:nvPr/>
        </p:nvPicPr>
        <p:blipFill rotWithShape="1">
          <a:blip r:embed="rId3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1631" y="2780928"/>
            <a:ext cx="7982817" cy="3744416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РАБОТА\ТИМОФЕЕВА Елена\ОПСА ключевой член\ФОРУМ сестрин.движениОо 60 лет 24.11.16\сценарий ФИЛЬМА\ОДКБ\Эмблема ОПС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84441"/>
            <a:ext cx="748579" cy="1072793"/>
          </a:xfrm>
          <a:prstGeom prst="round2SameRect">
            <a:avLst>
              <a:gd name="adj1" fmla="val 27619"/>
              <a:gd name="adj2" fmla="val 0"/>
            </a:avLst>
          </a:prstGeom>
          <a:noFill/>
        </p:spPr>
      </p:pic>
      <p:pic>
        <p:nvPicPr>
          <p:cNvPr id="16" name="Рисунок 15" descr="ЭМБЛЕМА - Совета по сестринскому делу 2013г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2584" y="306368"/>
            <a:ext cx="1160329" cy="1094874"/>
          </a:xfrm>
          <a:prstGeom prst="ellipse">
            <a:avLst/>
          </a:prstGeom>
          <a:effectLst>
            <a:softEdge rad="1270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214282" y="214290"/>
            <a:ext cx="8643998" cy="1214446"/>
          </a:xfrm>
          <a:prstGeom prst="roundRect">
            <a:avLst>
              <a:gd name="adj" fmla="val 45090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БУЗОО 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2596" y="284440"/>
            <a:ext cx="1075228" cy="108106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9" name="TextBox 18"/>
          <p:cNvSpPr txBox="1"/>
          <p:nvPr/>
        </p:nvSpPr>
        <p:spPr>
          <a:xfrm>
            <a:off x="4067945" y="79464"/>
            <a:ext cx="4718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006600"/>
                </a:solidFill>
              </a:rPr>
              <a:t>Вместе мы – сила!</a:t>
            </a:r>
            <a:endParaRPr lang="ru-RU" sz="4500" b="1" dirty="0">
              <a:solidFill>
                <a:srgbClr val="006600"/>
              </a:solidFill>
            </a:endParaRPr>
          </a:p>
        </p:txBody>
      </p:sp>
      <p:pic>
        <p:nvPicPr>
          <p:cNvPr id="2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29237"/>
            <a:ext cx="842000" cy="83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4302" y="1556792"/>
            <a:ext cx="8683978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00" b="1" cap="all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Мы разные </a:t>
            </a:r>
            <a:r>
              <a:rPr lang="ru-RU" sz="34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–  в этом наше БОГАТСТВО!</a:t>
            </a:r>
          </a:p>
          <a:p>
            <a:pPr algn="ctr"/>
            <a:r>
              <a:rPr lang="ru-RU" sz="3400" b="1" spc="5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МЫ ВМЕСТЕ –  в этом наша СИЛА!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6000">
        <p:circle/>
      </p:transition>
    </mc:Choice>
    <mc:Fallback xmlns="">
      <p:transition spd="slow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42852"/>
            <a:ext cx="8821644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7728" y="188640"/>
            <a:ext cx="85347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История «от кабинета – до диспансера» </a:t>
            </a:r>
          </a:p>
        </p:txBody>
      </p:sp>
      <p:pic>
        <p:nvPicPr>
          <p:cNvPr id="12" name="Picture 2" descr="D:\Work\Мои документы\Дорошенко\Мероприятия в г. ОМСКЕ\Форум 2016 г\Доклад Дорошенко М.Ю\фото старое\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10" y="1052736"/>
            <a:ext cx="3214710" cy="4357718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0990" y="5464983"/>
            <a:ext cx="3143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Наркологическое </a:t>
            </a:r>
          </a:p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диспансерное отделение</a:t>
            </a:r>
          </a:p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1976 - 1983 гг.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27984" y="5517232"/>
            <a:ext cx="4086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БУЗОО «Наркологический диспансер» 1998 – 2017 гг.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4315318" y="1052736"/>
            <a:ext cx="3929090" cy="4357718"/>
            <a:chOff x="4929190" y="857232"/>
            <a:chExt cx="3929090" cy="4357718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>
              <a:lum bright="-10000" contras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190" y="857232"/>
              <a:ext cx="3929090" cy="4357718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388" y="1785926"/>
              <a:ext cx="785818" cy="500066"/>
            </a:xfrm>
            <a:prstGeom prst="rect">
              <a:avLst/>
            </a:prstGeom>
            <a:ln>
              <a:noFill/>
            </a:ln>
            <a:effectLst>
              <a:softEdge rad="127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18" descr="БУЗОО 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7884" y="857232"/>
              <a:ext cx="500034" cy="500066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"/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:circle/>
      </p:transition>
    </mc:Choice>
    <mc:Fallback xmlns=""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142852"/>
            <a:ext cx="68580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ВМЕСТЕ – МЫ СИЛА!</a:t>
            </a:r>
          </a:p>
        </p:txBody>
      </p:sp>
      <p:pic>
        <p:nvPicPr>
          <p:cNvPr id="12" name="Picture 2" descr="D:\Work\Мои документы\Мои рисунки\Мои рисунки\День медицинской сестры\фото-отчет\13.05.2015 г\DSC_028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20"/>
          <a:stretch/>
        </p:blipFill>
        <p:spPr bwMode="auto">
          <a:xfrm>
            <a:off x="1691680" y="789183"/>
            <a:ext cx="6572296" cy="39966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75656" y="4725144"/>
            <a:ext cx="7764480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600" b="1" spc="-60" dirty="0" smtClean="0">
                <a:solidFill>
                  <a:srgbClr val="006600"/>
                </a:solidFill>
              </a:rPr>
              <a:t>96 медицинских сестер – 2017 г. (63 – 1998 г.)</a:t>
            </a:r>
          </a:p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600" b="1" dirty="0" smtClean="0">
                <a:solidFill>
                  <a:srgbClr val="006600"/>
                </a:solidFill>
              </a:rPr>
              <a:t>96% члены ОПСА - 2017 г.</a:t>
            </a:r>
            <a:r>
              <a:rPr lang="ru-RU" sz="2600" b="1" spc="-60" dirty="0" smtClean="0">
                <a:solidFill>
                  <a:srgbClr val="006600"/>
                </a:solidFill>
              </a:rPr>
              <a:t> (80%  – 2000 г.)</a:t>
            </a:r>
            <a:endParaRPr lang="ru-RU" sz="2600" b="1" dirty="0" smtClean="0">
              <a:solidFill>
                <a:srgbClr val="006600"/>
              </a:solidFill>
            </a:endParaRPr>
          </a:p>
          <a:p>
            <a:pPr marL="285750" lvl="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600" b="1" spc="-60" dirty="0" smtClean="0">
                <a:solidFill>
                  <a:srgbClr val="006600"/>
                </a:solidFill>
              </a:rPr>
              <a:t>70% - стаж в наркологии 15 лет и более</a:t>
            </a:r>
          </a:p>
          <a:p>
            <a:pPr marL="285750" lvl="0" indent="-285750" algn="just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sz="2600" b="1" spc="-150" dirty="0" smtClean="0">
                <a:solidFill>
                  <a:srgbClr val="006600"/>
                </a:solidFill>
              </a:rPr>
              <a:t>56%</a:t>
            </a:r>
            <a:r>
              <a:rPr lang="ru-RU" sz="2600" b="1" spc="-150" dirty="0">
                <a:solidFill>
                  <a:srgbClr val="006600"/>
                </a:solidFill>
              </a:rPr>
              <a:t> </a:t>
            </a:r>
            <a:r>
              <a:rPr lang="ru-RU" sz="2600" b="1" spc="-150" dirty="0" smtClean="0">
                <a:solidFill>
                  <a:srgbClr val="006600"/>
                </a:solidFill>
              </a:rPr>
              <a:t>- имеют высшую квалификационную категорию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:circle/>
      </p:transition>
    </mc:Choice>
    <mc:Fallback xmlns=""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16632"/>
            <a:ext cx="750099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Совет по сестринскому делу</a:t>
            </a:r>
          </a:p>
        </p:txBody>
      </p:sp>
      <p:pic>
        <p:nvPicPr>
          <p:cNvPr id="2050" name="Picture 2" descr="D:\РАБОТА\ТИМОФЕЕВА Елена\фото\Совет\Совет и комитеты к форуму 2016\Профессиональный комитет\DSC_0445.jpg"/>
          <p:cNvPicPr>
            <a:picLocks noChangeAspect="1" noChangeArrowheads="1"/>
          </p:cNvPicPr>
          <p:nvPr/>
        </p:nvPicPr>
        <p:blipFill>
          <a:blip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770" y="785794"/>
            <a:ext cx="3330806" cy="2286016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1" name="Picture 3" descr="D:\РАБОТА\ТИМОФЕЕВА Елена\фото\Совет\Совет и комитеты к форуму 2016\Комитет по инфекционной безопасности\DSC_020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2588" y="785794"/>
            <a:ext cx="3366813" cy="2286017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3" name="Рисунок 12" descr="D:\РАБОТА\ТИМОФЕЕВА Елена\фото\Совет\Совет и комитеты к форуму 2016\Комитет по медикам. обеспечению\2. комитет по медикам и М обеспечению.jpg"/>
          <p:cNvPicPr/>
          <p:nvPr/>
        </p:nvPicPr>
        <p:blipFill>
          <a:blip r:embed="rId4" cstate="screen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428" y="3643314"/>
            <a:ext cx="328614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6" name="Рисунок 15" descr="D:\РАБОТА\ТИМОФЕЕВА Елена\фото\Совет\Совет и комитеты к форуму 2016\Экспертный комитет\DSC_0588.jpg"/>
          <p:cNvPicPr/>
          <p:nvPr/>
        </p:nvPicPr>
        <p:blipFill>
          <a:blip r:embed="rId5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4026" y="3643314"/>
            <a:ext cx="328614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7" name="TextBox 16"/>
          <p:cNvSpPr txBox="1"/>
          <p:nvPr/>
        </p:nvSpPr>
        <p:spPr>
          <a:xfrm>
            <a:off x="753866" y="3000372"/>
            <a:ext cx="2846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Профессиональный комитет</a:t>
            </a:r>
            <a:endParaRPr lang="ru-RU" sz="2000" dirty="0">
              <a:solidFill>
                <a:srgbClr val="0066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552" y="5715016"/>
            <a:ext cx="3569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rgbClr val="006600"/>
                </a:solidFill>
              </a:rPr>
              <a:t>Комитет по медикаментозному и медицинскому обеспечению</a:t>
            </a:r>
          </a:p>
        </p:txBody>
      </p:sp>
      <p:pic>
        <p:nvPicPr>
          <p:cNvPr id="21" name="Рисунок 20" descr="ЭМБЛЕМА - Совета по сестринскому делу 2013г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8769" y="2643181"/>
            <a:ext cx="1581343" cy="1649179"/>
          </a:xfrm>
          <a:prstGeom prst="ellipse">
            <a:avLst/>
          </a:prstGeom>
          <a:effectLst>
            <a:softEdge rad="127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5535464" y="3000372"/>
            <a:ext cx="3429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 </a:t>
            </a:r>
            <a:r>
              <a:rPr lang="ru-RU" sz="2000" b="1" spc="-40" dirty="0" smtClean="0">
                <a:solidFill>
                  <a:srgbClr val="006600"/>
                </a:solidFill>
              </a:rPr>
              <a:t>Комитет по  </a:t>
            </a:r>
          </a:p>
          <a:p>
            <a:pPr algn="ctr"/>
            <a:r>
              <a:rPr lang="ru-RU" sz="2000" b="1" spc="-40" dirty="0" smtClean="0">
                <a:solidFill>
                  <a:srgbClr val="006600"/>
                </a:solidFill>
              </a:rPr>
              <a:t>инфекционной безопасности</a:t>
            </a:r>
            <a:endParaRPr lang="ru-RU" sz="2000" b="1" spc="-40" dirty="0">
              <a:solidFill>
                <a:srgbClr val="0066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23942" y="5909210"/>
            <a:ext cx="27245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6600"/>
                </a:solidFill>
              </a:rPr>
              <a:t>Экспертный комитет 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188640"/>
            <a:ext cx="7500990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Совет по сестринскому делу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3528" y="5198420"/>
            <a:ext cx="38872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Дорошенко </a:t>
            </a:r>
            <a:r>
              <a:rPr lang="ru-RU" sz="2800" b="1" dirty="0" smtClean="0">
                <a:solidFill>
                  <a:srgbClr val="006600"/>
                </a:solidFill>
              </a:rPr>
              <a:t>-председатель Совета по сестринскому делу</a:t>
            </a:r>
            <a:endParaRPr lang="ru-RU" sz="2800" b="1" dirty="0">
              <a:solidFill>
                <a:srgbClr val="006600"/>
              </a:solidFill>
            </a:endParaRPr>
          </a:p>
        </p:txBody>
      </p:sp>
      <p:pic>
        <p:nvPicPr>
          <p:cNvPr id="23" name="Picture 2" descr="D:\Work\Мои документы\Дорошенко\Мероприятия в г. ОМСКЕ\Форум 2016 г\БУЗОО НД для книги\статья НД 1 вариант\Статья и фото БУЗОО НД для книги\100_4289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340768"/>
            <a:ext cx="3248164" cy="3857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211960" y="5232102"/>
            <a:ext cx="4644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Д.С. Титов </a:t>
            </a:r>
            <a:r>
              <a:rPr lang="ru-RU" sz="2800" b="1" dirty="0" smtClean="0">
                <a:solidFill>
                  <a:srgbClr val="006600"/>
                </a:solidFill>
              </a:rPr>
              <a:t>- координатор Совета по сестринскому делу</a:t>
            </a:r>
          </a:p>
        </p:txBody>
      </p:sp>
      <p:pic>
        <p:nvPicPr>
          <p:cNvPr id="25" name="Picture 4" descr="D:\Work\Мои документы\Мои рисунки\Мои рисунки\глв.ВРАЧ, начмед\100D3200\Титов ДС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88024" y="1386789"/>
            <a:ext cx="3240360" cy="3828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95898"/>
            <a:ext cx="8749636" cy="7848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5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Участие в деятельности ОПСА</a:t>
            </a:r>
          </a:p>
        </p:txBody>
      </p:sp>
      <p:pic>
        <p:nvPicPr>
          <p:cNvPr id="12" name="Рисунок 11" descr="D:\РАБОТА\ТИМОФЕЕВА Елена\фото\Совет\Совет и комитеты к форуму 2016\AVK_5838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6" y="3789040"/>
            <a:ext cx="178595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3" name="TextBox 12"/>
          <p:cNvSpPr txBox="1"/>
          <p:nvPr/>
        </p:nvSpPr>
        <p:spPr>
          <a:xfrm>
            <a:off x="1804537" y="6165304"/>
            <a:ext cx="5857916" cy="56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М.Ю. Дорошенко</a:t>
            </a:r>
            <a:r>
              <a:rPr lang="ru-RU" b="1" dirty="0" smtClean="0">
                <a:solidFill>
                  <a:srgbClr val="006600"/>
                </a:solidFill>
              </a:rPr>
              <a:t> </a:t>
            </a:r>
            <a:r>
              <a:rPr lang="ru-RU" sz="1600" b="1" dirty="0" smtClean="0">
                <a:solidFill>
                  <a:srgbClr val="006600"/>
                </a:solidFill>
              </a:rPr>
              <a:t>- </a:t>
            </a:r>
            <a:r>
              <a:rPr lang="ru-RU" sz="1600" b="1" dirty="0">
                <a:solidFill>
                  <a:srgbClr val="006600"/>
                </a:solidFill>
              </a:rPr>
              <a:t>председатель </a:t>
            </a:r>
            <a:r>
              <a:rPr lang="ru-RU" sz="1600" b="1" dirty="0" smtClean="0">
                <a:solidFill>
                  <a:srgbClr val="006600"/>
                </a:solidFill>
              </a:rPr>
              <a:t>профессионального комитета ОПСА, член Правления</a:t>
            </a:r>
            <a:endParaRPr lang="ru-RU" sz="1600" b="1" dirty="0">
              <a:solidFill>
                <a:srgbClr val="006600"/>
              </a:solidFill>
            </a:endParaRPr>
          </a:p>
        </p:txBody>
      </p:sp>
      <p:pic>
        <p:nvPicPr>
          <p:cNvPr id="16" name="Рисунок 15" descr="D:\РАБОТА\ТИМОФЕЕВА Елена\фото\Совет\Совет и комитеты к форуму 2016\AVK_5841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269" y="2045835"/>
            <a:ext cx="142876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17" name="TextBox 16"/>
          <p:cNvSpPr txBox="1"/>
          <p:nvPr/>
        </p:nvSpPr>
        <p:spPr>
          <a:xfrm>
            <a:off x="276393" y="4188975"/>
            <a:ext cx="2000264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b="1" spc="-3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Е.В. Тимофеева </a:t>
            </a:r>
            <a:r>
              <a:rPr lang="ru-RU" sz="1600" b="1" spc="-30" dirty="0" smtClean="0">
                <a:solidFill>
                  <a:srgbClr val="006600"/>
                </a:solidFill>
              </a:rPr>
              <a:t>– ключевой член, член профессионального комитета ОПСА</a:t>
            </a:r>
            <a:endParaRPr lang="ru-RU" sz="1600" b="1" spc="-30" dirty="0">
              <a:solidFill>
                <a:srgbClr val="006600"/>
              </a:solidFill>
            </a:endParaRPr>
          </a:p>
        </p:txBody>
      </p:sp>
      <p:pic>
        <p:nvPicPr>
          <p:cNvPr id="18" name="Picture 3" descr="D:\Work\Мои документы\Дорошенко\Мероприятия в г. ОМСКЕ\Форум 2016 г\БУЗОО НД для книги\Галерея славы Наркологический диспансер\Чаркова О.Г.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958002"/>
            <a:ext cx="1476438" cy="2071702"/>
          </a:xfrm>
          <a:prstGeom prst="rect">
            <a:avLst/>
          </a:prstGeom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072066" y="2996952"/>
            <a:ext cx="2071702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b="1" spc="-3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О.Г. Чаркова </a:t>
            </a:r>
            <a:r>
              <a:rPr lang="ru-RU" sz="1600" b="1" spc="-30" dirty="0" smtClean="0">
                <a:solidFill>
                  <a:srgbClr val="006600"/>
                </a:solidFill>
              </a:rPr>
              <a:t>– член специализированной секции ОПСА «СД в психиатрии и наркологии»</a:t>
            </a:r>
            <a:endParaRPr lang="ru-RU" sz="1600" b="1" spc="-30" dirty="0">
              <a:solidFill>
                <a:srgbClr val="0066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18217" y="3022143"/>
            <a:ext cx="2321735" cy="122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b="1" spc="-4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Н.М. </a:t>
            </a:r>
            <a:r>
              <a:rPr lang="ru-RU" b="1" spc="-40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Корольчук</a:t>
            </a:r>
            <a:r>
              <a:rPr lang="ru-RU" b="1" spc="-4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600" b="1" spc="-40" dirty="0" smtClean="0">
                <a:solidFill>
                  <a:srgbClr val="006600"/>
                </a:solidFill>
              </a:rPr>
              <a:t>– член специализированной секции ОПСА «СД в психиатрии и наркологии»</a:t>
            </a:r>
            <a:endParaRPr lang="ru-RU" sz="1600" b="1" spc="-40" dirty="0">
              <a:solidFill>
                <a:srgbClr val="0066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8158" y="4118720"/>
            <a:ext cx="2238338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lang="ru-RU" b="1" spc="-3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О.П. Антонова </a:t>
            </a:r>
            <a:r>
              <a:rPr lang="ru-RU" sz="1600" b="1" spc="-30" dirty="0" smtClean="0">
                <a:solidFill>
                  <a:srgbClr val="006600"/>
                </a:solidFill>
              </a:rPr>
              <a:t>– член </a:t>
            </a:r>
            <a:r>
              <a:rPr lang="ru-RU" sz="1600" b="1" spc="-40" dirty="0" smtClean="0">
                <a:solidFill>
                  <a:srgbClr val="006600"/>
                </a:solidFill>
              </a:rPr>
              <a:t>специализированной</a:t>
            </a:r>
            <a:r>
              <a:rPr lang="ru-RU" sz="1600" b="1" spc="-30" dirty="0" smtClean="0">
                <a:solidFill>
                  <a:srgbClr val="006600"/>
                </a:solidFill>
              </a:rPr>
              <a:t> секции ОПСА «СД в реабилитации»</a:t>
            </a:r>
            <a:endParaRPr lang="ru-RU" sz="1600" b="1" spc="-30" dirty="0">
              <a:solidFill>
                <a:srgbClr val="006600"/>
              </a:solidFill>
            </a:endParaRPr>
          </a:p>
        </p:txBody>
      </p:sp>
      <p:pic>
        <p:nvPicPr>
          <p:cNvPr id="1027" name="Picture 3" descr="DSC_0086 копия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3628" y="1993853"/>
            <a:ext cx="1562100" cy="213360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DSC_0140 копия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6" y="980728"/>
            <a:ext cx="1463040" cy="209279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6000">
        <p:circle/>
      </p:transition>
    </mc:Choice>
    <mc:Fallback xmlns="">
      <p:transition spd="slow" advClick="0" advTm="6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42852"/>
            <a:ext cx="8893652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Проведение собраний с членами ОПСА</a:t>
            </a:r>
          </a:p>
        </p:txBody>
      </p:sp>
      <p:pic>
        <p:nvPicPr>
          <p:cNvPr id="2050" name="Picture 2" descr="DSC_004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221088"/>
            <a:ext cx="7128792" cy="2505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SC_003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819960"/>
            <a:ext cx="6984776" cy="33840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2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:circle/>
      </p:transition>
    </mc:Choice>
    <mc:Fallback xmlns="">
      <p:transition spd="slow" advClick="0" advTm="5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504" y="142852"/>
            <a:ext cx="8893652" cy="6572296"/>
          </a:xfrm>
          <a:prstGeom prst="roundRect">
            <a:avLst>
              <a:gd name="adj" fmla="val 7546"/>
            </a:avLst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87596"/>
            <a:ext cx="6858048" cy="6771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800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01600">
                    <a:srgbClr val="60F2B0"/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Совместно с Ассоциацией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1520" y="3645024"/>
            <a:ext cx="88216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007A3D"/>
                </a:solidFill>
              </a:rPr>
              <a:t>Организация рабочих мест, повышение профессионализма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80" dirty="0" smtClean="0">
                <a:solidFill>
                  <a:srgbClr val="007A3D"/>
                </a:solidFill>
              </a:rPr>
              <a:t>Создание системы непрерывного профессионального образования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Внедрение накопительной системы повышения квалификации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Участие в конференциях, съездах, форумах, конгрессах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Проведение сестринских исследований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Участие и победы в профессиональных конкурсах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Наставничество, посвящение в профессию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Участие в профилактических акциях и работа с пациентами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200" b="1" spc="-40" dirty="0" smtClean="0">
                <a:solidFill>
                  <a:srgbClr val="007A3D"/>
                </a:solidFill>
              </a:rPr>
              <a:t>Корпоративный имидж и традиции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200" b="1" spc="-40" dirty="0">
              <a:solidFill>
                <a:srgbClr val="007A3D"/>
              </a:solidFill>
            </a:endParaRPr>
          </a:p>
        </p:txBody>
      </p:sp>
      <p:pic>
        <p:nvPicPr>
          <p:cNvPr id="16" name="Picture 2" descr="D:\Work\Мои документы\Мои рисунки\Мои рисунки\Совет по сестринскому делу\Совет по СД 28.07.2016\DSC_0087.jpg"/>
          <p:cNvPicPr>
            <a:picLocks noChangeAspect="1" noChangeArrowheads="1"/>
          </p:cNvPicPr>
          <p:nvPr/>
        </p:nvPicPr>
        <p:blipFill rotWithShape="1">
          <a:blip r:embed="rId2" cstate="screen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776403"/>
            <a:ext cx="6858048" cy="2968679"/>
          </a:xfrm>
          <a:prstGeom prst="round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542</Words>
  <Application>Microsoft Office PowerPoint</Application>
  <PresentationFormat>Экран (4:3)</PresentationFormat>
  <Paragraphs>90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Sveta</cp:lastModifiedBy>
  <cp:revision>106</cp:revision>
  <dcterms:modified xsi:type="dcterms:W3CDTF">2017-10-19T07:19:59Z</dcterms:modified>
</cp:coreProperties>
</file>