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drawings/drawing4.xml" ContentType="application/vnd.openxmlformats-officedocument.drawingml.chartshapes+xml"/>
  <Override PartName="/ppt/charts/chart5.xml" ContentType="application/vnd.openxmlformats-officedocument.drawingml.chart+xml"/>
  <Override PartName="/ppt/drawings/drawing5.xml" ContentType="application/vnd.openxmlformats-officedocument.drawingml.chartshapes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4"/>
  </p:notesMasterIdLst>
  <p:sldIdLst>
    <p:sldId id="256" r:id="rId2"/>
    <p:sldId id="390" r:id="rId3"/>
    <p:sldId id="432" r:id="rId4"/>
    <p:sldId id="393" r:id="rId5"/>
    <p:sldId id="398" r:id="rId6"/>
    <p:sldId id="399" r:id="rId7"/>
    <p:sldId id="455" r:id="rId8"/>
    <p:sldId id="391" r:id="rId9"/>
    <p:sldId id="427" r:id="rId10"/>
    <p:sldId id="423" r:id="rId11"/>
    <p:sldId id="392" r:id="rId12"/>
    <p:sldId id="400" r:id="rId13"/>
    <p:sldId id="401" r:id="rId14"/>
    <p:sldId id="404" r:id="rId15"/>
    <p:sldId id="451" r:id="rId16"/>
    <p:sldId id="452" r:id="rId17"/>
    <p:sldId id="456" r:id="rId18"/>
    <p:sldId id="434" r:id="rId19"/>
    <p:sldId id="454" r:id="rId20"/>
    <p:sldId id="402" r:id="rId21"/>
    <p:sldId id="428" r:id="rId22"/>
    <p:sldId id="429" r:id="rId23"/>
    <p:sldId id="453" r:id="rId24"/>
    <p:sldId id="403" r:id="rId25"/>
    <p:sldId id="410" r:id="rId26"/>
    <p:sldId id="431" r:id="rId27"/>
    <p:sldId id="436" r:id="rId28"/>
    <p:sldId id="408" r:id="rId29"/>
    <p:sldId id="433" r:id="rId30"/>
    <p:sldId id="418" r:id="rId31"/>
    <p:sldId id="440" r:id="rId32"/>
    <p:sldId id="409" r:id="rId33"/>
    <p:sldId id="447" r:id="rId34"/>
    <p:sldId id="411" r:id="rId35"/>
    <p:sldId id="441" r:id="rId36"/>
    <p:sldId id="450" r:id="rId37"/>
    <p:sldId id="443" r:id="rId38"/>
    <p:sldId id="412" r:id="rId39"/>
    <p:sldId id="413" r:id="rId40"/>
    <p:sldId id="438" r:id="rId41"/>
    <p:sldId id="444" r:id="rId42"/>
    <p:sldId id="439" r:id="rId43"/>
    <p:sldId id="414" r:id="rId44"/>
    <p:sldId id="417" r:id="rId45"/>
    <p:sldId id="449" r:id="rId46"/>
    <p:sldId id="415" r:id="rId47"/>
    <p:sldId id="445" r:id="rId48"/>
    <p:sldId id="446" r:id="rId49"/>
    <p:sldId id="388" r:id="rId50"/>
    <p:sldId id="448" r:id="rId51"/>
    <p:sldId id="416" r:id="rId52"/>
    <p:sldId id="457" r:id="rId53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CC"/>
    <a:srgbClr val="001236"/>
    <a:srgbClr val="C00000"/>
    <a:srgbClr val="7DC7FF"/>
    <a:srgbClr val="ABDBFF"/>
    <a:srgbClr val="CCFFCC"/>
    <a:srgbClr val="99FFCC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59" autoAdjust="0"/>
    <p:restoredTop sz="93811" autoAdjust="0"/>
  </p:normalViewPr>
  <p:slideViewPr>
    <p:cSldViewPr>
      <p:cViewPr varScale="1">
        <p:scale>
          <a:sx n="87" d="100"/>
          <a:sy n="87" d="100"/>
        </p:scale>
        <p:origin x="-732" y="-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11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1.0183722415307883E-2"/>
          <c:y val="8.0354278220837377E-2"/>
          <c:w val="0.42099336220952188"/>
          <c:h val="0.8840905158681067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</c:spPr>
          <c:explosion val="11"/>
          <c:dPt>
            <c:idx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scene3d>
                <a:camera prst="orthographicFront"/>
                <a:lightRig rig="freezing" dir="t"/>
              </a:scene3d>
              <a:sp3d prstMaterial="dkEdge">
                <a:bevelT w="57150" h="133350"/>
                <a:bevelB w="57150" h="133350"/>
              </a:sp3d>
            </c:spPr>
          </c:dPt>
          <c:dPt>
            <c:idx val="1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scene3d>
                <a:camera prst="orthographicFront"/>
                <a:lightRig rig="threePt" dir="t"/>
              </a:scene3d>
              <a:sp3d>
                <a:bevelT w="25400"/>
                <a:bevelB w="25400"/>
              </a:sp3d>
            </c:spPr>
          </c:dPt>
          <c:cat>
            <c:strRef>
              <c:f>Лист1!$A$2:$A$3</c:f>
              <c:strCache>
                <c:ptCount val="2"/>
                <c:pt idx="0">
                  <c:v>всего членов ОПСА</c:v>
                </c:pt>
                <c:pt idx="1">
                  <c:v>члены ОПСА в  БУЗОО  ГКБ №1 им. Кабанова А.Н.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0.97000000000000031</c:v>
                </c:pt>
                <c:pt idx="1">
                  <c:v>3.0000000000000075E-2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56"/>
      </c:pieChart>
    </c:plotArea>
    <c:legend>
      <c:legendPos val="r"/>
      <c:legendEntry>
        <c:idx val="0"/>
        <c:txPr>
          <a:bodyPr/>
          <a:lstStyle/>
          <a:p>
            <a:pPr>
              <a:defRPr sz="1800" b="1" i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800" b="1" i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38831647555856097"/>
          <c:y val="0.21828548647463775"/>
          <c:w val="0.32534945387208963"/>
          <c:h val="0.72009657653864401"/>
        </c:manualLayout>
      </c:layout>
      <c:overlay val="0"/>
      <c:txPr>
        <a:bodyPr/>
        <a:lstStyle/>
        <a:p>
          <a:pPr>
            <a:defRPr sz="2000" i="0">
              <a:solidFill>
                <a:srgbClr val="002060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членов ОПСА</c:v>
                </c:pt>
              </c:strCache>
            </c:strRef>
          </c:tx>
          <c:cat>
            <c:strRef>
              <c:f>Лист1!$A$2:$A$12</c:f>
              <c:strCache>
                <c:ptCount val="11"/>
                <c:pt idx="0">
                  <c:v>2007г.</c:v>
                </c:pt>
                <c:pt idx="1">
                  <c:v>2008г.</c:v>
                </c:pt>
                <c:pt idx="2">
                  <c:v>2009г.</c:v>
                </c:pt>
                <c:pt idx="3">
                  <c:v>2010г.</c:v>
                </c:pt>
                <c:pt idx="4">
                  <c:v>2011г.</c:v>
                </c:pt>
                <c:pt idx="5">
                  <c:v>2012г.</c:v>
                </c:pt>
                <c:pt idx="6">
                  <c:v>2013г.</c:v>
                </c:pt>
                <c:pt idx="7">
                  <c:v>2014г.</c:v>
                </c:pt>
                <c:pt idx="8">
                  <c:v>2015г.</c:v>
                </c:pt>
                <c:pt idx="9">
                  <c:v>2016г.</c:v>
                </c:pt>
                <c:pt idx="10">
                  <c:v>2017г.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772</c:v>
                </c:pt>
                <c:pt idx="1">
                  <c:v>737</c:v>
                </c:pt>
                <c:pt idx="2">
                  <c:v>737</c:v>
                </c:pt>
                <c:pt idx="3">
                  <c:v>770</c:v>
                </c:pt>
                <c:pt idx="4">
                  <c:v>800</c:v>
                </c:pt>
                <c:pt idx="5">
                  <c:v>729</c:v>
                </c:pt>
                <c:pt idx="6">
                  <c:v>720</c:v>
                </c:pt>
                <c:pt idx="7">
                  <c:v>713</c:v>
                </c:pt>
                <c:pt idx="8">
                  <c:v>733</c:v>
                </c:pt>
                <c:pt idx="9">
                  <c:v>707</c:v>
                </c:pt>
                <c:pt idx="10">
                  <c:v>678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Лист1!$A$2:$A$12</c:f>
              <c:strCache>
                <c:ptCount val="11"/>
                <c:pt idx="0">
                  <c:v>2007г.</c:v>
                </c:pt>
                <c:pt idx="1">
                  <c:v>2008г.</c:v>
                </c:pt>
                <c:pt idx="2">
                  <c:v>2009г.</c:v>
                </c:pt>
                <c:pt idx="3">
                  <c:v>2010г.</c:v>
                </c:pt>
                <c:pt idx="4">
                  <c:v>2011г.</c:v>
                </c:pt>
                <c:pt idx="5">
                  <c:v>2012г.</c:v>
                </c:pt>
                <c:pt idx="6">
                  <c:v>2013г.</c:v>
                </c:pt>
                <c:pt idx="7">
                  <c:v>2014г.</c:v>
                </c:pt>
                <c:pt idx="8">
                  <c:v>2015г.</c:v>
                </c:pt>
                <c:pt idx="9">
                  <c:v>2016г.</c:v>
                </c:pt>
                <c:pt idx="10">
                  <c:v>2017г.</c:v>
                </c:pt>
              </c:strCache>
            </c:strRef>
          </c:cat>
          <c:val>
            <c:numRef>
              <c:f>Лист1!$C$2:$C$12</c:f>
              <c:numCache>
                <c:formatCode>General</c:formatCode>
                <c:ptCount val="11"/>
              </c:numCache>
            </c:numRef>
          </c:val>
          <c:smooth val="0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Лист1!$A$2:$A$12</c:f>
              <c:strCache>
                <c:ptCount val="11"/>
                <c:pt idx="0">
                  <c:v>2007г.</c:v>
                </c:pt>
                <c:pt idx="1">
                  <c:v>2008г.</c:v>
                </c:pt>
                <c:pt idx="2">
                  <c:v>2009г.</c:v>
                </c:pt>
                <c:pt idx="3">
                  <c:v>2010г.</c:v>
                </c:pt>
                <c:pt idx="4">
                  <c:v>2011г.</c:v>
                </c:pt>
                <c:pt idx="5">
                  <c:v>2012г.</c:v>
                </c:pt>
                <c:pt idx="6">
                  <c:v>2013г.</c:v>
                </c:pt>
                <c:pt idx="7">
                  <c:v>2014г.</c:v>
                </c:pt>
                <c:pt idx="8">
                  <c:v>2015г.</c:v>
                </c:pt>
                <c:pt idx="9">
                  <c:v>2016г.</c:v>
                </c:pt>
                <c:pt idx="10">
                  <c:v>2017г.</c:v>
                </c:pt>
              </c:strCache>
            </c:strRef>
          </c:cat>
          <c:val>
            <c:numRef>
              <c:f>Лист1!$D$2:$D$12</c:f>
              <c:numCache>
                <c:formatCode>General</c:formatCode>
                <c:ptCount val="11"/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6939520"/>
        <c:axId val="46945408"/>
      </c:lineChart>
      <c:catAx>
        <c:axId val="4693952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ru-RU"/>
          </a:p>
        </c:txPr>
        <c:crossAx val="46945408"/>
        <c:crosses val="autoZero"/>
        <c:auto val="1"/>
        <c:lblAlgn val="ctr"/>
        <c:lblOffset val="100"/>
        <c:noMultiLvlLbl val="0"/>
      </c:catAx>
      <c:valAx>
        <c:axId val="4694540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ru-RU"/>
          </a:p>
        </c:txPr>
        <c:crossAx val="46939520"/>
        <c:crosses val="autoZero"/>
        <c:crossBetween val="between"/>
      </c:valAx>
      <c:spPr>
        <a:ln cmpd="sng">
          <a:solidFill>
            <a:schemeClr val="tx1"/>
          </a:solidFill>
        </a:ln>
      </c:spPr>
    </c:plotArea>
    <c:legend>
      <c:legendPos val="r"/>
      <c:legendEntry>
        <c:idx val="0"/>
        <c:txPr>
          <a:bodyPr/>
          <a:lstStyle/>
          <a:p>
            <a:pPr>
              <a:defRPr b="1" i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ru-RU"/>
          </a:p>
        </c:txPr>
      </c:legendEntry>
      <c:legendEntry>
        <c:idx val="1"/>
        <c:delete val="1"/>
      </c:legendEntry>
      <c:legendEntry>
        <c:idx val="2"/>
        <c:delete val="1"/>
      </c:legendEntry>
      <c:layout>
        <c:manualLayout>
          <c:xMode val="edge"/>
          <c:yMode val="edge"/>
          <c:x val="0.65690946338942913"/>
          <c:y val="0.44014716910386203"/>
          <c:w val="0.30096909560879148"/>
          <c:h val="0.55985283089613802"/>
        </c:manualLayout>
      </c:layout>
      <c:overlay val="0"/>
      <c:txPr>
        <a:bodyPr/>
        <a:lstStyle/>
        <a:p>
          <a:pPr>
            <a:defRPr i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2404253176803694"/>
          <c:y val="4.4878969593034987E-2"/>
          <c:w val="0.57233621033837723"/>
          <c:h val="0.64628843460748508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Процент членства от общего числа сестринского персонала</c:v>
                </c:pt>
              </c:strCache>
            </c:strRef>
          </c:tx>
          <c:cat>
            <c:strRef>
              <c:f>Лист1!$A$2:$A$12</c:f>
              <c:strCache>
                <c:ptCount val="11"/>
                <c:pt idx="0">
                  <c:v>2007г.</c:v>
                </c:pt>
                <c:pt idx="1">
                  <c:v>2008г.</c:v>
                </c:pt>
                <c:pt idx="2">
                  <c:v>2009г.</c:v>
                </c:pt>
                <c:pt idx="3">
                  <c:v>2010г.</c:v>
                </c:pt>
                <c:pt idx="4">
                  <c:v>2011г.</c:v>
                </c:pt>
                <c:pt idx="5">
                  <c:v>2012г.</c:v>
                </c:pt>
                <c:pt idx="6">
                  <c:v>2013г.</c:v>
                </c:pt>
                <c:pt idx="7">
                  <c:v>2014г.</c:v>
                </c:pt>
                <c:pt idx="8">
                  <c:v>2015г.</c:v>
                </c:pt>
                <c:pt idx="9">
                  <c:v>2016г.</c:v>
                </c:pt>
                <c:pt idx="10">
                  <c:v>2017г.</c:v>
                </c:pt>
              </c:strCache>
            </c:strRef>
          </c:cat>
          <c:val>
            <c:numRef>
              <c:f>Лист1!$B$2:$B$12</c:f>
              <c:numCache>
                <c:formatCode>0%</c:formatCode>
                <c:ptCount val="11"/>
                <c:pt idx="0">
                  <c:v>0.89</c:v>
                </c:pt>
                <c:pt idx="1">
                  <c:v>0.85000000000000064</c:v>
                </c:pt>
                <c:pt idx="2">
                  <c:v>0.9</c:v>
                </c:pt>
                <c:pt idx="3">
                  <c:v>0.9</c:v>
                </c:pt>
                <c:pt idx="4">
                  <c:v>0.94000000000000061</c:v>
                </c:pt>
                <c:pt idx="5">
                  <c:v>0.93</c:v>
                </c:pt>
                <c:pt idx="6">
                  <c:v>0.92</c:v>
                </c:pt>
                <c:pt idx="7">
                  <c:v>0.93</c:v>
                </c:pt>
                <c:pt idx="8">
                  <c:v>0.95000000000000062</c:v>
                </c:pt>
                <c:pt idx="9">
                  <c:v>0.92</c:v>
                </c:pt>
                <c:pt idx="10">
                  <c:v>0.93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Лист1!$A$2:$A$12</c:f>
              <c:strCache>
                <c:ptCount val="11"/>
                <c:pt idx="0">
                  <c:v>2007г.</c:v>
                </c:pt>
                <c:pt idx="1">
                  <c:v>2008г.</c:v>
                </c:pt>
                <c:pt idx="2">
                  <c:v>2009г.</c:v>
                </c:pt>
                <c:pt idx="3">
                  <c:v>2010г.</c:v>
                </c:pt>
                <c:pt idx="4">
                  <c:v>2011г.</c:v>
                </c:pt>
                <c:pt idx="5">
                  <c:v>2012г.</c:v>
                </c:pt>
                <c:pt idx="6">
                  <c:v>2013г.</c:v>
                </c:pt>
                <c:pt idx="7">
                  <c:v>2014г.</c:v>
                </c:pt>
                <c:pt idx="8">
                  <c:v>2015г.</c:v>
                </c:pt>
                <c:pt idx="9">
                  <c:v>2016г.</c:v>
                </c:pt>
                <c:pt idx="10">
                  <c:v>2017г.</c:v>
                </c:pt>
              </c:strCache>
            </c:strRef>
          </c:cat>
          <c:val>
            <c:numRef>
              <c:f>Лист1!$C$2:$C$12</c:f>
              <c:numCache>
                <c:formatCode>General</c:formatCode>
                <c:ptCount val="11"/>
              </c:numCache>
            </c:numRef>
          </c:val>
          <c:smooth val="0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Лист1!$A$2:$A$12</c:f>
              <c:strCache>
                <c:ptCount val="11"/>
                <c:pt idx="0">
                  <c:v>2007г.</c:v>
                </c:pt>
                <c:pt idx="1">
                  <c:v>2008г.</c:v>
                </c:pt>
                <c:pt idx="2">
                  <c:v>2009г.</c:v>
                </c:pt>
                <c:pt idx="3">
                  <c:v>2010г.</c:v>
                </c:pt>
                <c:pt idx="4">
                  <c:v>2011г.</c:v>
                </c:pt>
                <c:pt idx="5">
                  <c:v>2012г.</c:v>
                </c:pt>
                <c:pt idx="6">
                  <c:v>2013г.</c:v>
                </c:pt>
                <c:pt idx="7">
                  <c:v>2014г.</c:v>
                </c:pt>
                <c:pt idx="8">
                  <c:v>2015г.</c:v>
                </c:pt>
                <c:pt idx="9">
                  <c:v>2016г.</c:v>
                </c:pt>
                <c:pt idx="10">
                  <c:v>2017г.</c:v>
                </c:pt>
              </c:strCache>
            </c:strRef>
          </c:cat>
          <c:val>
            <c:numRef>
              <c:f>Лист1!$D$2:$D$12</c:f>
              <c:numCache>
                <c:formatCode>General</c:formatCode>
                <c:ptCount val="11"/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5809024"/>
        <c:axId val="45810816"/>
      </c:lineChart>
      <c:catAx>
        <c:axId val="4580902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 b="1" i="1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ru-RU"/>
          </a:p>
        </c:txPr>
        <c:crossAx val="45810816"/>
        <c:crosses val="autoZero"/>
        <c:auto val="1"/>
        <c:lblAlgn val="ctr"/>
        <c:lblOffset val="100"/>
        <c:noMultiLvlLbl val="0"/>
      </c:catAx>
      <c:valAx>
        <c:axId val="45810816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800" b="1" i="1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ru-RU"/>
          </a:p>
        </c:txPr>
        <c:crossAx val="45809024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800" b="1" i="1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>
                <a:solidFill>
                  <a:srgbClr val="002060"/>
                </a:solidFill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>
                <a:solidFill>
                  <a:srgbClr val="002060"/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32700258150307127"/>
          <c:y val="0.27619396792814838"/>
          <c:w val="0.36966444298629336"/>
          <c:h val="0.45051742531687988"/>
        </c:manualLayout>
      </c:layout>
      <c:overlay val="0"/>
      <c:txPr>
        <a:bodyPr/>
        <a:lstStyle/>
        <a:p>
          <a:pPr>
            <a:defRPr>
              <a:solidFill>
                <a:srgbClr val="002060"/>
              </a:solidFill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16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5157148610531806E-2"/>
          <c:y val="4.3054602506754767E-2"/>
          <c:w val="0.70302221294511313"/>
          <c:h val="0.9211469534050179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Распределение членов Ассоциации по полу</c:v>
                </c:pt>
              </c:strCache>
            </c:strRef>
          </c:tx>
          <c:spPr>
            <a:solidFill>
              <a:srgbClr val="0070C0"/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c:spPr>
          <c:explosion val="34"/>
          <c:dPt>
            <c:idx val="1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c:spPr>
          </c:dPt>
          <c:cat>
            <c:strRef>
              <c:f>Лист1!$A$2:$A$3</c:f>
              <c:strCache>
                <c:ptCount val="2"/>
                <c:pt idx="0">
                  <c:v>Мужчины</c:v>
                </c:pt>
                <c:pt idx="1">
                  <c:v>Женщины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1.0000000000000005E-2</c:v>
                </c:pt>
                <c:pt idx="1">
                  <c:v>0.99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2500" b="1" i="1" baseline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2500" b="1" i="1" baseline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7088500793651088"/>
          <c:y val="0.3094794344289411"/>
          <c:w val="0.28486063348225821"/>
          <c:h val="0.51528055439539122"/>
        </c:manualLayout>
      </c:layout>
      <c:overlay val="0"/>
      <c:txPr>
        <a:bodyPr/>
        <a:lstStyle/>
        <a:p>
          <a:pPr>
            <a:defRPr sz="2500" b="1" i="1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834702475011033"/>
          <c:y val="0"/>
          <c:w val="0.4166322832271388"/>
          <c:h val="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14300" prst="artDeco"/>
              <a:bevelB prst="relaxedInset"/>
            </a:sp3d>
          </c:spPr>
          <c:explosion val="12"/>
          <c:dPt>
            <c:idx val="0"/>
            <c:bubble3D val="0"/>
            <c:explosion val="24"/>
            <c:spPr>
              <a:solidFill>
                <a:srgbClr val="C00000"/>
              </a:solidFill>
              <a:scene3d>
                <a:camera prst="orthographicFront"/>
                <a:lightRig rig="threePt" dir="t"/>
              </a:scene3d>
              <a:sp3d>
                <a:bevelT w="114300" prst="artDeco"/>
                <a:bevelB prst="relaxedInset"/>
              </a:sp3d>
            </c:spPr>
          </c:dPt>
          <c:dPt>
            <c:idx val="1"/>
            <c:bubble3D val="0"/>
            <c:explosion val="0"/>
          </c:dPt>
          <c:dPt>
            <c:idx val="2"/>
            <c:bubble3D val="0"/>
            <c:explosion val="34"/>
          </c:dPt>
          <c:dPt>
            <c:idx val="3"/>
            <c:bubble3D val="0"/>
            <c:explosion val="33"/>
          </c:dPt>
          <c:cat>
            <c:strRef>
              <c:f>Лист1!$A$2:$A$5</c:f>
              <c:strCache>
                <c:ptCount val="4"/>
                <c:pt idx="0">
                  <c:v>Организаторы СД - 57 чел.</c:v>
                </c:pt>
                <c:pt idx="1">
                  <c:v>Сестринский персонал - 511 чел.</c:v>
                </c:pt>
                <c:pt idx="2">
                  <c:v>Медицинский лабораторный техник (фельдшер - лаборант) - 78 чел.</c:v>
                </c:pt>
                <c:pt idx="3">
                  <c:v>Прочие специальности - 32 чел.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8.4</c:v>
                </c:pt>
                <c:pt idx="1">
                  <c:v>75.400000000000006</c:v>
                </c:pt>
                <c:pt idx="2" formatCode="dd/mmm">
                  <c:v>11.5</c:v>
                </c:pt>
                <c:pt idx="3">
                  <c:v>4.7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99"/>
      </c:pieChart>
    </c:plotArea>
    <c:legend>
      <c:legendPos val="r"/>
      <c:legendEntry>
        <c:idx val="0"/>
        <c:txPr>
          <a:bodyPr/>
          <a:lstStyle/>
          <a:p>
            <a:pPr>
              <a:defRPr sz="1600" b="1" i="1">
                <a:solidFill>
                  <a:srgbClr val="001236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 b="1" i="1">
                <a:solidFill>
                  <a:srgbClr val="001236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600" b="1" i="1">
                <a:solidFill>
                  <a:srgbClr val="001236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600" b="1" i="1">
                <a:solidFill>
                  <a:srgbClr val="001236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54796730765965118"/>
          <c:y val="0.16094655505473279"/>
          <c:w val="0.44299321342041864"/>
          <c:h val="0.82739886335003865"/>
        </c:manualLayout>
      </c:layout>
      <c:overlay val="0"/>
      <c:txPr>
        <a:bodyPr/>
        <a:lstStyle/>
        <a:p>
          <a:pPr>
            <a:defRPr sz="1600" b="1" i="1">
              <a:solidFill>
                <a:srgbClr val="001236"/>
              </a:solidFill>
              <a:latin typeface="Tahoma" pitchFamily="34" charset="0"/>
              <a:ea typeface="Tahoma" pitchFamily="34" charset="0"/>
              <a:cs typeface="Tahoma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81125EF-07E1-443A-A9BB-44BF69E2548D}" type="doc">
      <dgm:prSet loTypeId="urn:microsoft.com/office/officeart/2005/8/layout/vList4#1" loCatId="list" qsTypeId="urn:microsoft.com/office/officeart/2005/8/quickstyle/simple5" qsCatId="simple" csTypeId="urn:microsoft.com/office/officeart/2005/8/colors/accent1_4" csCatId="accent1" phldr="1"/>
      <dgm:spPr/>
      <dgm:t>
        <a:bodyPr/>
        <a:lstStyle/>
        <a:p>
          <a:endParaRPr lang="ru-RU"/>
        </a:p>
      </dgm:t>
    </dgm:pt>
    <dgm:pt modelId="{776CD910-42F5-4258-AD5A-EB86DB516B8E}">
      <dgm:prSet phldrT="[Текст]" custT="1"/>
      <dgm:spPr/>
      <dgm:t>
        <a:bodyPr/>
        <a:lstStyle/>
        <a:p>
          <a:pPr algn="ctr" defTabSz="889000">
            <a:lnSpc>
              <a:spcPct val="90000"/>
            </a:lnSpc>
            <a:spcBef>
              <a:spcPct val="0"/>
            </a:spcBef>
          </a:pPr>
          <a:r>
            <a:rPr lang="ru-RU" sz="1600" kern="1200" dirty="0" smtClean="0"/>
            <a:t>             </a:t>
          </a:r>
          <a:r>
            <a:rPr lang="ru-RU" sz="20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rPr>
            <a:t>Имеют    высшую     квалификационную категорию  (46% от общего числа)</a:t>
          </a:r>
          <a:endParaRPr lang="ru-RU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004C415-6849-4B9A-97CE-B6B9FF1019A5}" type="parTrans" cxnId="{C4D48FD2-48A4-4309-A3F5-9AB1E8CFFDC9}">
      <dgm:prSet/>
      <dgm:spPr/>
      <dgm:t>
        <a:bodyPr/>
        <a:lstStyle/>
        <a:p>
          <a:endParaRPr lang="ru-RU"/>
        </a:p>
      </dgm:t>
    </dgm:pt>
    <dgm:pt modelId="{D8CB25E9-2749-4786-B96A-CB1A8F1F3BF0}" type="sibTrans" cxnId="{C4D48FD2-48A4-4309-A3F5-9AB1E8CFFDC9}">
      <dgm:prSet/>
      <dgm:spPr/>
      <dgm:t>
        <a:bodyPr/>
        <a:lstStyle/>
        <a:p>
          <a:endParaRPr lang="ru-RU"/>
        </a:p>
      </dgm:t>
    </dgm:pt>
    <dgm:pt modelId="{786E5060-AE61-4311-A9ED-9C457C91D08E}">
      <dgm:prSet phldrT="[Текст]" phldr="1" custT="1"/>
      <dgm:spPr/>
      <dgm:t>
        <a:bodyPr/>
        <a:lstStyle/>
        <a:p>
          <a:pPr marL="274320" indent="-274320" algn="l" defTabSz="914400" rtl="0" eaLnBrk="1" latinLnBrk="0" hangingPunct="1">
            <a:lnSpc>
              <a:spcPct val="80000"/>
            </a:lnSpc>
            <a:spcBef>
              <a:spcPct val="20000"/>
            </a:spcBef>
            <a:buClr>
              <a:schemeClr val="accent1"/>
            </a:buClr>
            <a:buSzPct val="100000"/>
            <a:buFont typeface="Symbol" pitchFamily="18" charset="2"/>
            <a:buNone/>
          </a:pPr>
          <a:endParaRPr lang="ru-RU" sz="2000" b="1" i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AB6B765-6FEB-4F8C-B870-C2766FF019BF}" type="parTrans" cxnId="{E7501CD9-29BE-4315-AF11-82B22D45231F}">
      <dgm:prSet/>
      <dgm:spPr/>
      <dgm:t>
        <a:bodyPr/>
        <a:lstStyle/>
        <a:p>
          <a:endParaRPr lang="ru-RU"/>
        </a:p>
      </dgm:t>
    </dgm:pt>
    <dgm:pt modelId="{AA16CBFC-6FCF-4CC8-84E8-F00F011A2DF4}" type="sibTrans" cxnId="{E7501CD9-29BE-4315-AF11-82B22D45231F}">
      <dgm:prSet/>
      <dgm:spPr/>
      <dgm:t>
        <a:bodyPr/>
        <a:lstStyle/>
        <a:p>
          <a:endParaRPr lang="ru-RU"/>
        </a:p>
      </dgm:t>
    </dgm:pt>
    <dgm:pt modelId="{C90CC164-5F0D-4FAC-A326-877F00EB2ED8}">
      <dgm:prSet phldrT="[Текст]" custT="1"/>
      <dgm:spPr/>
      <dgm:t>
        <a:bodyPr>
          <a:scene3d>
            <a:camera prst="orthographicFront"/>
            <a:lightRig rig="soft" dir="t">
              <a:rot lat="0" lon="0" rev="10800000"/>
            </a:lightRig>
          </a:scene3d>
          <a:sp3d>
            <a:bevelT w="27940" h="12700"/>
            <a:contourClr>
              <a:srgbClr val="DDDDDD"/>
            </a:contourClr>
          </a:sp3d>
        </a:bodyPr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i="1" kern="1200" cap="none" spc="150" dirty="0" smtClean="0">
              <a:ln w="11430"/>
              <a:solidFill>
                <a:srgbClr val="F8F8F8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rPr>
            <a:t>Имеют  первую  квалификационную                     категорию (14% от общего числа)</a:t>
          </a:r>
        </a:p>
        <a:p>
          <a:pPr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/>
        </a:p>
      </dgm:t>
    </dgm:pt>
    <dgm:pt modelId="{3720EFA6-1161-4572-B1B5-0912C131B298}" type="parTrans" cxnId="{0AFC580D-BE97-4A09-B96C-C41C494F1A5E}">
      <dgm:prSet/>
      <dgm:spPr/>
      <dgm:t>
        <a:bodyPr/>
        <a:lstStyle/>
        <a:p>
          <a:endParaRPr lang="ru-RU"/>
        </a:p>
      </dgm:t>
    </dgm:pt>
    <dgm:pt modelId="{EAED29DB-C26E-47F8-B59A-F83777C49BAB}" type="sibTrans" cxnId="{0AFC580D-BE97-4A09-B96C-C41C494F1A5E}">
      <dgm:prSet/>
      <dgm:spPr/>
      <dgm:t>
        <a:bodyPr/>
        <a:lstStyle/>
        <a:p>
          <a:endParaRPr lang="ru-RU"/>
        </a:p>
      </dgm:t>
    </dgm:pt>
    <dgm:pt modelId="{A192A752-255B-4A82-8C95-BDCA91955367}">
      <dgm:prSet phldrT="[Текст]" phldr="1"/>
      <dgm:spPr/>
      <dgm:t>
        <a:bodyPr/>
        <a:lstStyle/>
        <a:p>
          <a:pPr marL="171450" indent="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1600" kern="1200" dirty="0"/>
        </a:p>
      </dgm:t>
    </dgm:pt>
    <dgm:pt modelId="{255DF60F-928B-4724-A73C-4CC000B2636D}" type="parTrans" cxnId="{44CA3A67-5259-49A0-BBD2-F55361B740E6}">
      <dgm:prSet/>
      <dgm:spPr/>
      <dgm:t>
        <a:bodyPr/>
        <a:lstStyle/>
        <a:p>
          <a:endParaRPr lang="ru-RU"/>
        </a:p>
      </dgm:t>
    </dgm:pt>
    <dgm:pt modelId="{452A91EA-92AA-48CA-8D92-3AEC91D22943}" type="sibTrans" cxnId="{44CA3A67-5259-49A0-BBD2-F55361B740E6}">
      <dgm:prSet/>
      <dgm:spPr/>
      <dgm:t>
        <a:bodyPr/>
        <a:lstStyle/>
        <a:p>
          <a:endParaRPr lang="ru-RU"/>
        </a:p>
      </dgm:t>
    </dgm:pt>
    <dgm:pt modelId="{AE56B4F2-3AF6-4A1D-9F5C-4D2239B1ED4A}">
      <dgm:prSet phldrT="[Текст]" custT="1"/>
      <dgm:spPr/>
      <dgm:t>
        <a:bodyPr>
          <a:scene3d>
            <a:camera prst="orthographicFront"/>
            <a:lightRig rig="soft" dir="t">
              <a:rot lat="0" lon="0" rev="10800000"/>
            </a:lightRig>
          </a:scene3d>
          <a:sp3d extrusionH="57150">
            <a:bevelT w="27940" h="12700" prst="angle"/>
            <a:contourClr>
              <a:srgbClr val="DDDDDD"/>
            </a:contourClr>
          </a:sp3d>
        </a:bodyPr>
        <a:lstStyle/>
        <a:p>
          <a:pPr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cap="none" spc="150" dirty="0" smtClean="0">
              <a:ln w="11430"/>
              <a:solidFill>
                <a:srgbClr val="F8F8F8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rPr>
            <a:t>Имеют  вторую  квалификационную        категорию (21% от общего числа)</a:t>
          </a:r>
          <a:endParaRPr lang="ru-RU" sz="2100" b="1" kern="1200" cap="none" spc="150" dirty="0">
            <a:ln w="11430"/>
            <a:solidFill>
              <a:srgbClr val="F8F8F8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a:endParaRPr>
        </a:p>
      </dgm:t>
    </dgm:pt>
    <dgm:pt modelId="{56AFB201-B95B-4545-9566-89FA2FBBF638}" type="parTrans" cxnId="{3CB9B654-C5E1-421B-84C5-76668FCA5B79}">
      <dgm:prSet/>
      <dgm:spPr/>
      <dgm:t>
        <a:bodyPr/>
        <a:lstStyle/>
        <a:p>
          <a:endParaRPr lang="ru-RU"/>
        </a:p>
      </dgm:t>
    </dgm:pt>
    <dgm:pt modelId="{FBE97637-CE3A-4E24-A16D-127BCF61846A}" type="sibTrans" cxnId="{3CB9B654-C5E1-421B-84C5-76668FCA5B79}">
      <dgm:prSet/>
      <dgm:spPr/>
      <dgm:t>
        <a:bodyPr/>
        <a:lstStyle/>
        <a:p>
          <a:endParaRPr lang="ru-RU"/>
        </a:p>
      </dgm:t>
    </dgm:pt>
    <dgm:pt modelId="{50A64D0B-6105-4270-84B1-9516CF41F248}" type="pres">
      <dgm:prSet presAssocID="{181125EF-07E1-443A-A9BB-44BF69E2548D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0CD2024-0D00-49C8-8103-5674D041A8C8}" type="pres">
      <dgm:prSet presAssocID="{776CD910-42F5-4258-AD5A-EB86DB516B8E}" presName="comp" presStyleCnt="0"/>
      <dgm:spPr/>
      <dgm:t>
        <a:bodyPr/>
        <a:lstStyle/>
        <a:p>
          <a:endParaRPr lang="ru-RU"/>
        </a:p>
      </dgm:t>
    </dgm:pt>
    <dgm:pt modelId="{307B654A-1E51-47E2-8D4E-FBBB1A504638}" type="pres">
      <dgm:prSet presAssocID="{776CD910-42F5-4258-AD5A-EB86DB516B8E}" presName="box" presStyleLbl="node1" presStyleIdx="0" presStyleCnt="3"/>
      <dgm:spPr/>
      <dgm:t>
        <a:bodyPr/>
        <a:lstStyle/>
        <a:p>
          <a:endParaRPr lang="ru-RU"/>
        </a:p>
      </dgm:t>
    </dgm:pt>
    <dgm:pt modelId="{7920AA8B-C498-48B7-9C7A-8D3BE039E93F}" type="pres">
      <dgm:prSet presAssocID="{776CD910-42F5-4258-AD5A-EB86DB516B8E}" presName="img" presStyleLbl="fgImgPlace1" presStyleIdx="0" presStyleCnt="3" custScaleX="112174" custLinFactNeighborX="17421" custLinFactNeighborY="-1689"/>
      <dgm:spPr/>
      <dgm:t>
        <a:bodyPr/>
        <a:lstStyle/>
        <a:p>
          <a:endParaRPr lang="ru-RU"/>
        </a:p>
      </dgm:t>
    </dgm:pt>
    <dgm:pt modelId="{B21AAD5B-9291-475A-AEF3-B6E9D6535951}" type="pres">
      <dgm:prSet presAssocID="{776CD910-42F5-4258-AD5A-EB86DB516B8E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B9788D-9B7A-4876-BC22-28FABD6536A4}" type="pres">
      <dgm:prSet presAssocID="{D8CB25E9-2749-4786-B96A-CB1A8F1F3BF0}" presName="spacer" presStyleCnt="0"/>
      <dgm:spPr/>
      <dgm:t>
        <a:bodyPr/>
        <a:lstStyle/>
        <a:p>
          <a:endParaRPr lang="ru-RU"/>
        </a:p>
      </dgm:t>
    </dgm:pt>
    <dgm:pt modelId="{9BC08044-7AA3-4623-BE5C-37EA22F5DCC1}" type="pres">
      <dgm:prSet presAssocID="{C90CC164-5F0D-4FAC-A326-877F00EB2ED8}" presName="comp" presStyleCnt="0"/>
      <dgm:spPr/>
      <dgm:t>
        <a:bodyPr/>
        <a:lstStyle/>
        <a:p>
          <a:endParaRPr lang="ru-RU"/>
        </a:p>
      </dgm:t>
    </dgm:pt>
    <dgm:pt modelId="{C3B0019C-2993-419E-82B1-C752865A7A0C}" type="pres">
      <dgm:prSet presAssocID="{C90CC164-5F0D-4FAC-A326-877F00EB2ED8}" presName="box" presStyleLbl="node1" presStyleIdx="1" presStyleCnt="3"/>
      <dgm:spPr/>
      <dgm:t>
        <a:bodyPr/>
        <a:lstStyle/>
        <a:p>
          <a:endParaRPr lang="ru-RU"/>
        </a:p>
      </dgm:t>
    </dgm:pt>
    <dgm:pt modelId="{CB4C6B5A-D6C9-49FB-83DC-B35F2654D63F}" type="pres">
      <dgm:prSet presAssocID="{C90CC164-5F0D-4FAC-A326-877F00EB2ED8}" presName="img" presStyleLbl="fgImgPlace1" presStyleIdx="1" presStyleCnt="3" custScaleX="108985" custLinFactNeighborX="15335" custLinFactNeighborY="1351"/>
      <dgm:spPr/>
      <dgm:t>
        <a:bodyPr/>
        <a:lstStyle/>
        <a:p>
          <a:endParaRPr lang="ru-RU"/>
        </a:p>
      </dgm:t>
    </dgm:pt>
    <dgm:pt modelId="{B02E6D1F-C100-4C59-B055-77F853573718}" type="pres">
      <dgm:prSet presAssocID="{C90CC164-5F0D-4FAC-A326-877F00EB2ED8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A73500-5F1F-43C9-A889-100D4B6F5A02}" type="pres">
      <dgm:prSet presAssocID="{EAED29DB-C26E-47F8-B59A-F83777C49BAB}" presName="spacer" presStyleCnt="0"/>
      <dgm:spPr/>
      <dgm:t>
        <a:bodyPr/>
        <a:lstStyle/>
        <a:p>
          <a:endParaRPr lang="ru-RU"/>
        </a:p>
      </dgm:t>
    </dgm:pt>
    <dgm:pt modelId="{BDB0326A-998E-4AD4-86E3-9A7F4EDB7A9D}" type="pres">
      <dgm:prSet presAssocID="{AE56B4F2-3AF6-4A1D-9F5C-4D2239B1ED4A}" presName="comp" presStyleCnt="0"/>
      <dgm:spPr/>
      <dgm:t>
        <a:bodyPr/>
        <a:lstStyle/>
        <a:p>
          <a:endParaRPr lang="ru-RU"/>
        </a:p>
      </dgm:t>
    </dgm:pt>
    <dgm:pt modelId="{F4DE2F52-9A0A-4D6C-B1F8-1C1DED421325}" type="pres">
      <dgm:prSet presAssocID="{AE56B4F2-3AF6-4A1D-9F5C-4D2239B1ED4A}" presName="box" presStyleLbl="node1" presStyleIdx="2" presStyleCnt="3" custLinFactNeighborX="779" custLinFactNeighborY="-3784"/>
      <dgm:spPr/>
      <dgm:t>
        <a:bodyPr/>
        <a:lstStyle/>
        <a:p>
          <a:endParaRPr lang="ru-RU"/>
        </a:p>
      </dgm:t>
    </dgm:pt>
    <dgm:pt modelId="{FB06E0C6-2F7A-44A5-9C13-A1127636F96A}" type="pres">
      <dgm:prSet presAssocID="{AE56B4F2-3AF6-4A1D-9F5C-4D2239B1ED4A}" presName="img" presStyleLbl="fgImgPlace1" presStyleIdx="2" presStyleCnt="3" custScaleX="110939" custLinFactNeighborX="13021" custLinFactNeighborY="783"/>
      <dgm:spPr/>
      <dgm:t>
        <a:bodyPr/>
        <a:lstStyle/>
        <a:p>
          <a:endParaRPr lang="ru-RU"/>
        </a:p>
      </dgm:t>
    </dgm:pt>
    <dgm:pt modelId="{0EC81964-B999-4CC0-B83D-0712EA62E7C4}" type="pres">
      <dgm:prSet presAssocID="{AE56B4F2-3AF6-4A1D-9F5C-4D2239B1ED4A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91E70D2-8637-4E58-B849-8A7A830464B4}" type="presOf" srcId="{181125EF-07E1-443A-A9BB-44BF69E2548D}" destId="{50A64D0B-6105-4270-84B1-9516CF41F248}" srcOrd="0" destOrd="0" presId="urn:microsoft.com/office/officeart/2005/8/layout/vList4#1"/>
    <dgm:cxn modelId="{418D4969-52CC-4AF1-BB05-885DAE96EE33}" type="presOf" srcId="{AE56B4F2-3AF6-4A1D-9F5C-4D2239B1ED4A}" destId="{0EC81964-B999-4CC0-B83D-0712EA62E7C4}" srcOrd="1" destOrd="0" presId="urn:microsoft.com/office/officeart/2005/8/layout/vList4#1"/>
    <dgm:cxn modelId="{FC6A5DC3-83BE-4F6B-91FC-6BF49923704A}" type="presOf" srcId="{A192A752-255B-4A82-8C95-BDCA91955367}" destId="{C3B0019C-2993-419E-82B1-C752865A7A0C}" srcOrd="0" destOrd="1" presId="urn:microsoft.com/office/officeart/2005/8/layout/vList4#1"/>
    <dgm:cxn modelId="{E7501CD9-29BE-4315-AF11-82B22D45231F}" srcId="{776CD910-42F5-4258-AD5A-EB86DB516B8E}" destId="{786E5060-AE61-4311-A9ED-9C457C91D08E}" srcOrd="0" destOrd="0" parTransId="{0AB6B765-6FEB-4F8C-B870-C2766FF019BF}" sibTransId="{AA16CBFC-6FCF-4CC8-84E8-F00F011A2DF4}"/>
    <dgm:cxn modelId="{4B70D344-9B9D-4F7D-9FBC-C76C6E4E9FD1}" type="presOf" srcId="{A192A752-255B-4A82-8C95-BDCA91955367}" destId="{B02E6D1F-C100-4C59-B055-77F853573718}" srcOrd="1" destOrd="1" presId="urn:microsoft.com/office/officeart/2005/8/layout/vList4#1"/>
    <dgm:cxn modelId="{02B12C36-36A0-4CDD-B167-954E1D2EA4DC}" type="presOf" srcId="{C90CC164-5F0D-4FAC-A326-877F00EB2ED8}" destId="{B02E6D1F-C100-4C59-B055-77F853573718}" srcOrd="1" destOrd="0" presId="urn:microsoft.com/office/officeart/2005/8/layout/vList4#1"/>
    <dgm:cxn modelId="{B2B1733B-27B0-43B0-A25A-44612C4C85BB}" type="presOf" srcId="{AE56B4F2-3AF6-4A1D-9F5C-4D2239B1ED4A}" destId="{F4DE2F52-9A0A-4D6C-B1F8-1C1DED421325}" srcOrd="0" destOrd="0" presId="urn:microsoft.com/office/officeart/2005/8/layout/vList4#1"/>
    <dgm:cxn modelId="{C4D48FD2-48A4-4309-A3F5-9AB1E8CFFDC9}" srcId="{181125EF-07E1-443A-A9BB-44BF69E2548D}" destId="{776CD910-42F5-4258-AD5A-EB86DB516B8E}" srcOrd="0" destOrd="0" parTransId="{F004C415-6849-4B9A-97CE-B6B9FF1019A5}" sibTransId="{D8CB25E9-2749-4786-B96A-CB1A8F1F3BF0}"/>
    <dgm:cxn modelId="{3CB9B654-C5E1-421B-84C5-76668FCA5B79}" srcId="{181125EF-07E1-443A-A9BB-44BF69E2548D}" destId="{AE56B4F2-3AF6-4A1D-9F5C-4D2239B1ED4A}" srcOrd="2" destOrd="0" parTransId="{56AFB201-B95B-4545-9566-89FA2FBBF638}" sibTransId="{FBE97637-CE3A-4E24-A16D-127BCF61846A}"/>
    <dgm:cxn modelId="{F58D083D-F82C-4DD7-8818-411380482B00}" type="presOf" srcId="{776CD910-42F5-4258-AD5A-EB86DB516B8E}" destId="{B21AAD5B-9291-475A-AEF3-B6E9D6535951}" srcOrd="1" destOrd="0" presId="urn:microsoft.com/office/officeart/2005/8/layout/vList4#1"/>
    <dgm:cxn modelId="{1447FCEA-B2AB-45E3-9237-191A93B8EB8B}" type="presOf" srcId="{786E5060-AE61-4311-A9ED-9C457C91D08E}" destId="{307B654A-1E51-47E2-8D4E-FBBB1A504638}" srcOrd="0" destOrd="1" presId="urn:microsoft.com/office/officeart/2005/8/layout/vList4#1"/>
    <dgm:cxn modelId="{0AFC580D-BE97-4A09-B96C-C41C494F1A5E}" srcId="{181125EF-07E1-443A-A9BB-44BF69E2548D}" destId="{C90CC164-5F0D-4FAC-A326-877F00EB2ED8}" srcOrd="1" destOrd="0" parTransId="{3720EFA6-1161-4572-B1B5-0912C131B298}" sibTransId="{EAED29DB-C26E-47F8-B59A-F83777C49BAB}"/>
    <dgm:cxn modelId="{479C98EF-F3EC-4FEA-9DAC-8A8D20F38FBB}" type="presOf" srcId="{C90CC164-5F0D-4FAC-A326-877F00EB2ED8}" destId="{C3B0019C-2993-419E-82B1-C752865A7A0C}" srcOrd="0" destOrd="0" presId="urn:microsoft.com/office/officeart/2005/8/layout/vList4#1"/>
    <dgm:cxn modelId="{F1307194-6F76-4CCB-A038-83CAC99C442C}" type="presOf" srcId="{776CD910-42F5-4258-AD5A-EB86DB516B8E}" destId="{307B654A-1E51-47E2-8D4E-FBBB1A504638}" srcOrd="0" destOrd="0" presId="urn:microsoft.com/office/officeart/2005/8/layout/vList4#1"/>
    <dgm:cxn modelId="{44CA3A67-5259-49A0-BBD2-F55361B740E6}" srcId="{C90CC164-5F0D-4FAC-A326-877F00EB2ED8}" destId="{A192A752-255B-4A82-8C95-BDCA91955367}" srcOrd="0" destOrd="0" parTransId="{255DF60F-928B-4724-A73C-4CC000B2636D}" sibTransId="{452A91EA-92AA-48CA-8D92-3AEC91D22943}"/>
    <dgm:cxn modelId="{B04B29C6-F954-445B-93BA-3DEDAEDB3B4D}" type="presOf" srcId="{786E5060-AE61-4311-A9ED-9C457C91D08E}" destId="{B21AAD5B-9291-475A-AEF3-B6E9D6535951}" srcOrd="1" destOrd="1" presId="urn:microsoft.com/office/officeart/2005/8/layout/vList4#1"/>
    <dgm:cxn modelId="{140B698B-19C9-4F1D-A91E-DFEEAE45E1F4}" type="presParOf" srcId="{50A64D0B-6105-4270-84B1-9516CF41F248}" destId="{60CD2024-0D00-49C8-8103-5674D041A8C8}" srcOrd="0" destOrd="0" presId="urn:microsoft.com/office/officeart/2005/8/layout/vList4#1"/>
    <dgm:cxn modelId="{61A803EB-4E9C-479C-82CA-3601D28FCF5C}" type="presParOf" srcId="{60CD2024-0D00-49C8-8103-5674D041A8C8}" destId="{307B654A-1E51-47E2-8D4E-FBBB1A504638}" srcOrd="0" destOrd="0" presId="urn:microsoft.com/office/officeart/2005/8/layout/vList4#1"/>
    <dgm:cxn modelId="{804BAA89-D747-423D-A006-4047DC2C1DC6}" type="presParOf" srcId="{60CD2024-0D00-49C8-8103-5674D041A8C8}" destId="{7920AA8B-C498-48B7-9C7A-8D3BE039E93F}" srcOrd="1" destOrd="0" presId="urn:microsoft.com/office/officeart/2005/8/layout/vList4#1"/>
    <dgm:cxn modelId="{CE57EC41-3995-4AD7-8C1F-97701D399682}" type="presParOf" srcId="{60CD2024-0D00-49C8-8103-5674D041A8C8}" destId="{B21AAD5B-9291-475A-AEF3-B6E9D6535951}" srcOrd="2" destOrd="0" presId="urn:microsoft.com/office/officeart/2005/8/layout/vList4#1"/>
    <dgm:cxn modelId="{B2F77A6E-1418-4AD4-9D1F-7D5A233A1BAD}" type="presParOf" srcId="{50A64D0B-6105-4270-84B1-9516CF41F248}" destId="{41B9788D-9B7A-4876-BC22-28FABD6536A4}" srcOrd="1" destOrd="0" presId="urn:microsoft.com/office/officeart/2005/8/layout/vList4#1"/>
    <dgm:cxn modelId="{2A20547D-7E76-4367-9DE4-95A9293B0084}" type="presParOf" srcId="{50A64D0B-6105-4270-84B1-9516CF41F248}" destId="{9BC08044-7AA3-4623-BE5C-37EA22F5DCC1}" srcOrd="2" destOrd="0" presId="urn:microsoft.com/office/officeart/2005/8/layout/vList4#1"/>
    <dgm:cxn modelId="{50ED2859-6BB9-43E8-95F6-8DC8CF4D9063}" type="presParOf" srcId="{9BC08044-7AA3-4623-BE5C-37EA22F5DCC1}" destId="{C3B0019C-2993-419E-82B1-C752865A7A0C}" srcOrd="0" destOrd="0" presId="urn:microsoft.com/office/officeart/2005/8/layout/vList4#1"/>
    <dgm:cxn modelId="{5EF4377A-046D-452A-B809-AC74ABE10FC6}" type="presParOf" srcId="{9BC08044-7AA3-4623-BE5C-37EA22F5DCC1}" destId="{CB4C6B5A-D6C9-49FB-83DC-B35F2654D63F}" srcOrd="1" destOrd="0" presId="urn:microsoft.com/office/officeart/2005/8/layout/vList4#1"/>
    <dgm:cxn modelId="{FE8F91C0-2D9B-467E-9076-8E4AE160BDB1}" type="presParOf" srcId="{9BC08044-7AA3-4623-BE5C-37EA22F5DCC1}" destId="{B02E6D1F-C100-4C59-B055-77F853573718}" srcOrd="2" destOrd="0" presId="urn:microsoft.com/office/officeart/2005/8/layout/vList4#1"/>
    <dgm:cxn modelId="{24A23738-BB73-4D13-AB69-152FF2E1F32B}" type="presParOf" srcId="{50A64D0B-6105-4270-84B1-9516CF41F248}" destId="{31A73500-5F1F-43C9-A889-100D4B6F5A02}" srcOrd="3" destOrd="0" presId="urn:microsoft.com/office/officeart/2005/8/layout/vList4#1"/>
    <dgm:cxn modelId="{EFEF2180-8DC1-438C-B297-6B3C7E851F76}" type="presParOf" srcId="{50A64D0B-6105-4270-84B1-9516CF41F248}" destId="{BDB0326A-998E-4AD4-86E3-9A7F4EDB7A9D}" srcOrd="4" destOrd="0" presId="urn:microsoft.com/office/officeart/2005/8/layout/vList4#1"/>
    <dgm:cxn modelId="{513D99AF-0192-4004-A3A5-FC2281EC6626}" type="presParOf" srcId="{BDB0326A-998E-4AD4-86E3-9A7F4EDB7A9D}" destId="{F4DE2F52-9A0A-4D6C-B1F8-1C1DED421325}" srcOrd="0" destOrd="0" presId="urn:microsoft.com/office/officeart/2005/8/layout/vList4#1"/>
    <dgm:cxn modelId="{2B61BAEA-6A16-4D35-A28E-78228D774E60}" type="presParOf" srcId="{BDB0326A-998E-4AD4-86E3-9A7F4EDB7A9D}" destId="{FB06E0C6-2F7A-44A5-9C13-A1127636F96A}" srcOrd="1" destOrd="0" presId="urn:microsoft.com/office/officeart/2005/8/layout/vList4#1"/>
    <dgm:cxn modelId="{6B64FF3B-9977-4B79-BD88-E5B93AC63377}" type="presParOf" srcId="{BDB0326A-998E-4AD4-86E3-9A7F4EDB7A9D}" destId="{0EC81964-B999-4CC0-B83D-0712EA62E7C4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7B654A-1E51-47E2-8D4E-FBBB1A504638}">
      <dsp:nvSpPr>
        <dsp:cNvPr id="0" name=""/>
        <dsp:cNvSpPr/>
      </dsp:nvSpPr>
      <dsp:spPr>
        <a:xfrm>
          <a:off x="10446" y="0"/>
          <a:ext cx="8501122" cy="8260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50000"/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1">
                <a:shade val="50000"/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1">
              <a:shade val="50000"/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             </a:t>
          </a:r>
          <a:r>
            <a:rPr lang="ru-RU" sz="20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rPr>
            <a:t>Имеют    высшую     квалификационную категорию  (46% от общего числа)</a:t>
          </a:r>
          <a:endParaRPr lang="ru-RU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274320" lvl="1" indent="-274320" algn="l" defTabSz="914400" rtl="0" eaLnBrk="1" latinLnBrk="0" hangingPunct="1">
            <a:lnSpc>
              <a:spcPct val="80000"/>
            </a:lnSpc>
            <a:spcBef>
              <a:spcPct val="0"/>
            </a:spcBef>
            <a:spcAft>
              <a:spcPct val="15000"/>
            </a:spcAft>
            <a:buClr>
              <a:schemeClr val="accent1"/>
            </a:buClr>
            <a:buSzPct val="100000"/>
            <a:buFont typeface="Symbol" pitchFamily="18" charset="2"/>
            <a:buChar char="••"/>
          </a:pPr>
          <a:endParaRPr lang="ru-RU" sz="2000" b="1" i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1793270" y="0"/>
        <a:ext cx="6718297" cy="826001"/>
      </dsp:txXfrm>
    </dsp:sp>
    <dsp:sp modelId="{7920AA8B-C498-48B7-9C7A-8D3BE039E93F}">
      <dsp:nvSpPr>
        <dsp:cNvPr id="0" name=""/>
        <dsp:cNvSpPr/>
      </dsp:nvSpPr>
      <dsp:spPr>
        <a:xfrm>
          <a:off x="285749" y="71439"/>
          <a:ext cx="1907209" cy="660801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1">
              <a:tint val="50000"/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C3B0019C-2993-419E-82B1-C752865A7A0C}">
      <dsp:nvSpPr>
        <dsp:cNvPr id="0" name=""/>
        <dsp:cNvSpPr/>
      </dsp:nvSpPr>
      <dsp:spPr>
        <a:xfrm>
          <a:off x="0" y="908602"/>
          <a:ext cx="8501122" cy="8260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50000"/>
                <a:hueOff val="559779"/>
                <a:satOff val="-39221"/>
                <a:lumOff val="34223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1">
                <a:shade val="50000"/>
                <a:hueOff val="559779"/>
                <a:satOff val="-39221"/>
                <a:lumOff val="34223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1">
              <a:shade val="50000"/>
              <a:hueOff val="559779"/>
              <a:satOff val="-39221"/>
              <a:lumOff val="34223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  <a:scene3d>
            <a:camera prst="orthographicFront"/>
            <a:lightRig rig="soft" dir="t">
              <a:rot lat="0" lon="0" rev="10800000"/>
            </a:lightRig>
          </a:scene3d>
          <a:sp3d>
            <a:bevelT w="27940" h="12700"/>
            <a:contourClr>
              <a:srgbClr val="DDDDDD"/>
            </a:contourClr>
          </a:sp3d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i="1" kern="1200" cap="none" spc="150" dirty="0" smtClean="0">
              <a:ln w="11430"/>
              <a:solidFill>
                <a:srgbClr val="F8F8F8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rPr>
            <a:t>Имеют  первую  квалификационную                     категорию (14% от общего числа)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/>
        </a:p>
        <a:p>
          <a:pPr marL="171450" lvl="1" indent="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/>
        </a:p>
      </dsp:txBody>
      <dsp:txXfrm>
        <a:off x="1782824" y="908602"/>
        <a:ext cx="6718297" cy="826001"/>
      </dsp:txXfrm>
    </dsp:sp>
    <dsp:sp modelId="{CB4C6B5A-D6C9-49FB-83DC-B35F2654D63F}">
      <dsp:nvSpPr>
        <dsp:cNvPr id="0" name=""/>
        <dsp:cNvSpPr/>
      </dsp:nvSpPr>
      <dsp:spPr>
        <a:xfrm>
          <a:off x="266947" y="1000129"/>
          <a:ext cx="1852989" cy="660801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-8936"/>
            <a:satOff val="351"/>
            <a:lumOff val="-1156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1">
              <a:tint val="50000"/>
              <a:hueOff val="-8936"/>
              <a:satOff val="351"/>
              <a:lumOff val="-1156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F4DE2F52-9A0A-4D6C-B1F8-1C1DED421325}">
      <dsp:nvSpPr>
        <dsp:cNvPr id="0" name=""/>
        <dsp:cNvSpPr/>
      </dsp:nvSpPr>
      <dsp:spPr>
        <a:xfrm>
          <a:off x="5196" y="1785948"/>
          <a:ext cx="8501122" cy="8260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50000"/>
                <a:hueOff val="559779"/>
                <a:satOff val="-39221"/>
                <a:lumOff val="34223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1">
                <a:shade val="50000"/>
                <a:hueOff val="559779"/>
                <a:satOff val="-39221"/>
                <a:lumOff val="34223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1">
              <a:shade val="50000"/>
              <a:hueOff val="559779"/>
              <a:satOff val="-39221"/>
              <a:lumOff val="34223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  <a:scene3d>
            <a:camera prst="orthographicFront"/>
            <a:lightRig rig="soft" dir="t">
              <a:rot lat="0" lon="0" rev="10800000"/>
            </a:lightRig>
          </a:scene3d>
          <a:sp3d extrusionH="57150">
            <a:bevelT w="27940" h="12700" prst="angle"/>
            <a:contourClr>
              <a:srgbClr val="DDDDDD"/>
            </a:contourClr>
          </a:sp3d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cap="none" spc="150" dirty="0" smtClean="0">
              <a:ln w="11430"/>
              <a:solidFill>
                <a:srgbClr val="F8F8F8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rPr>
            <a:t>Имеют  вторую  квалификационную        категорию (21% от общего числа)</a:t>
          </a:r>
          <a:endParaRPr lang="ru-RU" sz="2100" b="1" kern="1200" cap="none" spc="150" dirty="0">
            <a:ln w="11430"/>
            <a:solidFill>
              <a:srgbClr val="F8F8F8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a:endParaRPr>
        </a:p>
      </dsp:txBody>
      <dsp:txXfrm>
        <a:off x="1788021" y="1785948"/>
        <a:ext cx="6718297" cy="826001"/>
      </dsp:txXfrm>
    </dsp:sp>
    <dsp:sp modelId="{FB06E0C6-2F7A-44A5-9C13-A1127636F96A}">
      <dsp:nvSpPr>
        <dsp:cNvPr id="0" name=""/>
        <dsp:cNvSpPr/>
      </dsp:nvSpPr>
      <dsp:spPr>
        <a:xfrm>
          <a:off x="216189" y="1904978"/>
          <a:ext cx="1886211" cy="660801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-17873"/>
            <a:satOff val="701"/>
            <a:lumOff val="-2311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1">
              <a:tint val="50000"/>
              <a:hueOff val="-17873"/>
              <a:satOff val="701"/>
              <a:lumOff val="-2311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emf"/><Relationship Id="rId1" Type="http://schemas.openxmlformats.org/officeDocument/2006/relationships/image" Target="../media/image118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0.20463</cdr:x>
      <cdr:y>0.74093</cdr:y>
    </cdr:from>
    <cdr:to>
      <cdr:x>0.36276</cdr:x>
      <cdr:y>0.8619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571636" y="3500462"/>
          <a:ext cx="1214446" cy="5715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0.12381</cdr:x>
      <cdr:y>0.68</cdr:y>
    </cdr:from>
    <cdr:to>
      <cdr:x>0.30054</cdr:x>
      <cdr:y>0.83121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928694" y="2428892"/>
          <a:ext cx="1325651" cy="5401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1600" b="1" i="1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  </a:t>
          </a:r>
          <a:r>
            <a:rPr lang="ru-RU" sz="2000" b="1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rPr>
            <a:t>15117 человек</a:t>
          </a:r>
          <a:endParaRPr lang="ru-RU" sz="2000" b="1" i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Tahoma" pitchFamily="34" charset="0"/>
            <a:cs typeface="Tahoma" pitchFamily="34" charset="0"/>
          </a:endParaRPr>
        </a:p>
      </cdr:txBody>
    </cdr:sp>
  </cdr:relSizeAnchor>
  <cdr:relSizeAnchor xmlns:cdr="http://schemas.openxmlformats.org/drawingml/2006/chartDrawing">
    <cdr:from>
      <cdr:x>0.2381</cdr:x>
      <cdr:y>0.06</cdr:y>
    </cdr:from>
    <cdr:to>
      <cdr:x>0.59048</cdr:x>
      <cdr:y>0.16585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785950" y="214314"/>
          <a:ext cx="2643206" cy="37808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2000" b="1" i="0" kern="120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678 человек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0.75893</cdr:y>
    </cdr:from>
    <cdr:to>
      <cdr:x>0.06167</cdr:x>
      <cdr:y>0.84822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0" y="2428892"/>
          <a:ext cx="396492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solidFill>
                <a:schemeClr val="accent6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rPr>
            <a:t>(чел.)</a:t>
          </a:r>
          <a:endParaRPr lang="ru-RU" sz="1400" b="1" dirty="0">
            <a:solidFill>
              <a:schemeClr val="accent6">
                <a:lumMod val="75000"/>
              </a:schemeClr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cdr:txBody>
    </cdr:sp>
  </cdr:relSizeAnchor>
  <cdr:relSizeAnchor xmlns:cdr="http://schemas.openxmlformats.org/drawingml/2006/chartDrawing">
    <cdr:from>
      <cdr:x>0.5614</cdr:x>
      <cdr:y>0.3125</cdr:y>
    </cdr:from>
    <cdr:to>
      <cdr:x>0.88596</cdr:x>
      <cdr:y>0.43064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4572032" y="1000132"/>
          <a:ext cx="2643195" cy="37809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ndara"/>
            </a:defRPr>
          </a:lvl1pPr>
          <a:lvl2pPr marL="457200" indent="0">
            <a:defRPr sz="1100">
              <a:latin typeface="Candara"/>
            </a:defRPr>
          </a:lvl2pPr>
          <a:lvl3pPr marL="914400" indent="0">
            <a:defRPr sz="1100">
              <a:latin typeface="Candara"/>
            </a:defRPr>
          </a:lvl3pPr>
          <a:lvl4pPr marL="1371600" indent="0">
            <a:defRPr sz="1100">
              <a:latin typeface="Candara"/>
            </a:defRPr>
          </a:lvl4pPr>
          <a:lvl5pPr marL="1828800" indent="0">
            <a:defRPr sz="1100">
              <a:latin typeface="Candara"/>
            </a:defRPr>
          </a:lvl5pPr>
          <a:lvl6pPr marL="2286000" indent="0">
            <a:defRPr sz="1100">
              <a:latin typeface="Candara"/>
            </a:defRPr>
          </a:lvl6pPr>
          <a:lvl7pPr marL="2743200" indent="0">
            <a:defRPr sz="1100">
              <a:latin typeface="Candara"/>
            </a:defRPr>
          </a:lvl7pPr>
          <a:lvl8pPr marL="3200400" indent="0">
            <a:defRPr sz="1100">
              <a:latin typeface="Candara"/>
            </a:defRPr>
          </a:lvl8pPr>
          <a:lvl9pPr marL="3657600" indent="0">
            <a:defRPr sz="1100">
              <a:latin typeface="Candara"/>
            </a:defRPr>
          </a:lvl9pPr>
        </a:lstStyle>
        <a:p xmlns:a="http://schemas.openxmlformats.org/drawingml/2006/main">
          <a:r>
            <a:rPr lang="ru-RU" sz="2000" b="1" i="0" kern="120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678 человек</a:t>
          </a:r>
        </a:p>
      </cdr:txBody>
    </cdr:sp>
  </cdr:relSizeAnchor>
  <cdr:relSizeAnchor xmlns:cdr="http://schemas.openxmlformats.org/drawingml/2006/chartDrawing">
    <cdr:from>
      <cdr:x>0.16667</cdr:x>
      <cdr:y>0.06696</cdr:y>
    </cdr:from>
    <cdr:to>
      <cdr:x>0.49123</cdr:x>
      <cdr:y>0.1851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1357322" y="214314"/>
          <a:ext cx="2643199" cy="3780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ndara"/>
            </a:defRPr>
          </a:lvl1pPr>
          <a:lvl2pPr marL="457200" indent="0">
            <a:defRPr sz="1100">
              <a:latin typeface="Candara"/>
            </a:defRPr>
          </a:lvl2pPr>
          <a:lvl3pPr marL="914400" indent="0">
            <a:defRPr sz="1100">
              <a:latin typeface="Candara"/>
            </a:defRPr>
          </a:lvl3pPr>
          <a:lvl4pPr marL="1371600" indent="0">
            <a:defRPr sz="1100">
              <a:latin typeface="Candara"/>
            </a:defRPr>
          </a:lvl4pPr>
          <a:lvl5pPr marL="1828800" indent="0">
            <a:defRPr sz="1100">
              <a:latin typeface="Candara"/>
            </a:defRPr>
          </a:lvl5pPr>
          <a:lvl6pPr marL="2286000" indent="0">
            <a:defRPr sz="1100">
              <a:latin typeface="Candara"/>
            </a:defRPr>
          </a:lvl6pPr>
          <a:lvl7pPr marL="2743200" indent="0">
            <a:defRPr sz="1100">
              <a:latin typeface="Candara"/>
            </a:defRPr>
          </a:lvl7pPr>
          <a:lvl8pPr marL="3200400" indent="0">
            <a:defRPr sz="1100">
              <a:latin typeface="Candara"/>
            </a:defRPr>
          </a:lvl8pPr>
          <a:lvl9pPr marL="3657600" indent="0">
            <a:defRPr sz="1100">
              <a:latin typeface="Candara"/>
            </a:defRPr>
          </a:lvl9pPr>
        </a:lstStyle>
        <a:p xmlns:a="http://schemas.openxmlformats.org/drawingml/2006/main">
          <a:r>
            <a:rPr lang="ru-RU" sz="2000" b="1" i="0" kern="1200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799 </a:t>
          </a:r>
          <a:r>
            <a:rPr lang="ru-RU" sz="2000" b="1" i="0" kern="120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человек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0.45319</cdr:x>
      <cdr:y>0</cdr:y>
    </cdr:from>
    <cdr:to>
      <cdr:x>0.57853</cdr:x>
      <cdr:y>0.11261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357586" y="-142876"/>
          <a:ext cx="928693" cy="3780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ndara"/>
            </a:defRPr>
          </a:lvl1pPr>
          <a:lvl2pPr marL="457200" indent="0">
            <a:defRPr sz="1100">
              <a:latin typeface="Candara"/>
            </a:defRPr>
          </a:lvl2pPr>
          <a:lvl3pPr marL="914400" indent="0">
            <a:defRPr sz="1100">
              <a:latin typeface="Candara"/>
            </a:defRPr>
          </a:lvl3pPr>
          <a:lvl4pPr marL="1371600" indent="0">
            <a:defRPr sz="1100">
              <a:latin typeface="Candara"/>
            </a:defRPr>
          </a:lvl4pPr>
          <a:lvl5pPr marL="1828800" indent="0">
            <a:defRPr sz="1100">
              <a:latin typeface="Candara"/>
            </a:defRPr>
          </a:lvl5pPr>
          <a:lvl6pPr marL="2286000" indent="0">
            <a:defRPr sz="1100">
              <a:latin typeface="Candara"/>
            </a:defRPr>
          </a:lvl6pPr>
          <a:lvl7pPr marL="2743200" indent="0">
            <a:defRPr sz="1100">
              <a:latin typeface="Candara"/>
            </a:defRPr>
          </a:lvl7pPr>
          <a:lvl8pPr marL="3200400" indent="0">
            <a:defRPr sz="1100">
              <a:latin typeface="Candara"/>
            </a:defRPr>
          </a:lvl8pPr>
          <a:lvl9pPr marL="3657600" indent="0">
            <a:defRPr sz="1100">
              <a:latin typeface="Candara"/>
            </a:defRPr>
          </a:lvl9pPr>
        </a:lstStyle>
        <a:p xmlns:a="http://schemas.openxmlformats.org/drawingml/2006/main">
          <a:r>
            <a:rPr lang="ru-RU" sz="2000" b="1" i="1" kern="1200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95%</a:t>
          </a:r>
          <a:endParaRPr lang="ru-RU" sz="2000" b="1" i="1" kern="1200" dirty="0">
            <a:solidFill>
              <a:srgbClr val="002060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cdr:txBody>
    </cdr:sp>
  </cdr:relSizeAnchor>
  <cdr:relSizeAnchor xmlns:cdr="http://schemas.openxmlformats.org/drawingml/2006/chartDrawing">
    <cdr:from>
      <cdr:x>0.66531</cdr:x>
      <cdr:y>0.08511</cdr:y>
    </cdr:from>
    <cdr:to>
      <cdr:x>0.79066</cdr:x>
      <cdr:y>0.19771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4929222" y="285752"/>
          <a:ext cx="928693" cy="3780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ndara"/>
            </a:defRPr>
          </a:lvl1pPr>
          <a:lvl2pPr marL="457200" indent="0">
            <a:defRPr sz="1100">
              <a:latin typeface="Candara"/>
            </a:defRPr>
          </a:lvl2pPr>
          <a:lvl3pPr marL="914400" indent="0">
            <a:defRPr sz="1100">
              <a:latin typeface="Candara"/>
            </a:defRPr>
          </a:lvl3pPr>
          <a:lvl4pPr marL="1371600" indent="0">
            <a:defRPr sz="1100">
              <a:latin typeface="Candara"/>
            </a:defRPr>
          </a:lvl4pPr>
          <a:lvl5pPr marL="1828800" indent="0">
            <a:defRPr sz="1100">
              <a:latin typeface="Candara"/>
            </a:defRPr>
          </a:lvl5pPr>
          <a:lvl6pPr marL="2286000" indent="0">
            <a:defRPr sz="1100">
              <a:latin typeface="Candara"/>
            </a:defRPr>
          </a:lvl6pPr>
          <a:lvl7pPr marL="2743200" indent="0">
            <a:defRPr sz="1100">
              <a:latin typeface="Candara"/>
            </a:defRPr>
          </a:lvl7pPr>
          <a:lvl8pPr marL="3200400" indent="0">
            <a:defRPr sz="1100">
              <a:latin typeface="Candara"/>
            </a:defRPr>
          </a:lvl8pPr>
          <a:lvl9pPr marL="3657600" indent="0">
            <a:defRPr sz="1100">
              <a:latin typeface="Candara"/>
            </a:defRPr>
          </a:lvl9pPr>
        </a:lstStyle>
        <a:p xmlns:a="http://schemas.openxmlformats.org/drawingml/2006/main">
          <a:r>
            <a:rPr lang="ru-RU" sz="2000" b="1" i="1" kern="1200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93%</a:t>
          </a:r>
          <a:endParaRPr lang="ru-RU" sz="2000" b="1" i="1" kern="1200" dirty="0">
            <a:solidFill>
              <a:srgbClr val="002060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0.16804</cdr:x>
      <cdr:y>0.12245</cdr:y>
    </cdr:from>
    <cdr:to>
      <cdr:x>0.38197</cdr:x>
      <cdr:y>0.22829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357322" y="428628"/>
          <a:ext cx="1727961" cy="37048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2400" b="1" i="1" dirty="0" smtClean="0">
              <a:solidFill>
                <a:schemeClr val="accent6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rPr>
            <a:t>98,8%</a:t>
          </a:r>
          <a:endParaRPr lang="ru-RU" sz="2400" b="1" i="1" dirty="0">
            <a:solidFill>
              <a:schemeClr val="accent6">
                <a:lumMod val="50000"/>
              </a:schemeClr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cdr:txBody>
    </cdr:sp>
  </cdr:relSizeAnchor>
  <cdr:relSizeAnchor xmlns:cdr="http://schemas.openxmlformats.org/drawingml/2006/chartDrawing">
    <cdr:from>
      <cdr:x>0.52182</cdr:x>
      <cdr:y>0.53061</cdr:y>
    </cdr:from>
    <cdr:to>
      <cdr:x>0.67994</cdr:x>
      <cdr:y>0.71206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214842" y="1857388"/>
          <a:ext cx="1277171" cy="6351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2400" b="1" i="1" dirty="0" smtClean="0">
            <a:solidFill>
              <a:srgbClr val="001236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  <a:p xmlns:a="http://schemas.openxmlformats.org/drawingml/2006/main">
          <a:r>
            <a:rPr lang="ru-RU" sz="2400" b="1" i="1" dirty="0" smtClean="0">
              <a:solidFill>
                <a:srgbClr val="001236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1,2%</a:t>
          </a:r>
          <a:endParaRPr lang="ru-RU" sz="2400" b="1" i="1" dirty="0">
            <a:solidFill>
              <a:srgbClr val="001236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cdr:txBody>
    </cdr:sp>
  </cdr:relSizeAnchor>
  <cdr:relSizeAnchor xmlns:cdr="http://schemas.openxmlformats.org/drawingml/2006/chartDrawing">
    <cdr:from>
      <cdr:x>0.53951</cdr:x>
      <cdr:y>0.76471</cdr:y>
    </cdr:from>
    <cdr:to>
      <cdr:x>0.59532</cdr:x>
      <cdr:y>0.83673</cdr:y>
    </cdr:to>
    <cdr:sp macro="" textlink="">
      <cdr:nvSpPr>
        <cdr:cNvPr id="6" name="Стрелка вправо 5"/>
        <cdr:cNvSpPr/>
      </cdr:nvSpPr>
      <cdr:spPr>
        <a:xfrm xmlns:a="http://schemas.openxmlformats.org/drawingml/2006/main" rot="10800000">
          <a:off x="4357718" y="2676836"/>
          <a:ext cx="450790" cy="252121"/>
        </a:xfrm>
        <a:prstGeom xmlns:a="http://schemas.openxmlformats.org/drawingml/2006/main" prst="rightArrow">
          <a:avLst/>
        </a:prstGeom>
        <a:solidFill xmlns:a="http://schemas.openxmlformats.org/drawingml/2006/main">
          <a:srgbClr val="0070C0"/>
        </a:solidFill>
        <a:ln xmlns:a="http://schemas.openxmlformats.org/drawingml/2006/main">
          <a:solidFill>
            <a:schemeClr val="accent1"/>
          </a:solidFill>
        </a:ln>
        <a:effectLst xmlns:a="http://schemas.openxmlformats.org/drawingml/2006/main">
          <a:outerShdw blurRad="50800" dist="38100" dir="2700000" algn="tl" rotWithShape="0">
            <a:prstClr val="black">
              <a:alpha val="40000"/>
            </a:prstClr>
          </a:outerShdw>
        </a:effectLst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 dirty="0">
            <a:solidFill>
              <a:schemeClr val="accent6">
                <a:lumMod val="75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0.45106</cdr:x>
      <cdr:y>0.12245</cdr:y>
    </cdr:from>
    <cdr:to>
      <cdr:x>0.54009</cdr:x>
      <cdr:y>0.62648</cdr:y>
    </cdr:to>
    <cdr:pic>
      <cdr:nvPicPr>
        <cdr:cNvPr id="7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3643338" y="428628"/>
          <a:ext cx="719115" cy="1764357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0.15035</cdr:x>
      <cdr:y>0.2449</cdr:y>
    </cdr:from>
    <cdr:to>
      <cdr:x>0.24745</cdr:x>
      <cdr:y>0.81633</cdr:y>
    </cdr:to>
    <cdr:pic>
      <cdr:nvPicPr>
        <cdr:cNvPr id="8" name="Picture 21" descr="sl29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2" cstate="email">
          <a:extLst>
            <a:ext uri="{28A0092B-C50C-407E-A947-70E740481C1C}">
              <a14:useLocalDpi xmlns:a14="http://schemas.microsoft.com/office/drawing/2010/main"/>
            </a:ext>
          </a:extLst>
        </a:blip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1214446" y="857257"/>
          <a:ext cx="784225" cy="200026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</cdr:pic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0.31356</cdr:x>
      <cdr:y>0.59766</cdr:y>
    </cdr:from>
    <cdr:to>
      <cdr:x>0.44262</cdr:x>
      <cdr:y>0.82618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732812" y="2092086"/>
          <a:ext cx="1124840" cy="7999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2000" b="1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rPr>
            <a:t>75,4%</a:t>
          </a:r>
          <a:endParaRPr lang="ru-RU" sz="2000" b="1" i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Tahoma" pitchFamily="34" charset="0"/>
            <a:cs typeface="Tahoma" pitchFamily="34" charset="0"/>
          </a:endParaRPr>
        </a:p>
      </cdr:txBody>
    </cdr:sp>
  </cdr:relSizeAnchor>
  <cdr:relSizeAnchor xmlns:cdr="http://schemas.openxmlformats.org/drawingml/2006/chartDrawing">
    <cdr:from>
      <cdr:x>0.0082</cdr:x>
      <cdr:y>0.69388</cdr:y>
    </cdr:from>
    <cdr:to>
      <cdr:x>0.15574</cdr:x>
      <cdr:y>0.76485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71438" y="2428892"/>
          <a:ext cx="1285884" cy="2484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20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11,5%</a:t>
          </a:r>
        </a:p>
      </cdr:txBody>
    </cdr:sp>
  </cdr:relSizeAnchor>
  <cdr:relSizeAnchor xmlns:cdr="http://schemas.openxmlformats.org/drawingml/2006/chartDrawing">
    <cdr:from>
      <cdr:x>0.06558</cdr:x>
      <cdr:y>0.06001</cdr:y>
    </cdr:from>
    <cdr:to>
      <cdr:x>0.18422</cdr:x>
      <cdr:y>0.17864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571536" y="214332"/>
          <a:ext cx="1033999" cy="42377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20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8,4%</a:t>
          </a:r>
        </a:p>
      </cdr:txBody>
    </cdr:sp>
  </cdr:relSizeAnchor>
  <cdr:relSizeAnchor xmlns:cdr="http://schemas.openxmlformats.org/drawingml/2006/chartDrawing">
    <cdr:from>
      <cdr:x>3.67165E-6</cdr:x>
      <cdr:y>0.22001</cdr:y>
    </cdr:from>
    <cdr:to>
      <cdr:x>0.11017</cdr:x>
      <cdr:y>0.33865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2" y="785836"/>
          <a:ext cx="960179" cy="4237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2000" b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4,7%</a:t>
          </a:r>
          <a:endParaRPr lang="ru-RU" sz="2000" b="1" dirty="0">
            <a:solidFill>
              <a:srgbClr val="002060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1E66F5-B0ED-4B78-9A03-9B420665388D}" type="datetimeFigureOut">
              <a:rPr lang="ru-RU" smtClean="0"/>
              <a:pPr/>
              <a:t>20.10.2017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B4915E-3EF5-4D32-A65E-71DA54314E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3675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4915E-3EF5-4D32-A65E-71DA54314ED9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B80640B-4929-474F-A29A-E05B684D7201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FE9D0F-C513-4A94-A4E2-1ED7809505C8}" type="slidenum">
              <a:rPr lang="ru-RU" smtClean="0"/>
              <a:pPr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97668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8BDD29-1B26-4BA9-A993-BC642179F834}" type="slidenum">
              <a:rPr lang="ru-RU" smtClean="0"/>
              <a:pPr/>
              <a:t>49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171450"/>
            <a:ext cx="8695944" cy="452628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4015472"/>
            <a:ext cx="8723376" cy="998685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00150"/>
            <a:ext cx="7772400" cy="1335081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667001"/>
            <a:ext cx="6400800" cy="11049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171450"/>
            <a:ext cx="8695944" cy="1069848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535643"/>
            <a:ext cx="8723376" cy="998685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85850"/>
            <a:ext cx="2057400" cy="3365500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85850"/>
            <a:ext cx="6019800" cy="3365501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 spd="slow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171450"/>
            <a:ext cx="8695944" cy="3552444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9" y="3152694"/>
            <a:ext cx="2876429" cy="535520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3056467"/>
            <a:ext cx="5544515" cy="637604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3065672"/>
            <a:ext cx="5467980" cy="580704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3055631"/>
            <a:ext cx="3308000" cy="488662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3043916"/>
            <a:ext cx="8723376" cy="997406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1847670"/>
            <a:ext cx="7772400" cy="1143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078086"/>
            <a:ext cx="6417734" cy="70485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009394"/>
            <a:ext cx="3822192" cy="258546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09394"/>
            <a:ext cx="3822192" cy="258546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08585"/>
            <a:ext cx="3822192" cy="47982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3" y="2571751"/>
            <a:ext cx="3820055" cy="202287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008585"/>
            <a:ext cx="3822192" cy="47982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71751"/>
            <a:ext cx="3822192" cy="202287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20.10.2017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20.10.2017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171450"/>
            <a:ext cx="8695944" cy="1069848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535643"/>
            <a:ext cx="8723376" cy="997406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20.10.2017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171450"/>
            <a:ext cx="8695944" cy="1069848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2686050"/>
            <a:ext cx="3352800" cy="142875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535643"/>
            <a:ext cx="8723376" cy="998685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1714500"/>
            <a:ext cx="3352800" cy="939546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371600"/>
            <a:ext cx="3904076" cy="28575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171450"/>
            <a:ext cx="8695944" cy="452628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4015472"/>
            <a:ext cx="8723376" cy="998685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6" y="254000"/>
            <a:ext cx="3812645" cy="1822451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4" y="2089150"/>
            <a:ext cx="3818467" cy="18161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028700"/>
            <a:ext cx="3566160" cy="219456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p:transition spd="slow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171450"/>
            <a:ext cx="8695944" cy="185166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259572"/>
            <a:ext cx="8723376" cy="997406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53746"/>
            <a:ext cx="8229600" cy="9395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4687623"/>
            <a:ext cx="378669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20.10.2017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9" y="4687623"/>
            <a:ext cx="378669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4687623"/>
            <a:ext cx="116182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8" y="2006600"/>
            <a:ext cx="7408333" cy="2588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strips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10" Type="http://schemas.openxmlformats.org/officeDocument/2006/relationships/image" Target="../media/image42.jpeg"/><Relationship Id="rId4" Type="http://schemas.openxmlformats.org/officeDocument/2006/relationships/image" Target="../media/image36.jpeg"/><Relationship Id="rId9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12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psa.info/" TargetMode="External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5.png"/><Relationship Id="rId4" Type="http://schemas.openxmlformats.org/officeDocument/2006/relationships/image" Target="../media/image7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8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8.jpeg"/><Relationship Id="rId4" Type="http://schemas.openxmlformats.org/officeDocument/2006/relationships/image" Target="../media/image107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4.jpeg"/><Relationship Id="rId4" Type="http://schemas.openxmlformats.org/officeDocument/2006/relationships/image" Target="../media/image1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117.jpeg"/><Relationship Id="rId4" Type="http://schemas.openxmlformats.org/officeDocument/2006/relationships/image" Target="../media/image116.jpe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119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20.png"/><Relationship Id="rId4" Type="http://schemas.openxmlformats.org/officeDocument/2006/relationships/image" Target="../media/image118.e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jpe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7027" y="1912278"/>
            <a:ext cx="7772400" cy="80348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ru-RU" sz="5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ВМЕСТЕ  МЫ – СИЛА!</a:t>
            </a:r>
            <a:endParaRPr lang="ru-RU" sz="5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8361" y="339502"/>
            <a:ext cx="589343" cy="83038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7" name="Рисунок 6" descr="G:\Фото\ОГКБ №1\simbol.gif"/>
          <p:cNvPicPr/>
          <p:nvPr/>
        </p:nvPicPr>
        <p:blipFill>
          <a:blip r:embed="rId3"/>
          <a:srcRect b="25000"/>
          <a:stretch>
            <a:fillRect/>
          </a:stretch>
        </p:blipFill>
        <p:spPr bwMode="auto">
          <a:xfrm>
            <a:off x="2078572" y="483518"/>
            <a:ext cx="936104" cy="643285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Группа 2"/>
          <p:cNvGrpSpPr/>
          <p:nvPr/>
        </p:nvGrpSpPr>
        <p:grpSpPr>
          <a:xfrm>
            <a:off x="323528" y="354797"/>
            <a:ext cx="864096" cy="831186"/>
            <a:chOff x="539552" y="444421"/>
            <a:chExt cx="716513" cy="740088"/>
          </a:xfrm>
        </p:grpSpPr>
        <p:sp>
          <p:nvSpPr>
            <p:cNvPr id="18" name="Oval 12"/>
            <p:cNvSpPr>
              <a:spLocks noChangeArrowheads="1"/>
            </p:cNvSpPr>
            <p:nvPr/>
          </p:nvSpPr>
          <p:spPr bwMode="auto">
            <a:xfrm>
              <a:off x="539552" y="444421"/>
              <a:ext cx="716513" cy="740088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9" name="Picture 13" descr="РАМС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66852" y="474616"/>
              <a:ext cx="666635" cy="676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2" name="Picture 22" descr="8l2"/>
          <p:cNvPicPr>
            <a:picLocks noChangeAspect="1" noChangeArrowheads="1" noCrop="1"/>
          </p:cNvPicPr>
          <p:nvPr/>
        </p:nvPicPr>
        <p:blipFill>
          <a:blip r:embed="rId5">
            <a:lum bright="70000" contrast="-70000"/>
            <a:grayscl/>
          </a:blip>
          <a:srcRect/>
          <a:stretch>
            <a:fillRect/>
          </a:stretch>
        </p:blipFill>
        <p:spPr bwMode="auto">
          <a:xfrm>
            <a:off x="0" y="4786328"/>
            <a:ext cx="9144000" cy="83365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  <p:sp>
        <p:nvSpPr>
          <p:cNvPr id="23" name="Freeform 4"/>
          <p:cNvSpPr>
            <a:spLocks/>
          </p:cNvSpPr>
          <p:nvPr/>
        </p:nvSpPr>
        <p:spPr bwMode="auto">
          <a:xfrm>
            <a:off x="214282" y="3000378"/>
            <a:ext cx="8715436" cy="64294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736" y="0"/>
              </a:cxn>
              <a:cxn ang="0">
                <a:pos x="1920" y="432"/>
              </a:cxn>
              <a:cxn ang="0">
                <a:pos x="5760" y="432"/>
              </a:cxn>
            </a:cxnLst>
            <a:rect l="0" t="0" r="r" b="b"/>
            <a:pathLst>
              <a:path w="5760" h="432">
                <a:moveTo>
                  <a:pt x="0" y="0"/>
                </a:moveTo>
                <a:lnTo>
                  <a:pt x="2736" y="0"/>
                </a:lnTo>
                <a:lnTo>
                  <a:pt x="1920" y="432"/>
                </a:lnTo>
                <a:lnTo>
                  <a:pt x="5760" y="432"/>
                </a:lnTo>
              </a:path>
            </a:pathLst>
          </a:custGeom>
          <a:noFill/>
          <a:ln w="38100">
            <a:solidFill>
              <a:srgbClr val="0070C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4" name="Freeform 8"/>
          <p:cNvSpPr>
            <a:spLocks/>
          </p:cNvSpPr>
          <p:nvPr/>
        </p:nvSpPr>
        <p:spPr bwMode="auto">
          <a:xfrm>
            <a:off x="214282" y="3143254"/>
            <a:ext cx="8715436" cy="64294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736" y="0"/>
              </a:cxn>
              <a:cxn ang="0">
                <a:pos x="1920" y="432"/>
              </a:cxn>
              <a:cxn ang="0">
                <a:pos x="5760" y="432"/>
              </a:cxn>
            </a:cxnLst>
            <a:rect l="0" t="0" r="r" b="b"/>
            <a:pathLst>
              <a:path w="5760" h="432">
                <a:moveTo>
                  <a:pt x="0" y="0"/>
                </a:moveTo>
                <a:lnTo>
                  <a:pt x="2736" y="0"/>
                </a:lnTo>
                <a:lnTo>
                  <a:pt x="1920" y="432"/>
                </a:lnTo>
                <a:lnTo>
                  <a:pt x="5760" y="432"/>
                </a:lnTo>
              </a:path>
            </a:pathLst>
          </a:custGeom>
          <a:noFill/>
          <a:ln w="38100">
            <a:solidFill>
              <a:srgbClr val="0070C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3131840" y="323315"/>
            <a:ext cx="5797878" cy="86266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БУЗОО «Городская клиническая больница № 1 им. Кабанова А.Н.»</a:t>
            </a:r>
            <a:endParaRPr lang="ru-RU" sz="36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413562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357172"/>
            <a:ext cx="8229600" cy="85725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Применяем современное оборудование</a:t>
            </a:r>
          </a:p>
        </p:txBody>
      </p:sp>
      <p:pic>
        <p:nvPicPr>
          <p:cNvPr id="6" name="Рисунок 5" descr="G:\2011 фото\Новая папка\DSC0810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071684"/>
            <a:ext cx="3000396" cy="2643206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G:\Фото\Эндоскопия\P105001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2071684"/>
            <a:ext cx="2571768" cy="2643206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6" descr="G:\Фото\лаборатория\P1030854 - копия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43306" y="2071684"/>
            <a:ext cx="2214578" cy="2643206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34"/>
            <a:ext cx="8715436" cy="93954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Руководитель и инициатор инноваций в сестринском деле - </a:t>
            </a:r>
            <a:endParaRPr lang="ru-RU" sz="3200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>
          <a:xfrm>
            <a:off x="2627784" y="2139702"/>
            <a:ext cx="6408712" cy="2585466"/>
          </a:xfrm>
        </p:spPr>
        <p:txBody>
          <a:bodyPr>
            <a:normAutofit/>
          </a:bodyPr>
          <a:lstStyle/>
          <a:p>
            <a:pPr marL="0" indent="0">
              <a:buNone/>
              <a:tabLst>
                <a:tab pos="0" algn="l"/>
                <a:tab pos="358775" algn="l"/>
              </a:tabLst>
            </a:pPr>
            <a:r>
              <a:rPr lang="ru-RU" sz="2300" b="1" i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С.Ф</a:t>
            </a:r>
            <a:r>
              <a:rPr lang="ru-RU" sz="2300" b="1" i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ru-RU" sz="2300" b="1" i="1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Дацюк</a:t>
            </a:r>
            <a:r>
              <a:rPr lang="ru-RU" sz="2300" b="1" i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- заместитель главного врача по работе с   сестринским  персоналом,  председатель Совета по сестринскому делу, член Правления  ОПСА,  руководитель этического комитета ОПСА</a:t>
            </a:r>
            <a:endParaRPr lang="ru-RU" sz="2300" dirty="0">
              <a:solidFill>
                <a:srgbClr val="002060"/>
              </a:solidFill>
            </a:endParaRPr>
          </a:p>
        </p:txBody>
      </p:sp>
      <p:pic>
        <p:nvPicPr>
          <p:cNvPr id="7" name="Рисунок 6" descr="G:\2013 фото\к юбилею\DPP_14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63638"/>
            <a:ext cx="2160240" cy="3500462"/>
          </a:xfrm>
          <a:prstGeom prst="rect">
            <a:avLst/>
          </a:prstGeom>
          <a:ln w="127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0832" y="214296"/>
            <a:ext cx="8229600" cy="939546"/>
          </a:xfrm>
        </p:spPr>
        <p:txBody>
          <a:bodyPr>
            <a:noAutofit/>
          </a:bodyPr>
          <a:lstStyle/>
          <a:p>
            <a:r>
              <a:rPr lang="ru-RU" sz="4000" b="1" i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</a:t>
            </a:r>
            <a:r>
              <a:rPr lang="ru-RU" sz="4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Совет по сестринскому делу</a:t>
            </a:r>
          </a:p>
        </p:txBody>
      </p:sp>
      <p:pic>
        <p:nvPicPr>
          <p:cNvPr id="6" name="Содержимое 5" descr="G:\2017 фото\01 медики\IMG_8417 - копия.JPG"/>
          <p:cNvPicPr>
            <a:picLocks noGrp="1"/>
          </p:cNvPicPr>
          <p:nvPr>
            <p:ph idx="1"/>
          </p:nvPr>
        </p:nvPicPr>
        <p:blipFill>
          <a:blip r:embed="rId2" cstate="print"/>
          <a:srcRect t="6818"/>
          <a:stretch>
            <a:fillRect/>
          </a:stretch>
        </p:blipFill>
        <p:spPr bwMode="auto">
          <a:xfrm>
            <a:off x="1475656" y="1995686"/>
            <a:ext cx="6357982" cy="2928958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Прямая соединительная линия 45"/>
          <p:cNvCxnSpPr>
            <a:stCxn id="91139" idx="2"/>
            <a:endCxn id="91140" idx="0"/>
          </p:cNvCxnSpPr>
          <p:nvPr/>
        </p:nvCxnSpPr>
        <p:spPr>
          <a:xfrm rot="5400000">
            <a:off x="3964777" y="3393287"/>
            <a:ext cx="1214446" cy="1588"/>
          </a:xfrm>
          <a:prstGeom prst="line">
            <a:avLst/>
          </a:prstGeom>
          <a:ln w="28575">
            <a:solidFill>
              <a:srgbClr val="001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>
            <a:stCxn id="91144" idx="0"/>
          </p:cNvCxnSpPr>
          <p:nvPr/>
        </p:nvCxnSpPr>
        <p:spPr>
          <a:xfrm rot="16200000" flipH="1">
            <a:off x="6072198" y="3143254"/>
            <a:ext cx="2143140" cy="1588"/>
          </a:xfrm>
          <a:prstGeom prst="line">
            <a:avLst/>
          </a:prstGeom>
          <a:ln w="28575">
            <a:solidFill>
              <a:srgbClr val="001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2857488" y="4429138"/>
            <a:ext cx="500066" cy="1588"/>
          </a:xfrm>
          <a:prstGeom prst="line">
            <a:avLst/>
          </a:prstGeom>
          <a:ln w="28575">
            <a:solidFill>
              <a:srgbClr val="001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5500694" y="3357568"/>
            <a:ext cx="500066" cy="1588"/>
          </a:xfrm>
          <a:prstGeom prst="line">
            <a:avLst/>
          </a:prstGeom>
          <a:ln w="28575">
            <a:solidFill>
              <a:srgbClr val="001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5786446" y="2357436"/>
            <a:ext cx="500066" cy="1588"/>
          </a:xfrm>
          <a:prstGeom prst="line">
            <a:avLst/>
          </a:prstGeom>
          <a:ln w="28575">
            <a:solidFill>
              <a:srgbClr val="001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2928926" y="2357436"/>
            <a:ext cx="428628" cy="1588"/>
          </a:xfrm>
          <a:prstGeom prst="line">
            <a:avLst/>
          </a:prstGeom>
          <a:ln w="28575">
            <a:solidFill>
              <a:srgbClr val="001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3071802" y="3357568"/>
            <a:ext cx="500066" cy="1588"/>
          </a:xfrm>
          <a:prstGeom prst="line">
            <a:avLst/>
          </a:prstGeom>
          <a:ln w="28575">
            <a:solidFill>
              <a:srgbClr val="001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53746"/>
            <a:ext cx="8715436" cy="93954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Структура совета по сестринскому делу                                              </a:t>
            </a:r>
            <a:endParaRPr lang="ru-RU" sz="3200" dirty="0"/>
          </a:p>
        </p:txBody>
      </p:sp>
      <p:sp>
        <p:nvSpPr>
          <p:cNvPr id="91138" name="AutoShape 2"/>
          <p:cNvSpPr>
            <a:spLocks noChangeArrowheads="1"/>
          </p:cNvSpPr>
          <p:nvPr/>
        </p:nvSpPr>
        <p:spPr bwMode="auto">
          <a:xfrm>
            <a:off x="3571868" y="3000378"/>
            <a:ext cx="2000264" cy="785818"/>
          </a:xfrm>
          <a:prstGeom prst="rect">
            <a:avLst/>
          </a:prstGeom>
          <a:solidFill>
            <a:srgbClr val="7DC7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latin typeface="Calibri" pitchFamily="34" charset="0"/>
                <a:cs typeface="Arial" pitchFamily="34" charset="0"/>
              </a:rPr>
              <a:t>Председатель</a:t>
            </a:r>
          </a:p>
        </p:txBody>
      </p:sp>
      <p:sp>
        <p:nvSpPr>
          <p:cNvPr id="91139" name="AutoShape 3"/>
          <p:cNvSpPr>
            <a:spLocks noChangeArrowheads="1"/>
          </p:cNvSpPr>
          <p:nvPr/>
        </p:nvSpPr>
        <p:spPr bwMode="auto">
          <a:xfrm>
            <a:off x="3571868" y="2071684"/>
            <a:ext cx="2000264" cy="714380"/>
          </a:xfrm>
          <a:prstGeom prst="rect">
            <a:avLst/>
          </a:prstGeom>
          <a:solidFill>
            <a:srgbClr val="7DC7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1236"/>
                </a:solidFill>
                <a:effectLst/>
                <a:latin typeface="Calibri" pitchFamily="34" charset="0"/>
                <a:cs typeface="Arial" pitchFamily="34" charset="0"/>
              </a:rPr>
              <a:t>Секретарь</a:t>
            </a:r>
          </a:p>
        </p:txBody>
      </p:sp>
      <p:sp>
        <p:nvSpPr>
          <p:cNvPr id="91140" name="AutoShape 4"/>
          <p:cNvSpPr>
            <a:spLocks noChangeArrowheads="1"/>
          </p:cNvSpPr>
          <p:nvPr/>
        </p:nvSpPr>
        <p:spPr bwMode="auto">
          <a:xfrm>
            <a:off x="3571868" y="4000510"/>
            <a:ext cx="2000264" cy="785818"/>
          </a:xfrm>
          <a:prstGeom prst="rect">
            <a:avLst/>
          </a:prstGeom>
          <a:solidFill>
            <a:srgbClr val="7DC7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Консультанты </a:t>
            </a:r>
          </a:p>
        </p:txBody>
      </p:sp>
      <p:sp>
        <p:nvSpPr>
          <p:cNvPr id="91141" name="AutoShape 5"/>
          <p:cNvSpPr>
            <a:spLocks noChangeArrowheads="1"/>
          </p:cNvSpPr>
          <p:nvPr/>
        </p:nvSpPr>
        <p:spPr bwMode="auto">
          <a:xfrm>
            <a:off x="251520" y="1491630"/>
            <a:ext cx="2863129" cy="1284904"/>
          </a:xfrm>
          <a:prstGeom prst="rect">
            <a:avLst/>
          </a:prstGeom>
          <a:solidFill>
            <a:srgbClr val="7DC7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001236"/>
                </a:solidFill>
                <a:latin typeface="Calibri" pitchFamily="34" charset="0"/>
                <a:cs typeface="Arial" pitchFamily="34" charset="0"/>
              </a:rPr>
              <a:t>Комитет по  медицинскому и медикаментозному обеспечению</a:t>
            </a:r>
          </a:p>
        </p:txBody>
      </p:sp>
      <p:sp>
        <p:nvSpPr>
          <p:cNvPr id="91142" name="AutoShape 6"/>
          <p:cNvSpPr>
            <a:spLocks noChangeArrowheads="1"/>
          </p:cNvSpPr>
          <p:nvPr/>
        </p:nvSpPr>
        <p:spPr bwMode="auto">
          <a:xfrm>
            <a:off x="251520" y="2928940"/>
            <a:ext cx="2863129" cy="785818"/>
          </a:xfrm>
          <a:prstGeom prst="rect">
            <a:avLst/>
          </a:prstGeom>
          <a:solidFill>
            <a:srgbClr val="7DC7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lang="ru-RU" sz="2000" b="1" dirty="0" smtClean="0">
                <a:solidFill>
                  <a:srgbClr val="001236"/>
                </a:solidFill>
                <a:latin typeface="Calibri" pitchFamily="34" charset="0"/>
                <a:cs typeface="Arial" pitchFamily="34" charset="0"/>
              </a:rPr>
              <a:t>Экспертно-аналитический комитет  </a:t>
            </a:r>
          </a:p>
        </p:txBody>
      </p:sp>
      <p:sp>
        <p:nvSpPr>
          <p:cNvPr id="91143" name="AutoShape 7"/>
          <p:cNvSpPr>
            <a:spLocks noChangeArrowheads="1"/>
          </p:cNvSpPr>
          <p:nvPr/>
        </p:nvSpPr>
        <p:spPr bwMode="auto">
          <a:xfrm>
            <a:off x="251520" y="3929072"/>
            <a:ext cx="2863129" cy="1018942"/>
          </a:xfrm>
          <a:prstGeom prst="rect">
            <a:avLst/>
          </a:prstGeom>
          <a:solidFill>
            <a:srgbClr val="7DC7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001236"/>
                </a:solidFill>
                <a:latin typeface="Calibri" pitchFamily="34" charset="0"/>
                <a:cs typeface="Arial" pitchFamily="34" charset="0"/>
              </a:rPr>
              <a:t>Комитет  по </a:t>
            </a:r>
            <a:r>
              <a:rPr lang="ru-RU" sz="2000" b="1" dirty="0" err="1" smtClean="0">
                <a:solidFill>
                  <a:srgbClr val="001236"/>
                </a:solidFill>
                <a:latin typeface="Calibri" pitchFamily="34" charset="0"/>
                <a:cs typeface="Arial" pitchFamily="34" charset="0"/>
              </a:rPr>
              <a:t>курации</a:t>
            </a:r>
            <a:r>
              <a:rPr lang="ru-RU" sz="2000" b="1" dirty="0" smtClean="0">
                <a:solidFill>
                  <a:srgbClr val="001236"/>
                </a:solidFill>
                <a:latin typeface="Calibri" pitchFamily="34" charset="0"/>
                <a:cs typeface="Arial" pitchFamily="34" charset="0"/>
              </a:rPr>
              <a:t> работы младшего персонала</a:t>
            </a:r>
          </a:p>
        </p:txBody>
      </p:sp>
      <p:sp>
        <p:nvSpPr>
          <p:cNvPr id="91144" name="AutoShape 8"/>
          <p:cNvSpPr>
            <a:spLocks noChangeArrowheads="1"/>
          </p:cNvSpPr>
          <p:nvPr/>
        </p:nvSpPr>
        <p:spPr bwMode="auto">
          <a:xfrm>
            <a:off x="6000760" y="2071684"/>
            <a:ext cx="2286016" cy="704851"/>
          </a:xfrm>
          <a:prstGeom prst="rect">
            <a:avLst/>
          </a:prstGeom>
          <a:solidFill>
            <a:srgbClr val="7DC7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lang="ru-RU" b="1" dirty="0" smtClean="0">
                <a:solidFill>
                  <a:srgbClr val="001236"/>
                </a:solidFill>
                <a:latin typeface="Calibri" pitchFamily="34" charset="0"/>
                <a:cs typeface="Arial" pitchFamily="34" charset="0"/>
              </a:rPr>
              <a:t>Этический комитет  </a:t>
            </a:r>
          </a:p>
        </p:txBody>
      </p:sp>
      <p:sp>
        <p:nvSpPr>
          <p:cNvPr id="91145" name="AutoShape 9"/>
          <p:cNvSpPr>
            <a:spLocks noChangeArrowheads="1"/>
          </p:cNvSpPr>
          <p:nvPr/>
        </p:nvSpPr>
        <p:spPr bwMode="auto">
          <a:xfrm>
            <a:off x="6000760" y="3000378"/>
            <a:ext cx="2286016" cy="785818"/>
          </a:xfrm>
          <a:prstGeom prst="rect">
            <a:avLst/>
          </a:prstGeom>
          <a:solidFill>
            <a:srgbClr val="7DC7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001236"/>
                </a:solidFill>
                <a:latin typeface="Calibri" pitchFamily="34" charset="0"/>
                <a:cs typeface="Arial" pitchFamily="34" charset="0"/>
              </a:rPr>
              <a:t>Профессиональный комитет  </a:t>
            </a:r>
          </a:p>
        </p:txBody>
      </p:sp>
      <p:sp>
        <p:nvSpPr>
          <p:cNvPr id="91146" name="AutoShape 10"/>
          <p:cNvSpPr>
            <a:spLocks noChangeArrowheads="1"/>
          </p:cNvSpPr>
          <p:nvPr/>
        </p:nvSpPr>
        <p:spPr bwMode="auto">
          <a:xfrm>
            <a:off x="6000760" y="4000510"/>
            <a:ext cx="2286016" cy="785818"/>
          </a:xfrm>
          <a:prstGeom prst="rect">
            <a:avLst/>
          </a:prstGeom>
          <a:solidFill>
            <a:srgbClr val="7DC7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 </a:t>
            </a:r>
            <a:r>
              <a:rPr lang="ru-RU" b="1" dirty="0" smtClean="0">
                <a:solidFill>
                  <a:srgbClr val="001236"/>
                </a:solidFill>
                <a:latin typeface="Calibri" pitchFamily="34" charset="0"/>
                <a:cs typeface="Arial" pitchFamily="34" charset="0"/>
              </a:rPr>
              <a:t>Секция по информации</a:t>
            </a: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rot="5400000">
            <a:off x="2070876" y="3143254"/>
            <a:ext cx="2572562" cy="794"/>
          </a:xfrm>
          <a:prstGeom prst="line">
            <a:avLst/>
          </a:prstGeom>
          <a:ln w="28575">
            <a:solidFill>
              <a:srgbClr val="001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rot="5400000">
            <a:off x="5036347" y="2607469"/>
            <a:ext cx="1500198" cy="1588"/>
          </a:xfrm>
          <a:prstGeom prst="line">
            <a:avLst/>
          </a:prstGeom>
          <a:ln w="28575">
            <a:solidFill>
              <a:srgbClr val="001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3357554" y="1857370"/>
            <a:ext cx="2428892" cy="1588"/>
          </a:xfrm>
          <a:prstGeom prst="line">
            <a:avLst/>
          </a:prstGeom>
          <a:ln w="28575">
            <a:solidFill>
              <a:srgbClr val="001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500048"/>
            <a:ext cx="8229600" cy="939546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Руководители комитетов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                </a:t>
            </a:r>
            <a: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Совета по сестринскому делу </a:t>
            </a:r>
            <a:r>
              <a:rPr lang="ru-RU" b="1" i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b="1" i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ru-RU" dirty="0"/>
          </a:p>
        </p:txBody>
      </p:sp>
      <p:pic>
        <p:nvPicPr>
          <p:cNvPr id="6" name="Рисунок 5" descr="G:\2017 фото\01 медики\IMG_8489 - копия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1928808"/>
            <a:ext cx="4429156" cy="3000396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500048"/>
            <a:ext cx="8229600" cy="939546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Комитеты Совета по                   сестринскому делу </a:t>
            </a:r>
            <a:r>
              <a:rPr lang="ru-RU" b="1" i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b="1" i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ru-RU" dirty="0"/>
          </a:p>
        </p:txBody>
      </p:sp>
      <p:pic>
        <p:nvPicPr>
          <p:cNvPr id="14" name="Содержимое 12" descr="G:\2017 фото\01 медики\IMG_8505 - копия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2000246"/>
            <a:ext cx="5500726" cy="2571768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952602" y="4587974"/>
            <a:ext cx="6643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Экспертно-аналитический комитет</a:t>
            </a: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500048"/>
            <a:ext cx="8229600" cy="939546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Комитеты Совета по                   сестринскому делу </a:t>
            </a:r>
            <a:r>
              <a:rPr lang="ru-RU" b="1" i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b="1" i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0" y="4286262"/>
            <a:ext cx="47149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Комитет по  медицинскому и медикаментозному  обеспечению</a:t>
            </a:r>
          </a:p>
        </p:txBody>
      </p:sp>
      <p:pic>
        <p:nvPicPr>
          <p:cNvPr id="8" name="Рисунок 7" descr="G:\2017 фото\01 медики\IMG_8509 - копия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785932"/>
            <a:ext cx="3898906" cy="2357454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Рисунок 16" descr="G:\2017 фото\01 медики\IMG_8446 - копия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000246"/>
            <a:ext cx="4159250" cy="2456281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TextBox 17"/>
          <p:cNvSpPr txBox="1"/>
          <p:nvPr/>
        </p:nvSpPr>
        <p:spPr>
          <a:xfrm>
            <a:off x="4786314" y="4500576"/>
            <a:ext cx="41569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Профессиональный комитет</a:t>
            </a: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500048"/>
            <a:ext cx="8229600" cy="939546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Комитеты Совета по                   сестринскому делу </a:t>
            </a:r>
            <a:r>
              <a:rPr lang="ru-RU" b="1" i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b="1" i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-142908" y="4286262"/>
            <a:ext cx="47149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Комитет по </a:t>
            </a:r>
            <a:r>
              <a:rPr lang="ru-RU" sz="2000" b="1" i="1" dirty="0" err="1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курации</a:t>
            </a:r>
            <a:r>
              <a:rPr lang="ru-RU" sz="2000" b="1" i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работы</a:t>
            </a:r>
          </a:p>
          <a:p>
            <a:pPr algn="ctr"/>
            <a:r>
              <a:rPr lang="ru-RU" sz="2000" b="1" i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младшего персонала</a:t>
            </a:r>
          </a:p>
        </p:txBody>
      </p:sp>
      <p:pic>
        <p:nvPicPr>
          <p:cNvPr id="14" name="Содержимое 11" descr="G:\2017 фото\01 медики\IMG_8498 - копия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2000246"/>
            <a:ext cx="4714908" cy="2500330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4929190" y="4572014"/>
            <a:ext cx="27558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Этический комитет</a:t>
            </a:r>
          </a:p>
        </p:txBody>
      </p:sp>
      <p:pic>
        <p:nvPicPr>
          <p:cNvPr id="9" name="Рисунок 8" descr="G:\2017 фото\01 медики\IMG_8518 - копия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571618"/>
            <a:ext cx="3786214" cy="2571768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5" descr="DSC04149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 l="16154" t="4938" r="11923" b="6173"/>
          <a:stretch>
            <a:fillRect/>
          </a:stretch>
        </p:blipFill>
        <p:spPr bwMode="auto">
          <a:xfrm>
            <a:off x="7000892" y="1357304"/>
            <a:ext cx="1214446" cy="1285884"/>
          </a:xfrm>
          <a:prstGeom prst="rect">
            <a:avLst/>
          </a:prstGeom>
          <a:ln w="19050">
            <a:solidFill>
              <a:schemeClr val="accent1"/>
            </a:solidFill>
          </a:ln>
          <a:effectLst/>
        </p:spPr>
      </p:pic>
      <p:sp>
        <p:nvSpPr>
          <p:cNvPr id="15" name="Скругленный прямоугольник 14"/>
          <p:cNvSpPr/>
          <p:nvPr/>
        </p:nvSpPr>
        <p:spPr>
          <a:xfrm>
            <a:off x="142844" y="2678907"/>
            <a:ext cx="1857388" cy="589364"/>
          </a:xfrm>
          <a:prstGeom prst="roundRect">
            <a:avLst/>
          </a:prstGeom>
          <a:solidFill>
            <a:schemeClr val="bg1"/>
          </a:solidFill>
          <a:ln>
            <a:solidFill>
              <a:srgbClr val="1F0B97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err="1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Курекова</a:t>
            </a:r>
            <a:r>
              <a:rPr lang="ru-RU" sz="1200" b="1" i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Е.Н.- ст.медсестра отд. гинекологии</a:t>
            </a:r>
            <a:endParaRPr lang="ru-RU" sz="1200" b="1" i="1" dirty="0">
              <a:solidFill>
                <a:schemeClr val="accent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285984" y="2678907"/>
            <a:ext cx="1928826" cy="589364"/>
          </a:xfrm>
          <a:prstGeom prst="roundRect">
            <a:avLst/>
          </a:prstGeom>
          <a:solidFill>
            <a:schemeClr val="bg1"/>
          </a:solidFill>
          <a:ln>
            <a:solidFill>
              <a:srgbClr val="1F0B97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err="1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Асик</a:t>
            </a:r>
            <a:r>
              <a:rPr lang="ru-RU" sz="1200" b="1" i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Л.В.– ст.медсестра 4-го </a:t>
            </a:r>
            <a:r>
              <a:rPr lang="ru-RU" sz="1200" b="1" i="1" dirty="0" err="1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инфекц</a:t>
            </a:r>
            <a:r>
              <a:rPr lang="ru-RU" sz="1200" b="1" i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отделения</a:t>
            </a:r>
            <a:endParaRPr lang="ru-RU" sz="1200" b="1" i="1" dirty="0">
              <a:solidFill>
                <a:schemeClr val="accent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572000" y="2643188"/>
            <a:ext cx="1928826" cy="589364"/>
          </a:xfrm>
          <a:prstGeom prst="roundRect">
            <a:avLst/>
          </a:prstGeom>
          <a:solidFill>
            <a:schemeClr val="bg1"/>
          </a:solidFill>
          <a:ln>
            <a:solidFill>
              <a:srgbClr val="1F0B97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Белоус  А.Н. – ст.медсестра  2-го </a:t>
            </a:r>
          </a:p>
          <a:p>
            <a:pPr algn="ctr"/>
            <a:r>
              <a:rPr lang="ru-RU" sz="1200" b="1" i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хирургического </a:t>
            </a:r>
            <a:r>
              <a:rPr lang="ru-RU" sz="1200" b="1" i="1" dirty="0" err="1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отд</a:t>
            </a:r>
            <a:endParaRPr lang="ru-RU" sz="1200" b="1" i="1" dirty="0">
              <a:solidFill>
                <a:schemeClr val="accent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572232" y="2643188"/>
            <a:ext cx="2571768" cy="589364"/>
          </a:xfrm>
          <a:prstGeom prst="roundRect">
            <a:avLst/>
          </a:prstGeom>
          <a:solidFill>
            <a:schemeClr val="bg1"/>
          </a:solidFill>
          <a:ln>
            <a:solidFill>
              <a:srgbClr val="1F0B97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err="1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Зрюнина</a:t>
            </a:r>
            <a:r>
              <a:rPr lang="ru-RU" sz="1200" b="1" i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Л.В.- ст.лаборант </a:t>
            </a:r>
            <a:r>
              <a:rPr lang="ru-RU" sz="1200" b="1" i="1" dirty="0" err="1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паталого-анатомического</a:t>
            </a:r>
            <a:r>
              <a:rPr lang="ru-RU" sz="1200" b="1" i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algn="ctr"/>
            <a:r>
              <a:rPr lang="ru-RU" sz="1200" b="1" i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               отд.</a:t>
            </a:r>
            <a:endParaRPr lang="ru-RU" sz="1200" b="1" i="1" dirty="0">
              <a:solidFill>
                <a:schemeClr val="accent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85720" y="4572014"/>
            <a:ext cx="1857388" cy="428628"/>
          </a:xfrm>
          <a:prstGeom prst="roundRect">
            <a:avLst/>
          </a:prstGeom>
          <a:solidFill>
            <a:schemeClr val="bg1"/>
          </a:solidFill>
          <a:ln>
            <a:solidFill>
              <a:srgbClr val="1F0B97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Киселева Г.А.                      ст. медсестра  УМК</a:t>
            </a:r>
            <a:endParaRPr lang="ru-RU" sz="1200" b="1" i="1" dirty="0">
              <a:solidFill>
                <a:schemeClr val="accent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071670" y="4572014"/>
            <a:ext cx="2357454" cy="428628"/>
          </a:xfrm>
          <a:prstGeom prst="roundRect">
            <a:avLst/>
          </a:prstGeom>
          <a:solidFill>
            <a:schemeClr val="bg1"/>
          </a:solidFill>
          <a:ln>
            <a:solidFill>
              <a:srgbClr val="1F0B97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Якименко </a:t>
            </a:r>
            <a:r>
              <a:rPr lang="ru-RU" sz="1200" b="1" i="1" dirty="0" err="1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Г.В.-ст.медсестра</a:t>
            </a:r>
            <a:r>
              <a:rPr lang="ru-RU" sz="1200" b="1" i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отд. </a:t>
            </a:r>
            <a:r>
              <a:rPr lang="ru-RU" sz="1200" b="1" i="1" dirty="0" err="1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сурдологии</a:t>
            </a:r>
            <a:endParaRPr lang="ru-RU" sz="1200" b="1" i="1" dirty="0">
              <a:solidFill>
                <a:schemeClr val="accent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4143372" y="4572014"/>
            <a:ext cx="2643206" cy="428628"/>
          </a:xfrm>
          <a:prstGeom prst="roundRect">
            <a:avLst/>
          </a:prstGeom>
          <a:solidFill>
            <a:schemeClr val="bg1"/>
          </a:solidFill>
          <a:ln>
            <a:solidFill>
              <a:srgbClr val="1F0B97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Артищева Т.В.– ст.медсестра отд. </a:t>
            </a:r>
            <a:r>
              <a:rPr lang="ru-RU" sz="1200" b="1" i="1" dirty="0" err="1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общеврачебной</a:t>
            </a:r>
            <a:r>
              <a:rPr lang="ru-RU" sz="1200" b="1" i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практики № 1</a:t>
            </a:r>
            <a:endParaRPr lang="ru-RU" sz="1200" b="1" i="1" dirty="0">
              <a:solidFill>
                <a:schemeClr val="accent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643702" y="4515966"/>
            <a:ext cx="2428892" cy="428628"/>
          </a:xfrm>
          <a:prstGeom prst="roundRect">
            <a:avLst/>
          </a:prstGeom>
          <a:solidFill>
            <a:schemeClr val="bg1"/>
          </a:solidFill>
          <a:ln>
            <a:solidFill>
              <a:srgbClr val="1F0B97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Грибок Е.Ф.-  </a:t>
            </a:r>
            <a:r>
              <a:rPr lang="ru-RU" sz="1200" b="1" i="1" dirty="0" err="1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процед</a:t>
            </a:r>
            <a:r>
              <a:rPr lang="ru-RU" sz="1200" b="1" i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медсестра отд.  урологии</a:t>
            </a:r>
            <a:endParaRPr lang="ru-RU" sz="1200" b="1" i="1" dirty="0">
              <a:solidFill>
                <a:schemeClr val="accent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795764" y="339502"/>
            <a:ext cx="7376636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45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Ключевые члены  ОПСА </a:t>
            </a:r>
          </a:p>
        </p:txBody>
      </p:sp>
      <p:pic>
        <p:nvPicPr>
          <p:cNvPr id="28" name="Рисунок 27" descr="G:\2017 фото\01 медики\IMG_8461 - копия.JPG"/>
          <p:cNvPicPr/>
          <p:nvPr/>
        </p:nvPicPr>
        <p:blipFill>
          <a:blip r:embed="rId4" cstate="print"/>
          <a:srcRect b="24000"/>
          <a:stretch>
            <a:fillRect/>
          </a:stretch>
        </p:blipFill>
        <p:spPr bwMode="auto">
          <a:xfrm>
            <a:off x="571472" y="1357304"/>
            <a:ext cx="1214446" cy="1357322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9" name="Рисунок 28" descr="G:\2017 фото\01 медики\IMG_8457 - копия.JPG"/>
          <p:cNvPicPr/>
          <p:nvPr/>
        </p:nvPicPr>
        <p:blipFill>
          <a:blip r:embed="rId5" cstate="print"/>
          <a:srcRect b="26923"/>
          <a:stretch>
            <a:fillRect/>
          </a:stretch>
        </p:blipFill>
        <p:spPr bwMode="auto">
          <a:xfrm flipH="1">
            <a:off x="7000892" y="3143254"/>
            <a:ext cx="1285884" cy="1357322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31" name="Рисунок 30" descr="G:\2017 фото\01 медики\IMG_8463 - копия.JPG"/>
          <p:cNvPicPr/>
          <p:nvPr/>
        </p:nvPicPr>
        <p:blipFill>
          <a:blip r:embed="rId6" cstate="print"/>
          <a:srcRect b="24202"/>
          <a:stretch>
            <a:fillRect/>
          </a:stretch>
        </p:blipFill>
        <p:spPr bwMode="auto">
          <a:xfrm>
            <a:off x="2643174" y="1357304"/>
            <a:ext cx="1194793" cy="1357322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32" name="Рисунок 31" descr="G:\2017 фото\01 медики\IMG_8479 - копия.JPG"/>
          <p:cNvPicPr/>
          <p:nvPr/>
        </p:nvPicPr>
        <p:blipFill>
          <a:blip r:embed="rId7" cstate="print"/>
          <a:srcRect t="4000" b="27999"/>
          <a:stretch>
            <a:fillRect/>
          </a:stretch>
        </p:blipFill>
        <p:spPr bwMode="auto">
          <a:xfrm>
            <a:off x="2714612" y="3286130"/>
            <a:ext cx="1143008" cy="1214446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33" name="Рисунок 32" descr="G:\2017 фото\01 медики\IMG_8486 - копия.JPG"/>
          <p:cNvPicPr/>
          <p:nvPr/>
        </p:nvPicPr>
        <p:blipFill>
          <a:blip r:embed="rId8" cstate="print"/>
          <a:srcRect t="3947" b="25000"/>
          <a:stretch>
            <a:fillRect/>
          </a:stretch>
        </p:blipFill>
        <p:spPr bwMode="auto">
          <a:xfrm>
            <a:off x="571472" y="3286130"/>
            <a:ext cx="1214446" cy="1285884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34" name="Рисунок 33" descr="G:\2017 фото\01 медики\IMG_8501 - копия.JPG"/>
          <p:cNvPicPr/>
          <p:nvPr/>
        </p:nvPicPr>
        <p:blipFill>
          <a:blip r:embed="rId9" cstate="print"/>
          <a:srcRect b="27807"/>
          <a:stretch>
            <a:fillRect/>
          </a:stretch>
        </p:blipFill>
        <p:spPr bwMode="auto">
          <a:xfrm>
            <a:off x="4929190" y="1357304"/>
            <a:ext cx="1214446" cy="1285884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35" name="Рисунок 34" descr="G:\2017 фото\01 медики\IMG_8499 - копия.JPG"/>
          <p:cNvPicPr/>
          <p:nvPr/>
        </p:nvPicPr>
        <p:blipFill>
          <a:blip r:embed="rId10" cstate="print"/>
          <a:srcRect b="33333"/>
          <a:stretch>
            <a:fillRect/>
          </a:stretch>
        </p:blipFill>
        <p:spPr bwMode="auto">
          <a:xfrm>
            <a:off x="4929190" y="3214692"/>
            <a:ext cx="1285884" cy="1285884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5508104" y="2139702"/>
            <a:ext cx="2357454" cy="446488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i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Задорожная  Л.И. -                     член этического комитета ОПСА</a:t>
            </a:r>
            <a:endParaRPr lang="ru-RU" sz="1200" b="1" i="1" dirty="0">
              <a:solidFill>
                <a:schemeClr val="accent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5496" y="1979963"/>
            <a:ext cx="23574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200" b="1" i="1" dirty="0" err="1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Дацюк</a:t>
            </a:r>
            <a:r>
              <a:rPr lang="ru-RU" sz="1200" b="1" i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С.Ф. -</a:t>
            </a:r>
          </a:p>
          <a:p>
            <a:pPr algn="r"/>
            <a:r>
              <a:rPr lang="ru-RU" sz="1200" b="1" i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руководитель этического комитета ОПСА 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143108" y="4517707"/>
            <a:ext cx="2357454" cy="64294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Вальтер Е.В. - член  секции «Анестезиология - реаниматология» </a:t>
            </a:r>
            <a:endParaRPr lang="ru-RU" sz="1200" b="1" i="1" dirty="0">
              <a:solidFill>
                <a:schemeClr val="accent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572264" y="4517707"/>
            <a:ext cx="17859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i="1" dirty="0" err="1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Шмыга</a:t>
            </a:r>
            <a:r>
              <a:rPr lang="ru-RU" sz="1200" b="1" i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И.Е. – член  секции  «Педиатрия»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286248" y="4517707"/>
            <a:ext cx="2357454" cy="64294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err="1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Голоктионова</a:t>
            </a:r>
            <a:r>
              <a:rPr lang="ru-RU" sz="1200" b="1" i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Е.Ю. - член  секции  «Первичное здравоохранение»</a:t>
            </a:r>
            <a:endParaRPr lang="ru-RU" sz="1200" b="1" i="1" dirty="0">
              <a:solidFill>
                <a:schemeClr val="accent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42844" y="4517707"/>
            <a:ext cx="2071702" cy="589364"/>
          </a:xfrm>
          <a:prstGeom prst="roundRect">
            <a:avLst/>
          </a:prstGeom>
          <a:solidFill>
            <a:schemeClr val="bg1"/>
          </a:solidFill>
          <a:ln>
            <a:solidFill>
              <a:srgbClr val="1F0B97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err="1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Зрюнина</a:t>
            </a:r>
            <a:r>
              <a:rPr lang="ru-RU" sz="1200" b="1" i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Л.В.- член  секции  «Гистология»</a:t>
            </a:r>
            <a:endParaRPr lang="ru-RU" sz="1200" b="1" i="1" dirty="0">
              <a:solidFill>
                <a:schemeClr val="accent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500034" y="357172"/>
            <a:ext cx="8229600" cy="939546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Члены комитетов и специализированных </a:t>
            </a:r>
            <a:br>
              <a:rPr lang="ru-RU" sz="32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</a:br>
            <a:r>
              <a:rPr lang="ru-RU" sz="32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                                               секций  ОПСА</a:t>
            </a:r>
          </a:p>
        </p:txBody>
      </p:sp>
      <p:pic>
        <p:nvPicPr>
          <p:cNvPr id="17" name="Рисунок 16" descr="G:\2017 фото\Для ОПСА\Зрюнина Л.В..JPG"/>
          <p:cNvPicPr/>
          <p:nvPr/>
        </p:nvPicPr>
        <p:blipFill>
          <a:blip r:embed="rId2" cstate="print"/>
          <a:srcRect r="4762" b="27435"/>
          <a:stretch>
            <a:fillRect/>
          </a:stretch>
        </p:blipFill>
        <p:spPr bwMode="auto">
          <a:xfrm>
            <a:off x="785786" y="2874633"/>
            <a:ext cx="1428760" cy="1643074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8" name="Рисунок 17" descr="G:\2017 фото\Для ОПСА\Вальтер Е.В..JPG"/>
          <p:cNvPicPr/>
          <p:nvPr/>
        </p:nvPicPr>
        <p:blipFill>
          <a:blip r:embed="rId3" cstate="print"/>
          <a:srcRect b="14815"/>
          <a:stretch>
            <a:fillRect/>
          </a:stretch>
        </p:blipFill>
        <p:spPr bwMode="auto">
          <a:xfrm>
            <a:off x="2786050" y="2874633"/>
            <a:ext cx="1428760" cy="1643074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9" name="Рисунок 18" descr="G:\2017 фото\Для ОПСА\Голоктионова Е.Ю..JPG"/>
          <p:cNvPicPr/>
          <p:nvPr/>
        </p:nvPicPr>
        <p:blipFill>
          <a:blip r:embed="rId4" cstate="print"/>
          <a:srcRect b="22121"/>
          <a:stretch>
            <a:fillRect/>
          </a:stretch>
        </p:blipFill>
        <p:spPr bwMode="auto">
          <a:xfrm>
            <a:off x="4786314" y="2874633"/>
            <a:ext cx="1428760" cy="1643074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4" name="Рисунок 23" descr="G:\2017 фото\Для ОПСА\Шмыга И.Е..JPG"/>
          <p:cNvPicPr/>
          <p:nvPr/>
        </p:nvPicPr>
        <p:blipFill>
          <a:blip r:embed="rId5" cstate="print"/>
          <a:srcRect t="3571" b="14286"/>
          <a:stretch>
            <a:fillRect/>
          </a:stretch>
        </p:blipFill>
        <p:spPr bwMode="auto">
          <a:xfrm>
            <a:off x="6786578" y="2874633"/>
            <a:ext cx="1433517" cy="1643074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9" name="Рисунок 28" descr="G:\2017 фото\Для ОПСА\Дацюк С.Ф..JPG"/>
          <p:cNvPicPr/>
          <p:nvPr/>
        </p:nvPicPr>
        <p:blipFill>
          <a:blip r:embed="rId6" cstate="print"/>
          <a:srcRect b="16295"/>
          <a:stretch>
            <a:fillRect/>
          </a:stretch>
        </p:blipFill>
        <p:spPr bwMode="auto">
          <a:xfrm>
            <a:off x="2500298" y="1088683"/>
            <a:ext cx="1443042" cy="1714512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31" name="Рисунок 30" descr="G:\2017 фото\Для ОПСА\Задорожная Л.И..JPG"/>
          <p:cNvPicPr/>
          <p:nvPr/>
        </p:nvPicPr>
        <p:blipFill>
          <a:blip r:embed="rId7" cstate="print"/>
          <a:srcRect b="14286"/>
          <a:stretch>
            <a:fillRect/>
          </a:stretch>
        </p:blipFill>
        <p:spPr bwMode="auto">
          <a:xfrm>
            <a:off x="4071934" y="1088683"/>
            <a:ext cx="1357322" cy="1714512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267494"/>
            <a:ext cx="87849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ГКБ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№1 им.Кабанова А.Н. –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одна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из крупных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медицинских организаций Омска, основанная в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1983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г. </a:t>
            </a:r>
            <a:endParaRPr lang="ru-RU" sz="2400" b="1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92080" y="2052593"/>
            <a:ext cx="385192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1984 году по приказу главного врача больницы был создан Совет медицинских сестер,  который  в 2006 году </a:t>
            </a:r>
            <a:r>
              <a:rPr lang="ru-RU" sz="20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реорганизован </a:t>
            </a:r>
            <a:r>
              <a:rPr lang="ru-RU" sz="20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Совет </a:t>
            </a:r>
            <a:r>
              <a:rPr lang="ru-RU" sz="20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по </a:t>
            </a:r>
            <a:r>
              <a:rPr lang="ru-RU" sz="20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сестринскому </a:t>
            </a:r>
            <a:r>
              <a:rPr lang="ru-RU" sz="20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делу</a:t>
            </a:r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Рисунок 6" descr="G:\2013 фото\к юбилею\DPP_1.JPG"/>
          <p:cNvPicPr/>
          <p:nvPr/>
        </p:nvPicPr>
        <p:blipFill>
          <a:blip r:embed="rId2" cstate="print"/>
          <a:srcRect r="4819" b="9812"/>
          <a:stretch>
            <a:fillRect/>
          </a:stretch>
        </p:blipFill>
        <p:spPr bwMode="auto">
          <a:xfrm>
            <a:off x="152535" y="1928808"/>
            <a:ext cx="5139545" cy="3000396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00048"/>
            <a:ext cx="8715436" cy="93954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Основные направления работы                 Совета по сестринскому делу: </a:t>
            </a:r>
            <a:r>
              <a:rPr lang="ru-RU" sz="3200" b="1" i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200" b="1" i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876768"/>
            <a:ext cx="8568952" cy="3143254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ru-RU" sz="1900" b="1" i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Повышение профессиональной компетентности кадров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ru-RU" sz="1900" b="1" i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Улучшение </a:t>
            </a:r>
            <a:r>
              <a:rPr lang="ru-RU" sz="1900" b="1" i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условий труда сестринского персонала и качества оказания сестринских услуг населению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ru-RU" sz="1900" b="1" i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Воспитание </a:t>
            </a:r>
            <a:r>
              <a:rPr lang="ru-RU" sz="1900" b="1" i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милосердия у специалистов сестринского  дела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ru-RU" sz="1900" b="1" i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Рост </a:t>
            </a:r>
            <a:r>
              <a:rPr lang="ru-RU" sz="1900" b="1" i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общественного признания профессии медсестры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ru-RU" sz="1900" b="1" i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Формирование </a:t>
            </a:r>
            <a:r>
              <a:rPr lang="ru-RU" sz="1900" b="1" i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интеграции с  медицинскими образовательными, лечебными и общественными </a:t>
            </a:r>
            <a:r>
              <a:rPr lang="ru-RU" sz="1900" b="1" i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организациями</a:t>
            </a:r>
            <a:endParaRPr lang="ru-RU" sz="1900" b="1" i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9" name="Group 47"/>
          <p:cNvGrpSpPr>
            <a:grpSpLocks/>
          </p:cNvGrpSpPr>
          <p:nvPr/>
        </p:nvGrpSpPr>
        <p:grpSpPr bwMode="auto">
          <a:xfrm>
            <a:off x="179512" y="2000246"/>
            <a:ext cx="250239" cy="244022"/>
            <a:chOff x="96" y="1578"/>
            <a:chExt cx="304" cy="303"/>
          </a:xfrm>
          <a:solidFill>
            <a:schemeClr val="bg1"/>
          </a:solidFill>
        </p:grpSpPr>
        <p:sp>
          <p:nvSpPr>
            <p:cNvPr id="10" name="Oval 48"/>
            <p:cNvSpPr>
              <a:spLocks noChangeArrowheads="1"/>
            </p:cNvSpPr>
            <p:nvPr/>
          </p:nvSpPr>
          <p:spPr bwMode="gray">
            <a:xfrm>
              <a:off x="96" y="1578"/>
              <a:ext cx="304" cy="303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Oval 49"/>
            <p:cNvSpPr>
              <a:spLocks noChangeArrowheads="1"/>
            </p:cNvSpPr>
            <p:nvPr/>
          </p:nvSpPr>
          <p:spPr bwMode="gray">
            <a:xfrm>
              <a:off x="144" y="1623"/>
              <a:ext cx="211" cy="211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Oval 50"/>
            <p:cNvSpPr>
              <a:spLocks noChangeArrowheads="1"/>
            </p:cNvSpPr>
            <p:nvPr/>
          </p:nvSpPr>
          <p:spPr bwMode="gray">
            <a:xfrm>
              <a:off x="157" y="1632"/>
              <a:ext cx="152" cy="153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4" name="Group 47"/>
          <p:cNvGrpSpPr>
            <a:grpSpLocks/>
          </p:cNvGrpSpPr>
          <p:nvPr/>
        </p:nvGrpSpPr>
        <p:grpSpPr bwMode="auto">
          <a:xfrm>
            <a:off x="179512" y="2485994"/>
            <a:ext cx="250239" cy="244022"/>
            <a:chOff x="96" y="1578"/>
            <a:chExt cx="304" cy="303"/>
          </a:xfrm>
          <a:solidFill>
            <a:schemeClr val="bg1"/>
          </a:solidFill>
        </p:grpSpPr>
        <p:sp>
          <p:nvSpPr>
            <p:cNvPr id="15" name="Oval 48"/>
            <p:cNvSpPr>
              <a:spLocks noChangeArrowheads="1"/>
            </p:cNvSpPr>
            <p:nvPr/>
          </p:nvSpPr>
          <p:spPr bwMode="gray">
            <a:xfrm>
              <a:off x="96" y="1578"/>
              <a:ext cx="304" cy="303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Oval 49"/>
            <p:cNvSpPr>
              <a:spLocks noChangeArrowheads="1"/>
            </p:cNvSpPr>
            <p:nvPr/>
          </p:nvSpPr>
          <p:spPr bwMode="gray">
            <a:xfrm>
              <a:off x="144" y="1623"/>
              <a:ext cx="211" cy="211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Oval 50"/>
            <p:cNvSpPr>
              <a:spLocks noChangeArrowheads="1"/>
            </p:cNvSpPr>
            <p:nvPr/>
          </p:nvSpPr>
          <p:spPr bwMode="gray">
            <a:xfrm>
              <a:off x="157" y="1632"/>
              <a:ext cx="152" cy="153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8" name="Group 47"/>
          <p:cNvGrpSpPr>
            <a:grpSpLocks/>
          </p:cNvGrpSpPr>
          <p:nvPr/>
        </p:nvGrpSpPr>
        <p:grpSpPr bwMode="auto">
          <a:xfrm>
            <a:off x="179512" y="3344960"/>
            <a:ext cx="250239" cy="244022"/>
            <a:chOff x="96" y="1578"/>
            <a:chExt cx="304" cy="303"/>
          </a:xfrm>
          <a:solidFill>
            <a:schemeClr val="bg1"/>
          </a:solidFill>
        </p:grpSpPr>
        <p:sp>
          <p:nvSpPr>
            <p:cNvPr id="19" name="Oval 48"/>
            <p:cNvSpPr>
              <a:spLocks noChangeArrowheads="1"/>
            </p:cNvSpPr>
            <p:nvPr/>
          </p:nvSpPr>
          <p:spPr bwMode="gray">
            <a:xfrm>
              <a:off x="96" y="1578"/>
              <a:ext cx="304" cy="303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Oval 49"/>
            <p:cNvSpPr>
              <a:spLocks noChangeArrowheads="1"/>
            </p:cNvSpPr>
            <p:nvPr/>
          </p:nvSpPr>
          <p:spPr bwMode="gray">
            <a:xfrm>
              <a:off x="144" y="1623"/>
              <a:ext cx="211" cy="211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Oval 50"/>
            <p:cNvSpPr>
              <a:spLocks noChangeArrowheads="1"/>
            </p:cNvSpPr>
            <p:nvPr/>
          </p:nvSpPr>
          <p:spPr bwMode="gray">
            <a:xfrm>
              <a:off x="157" y="1632"/>
              <a:ext cx="152" cy="153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2" name="Group 47"/>
          <p:cNvGrpSpPr>
            <a:grpSpLocks/>
          </p:cNvGrpSpPr>
          <p:nvPr/>
        </p:nvGrpSpPr>
        <p:grpSpPr bwMode="auto">
          <a:xfrm>
            <a:off x="179512" y="4371950"/>
            <a:ext cx="250239" cy="244022"/>
            <a:chOff x="96" y="1578"/>
            <a:chExt cx="304" cy="303"/>
          </a:xfrm>
          <a:solidFill>
            <a:schemeClr val="bg1"/>
          </a:solidFill>
        </p:grpSpPr>
        <p:sp>
          <p:nvSpPr>
            <p:cNvPr id="23" name="Oval 48"/>
            <p:cNvSpPr>
              <a:spLocks noChangeArrowheads="1"/>
            </p:cNvSpPr>
            <p:nvPr/>
          </p:nvSpPr>
          <p:spPr bwMode="gray">
            <a:xfrm>
              <a:off x="96" y="1578"/>
              <a:ext cx="304" cy="303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Oval 49"/>
            <p:cNvSpPr>
              <a:spLocks noChangeArrowheads="1"/>
            </p:cNvSpPr>
            <p:nvPr/>
          </p:nvSpPr>
          <p:spPr bwMode="gray">
            <a:xfrm>
              <a:off x="144" y="1623"/>
              <a:ext cx="211" cy="211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" name="Oval 50"/>
            <p:cNvSpPr>
              <a:spLocks noChangeArrowheads="1"/>
            </p:cNvSpPr>
            <p:nvPr/>
          </p:nvSpPr>
          <p:spPr bwMode="gray">
            <a:xfrm>
              <a:off x="157" y="1632"/>
              <a:ext cx="152" cy="153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6" name="Group 47"/>
          <p:cNvGrpSpPr>
            <a:grpSpLocks/>
          </p:cNvGrpSpPr>
          <p:nvPr/>
        </p:nvGrpSpPr>
        <p:grpSpPr bwMode="auto">
          <a:xfrm>
            <a:off x="179512" y="3867894"/>
            <a:ext cx="250239" cy="244022"/>
            <a:chOff x="96" y="1578"/>
            <a:chExt cx="304" cy="303"/>
          </a:xfrm>
          <a:solidFill>
            <a:schemeClr val="bg1"/>
          </a:solidFill>
        </p:grpSpPr>
        <p:sp>
          <p:nvSpPr>
            <p:cNvPr id="27" name="Oval 48"/>
            <p:cNvSpPr>
              <a:spLocks noChangeArrowheads="1"/>
            </p:cNvSpPr>
            <p:nvPr/>
          </p:nvSpPr>
          <p:spPr bwMode="gray">
            <a:xfrm>
              <a:off x="96" y="1578"/>
              <a:ext cx="304" cy="303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" name="Oval 49"/>
            <p:cNvSpPr>
              <a:spLocks noChangeArrowheads="1"/>
            </p:cNvSpPr>
            <p:nvPr/>
          </p:nvSpPr>
          <p:spPr bwMode="gray">
            <a:xfrm>
              <a:off x="144" y="1623"/>
              <a:ext cx="211" cy="211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9" name="Oval 50"/>
            <p:cNvSpPr>
              <a:spLocks noChangeArrowheads="1"/>
            </p:cNvSpPr>
            <p:nvPr/>
          </p:nvSpPr>
          <p:spPr bwMode="gray">
            <a:xfrm>
              <a:off x="157" y="1632"/>
              <a:ext cx="152" cy="153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286512" y="2250279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28596" y="2000246"/>
          <a:ext cx="8286806" cy="2935056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089717"/>
                <a:gridCol w="2089717"/>
                <a:gridCol w="1513243"/>
                <a:gridCol w="1585302"/>
                <a:gridCol w="1008827"/>
              </a:tblGrid>
              <a:tr h="1071643">
                <a:tc>
                  <a:txBody>
                    <a:bodyPr/>
                    <a:lstStyle/>
                    <a:p>
                      <a:endParaRPr lang="ru-RU" sz="1600" b="1" dirty="0" smtClean="0">
                        <a:solidFill>
                          <a:srgbClr val="00206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Наименование</a:t>
                      </a:r>
                      <a:endParaRPr lang="ru-RU" sz="1600" b="1" i="1" dirty="0">
                        <a:solidFill>
                          <a:srgbClr val="00206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34290" marB="3429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Зам. гл. врача по работе с сестринским персоналом</a:t>
                      </a:r>
                      <a:endParaRPr kumimoji="0" lang="ru-RU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0000" marR="90000" marT="35100" marB="351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Старшие мед. сестры</a:t>
                      </a:r>
                      <a:endParaRPr kumimoji="0" lang="ru-RU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0000" marR="90000" marT="35100" marB="351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Сестринский персонал (резерв)</a:t>
                      </a:r>
                      <a:endParaRPr kumimoji="0" lang="ru-RU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0000" marR="90000" marT="35100" marB="351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ИТОГО</a:t>
                      </a:r>
                      <a:endParaRPr kumimoji="0" lang="ru-RU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0000" marR="90000" marT="35100" marB="351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1029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Повышенный уровень образования</a:t>
                      </a:r>
                      <a:endParaRPr lang="ru-RU" sz="1600" b="1" i="1" dirty="0">
                        <a:solidFill>
                          <a:srgbClr val="00206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34290" marB="3429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 smtClean="0">
                        <a:solidFill>
                          <a:srgbClr val="00206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/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ru-RU" sz="1600" b="1" i="1" dirty="0">
                        <a:solidFill>
                          <a:srgbClr val="00206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34290" marB="3429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 smtClean="0">
                        <a:solidFill>
                          <a:srgbClr val="00206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/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33</a:t>
                      </a:r>
                      <a:endParaRPr lang="ru-RU" sz="1600" b="1" i="1" dirty="0">
                        <a:solidFill>
                          <a:srgbClr val="00206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34290" marB="3429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 smtClean="0">
                        <a:solidFill>
                          <a:srgbClr val="00206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/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40</a:t>
                      </a:r>
                      <a:endParaRPr lang="ru-RU" sz="1600" b="1" i="1" dirty="0">
                        <a:solidFill>
                          <a:srgbClr val="00206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34290" marB="3429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 smtClean="0">
                        <a:solidFill>
                          <a:srgbClr val="00206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/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74</a:t>
                      </a:r>
                      <a:endParaRPr lang="ru-RU" sz="1600" b="1" i="1" dirty="0">
                        <a:solidFill>
                          <a:srgbClr val="00206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34290" marB="3429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2384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Высшее сестринское образование</a:t>
                      </a:r>
                      <a:endParaRPr lang="ru-RU" sz="1600" b="1" i="1" dirty="0">
                        <a:solidFill>
                          <a:srgbClr val="00206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34290" marB="3429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 smtClean="0">
                        <a:solidFill>
                          <a:srgbClr val="00206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/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ru-RU" sz="1600" b="1" i="1" dirty="0">
                        <a:solidFill>
                          <a:srgbClr val="00206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34290" marB="3429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 smtClean="0">
                        <a:solidFill>
                          <a:srgbClr val="00206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/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ru-RU" sz="1600" b="1" i="1" dirty="0">
                        <a:solidFill>
                          <a:srgbClr val="00206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34290" marB="3429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 smtClean="0">
                        <a:solidFill>
                          <a:srgbClr val="00206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ru-RU" sz="1600" b="1" i="1" dirty="0">
                        <a:solidFill>
                          <a:srgbClr val="00206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34290" marB="3429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 smtClean="0">
                        <a:solidFill>
                          <a:srgbClr val="00206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/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endParaRPr lang="ru-RU" sz="1600" b="1" i="1" dirty="0">
                        <a:solidFill>
                          <a:srgbClr val="00206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34290" marB="3429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14282" y="214296"/>
            <a:ext cx="87154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Создание условий для профессионального роста и развития лидерских качеств</a:t>
            </a:r>
          </a:p>
        </p:txBody>
      </p:sp>
    </p:spTree>
    <p:extLst>
      <p:ext uri="{BB962C8B-B14F-4D97-AF65-F5344CB8AC3E}">
        <p14:creationId xmlns:p14="http://schemas.microsoft.com/office/powerpoint/2010/main" val="270964900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286512" y="2250279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grpSp>
        <p:nvGrpSpPr>
          <p:cNvPr id="3" name="Group 29"/>
          <p:cNvGrpSpPr>
            <a:grpSpLocks/>
          </p:cNvGrpSpPr>
          <p:nvPr/>
        </p:nvGrpSpPr>
        <p:grpSpPr bwMode="auto">
          <a:xfrm>
            <a:off x="928662" y="1857370"/>
            <a:ext cx="2778125" cy="2146152"/>
            <a:chOff x="939" y="2566"/>
            <a:chExt cx="1750" cy="1376"/>
          </a:xfrm>
        </p:grpSpPr>
        <p:pic>
          <p:nvPicPr>
            <p:cNvPr id="8" name="Picture 30" descr="cylinder0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ltGray">
            <a:xfrm>
              <a:off x="939" y="2862"/>
              <a:ext cx="1750" cy="1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Rectangle 31"/>
            <p:cNvSpPr>
              <a:spLocks noChangeArrowheads="1"/>
            </p:cNvSpPr>
            <p:nvPr/>
          </p:nvSpPr>
          <p:spPr bwMode="ltGray">
            <a:xfrm>
              <a:off x="1389" y="3231"/>
              <a:ext cx="1215" cy="5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 anchor="ctr">
              <a:spAutoFit/>
            </a:bodyPr>
            <a:lstStyle/>
            <a:p>
              <a:pPr>
                <a:defRPr/>
              </a:pPr>
              <a:r>
                <a:rPr lang="ru-RU" sz="4400" b="1" i="1" dirty="0" smtClean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81 %</a:t>
              </a:r>
              <a:r>
                <a:rPr lang="ru-RU" sz="50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 </a:t>
              </a:r>
              <a:endParaRPr lang="ru-RU" sz="5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endParaRPr>
            </a:p>
          </p:txBody>
        </p:sp>
        <p:pic>
          <p:nvPicPr>
            <p:cNvPr id="10" name="Picture 32" descr="med03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997" y="2628"/>
              <a:ext cx="391" cy="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33" descr="med01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236" y="2691"/>
              <a:ext cx="391" cy="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34" descr="med028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190" y="2675"/>
              <a:ext cx="391" cy="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35" descr="med029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475" y="2566"/>
              <a:ext cx="391" cy="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36" descr="med030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952" y="2582"/>
              <a:ext cx="391" cy="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37" descr="med013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1713" y="2726"/>
              <a:ext cx="391" cy="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oup 29"/>
          <p:cNvGrpSpPr>
            <a:grpSpLocks/>
          </p:cNvGrpSpPr>
          <p:nvPr/>
        </p:nvGrpSpPr>
        <p:grpSpPr bwMode="auto">
          <a:xfrm>
            <a:off x="5072066" y="1928808"/>
            <a:ext cx="2778125" cy="2071702"/>
            <a:chOff x="984" y="2566"/>
            <a:chExt cx="1750" cy="1355"/>
          </a:xfrm>
        </p:grpSpPr>
        <p:pic>
          <p:nvPicPr>
            <p:cNvPr id="26" name="Picture 30" descr="cylinder0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ltGray">
            <a:xfrm>
              <a:off x="984" y="2841"/>
              <a:ext cx="1750" cy="1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Rectangle 31"/>
            <p:cNvSpPr>
              <a:spLocks noChangeArrowheads="1"/>
            </p:cNvSpPr>
            <p:nvPr/>
          </p:nvSpPr>
          <p:spPr bwMode="ltGray">
            <a:xfrm>
              <a:off x="1344" y="3220"/>
              <a:ext cx="1026" cy="50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ru-RU" sz="4400" b="1" i="1" dirty="0" smtClean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98 % </a:t>
              </a:r>
              <a:endParaRPr lang="ru-RU" sz="4400" b="1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endParaRPr>
            </a:p>
          </p:txBody>
        </p:sp>
        <p:pic>
          <p:nvPicPr>
            <p:cNvPr id="28" name="Picture 32" descr="med03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997" y="2628"/>
              <a:ext cx="391" cy="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" name="Picture 33" descr="med01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236" y="2691"/>
              <a:ext cx="391" cy="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" name="Picture 34" descr="med028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190" y="2675"/>
              <a:ext cx="391" cy="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35" descr="med029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475" y="2566"/>
              <a:ext cx="391" cy="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" name="Picture 36" descr="med030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952" y="2582"/>
              <a:ext cx="391" cy="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" name="Picture 37" descr="med013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1713" y="2726"/>
              <a:ext cx="391" cy="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5" name="Прямоугольник 24"/>
          <p:cNvSpPr/>
          <p:nvPr/>
        </p:nvSpPr>
        <p:spPr>
          <a:xfrm>
            <a:off x="214282" y="285734"/>
            <a:ext cx="87154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Повышение квалификации сестринского персонала  от общего числа работающих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57158" y="4071949"/>
            <a:ext cx="392909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Имеют квалификационную категорию</a:t>
            </a:r>
          </a:p>
          <a:p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5143504" y="4071948"/>
            <a:ext cx="2759089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Имеют сертификат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964900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357158" y="2071684"/>
          <a:ext cx="8501122" cy="2643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785786" y="2143122"/>
            <a:ext cx="14287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339 человек</a:t>
            </a:r>
            <a:endParaRPr lang="ru-RU" sz="20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1472" y="3000378"/>
            <a:ext cx="15716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103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человека</a:t>
            </a:r>
            <a:endParaRPr lang="ru-RU" sz="20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4348" y="4000510"/>
            <a:ext cx="1357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156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человек</a:t>
            </a:r>
            <a:endParaRPr lang="ru-RU" sz="20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20" y="214296"/>
            <a:ext cx="864399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Распределение сестринского персонала по квалификационным категориям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964900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1000114"/>
            <a:ext cx="8229600" cy="939546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Участие в международном проекте «Лидерство в переговорах»</a:t>
            </a:r>
            <a:b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</a:br>
            <a: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                                        2007 – 2010гг..</a:t>
            </a:r>
            <a:b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</a:br>
            <a: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/>
            </a:r>
            <a:b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</a:br>
            <a:endParaRPr lang="ru-RU" sz="3600" b="1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13" descr="DSC05979"/>
          <p:cNvPicPr>
            <a:picLocks noChangeAspect="1" noChangeArrowheads="1"/>
          </p:cNvPicPr>
          <p:nvPr/>
        </p:nvPicPr>
        <p:blipFill>
          <a:blip r:embed="rId2">
            <a:lum bright="10000" contrast="6000"/>
          </a:blip>
          <a:srcRect/>
          <a:stretch>
            <a:fillRect/>
          </a:stretch>
        </p:blipFill>
        <p:spPr bwMode="auto">
          <a:xfrm>
            <a:off x="4643438" y="2000246"/>
            <a:ext cx="4071965" cy="2982536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 descr="P911005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28596" y="2000246"/>
            <a:ext cx="3957646" cy="2961445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500048"/>
            <a:ext cx="8229600" cy="93954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Участие в международном проекте </a:t>
            </a:r>
            <a:br>
              <a:rPr lang="ru-RU" sz="32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</a:br>
            <a:r>
              <a:rPr lang="ru-RU" sz="32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 2007-2009 гг. </a:t>
            </a:r>
            <a:br>
              <a:rPr lang="ru-RU" sz="32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</a:br>
            <a:endParaRPr lang="ru-RU" sz="3200" b="1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86314" y="2000246"/>
            <a:ext cx="4286280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«</a:t>
            </a:r>
            <a:r>
              <a:rPr lang="ru-RU" sz="2200" b="1" i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Обучение по каскадному принципу. Оказание помощи больным и борьба с туберкулезом и туберкулезом с множественной лекарственной устойчивостью в ЛПУ</a:t>
            </a:r>
            <a:r>
              <a:rPr lang="ru-RU" sz="2400" b="1" i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»</a:t>
            </a:r>
          </a:p>
        </p:txBody>
      </p:sp>
      <p:pic>
        <p:nvPicPr>
          <p:cNvPr id="7" name="Picture 3" descr="5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714494"/>
            <a:ext cx="4286280" cy="3151034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1142990"/>
            <a:ext cx="8229600" cy="93954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Участие в международном проекте «Исследования в сестринском деле»</a:t>
            </a:r>
            <a:br>
              <a:rPr lang="ru-RU" sz="32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</a:br>
            <a:r>
              <a:rPr lang="ru-RU" sz="32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                                    2010 – 2014гг.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itchFamily="34" charset="0"/>
                <a:cs typeface="Tahoma" pitchFamily="34" charset="0"/>
              </a:rPr>
              <a:t/>
            </a:r>
            <a:b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itchFamily="34" charset="0"/>
                <a:cs typeface="Tahoma" pitchFamily="34" charset="0"/>
              </a:rPr>
            </a:br>
            <a:r>
              <a:rPr lang="ru-RU" sz="32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br>
              <a:rPr lang="ru-RU" sz="32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</a:br>
            <a:r>
              <a:rPr lang="ru-RU" sz="32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br>
              <a:rPr lang="ru-RU" sz="32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</a:br>
            <a:endParaRPr lang="ru-RU" sz="3200" b="1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 descr="AVK_1192"/>
          <p:cNvPicPr>
            <a:picLocks noChangeAspect="1" noChangeArrowheads="1"/>
          </p:cNvPicPr>
          <p:nvPr/>
        </p:nvPicPr>
        <p:blipFill>
          <a:blip r:embed="rId2" cstate="print"/>
          <a:srcRect t="2122" r="25397" b="10345"/>
          <a:stretch>
            <a:fillRect/>
          </a:stretch>
        </p:blipFill>
        <p:spPr bwMode="auto">
          <a:xfrm>
            <a:off x="571472" y="2000246"/>
            <a:ext cx="3643338" cy="2946818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G:\Для альбома\2 Проведение сестринских исследований\Медсестра-исследователь  Ильиных Е.В. с исследовательской командой гематологического отделения.JPG"/>
          <p:cNvPicPr/>
          <p:nvPr/>
        </p:nvPicPr>
        <p:blipFill>
          <a:blip r:embed="rId3"/>
          <a:srcRect b="1442"/>
          <a:stretch>
            <a:fillRect/>
          </a:stretch>
        </p:blipFill>
        <p:spPr bwMode="auto">
          <a:xfrm>
            <a:off x="4500562" y="2000246"/>
            <a:ext cx="4114800" cy="2928958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500048"/>
            <a:ext cx="8229600" cy="60349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Участие в региональных проектах </a:t>
            </a:r>
            <a:br>
              <a:rPr lang="ru-RU" sz="32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</a:br>
            <a:endParaRPr lang="ru-RU" sz="3200" b="1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 descr="G:\2015 фото\ОПСА\DSC0381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2000246"/>
            <a:ext cx="3214710" cy="2428892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357686" y="4429138"/>
            <a:ext cx="41232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i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«Профессия, творчество, поэзия…» </a:t>
            </a:r>
          </a:p>
          <a:p>
            <a:pPr algn="ctr"/>
            <a:r>
              <a:rPr lang="ru-RU" sz="1600" b="1" i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2013 – 2015 гг.</a:t>
            </a:r>
          </a:p>
        </p:txBody>
      </p:sp>
      <p:pic>
        <p:nvPicPr>
          <p:cNvPr id="8" name="Рисунок 7" descr="G:\2015 фото\Форум\P121090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643056"/>
            <a:ext cx="3714776" cy="2500330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714348" y="4143386"/>
            <a:ext cx="36433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«Лидерство и инновации – </a:t>
            </a:r>
          </a:p>
          <a:p>
            <a:pPr algn="ctr"/>
            <a:r>
              <a:rPr lang="ru-RU" sz="1600" b="1" i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путь к новым достижениям!»</a:t>
            </a:r>
          </a:p>
          <a:p>
            <a:pPr algn="ctr"/>
            <a:r>
              <a:rPr lang="ru-RU" sz="1600" b="1" i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2017г.</a:t>
            </a: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785800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Участие в международных мероприятиях </a:t>
            </a:r>
            <a:b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</a:br>
            <a: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/>
            </a:r>
            <a:b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</a:br>
            <a:endParaRPr lang="ru-RU" sz="3600" b="1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6" descr="C:\Users\Sveta\Desktop\Фотоооо\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9124" y="2000246"/>
            <a:ext cx="4470607" cy="2928958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Фотоальбом\2011 г\10. Конференция МСМ, Мальта, 2-8.05.11\Конференция\DSC0966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2000246"/>
            <a:ext cx="4024340" cy="2928958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785800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Участие во всероссийских мероприятиях </a:t>
            </a:r>
            <a:b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</a:br>
            <a: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/>
            </a:r>
            <a:b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</a:br>
            <a:endParaRPr lang="ru-RU" sz="3600" b="1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 descr="G:\Мои документы\веб-страница\сайт\ОГКБ №1\P1020399.JPG"/>
          <p:cNvPicPr/>
          <p:nvPr/>
        </p:nvPicPr>
        <p:blipFill>
          <a:blip r:embed="rId2" cstate="print"/>
          <a:srcRect l="16364" r="18182"/>
          <a:stretch>
            <a:fillRect/>
          </a:stretch>
        </p:blipFill>
        <p:spPr bwMode="auto">
          <a:xfrm>
            <a:off x="285720" y="1571618"/>
            <a:ext cx="2928958" cy="3357586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1858" name="Picture 2" descr="P121046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81208" y="2143122"/>
            <a:ext cx="3527222" cy="2643206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G:\Мои документы\веб-страница\сайт\ОГКБ №1\IMG_3022.jpg"/>
          <p:cNvPicPr/>
          <p:nvPr/>
        </p:nvPicPr>
        <p:blipFill>
          <a:blip r:embed="rId4" cstate="print"/>
          <a:srcRect l="13513" r="27027"/>
          <a:stretch>
            <a:fillRect/>
          </a:stretch>
        </p:blipFill>
        <p:spPr bwMode="auto">
          <a:xfrm>
            <a:off x="3357554" y="2143122"/>
            <a:ext cx="1928826" cy="2643206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G:\2015 фото\Форум\vystavka-dostizheniy-v-sestrinskom-dele-omskoy-oblasti-28-prev.jpg"/>
          <p:cNvPicPr/>
          <p:nvPr/>
        </p:nvPicPr>
        <p:blipFill>
          <a:blip r:embed="rId3"/>
          <a:srcRect l="7843" r="32966" b="40500"/>
          <a:stretch>
            <a:fillRect/>
          </a:stretch>
        </p:blipFill>
        <p:spPr bwMode="auto">
          <a:xfrm>
            <a:off x="5500694" y="1928808"/>
            <a:ext cx="2071702" cy="1571636"/>
          </a:xfrm>
          <a:prstGeom prst="rect">
            <a:avLst/>
          </a:prstGeom>
          <a:noFill/>
          <a:ln w="12700">
            <a:solidFill>
              <a:srgbClr val="33CCCC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3" name="Picture 2" descr="E:\golosovanie-mandatami-prev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00232" y="1714494"/>
            <a:ext cx="2288437" cy="1571636"/>
          </a:xfrm>
          <a:prstGeom prst="rect">
            <a:avLst/>
          </a:prstGeom>
          <a:ln w="12700">
            <a:solidFill>
              <a:srgbClr val="00B0F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" name="Рисунок 39" descr="G:\2015 фото\ОПСА\DSC0382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48" y="1714494"/>
            <a:ext cx="1214446" cy="1785950"/>
          </a:xfrm>
          <a:prstGeom prst="rect">
            <a:avLst/>
          </a:prstGeom>
          <a:ln w="12700">
            <a:solidFill>
              <a:srgbClr val="00B0F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2" name="Picture 2" descr="F:\Документы\ОПСА\Материалы конференции\Книги\Книга ОПСА 15 лет\Фото\Стр. 18\3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716"/>
          <a:stretch>
            <a:fillRect/>
          </a:stretch>
        </p:blipFill>
        <p:spPr bwMode="auto">
          <a:xfrm>
            <a:off x="214282" y="3071816"/>
            <a:ext cx="1928826" cy="1571636"/>
          </a:xfrm>
          <a:prstGeom prst="rect">
            <a:avLst/>
          </a:prstGeom>
          <a:noFill/>
          <a:ln w="12700">
            <a:solidFill>
              <a:srgbClr val="00B0F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4281" y="271993"/>
            <a:ext cx="8824763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500" b="1" dirty="0">
                <a:solidFill>
                  <a:srgbClr val="FAFBF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Мы </a:t>
            </a:r>
            <a:r>
              <a:rPr lang="ru-RU" sz="4500" b="1" dirty="0" smtClean="0">
                <a:solidFill>
                  <a:srgbClr val="FAFBF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являемся членами </a:t>
            </a:r>
            <a:r>
              <a:rPr lang="ru-RU" sz="4500" b="1" dirty="0" smtClean="0">
                <a:solidFill>
                  <a:srgbClr val="FAFBF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ОПСА </a:t>
            </a:r>
            <a:endParaRPr lang="ru-RU" sz="4500" b="1" dirty="0">
              <a:solidFill>
                <a:srgbClr val="FAFBF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4558725"/>
            <a:ext cx="1906985" cy="58477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2000 г.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75449" y="1207792"/>
            <a:ext cx="1963596" cy="58477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2020 г.</a:t>
            </a:r>
            <a:endParaRPr lang="ru-RU" sz="32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pic>
        <p:nvPicPr>
          <p:cNvPr id="34" name="Рисунок 33" descr="G:\2011 фото\акции\DSC09903.JPG"/>
          <p:cNvPicPr/>
          <p:nvPr/>
        </p:nvPicPr>
        <p:blipFill>
          <a:blip r:embed="rId7" cstate="print"/>
          <a:srcRect r="34615"/>
          <a:stretch>
            <a:fillRect/>
          </a:stretch>
        </p:blipFill>
        <p:spPr bwMode="auto">
          <a:xfrm>
            <a:off x="7572396" y="1928808"/>
            <a:ext cx="1357322" cy="1571636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5" name="Рисунок 16" descr="C:\Users\User\Desktop\444.bmp"/>
          <p:cNvPicPr>
            <a:picLocks noChangeAspect="1" noChangeArrowheads="1"/>
          </p:cNvPicPr>
          <p:nvPr/>
        </p:nvPicPr>
        <p:blipFill>
          <a:blip r:embed="rId8" cstate="print"/>
          <a:srcRect l="14107" t="10081" r="74608" b="41843"/>
          <a:stretch>
            <a:fillRect/>
          </a:stretch>
        </p:blipFill>
        <p:spPr bwMode="auto">
          <a:xfrm>
            <a:off x="7858148" y="2000246"/>
            <a:ext cx="199099" cy="169394"/>
          </a:xfrm>
          <a:prstGeom prst="rect">
            <a:avLst/>
          </a:prstGeom>
          <a:noFill/>
          <a:ln w="15875">
            <a:solidFill>
              <a:srgbClr val="33CCCC"/>
            </a:solidFill>
            <a:miter lim="800000"/>
            <a:headEnd/>
            <a:tailEnd/>
          </a:ln>
        </p:spPr>
      </p:pic>
      <p:pic>
        <p:nvPicPr>
          <p:cNvPr id="37" name="Рисунок 36" descr="G:\в ОПСА\2012г\25.04.12\Медсестра -преподаватель Вальтер Е.В. вручает удостоверения медицинским сестрам, обученным по каскадному методу ТПМУ Протокол стандарта периферического венозного доступа.JPG"/>
          <p:cNvPicPr/>
          <p:nvPr/>
        </p:nvPicPr>
        <p:blipFill>
          <a:blip r:embed="rId9" cstate="print"/>
          <a:srcRect b="-251"/>
          <a:stretch>
            <a:fillRect/>
          </a:stretch>
        </p:blipFill>
        <p:spPr bwMode="auto">
          <a:xfrm>
            <a:off x="6643702" y="3500444"/>
            <a:ext cx="2286016" cy="1428760"/>
          </a:xfrm>
          <a:prstGeom prst="rect">
            <a:avLst/>
          </a:prstGeom>
          <a:noFill/>
          <a:ln w="12700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45" name="Picture 2" descr="G:\Фото\ОПСА\DSC03282.JPG"/>
          <p:cNvPicPr>
            <a:picLocks noChangeAspect="1" noChangeArrowheads="1"/>
          </p:cNvPicPr>
          <p:nvPr/>
        </p:nvPicPr>
        <p:blipFill>
          <a:blip r:embed="rId10" cstate="print"/>
          <a:srcRect t="3585" b="17548"/>
          <a:stretch>
            <a:fillRect/>
          </a:stretch>
        </p:blipFill>
        <p:spPr bwMode="auto">
          <a:xfrm>
            <a:off x="214282" y="1500180"/>
            <a:ext cx="1785950" cy="1571636"/>
          </a:xfrm>
          <a:prstGeom prst="rect">
            <a:avLst/>
          </a:prstGeom>
          <a:noFill/>
          <a:ln w="12700">
            <a:solidFill>
              <a:srgbClr val="33CCCC"/>
            </a:solidFill>
            <a:miter lim="800000"/>
            <a:headEnd/>
            <a:tailEnd/>
          </a:ln>
        </p:spPr>
      </p:pic>
      <p:pic>
        <p:nvPicPr>
          <p:cNvPr id="38" name="Picture 3" descr="G:\Фото\аттестация процедурных\DSC03141.JPG"/>
          <p:cNvPicPr>
            <a:picLocks noChangeAspect="1" noChangeArrowheads="1"/>
          </p:cNvPicPr>
          <p:nvPr/>
        </p:nvPicPr>
        <p:blipFill>
          <a:blip r:embed="rId11" cstate="print"/>
          <a:srcRect b="1430"/>
          <a:stretch>
            <a:fillRect/>
          </a:stretch>
        </p:blipFill>
        <p:spPr bwMode="auto">
          <a:xfrm>
            <a:off x="2143108" y="3286130"/>
            <a:ext cx="2143140" cy="1643074"/>
          </a:xfrm>
          <a:prstGeom prst="rect">
            <a:avLst/>
          </a:prstGeom>
          <a:noFill/>
          <a:ln w="19050">
            <a:solidFill>
              <a:srgbClr val="00B0F0"/>
            </a:solidFill>
            <a:miter lim="800000"/>
            <a:headEnd/>
            <a:tailEnd/>
          </a:ln>
        </p:spPr>
      </p:pic>
      <p:cxnSp>
        <p:nvCxnSpPr>
          <p:cNvPr id="8" name="Прямая со стрелкой 7"/>
          <p:cNvCxnSpPr/>
          <p:nvPr/>
        </p:nvCxnSpPr>
        <p:spPr>
          <a:xfrm flipV="1">
            <a:off x="1835697" y="1500180"/>
            <a:ext cx="5450947" cy="2882733"/>
          </a:xfrm>
          <a:prstGeom prst="straightConnector1">
            <a:avLst/>
          </a:prstGeom>
          <a:ln w="69850">
            <a:solidFill>
              <a:srgbClr val="C00000"/>
            </a:solidFill>
            <a:tailEnd type="arrow" w="lg" len="lg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Содержимое 5" descr="G:\2017 фото\01 медики\IMG_8417 - копия.JPG"/>
          <p:cNvPicPr>
            <a:picLocks noGrp="1"/>
          </p:cNvPicPr>
          <p:nvPr>
            <p:ph idx="1"/>
          </p:nvPr>
        </p:nvPicPr>
        <p:blipFill>
          <a:blip r:embed="rId12" cstate="print"/>
          <a:srcRect l="11905" t="15692" r="11905"/>
          <a:stretch>
            <a:fillRect/>
          </a:stretch>
        </p:blipFill>
        <p:spPr bwMode="auto">
          <a:xfrm>
            <a:off x="4286248" y="3500444"/>
            <a:ext cx="2357454" cy="1428760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6082812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785800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Информационное и методическое руководство и сопровождение</a:t>
            </a:r>
            <a:b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</a:br>
            <a: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/>
            </a:r>
            <a:b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</a:br>
            <a:endParaRPr lang="ru-RU" sz="3600" b="1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2" descr="C:\Users\Sveta\Desktop\Фотоооо\1.bm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71604" y="1714494"/>
            <a:ext cx="1815157" cy="2928958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2844" y="1714494"/>
            <a:ext cx="1319877" cy="2928958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2071684"/>
            <a:ext cx="1437452" cy="2143140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00430" y="2071684"/>
            <a:ext cx="2428875" cy="2143125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4000496" y="4357700"/>
            <a:ext cx="407193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Arial" charset="0"/>
              </a:rPr>
              <a:t>http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" charset="0"/>
              </a:rPr>
              <a:t>://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Arial" charset="0"/>
              </a:rPr>
              <a:t>www.medsestre.ru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Arial" charset="0"/>
            </a:endParaRPr>
          </a:p>
        </p:txBody>
      </p:sp>
      <p:pic>
        <p:nvPicPr>
          <p:cNvPr id="14" name="Picture 19" descr="C:\Users\Sveta\Desktop\Фотоооо\6.bmp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600000">
            <a:off x="7500958" y="2071684"/>
            <a:ext cx="1500198" cy="2143140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Фото\Лидеры\P1050822 -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85720" y="1500180"/>
            <a:ext cx="1944692" cy="3071834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357158" y="714362"/>
            <a:ext cx="8229600" cy="939546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Информационное и методическое руководство и сопровождение</a:t>
            </a:r>
            <a:b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</a:br>
            <a: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/>
            </a:r>
            <a:b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</a:br>
            <a:endParaRPr lang="ru-RU" sz="3600" b="1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00298" y="4143386"/>
            <a:ext cx="242889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2060"/>
                </a:solidFill>
                <a:latin typeface="Arial" charset="0"/>
              </a:rPr>
              <a:t>http</a:t>
            </a:r>
            <a:r>
              <a:rPr lang="ru-RU" b="1" dirty="0">
                <a:solidFill>
                  <a:srgbClr val="002060"/>
                </a:solidFill>
                <a:latin typeface="Arial" charset="0"/>
              </a:rPr>
              <a:t>://</a:t>
            </a:r>
            <a:r>
              <a:rPr lang="en-US" b="1" dirty="0">
                <a:solidFill>
                  <a:srgbClr val="002060"/>
                </a:solidFill>
                <a:latin typeface="Arial" charset="0"/>
              </a:rPr>
              <a:t>www.opsa.info</a:t>
            </a:r>
            <a:r>
              <a:rPr lang="ru-RU" b="1" dirty="0">
                <a:solidFill>
                  <a:srgbClr val="002060"/>
                </a:solidFill>
                <a:latin typeface="Arial" charset="0"/>
              </a:rPr>
              <a:t>  </a:t>
            </a:r>
            <a:endParaRPr lang="en-US" b="1" dirty="0">
              <a:solidFill>
                <a:srgbClr val="002060"/>
              </a:solidFill>
              <a:latin typeface="Arial" charset="0"/>
              <a:hlinkClick r:id="rId3"/>
            </a:endParaRPr>
          </a:p>
          <a:p>
            <a:pPr>
              <a:defRPr/>
            </a:pPr>
            <a:endParaRPr lang="en-US" b="1" dirty="0">
              <a:solidFill>
                <a:srgbClr val="002060"/>
              </a:solidFill>
              <a:latin typeface="Arial" charset="0"/>
            </a:endParaRPr>
          </a:p>
          <a:p>
            <a:pPr>
              <a:defRPr/>
            </a:pPr>
            <a:endParaRPr lang="en-US" b="1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  <a:p>
            <a:pPr>
              <a:defRPr/>
            </a:pPr>
            <a:endParaRPr lang="ru-RU" b="1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71802" y="4500576"/>
            <a:ext cx="1626984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2060"/>
                </a:solidFill>
                <a:latin typeface="Arial" charset="0"/>
              </a:rPr>
              <a:t>или </a:t>
            </a:r>
            <a:r>
              <a:rPr lang="ru-RU" b="1" dirty="0" err="1">
                <a:solidFill>
                  <a:srgbClr val="002060"/>
                </a:solidFill>
                <a:latin typeface="Arial" charset="0"/>
              </a:rPr>
              <a:t>опса.рф</a:t>
            </a:r>
            <a:endParaRPr lang="ru-RU" b="1" dirty="0">
              <a:solidFill>
                <a:srgbClr val="002060"/>
              </a:solidFill>
              <a:latin typeface="Arial" charset="0"/>
            </a:endParaRPr>
          </a:p>
        </p:txBody>
      </p:sp>
      <p:pic>
        <p:nvPicPr>
          <p:cNvPr id="15" name="Picture 3" descr="D:\Фотоальбом\Офис\Литература 20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214942" y="2000246"/>
            <a:ext cx="3551238" cy="2667000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57422" y="2000246"/>
            <a:ext cx="2773184" cy="2052156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857238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Участие в  региональных мероприятиях </a:t>
            </a:r>
            <a:b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</a:br>
            <a: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/>
            </a:r>
            <a:b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</a:br>
            <a:endParaRPr lang="ru-RU" sz="3600" b="1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 descr="G:\2015 фото\Форум\P1210910.JPG"/>
          <p:cNvPicPr/>
          <p:nvPr/>
        </p:nvPicPr>
        <p:blipFill>
          <a:blip r:embed="rId2" cstate="print"/>
          <a:srcRect t="7900" r="7155"/>
          <a:stretch>
            <a:fillRect/>
          </a:stretch>
        </p:blipFill>
        <p:spPr bwMode="auto">
          <a:xfrm>
            <a:off x="428596" y="2071684"/>
            <a:ext cx="3857652" cy="2786082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01" name="Picture 1" descr="4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071684"/>
            <a:ext cx="4000528" cy="2819404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9168" y="253746"/>
            <a:ext cx="8795320" cy="939546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Повышение престижа профессии</a:t>
            </a:r>
          </a:p>
        </p:txBody>
      </p:sp>
      <p:pic>
        <p:nvPicPr>
          <p:cNvPr id="4" name="Picture 8" descr="IMGP2581"/>
          <p:cNvPicPr>
            <a:picLocks noChangeAspect="1" noChangeArrowheads="1"/>
          </p:cNvPicPr>
          <p:nvPr/>
        </p:nvPicPr>
        <p:blipFill>
          <a:blip r:embed="rId2"/>
          <a:srcRect l="17045" b="6818"/>
          <a:stretch>
            <a:fillRect/>
          </a:stretch>
        </p:blipFill>
        <p:spPr bwMode="auto">
          <a:xfrm>
            <a:off x="642910" y="2071684"/>
            <a:ext cx="3476649" cy="2714644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Содержимое 4" descr="G:\2011 фото\омская весна\DSC08838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2071684"/>
            <a:ext cx="3857652" cy="2714644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857238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Участие в семинарах  и научно-практических конференциях</a:t>
            </a:r>
            <a:b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</a:br>
            <a: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/>
            </a:r>
            <a:b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</a:br>
            <a:endParaRPr lang="ru-RU" sz="3600" b="1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 descr="G:\2011 фото\по инфузиям\DSC08911.JPG"/>
          <p:cNvPicPr/>
          <p:nvPr/>
        </p:nvPicPr>
        <p:blipFill>
          <a:blip r:embed="rId2" cstate="print"/>
          <a:srcRect t="7500"/>
          <a:stretch>
            <a:fillRect/>
          </a:stretch>
        </p:blipFill>
        <p:spPr bwMode="auto">
          <a:xfrm>
            <a:off x="642910" y="2000246"/>
            <a:ext cx="3786214" cy="2643206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G:\2013 фото\конференция\DSC01417.JPG"/>
          <p:cNvPicPr/>
          <p:nvPr/>
        </p:nvPicPr>
        <p:blipFill>
          <a:blip r:embed="rId3" cstate="print"/>
          <a:srcRect t="2625"/>
          <a:stretch>
            <a:fillRect/>
          </a:stretch>
        </p:blipFill>
        <p:spPr bwMode="auto">
          <a:xfrm>
            <a:off x="4786314" y="2000246"/>
            <a:ext cx="3629025" cy="2650331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571486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Участие в </a:t>
            </a:r>
            <a: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тренинг-курсах </a:t>
            </a:r>
            <a: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 </a:t>
            </a:r>
            <a:b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</a:br>
            <a: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мастер-классах</a:t>
            </a:r>
            <a: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/>
            </a:r>
            <a:b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</a:br>
            <a:endParaRPr lang="ru-RU" sz="3600" b="1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122882" name="Picture 2" descr="DSC01841"/>
          <p:cNvPicPr>
            <a:picLocks noChangeAspect="1" noChangeArrowheads="1"/>
          </p:cNvPicPr>
          <p:nvPr/>
        </p:nvPicPr>
        <p:blipFill>
          <a:blip r:embed="rId2" cstate="print"/>
          <a:srcRect l="12739" b="15014"/>
          <a:stretch>
            <a:fillRect/>
          </a:stretch>
        </p:blipFill>
        <p:spPr bwMode="auto">
          <a:xfrm>
            <a:off x="500034" y="2000246"/>
            <a:ext cx="3914771" cy="2857520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2883" name="Picture 3" descr="DSC08931 - коп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000246"/>
            <a:ext cx="3971925" cy="2838450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253746"/>
            <a:ext cx="8572560" cy="93954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Подготовка к аккредитации и       участие в </a:t>
            </a:r>
            <a:r>
              <a:rPr lang="ru-RU" sz="3600" b="1" dirty="0" err="1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вебинарах</a:t>
            </a:r>
            <a:endParaRPr lang="ru-RU" sz="3600" dirty="0"/>
          </a:p>
        </p:txBody>
      </p:sp>
      <p:pic>
        <p:nvPicPr>
          <p:cNvPr id="4" name="Содержимое 3" descr="G:\2017 фото\Для странички ОПСА\08. Портфолио специалистов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2000246"/>
            <a:ext cx="3786214" cy="2643206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G:\2017 фото\Вебинар\DSC0449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2000246"/>
            <a:ext cx="3857652" cy="2636350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Участие в профессиональных конкурсах</a:t>
            </a:r>
            <a:endParaRPr lang="ru-RU" sz="3600" dirty="0"/>
          </a:p>
        </p:txBody>
      </p:sp>
      <p:pic>
        <p:nvPicPr>
          <p:cNvPr id="4" name="Picture 2" descr="DSC_538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000246"/>
            <a:ext cx="3929081" cy="2643206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E:\nagrazhdenie-pobediteley-konkursa-opsa-luchshiy-po-professii-2015-g-v-nominacii-luchshiy-medicinskiy-laboratornyy-tehnik-feldsher-laborant-prev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714876" y="2000246"/>
            <a:ext cx="3964809" cy="2643206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46856" y="627534"/>
            <a:ext cx="8229600" cy="71438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Участие и проведение собраний членов </a:t>
            </a:r>
            <a:r>
              <a:rPr lang="ru-RU" sz="4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ОПСА</a:t>
            </a:r>
            <a:r>
              <a:rPr lang="ru-RU" sz="4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/>
            </a:r>
            <a:br>
              <a:rPr lang="ru-RU" sz="4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</a:br>
            <a:endParaRPr lang="ru-RU" sz="4000" b="1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 descr="G:\2017 фото\Для странички ОПСА\06.Собрание по итогам работы ОПСА за 2010-2015гг..JPG"/>
          <p:cNvPicPr/>
          <p:nvPr/>
        </p:nvPicPr>
        <p:blipFill>
          <a:blip r:embed="rId2" cstate="print"/>
          <a:srcRect t="7469"/>
          <a:stretch>
            <a:fillRect/>
          </a:stretch>
        </p:blipFill>
        <p:spPr bwMode="auto">
          <a:xfrm>
            <a:off x="5857884" y="2214560"/>
            <a:ext cx="3111527" cy="2143140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12" descr="C:\Users\Sveta\Desktop\Фотоооо\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775" t="22347" r="10395"/>
          <a:stretch>
            <a:fillRect/>
          </a:stretch>
        </p:blipFill>
        <p:spPr bwMode="auto">
          <a:xfrm>
            <a:off x="2500298" y="2214560"/>
            <a:ext cx="3245955" cy="2143140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G:\2015 фото\ОПСА\DSC0381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571618"/>
            <a:ext cx="2143140" cy="3143272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785800"/>
            <a:ext cx="8643998" cy="71438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Празднование Международного дня </a:t>
            </a:r>
            <a:b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</a:br>
            <a: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                                медицинской сестры </a:t>
            </a:r>
            <a:b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</a:br>
            <a:endParaRPr lang="ru-RU" sz="3600" b="1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 descr="G:\2017 фото\DSC04484.JPG"/>
          <p:cNvPicPr/>
          <p:nvPr/>
        </p:nvPicPr>
        <p:blipFill>
          <a:blip r:embed="rId2" cstate="print"/>
          <a:srcRect t="9302"/>
          <a:stretch>
            <a:fillRect/>
          </a:stretch>
        </p:blipFill>
        <p:spPr bwMode="auto">
          <a:xfrm>
            <a:off x="357158" y="2000246"/>
            <a:ext cx="4143404" cy="2786082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G:\2017 фото\DSC0447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2000246"/>
            <a:ext cx="3929090" cy="2812259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одержимое 7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2850845513"/>
              </p:ext>
            </p:extLst>
          </p:nvPr>
        </p:nvGraphicFramePr>
        <p:xfrm>
          <a:off x="142844" y="1285866"/>
          <a:ext cx="7500990" cy="35718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ru-RU" sz="3200" dirty="0">
              <a:solidFill>
                <a:schemeClr val="accent2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86512" y="2250279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1"/>
          <p:cNvSpPr txBox="1"/>
          <p:nvPr/>
        </p:nvSpPr>
        <p:spPr>
          <a:xfrm>
            <a:off x="4114800" y="2114550"/>
            <a:ext cx="914400" cy="914400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 sz="1800" b="1" i="1" kern="1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5720" y="214296"/>
            <a:ext cx="8858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Представительство  сотрудников  в </a:t>
            </a:r>
          </a:p>
          <a:p>
            <a:pPr algn="ctr">
              <a:spcBef>
                <a:spcPct val="0"/>
              </a:spcBef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Омской профессиональной сестринской  ассоциации          </a:t>
            </a:r>
          </a:p>
          <a:p>
            <a:pPr algn="ctr">
              <a:spcBef>
                <a:spcPct val="0"/>
              </a:spcBef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                                              на 20.04.2017г.</a:t>
            </a:r>
          </a:p>
        </p:txBody>
      </p:sp>
      <p:pic>
        <p:nvPicPr>
          <p:cNvPr id="9" name="Рисунок 8" descr="G:\2011 фото\лаборанты\DSC0472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2071684"/>
            <a:ext cx="3286148" cy="2357454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6643702" y="4572014"/>
            <a:ext cx="15632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Рекрутинг</a:t>
            </a:r>
            <a:endParaRPr lang="ru-RU" sz="2000" b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964900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Участие в профилактических и благотворительных акциях</a:t>
            </a:r>
            <a:endParaRPr lang="ru-RU" sz="3600" dirty="0"/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Рисунок 9" descr="G:\2017 фото\Для странички ОПСА\16.Участие в флэш-мобе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2000246"/>
            <a:ext cx="4000528" cy="2845260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G:\2015 фото\1 июня\DSC0419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000246"/>
            <a:ext cx="3857652" cy="2857520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3867330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Социальное партнерство и обмен опытом </a:t>
            </a:r>
            <a:endParaRPr lang="ru-RU" sz="3600" dirty="0"/>
          </a:p>
        </p:txBody>
      </p:sp>
      <p:pic>
        <p:nvPicPr>
          <p:cNvPr id="5" name="Рисунок 4" descr="G:\2011 фото\партнерство\DSC09227 - копия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000246"/>
            <a:ext cx="3929090" cy="2786082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3906" name="Picture 2" descr="G:\2015 фото\УМК\УМК\УМК обмен опытом (2).jp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2000246"/>
            <a:ext cx="3871912" cy="2786082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42858"/>
            <a:ext cx="90491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Сотрудничество с медицинскими компаниями 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«Б. Браун </a:t>
            </a:r>
            <a:r>
              <a:rPr lang="ru-RU" sz="2800" b="1" dirty="0" err="1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Медикал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» и «Пауль </a:t>
            </a:r>
            <a:r>
              <a:rPr lang="ru-RU" sz="2800" b="1" dirty="0" err="1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Хартманн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»</a:t>
            </a:r>
            <a:endParaRPr lang="ru-RU" sz="28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 descr="G:\2017 фото\парентеральное питание\DSC0435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2071684"/>
            <a:ext cx="3929090" cy="2786082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G:\2015 фото\мастер-классы\DSC0344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2976" y="1500180"/>
            <a:ext cx="2643206" cy="3500462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9638685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1071552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Развитие накопительной системы и непрерывного профессионального </a:t>
            </a:r>
            <a:b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</a:br>
            <a: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                                        образования </a:t>
            </a:r>
            <a:b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</a:br>
            <a: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/>
            </a:r>
            <a:b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</a:br>
            <a:endParaRPr lang="ru-RU" sz="3600" b="1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 descr="G:\2015 фото\Аттестация\DSC0366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000246"/>
            <a:ext cx="3857652" cy="2857520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G:\2015 фото\мастер-класс\Для Ярошенко Ю.А\DSC0388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2000246"/>
            <a:ext cx="3825875" cy="2869406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1000114"/>
            <a:ext cx="8229600" cy="939546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Каскадное обучение специалистов</a:t>
            </a:r>
            <a: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/>
            </a:r>
            <a:b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</a:br>
            <a: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                                        </a:t>
            </a:r>
            <a:b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</a:br>
            <a: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/>
            </a:r>
            <a:b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</a:br>
            <a:endParaRPr lang="ru-RU" sz="3600" b="1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 descr="G:\2017 фото\Для странички ОПСА\9.Мастер-класс по инфузионным технологиям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000246"/>
            <a:ext cx="3929090" cy="2919411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Содержимое 8" descr="G:\2017 фото\Собрание членов ОПСА\DSC04350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2000246"/>
            <a:ext cx="4000528" cy="2928958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Проведение </a:t>
            </a:r>
            <a:r>
              <a:rPr lang="ru-RU" sz="2800" b="1" dirty="0" err="1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общебольничных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 конференций, семинаров, сестринских школ</a:t>
            </a:r>
            <a:endParaRPr lang="ru-RU" sz="2800" dirty="0"/>
          </a:p>
        </p:txBody>
      </p:sp>
      <p:pic>
        <p:nvPicPr>
          <p:cNvPr id="5" name="Рисунок 4" descr="G:\2015 фото\Собрание\DSC03827.JPG"/>
          <p:cNvPicPr/>
          <p:nvPr/>
        </p:nvPicPr>
        <p:blipFill>
          <a:blip r:embed="rId2" cstate="print"/>
          <a:srcRect t="6427" b="6651"/>
          <a:stretch>
            <a:fillRect/>
          </a:stretch>
        </p:blipFill>
        <p:spPr bwMode="auto">
          <a:xfrm>
            <a:off x="500034" y="2000246"/>
            <a:ext cx="4149725" cy="2857520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G:\2015 фото\мастер-класс\Для Ярошенко Ю.А\DSC0387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2000246"/>
            <a:ext cx="3857652" cy="2857520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1142990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Публикации в СМИ и методических изданиях</a:t>
            </a:r>
            <a:b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</a:br>
            <a: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/>
            </a:r>
            <a:b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</a:br>
            <a: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/>
            </a:r>
            <a:b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</a:br>
            <a:endParaRPr lang="ru-RU" sz="3600" b="1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 descr="G:\2013 фото\DSC00287.JPG"/>
          <p:cNvPicPr/>
          <p:nvPr/>
        </p:nvPicPr>
        <p:blipFill>
          <a:blip r:embed="rId2" cstate="print"/>
          <a:srcRect r="4335"/>
          <a:stretch>
            <a:fillRect/>
          </a:stretch>
        </p:blipFill>
        <p:spPr bwMode="auto">
          <a:xfrm>
            <a:off x="214282" y="2000246"/>
            <a:ext cx="1824990" cy="2571768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G:\2013 фото\DSC00288.JPG"/>
          <p:cNvPicPr/>
          <p:nvPr/>
        </p:nvPicPr>
        <p:blipFill>
          <a:blip r:embed="rId3" cstate="print"/>
          <a:srcRect b="3303"/>
          <a:stretch>
            <a:fillRect/>
          </a:stretch>
        </p:blipFill>
        <p:spPr bwMode="auto">
          <a:xfrm>
            <a:off x="2000232" y="2000246"/>
            <a:ext cx="1785950" cy="2571768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G:\2013 фото\DSC00268.JPG"/>
          <p:cNvPicPr/>
          <p:nvPr/>
        </p:nvPicPr>
        <p:blipFill>
          <a:blip r:embed="rId4" cstate="print"/>
          <a:srcRect l="7195" t="1051" r="7560"/>
          <a:stretch>
            <a:fillRect/>
          </a:stretch>
        </p:blipFill>
        <p:spPr bwMode="auto">
          <a:xfrm>
            <a:off x="4000496" y="2000246"/>
            <a:ext cx="1816553" cy="2571768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G:\2013 фото\DSC00291.JPG"/>
          <p:cNvPicPr/>
          <p:nvPr/>
        </p:nvPicPr>
        <p:blipFill>
          <a:blip r:embed="rId5" cstate="print"/>
          <a:srcRect l="2279"/>
          <a:stretch>
            <a:fillRect/>
          </a:stretch>
        </p:blipFill>
        <p:spPr bwMode="auto">
          <a:xfrm>
            <a:off x="5755532" y="2000246"/>
            <a:ext cx="3245624" cy="2571768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Издательская деятельность 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13" descr="G:\2015 фото\УМК\DSC0424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2000246"/>
            <a:ext cx="6858048" cy="2587625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Информационная деятельность 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 descr="G:\Фото\Фото для сайта\Учебно-метод.каб\Новая информация на стенде Наша сестринская ассоциац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00034" y="2000246"/>
            <a:ext cx="3806827" cy="2857520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G:\Фото\аттестация процедурных\DSC03142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786314" y="2000245"/>
            <a:ext cx="3786214" cy="2857521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72"/>
            <a:ext cx="8715436" cy="93954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pPr>
              <a:lnSpc>
                <a:spcPct val="90000"/>
              </a:lnSpc>
            </a:pPr>
            <a:r>
              <a:rPr lang="ru-RU" sz="37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Развитие традиций медицинской организации</a:t>
            </a:r>
            <a:endParaRPr lang="ru-RU" sz="37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4" descr="G:\Фото\Праздник осени 2007 г\Календар 008.jpg"/>
          <p:cNvPicPr>
            <a:picLocks noChangeAspect="1" noChangeArrowheads="1"/>
          </p:cNvPicPr>
          <p:nvPr/>
        </p:nvPicPr>
        <p:blipFill>
          <a:blip r:embed="rId3" cstate="print"/>
          <a:srcRect l="14423" t="3122"/>
          <a:stretch>
            <a:fillRect/>
          </a:stretch>
        </p:blipFill>
        <p:spPr bwMode="auto">
          <a:xfrm>
            <a:off x="214282" y="2143122"/>
            <a:ext cx="2543164" cy="2288394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Содержимое 6" descr="G:\2013 фото\День медработника\DSC00539.JPG"/>
          <p:cNvPicPr>
            <a:picLocks noGrp="1"/>
          </p:cNvPicPr>
          <p:nvPr>
            <p:ph idx="1"/>
          </p:nvPr>
        </p:nvPicPr>
        <p:blipFill>
          <a:blip r:embed="rId4" cstate="print"/>
          <a:srcRect l="8968" t="16111" r="11366" b="8889"/>
          <a:stretch>
            <a:fillRect/>
          </a:stretch>
        </p:blipFill>
        <p:spPr bwMode="auto">
          <a:xfrm>
            <a:off x="3000364" y="2143122"/>
            <a:ext cx="2787123" cy="2286016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30" descr="G:\Фото\12 мая 2010г\DSC0182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2198" y="2143122"/>
            <a:ext cx="2878686" cy="2286016"/>
          </a:xfrm>
          <a:prstGeom prst="rect">
            <a:avLst/>
          </a:prstGeom>
          <a:ln w="19050">
            <a:solidFill>
              <a:srgbClr val="33CCCC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732625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ru-RU" sz="3200" dirty="0">
              <a:solidFill>
                <a:schemeClr val="accent2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86512" y="2250279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1"/>
          <p:cNvSpPr txBox="1"/>
          <p:nvPr/>
        </p:nvSpPr>
        <p:spPr>
          <a:xfrm>
            <a:off x="4114800" y="2114550"/>
            <a:ext cx="914400" cy="914400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 sz="1800" b="1" i="1" kern="1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5720" y="142858"/>
            <a:ext cx="86439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Динамика  изменения  членского  состава  ОПСА                                             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ГКБ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№1 им. Кабанова А.Н.                                                                        с 2007 по 2017 годы </a:t>
            </a: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749609541"/>
              </p:ext>
            </p:extLst>
          </p:nvPr>
        </p:nvGraphicFramePr>
        <p:xfrm>
          <a:off x="642910" y="1571618"/>
          <a:ext cx="8143932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0964900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5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 с ветеранами</a:t>
            </a:r>
          </a:p>
        </p:txBody>
      </p:sp>
      <p:pic>
        <p:nvPicPr>
          <p:cNvPr id="4" name="Picture 2" descr="G:\Фото\ветераны\IMG_0022.JPG"/>
          <p:cNvPicPr>
            <a:picLocks noChangeAspect="1" noChangeArrowheads="1"/>
          </p:cNvPicPr>
          <p:nvPr/>
        </p:nvPicPr>
        <p:blipFill>
          <a:blip r:embed="rId3" cstate="print"/>
          <a:srcRect t="14446" r="29235"/>
          <a:stretch>
            <a:fillRect/>
          </a:stretch>
        </p:blipFill>
        <p:spPr bwMode="auto">
          <a:xfrm>
            <a:off x="285720" y="2143122"/>
            <a:ext cx="2643206" cy="2286016"/>
          </a:xfrm>
          <a:prstGeom prst="rect">
            <a:avLst/>
          </a:prstGeom>
          <a:ln w="19050">
            <a:solidFill>
              <a:srgbClr val="33CCCC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Содержимое 8" descr="G:\2015 фото\9 мая\DSC03510.JPG"/>
          <p:cNvPicPr>
            <a:picLocks noGrp="1"/>
          </p:cNvPicPr>
          <p:nvPr>
            <p:ph idx="1"/>
          </p:nvPr>
        </p:nvPicPr>
        <p:blipFill>
          <a:blip r:embed="rId4" cstate="print"/>
          <a:srcRect l="10968" r="6789" b="19770"/>
          <a:stretch>
            <a:fillRect/>
          </a:stretch>
        </p:blipFill>
        <p:spPr bwMode="auto">
          <a:xfrm>
            <a:off x="6143636" y="2143122"/>
            <a:ext cx="2622433" cy="2286016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G:\в ОПСА\2013г\14.05\Праздничный концерт.JPG"/>
          <p:cNvPicPr/>
          <p:nvPr/>
        </p:nvPicPr>
        <p:blipFill>
          <a:blip r:embed="rId5" cstate="print"/>
          <a:srcRect t="9454"/>
          <a:stretch>
            <a:fillRect/>
          </a:stretch>
        </p:blipFill>
        <p:spPr bwMode="auto">
          <a:xfrm>
            <a:off x="3143240" y="2143122"/>
            <a:ext cx="2857520" cy="2286016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3" name="Rectangle 13"/>
          <p:cNvSpPr>
            <a:spLocks noChangeArrowheads="1"/>
          </p:cNvSpPr>
          <p:nvPr/>
        </p:nvSpPr>
        <p:spPr bwMode="auto">
          <a:xfrm>
            <a:off x="1500166" y="1928808"/>
            <a:ext cx="6324600" cy="561885"/>
          </a:xfrm>
          <a:prstGeom prst="rect">
            <a:avLst/>
          </a:prstGeom>
          <a:noFill/>
          <a:ln w="12700" cap="sq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  <a:spcAft>
                <a:spcPct val="115000"/>
              </a:spcAft>
            </a:pPr>
            <a:r>
              <a:rPr lang="ru-RU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644112,  г.Омск</a:t>
            </a:r>
            <a: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, </a:t>
            </a:r>
            <a:r>
              <a:rPr lang="ru-RU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 ул.Перелета, 7</a:t>
            </a:r>
            <a:endParaRPr lang="ru-RU" sz="28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9224" name="Rectangle 14"/>
          <p:cNvSpPr>
            <a:spLocks noChangeArrowheads="1"/>
          </p:cNvSpPr>
          <p:nvPr/>
        </p:nvSpPr>
        <p:spPr bwMode="auto">
          <a:xfrm>
            <a:off x="2143108" y="2786064"/>
            <a:ext cx="5867400" cy="561885"/>
          </a:xfrm>
          <a:prstGeom prst="rect">
            <a:avLst/>
          </a:prstGeom>
          <a:noFill/>
          <a:ln w="12700" cap="sq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115000"/>
              </a:spcAft>
            </a:pP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тел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./факс 8 (3812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) </a:t>
            </a: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74-43-11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9225" name="Rectangle 15"/>
          <p:cNvSpPr>
            <a:spLocks noChangeArrowheads="1"/>
          </p:cNvSpPr>
          <p:nvPr/>
        </p:nvSpPr>
        <p:spPr bwMode="auto">
          <a:xfrm>
            <a:off x="3500430" y="3429006"/>
            <a:ext cx="5643570" cy="609398"/>
          </a:xfrm>
          <a:prstGeom prst="rect">
            <a:avLst/>
          </a:prstGeom>
          <a:noFill/>
          <a:ln w="12700" cap="sq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ct val="115000"/>
              </a:spcAft>
            </a:pP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E-mail: </a:t>
            </a:r>
            <a:r>
              <a:rPr lang="en-US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ogkb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-1-</a:t>
            </a:r>
            <a:r>
              <a:rPr lang="en-US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mvv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@</a:t>
            </a: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mail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.</a:t>
            </a:r>
            <a:r>
              <a:rPr lang="en-US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r</a:t>
            </a:r>
            <a:r>
              <a:rPr lang="en-US" sz="2800" b="1" dirty="0" err="1" smtClean="0">
                <a:solidFill>
                  <a:srgbClr val="00206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u</a:t>
            </a:r>
            <a:endParaRPr lang="ru-RU" sz="2800" b="1" dirty="0">
              <a:solidFill>
                <a:srgbClr val="002060"/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sp>
        <p:nvSpPr>
          <p:cNvPr id="9226" name="Rectangle 16"/>
          <p:cNvSpPr>
            <a:spLocks noChangeArrowheads="1"/>
          </p:cNvSpPr>
          <p:nvPr/>
        </p:nvSpPr>
        <p:spPr bwMode="auto">
          <a:xfrm>
            <a:off x="3428992" y="4000510"/>
            <a:ext cx="4876800" cy="561885"/>
          </a:xfrm>
          <a:prstGeom prst="rect">
            <a:avLst/>
          </a:prstGeom>
          <a:noFill/>
          <a:ln w="12700" cap="sq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ct val="115000"/>
              </a:spcAft>
            </a:pP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Сайт </a:t>
            </a:r>
            <a:r>
              <a:rPr lang="en-US" sz="28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www.gkb-1.ucoz.ru</a:t>
            </a:r>
            <a:endParaRPr lang="ru-RU" sz="2800" b="1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214282" y="1500180"/>
            <a:ext cx="1295400" cy="785818"/>
            <a:chOff x="528" y="1248"/>
            <a:chExt cx="1902" cy="1213"/>
          </a:xfrm>
        </p:grpSpPr>
        <p:graphicFrame>
          <p:nvGraphicFramePr>
            <p:cNvPr id="9219" name="Object 18"/>
            <p:cNvGraphicFramePr>
              <a:graphicFrameLocks noChangeAspect="1"/>
            </p:cNvGraphicFramePr>
            <p:nvPr/>
          </p:nvGraphicFramePr>
          <p:xfrm>
            <a:off x="528" y="1248"/>
            <a:ext cx="1902" cy="12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168" name="CorelDRAW" r:id="rId3" imgW="4235040" imgH="2842560" progId="">
                    <p:embed/>
                  </p:oleObj>
                </mc:Choice>
                <mc:Fallback>
                  <p:oleObj name="CorelDRAW" r:id="rId3" imgW="4235040" imgH="2842560" progId="">
                    <p:embed/>
                    <p:pic>
                      <p:nvPicPr>
                        <p:cNvPr id="0" name="Object 1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8" y="1248"/>
                          <a:ext cx="1902" cy="12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9229" name="Picture 20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 rot="807521">
              <a:off x="1152" y="1584"/>
              <a:ext cx="864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9218" name="Object 26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1214414" y="2571750"/>
          <a:ext cx="771525" cy="1428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69" name="CorelDRAW" r:id="rId6" imgW="2163960" imgH="4190760" progId="">
                  <p:embed/>
                </p:oleObj>
              </mc:Choice>
              <mc:Fallback>
                <p:oleObj name="CorelDRAW" r:id="rId6" imgW="2163960" imgH="4190760" progId="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4414" y="2571750"/>
                        <a:ext cx="771525" cy="14287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228" name="Picture 29" descr="InternetExplorer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214546" y="3571882"/>
            <a:ext cx="1060450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214282" y="142858"/>
            <a:ext cx="87154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Приглашаем к сотрудничеству с                   БУЗОО  ГКБ №1 им.Кабанова А.Н.</a:t>
            </a:r>
            <a:endParaRPr lang="ru-RU" sz="3200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9" descr="ОПС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8361" y="339502"/>
            <a:ext cx="589343" cy="83038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13" name="Рисунок 12" descr="G:\Фото\ОГКБ №1\simbol.gif"/>
          <p:cNvPicPr/>
          <p:nvPr/>
        </p:nvPicPr>
        <p:blipFill>
          <a:blip r:embed="rId3"/>
          <a:srcRect b="25000"/>
          <a:stretch>
            <a:fillRect/>
          </a:stretch>
        </p:blipFill>
        <p:spPr bwMode="auto">
          <a:xfrm>
            <a:off x="2078572" y="483518"/>
            <a:ext cx="936104" cy="643285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" name="Группа 13"/>
          <p:cNvGrpSpPr/>
          <p:nvPr/>
        </p:nvGrpSpPr>
        <p:grpSpPr>
          <a:xfrm>
            <a:off x="323528" y="354797"/>
            <a:ext cx="864096" cy="831186"/>
            <a:chOff x="539552" y="444421"/>
            <a:chExt cx="716513" cy="740088"/>
          </a:xfrm>
        </p:grpSpPr>
        <p:sp>
          <p:nvSpPr>
            <p:cNvPr id="15" name="Oval 12"/>
            <p:cNvSpPr>
              <a:spLocks noChangeArrowheads="1"/>
            </p:cNvSpPr>
            <p:nvPr/>
          </p:nvSpPr>
          <p:spPr bwMode="auto">
            <a:xfrm>
              <a:off x="539552" y="444421"/>
              <a:ext cx="716513" cy="740088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6" name="Picture 13" descr="РАМС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66852" y="474616"/>
              <a:ext cx="666635" cy="676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8" name="Заголовок 1"/>
          <p:cNvSpPr txBox="1">
            <a:spLocks/>
          </p:cNvSpPr>
          <p:nvPr/>
        </p:nvSpPr>
        <p:spPr>
          <a:xfrm>
            <a:off x="2987824" y="267494"/>
            <a:ext cx="5797878" cy="86266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ru-RU" sz="45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Вместе мы – сила!</a:t>
            </a:r>
            <a:endParaRPr lang="ru-RU" sz="45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19" name="Содержимое 5" descr="G:\2017 фото\01 медики\IMG_8417 - копия.JPG"/>
          <p:cNvPicPr>
            <a:picLocks noGrp="1"/>
          </p:cNvPicPr>
          <p:nvPr>
            <p:ph idx="4294967295"/>
          </p:nvPr>
        </p:nvPicPr>
        <p:blipFill>
          <a:blip r:embed="rId5" cstate="print"/>
          <a:srcRect t="6818"/>
          <a:stretch>
            <a:fillRect/>
          </a:stretch>
        </p:blipFill>
        <p:spPr bwMode="auto">
          <a:xfrm>
            <a:off x="1292465" y="1923678"/>
            <a:ext cx="6357982" cy="2928958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8518550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408068"/>
            <a:ext cx="8424936" cy="939546"/>
          </a:xfrm>
        </p:spPr>
        <p:txBody>
          <a:bodyPr>
            <a:noAutofit/>
          </a:bodyPr>
          <a:lstStyle/>
          <a:p>
            <a:r>
              <a:rPr lang="ru-RU" sz="2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Степень вовлеченности в ОПСА от общего количества сестринского </a:t>
            </a:r>
            <a:r>
              <a:rPr lang="ru-RU" sz="2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персонала</a:t>
            </a:r>
            <a:r>
              <a:rPr lang="ru-RU" sz="2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/>
            </a:r>
            <a:br>
              <a:rPr lang="ru-RU" sz="2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</a:br>
            <a:r>
              <a:rPr lang="ru-RU" sz="2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                                                      с 2007 по 2017 годы </a:t>
            </a:r>
            <a:endParaRPr lang="ru-RU" sz="2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500180"/>
          <a:ext cx="7408862" cy="33575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Рисунок 4" descr="G:\2017 фото\101MSDCF\DSC04463.JPG"/>
          <p:cNvPicPr/>
          <p:nvPr/>
        </p:nvPicPr>
        <p:blipFill>
          <a:blip r:embed="rId3" cstate="print"/>
          <a:srcRect t="18357"/>
          <a:stretch>
            <a:fillRect/>
          </a:stretch>
        </p:blipFill>
        <p:spPr bwMode="auto">
          <a:xfrm>
            <a:off x="5643570" y="2214560"/>
            <a:ext cx="3251206" cy="2071702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429256" y="4357700"/>
            <a:ext cx="3571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Сверка в офисе </a:t>
            </a:r>
            <a:r>
              <a:rPr lang="ru-RU" b="1" i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</a:t>
            </a:r>
            <a:r>
              <a:rPr lang="ru-RU" b="1" i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ссоциации</a:t>
            </a:r>
            <a:endParaRPr lang="ru-RU" b="1" i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Содержимое 8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1275311955"/>
              </p:ext>
            </p:extLst>
          </p:nvPr>
        </p:nvGraphicFramePr>
        <p:xfrm>
          <a:off x="500034" y="1428742"/>
          <a:ext cx="8077227" cy="3500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14282" y="253746"/>
            <a:ext cx="8715436" cy="93954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Распределение членов Ассоциации                      по полу</a:t>
            </a:r>
            <a:endParaRPr lang="ru-RU" sz="32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964900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642924"/>
            <a:ext cx="8229600" cy="939546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Распределение членов Ассоциации </a:t>
            </a:r>
            <a:b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</a:br>
            <a:r>
              <a:rPr lang="ru-RU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         по специальностям</a:t>
            </a:r>
            <a:r>
              <a:rPr lang="ru-RU" b="1" i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b="1" i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0583147"/>
              </p:ext>
            </p:extLst>
          </p:nvPr>
        </p:nvGraphicFramePr>
        <p:xfrm>
          <a:off x="214282" y="1428742"/>
          <a:ext cx="8715436" cy="3571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8"/>
            <a:ext cx="8472518" cy="117872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по 25 сестринским должностям</a:t>
            </a:r>
            <a:endParaRPr lang="ru-RU" sz="32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4" name="Содержимое 3" descr="G:\Фото\Крико Л\DSC01485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2000246"/>
            <a:ext cx="2857520" cy="2714644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G:\Фото\Комитеты Совета по сестринскому делу\Комитет по сестринской практике в стационарной помощи.JPG"/>
          <p:cNvPicPr/>
          <p:nvPr/>
        </p:nvPicPr>
        <p:blipFill>
          <a:blip r:embed="rId3" cstate="print"/>
          <a:srcRect r="16134"/>
          <a:stretch>
            <a:fillRect/>
          </a:stretch>
        </p:blipFill>
        <p:spPr bwMode="auto">
          <a:xfrm>
            <a:off x="2857488" y="2000246"/>
            <a:ext cx="3000396" cy="2714644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 descr="G:\Фото\периоперативный процесс\периоперативный процесс 03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500180"/>
            <a:ext cx="2500330" cy="3429024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Другая 236">
      <a:dk1>
        <a:sysClr val="windowText" lastClr="000000"/>
      </a:dk1>
      <a:lt1>
        <a:sysClr val="window" lastClr="FFFFFF"/>
      </a:lt1>
      <a:dk2>
        <a:srgbClr val="4F271C"/>
      </a:dk2>
      <a:lt2>
        <a:srgbClr val="CCABE5"/>
      </a:lt2>
      <a:accent1>
        <a:srgbClr val="0070C0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Другая 236">
    <a:dk1>
      <a:sysClr val="windowText" lastClr="000000"/>
    </a:dk1>
    <a:lt1>
      <a:sysClr val="window" lastClr="FFFFFF"/>
    </a:lt1>
    <a:dk2>
      <a:srgbClr val="4F271C"/>
    </a:dk2>
    <a:lt2>
      <a:srgbClr val="CCABE5"/>
    </a:lt2>
    <a:accent1>
      <a:srgbClr val="0070C0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15858</TotalTime>
  <Words>787</Words>
  <Application>Microsoft Office PowerPoint</Application>
  <PresentationFormat>Экран (16:9)</PresentationFormat>
  <Paragraphs>170</Paragraphs>
  <Slides>52</Slides>
  <Notes>4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4" baseType="lpstr">
      <vt:lpstr>Волна</vt:lpstr>
      <vt:lpstr>CorelDRAW</vt:lpstr>
      <vt:lpstr>ВМЕСТЕ  МЫ – СИЛА!</vt:lpstr>
      <vt:lpstr>Презентация PowerPoint</vt:lpstr>
      <vt:lpstr>Презентация PowerPoint</vt:lpstr>
      <vt:lpstr> </vt:lpstr>
      <vt:lpstr> </vt:lpstr>
      <vt:lpstr>Степень вовлеченности в ОПСА от общего количества сестринского персонала                                                       с 2007 по 2017 годы </vt:lpstr>
      <vt:lpstr>Распределение членов Ассоциации                      по полу</vt:lpstr>
      <vt:lpstr>Распределение членов Ассоциации           по специальностям </vt:lpstr>
      <vt:lpstr>Работаем по 25 сестринским должностям</vt:lpstr>
      <vt:lpstr>Применяем современное оборудование</vt:lpstr>
      <vt:lpstr>Руководитель и инициатор инноваций в сестринском деле - </vt:lpstr>
      <vt:lpstr>     Совет по сестринскому делу</vt:lpstr>
      <vt:lpstr>Структура совета по сестринскому делу                                              </vt:lpstr>
      <vt:lpstr>Руководители комитетов                Совета по сестринскому делу  </vt:lpstr>
      <vt:lpstr>Комитеты Совета по                   сестринскому делу  </vt:lpstr>
      <vt:lpstr>Комитеты Совета по                   сестринскому делу  </vt:lpstr>
      <vt:lpstr>Комитеты Совета по                   сестринскому делу  </vt:lpstr>
      <vt:lpstr>Презентация PowerPoint</vt:lpstr>
      <vt:lpstr>Члены комитетов и специализированных                                                 секций  ОПСА</vt:lpstr>
      <vt:lpstr>Основные направления работы                 Совета по сестринскому делу:  </vt:lpstr>
      <vt:lpstr>Презентация PowerPoint</vt:lpstr>
      <vt:lpstr>Презентация PowerPoint</vt:lpstr>
      <vt:lpstr>Презентация PowerPoint</vt:lpstr>
      <vt:lpstr>Участие в международном проекте «Лидерство в переговорах»                                         2007 – 2010гг..  </vt:lpstr>
      <vt:lpstr>Участие в международном проекте   2007-2009 гг.  </vt:lpstr>
      <vt:lpstr>Участие в международном проекте «Исследования в сестринском деле»                                     2010 – 2014гг.     </vt:lpstr>
      <vt:lpstr>Участие в региональных проектах  </vt:lpstr>
      <vt:lpstr>Участие в международных мероприятиях   </vt:lpstr>
      <vt:lpstr>Участие во всероссийских мероприятиях   </vt:lpstr>
      <vt:lpstr>Информационное и методическое руководство и сопровождение  </vt:lpstr>
      <vt:lpstr>Информационное и методическое руководство и сопровождение  </vt:lpstr>
      <vt:lpstr>Участие в  региональных мероприятиях   </vt:lpstr>
      <vt:lpstr>Повышение престижа профессии</vt:lpstr>
      <vt:lpstr>Участие в семинарах  и научно-практических конференциях  </vt:lpstr>
      <vt:lpstr>Участие в тренинг-курсах и  мастер-классах </vt:lpstr>
      <vt:lpstr>Подготовка к аккредитации и       участие в вебинарах</vt:lpstr>
      <vt:lpstr>Участие в профессиональных конкурсах</vt:lpstr>
      <vt:lpstr>Участие и проведение собраний членов ОПСА </vt:lpstr>
      <vt:lpstr>Празднование Международного дня                                  медицинской сестры  </vt:lpstr>
      <vt:lpstr>Участие в профилактических и благотворительных акциях</vt:lpstr>
      <vt:lpstr>Социальное партнерство и обмен опытом </vt:lpstr>
      <vt:lpstr>Презентация PowerPoint</vt:lpstr>
      <vt:lpstr>Развитие накопительной системы и непрерывного профессионального                                          образования   </vt:lpstr>
      <vt:lpstr>Каскадное обучение специалистов                                           </vt:lpstr>
      <vt:lpstr>Проведение общебольничных конференций, семинаров, сестринских школ</vt:lpstr>
      <vt:lpstr>Публикации в СМИ и методических изданиях   </vt:lpstr>
      <vt:lpstr>Издательская деятельность </vt:lpstr>
      <vt:lpstr>Информационная деятельность </vt:lpstr>
      <vt:lpstr>Развитие традиций медицинской организации</vt:lpstr>
      <vt:lpstr>Работа с ветеранами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О ДЕЯТЕЛЬНОСТИ РАМС</dc:title>
  <dc:creator>Natasha</dc:creator>
  <cp:lastModifiedBy>Sveta</cp:lastModifiedBy>
  <cp:revision>443</cp:revision>
  <dcterms:created xsi:type="dcterms:W3CDTF">2016-11-29T09:03:40Z</dcterms:created>
  <dcterms:modified xsi:type="dcterms:W3CDTF">2017-10-20T16:17:37Z</dcterms:modified>
</cp:coreProperties>
</file>