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76" r:id="rId4"/>
    <p:sldId id="259" r:id="rId5"/>
    <p:sldId id="258" r:id="rId6"/>
    <p:sldId id="262" r:id="rId7"/>
    <p:sldId id="261" r:id="rId8"/>
    <p:sldId id="266" r:id="rId9"/>
    <p:sldId id="275" r:id="rId10"/>
    <p:sldId id="260" r:id="rId11"/>
    <p:sldId id="277" r:id="rId12"/>
    <p:sldId id="278" r:id="rId13"/>
    <p:sldId id="267" r:id="rId14"/>
    <p:sldId id="279" r:id="rId15"/>
    <p:sldId id="280" r:id="rId16"/>
    <p:sldId id="274" r:id="rId17"/>
    <p:sldId id="264" r:id="rId18"/>
    <p:sldId id="263" r:id="rId19"/>
    <p:sldId id="270" r:id="rId20"/>
    <p:sldId id="268" r:id="rId21"/>
    <p:sldId id="269" r:id="rId22"/>
    <p:sldId id="27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075" autoAdjust="0"/>
  </p:normalViewPr>
  <p:slideViewPr>
    <p:cSldViewPr>
      <p:cViewPr varScale="1">
        <p:scale>
          <a:sx n="66" d="100"/>
          <a:sy n="66" d="100"/>
        </p:scale>
        <p:origin x="-14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16E57A-6DAC-4544-A37E-E1C0BEA28849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B21928-56F3-4AA4-8953-23C6868FBA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784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1667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4044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0512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1776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5457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8483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5858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0438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144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626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685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309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143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906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6961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156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21928-56F3-4AA4-8953-23C6868FBAE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027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363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31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619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720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900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349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780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260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832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8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9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750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9.wdp"/><Relationship Id="rId5" Type="http://schemas.openxmlformats.org/officeDocument/2006/relationships/image" Target="../media/image28.jpeg"/><Relationship Id="rId4" Type="http://schemas.microsoft.com/office/2007/relationships/hdphoto" Target="../media/hdphoto8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31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2.wdp"/><Relationship Id="rId5" Type="http://schemas.openxmlformats.org/officeDocument/2006/relationships/image" Target="../media/image32.png"/><Relationship Id="rId4" Type="http://schemas.microsoft.com/office/2007/relationships/hdphoto" Target="../media/hdphoto1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7.jpeg"/><Relationship Id="rId7" Type="http://schemas.microsoft.com/office/2007/relationships/hdphoto" Target="../media/hdphoto15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microsoft.com/office/2007/relationships/hdphoto" Target="../media/hdphoto14.wdp"/><Relationship Id="rId4" Type="http://schemas.openxmlformats.org/officeDocument/2006/relationships/image" Target="../media/image38.jpeg"/><Relationship Id="rId9" Type="http://schemas.microsoft.com/office/2007/relationships/hdphoto" Target="../media/hdphoto16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41.jpe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8.wdp"/><Relationship Id="rId5" Type="http://schemas.openxmlformats.org/officeDocument/2006/relationships/image" Target="../media/image42.jpeg"/><Relationship Id="rId10" Type="http://schemas.microsoft.com/office/2007/relationships/hdphoto" Target="../media/hdphoto20.wdp"/><Relationship Id="rId4" Type="http://schemas.microsoft.com/office/2007/relationships/hdphoto" Target="../media/hdphoto17.wdp"/><Relationship Id="rId9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2.wdp"/><Relationship Id="rId5" Type="http://schemas.openxmlformats.org/officeDocument/2006/relationships/image" Target="../media/image46.png"/><Relationship Id="rId4" Type="http://schemas.microsoft.com/office/2007/relationships/hdphoto" Target="../media/hdphoto2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3" Type="http://schemas.openxmlformats.org/officeDocument/2006/relationships/image" Target="../media/image52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4.wdp"/><Relationship Id="rId5" Type="http://schemas.openxmlformats.org/officeDocument/2006/relationships/image" Target="../media/image53.jpeg"/><Relationship Id="rId4" Type="http://schemas.microsoft.com/office/2007/relationships/hdphoto" Target="../media/hdphoto23.wdp"/><Relationship Id="rId9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microsoft.com/office/2007/relationships/hdphoto" Target="../media/hdphoto26.wdp"/><Relationship Id="rId4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8.wdp"/><Relationship Id="rId5" Type="http://schemas.openxmlformats.org/officeDocument/2006/relationships/image" Target="../media/image61.jpeg"/><Relationship Id="rId4" Type="http://schemas.microsoft.com/office/2007/relationships/hdphoto" Target="../media/hdphoto27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3.jpeg"/><Relationship Id="rId7" Type="http://schemas.microsoft.com/office/2007/relationships/hdphoto" Target="../media/hdphoto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microsoft.com/office/2007/relationships/hdphoto" Target="../media/hdphoto1.wdp"/><Relationship Id="rId4" Type="http://schemas.openxmlformats.org/officeDocument/2006/relationships/image" Target="../media/image14.jpeg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7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18.jpe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odesscrb.ru/temp/Clear/images/blue-logo-type-h1.gif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98025" y="517183"/>
            <a:ext cx="4446912" cy="119087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0" name="Picture 9" descr="ОПСА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7709" y="476672"/>
            <a:ext cx="866179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1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536858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F:\Загрузки\Одесская ЦРБ - открыть страничку\1. Здание Одесской ЦРБ.jpg"/>
          <p:cNvPicPr>
            <a:picLocks noChangeAspect="1" noChangeArrowheads="1"/>
          </p:cNvPicPr>
          <p:nvPr/>
        </p:nvPicPr>
        <p:blipFill>
          <a:blip r:embed="rId6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8208912" cy="452898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31965" y="3123545"/>
            <a:ext cx="736842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000" b="1" dirty="0" smtClean="0">
                <a:solidFill>
                  <a:srgbClr val="C00000"/>
                </a:solidFill>
              </a:rPr>
              <a:t>Вместе мы – сила!</a:t>
            </a:r>
            <a:endParaRPr lang="ru-RU" sz="7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6460" y="2924944"/>
            <a:ext cx="4558028" cy="3418521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323528" y="332656"/>
            <a:ext cx="8352423" cy="861774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5000" b="1" dirty="0" smtClean="0">
                <a:solidFill>
                  <a:srgbClr val="C00000"/>
                </a:solidFill>
              </a:rPr>
              <a:t>Проведение конкурсов</a:t>
            </a:r>
            <a:endParaRPr lang="ru-RU" altLang="ru-RU" sz="50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102" y="1340768"/>
            <a:ext cx="4419212" cy="3314409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293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7624" y="2098440"/>
            <a:ext cx="6768752" cy="4144841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323528" y="332656"/>
            <a:ext cx="8352423" cy="1631216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5000" b="1" dirty="0" smtClean="0">
                <a:solidFill>
                  <a:srgbClr val="C00000"/>
                </a:solidFill>
              </a:rPr>
              <a:t>Международный день медицинской сестры</a:t>
            </a:r>
            <a:endParaRPr lang="ru-RU" altLang="ru-RU" sz="5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64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Загрузки\Одесская ЦРБ - открыть страничку\6. Посвящение в профессию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916831"/>
            <a:ext cx="5832648" cy="4374115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323528" y="332656"/>
            <a:ext cx="8352423" cy="1477328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4500" b="1" dirty="0" smtClean="0">
                <a:solidFill>
                  <a:srgbClr val="C00000"/>
                </a:solidFill>
              </a:rPr>
              <a:t>Посвящение в профессию молодых специалистов</a:t>
            </a:r>
            <a:endParaRPr lang="ru-RU" altLang="ru-RU" sz="45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76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4008" y="1117485"/>
            <a:ext cx="4248472" cy="2655914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1117486"/>
            <a:ext cx="4248473" cy="2655912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323528" y="332656"/>
            <a:ext cx="8352423" cy="78483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4500" b="1" dirty="0" smtClean="0">
                <a:solidFill>
                  <a:srgbClr val="C00000"/>
                </a:solidFill>
              </a:rPr>
              <a:t>Проведение мастер-класса</a:t>
            </a:r>
            <a:endParaRPr lang="ru-RU" altLang="ru-RU" sz="45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3356992"/>
            <a:ext cx="3960440" cy="2970330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279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305092"/>
            <a:ext cx="4032195" cy="3024146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1305092"/>
            <a:ext cx="4032194" cy="3024146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323528" y="332656"/>
            <a:ext cx="8352423" cy="78483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4500" b="1" dirty="0" smtClean="0">
                <a:solidFill>
                  <a:srgbClr val="C00000"/>
                </a:solidFill>
              </a:rPr>
              <a:t>Участие в акциях ОПСА</a:t>
            </a:r>
            <a:endParaRPr lang="ru-RU" altLang="ru-RU" sz="45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1800" y="4005064"/>
            <a:ext cx="3078004" cy="2308503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794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340768"/>
            <a:ext cx="3878755" cy="2909066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1385415"/>
            <a:ext cx="2724780" cy="2043585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7589" y="3362176"/>
            <a:ext cx="2804300" cy="2937312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3709832"/>
            <a:ext cx="2793908" cy="2095432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323528" y="332656"/>
            <a:ext cx="8352423" cy="78483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4500" b="1" dirty="0" smtClean="0">
                <a:solidFill>
                  <a:srgbClr val="C00000"/>
                </a:solidFill>
              </a:rPr>
              <a:t>Участие в акциях ОПСА</a:t>
            </a:r>
            <a:endParaRPr lang="ru-RU" altLang="ru-RU" sz="45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10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4239095"/>
            <a:ext cx="2836460" cy="2127345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6543" y="4230328"/>
            <a:ext cx="2848149" cy="2136112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1070205"/>
            <a:ext cx="3721124" cy="2790843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7538" y="1052736"/>
            <a:ext cx="3810925" cy="2858194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396041" y="332656"/>
            <a:ext cx="8352423" cy="707886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4000" b="1" dirty="0" smtClean="0">
                <a:solidFill>
                  <a:srgbClr val="C00000"/>
                </a:solidFill>
              </a:rPr>
              <a:t>Санитарно-просветительская работа</a:t>
            </a:r>
            <a:endParaRPr lang="ru-RU" alt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00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2256" y="1239829"/>
            <a:ext cx="3606850" cy="2981259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25" y="1196752"/>
            <a:ext cx="3695736" cy="2958312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396041" y="332656"/>
            <a:ext cx="8352423" cy="78483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4500" b="1" dirty="0" smtClean="0">
                <a:solidFill>
                  <a:srgbClr val="C00000"/>
                </a:solidFill>
              </a:rPr>
              <a:t>Радостные мгновения</a:t>
            </a:r>
            <a:endParaRPr lang="ru-RU" altLang="ru-RU" sz="45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3848" y="2968973"/>
            <a:ext cx="2667249" cy="3387083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03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117486"/>
            <a:ext cx="3705671" cy="2779254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1117486"/>
            <a:ext cx="3816424" cy="2862318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PEQUES Y PECAS...: FLORES VINTAGE PARA DISEÑOS PNG.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26" y="5282047"/>
            <a:ext cx="1524132" cy="1575953"/>
          </a:xfrm>
          <a:prstGeom prst="rect">
            <a:avLst/>
          </a:prstGeom>
        </p:spPr>
      </p:pic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396041" y="332656"/>
            <a:ext cx="8352423" cy="78483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4500" b="1" dirty="0" smtClean="0">
                <a:solidFill>
                  <a:srgbClr val="C00000"/>
                </a:solidFill>
              </a:rPr>
              <a:t>Радостные мгновения</a:t>
            </a:r>
            <a:endParaRPr lang="ru-RU" altLang="ru-RU" sz="45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3429000"/>
            <a:ext cx="3816424" cy="2862318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88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6924" y="1255339"/>
            <a:ext cx="3213388" cy="2410041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5097" y="4005184"/>
            <a:ext cx="3168192" cy="2376144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8" y="1260691"/>
            <a:ext cx="3206253" cy="2404689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4534" y="4005064"/>
            <a:ext cx="3171882" cy="2378912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35496" y="370691"/>
            <a:ext cx="9036496" cy="754053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4300" b="1" dirty="0" smtClean="0">
                <a:solidFill>
                  <a:srgbClr val="C00000"/>
                </a:solidFill>
              </a:rPr>
              <a:t>Участие в спортивных мероприятиях</a:t>
            </a:r>
            <a:endParaRPr lang="ru-RU" altLang="ru-RU" sz="43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21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19" y="1484784"/>
            <a:ext cx="8557199" cy="4608512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863028" y="476672"/>
            <a:ext cx="7381380" cy="784830"/>
          </a:xfrm>
          <a:prstGeom prst="rect">
            <a:avLst/>
          </a:prstGeom>
          <a:noFill/>
          <a:extLst/>
        </p:spPr>
        <p:txBody>
          <a:bodyPr wrap="none" rtlCol="0">
            <a:spAutoFit/>
          </a:bodyPr>
          <a:lstStyle/>
          <a:p>
            <a:pPr marL="0" lvl="4"/>
            <a:r>
              <a:rPr lang="ru-RU" altLang="ru-RU" sz="4500" b="1" dirty="0">
                <a:solidFill>
                  <a:srgbClr val="C00000"/>
                </a:solidFill>
              </a:rPr>
              <a:t>Совет  по сестринскому делу</a:t>
            </a:r>
          </a:p>
        </p:txBody>
      </p:sp>
    </p:spTree>
    <p:extLst>
      <p:ext uri="{BB962C8B-B14F-4D97-AF65-F5344CB8AC3E}">
        <p14:creationId xmlns:p14="http://schemas.microsoft.com/office/powerpoint/2010/main" val="373994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6585" y="3810606"/>
            <a:ext cx="3347863" cy="2510897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160748"/>
            <a:ext cx="3312368" cy="2484276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1960" y="1160747"/>
            <a:ext cx="3331445" cy="2454625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2786" y="3810606"/>
            <a:ext cx="3349214" cy="2511911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35496" y="370691"/>
            <a:ext cx="9036496" cy="754053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4300" b="1" dirty="0" smtClean="0">
                <a:solidFill>
                  <a:srgbClr val="C00000"/>
                </a:solidFill>
              </a:rPr>
              <a:t>Наше старшее поколение</a:t>
            </a:r>
            <a:endParaRPr lang="ru-RU" altLang="ru-RU" sz="43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75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340768"/>
            <a:ext cx="4500353" cy="3375265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2852936"/>
            <a:ext cx="4494076" cy="3370557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35496" y="332656"/>
            <a:ext cx="9036496" cy="861774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5000" b="1" dirty="0" smtClean="0">
                <a:solidFill>
                  <a:srgbClr val="C00000"/>
                </a:solidFill>
              </a:rPr>
              <a:t>Наши таланты</a:t>
            </a:r>
            <a:endParaRPr lang="ru-RU" altLang="ru-RU" sz="5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67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9552" y="5229200"/>
            <a:ext cx="810039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5pPr marL="0" lvl="4" algn="ctr">
              <a:defRPr sz="2600" b="1">
                <a:solidFill>
                  <a:srgbClr val="003300"/>
                </a:solidFill>
              </a:defRPr>
            </a:lvl5pPr>
          </a:lstStyle>
          <a:p>
            <a:pPr algn="ctr"/>
            <a:r>
              <a:rPr lang="ru-RU" sz="3400" b="1" dirty="0">
                <a:solidFill>
                  <a:srgbClr val="003300"/>
                </a:solidFill>
              </a:rPr>
              <a:t>В</a:t>
            </a:r>
            <a:r>
              <a:rPr lang="ru-RU" sz="3400" dirty="0"/>
              <a:t> </a:t>
            </a:r>
            <a:r>
              <a:rPr lang="ru-RU" sz="3400" b="1" dirty="0">
                <a:solidFill>
                  <a:srgbClr val="003300"/>
                </a:solidFill>
              </a:rPr>
              <a:t>одиночку мы так мало можем сделать. </a:t>
            </a:r>
          </a:p>
          <a:p>
            <a:pPr algn="ctr"/>
            <a:r>
              <a:rPr lang="ru-RU" sz="3400" b="1" dirty="0">
                <a:solidFill>
                  <a:srgbClr val="003300"/>
                </a:solidFill>
              </a:rPr>
              <a:t>Вместе мы способны свернуть горы!</a:t>
            </a:r>
          </a:p>
        </p:txBody>
      </p:sp>
      <p:pic>
        <p:nvPicPr>
          <p:cNvPr id="7" name="Picture 2" descr="http://www.odesscrb.ru/temp/Clear/images/blue-logo-type-h1.gif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37669" y="332656"/>
            <a:ext cx="3674491" cy="119087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8" name="Picture 9" descr="ОПСА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292145"/>
            <a:ext cx="866179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9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52331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6012160" y="332656"/>
            <a:ext cx="3059832" cy="1200329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3600" b="1" dirty="0" smtClean="0">
                <a:solidFill>
                  <a:srgbClr val="C00000"/>
                </a:solidFill>
              </a:rPr>
              <a:t>Вместе мы – сила!</a:t>
            </a:r>
            <a:endParaRPr lang="ru-RU" altLang="ru-RU" sz="36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F:\Загрузки\Одесская ЦРБ - открыть страничку\7. Сестринский коллектив, все фото осветлить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87624" y="1700808"/>
            <a:ext cx="6624736" cy="3498147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86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1772816"/>
            <a:ext cx="2124259" cy="2832345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1093" y="1844824"/>
            <a:ext cx="2053275" cy="2736304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323528" y="500479"/>
            <a:ext cx="8352423" cy="1200329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3600" b="1" dirty="0" smtClean="0">
                <a:solidFill>
                  <a:srgbClr val="C00000"/>
                </a:solidFill>
              </a:rPr>
              <a:t>На 1 октября 2017 г. членами ОПСА являются 91% сестринского персонала</a:t>
            </a:r>
            <a:endParaRPr lang="ru-RU" altLang="ru-RU" sz="3600" b="1" dirty="0">
              <a:solidFill>
                <a:srgbClr val="C00000"/>
              </a:solidFill>
            </a:endParaRPr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35496" y="4797152"/>
            <a:ext cx="4968552" cy="1692771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2600" b="1" dirty="0" smtClean="0">
                <a:solidFill>
                  <a:srgbClr val="003300"/>
                </a:solidFill>
              </a:rPr>
              <a:t>Л. А. Величко, </a:t>
            </a:r>
          </a:p>
          <a:p>
            <a:pPr marL="0" lvl="4" algn="ctr"/>
            <a:r>
              <a:rPr lang="ru-RU" altLang="ru-RU" sz="2600" b="1" dirty="0" smtClean="0">
                <a:solidFill>
                  <a:srgbClr val="003300"/>
                </a:solidFill>
              </a:rPr>
              <a:t>главная медицинская сестра, председатель Совета по СД, член Координационного совета ОПСА</a:t>
            </a:r>
            <a:endParaRPr lang="ru-RU" altLang="ru-RU" sz="2600" b="1" dirty="0">
              <a:solidFill>
                <a:srgbClr val="003300"/>
              </a:solidFill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5076056" y="4797152"/>
            <a:ext cx="3960440" cy="1692771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2600" b="1" dirty="0" smtClean="0">
                <a:solidFill>
                  <a:srgbClr val="003300"/>
                </a:solidFill>
              </a:rPr>
              <a:t>Е. Ю. Филоненко, </a:t>
            </a:r>
          </a:p>
          <a:p>
            <a:pPr marL="0" lvl="4" algn="ctr"/>
            <a:r>
              <a:rPr lang="ru-RU" altLang="ru-RU" sz="2600" b="1" dirty="0" smtClean="0">
                <a:solidFill>
                  <a:srgbClr val="003300"/>
                </a:solidFill>
              </a:rPr>
              <a:t>медицинская сестра палатная, ключевой член ОПСА</a:t>
            </a:r>
            <a:endParaRPr lang="ru-RU" altLang="ru-RU" sz="2600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83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44" y="1266714"/>
            <a:ext cx="3000942" cy="2378310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5976" y="1232434"/>
            <a:ext cx="2855461" cy="2464244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3" y="3861048"/>
            <a:ext cx="3456385" cy="2592288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7624" y="3861048"/>
            <a:ext cx="3478030" cy="2563056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323528" y="404664"/>
            <a:ext cx="8352423" cy="707886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4000" b="1" dirty="0" smtClean="0">
                <a:solidFill>
                  <a:srgbClr val="C00000"/>
                </a:solidFill>
              </a:rPr>
              <a:t>Профессиональная деятельность</a:t>
            </a:r>
            <a:endParaRPr lang="ru-RU" alt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19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015" y="1249558"/>
            <a:ext cx="3092921" cy="2319691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4675" y="1192985"/>
            <a:ext cx="3168352" cy="2376264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3861048"/>
            <a:ext cx="3366120" cy="2524590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3861048"/>
            <a:ext cx="3366120" cy="2524590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323528" y="404664"/>
            <a:ext cx="8352423" cy="707886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4000" b="1" dirty="0" smtClean="0">
                <a:solidFill>
                  <a:srgbClr val="C00000"/>
                </a:solidFill>
              </a:rPr>
              <a:t>Профессиональная деятельность</a:t>
            </a:r>
            <a:endParaRPr lang="ru-RU" alt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31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2568" y="1141646"/>
            <a:ext cx="4009912" cy="3007434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285" y="1134073"/>
            <a:ext cx="3934667" cy="2951000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323528" y="404664"/>
            <a:ext cx="8352423" cy="707886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4000" b="1" dirty="0" smtClean="0">
                <a:solidFill>
                  <a:srgbClr val="C00000"/>
                </a:solidFill>
              </a:rPr>
              <a:t>Профессиональная деятельность</a:t>
            </a:r>
            <a:endParaRPr lang="ru-RU" altLang="ru-RU" sz="40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83768" y="3573016"/>
            <a:ext cx="3816424" cy="2772319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458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1340768"/>
            <a:ext cx="2106234" cy="2448072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1916832"/>
            <a:ext cx="2626290" cy="3501720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916832"/>
            <a:ext cx="2626290" cy="3501720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9832" y="4070337"/>
            <a:ext cx="2889300" cy="2166975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323528" y="404664"/>
            <a:ext cx="8352423" cy="707886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4000" b="1" dirty="0" smtClean="0">
                <a:solidFill>
                  <a:srgbClr val="C00000"/>
                </a:solidFill>
              </a:rPr>
              <a:t>Профессиональная деятельность</a:t>
            </a:r>
            <a:endParaRPr lang="ru-RU" alt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25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499619" y="1813765"/>
            <a:ext cx="5220072" cy="3915054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968" y="2133767"/>
            <a:ext cx="4607298" cy="3455473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323528" y="404664"/>
            <a:ext cx="8352423" cy="707886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4000" b="1" dirty="0" smtClean="0">
                <a:solidFill>
                  <a:srgbClr val="C00000"/>
                </a:solidFill>
              </a:rPr>
              <a:t>Врачебно-сестринская бригада</a:t>
            </a:r>
            <a:endParaRPr lang="ru-RU" alt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40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5616" y="1266438"/>
            <a:ext cx="7129045" cy="5042495"/>
          </a:xfrm>
          <a:prstGeom prst="rect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323528" y="332656"/>
            <a:ext cx="8352423" cy="861774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lvl="4" algn="ctr"/>
            <a:r>
              <a:rPr lang="ru-RU" altLang="ru-RU" sz="5000" b="1" dirty="0" smtClean="0">
                <a:solidFill>
                  <a:srgbClr val="C00000"/>
                </a:solidFill>
              </a:rPr>
              <a:t>Информационный стенд</a:t>
            </a:r>
            <a:endParaRPr lang="ru-RU" altLang="ru-RU" sz="5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79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</TotalTime>
  <Words>139</Words>
  <Application>Microsoft Office PowerPoint</Application>
  <PresentationFormat>Экран (4:3)</PresentationFormat>
  <Paragraphs>46</Paragraphs>
  <Slides>22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Sveta</dc:creator>
  <cp:lastModifiedBy>Sveta</cp:lastModifiedBy>
  <cp:revision>36</cp:revision>
  <dcterms:modified xsi:type="dcterms:W3CDTF">2017-10-21T18:14:25Z</dcterms:modified>
</cp:coreProperties>
</file>